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3"/>
  </p:notesMasterIdLst>
  <p:handoutMasterIdLst>
    <p:handoutMasterId r:id="rId24"/>
  </p:handoutMasterIdLst>
  <p:sldIdLst>
    <p:sldId id="256" r:id="rId3"/>
    <p:sldId id="284" r:id="rId4"/>
    <p:sldId id="258" r:id="rId5"/>
    <p:sldId id="283" r:id="rId6"/>
    <p:sldId id="261" r:id="rId7"/>
    <p:sldId id="282" r:id="rId8"/>
    <p:sldId id="262" r:id="rId9"/>
    <p:sldId id="263" r:id="rId10"/>
    <p:sldId id="266" r:id="rId11"/>
    <p:sldId id="278" r:id="rId12"/>
    <p:sldId id="277" r:id="rId13"/>
    <p:sldId id="281" r:id="rId14"/>
    <p:sldId id="275" r:id="rId15"/>
    <p:sldId id="276" r:id="rId16"/>
    <p:sldId id="285" r:id="rId17"/>
    <p:sldId id="280" r:id="rId18"/>
    <p:sldId id="272" r:id="rId19"/>
    <p:sldId id="286" r:id="rId20"/>
    <p:sldId id="274" r:id="rId21"/>
    <p:sldId id="260" r:id="rId22"/>
  </p:sldIdLst>
  <p:sldSz cx="12192000" cy="6858000"/>
  <p:notesSz cx="6858000" cy="9144000"/>
  <p:custDataLst>
    <p:tags r:id="rId25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orient="horz" pos="436" userDrawn="1">
          <p15:clr>
            <a:srgbClr val="A4A3A4"/>
          </p15:clr>
        </p15:guide>
        <p15:guide id="3" orient="horz" pos="119" userDrawn="1">
          <p15:clr>
            <a:srgbClr val="A4A3A4"/>
          </p15:clr>
        </p15:guide>
        <p15:guide id="4" orient="horz" pos="4156" userDrawn="1">
          <p15:clr>
            <a:srgbClr val="A4A3A4"/>
          </p15:clr>
        </p15:guide>
        <p15:guide id="5" orient="horz" pos="890" userDrawn="1">
          <p15:clr>
            <a:srgbClr val="A4A3A4"/>
          </p15:clr>
        </p15:guide>
        <p15:guide id="6" pos="3840" userDrawn="1">
          <p15:clr>
            <a:srgbClr val="A4A3A4"/>
          </p15:clr>
        </p15:guide>
        <p15:guide id="7" pos="211" userDrawn="1">
          <p15:clr>
            <a:srgbClr val="A4A3A4"/>
          </p15:clr>
        </p15:guide>
        <p15:guide id="8" pos="7469" userDrawn="1">
          <p15:clr>
            <a:srgbClr val="A4A3A4"/>
          </p15:clr>
        </p15:guide>
        <p15:guide id="9" pos="3688" userDrawn="1">
          <p15:clr>
            <a:srgbClr val="A4A3A4"/>
          </p15:clr>
        </p15:guide>
        <p15:guide id="10" pos="39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8B8B"/>
    <a:srgbClr val="AFA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howGuides="1">
      <p:cViewPr varScale="1">
        <p:scale>
          <a:sx n="103" d="100"/>
          <a:sy n="103" d="100"/>
        </p:scale>
        <p:origin x="138" y="378"/>
      </p:cViewPr>
      <p:guideLst>
        <p:guide orient="horz" pos="2160"/>
        <p:guide orient="horz" pos="436"/>
        <p:guide orient="horz" pos="119"/>
        <p:guide orient="horz" pos="4156"/>
        <p:guide orient="horz" pos="890"/>
        <p:guide pos="3840"/>
        <p:guide pos="211"/>
        <p:guide pos="7469"/>
        <p:guide pos="3688"/>
        <p:guide pos="399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9" d="100"/>
          <a:sy n="89" d="100"/>
        </p:scale>
        <p:origin x="-301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CB5D9A-C2F1-4FFB-83CC-A186914A64B1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6" name="Datumsplatzhalt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880FF-5A4E-4F25-9CEE-0D75F7C3E5E1}" type="datetimeFigureOut">
              <a:rPr lang="de-DE" smtClean="0"/>
              <a:pPr/>
              <a:t>18.01.2024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31F1D7-8377-4A76-8F5D-3E76EEE25737}" type="datetimeFigureOut">
              <a:rPr lang="de-DE" smtClean="0"/>
              <a:pPr/>
              <a:t>18.01.2024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0C133-2FF1-4A65-8FB9-994063EC256F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Ort, </a:t>
            </a:r>
            <a:r>
              <a:rPr lang="de-DE" dirty="0" err="1"/>
              <a:t>xy</a:t>
            </a:r>
            <a:r>
              <a:rPr lang="de-DE" dirty="0"/>
              <a:t>. Monat 201x</a:t>
            </a:r>
          </a:p>
          <a:p>
            <a:pPr lvl="0"/>
            <a:endParaRPr lang="de-DE" dirty="0"/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de-DE" dirty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961200"/>
          </a:xfrm>
        </p:spPr>
        <p:txBody>
          <a:bodyPr lIns="0" tIns="0" rIns="0" bIns="0" anchor="t">
            <a:no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de-DE" dirty="0"/>
              <a:t>Name des Vortrags</a:t>
            </a:r>
          </a:p>
          <a:p>
            <a:pPr lvl="0"/>
            <a:r>
              <a:rPr lang="de-DE" dirty="0"/>
              <a:t>(Vortragstitel, Arial 20pt Fett</a:t>
            </a:r>
          </a:p>
          <a:p>
            <a:pPr lvl="0"/>
            <a:r>
              <a:rPr lang="de-DE" dirty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noAutofit/>
          </a:bodyPr>
          <a:lstStyle>
            <a:lvl1pPr>
              <a:lnSpc>
                <a:spcPts val="2500"/>
              </a:lnSpc>
              <a:defRPr sz="2200"/>
            </a:lvl1pPr>
          </a:lstStyle>
          <a:p>
            <a:r>
              <a:rPr lang="de-DE" dirty="0"/>
              <a:t>Veranstaltung</a:t>
            </a:r>
            <a:br>
              <a:rPr lang="de-DE" dirty="0"/>
            </a:br>
            <a:r>
              <a:rPr lang="de-DE" dirty="0"/>
              <a:t>(Veranstaltungstitel, Arial 20pt Fett</a:t>
            </a:r>
            <a:br>
              <a:rPr lang="de-DE" dirty="0"/>
            </a:br>
            <a:r>
              <a:rPr lang="de-DE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 baseline="0"/>
            </a:lvl1pPr>
          </a:lstStyle>
          <a:p>
            <a:r>
              <a:rPr lang="de-DE" dirty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Institut für Kraftfahrzeuge bzw. Institute </a:t>
            </a:r>
            <a:r>
              <a:rPr lang="de-DE" dirty="0" err="1">
                <a:latin typeface="Arial" pitchFamily="34" charset="0"/>
                <a:cs typeface="Arial" pitchFamily="34" charset="0"/>
              </a:rPr>
              <a:t>for</a:t>
            </a:r>
            <a:r>
              <a:rPr lang="de-DE" dirty="0">
                <a:latin typeface="Arial" pitchFamily="34" charset="0"/>
                <a:cs typeface="Arial" pitchFamily="34" charset="0"/>
              </a:rPr>
              <a:t> Automotive Engineering</a:t>
            </a:r>
            <a:br>
              <a:rPr lang="de-DE" dirty="0">
                <a:latin typeface="Arial" pitchFamily="34" charset="0"/>
                <a:cs typeface="Arial" pitchFamily="34" charset="0"/>
              </a:rPr>
            </a:br>
            <a:r>
              <a:rPr lang="de-DE" dirty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Phone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en-GB" sz="1800" noProof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en-GB" sz="1800" noProof="0">
                <a:latin typeface="Arial" pitchFamily="34" charset="0"/>
                <a:cs typeface="Arial" pitchFamily="34" charset="0"/>
              </a:rPr>
              <a:t>Email</a:t>
            </a:r>
            <a:br>
              <a:rPr lang="en-GB" sz="1800" noProof="0">
                <a:latin typeface="Arial" pitchFamily="34" charset="0"/>
                <a:cs typeface="Arial" pitchFamily="34" charset="0"/>
              </a:rPr>
            </a:br>
            <a:r>
              <a:rPr lang="en-GB" sz="1800" noProof="0">
                <a:latin typeface="Arial" pitchFamily="34" charset="0"/>
                <a:cs typeface="Arial" pitchFamily="34" charset="0"/>
              </a:rPr>
              <a:t>Internet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	</a:t>
            </a:r>
            <a:r>
              <a:rPr lang="en-GB" sz="1800" noProof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en-GB" sz="1800" noProof="0">
                <a:latin typeface="Arial" pitchFamily="34" charset="0"/>
                <a:cs typeface="Arial" pitchFamily="34" charset="0"/>
              </a:rPr>
              <a:t>Institute for Automotive Engineering</a:t>
            </a:r>
            <a:r>
              <a:rPr lang="en-GB" sz="1800" baseline="0" noProof="0">
                <a:latin typeface="Arial" pitchFamily="34" charset="0"/>
                <a:cs typeface="Arial" pitchFamily="34" charset="0"/>
              </a:rPr>
              <a:t> (ika)</a:t>
            </a:r>
            <a:endParaRPr lang="en-GB" sz="1800" noProof="0">
              <a:latin typeface="Arial" pitchFamily="34" charset="0"/>
              <a:cs typeface="Arial" pitchFamily="34" charset="0"/>
            </a:endParaRP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Steinbachstr. 7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52074 Aachen</a:t>
            </a:r>
          </a:p>
          <a:p>
            <a:r>
              <a:rPr lang="en-GB" sz="1800" noProof="0">
                <a:latin typeface="Arial" pitchFamily="34" charset="0"/>
                <a:cs typeface="Arial" pitchFamily="34" charset="0"/>
              </a:rPr>
              <a:t>Germany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en-GB" noProof="0"/>
              <a:t>+49 241 80 xxxxx</a:t>
            </a:r>
          </a:p>
          <a:p>
            <a:pPr lvl="0"/>
            <a:r>
              <a:rPr lang="en-GB" noProof="0"/>
              <a:t>+49 241 80 22147</a:t>
            </a:r>
          </a:p>
          <a:p>
            <a:pPr lvl="0"/>
            <a:endParaRPr lang="en-GB" noProof="0"/>
          </a:p>
          <a:p>
            <a:pPr lvl="0"/>
            <a:r>
              <a:rPr lang="en-GB" noProof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en-GB" sz="2200" b="1" noProof="0">
                <a:latin typeface="Arial" pitchFamily="34" charset="0"/>
                <a:cs typeface="Arial" pitchFamily="34" charset="0"/>
              </a:rPr>
              <a:t>Contact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 marL="360000" indent="-360000">
              <a:defRPr sz="1800"/>
            </a:lvl1pPr>
            <a:lvl2pPr marL="720000" indent="-360000">
              <a:defRPr sz="1800"/>
            </a:lvl2pPr>
            <a:lvl3pPr marL="1080000" indent="-360000">
              <a:defRPr sz="1800"/>
            </a:lvl3pPr>
            <a:lvl4pPr indent="-360000">
              <a:defRPr sz="1800"/>
            </a:lvl4pPr>
            <a:lvl5pPr marL="1800000" indent="-360000"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nta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ontaktTypen"/>
          <p:cNvSpPr/>
          <p:nvPr userDrawn="1"/>
        </p:nvSpPr>
        <p:spPr>
          <a:xfrm>
            <a:off x="334800" y="5212800"/>
            <a:ext cx="11523600" cy="13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Telefon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Fax</a:t>
            </a:r>
          </a:p>
          <a:p>
            <a:endParaRPr lang="de-DE" sz="1800" dirty="0">
              <a:latin typeface="Arial" pitchFamily="34" charset="0"/>
              <a:cs typeface="Arial" pitchFamily="34" charset="0"/>
            </a:endParaRPr>
          </a:p>
          <a:p>
            <a:pPr>
              <a:tabLst>
                <a:tab pos="990600" algn="l"/>
              </a:tabLst>
            </a:pPr>
            <a:r>
              <a:rPr lang="de-DE" sz="1800" dirty="0">
                <a:latin typeface="Arial" pitchFamily="34" charset="0"/>
                <a:cs typeface="Arial" pitchFamily="34" charset="0"/>
              </a:rPr>
              <a:t>E-Mail</a:t>
            </a:r>
            <a:br>
              <a:rPr lang="de-DE" sz="1800" dirty="0">
                <a:latin typeface="Arial" pitchFamily="34" charset="0"/>
                <a:cs typeface="Arial" pitchFamily="34" charset="0"/>
              </a:rPr>
            </a:br>
            <a:r>
              <a:rPr lang="de-DE" sz="1800" dirty="0">
                <a:latin typeface="Arial" pitchFamily="34" charset="0"/>
                <a:cs typeface="Arial" pitchFamily="34" charset="0"/>
              </a:rPr>
              <a:t>Internet</a:t>
            </a:r>
            <a:r>
              <a:rPr lang="de-DE" sz="1800" baseline="0" dirty="0">
                <a:latin typeface="Arial" pitchFamily="34" charset="0"/>
                <a:cs typeface="Arial" pitchFamily="34" charset="0"/>
              </a:rPr>
              <a:t>	</a:t>
            </a:r>
            <a:r>
              <a:rPr lang="de-DE" sz="1800" dirty="0">
                <a:latin typeface="Arial" pitchFamily="34" charset="0"/>
                <a:cs typeface="Arial" pitchFamily="34" charset="0"/>
              </a:rPr>
              <a:t>www.ika.rwth-aachen.de</a:t>
            </a:r>
          </a:p>
        </p:txBody>
      </p:sp>
      <p:sp>
        <p:nvSpPr>
          <p:cNvPr id="9" name="Adresse"/>
          <p:cNvSpPr/>
          <p:nvPr userDrawn="1"/>
        </p:nvSpPr>
        <p:spPr>
          <a:xfrm>
            <a:off x="334800" y="3214800"/>
            <a:ext cx="11523600" cy="1432800"/>
          </a:xfrm>
          <a:prstGeom prst="rect">
            <a:avLst/>
          </a:prstGeom>
        </p:spPr>
        <p:txBody>
          <a:bodyPr wrap="square" lIns="0" tIns="0" rIns="0">
            <a:spAutoFit/>
          </a:bodyPr>
          <a:lstStyle/>
          <a:p>
            <a:r>
              <a:rPr lang="de-DE" sz="1800" dirty="0">
                <a:latin typeface="Arial" pitchFamily="34" charset="0"/>
                <a:cs typeface="Arial" pitchFamily="34" charset="0"/>
              </a:rPr>
              <a:t>Institut für Kraftfahrzeuge (ika)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RWTH Aachen University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Steinbachstraße 7</a:t>
            </a:r>
          </a:p>
          <a:p>
            <a:r>
              <a:rPr lang="de-DE" sz="1800" dirty="0">
                <a:latin typeface="Arial" pitchFamily="34" charset="0"/>
                <a:cs typeface="Arial" pitchFamily="34" charset="0"/>
              </a:rPr>
              <a:t>52074 Aachen</a:t>
            </a:r>
          </a:p>
        </p:txBody>
      </p:sp>
      <p:sp>
        <p:nvSpPr>
          <p:cNvPr id="8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2350800"/>
            <a:ext cx="11523600" cy="36000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 sz="18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Wingdings" pitchFamily="2" charset="2"/>
              <a:buNone/>
              <a:tabLst/>
              <a:defRPr/>
            </a:pPr>
            <a:r>
              <a:rPr lang="de-DE" dirty="0"/>
              <a:t>Dr.-Ing. / Dipl.-Ing. Vorname Nachname (Bearbeiter, Ansprechpartner)</a:t>
            </a:r>
          </a:p>
        </p:txBody>
      </p:sp>
      <p:sp>
        <p:nvSpPr>
          <p:cNvPr id="12" name="KontaktDaten"/>
          <p:cNvSpPr>
            <a:spLocks noGrp="1"/>
          </p:cNvSpPr>
          <p:nvPr>
            <p:ph type="body" sz="quarter" idx="13" hasCustomPrompt="1"/>
          </p:nvPr>
        </p:nvSpPr>
        <p:spPr>
          <a:xfrm>
            <a:off x="1314000" y="5212800"/>
            <a:ext cx="10544400" cy="1170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>
            <a:pPr lvl="0"/>
            <a:r>
              <a:rPr lang="de-DE" dirty="0"/>
              <a:t>+49 241 80 </a:t>
            </a:r>
            <a:r>
              <a:rPr lang="de-DE" dirty="0" err="1"/>
              <a:t>xxxxx</a:t>
            </a:r>
            <a:endParaRPr lang="de-DE" dirty="0"/>
          </a:p>
          <a:p>
            <a:pPr lvl="0"/>
            <a:r>
              <a:rPr lang="de-DE" dirty="0"/>
              <a:t>+49 241 80 22147</a:t>
            </a:r>
          </a:p>
          <a:p>
            <a:pPr lvl="0"/>
            <a:endParaRPr lang="de-DE" dirty="0"/>
          </a:p>
          <a:p>
            <a:pPr lvl="0"/>
            <a:r>
              <a:rPr lang="de-DE" dirty="0"/>
              <a:t>xxxxx@ika.rwth-aachen.de</a:t>
            </a:r>
          </a:p>
        </p:txBody>
      </p:sp>
      <p:sp>
        <p:nvSpPr>
          <p:cNvPr id="7" name="Titel"/>
          <p:cNvSpPr txBox="1"/>
          <p:nvPr userDrawn="1"/>
        </p:nvSpPr>
        <p:spPr>
          <a:xfrm>
            <a:off x="334800" y="190800"/>
            <a:ext cx="8784000" cy="576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ts val="2500"/>
              </a:lnSpc>
            </a:pPr>
            <a:r>
              <a:rPr lang="de-DE" sz="2200" b="1" dirty="0">
                <a:latin typeface="Arial" pitchFamily="34" charset="0"/>
                <a:cs typeface="Arial" pitchFamily="34" charset="0"/>
              </a:rPr>
              <a:t>Kontakt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rtDatum"/>
          <p:cNvSpPr>
            <a:spLocks noGrp="1"/>
          </p:cNvSpPr>
          <p:nvPr>
            <p:ph type="body" sz="quarter" idx="11" hasCustomPrompt="1"/>
          </p:nvPr>
        </p:nvSpPr>
        <p:spPr>
          <a:xfrm>
            <a:off x="334800" y="4654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Venue, xy Month 201x</a:t>
            </a:r>
          </a:p>
        </p:txBody>
      </p:sp>
      <p:sp>
        <p:nvSpPr>
          <p:cNvPr id="13" name="Name"/>
          <p:cNvSpPr>
            <a:spLocks noGrp="1"/>
          </p:cNvSpPr>
          <p:nvPr>
            <p:ph type="body" sz="quarter" idx="12" hasCustomPrompt="1"/>
          </p:nvPr>
        </p:nvSpPr>
        <p:spPr>
          <a:xfrm>
            <a:off x="334800" y="5158800"/>
            <a:ext cx="11523600" cy="36000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GB" noProof="0"/>
              <a:t>Dr.-Ing. / Dipl.-Ing. Vorname Nachname</a:t>
            </a:r>
          </a:p>
        </p:txBody>
      </p:sp>
      <p:sp>
        <p:nvSpPr>
          <p:cNvPr id="8" name="Vortragstitel"/>
          <p:cNvSpPr>
            <a:spLocks noGrp="1"/>
          </p:cNvSpPr>
          <p:nvPr>
            <p:ph sz="quarter" idx="10" hasCustomPrompt="1"/>
          </p:nvPr>
        </p:nvSpPr>
        <p:spPr>
          <a:xfrm>
            <a:off x="334800" y="2782800"/>
            <a:ext cx="11523600" cy="1115690"/>
          </a:xfrm>
        </p:spPr>
        <p:txBody>
          <a:bodyPr lIns="0" tIns="0" rIns="0" bIns="0" anchor="t">
            <a:spAutoFit/>
          </a:bodyPr>
          <a:lstStyle>
            <a:lvl1pPr marL="0" indent="0" algn="l" defTabSz="914400" rtl="0" eaLnBrk="1" latinLnBrk="0" hangingPunct="1">
              <a:lnSpc>
                <a:spcPts val="2500"/>
              </a:lnSpc>
              <a:spcBef>
                <a:spcPct val="0"/>
              </a:spcBef>
              <a:buNone/>
              <a:defRPr lang="de-DE" sz="2200" b="1" kern="1200" baseline="0" dirty="0" smtClean="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GB" noProof="0"/>
              <a:t>Name des Vortrags</a:t>
            </a:r>
          </a:p>
          <a:p>
            <a:pPr lvl="0"/>
            <a:r>
              <a:rPr lang="en-GB" noProof="0"/>
              <a:t>(Vortragstitel, Arial 20pt Fett</a:t>
            </a:r>
          </a:p>
          <a:p>
            <a:pPr lvl="0"/>
            <a:r>
              <a:rPr lang="en-GB" noProof="0"/>
              <a:t>max. 3-Zeiler)</a:t>
            </a:r>
          </a:p>
        </p:txBody>
      </p:sp>
      <p:sp>
        <p:nvSpPr>
          <p:cNvPr id="2" name="Veranstaltungstitel"/>
          <p:cNvSpPr>
            <a:spLocks noGrp="1"/>
          </p:cNvSpPr>
          <p:nvPr>
            <p:ph type="ctrTitle" hasCustomPrompt="1"/>
          </p:nvPr>
        </p:nvSpPr>
        <p:spPr>
          <a:xfrm>
            <a:off x="334800" y="1447200"/>
            <a:ext cx="11523600" cy="961200"/>
          </a:xfrm>
        </p:spPr>
        <p:txBody>
          <a:bodyPr anchor="t">
            <a:spAutoFit/>
          </a:bodyPr>
          <a:lstStyle>
            <a:lvl1pPr>
              <a:defRPr/>
            </a:lvl1pPr>
          </a:lstStyle>
          <a:p>
            <a:r>
              <a:rPr lang="en-GB" noProof="0" dirty="0" err="1"/>
              <a:t>Veranstaltung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(</a:t>
            </a:r>
            <a:r>
              <a:rPr lang="en-GB" noProof="0" dirty="0" err="1"/>
              <a:t>Veranstaltungstitel</a:t>
            </a:r>
            <a:r>
              <a:rPr lang="en-GB" noProof="0" dirty="0"/>
              <a:t>, Arial 20pt </a:t>
            </a:r>
            <a:r>
              <a:rPr lang="en-GB" noProof="0" dirty="0" err="1"/>
              <a:t>Fett</a:t>
            </a:r>
            <a:r>
              <a:rPr lang="en-GB" noProof="0" dirty="0"/>
              <a:t/>
            </a:r>
            <a:br>
              <a:rPr lang="en-GB" noProof="0" dirty="0"/>
            </a:br>
            <a:r>
              <a:rPr lang="en-GB" noProof="0" dirty="0"/>
              <a:t>max. 3-Zeiler)</a:t>
            </a:r>
          </a:p>
        </p:txBody>
      </p:sp>
      <p:sp>
        <p:nvSpPr>
          <p:cNvPr id="7" name="Adresse"/>
          <p:cNvSpPr>
            <a:spLocks noGrp="1"/>
          </p:cNvSpPr>
          <p:nvPr>
            <p:ph type="body" sz="quarter" idx="13" hasCustomPrompt="1"/>
          </p:nvPr>
        </p:nvSpPr>
        <p:spPr>
          <a:xfrm>
            <a:off x="334800" y="5806800"/>
            <a:ext cx="11523600" cy="792000"/>
          </a:xfrm>
        </p:spPr>
        <p:txBody>
          <a:bodyPr lIns="0" tIns="0" rIns="0" bIns="0"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800"/>
            </a:lvl1pPr>
          </a:lstStyle>
          <a:p>
            <a:r>
              <a:rPr lang="en-GB" noProof="0">
                <a:latin typeface="Arial" pitchFamily="34" charset="0"/>
                <a:cs typeface="Arial" pitchFamily="34" charset="0"/>
              </a:rPr>
              <a:t>Textplatzhalter dem Design entsprechend füllen: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Institut für Kraftfahrzeuge bzw. Institute for Automotive Engineering</a:t>
            </a:r>
            <a:br>
              <a:rPr lang="en-GB" noProof="0">
                <a:latin typeface="Arial" pitchFamily="34" charset="0"/>
                <a:cs typeface="Arial" pitchFamily="34" charset="0"/>
              </a:rPr>
            </a:br>
            <a:r>
              <a:rPr lang="en-GB" noProof="0">
                <a:latin typeface="Arial" pitchFamily="34" charset="0"/>
                <a:cs typeface="Arial" pitchFamily="34" charset="0"/>
              </a:rPr>
              <a:t>Forschungsgesellschaft Kraftfahrwesen mbH Aachen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 marL="36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2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08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 smtClean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00000" indent="-360000" algn="l" defTabSz="9144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tx2"/>
              </a:buClr>
              <a:buFont typeface="Wingdings" pitchFamily="2" charset="2"/>
              <a:buChar char="§"/>
              <a:defRPr lang="de-DE" sz="1800" kern="120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"/>
          <p:cNvSpPr>
            <a:spLocks noGrp="1"/>
          </p:cNvSpPr>
          <p:nvPr>
            <p:ph idx="1"/>
          </p:nvPr>
        </p:nvSpPr>
        <p:spPr>
          <a:xfrm>
            <a:off x="334800" y="1447200"/>
            <a:ext cx="11523600" cy="51444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</p:spPr>
        <p:txBody>
          <a:bodyPr anchor="b"/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InhaltsplatzhalterLinks"/>
          <p:cNvSpPr>
            <a:spLocks noGrp="1"/>
          </p:cNvSpPr>
          <p:nvPr>
            <p:ph sz="half" idx="1"/>
          </p:nvPr>
        </p:nvSpPr>
        <p:spPr>
          <a:xfrm>
            <a:off x="3348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  <p:sp>
        <p:nvSpPr>
          <p:cNvPr id="4" name="InhaltsplatzhalterRechts"/>
          <p:cNvSpPr>
            <a:spLocks noGrp="1"/>
          </p:cNvSpPr>
          <p:nvPr>
            <p:ph sz="half" idx="2"/>
          </p:nvPr>
        </p:nvSpPr>
        <p:spPr>
          <a:xfrm>
            <a:off x="6336000" y="1447200"/>
            <a:ext cx="5518800" cy="51516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Textmasterformate durch Klicken bearbeiten</a:t>
            </a:r>
          </a:p>
          <a:p>
            <a:pPr lvl="1"/>
            <a:r>
              <a:rPr lang="en-GB" noProof="0"/>
              <a:t>Zweite Ebene</a:t>
            </a:r>
          </a:p>
          <a:p>
            <a:pPr lvl="2"/>
            <a:r>
              <a:rPr lang="en-GB" noProof="0"/>
              <a:t>Dritte Ebene</a:t>
            </a:r>
          </a:p>
          <a:p>
            <a:pPr lvl="3"/>
            <a:r>
              <a:rPr lang="en-GB" noProof="0"/>
              <a:t>Vierte Ebene</a:t>
            </a:r>
          </a:p>
          <a:p>
            <a:pPr lvl="4"/>
            <a:r>
              <a:rPr lang="en-GB" noProof="0"/>
              <a:t>Fünfte Ebene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  <p:graphicFrame>
        <p:nvGraphicFramePr>
          <p:cNvPr id="9" name="Objekt 8" hidden="1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17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9" name="think-cell Folie" r:id="rId10" imgW="360" imgH="360" progId="">
                  <p:embed/>
                </p:oleObj>
              </mc:Choice>
              <mc:Fallback>
                <p:oleObj name="think-cell Folie" r:id="rId10" imgW="360" imgH="360" progId="">
                  <p:embed/>
                  <p:pic>
                    <p:nvPicPr>
                      <p:cNvPr id="0" name="Picture 2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7" y="1589"/>
                        <a:ext cx="2116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 smtClean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2024</a:t>
            </a:r>
            <a:r>
              <a:rPr kumimoji="0" lang="en-US" sz="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31.1.2024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 err="1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Folie</a:t>
            </a: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 Nr.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5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sterTitel"/>
          <p:cNvSpPr>
            <a:spLocks noGrp="1"/>
          </p:cNvSpPr>
          <p:nvPr>
            <p:ph type="title"/>
          </p:nvPr>
        </p:nvSpPr>
        <p:spPr>
          <a:xfrm>
            <a:off x="334800" y="190800"/>
            <a:ext cx="8784000" cy="57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noProof="0"/>
              <a:t>Titelmasterformat durch Klicken bearbeiten</a:t>
            </a:r>
          </a:p>
        </p:txBody>
      </p:sp>
      <p:sp>
        <p:nvSpPr>
          <p:cNvPr id="3" name="MasterTextplatzhalter"/>
          <p:cNvSpPr>
            <a:spLocks noGrp="1"/>
          </p:cNvSpPr>
          <p:nvPr>
            <p:ph type="body" idx="1"/>
          </p:nvPr>
        </p:nvSpPr>
        <p:spPr>
          <a:xfrm>
            <a:off x="334800" y="1447200"/>
            <a:ext cx="11523600" cy="51444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noProof="0" dirty="0" err="1"/>
              <a:t>Textmasterformate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FusszeileUntenRechts"/>
          <p:cNvSpPr txBox="1"/>
          <p:nvPr/>
        </p:nvSpPr>
        <p:spPr>
          <a:xfrm>
            <a:off x="9457567" y="6597650"/>
            <a:ext cx="2400000" cy="25920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©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i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ka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2020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·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All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rights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lang="en-US" sz="900" kern="1200" noProof="0" dirty="0">
                <a:solidFill>
                  <a:schemeClr val="bg2"/>
                </a:solidFill>
                <a:latin typeface="Arial" pitchFamily="34" charset="0"/>
                <a:ea typeface="+mn-ea"/>
                <a:cs typeface="Arial" pitchFamily="34" charset="0"/>
              </a:rPr>
              <a:t>reserved</a:t>
            </a:r>
          </a:p>
        </p:txBody>
      </p:sp>
      <p:sp>
        <p:nvSpPr>
          <p:cNvPr id="14" name="FusszeileDatum"/>
          <p:cNvSpPr txBox="1"/>
          <p:nvPr/>
        </p:nvSpPr>
        <p:spPr>
          <a:xfrm>
            <a:off x="6096000" y="6597650"/>
            <a:ext cx="1152128" cy="260350"/>
          </a:xfrm>
          <a:prstGeom prst="rect">
            <a:avLst/>
          </a:prstGeom>
          <a:noFill/>
        </p:spPr>
        <p:txBody>
          <a:bodyPr wrap="square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2020/01/01</a:t>
            </a:r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usszeileFolienNummer"/>
          <p:cNvSpPr txBox="1"/>
          <p:nvPr/>
        </p:nvSpPr>
        <p:spPr>
          <a:xfrm>
            <a:off x="4416000" y="6597650"/>
            <a:ext cx="1680000" cy="260350"/>
          </a:xfrm>
          <a:prstGeom prst="rect">
            <a:avLst/>
          </a:prstGeom>
          <a:noFill/>
        </p:spPr>
        <p:txBody>
          <a:bodyPr wrap="square" lIns="0" tIns="0" rIns="90000" bIns="0" rtlCol="0" anchor="ctr" anchorCtr="0">
            <a:no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Slide No. </a:t>
            </a:r>
            <a:fld id="{AD55335C-F627-4D95-98CA-738788D5686D}" type="slidenum">
              <a:rPr lang="de-DE" sz="900" smtClean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‹Nr.›</a:t>
            </a:fld>
            <a:endParaRPr lang="en-US" sz="900" dirty="0">
              <a:solidFill>
                <a:schemeClr val="bg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FusszeileUntenLinks"/>
          <p:cNvSpPr txBox="1"/>
          <p:nvPr/>
        </p:nvSpPr>
        <p:spPr>
          <a:xfrm>
            <a:off x="334433" y="6597650"/>
            <a:ext cx="2160000" cy="26035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schemeClr val="bg2"/>
                </a:solidFill>
                <a:latin typeface="Arial" pitchFamily="34" charset="0"/>
                <a:cs typeface="Arial" pitchFamily="34" charset="0"/>
              </a:rPr>
              <a:t>#20xxxx · 20xxxxxx.pptx</a:t>
            </a:r>
          </a:p>
        </p:txBody>
      </p:sp>
      <p:pic>
        <p:nvPicPr>
          <p:cNvPr id="9" name="Logo"/>
          <p:cNvPicPr>
            <a:picLocks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4800" y="129600"/>
            <a:ext cx="2613600" cy="781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hf sldNum="0" hdr="0" ftr="0"/>
  <p:txStyles>
    <p:titleStyle>
      <a:lvl1pPr algn="l" defTabSz="914400" rtl="0" eaLnBrk="1" latinLnBrk="0" hangingPunct="1">
        <a:lnSpc>
          <a:spcPts val="2500"/>
        </a:lnSpc>
        <a:spcBef>
          <a:spcPct val="0"/>
        </a:spcBef>
        <a:buNone/>
        <a:defRPr sz="22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6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2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08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438275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800000" indent="-360000" algn="l" defTabSz="914400" rtl="0" eaLnBrk="1" latinLnBrk="0" hangingPunct="1">
        <a:spcBef>
          <a:spcPts val="0"/>
        </a:spcBef>
        <a:spcAft>
          <a:spcPts val="600"/>
        </a:spcAft>
        <a:buClr>
          <a:schemeClr val="tx2"/>
        </a:buClr>
        <a:buFont typeface="Wingdings" pitchFamily="2" charset="2"/>
        <a:buChar char="§"/>
        <a:defRPr lang="de-DE" sz="1800" kern="1200" dirty="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34799" y="4654799"/>
            <a:ext cx="11523600" cy="360000"/>
          </a:xfrm>
        </p:spPr>
        <p:txBody>
          <a:bodyPr/>
          <a:lstStyle/>
          <a:p>
            <a:r>
              <a:rPr lang="de-DE" dirty="0"/>
              <a:t>Aachen, </a:t>
            </a:r>
            <a:r>
              <a:rPr lang="de-DE" dirty="0" smtClean="0"/>
              <a:t>31.1.2024</a:t>
            </a:r>
            <a:endParaRPr lang="de-DE" dirty="0"/>
          </a:p>
        </p:txBody>
      </p:sp>
      <p:sp>
        <p:nvSpPr>
          <p:cNvPr id="11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34799" y="5158799"/>
            <a:ext cx="11523600" cy="360000"/>
          </a:xfrm>
        </p:spPr>
        <p:txBody>
          <a:bodyPr/>
          <a:lstStyle/>
          <a:p>
            <a:r>
              <a:rPr lang="de-DE" dirty="0"/>
              <a:t>Gergely Bilkei-Gorzo,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13" name="Inhaltsplatzhalter 3"/>
          <p:cNvSpPr>
            <a:spLocks noGrp="1"/>
          </p:cNvSpPr>
          <p:nvPr>
            <p:ph sz="quarter" idx="10"/>
          </p:nvPr>
        </p:nvSpPr>
        <p:spPr>
          <a:xfrm>
            <a:off x="334799" y="2782799"/>
            <a:ext cx="11523600" cy="961200"/>
          </a:xfrm>
        </p:spPr>
        <p:txBody>
          <a:bodyPr/>
          <a:lstStyle/>
          <a:p>
            <a:r>
              <a:rPr lang="de-DE" dirty="0"/>
              <a:t>Doktorarbeit</a:t>
            </a:r>
          </a:p>
        </p:txBody>
      </p:sp>
      <p:sp>
        <p:nvSpPr>
          <p:cNvPr id="14" name="Titel 4"/>
          <p:cNvSpPr>
            <a:spLocks noGrp="1"/>
          </p:cNvSpPr>
          <p:nvPr>
            <p:ph type="ctrTitle"/>
          </p:nvPr>
        </p:nvSpPr>
        <p:spPr>
          <a:xfrm>
            <a:off x="334799" y="1447199"/>
            <a:ext cx="11523600" cy="961200"/>
          </a:xfrm>
        </p:spPr>
        <p:txBody>
          <a:bodyPr/>
          <a:lstStyle/>
          <a:p>
            <a:r>
              <a:rPr lang="de-DE" dirty="0"/>
              <a:t>Verteiltes Rechnen mit Hilfe von autonomen Fahrzeugsteuergeräten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334799" y="5806800"/>
            <a:ext cx="11523600" cy="792000"/>
          </a:xfrm>
        </p:spPr>
        <p:txBody>
          <a:bodyPr/>
          <a:lstStyle/>
          <a:p>
            <a:r>
              <a:rPr lang="de-DE" dirty="0"/>
              <a:t>Institut für Kraftfahrzeuge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Anforderungen und Anwendungsfälle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79376" y="1249244"/>
            <a:ext cx="5518800" cy="5151600"/>
          </a:xfrm>
        </p:spPr>
        <p:txBody>
          <a:bodyPr>
            <a:normAutofit fontScale="92500" lnSpcReduction="20000"/>
          </a:bodyPr>
          <a:lstStyle/>
          <a:p>
            <a:r>
              <a:rPr lang="de-DE" b="1" dirty="0" smtClean="0"/>
              <a:t>Management:</a:t>
            </a:r>
          </a:p>
          <a:p>
            <a:pPr lvl="1"/>
            <a:r>
              <a:rPr lang="de-DE" dirty="0" smtClean="0"/>
              <a:t>Softwaremodul-Management und Laufzeitumgebung auf Fahrzeugsteuergeräten</a:t>
            </a:r>
          </a:p>
          <a:p>
            <a:pPr lvl="1"/>
            <a:r>
              <a:rPr lang="de-DE" dirty="0" smtClean="0"/>
              <a:t>Zentrale Verwaltungsinstanz</a:t>
            </a:r>
          </a:p>
          <a:p>
            <a:pPr lvl="1"/>
            <a:r>
              <a:rPr lang="de-DE" dirty="0" smtClean="0"/>
              <a:t>Informationen über die Steuergeräte sammeln</a:t>
            </a:r>
          </a:p>
          <a:p>
            <a:pPr lvl="1"/>
            <a:r>
              <a:rPr lang="de-DE" dirty="0" smtClean="0"/>
              <a:t>Interface für die Benutzung anbieten</a:t>
            </a:r>
          </a:p>
          <a:p>
            <a:pPr lvl="1"/>
            <a:endParaRPr lang="de-DE" dirty="0"/>
          </a:p>
          <a:p>
            <a:r>
              <a:rPr lang="de-DE" b="1" dirty="0" smtClean="0"/>
              <a:t>Sicherheit:</a:t>
            </a:r>
          </a:p>
          <a:p>
            <a:pPr lvl="1"/>
            <a:r>
              <a:rPr lang="de-DE" dirty="0" smtClean="0"/>
              <a:t>Isolierung von Applikationen vom Betriebssystem</a:t>
            </a:r>
          </a:p>
          <a:p>
            <a:pPr lvl="1"/>
            <a:r>
              <a:rPr lang="de-DE" dirty="0" smtClean="0"/>
              <a:t>Isolierung von Applikationen im Netzwerk</a:t>
            </a:r>
          </a:p>
          <a:p>
            <a:pPr lvl="1"/>
            <a:r>
              <a:rPr lang="de-DE" dirty="0" smtClean="0"/>
              <a:t>Absicherung der Kommunikation (Verschlüsselung)</a:t>
            </a:r>
          </a:p>
          <a:p>
            <a:pPr lvl="1"/>
            <a:endParaRPr lang="de-DE" dirty="0" smtClean="0"/>
          </a:p>
          <a:p>
            <a:r>
              <a:rPr lang="de-DE" b="1" dirty="0" smtClean="0"/>
              <a:t>Kommunikation:</a:t>
            </a:r>
            <a:endParaRPr lang="de-DE" b="1" dirty="0"/>
          </a:p>
          <a:p>
            <a:pPr lvl="1"/>
            <a:r>
              <a:rPr lang="de-DE" dirty="0"/>
              <a:t>Entdeckung von neuen Teilnehmer</a:t>
            </a:r>
          </a:p>
          <a:p>
            <a:pPr lvl="1"/>
            <a:r>
              <a:rPr lang="de-DE" dirty="0"/>
              <a:t>Erkennung von nicht mehr verfügbaren Teilnehmern</a:t>
            </a:r>
          </a:p>
          <a:p>
            <a:pPr lvl="1"/>
            <a:r>
              <a:rPr lang="de-DE" dirty="0"/>
              <a:t>Kommunikationsmöglichkeit für die Softwaremodule bieten</a:t>
            </a:r>
          </a:p>
          <a:p>
            <a:pPr lvl="1"/>
            <a:endParaRPr lang="de-DE" dirty="0"/>
          </a:p>
          <a:p>
            <a:endParaRPr lang="de-DE" dirty="0" smtClean="0"/>
          </a:p>
          <a:p>
            <a:pPr lvl="1"/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489743" y="1412776"/>
            <a:ext cx="5518800" cy="5349556"/>
          </a:xfrm>
        </p:spPr>
        <p:txBody>
          <a:bodyPr>
            <a:normAutofit fontScale="92500" lnSpcReduction="20000"/>
          </a:bodyPr>
          <a:lstStyle/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6489743" y="2528900"/>
            <a:ext cx="5283162" cy="2592288"/>
            <a:chOff x="7075230" y="1461984"/>
            <a:chExt cx="4294862" cy="1888547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01B2A65D-D5E7-5C7E-62DB-84D96213A431}"/>
                </a:ext>
              </a:extLst>
            </p:cNvPr>
            <p:cNvSpPr txBox="1"/>
            <p:nvPr/>
          </p:nvSpPr>
          <p:spPr>
            <a:xfrm>
              <a:off x="7075230" y="3068960"/>
              <a:ext cx="1124335" cy="281571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Sicherheit</a:t>
              </a:r>
              <a:endParaRPr lang="de-DE" dirty="0"/>
            </a:p>
          </p:txBody>
        </p:sp>
        <p:grpSp>
          <p:nvGrpSpPr>
            <p:cNvPr id="8" name="Gruppieren 7"/>
            <p:cNvGrpSpPr/>
            <p:nvPr/>
          </p:nvGrpSpPr>
          <p:grpSpPr>
            <a:xfrm>
              <a:off x="7637398" y="1461984"/>
              <a:ext cx="3732694" cy="1888547"/>
              <a:chOff x="7637398" y="1461984"/>
              <a:chExt cx="3732694" cy="1888547"/>
            </a:xfrm>
          </p:grpSpPr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EB576F2B-92D7-0241-8090-7DD95EFBED73}"/>
                  </a:ext>
                </a:extLst>
              </p:cNvPr>
              <p:cNvSpPr txBox="1"/>
              <p:nvPr/>
            </p:nvSpPr>
            <p:spPr>
              <a:xfrm>
                <a:off x="10056440" y="3068960"/>
                <a:ext cx="1313652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dirty="0" smtClean="0"/>
                  <a:t>Flexibilität</a:t>
                </a:r>
                <a:endParaRPr lang="de-DE" dirty="0"/>
              </a:p>
            </p:txBody>
          </p:sp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E6FF5C11-B833-15E2-8E95-558F9EE8B160}"/>
                  </a:ext>
                </a:extLst>
              </p:cNvPr>
              <p:cNvSpPr txBox="1"/>
              <p:nvPr/>
            </p:nvSpPr>
            <p:spPr>
              <a:xfrm>
                <a:off x="7995038" y="1461984"/>
                <a:ext cx="2291548" cy="28157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de-DE" dirty="0" smtClean="0"/>
                  <a:t>Benutzerfreundlichkeit</a:t>
                </a:r>
                <a:endParaRPr lang="de-DE" dirty="0"/>
              </a:p>
            </p:txBody>
          </p:sp>
          <p:cxnSp>
            <p:nvCxnSpPr>
              <p:cNvPr id="11" name="Gerade Verbindung mit Pfeil 10"/>
              <p:cNvCxnSpPr>
                <a:stCxn id="7" idx="3"/>
                <a:endCxn id="9" idx="1"/>
              </p:cNvCxnSpPr>
              <p:nvPr/>
            </p:nvCxnSpPr>
            <p:spPr>
              <a:xfrm>
                <a:off x="8199566" y="3209745"/>
                <a:ext cx="1856875" cy="0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mit Pfeil 11"/>
              <p:cNvCxnSpPr>
                <a:stCxn id="7" idx="0"/>
              </p:cNvCxnSpPr>
              <p:nvPr/>
            </p:nvCxnSpPr>
            <p:spPr>
              <a:xfrm flipV="1">
                <a:off x="7637398" y="1743555"/>
                <a:ext cx="1063764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mit Pfeil 12"/>
              <p:cNvCxnSpPr>
                <a:stCxn id="9" idx="0"/>
              </p:cNvCxnSpPr>
              <p:nvPr/>
            </p:nvCxnSpPr>
            <p:spPr>
              <a:xfrm flipH="1" flipV="1">
                <a:off x="9637447" y="1743555"/>
                <a:ext cx="1075819" cy="1325404"/>
              </a:xfrm>
              <a:prstGeom prst="straightConnector1">
                <a:avLst/>
              </a:prstGeom>
              <a:ln w="4762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4" name="Gerade Verbindung 61"/>
          <p:cNvCxnSpPr/>
          <p:nvPr/>
        </p:nvCxnSpPr>
        <p:spPr>
          <a:xfrm flipH="1" flipV="1">
            <a:off x="6142753" y="1412776"/>
            <a:ext cx="30339" cy="482453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352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 und Anwendungsfälle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5449" y="1249244"/>
            <a:ext cx="5518800" cy="5151600"/>
          </a:xfrm>
        </p:spPr>
        <p:txBody>
          <a:bodyPr>
            <a:normAutofit lnSpcReduction="10000"/>
          </a:bodyPr>
          <a:lstStyle/>
          <a:p>
            <a:r>
              <a:rPr lang="de-DE" dirty="0" smtClean="0"/>
              <a:t>Rechenleistung extern zur Verfügung stellen</a:t>
            </a:r>
          </a:p>
          <a:p>
            <a:endParaRPr lang="de-DE" dirty="0"/>
          </a:p>
          <a:p>
            <a:r>
              <a:rPr lang="de-DE" dirty="0"/>
              <a:t>Digitaler Zwilling: Dienste können auf parkende Fahrzeuge ebenfalls ausgelagert werden</a:t>
            </a:r>
          </a:p>
          <a:p>
            <a:pPr lvl="1"/>
            <a:r>
              <a:rPr lang="de-DE" dirty="0"/>
              <a:t>Aktuell wird in Cloud </a:t>
            </a:r>
            <a:r>
              <a:rPr lang="de-DE" dirty="0" smtClean="0"/>
              <a:t>Server </a:t>
            </a:r>
            <a:r>
              <a:rPr lang="de-DE" dirty="0"/>
              <a:t>ausgelagert</a:t>
            </a:r>
          </a:p>
          <a:p>
            <a:pPr lvl="1"/>
            <a:r>
              <a:rPr lang="de-DE" dirty="0"/>
              <a:t>Zusätzlich wird Smart Infrastructure </a:t>
            </a:r>
            <a:r>
              <a:rPr lang="de-DE" dirty="0" smtClean="0"/>
              <a:t>betrachtet</a:t>
            </a:r>
          </a:p>
          <a:p>
            <a:pPr lvl="1"/>
            <a:r>
              <a:rPr lang="de-DE" dirty="0" smtClean="0"/>
              <a:t>Parkende Fahrzeuge werden aktuell nicht betrachtet</a:t>
            </a:r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/>
          </a:p>
          <a:p>
            <a:r>
              <a:rPr lang="de-DE" dirty="0" smtClean="0"/>
              <a:t>UAB: Universal Softwarekomponentenmanager für Steuergeräte im Fahrzeug</a:t>
            </a:r>
          </a:p>
          <a:p>
            <a:pPr lvl="1"/>
            <a:r>
              <a:rPr lang="de-DE" dirty="0" smtClean="0"/>
              <a:t>Schneller Austausch von Softwarekomponenten wie Fahralgorithmen</a:t>
            </a:r>
          </a:p>
          <a:p>
            <a:pPr lvl="1"/>
            <a:r>
              <a:rPr lang="de-DE" dirty="0" smtClean="0"/>
              <a:t>Einheitliche Interface für Softwaremodul-Updates</a:t>
            </a:r>
          </a:p>
          <a:p>
            <a:pPr lvl="1"/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105" name="Gruppieren 104"/>
          <p:cNvGrpSpPr/>
          <p:nvPr/>
        </p:nvGrpSpPr>
        <p:grpSpPr>
          <a:xfrm>
            <a:off x="6038549" y="230645"/>
            <a:ext cx="5959104" cy="4484362"/>
            <a:chOff x="6038549" y="230645"/>
            <a:chExt cx="5959104" cy="4484362"/>
          </a:xfrm>
        </p:grpSpPr>
        <p:pic>
          <p:nvPicPr>
            <p:cNvPr id="41" name="Grafik 40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3291" y="230645"/>
              <a:ext cx="4484362" cy="4484362"/>
            </a:xfrm>
            <a:prstGeom prst="rect">
              <a:avLst/>
            </a:prstGeom>
          </p:spPr>
        </p:pic>
        <p:pic>
          <p:nvPicPr>
            <p:cNvPr id="6" name="Grafik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482347" y="1670228"/>
              <a:ext cx="620455" cy="620455"/>
            </a:xfrm>
            <a:prstGeom prst="rect">
              <a:avLst/>
            </a:prstGeom>
          </p:spPr>
        </p:pic>
        <p:pic>
          <p:nvPicPr>
            <p:cNvPr id="7" name="Grafik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8739982" y="2206383"/>
              <a:ext cx="422517" cy="422517"/>
            </a:xfrm>
            <a:prstGeom prst="rect">
              <a:avLst/>
            </a:prstGeom>
          </p:spPr>
        </p:pic>
        <p:pic>
          <p:nvPicPr>
            <p:cNvPr id="8" name="Grafik 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9580000" y="2472826"/>
              <a:ext cx="422517" cy="422517"/>
            </a:xfrm>
            <a:prstGeom prst="rect">
              <a:avLst/>
            </a:prstGeom>
          </p:spPr>
        </p:pic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0372296" y="2106455"/>
              <a:ext cx="422517" cy="422517"/>
            </a:xfrm>
            <a:prstGeom prst="rect">
              <a:avLst/>
            </a:prstGeom>
          </p:spPr>
        </p:pic>
        <p:cxnSp>
          <p:nvCxnSpPr>
            <p:cNvPr id="11" name="Gerade Verbindung mit Pfeil 10"/>
            <p:cNvCxnSpPr>
              <a:stCxn id="6" idx="1"/>
              <a:endCxn id="7" idx="2"/>
            </p:cNvCxnSpPr>
            <p:nvPr/>
          </p:nvCxnSpPr>
          <p:spPr>
            <a:xfrm flipH="1">
              <a:off x="8951241" y="1980455"/>
              <a:ext cx="531106" cy="22592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mit Pfeil 14"/>
            <p:cNvCxnSpPr>
              <a:stCxn id="6" idx="0"/>
              <a:endCxn id="8" idx="2"/>
            </p:cNvCxnSpPr>
            <p:nvPr/>
          </p:nvCxnSpPr>
          <p:spPr>
            <a:xfrm flipH="1">
              <a:off x="9791259" y="2290683"/>
              <a:ext cx="1316" cy="182143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mit Pfeil 17"/>
            <p:cNvCxnSpPr>
              <a:stCxn id="6" idx="3"/>
              <a:endCxn id="9" idx="1"/>
            </p:cNvCxnSpPr>
            <p:nvPr/>
          </p:nvCxnSpPr>
          <p:spPr>
            <a:xfrm>
              <a:off x="10102802" y="1980455"/>
              <a:ext cx="269494" cy="337258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1" name="Grafik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8549" y="230645"/>
              <a:ext cx="1772816" cy="1772816"/>
            </a:xfrm>
            <a:prstGeom prst="rect">
              <a:avLst/>
            </a:prstGeom>
          </p:spPr>
        </p:pic>
        <p:cxnSp>
          <p:nvCxnSpPr>
            <p:cNvPr id="46" name="Gewinkelter Verbinder 45"/>
            <p:cNvCxnSpPr/>
            <p:nvPr/>
          </p:nvCxnSpPr>
          <p:spPr>
            <a:xfrm>
              <a:off x="7544663" y="1052736"/>
              <a:ext cx="2247912" cy="617492"/>
            </a:xfrm>
            <a:prstGeom prst="bentConnector2">
              <a:avLst/>
            </a:prstGeom>
            <a:ln w="381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uppieren 103"/>
          <p:cNvGrpSpPr/>
          <p:nvPr/>
        </p:nvGrpSpPr>
        <p:grpSpPr>
          <a:xfrm>
            <a:off x="7094847" y="4067523"/>
            <a:ext cx="4345137" cy="2652170"/>
            <a:chOff x="7401889" y="3899816"/>
            <a:chExt cx="4345137" cy="2652170"/>
          </a:xfrm>
        </p:grpSpPr>
        <p:pic>
          <p:nvPicPr>
            <p:cNvPr id="50" name="Grafik 4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0250" y="4223342"/>
              <a:ext cx="824139" cy="824139"/>
            </a:xfrm>
            <a:prstGeom prst="rect">
              <a:avLst/>
            </a:prstGeom>
          </p:spPr>
        </p:pic>
        <p:pic>
          <p:nvPicPr>
            <p:cNvPr id="51" name="Grafik 50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405061" y="5599773"/>
              <a:ext cx="952213" cy="952213"/>
            </a:xfrm>
            <a:prstGeom prst="rect">
              <a:avLst/>
            </a:prstGeom>
          </p:spPr>
        </p:pic>
        <p:pic>
          <p:nvPicPr>
            <p:cNvPr id="52" name="Grafik 5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9599937" y="5599773"/>
              <a:ext cx="952213" cy="952213"/>
            </a:xfrm>
            <a:prstGeom prst="rect">
              <a:avLst/>
            </a:prstGeom>
          </p:spPr>
        </p:pic>
        <p:pic>
          <p:nvPicPr>
            <p:cNvPr id="53" name="Grafik 5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10794813" y="5596325"/>
              <a:ext cx="952213" cy="952213"/>
            </a:xfrm>
            <a:prstGeom prst="rect">
              <a:avLst/>
            </a:prstGeom>
          </p:spPr>
        </p:pic>
        <p:pic>
          <p:nvPicPr>
            <p:cNvPr id="54" name="Grafik 5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8973" y="4223341"/>
              <a:ext cx="824139" cy="824139"/>
            </a:xfrm>
            <a:prstGeom prst="rect">
              <a:avLst/>
            </a:prstGeom>
          </p:spPr>
        </p:pic>
        <p:pic>
          <p:nvPicPr>
            <p:cNvPr id="55" name="Grafik 5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1889" y="3899816"/>
              <a:ext cx="855036" cy="855036"/>
            </a:xfrm>
            <a:prstGeom prst="rect">
              <a:avLst/>
            </a:prstGeom>
          </p:spPr>
        </p:pic>
        <p:cxnSp>
          <p:nvCxnSpPr>
            <p:cNvPr id="84" name="Gewinkelter Verbinder 83"/>
            <p:cNvCxnSpPr>
              <a:stCxn id="51" idx="0"/>
              <a:endCxn id="55" idx="2"/>
            </p:cNvCxnSpPr>
            <p:nvPr/>
          </p:nvCxnSpPr>
          <p:spPr>
            <a:xfrm rot="16200000" flipV="1">
              <a:off x="7932827" y="4651433"/>
              <a:ext cx="844921" cy="1051760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winkelter Verbinder 89"/>
            <p:cNvCxnSpPr>
              <a:stCxn id="52" idx="0"/>
              <a:endCxn id="55" idx="2"/>
            </p:cNvCxnSpPr>
            <p:nvPr/>
          </p:nvCxnSpPr>
          <p:spPr>
            <a:xfrm rot="16200000" flipV="1">
              <a:off x="8530265" y="4053995"/>
              <a:ext cx="844921" cy="2246636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winkelter Verbinder 92"/>
            <p:cNvCxnSpPr>
              <a:stCxn id="53" idx="0"/>
              <a:endCxn id="55" idx="2"/>
            </p:cNvCxnSpPr>
            <p:nvPr/>
          </p:nvCxnSpPr>
          <p:spPr>
            <a:xfrm rot="16200000" flipV="1">
              <a:off x="9129427" y="3454833"/>
              <a:ext cx="841473" cy="3441512"/>
            </a:xfrm>
            <a:prstGeom prst="bentConnector3">
              <a:avLst>
                <a:gd name="adj1" fmla="val 50000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winkelter Verbinder 95"/>
            <p:cNvCxnSpPr>
              <a:stCxn id="54" idx="0"/>
              <a:endCxn id="55" idx="3"/>
            </p:cNvCxnSpPr>
            <p:nvPr/>
          </p:nvCxnSpPr>
          <p:spPr>
            <a:xfrm rot="16200000" flipH="1" flipV="1">
              <a:off x="9086987" y="3393278"/>
              <a:ext cx="103993" cy="1764118"/>
            </a:xfrm>
            <a:prstGeom prst="bentConnector4">
              <a:avLst>
                <a:gd name="adj1" fmla="val -219822"/>
                <a:gd name="adj2" fmla="val 61679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winkelter Verbinder 98"/>
            <p:cNvCxnSpPr>
              <a:stCxn id="50" idx="0"/>
              <a:endCxn id="55" idx="3"/>
            </p:cNvCxnSpPr>
            <p:nvPr/>
          </p:nvCxnSpPr>
          <p:spPr>
            <a:xfrm rot="16200000" flipH="1" flipV="1">
              <a:off x="9612627" y="2867640"/>
              <a:ext cx="103992" cy="2815395"/>
            </a:xfrm>
            <a:prstGeom prst="bentConnector4">
              <a:avLst>
                <a:gd name="adj1" fmla="val -219825"/>
                <a:gd name="adj2" fmla="val 76209"/>
              </a:avLst>
            </a:prstGeom>
            <a:ln w="25400">
              <a:solidFill>
                <a:schemeClr val="accent2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Rechteck 102"/>
          <p:cNvSpPr/>
          <p:nvPr/>
        </p:nvSpPr>
        <p:spPr>
          <a:xfrm>
            <a:off x="334799" y="1052736"/>
            <a:ext cx="5788399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106" name="Gerade Verbindung 61"/>
          <p:cNvCxnSpPr/>
          <p:nvPr/>
        </p:nvCxnSpPr>
        <p:spPr>
          <a:xfrm>
            <a:off x="6392693" y="3789040"/>
            <a:ext cx="5463947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78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852192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Anwendungsfälle und </a:t>
            </a:r>
            <a:r>
              <a:rPr lang="de-DE" dirty="0" smtClean="0"/>
              <a:t>Anforderungen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3209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Softwarearchitektur</a:t>
            </a:r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sp>
        <p:nvSpPr>
          <p:cNvPr id="96" name="Textfeld 95"/>
          <p:cNvSpPr txBox="1"/>
          <p:nvPr/>
        </p:nvSpPr>
        <p:spPr>
          <a:xfrm>
            <a:off x="558508" y="1335067"/>
            <a:ext cx="5064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Zentrale Verwaltung durch </a:t>
            </a:r>
            <a:r>
              <a:rPr lang="de-DE" dirty="0" err="1" smtClean="0"/>
              <a:t>Runtime</a:t>
            </a:r>
            <a:r>
              <a:rPr lang="de-DE" dirty="0" smtClean="0"/>
              <a:t> Manager</a:t>
            </a:r>
          </a:p>
          <a:p>
            <a:endParaRPr lang="de-D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Nodes laufen in </a:t>
            </a:r>
            <a:r>
              <a:rPr lang="de-DE" dirty="0" smtClean="0"/>
              <a:t>Fahrzeugsteuergeräten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smtClean="0"/>
              <a:t>Nodes können mehrere isolierte</a:t>
            </a:r>
          </a:p>
          <a:p>
            <a:r>
              <a:rPr lang="de-DE" dirty="0"/>
              <a:t> </a:t>
            </a:r>
            <a:r>
              <a:rPr lang="de-DE" dirty="0" smtClean="0"/>
              <a:t>    Laufzeitumgebungen erstellen</a:t>
            </a:r>
          </a:p>
        </p:txBody>
      </p:sp>
      <p:grpSp>
        <p:nvGrpSpPr>
          <p:cNvPr id="98" name="Gruppieren 97"/>
          <p:cNvGrpSpPr/>
          <p:nvPr/>
        </p:nvGrpSpPr>
        <p:grpSpPr>
          <a:xfrm>
            <a:off x="3087481" y="1124744"/>
            <a:ext cx="8736886" cy="5328593"/>
            <a:chOff x="3087481" y="1160747"/>
            <a:chExt cx="8736886" cy="5328593"/>
          </a:xfrm>
        </p:grpSpPr>
        <p:grpSp>
          <p:nvGrpSpPr>
            <p:cNvPr id="95" name="Gruppieren 94"/>
            <p:cNvGrpSpPr/>
            <p:nvPr/>
          </p:nvGrpSpPr>
          <p:grpSpPr>
            <a:xfrm>
              <a:off x="3087481" y="1160747"/>
              <a:ext cx="8736886" cy="5328593"/>
              <a:chOff x="2326648" y="1160747"/>
              <a:chExt cx="8736886" cy="5328593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2367383" y="1160747"/>
                <a:ext cx="8696151" cy="5328593"/>
                <a:chOff x="131880" y="260647"/>
                <a:chExt cx="8696151" cy="5328593"/>
              </a:xfrm>
            </p:grpSpPr>
            <p:grpSp>
              <p:nvGrpSpPr>
                <p:cNvPr id="11" name="Gruppieren 10"/>
                <p:cNvGrpSpPr>
                  <a:grpSpLocks noChangeAspect="1"/>
                </p:cNvGrpSpPr>
                <p:nvPr/>
              </p:nvGrpSpPr>
              <p:grpSpPr>
                <a:xfrm>
                  <a:off x="1669936" y="260647"/>
                  <a:ext cx="7158095" cy="5328593"/>
                  <a:chOff x="683568" y="260647"/>
                  <a:chExt cx="8144464" cy="6062861"/>
                </a:xfrm>
              </p:grpSpPr>
              <p:grpSp>
                <p:nvGrpSpPr>
                  <p:cNvPr id="16" name="Gruppieren 15"/>
                  <p:cNvGrpSpPr/>
                  <p:nvPr/>
                </p:nvGrpSpPr>
                <p:grpSpPr>
                  <a:xfrm>
                    <a:off x="5796136" y="260647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74" name="Rechteck 73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5" name="Rechteck 74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6" name="Rechteck 75"/>
                    <p:cNvSpPr/>
                    <p:nvPr/>
                  </p:nvSpPr>
                  <p:spPr>
                    <a:xfrm>
                      <a:off x="6732240" y="1081250"/>
                      <a:ext cx="1872208" cy="895204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7" name="Rechteck 76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8" name="Textfeld 77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1</a:t>
                      </a:r>
                      <a:endParaRPr lang="de-DE" sz="1400" b="1" dirty="0"/>
                    </a:p>
                  </p:txBody>
                </p:sp>
                <p:sp>
                  <p:nvSpPr>
                    <p:cNvPr id="79" name="Textfeld 78"/>
                    <p:cNvSpPr txBox="1"/>
                    <p:nvPr/>
                  </p:nvSpPr>
                  <p:spPr>
                    <a:xfrm rot="5400000">
                      <a:off x="5422165" y="890340"/>
                      <a:ext cx="1557971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80" name="Gruppieren 79"/>
                    <p:cNvGrpSpPr/>
                    <p:nvPr/>
                  </p:nvGrpSpPr>
                  <p:grpSpPr>
                    <a:xfrm>
                      <a:off x="6796196" y="683195"/>
                      <a:ext cx="1736244" cy="296766"/>
                      <a:chOff x="904450" y="1772341"/>
                      <a:chExt cx="1736244" cy="286453"/>
                    </a:xfrm>
                  </p:grpSpPr>
                  <p:sp>
                    <p:nvSpPr>
                      <p:cNvPr id="88" name="Rechteck 87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9" name="Textfeld 88"/>
                      <p:cNvSpPr txBox="1"/>
                      <p:nvPr/>
                    </p:nvSpPr>
                    <p:spPr>
                      <a:xfrm>
                        <a:off x="1041441" y="1781795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grpSp>
                  <p:nvGrpSpPr>
                    <p:cNvPr id="81" name="Gruppieren 80"/>
                    <p:cNvGrpSpPr/>
                    <p:nvPr/>
                  </p:nvGrpSpPr>
                  <p:grpSpPr>
                    <a:xfrm>
                      <a:off x="6801698" y="1148709"/>
                      <a:ext cx="1815139" cy="290955"/>
                      <a:chOff x="895750" y="1768496"/>
                      <a:chExt cx="1557271" cy="280844"/>
                    </a:xfrm>
                  </p:grpSpPr>
                  <p:sp>
                    <p:nvSpPr>
                      <p:cNvPr id="86" name="Rechteck 85"/>
                      <p:cNvSpPr/>
                      <p:nvPr/>
                    </p:nvSpPr>
                    <p:spPr>
                      <a:xfrm>
                        <a:off x="904450" y="1772341"/>
                        <a:ext cx="1476164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7" name="Textfeld 86"/>
                      <p:cNvSpPr txBox="1"/>
                      <p:nvPr/>
                    </p:nvSpPr>
                    <p:spPr>
                      <a:xfrm>
                        <a:off x="895750" y="1768496"/>
                        <a:ext cx="1557271" cy="270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Environment 1</a:t>
                        </a:r>
                        <a:endParaRPr lang="de-DE" sz="1000" dirty="0"/>
                      </a:p>
                    </p:txBody>
                  </p:sp>
                </p:grpSp>
                <p:grpSp>
                  <p:nvGrpSpPr>
                    <p:cNvPr id="82" name="Gruppieren 81"/>
                    <p:cNvGrpSpPr/>
                    <p:nvPr/>
                  </p:nvGrpSpPr>
                  <p:grpSpPr>
                    <a:xfrm>
                      <a:off x="6791594" y="1622366"/>
                      <a:ext cx="1840674" cy="290242"/>
                      <a:chOff x="859942" y="1769184"/>
                      <a:chExt cx="1579178" cy="280156"/>
                    </a:xfrm>
                  </p:grpSpPr>
                  <p:sp>
                    <p:nvSpPr>
                      <p:cNvPr id="84" name="Rechteck 83"/>
                      <p:cNvSpPr/>
                      <p:nvPr/>
                    </p:nvSpPr>
                    <p:spPr>
                      <a:xfrm>
                        <a:off x="877312" y="1772341"/>
                        <a:ext cx="1476163" cy="276999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85" name="Textfeld 84"/>
                      <p:cNvSpPr txBox="1"/>
                      <p:nvPr/>
                    </p:nvSpPr>
                    <p:spPr>
                      <a:xfrm>
                        <a:off x="859942" y="1769184"/>
                        <a:ext cx="1579178" cy="27041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/>
                          <a:t>Container Environment </a:t>
                        </a:r>
                        <a:r>
                          <a:rPr lang="de-DE" sz="1000" dirty="0" smtClean="0"/>
                          <a:t>N</a:t>
                        </a:r>
                        <a:endParaRPr lang="de-DE" sz="1000" dirty="0"/>
                      </a:p>
                    </p:txBody>
                  </p:sp>
                </p:grpSp>
                <p:cxnSp>
                  <p:nvCxnSpPr>
                    <p:cNvPr id="83" name="Gerader Verbinder 82"/>
                    <p:cNvCxnSpPr>
                      <a:stCxn id="86" idx="2"/>
                      <a:endCxn id="84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7" name="Rechteck 16"/>
                  <p:cNvSpPr/>
                  <p:nvPr/>
                </p:nvSpPr>
                <p:spPr>
                  <a:xfrm>
                    <a:off x="683568" y="1976453"/>
                    <a:ext cx="3600400" cy="2558310"/>
                  </a:xfrm>
                  <a:prstGeom prst="rect">
                    <a:avLst/>
                  </a:prstGeom>
                  <a:solidFill>
                    <a:srgbClr val="CCFFFF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" name="Textfeld 17"/>
                  <p:cNvSpPr txBox="1"/>
                  <p:nvPr/>
                </p:nvSpPr>
                <p:spPr>
                  <a:xfrm>
                    <a:off x="1803006" y="2010048"/>
                    <a:ext cx="168668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b="1" dirty="0" err="1" smtClean="0"/>
                      <a:t>Runtime</a:t>
                    </a:r>
                    <a:r>
                      <a:rPr lang="de-DE" sz="1400" b="1" dirty="0" smtClean="0"/>
                      <a:t> Manager</a:t>
                    </a:r>
                    <a:endParaRPr lang="de-DE" sz="1400" b="1" dirty="0"/>
                  </a:p>
                </p:txBody>
              </p:sp>
              <p:grpSp>
                <p:nvGrpSpPr>
                  <p:cNvPr id="19" name="Gruppieren 18"/>
                  <p:cNvGrpSpPr/>
                  <p:nvPr/>
                </p:nvGrpSpPr>
                <p:grpSpPr>
                  <a:xfrm>
                    <a:off x="3622767" y="2300037"/>
                    <a:ext cx="526115" cy="1999823"/>
                    <a:chOff x="3766783" y="2615157"/>
                    <a:chExt cx="526115" cy="1359768"/>
                  </a:xfrm>
                  <a:solidFill>
                    <a:schemeClr val="accent5">
                      <a:lumMod val="40000"/>
                      <a:lumOff val="60000"/>
                    </a:schemeClr>
                  </a:solidFill>
                </p:grpSpPr>
                <p:sp>
                  <p:nvSpPr>
                    <p:cNvPr id="72" name="Rechteck 71"/>
                    <p:cNvSpPr/>
                    <p:nvPr/>
                  </p:nvSpPr>
                  <p:spPr>
                    <a:xfrm>
                      <a:off x="3766783" y="2615157"/>
                      <a:ext cx="495672" cy="135976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3" name="Textfeld 72"/>
                    <p:cNvSpPr txBox="1"/>
                    <p:nvPr/>
                  </p:nvSpPr>
                  <p:spPr>
                    <a:xfrm rot="5400000">
                      <a:off x="3500592" y="3015900"/>
                      <a:ext cx="1059332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</p:grpSp>
              <p:grpSp>
                <p:nvGrpSpPr>
                  <p:cNvPr id="20" name="Gruppieren 19"/>
                  <p:cNvGrpSpPr/>
                  <p:nvPr/>
                </p:nvGrpSpPr>
                <p:grpSpPr>
                  <a:xfrm>
                    <a:off x="1489176" y="3956118"/>
                    <a:ext cx="1821708" cy="280149"/>
                    <a:chOff x="971600" y="630145"/>
                    <a:chExt cx="1476164" cy="280149"/>
                  </a:xfrm>
                  <a:solidFill>
                    <a:srgbClr val="FFCC99"/>
                  </a:solidFill>
                </p:grpSpPr>
                <p:sp>
                  <p:nvSpPr>
                    <p:cNvPr id="70" name="Rechteck 69"/>
                    <p:cNvSpPr/>
                    <p:nvPr/>
                  </p:nvSpPr>
                  <p:spPr>
                    <a:xfrm>
                      <a:off x="971600" y="631720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71" name="Textfeld 70"/>
                    <p:cNvSpPr txBox="1"/>
                    <p:nvPr/>
                  </p:nvSpPr>
                  <p:spPr>
                    <a:xfrm>
                      <a:off x="1330098" y="630145"/>
                      <a:ext cx="699358" cy="28014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000" dirty="0" smtClean="0"/>
                        <a:t>Scheduler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1" name="Gruppieren 20"/>
                  <p:cNvGrpSpPr/>
                  <p:nvPr/>
                </p:nvGrpSpPr>
                <p:grpSpPr>
                  <a:xfrm>
                    <a:off x="1489177" y="3546191"/>
                    <a:ext cx="1821708" cy="292455"/>
                    <a:chOff x="971600" y="1203427"/>
                    <a:chExt cx="1476164" cy="292455"/>
                  </a:xfrm>
                  <a:solidFill>
                    <a:srgbClr val="00CCFF"/>
                  </a:solidFill>
                </p:grpSpPr>
                <p:sp>
                  <p:nvSpPr>
                    <p:cNvPr id="68" name="Rechteck 67"/>
                    <p:cNvSpPr/>
                    <p:nvPr/>
                  </p:nvSpPr>
                  <p:spPr>
                    <a:xfrm>
                      <a:off x="971600" y="1203427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9" name="Textfeld 68"/>
                    <p:cNvSpPr txBox="1"/>
                    <p:nvPr/>
                  </p:nvSpPr>
                  <p:spPr>
                    <a:xfrm>
                      <a:off x="1373303" y="1215732"/>
                      <a:ext cx="672756" cy="28015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000" dirty="0" smtClean="0"/>
                        <a:t>Database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2" name="Gruppieren 21"/>
                  <p:cNvGrpSpPr/>
                  <p:nvPr/>
                </p:nvGrpSpPr>
                <p:grpSpPr>
                  <a:xfrm>
                    <a:off x="1503157" y="2438598"/>
                    <a:ext cx="1845097" cy="374960"/>
                    <a:chOff x="904450" y="1772341"/>
                    <a:chExt cx="1476164" cy="276999"/>
                  </a:xfrm>
                  <a:solidFill>
                    <a:schemeClr val="accent1">
                      <a:lumMod val="40000"/>
                      <a:lumOff val="60000"/>
                    </a:schemeClr>
                  </a:solidFill>
                </p:grpSpPr>
                <p:sp>
                  <p:nvSpPr>
                    <p:cNvPr id="66" name="Rechteck 65"/>
                    <p:cNvSpPr/>
                    <p:nvPr/>
                  </p:nvSpPr>
                  <p:spPr>
                    <a:xfrm>
                      <a:off x="904450" y="1772341"/>
                      <a:ext cx="1476164" cy="276999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7" name="Textfeld 66"/>
                    <p:cNvSpPr txBox="1"/>
                    <p:nvPr/>
                  </p:nvSpPr>
                  <p:spPr>
                    <a:xfrm>
                      <a:off x="1221360" y="1803121"/>
                      <a:ext cx="935638" cy="20695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000" dirty="0" err="1" smtClean="0"/>
                        <a:t>Node</a:t>
                      </a:r>
                      <a:r>
                        <a:rPr lang="de-DE" sz="1000" dirty="0" smtClean="0"/>
                        <a:t> Manager</a:t>
                      </a:r>
                      <a:endParaRPr lang="de-DE" sz="1000" dirty="0"/>
                    </a:p>
                  </p:txBody>
                </p:sp>
              </p:grpSp>
              <p:grpSp>
                <p:nvGrpSpPr>
                  <p:cNvPr id="23" name="Gruppieren 22"/>
                  <p:cNvGrpSpPr/>
                  <p:nvPr/>
                </p:nvGrpSpPr>
                <p:grpSpPr>
                  <a:xfrm>
                    <a:off x="832055" y="2311635"/>
                    <a:ext cx="525281" cy="1988226"/>
                    <a:chOff x="3275824" y="2605100"/>
                    <a:chExt cx="525281" cy="1359768"/>
                  </a:xfrm>
                  <a:solidFill>
                    <a:schemeClr val="tx2">
                      <a:lumMod val="20000"/>
                      <a:lumOff val="80000"/>
                    </a:schemeClr>
                  </a:solidFill>
                </p:grpSpPr>
                <p:sp>
                  <p:nvSpPr>
                    <p:cNvPr id="64" name="Rechteck 63"/>
                    <p:cNvSpPr/>
                    <p:nvPr/>
                  </p:nvSpPr>
                  <p:spPr>
                    <a:xfrm>
                      <a:off x="3275856" y="2605100"/>
                      <a:ext cx="495672" cy="135976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5" name="Textfeld 64"/>
                    <p:cNvSpPr txBox="1"/>
                    <p:nvPr/>
                  </p:nvSpPr>
                  <p:spPr>
                    <a:xfrm rot="5400000">
                      <a:off x="3005709" y="3028059"/>
                      <a:ext cx="1065512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 smtClean="0"/>
                        <a:t>Kommunikations-</a:t>
                      </a:r>
                      <a:endParaRPr lang="de-DE" sz="1200" dirty="0" smtClean="0"/>
                    </a:p>
                    <a:p>
                      <a:pPr algn="ctr"/>
                      <a:r>
                        <a:rPr lang="de-DE" sz="1200" dirty="0" err="1" smtClean="0"/>
                        <a:t>i</a:t>
                      </a:r>
                      <a:r>
                        <a:rPr lang="de-DE" sz="1200" dirty="0" err="1" smtClean="0"/>
                        <a:t>nterface</a:t>
                      </a:r>
                      <a:endParaRPr lang="de-DE" sz="1200" dirty="0"/>
                    </a:p>
                  </p:txBody>
                </p:sp>
              </p:grpSp>
              <p:grpSp>
                <p:nvGrpSpPr>
                  <p:cNvPr id="24" name="Gruppieren 23"/>
                  <p:cNvGrpSpPr/>
                  <p:nvPr/>
                </p:nvGrpSpPr>
                <p:grpSpPr>
                  <a:xfrm>
                    <a:off x="1503157" y="2944080"/>
                    <a:ext cx="1845097" cy="464154"/>
                    <a:chOff x="1373482" y="1438757"/>
                    <a:chExt cx="1845097" cy="464154"/>
                  </a:xfrm>
                  <a:solidFill>
                    <a:srgbClr val="83ABFB"/>
                  </a:solidFill>
                </p:grpSpPr>
                <p:sp>
                  <p:nvSpPr>
                    <p:cNvPr id="62" name="Rechteck 61"/>
                    <p:cNvSpPr/>
                    <p:nvPr/>
                  </p:nvSpPr>
                  <p:spPr>
                    <a:xfrm>
                      <a:off x="1373482" y="1438757"/>
                      <a:ext cx="1816466" cy="439335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63" name="Textfeld 62"/>
                    <p:cNvSpPr txBox="1"/>
                    <p:nvPr/>
                  </p:nvSpPr>
                  <p:spPr>
                    <a:xfrm>
                      <a:off x="1403648" y="1441246"/>
                      <a:ext cx="181493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de-DE" sz="1000" dirty="0" err="1" smtClean="0"/>
                        <a:t>Node</a:t>
                      </a:r>
                      <a:r>
                        <a:rPr lang="de-DE" sz="1000" dirty="0" smtClean="0"/>
                        <a:t> – User </a:t>
                      </a:r>
                    </a:p>
                    <a:p>
                      <a:pPr algn="ctr"/>
                      <a:r>
                        <a:rPr lang="de-DE" sz="1000" dirty="0" smtClean="0"/>
                        <a:t>Communication Handler</a:t>
                      </a:r>
                      <a:endParaRPr lang="de-DE" sz="1000" dirty="0"/>
                    </a:p>
                  </p:txBody>
                </p:sp>
              </p:grpSp>
              <p:cxnSp>
                <p:nvCxnSpPr>
                  <p:cNvPr id="25" name="Gewinkelter Verbinder 24"/>
                  <p:cNvCxnSpPr>
                    <a:stCxn id="72" idx="3"/>
                    <a:endCxn id="77" idx="1"/>
                  </p:cNvCxnSpPr>
                  <p:nvPr/>
                </p:nvCxnSpPr>
                <p:spPr>
                  <a:xfrm flipV="1">
                    <a:off x="4118439" y="1155850"/>
                    <a:ext cx="1821713" cy="2144099"/>
                  </a:xfrm>
                  <a:prstGeom prst="bentConnector3">
                    <a:avLst/>
                  </a:prstGeom>
                  <a:ln w="25400">
                    <a:solidFill>
                      <a:schemeClr val="accent2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6" name="Gruppieren 25"/>
                  <p:cNvGrpSpPr/>
                  <p:nvPr/>
                </p:nvGrpSpPr>
                <p:grpSpPr>
                  <a:xfrm>
                    <a:off x="5796136" y="2355973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46" name="Rechteck 45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7" name="Rechteck 46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8" name="Rechteck 47"/>
                    <p:cNvSpPr/>
                    <p:nvPr/>
                  </p:nvSpPr>
                  <p:spPr>
                    <a:xfrm>
                      <a:off x="6732240" y="1081250"/>
                      <a:ext cx="1872208" cy="8952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9" name="Rechteck 48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0" name="Textfeld 49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2</a:t>
                      </a:r>
                      <a:endParaRPr lang="de-DE" sz="1400" b="1" dirty="0"/>
                    </a:p>
                  </p:txBody>
                </p:sp>
                <p:sp>
                  <p:nvSpPr>
                    <p:cNvPr id="51" name="Textfeld 50"/>
                    <p:cNvSpPr txBox="1"/>
                    <p:nvPr/>
                  </p:nvSpPr>
                  <p:spPr>
                    <a:xfrm rot="5400000">
                      <a:off x="5422165" y="890340"/>
                      <a:ext cx="1557971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52" name="Gruppieren 51"/>
                    <p:cNvGrpSpPr/>
                    <p:nvPr/>
                  </p:nvGrpSpPr>
                  <p:grpSpPr>
                    <a:xfrm>
                      <a:off x="6796196" y="683190"/>
                      <a:ext cx="1736244" cy="286972"/>
                      <a:chOff x="904450" y="1772340"/>
                      <a:chExt cx="1736244" cy="277000"/>
                    </a:xfrm>
                  </p:grpSpPr>
                  <p:sp>
                    <p:nvSpPr>
                      <p:cNvPr id="60" name="Rechteck 59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61" name="Textfeld 60"/>
                      <p:cNvSpPr txBox="1"/>
                      <p:nvPr/>
                    </p:nvSpPr>
                    <p:spPr>
                      <a:xfrm>
                        <a:off x="1103239" y="1772340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sp>
                  <p:nvSpPr>
                    <p:cNvPr id="58" name="Rechteck 57"/>
                    <p:cNvSpPr/>
                    <p:nvPr/>
                  </p:nvSpPr>
                  <p:spPr>
                    <a:xfrm>
                      <a:off x="6811839" y="1152689"/>
                      <a:ext cx="1720601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56" name="Rechteck 55"/>
                    <p:cNvSpPr/>
                    <p:nvPr/>
                  </p:nvSpPr>
                  <p:spPr>
                    <a:xfrm>
                      <a:off x="6811840" y="1625634"/>
                      <a:ext cx="1720599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55" name="Gerader Verbinder 54"/>
                    <p:cNvCxnSpPr>
                      <a:stCxn id="58" idx="2"/>
                      <a:endCxn id="56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27" name="Gruppieren 26"/>
                  <p:cNvGrpSpPr/>
                  <p:nvPr/>
                </p:nvGrpSpPr>
                <p:grpSpPr>
                  <a:xfrm>
                    <a:off x="5803696" y="4451299"/>
                    <a:ext cx="3024336" cy="1872209"/>
                    <a:chOff x="5796136" y="260647"/>
                    <a:chExt cx="3024336" cy="1872209"/>
                  </a:xfrm>
                </p:grpSpPr>
                <p:sp>
                  <p:nvSpPr>
                    <p:cNvPr id="30" name="Rechteck 29"/>
                    <p:cNvSpPr/>
                    <p:nvPr/>
                  </p:nvSpPr>
                  <p:spPr>
                    <a:xfrm>
                      <a:off x="5796136" y="260647"/>
                      <a:ext cx="3024336" cy="1872209"/>
                    </a:xfrm>
                    <a:prstGeom prst="rect">
                      <a:avLst/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1" name="Rechteck 30"/>
                    <p:cNvSpPr/>
                    <p:nvPr/>
                  </p:nvSpPr>
                  <p:spPr>
                    <a:xfrm>
                      <a:off x="6660232" y="610919"/>
                      <a:ext cx="2016224" cy="1449929"/>
                    </a:xfrm>
                    <a:prstGeom prst="rect">
                      <a:avLst/>
                    </a:prstGeom>
                    <a:solidFill>
                      <a:srgbClr val="FF9999"/>
                    </a:solidFill>
                    <a:ln>
                      <a:solidFill>
                        <a:schemeClr val="tx1"/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2" name="Rechteck 31"/>
                    <p:cNvSpPr/>
                    <p:nvPr/>
                  </p:nvSpPr>
                  <p:spPr>
                    <a:xfrm>
                      <a:off x="6732240" y="1081250"/>
                      <a:ext cx="1872208" cy="895203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cmpd="sng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3" name="Rechteck 32"/>
                    <p:cNvSpPr/>
                    <p:nvPr/>
                  </p:nvSpPr>
                  <p:spPr>
                    <a:xfrm>
                      <a:off x="5940152" y="451490"/>
                      <a:ext cx="495672" cy="1408719"/>
                    </a:xfrm>
                    <a:prstGeom prst="rect">
                      <a:avLst/>
                    </a:prstGeom>
                    <a:solidFill>
                      <a:schemeClr val="accent5">
                        <a:lumMod val="40000"/>
                        <a:lumOff val="60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34" name="Textfeld 33"/>
                    <p:cNvSpPr txBox="1"/>
                    <p:nvPr/>
                  </p:nvSpPr>
                  <p:spPr>
                    <a:xfrm>
                      <a:off x="6796196" y="271413"/>
                      <a:ext cx="15472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de-DE" sz="1400" b="1" dirty="0" err="1" smtClean="0"/>
                        <a:t>Runtime</a:t>
                      </a:r>
                      <a:r>
                        <a:rPr lang="de-DE" sz="1400" b="1" dirty="0" smtClean="0"/>
                        <a:t> </a:t>
                      </a:r>
                      <a:r>
                        <a:rPr lang="de-DE" sz="1400" b="1" dirty="0" err="1" smtClean="0"/>
                        <a:t>Node</a:t>
                      </a:r>
                      <a:r>
                        <a:rPr lang="de-DE" sz="1400" b="1" dirty="0" smtClean="0"/>
                        <a:t> 3</a:t>
                      </a:r>
                      <a:endParaRPr lang="de-DE" sz="1400" b="1" dirty="0"/>
                    </a:p>
                  </p:txBody>
                </p:sp>
                <p:sp>
                  <p:nvSpPr>
                    <p:cNvPr id="35" name="Textfeld 34"/>
                    <p:cNvSpPr txBox="1"/>
                    <p:nvPr/>
                  </p:nvSpPr>
                  <p:spPr>
                    <a:xfrm rot="5400000">
                      <a:off x="5422165" y="890340"/>
                      <a:ext cx="1557971" cy="52528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de-DE" sz="1200" dirty="0"/>
                        <a:t>Kommunikations-</a:t>
                      </a:r>
                    </a:p>
                    <a:p>
                      <a:pPr algn="ctr"/>
                      <a:r>
                        <a:rPr lang="de-DE" sz="1200" dirty="0" err="1"/>
                        <a:t>interface</a:t>
                      </a:r>
                      <a:endParaRPr lang="de-DE" sz="1200" dirty="0"/>
                    </a:p>
                  </p:txBody>
                </p:sp>
                <p:grpSp>
                  <p:nvGrpSpPr>
                    <p:cNvPr id="36" name="Gruppieren 35"/>
                    <p:cNvGrpSpPr/>
                    <p:nvPr/>
                  </p:nvGrpSpPr>
                  <p:grpSpPr>
                    <a:xfrm>
                      <a:off x="6796196" y="682913"/>
                      <a:ext cx="1736244" cy="287251"/>
                      <a:chOff x="904450" y="1772071"/>
                      <a:chExt cx="1736244" cy="277269"/>
                    </a:xfrm>
                  </p:grpSpPr>
                  <p:sp>
                    <p:nvSpPr>
                      <p:cNvPr id="44" name="Rechteck 43"/>
                      <p:cNvSpPr/>
                      <p:nvPr/>
                    </p:nvSpPr>
                    <p:spPr>
                      <a:xfrm>
                        <a:off x="904450" y="1772341"/>
                        <a:ext cx="1736244" cy="276999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de-DE"/>
                      </a:p>
                    </p:txBody>
                  </p:sp>
                  <p:sp>
                    <p:nvSpPr>
                      <p:cNvPr id="45" name="Textfeld 44"/>
                      <p:cNvSpPr txBox="1"/>
                      <p:nvPr/>
                    </p:nvSpPr>
                    <p:spPr>
                      <a:xfrm>
                        <a:off x="1105541" y="1772071"/>
                        <a:ext cx="146226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de-DE" sz="1000" dirty="0" smtClean="0"/>
                          <a:t>Container </a:t>
                        </a:r>
                        <a:r>
                          <a:rPr lang="de-DE" sz="1000" dirty="0" err="1" smtClean="0"/>
                          <a:t>Runtime</a:t>
                        </a:r>
                        <a:endParaRPr lang="de-DE" sz="1000" dirty="0"/>
                      </a:p>
                    </p:txBody>
                  </p:sp>
                </p:grpSp>
                <p:sp>
                  <p:nvSpPr>
                    <p:cNvPr id="42" name="Rechteck 41"/>
                    <p:cNvSpPr/>
                    <p:nvPr/>
                  </p:nvSpPr>
                  <p:spPr>
                    <a:xfrm>
                      <a:off x="6811839" y="1152689"/>
                      <a:ext cx="1720601" cy="286971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sp>
                  <p:nvSpPr>
                    <p:cNvPr id="40" name="Rechteck 39"/>
                    <p:cNvSpPr/>
                    <p:nvPr/>
                  </p:nvSpPr>
                  <p:spPr>
                    <a:xfrm>
                      <a:off x="6811840" y="1625640"/>
                      <a:ext cx="1720599" cy="286972"/>
                    </a:xfrm>
                    <a:prstGeom prst="rect">
                      <a:avLst/>
                    </a:prstGeom>
                    <a:solidFill>
                      <a:schemeClr val="accent2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de-DE"/>
                    </a:p>
                  </p:txBody>
                </p:sp>
                <p:cxnSp>
                  <p:nvCxnSpPr>
                    <p:cNvPr id="39" name="Gerader Verbinder 38"/>
                    <p:cNvCxnSpPr>
                      <a:stCxn id="42" idx="2"/>
                      <a:endCxn id="40" idx="0"/>
                    </p:cNvCxnSpPr>
                    <p:nvPr/>
                  </p:nvCxnSpPr>
                  <p:spPr>
                    <a:xfrm>
                      <a:off x="7672140" y="1439660"/>
                      <a:ext cx="0" cy="18597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8" name="Gewinkelter Verbinder 27"/>
                  <p:cNvCxnSpPr>
                    <a:stCxn id="72" idx="3"/>
                  </p:cNvCxnSpPr>
                  <p:nvPr/>
                </p:nvCxnSpPr>
                <p:spPr>
                  <a:xfrm flipV="1">
                    <a:off x="4118439" y="3298629"/>
                    <a:ext cx="1817873" cy="1320"/>
                  </a:xfrm>
                  <a:prstGeom prst="bentConnector3">
                    <a:avLst/>
                  </a:prstGeom>
                  <a:ln w="25400">
                    <a:solidFill>
                      <a:schemeClr val="accent2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Gewinkelter Verbinder 28"/>
                  <p:cNvCxnSpPr>
                    <a:stCxn id="72" idx="3"/>
                  </p:cNvCxnSpPr>
                  <p:nvPr/>
                </p:nvCxnSpPr>
                <p:spPr>
                  <a:xfrm>
                    <a:off x="4118439" y="3299949"/>
                    <a:ext cx="1817873" cy="2145275"/>
                  </a:xfrm>
                  <a:prstGeom prst="bentConnector3">
                    <a:avLst>
                      <a:gd name="adj1" fmla="val 50000"/>
                    </a:avLst>
                  </a:prstGeom>
                  <a:ln w="25400">
                    <a:solidFill>
                      <a:schemeClr val="accent2"/>
                    </a:solidFill>
                    <a:prstDash val="sysDot"/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2" name="Gewinkelter Verbinder 11"/>
                <p:cNvCxnSpPr>
                  <a:stCxn id="64" idx="1"/>
                  <a:endCxn id="14" idx="3"/>
                </p:cNvCxnSpPr>
                <p:nvPr/>
              </p:nvCxnSpPr>
              <p:spPr>
                <a:xfrm rot="10800000" flipV="1">
                  <a:off x="1342470" y="2936959"/>
                  <a:ext cx="457999" cy="7344"/>
                </a:xfrm>
                <a:prstGeom prst="bentConnector3">
                  <a:avLst>
                    <a:gd name="adj1" fmla="val 50000"/>
                  </a:avLst>
                </a:prstGeom>
                <a:ln w="25400"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" name="Gruppieren 12"/>
                <p:cNvGrpSpPr/>
                <p:nvPr/>
              </p:nvGrpSpPr>
              <p:grpSpPr>
                <a:xfrm>
                  <a:off x="131880" y="2351663"/>
                  <a:ext cx="1210589" cy="1185280"/>
                  <a:chOff x="131880" y="2358013"/>
                  <a:chExt cx="1210589" cy="1185280"/>
                </a:xfrm>
              </p:grpSpPr>
              <p:sp>
                <p:nvSpPr>
                  <p:cNvPr id="14" name="Rechteck 13"/>
                  <p:cNvSpPr/>
                  <p:nvPr/>
                </p:nvSpPr>
                <p:spPr>
                  <a:xfrm>
                    <a:off x="131880" y="2358013"/>
                    <a:ext cx="1210589" cy="1185280"/>
                  </a:xfrm>
                  <a:prstGeom prst="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5" name="Textfeld 14"/>
                  <p:cNvSpPr txBox="1"/>
                  <p:nvPr/>
                </p:nvSpPr>
                <p:spPr>
                  <a:xfrm>
                    <a:off x="284232" y="3206623"/>
                    <a:ext cx="90120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de-DE" sz="1400" dirty="0" smtClean="0"/>
                      <a:t>Benutzer</a:t>
                    </a:r>
                    <a:endParaRPr lang="de-DE" sz="1400" dirty="0"/>
                  </a:p>
                </p:txBody>
              </p:sp>
            </p:grpSp>
          </p:grpSp>
          <p:pic>
            <p:nvPicPr>
              <p:cNvPr id="90" name="Grafik 89">
                <a:extLst>
                  <a:ext uri="{FF2B5EF4-FFF2-40B4-BE49-F238E27FC236}">
                    <a16:creationId xmlns:a16="http://schemas.microsoft.com/office/drawing/2014/main" id="{661DC29F-D068-D8D7-552F-D92CC66508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6648" y="3080612"/>
                <a:ext cx="1296144" cy="1296144"/>
              </a:xfrm>
              <a:prstGeom prst="rect">
                <a:avLst/>
              </a:prstGeom>
              <a:noFill/>
            </p:spPr>
          </p:pic>
        </p:grpSp>
        <p:sp>
          <p:nvSpPr>
            <p:cNvPr id="91" name="Textfeld 90"/>
            <p:cNvSpPr txBox="1"/>
            <p:nvPr/>
          </p:nvSpPr>
          <p:spPr>
            <a:xfrm>
              <a:off x="10035997" y="3806978"/>
              <a:ext cx="1595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Container Environment 1</a:t>
              </a:r>
              <a:endParaRPr lang="de-DE" sz="1000" dirty="0"/>
            </a:p>
          </p:txBody>
        </p:sp>
        <p:sp>
          <p:nvSpPr>
            <p:cNvPr id="92" name="Textfeld 91"/>
            <p:cNvSpPr txBox="1"/>
            <p:nvPr/>
          </p:nvSpPr>
          <p:spPr>
            <a:xfrm>
              <a:off x="10027117" y="4223273"/>
              <a:ext cx="1617751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Container Environment </a:t>
              </a:r>
              <a:r>
                <a:rPr lang="de-DE" sz="1000" dirty="0" smtClean="0"/>
                <a:t>N</a:t>
              </a:r>
              <a:endParaRPr lang="de-DE" sz="1000" dirty="0"/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0052447" y="5644304"/>
              <a:ext cx="159530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 smtClean="0"/>
                <a:t>Container Environment 1</a:t>
              </a:r>
              <a:endParaRPr lang="de-DE" sz="1000" dirty="0"/>
            </a:p>
          </p:txBody>
        </p:sp>
        <p:sp>
          <p:nvSpPr>
            <p:cNvPr id="94" name="Textfeld 93"/>
            <p:cNvSpPr txBox="1"/>
            <p:nvPr/>
          </p:nvSpPr>
          <p:spPr>
            <a:xfrm>
              <a:off x="10043567" y="6060599"/>
              <a:ext cx="1617751" cy="2462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000" dirty="0"/>
                <a:t>Container Environment </a:t>
              </a:r>
              <a:r>
                <a:rPr lang="de-DE" sz="1000" dirty="0" smtClean="0"/>
                <a:t>N</a:t>
              </a:r>
              <a:endParaRPr lang="de-DE" sz="1000" dirty="0"/>
            </a:p>
          </p:txBody>
        </p:sp>
      </p:grpSp>
      <p:sp>
        <p:nvSpPr>
          <p:cNvPr id="102" name="Rechteck 101"/>
          <p:cNvSpPr/>
          <p:nvPr/>
        </p:nvSpPr>
        <p:spPr>
          <a:xfrm>
            <a:off x="558508" y="4863781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Softwarekomponenten können in die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Container platziert werden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Kommunikationsinterface modular </a:t>
            </a:r>
          </a:p>
          <a:p>
            <a:r>
              <a:rPr lang="de-DE" dirty="0"/>
              <a:t>     austauschbar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763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Softwarearchitektur</a:t>
            </a:r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20" name="Gruppieren 19"/>
          <p:cNvGrpSpPr/>
          <p:nvPr/>
        </p:nvGrpSpPr>
        <p:grpSpPr>
          <a:xfrm>
            <a:off x="3863752" y="5589240"/>
            <a:ext cx="889987" cy="373978"/>
            <a:chOff x="6930372" y="5513525"/>
            <a:chExt cx="889987" cy="373978"/>
          </a:xfrm>
        </p:grpSpPr>
        <p:sp>
          <p:nvSpPr>
            <p:cNvPr id="7" name="Rechteck 6"/>
            <p:cNvSpPr/>
            <p:nvPr/>
          </p:nvSpPr>
          <p:spPr>
            <a:xfrm>
              <a:off x="6930372" y="5513525"/>
              <a:ext cx="889987" cy="369332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930372" y="5518171"/>
              <a:ext cx="889987" cy="369332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Socket</a:t>
              </a:r>
              <a:endParaRPr lang="de-DE" dirty="0"/>
            </a:p>
          </p:txBody>
        </p:sp>
      </p:grpSp>
      <p:grpSp>
        <p:nvGrpSpPr>
          <p:cNvPr id="21" name="Gruppieren 20"/>
          <p:cNvGrpSpPr/>
          <p:nvPr/>
        </p:nvGrpSpPr>
        <p:grpSpPr>
          <a:xfrm>
            <a:off x="839416" y="5448931"/>
            <a:ext cx="1440160" cy="646331"/>
            <a:chOff x="3431704" y="5373216"/>
            <a:chExt cx="1440160" cy="646331"/>
          </a:xfrm>
        </p:grpSpPr>
        <p:sp>
          <p:nvSpPr>
            <p:cNvPr id="6" name="Rechteck 5"/>
            <p:cNvSpPr/>
            <p:nvPr/>
          </p:nvSpPr>
          <p:spPr>
            <a:xfrm>
              <a:off x="3431704" y="5373216"/>
              <a:ext cx="1440160" cy="64633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3503712" y="5511716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Applikation</a:t>
              </a:r>
              <a:endParaRPr lang="de-DE" dirty="0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6096000" y="5418947"/>
            <a:ext cx="2088232" cy="719210"/>
            <a:chOff x="8555766" y="5359785"/>
            <a:chExt cx="2088232" cy="719210"/>
          </a:xfrm>
        </p:grpSpPr>
        <p:sp>
          <p:nvSpPr>
            <p:cNvPr id="8" name="Rechteck 7"/>
            <p:cNvSpPr/>
            <p:nvPr/>
          </p:nvSpPr>
          <p:spPr>
            <a:xfrm>
              <a:off x="8555766" y="5359785"/>
              <a:ext cx="2088232" cy="71921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 smtClean="0">
                <a:solidFill>
                  <a:schemeClr val="tx1"/>
                </a:solidFill>
              </a:endParaRPr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8676793" y="5396224"/>
              <a:ext cx="19672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 smtClean="0"/>
                <a:t>Kommunikations-</a:t>
              </a:r>
            </a:p>
            <a:p>
              <a:pPr algn="ctr"/>
              <a:r>
                <a:rPr lang="de-DE" dirty="0" err="1" smtClean="0"/>
                <a:t>schnittstelle</a:t>
              </a:r>
              <a:endParaRPr lang="de-DE" dirty="0"/>
            </a:p>
          </p:txBody>
        </p:sp>
      </p:grpSp>
      <p:sp>
        <p:nvSpPr>
          <p:cNvPr id="13" name="Textfeld 12"/>
          <p:cNvSpPr txBox="1"/>
          <p:nvPr/>
        </p:nvSpPr>
        <p:spPr>
          <a:xfrm>
            <a:off x="623392" y="1240787"/>
            <a:ext cx="5400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Anwendungsbedingt sind verschiedene Kommunikationsprotokolle nötig: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ASOA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ROS2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DDS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MQTT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Modulare Kommunikationsinterface wird über Prozess zu Prozess Kommunikation erreicht, Interface hierdurch einfach austauschbar</a:t>
            </a:r>
          </a:p>
          <a:p>
            <a:endParaRPr lang="de-DE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smtClean="0"/>
              <a:t>Kommunikation mit Applikation über definierte JSON Nachrichten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600" dirty="0"/>
          </a:p>
        </p:txBody>
      </p:sp>
      <p:cxnSp>
        <p:nvCxnSpPr>
          <p:cNvPr id="15" name="Gerade Verbindung mit Pfeil 14"/>
          <p:cNvCxnSpPr>
            <a:stCxn id="6" idx="3"/>
            <a:endCxn id="9" idx="1"/>
          </p:cNvCxnSpPr>
          <p:nvPr/>
        </p:nvCxnSpPr>
        <p:spPr>
          <a:xfrm>
            <a:off x="2279576" y="5772097"/>
            <a:ext cx="1584176" cy="6455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9" idx="3"/>
            <a:endCxn id="8" idx="1"/>
          </p:cNvCxnSpPr>
          <p:nvPr/>
        </p:nvCxnSpPr>
        <p:spPr>
          <a:xfrm>
            <a:off x="4753739" y="5778552"/>
            <a:ext cx="1342261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/>
        </p:nvSpPr>
        <p:spPr>
          <a:xfrm>
            <a:off x="2704018" y="538290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JSON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5024759" y="540922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JSON</a:t>
            </a:r>
            <a:endParaRPr lang="de-DE" dirty="0"/>
          </a:p>
        </p:txBody>
      </p:sp>
      <p:cxnSp>
        <p:nvCxnSpPr>
          <p:cNvPr id="25" name="Gerade Verbindung mit Pfeil 24"/>
          <p:cNvCxnSpPr>
            <a:stCxn id="8" idx="3"/>
          </p:cNvCxnSpPr>
          <p:nvPr/>
        </p:nvCxnSpPr>
        <p:spPr>
          <a:xfrm flipV="1">
            <a:off x="8184232" y="5778551"/>
            <a:ext cx="2232248" cy="1"/>
          </a:xfrm>
          <a:prstGeom prst="straightConnector1">
            <a:avLst/>
          </a:prstGeom>
          <a:ln w="25400">
            <a:solidFill>
              <a:schemeClr val="accent2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/>
          <p:cNvSpPr txBox="1"/>
          <p:nvPr/>
        </p:nvSpPr>
        <p:spPr>
          <a:xfrm>
            <a:off x="8581270" y="5382909"/>
            <a:ext cx="178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Pub/Sub Topics</a:t>
            </a:r>
            <a:endParaRPr lang="de-DE" dirty="0"/>
          </a:p>
        </p:txBody>
      </p:sp>
      <p:sp>
        <p:nvSpPr>
          <p:cNvPr id="30" name="Rechteck 29"/>
          <p:cNvSpPr/>
          <p:nvPr/>
        </p:nvSpPr>
        <p:spPr>
          <a:xfrm>
            <a:off x="551383" y="4797152"/>
            <a:ext cx="7958417" cy="1584176"/>
          </a:xfrm>
          <a:prstGeom prst="rect">
            <a:avLst/>
          </a:prstGeom>
          <a:noFill/>
          <a:ln w="254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10443903" y="4795343"/>
            <a:ext cx="1248904" cy="1584176"/>
          </a:xfrm>
          <a:prstGeom prst="rect">
            <a:avLst/>
          </a:prstGeom>
          <a:noFill/>
          <a:ln w="25400">
            <a:solidFill>
              <a:schemeClr val="bg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 smtClean="0">
              <a:solidFill>
                <a:schemeClr val="tx1"/>
              </a:solidFill>
            </a:endParaRPr>
          </a:p>
        </p:txBody>
      </p:sp>
      <p:sp>
        <p:nvSpPr>
          <p:cNvPr id="32" name="Textfeld 31"/>
          <p:cNvSpPr txBox="1"/>
          <p:nvPr/>
        </p:nvSpPr>
        <p:spPr>
          <a:xfrm>
            <a:off x="3347637" y="487365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Fahrzeugsteuergerät</a:t>
            </a:r>
            <a:endParaRPr lang="de-DE" dirty="0"/>
          </a:p>
        </p:txBody>
      </p:sp>
      <p:sp>
        <p:nvSpPr>
          <p:cNvPr id="33" name="Textfeld 32"/>
          <p:cNvSpPr txBox="1"/>
          <p:nvPr/>
        </p:nvSpPr>
        <p:spPr>
          <a:xfrm>
            <a:off x="10515373" y="5224554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Netzwerk</a:t>
            </a:r>
            <a:endParaRPr lang="de-DE" dirty="0"/>
          </a:p>
        </p:txBody>
      </p:sp>
      <p:sp>
        <p:nvSpPr>
          <p:cNvPr id="34" name="Rechteck 33"/>
          <p:cNvSpPr/>
          <p:nvPr/>
        </p:nvSpPr>
        <p:spPr>
          <a:xfrm>
            <a:off x="7140116" y="1388595"/>
            <a:ext cx="416032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smtClean="0">
                <a:cs typeface="Arial" panose="020B0604020202020204" pitchFamily="34" charset="0"/>
              </a:rPr>
              <a:t>JSON Beispiel:</a:t>
            </a:r>
          </a:p>
          <a:p>
            <a:endParaRPr lang="de-DE" dirty="0" smtClean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Node_ID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Target_Node_ID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Message_Type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Container_Name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Binary_Name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": </a:t>
            </a:r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{},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	"Action": {}</a:t>
            </a:r>
          </a:p>
          <a:p>
            <a:r>
              <a:rPr lang="de-DE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chemeClr val="accent5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35" name="Gerade Verbindung 61"/>
          <p:cNvCxnSpPr/>
          <p:nvPr/>
        </p:nvCxnSpPr>
        <p:spPr>
          <a:xfrm>
            <a:off x="6456040" y="1388595"/>
            <a:ext cx="0" cy="3140189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72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202901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712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Arbeitsfortschritt und nächste Schritte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1297" y="1249244"/>
            <a:ext cx="4249032" cy="5151600"/>
          </a:xfrm>
        </p:spPr>
        <p:txBody>
          <a:bodyPr/>
          <a:lstStyle/>
          <a:p>
            <a:r>
              <a:rPr lang="de-DE" dirty="0" smtClean="0"/>
              <a:t>Funktionale Implementierung für Container Manager „</a:t>
            </a:r>
            <a:r>
              <a:rPr lang="de-DE" dirty="0" err="1" smtClean="0"/>
              <a:t>Runtime</a:t>
            </a:r>
            <a:r>
              <a:rPr lang="de-DE" dirty="0" smtClean="0"/>
              <a:t> </a:t>
            </a:r>
            <a:r>
              <a:rPr lang="de-DE" dirty="0" err="1" smtClean="0"/>
              <a:t>Node</a:t>
            </a:r>
            <a:r>
              <a:rPr lang="de-DE" dirty="0" smtClean="0"/>
              <a:t>“:</a:t>
            </a:r>
          </a:p>
          <a:p>
            <a:pPr lvl="1"/>
            <a:r>
              <a:rPr lang="de-DE" dirty="0" smtClean="0"/>
              <a:t>Kann isolierte Laufzeitumgebungen erstellen (Container)</a:t>
            </a:r>
          </a:p>
          <a:p>
            <a:pPr lvl="1"/>
            <a:r>
              <a:rPr lang="de-DE" dirty="0" smtClean="0"/>
              <a:t>Kann für die Architektur kompilierte Programme ausführen</a:t>
            </a:r>
          </a:p>
          <a:p>
            <a:r>
              <a:rPr lang="de-DE" dirty="0"/>
              <a:t>F</a:t>
            </a:r>
            <a:r>
              <a:rPr lang="de-DE" dirty="0" smtClean="0"/>
              <a:t>unktionale Implementierung für „</a:t>
            </a:r>
            <a:r>
              <a:rPr lang="de-DE" dirty="0" err="1" smtClean="0"/>
              <a:t>Runtime</a:t>
            </a:r>
            <a:r>
              <a:rPr lang="de-DE" dirty="0" smtClean="0"/>
              <a:t> Manager“:</a:t>
            </a:r>
          </a:p>
          <a:p>
            <a:pPr lvl="1"/>
            <a:r>
              <a:rPr lang="de-DE" dirty="0" smtClean="0"/>
              <a:t>Erkennt „</a:t>
            </a:r>
            <a:r>
              <a:rPr lang="de-DE" dirty="0" err="1" smtClean="0"/>
              <a:t>Runtime</a:t>
            </a:r>
            <a:r>
              <a:rPr lang="de-DE" dirty="0" smtClean="0"/>
              <a:t> Nodes“ im </a:t>
            </a:r>
            <a:r>
              <a:rPr lang="de-DE" dirty="0" err="1" smtClean="0"/>
              <a:t>netzwerk</a:t>
            </a:r>
            <a:r>
              <a:rPr lang="de-DE" dirty="0" smtClean="0"/>
              <a:t> und erfasst deren Zustand</a:t>
            </a:r>
          </a:p>
          <a:p>
            <a:pPr lvl="1"/>
            <a:r>
              <a:rPr lang="de-DE" dirty="0" smtClean="0"/>
              <a:t>Kann Container auf „</a:t>
            </a:r>
            <a:r>
              <a:rPr lang="de-DE" dirty="0" err="1" smtClean="0"/>
              <a:t>Runtime</a:t>
            </a:r>
            <a:r>
              <a:rPr lang="de-DE" dirty="0" smtClean="0"/>
              <a:t> Nodes“ verwalten</a:t>
            </a:r>
          </a:p>
          <a:p>
            <a:pPr lvl="1"/>
            <a:r>
              <a:rPr lang="de-DE" dirty="0" smtClean="0"/>
              <a:t>Kann Programme auf die „</a:t>
            </a:r>
            <a:r>
              <a:rPr lang="de-DE" dirty="0" err="1" smtClean="0"/>
              <a:t>Runtime</a:t>
            </a:r>
            <a:r>
              <a:rPr lang="de-DE" dirty="0" smtClean="0"/>
              <a:t> Nodes“ kopieren</a:t>
            </a:r>
          </a:p>
          <a:p>
            <a:pPr marL="0" indent="0">
              <a:buNone/>
            </a:pPr>
            <a:endParaRPr lang="de-DE" dirty="0" smtClean="0"/>
          </a:p>
          <a:p>
            <a:endParaRPr lang="de-DE" dirty="0" smtClean="0"/>
          </a:p>
        </p:txBody>
      </p:sp>
      <p:pic>
        <p:nvPicPr>
          <p:cNvPr id="5" name="Inhaltsplatzhalt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71864" y="1412776"/>
            <a:ext cx="6958865" cy="4934128"/>
          </a:xfrm>
          <a:prstGeom prst="rect">
            <a:avLst/>
          </a:prstGeom>
        </p:spPr>
      </p:pic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71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D3D61D-214A-4D4F-AF12-917F5BBFA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Arbeitsfortschritt und nächste Schritte</a:t>
            </a:r>
            <a:endParaRPr lang="LID4096" dirty="0"/>
          </a:p>
        </p:txBody>
      </p:sp>
      <p:sp>
        <p:nvSpPr>
          <p:cNvPr id="3" name="Rechteck 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cxnSp>
        <p:nvCxnSpPr>
          <p:cNvPr id="4" name="Gerade Verbindung 61"/>
          <p:cNvCxnSpPr/>
          <p:nvPr/>
        </p:nvCxnSpPr>
        <p:spPr>
          <a:xfrm>
            <a:off x="1199456" y="1628800"/>
            <a:ext cx="1008112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61"/>
          <p:cNvCxnSpPr/>
          <p:nvPr/>
        </p:nvCxnSpPr>
        <p:spPr>
          <a:xfrm>
            <a:off x="6816080" y="1768895"/>
            <a:ext cx="0" cy="4112297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/>
          <p:cNvSpPr txBox="1"/>
          <p:nvPr/>
        </p:nvSpPr>
        <p:spPr>
          <a:xfrm>
            <a:off x="1137786" y="1742832"/>
            <a:ext cx="12714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Fortschritt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1136500" y="2921806"/>
            <a:ext cx="17191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Nächste Schritte</a:t>
            </a:r>
          </a:p>
        </p:txBody>
      </p:sp>
      <p:cxnSp>
        <p:nvCxnSpPr>
          <p:cNvPr id="8" name="Gerade Verbindung 61"/>
          <p:cNvCxnSpPr/>
          <p:nvPr/>
        </p:nvCxnSpPr>
        <p:spPr>
          <a:xfrm>
            <a:off x="1199456" y="2787530"/>
            <a:ext cx="381642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180330" y="3198805"/>
            <a:ext cx="3856043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Erprobung des digitalen Zwillings mit der Applikation </a:t>
            </a:r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smtClean="0"/>
              <a:t>Konzept für </a:t>
            </a:r>
            <a:r>
              <a:rPr lang="de-DE" sz="1200" dirty="0" err="1" smtClean="0"/>
              <a:t>Scheduling</a:t>
            </a: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r>
              <a:rPr lang="de-DE" sz="1200" dirty="0" err="1" smtClean="0"/>
              <a:t>Scheduling</a:t>
            </a:r>
            <a:r>
              <a:rPr lang="de-DE" sz="1200" dirty="0" smtClean="0"/>
              <a:t> Algorithmus implementieren</a:t>
            </a:r>
          </a:p>
          <a:p>
            <a:pPr marL="1588" lvl="1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tabLst>
                <a:tab pos="1085850" algn="l"/>
              </a:tabLst>
            </a:pPr>
            <a:endParaRPr lang="de-DE" sz="1200" dirty="0" smtClean="0"/>
          </a:p>
          <a:p>
            <a:pPr marL="280988" lvl="1" indent="-279400" defTabSz="900113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§"/>
              <a:tabLst>
                <a:tab pos="1085850" algn="l"/>
              </a:tabLst>
            </a:pPr>
            <a:endParaRPr lang="de-DE" sz="1200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6986353" y="1747965"/>
            <a:ext cx="1643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/>
              <a:t>Zusammenfassung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6972882" y="2144723"/>
            <a:ext cx="4436789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de-DE" sz="1200" dirty="0" smtClean="0"/>
              <a:t>Durch zunehmende Automatisierung der Fahrfunktionen in Straßenfahrzeugen wird zunehmend leistungsfähigere Hardware verbaut.</a:t>
            </a:r>
          </a:p>
          <a:p>
            <a:pPr>
              <a:spcAft>
                <a:spcPts val="600"/>
              </a:spcAft>
            </a:pPr>
            <a:r>
              <a:rPr lang="de-DE" sz="1200" dirty="0" smtClean="0"/>
              <a:t>Diese Ressourcen werden nicht in jeder Situation effektiv genutzt. Zusätzlich nimmt Rechenleistungsbedarf durch zunehmende Digitalisierung im Alltag zu.</a:t>
            </a:r>
          </a:p>
          <a:p>
            <a:pPr>
              <a:spcAft>
                <a:spcPts val="600"/>
              </a:spcAft>
            </a:pPr>
            <a:endParaRPr lang="de-DE" sz="1200" dirty="0" smtClean="0"/>
          </a:p>
          <a:p>
            <a:pPr>
              <a:spcAft>
                <a:spcPts val="600"/>
              </a:spcAft>
            </a:pPr>
            <a:r>
              <a:rPr lang="de-DE" sz="1200" dirty="0" smtClean="0"/>
              <a:t>Durch die Bereitstellung ungenutzte Rechenleistung von Fahrzeugen können externe Auftraggeber ihre Berechnungen wie in einem Cloud-Dienst durch das verteilte Rechnen auf Fahrzeugen ausführen lassen. Hierdurch lassen sich Ressourcen in Server und Netzwerkinfrastruktur einsparen. </a:t>
            </a:r>
          </a:p>
          <a:p>
            <a:pPr>
              <a:spcAft>
                <a:spcPts val="600"/>
              </a:spcAft>
            </a:pPr>
            <a:endParaRPr lang="en-GB" sz="1200" dirty="0"/>
          </a:p>
          <a:p>
            <a:pPr>
              <a:spcAft>
                <a:spcPts val="600"/>
              </a:spcAft>
            </a:pPr>
            <a:endParaRPr lang="en-GB" sz="1200" dirty="0"/>
          </a:p>
        </p:txBody>
      </p:sp>
      <p:grpSp>
        <p:nvGrpSpPr>
          <p:cNvPr id="12" name="Gruppieren 11"/>
          <p:cNvGrpSpPr>
            <a:grpSpLocks noChangeAspect="1"/>
          </p:cNvGrpSpPr>
          <p:nvPr/>
        </p:nvGrpSpPr>
        <p:grpSpPr>
          <a:xfrm>
            <a:off x="1218506" y="2016219"/>
            <a:ext cx="5425367" cy="330888"/>
            <a:chOff x="1218506" y="2016408"/>
            <a:chExt cx="6450609" cy="393417"/>
          </a:xfrm>
        </p:grpSpPr>
        <p:sp>
          <p:nvSpPr>
            <p:cNvPr id="13" name="Richtungspfeil 12"/>
            <p:cNvSpPr>
              <a:spLocks noChangeAspect="1"/>
            </p:cNvSpPr>
            <p:nvPr/>
          </p:nvSpPr>
          <p:spPr>
            <a:xfrm>
              <a:off x="1218506" y="2026804"/>
              <a:ext cx="989062" cy="378224"/>
            </a:xfrm>
            <a:prstGeom prst="homePlat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800" dirty="0">
                  <a:solidFill>
                    <a:schemeClr val="bg1"/>
                  </a:solidFill>
                </a:rPr>
                <a:t>Orientierung</a:t>
              </a:r>
            </a:p>
          </p:txBody>
        </p:sp>
        <p:grpSp>
          <p:nvGrpSpPr>
            <p:cNvPr id="14" name="Gruppieren 13"/>
            <p:cNvGrpSpPr>
              <a:grpSpLocks noChangeAspect="1"/>
            </p:cNvGrpSpPr>
            <p:nvPr/>
          </p:nvGrpSpPr>
          <p:grpSpPr>
            <a:xfrm>
              <a:off x="2082603" y="2019831"/>
              <a:ext cx="1114470" cy="389994"/>
              <a:chOff x="2082603" y="2019831"/>
              <a:chExt cx="1114470" cy="389994"/>
            </a:xfrm>
          </p:grpSpPr>
          <p:sp>
            <p:nvSpPr>
              <p:cNvPr id="26" name="Chevron 25"/>
              <p:cNvSpPr/>
              <p:nvPr/>
            </p:nvSpPr>
            <p:spPr>
              <a:xfrm>
                <a:off x="2082603" y="2019831"/>
                <a:ext cx="1114470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2331820" y="2090320"/>
                <a:ext cx="730351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grpSp>
          <p:nvGrpSpPr>
            <p:cNvPr id="15" name="Gruppieren 14"/>
            <p:cNvGrpSpPr>
              <a:grpSpLocks noChangeAspect="1"/>
            </p:cNvGrpSpPr>
            <p:nvPr/>
          </p:nvGrpSpPr>
          <p:grpSpPr>
            <a:xfrm>
              <a:off x="3073412" y="2017415"/>
              <a:ext cx="1204971" cy="389994"/>
              <a:chOff x="2082602" y="2019831"/>
              <a:chExt cx="1204971" cy="389994"/>
            </a:xfrm>
          </p:grpSpPr>
          <p:sp>
            <p:nvSpPr>
              <p:cNvPr id="24" name="Chevron 23"/>
              <p:cNvSpPr/>
              <p:nvPr/>
            </p:nvSpPr>
            <p:spPr>
              <a:xfrm>
                <a:off x="2082602" y="2019831"/>
                <a:ext cx="1204971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2219373" y="2090320"/>
                <a:ext cx="95525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Fokussierung</a:t>
                </a:r>
              </a:p>
            </p:txBody>
          </p:sp>
        </p:grpSp>
        <p:grpSp>
          <p:nvGrpSpPr>
            <p:cNvPr id="16" name="Gruppieren 15"/>
            <p:cNvGrpSpPr>
              <a:grpSpLocks noChangeAspect="1"/>
            </p:cNvGrpSpPr>
            <p:nvPr/>
          </p:nvGrpSpPr>
          <p:grpSpPr>
            <a:xfrm>
              <a:off x="4153493" y="2016410"/>
              <a:ext cx="2240063" cy="389994"/>
              <a:chOff x="2082601" y="2019831"/>
              <a:chExt cx="2240063" cy="389994"/>
            </a:xfrm>
          </p:grpSpPr>
          <p:sp>
            <p:nvSpPr>
              <p:cNvPr id="22" name="Chevron 21"/>
              <p:cNvSpPr/>
              <p:nvPr/>
            </p:nvSpPr>
            <p:spPr>
              <a:xfrm>
                <a:off x="2082601" y="2019831"/>
                <a:ext cx="2240063" cy="389994"/>
              </a:xfrm>
              <a:prstGeom prst="chevron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2193989" y="2091326"/>
                <a:ext cx="1997790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Wissenschaftliche Untersuchung</a:t>
                </a:r>
              </a:p>
            </p:txBody>
          </p:sp>
        </p:grpSp>
        <p:grpSp>
          <p:nvGrpSpPr>
            <p:cNvPr id="17" name="Gruppieren 16"/>
            <p:cNvGrpSpPr>
              <a:grpSpLocks noChangeAspect="1"/>
            </p:cNvGrpSpPr>
            <p:nvPr/>
          </p:nvGrpSpPr>
          <p:grpSpPr>
            <a:xfrm>
              <a:off x="6262795" y="2016408"/>
              <a:ext cx="1406320" cy="390740"/>
              <a:chOff x="6262795" y="2016408"/>
              <a:chExt cx="1406320" cy="390740"/>
            </a:xfrm>
          </p:grpSpPr>
          <p:grpSp>
            <p:nvGrpSpPr>
              <p:cNvPr id="18" name="Gruppieren 17"/>
              <p:cNvGrpSpPr/>
              <p:nvPr/>
            </p:nvGrpSpPr>
            <p:grpSpPr>
              <a:xfrm>
                <a:off x="6262795" y="2016408"/>
                <a:ext cx="1406320" cy="390740"/>
                <a:chOff x="2939277" y="1455488"/>
                <a:chExt cx="1049884" cy="390740"/>
              </a:xfrm>
            </p:grpSpPr>
            <p:sp>
              <p:nvSpPr>
                <p:cNvPr id="20" name="Rechteck 19"/>
                <p:cNvSpPr/>
                <p:nvPr/>
              </p:nvSpPr>
              <p:spPr>
                <a:xfrm>
                  <a:off x="3177287" y="1455488"/>
                  <a:ext cx="811874" cy="39073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Chevron 20"/>
                <p:cNvSpPr/>
                <p:nvPr/>
              </p:nvSpPr>
              <p:spPr>
                <a:xfrm>
                  <a:off x="2939277" y="1456234"/>
                  <a:ext cx="564436" cy="389994"/>
                </a:xfrm>
                <a:prstGeom prst="chevron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 err="1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9" name="Rechteck 18"/>
              <p:cNvSpPr/>
              <p:nvPr/>
            </p:nvSpPr>
            <p:spPr>
              <a:xfrm>
                <a:off x="6442532" y="2088823"/>
                <a:ext cx="1113443" cy="2561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de-DE" sz="800" dirty="0">
                    <a:solidFill>
                      <a:schemeClr val="bg1"/>
                    </a:solidFill>
                  </a:rPr>
                  <a:t>Abschlussphase</a:t>
                </a:r>
              </a:p>
            </p:txBody>
          </p:sp>
        </p:grpSp>
      </p:grpSp>
      <p:grpSp>
        <p:nvGrpSpPr>
          <p:cNvPr id="28" name="Gruppieren 27"/>
          <p:cNvGrpSpPr/>
          <p:nvPr/>
        </p:nvGrpSpPr>
        <p:grpSpPr>
          <a:xfrm>
            <a:off x="4604024" y="1983462"/>
            <a:ext cx="245318" cy="598431"/>
            <a:chOff x="4365903" y="2326513"/>
            <a:chExt cx="245318" cy="598431"/>
          </a:xfrm>
        </p:grpSpPr>
        <p:cxnSp>
          <p:nvCxnSpPr>
            <p:cNvPr id="29" name="Gerader Verbinder 28"/>
            <p:cNvCxnSpPr/>
            <p:nvPr/>
          </p:nvCxnSpPr>
          <p:spPr>
            <a:xfrm>
              <a:off x="4486498" y="2326513"/>
              <a:ext cx="0" cy="47461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Gleichschenkliges Dreieck 29"/>
            <p:cNvSpPr/>
            <p:nvPr/>
          </p:nvSpPr>
          <p:spPr>
            <a:xfrm>
              <a:off x="4365903" y="2708920"/>
              <a:ext cx="245318" cy="216024"/>
            </a:xfrm>
            <a:prstGeom prst="triangle">
              <a:avLst/>
            </a:prstGeom>
            <a:ln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81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355361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6984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702" y="2423643"/>
            <a:ext cx="5430252" cy="3600400"/>
          </a:xfrm>
          <a:prstGeom prst="rect">
            <a:avLst/>
          </a:prstGeom>
        </p:spPr>
      </p:pic>
      <p:sp>
        <p:nvSpPr>
          <p:cNvPr id="3" name="Titel 1">
            <a:extLst>
              <a:ext uri="{FF2B5EF4-FFF2-40B4-BE49-F238E27FC236}">
                <a16:creationId xmlns:a16="http://schemas.microsoft.com/office/drawing/2014/main" id="{984877DB-B5BF-4F3C-B87A-D24EF7B31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Finanzierung</a:t>
            </a:r>
            <a:endParaRPr lang="LID4096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75BB226-6F2A-4AA3-9418-BBC5909B2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321975"/>
            <a:ext cx="6553289" cy="4934129"/>
          </a:xfrm>
        </p:spPr>
        <p:txBody>
          <a:bodyPr/>
          <a:lstStyle/>
          <a:p>
            <a:pPr marL="0" indent="0">
              <a:buNone/>
            </a:pPr>
            <a:r>
              <a:rPr lang="de-DE" b="1" dirty="0" err="1"/>
              <a:t>AUTOtech.agil</a:t>
            </a:r>
            <a:endParaRPr lang="de-DE" b="1" dirty="0"/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AP 2.1.7 Plattformkomponente zur Nutzung von Fahrzeugrechner-Ressourcen für internes und externes verteiltes </a:t>
            </a:r>
            <a:r>
              <a:rPr lang="de-DE" dirty="0" smtClean="0"/>
              <a:t>Rechnen (20 PM):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Konzeptentwurf für Rechenressourcennutzung auf Fahrzeugen sowie in der Cloud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Implementierung von Applikationen, welche Rechenressourcennutzung ermöglichen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Erarbeitung von Sicherheitsmaßnahmen</a:t>
            </a:r>
            <a:endParaRPr lang="LID4096" dirty="0"/>
          </a:p>
        </p:txBody>
      </p:sp>
      <p:sp>
        <p:nvSpPr>
          <p:cNvPr id="5" name="Rechteck 4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224" y="1156411"/>
            <a:ext cx="3486036" cy="111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5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1465378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1790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1"/>
          <p:cNvSpPr>
            <a:spLocks noGrp="1"/>
          </p:cNvSpPr>
          <p:nvPr>
            <p:ph type="body" sz="quarter" idx="12"/>
          </p:nvPr>
        </p:nvSpPr>
        <p:spPr>
          <a:xfrm>
            <a:off x="334799" y="2350799"/>
            <a:ext cx="11523600" cy="360000"/>
          </a:xfrm>
        </p:spPr>
        <p:txBody>
          <a:bodyPr/>
          <a:lstStyle/>
          <a:p>
            <a:r>
              <a:rPr lang="de-DE" dirty="0"/>
              <a:t>Gergely Bilkei-Gorzo </a:t>
            </a:r>
            <a:r>
              <a:rPr lang="de-DE" dirty="0" err="1"/>
              <a:t>M.Sc</a:t>
            </a:r>
            <a:r>
              <a:rPr lang="de-DE" dirty="0"/>
              <a:t>.</a:t>
            </a:r>
          </a:p>
        </p:txBody>
      </p:sp>
      <p:sp>
        <p:nvSpPr>
          <p:cNvPr id="8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1313999" y="5212799"/>
            <a:ext cx="10544400" cy="1170000"/>
          </a:xfrm>
        </p:spPr>
        <p:txBody>
          <a:bodyPr/>
          <a:lstStyle/>
          <a:p>
            <a:r>
              <a:rPr lang="de-DE" dirty="0"/>
              <a:t>+49 241 80 25631</a:t>
            </a:r>
          </a:p>
          <a:p>
            <a:r>
              <a:rPr lang="de-DE" dirty="0"/>
              <a:t>+49 241 80 22147</a:t>
            </a:r>
          </a:p>
          <a:p>
            <a:endParaRPr lang="de-DE" dirty="0"/>
          </a:p>
          <a:p>
            <a:r>
              <a:rPr lang="de-DE" dirty="0"/>
              <a:t>gergely.bilkei-gorzo@ika.rwth-aachen.de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A7DA834-2744-4828-978A-2679F37B45EF}"/>
              </a:ext>
            </a:extLst>
          </p:cNvPr>
          <p:cNvSpPr txBox="1"/>
          <p:nvPr/>
        </p:nvSpPr>
        <p:spPr>
          <a:xfrm>
            <a:off x="3215680" y="1124743"/>
            <a:ext cx="8640960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Bilkei-Gorzo, Gergely</a:t>
            </a:r>
          </a:p>
          <a:p>
            <a:r>
              <a:rPr lang="de-DE" sz="1400" dirty="0" err="1"/>
              <a:t>M.Sc</a:t>
            </a:r>
            <a:r>
              <a:rPr lang="de-DE" sz="1400" dirty="0"/>
              <a:t>. RWTH Aachen</a:t>
            </a:r>
          </a:p>
          <a:p>
            <a:endParaRPr lang="de-DE" sz="1400" b="1" dirty="0"/>
          </a:p>
          <a:p>
            <a:endParaRPr lang="de-DE" sz="1400" b="1" dirty="0"/>
          </a:p>
          <a:p>
            <a:r>
              <a:rPr lang="de-DE" b="1" dirty="0"/>
              <a:t>2018 – Heute	</a:t>
            </a:r>
            <a:r>
              <a:rPr lang="de-DE" dirty="0"/>
              <a:t>Wissenschaftlicher Mitarbeiter am Institut für Kraftfahrzeuge Aachen</a:t>
            </a:r>
          </a:p>
          <a:p>
            <a:endParaRPr lang="de-DE" dirty="0"/>
          </a:p>
          <a:p>
            <a:r>
              <a:rPr lang="de-DE" b="1" dirty="0"/>
              <a:t>2015 - 2018  	</a:t>
            </a:r>
            <a:r>
              <a:rPr lang="de-DE" dirty="0"/>
              <a:t>Studium: Automatisierungstechnik Master an der RWTH Aachen</a:t>
            </a:r>
          </a:p>
          <a:p>
            <a:endParaRPr lang="de-DE" dirty="0"/>
          </a:p>
          <a:p>
            <a:r>
              <a:rPr lang="de-DE" b="1" dirty="0"/>
              <a:t>2009 – 2015	</a:t>
            </a:r>
            <a:r>
              <a:rPr lang="de-DE" dirty="0"/>
              <a:t>Studium: Maschinenbau Bachelor mit Vertiefung </a:t>
            </a:r>
            <a:r>
              <a:rPr lang="de-DE" dirty="0" smtClean="0"/>
              <a:t>				Fahrzeugtechnik </a:t>
            </a:r>
            <a:r>
              <a:rPr lang="de-DE" dirty="0"/>
              <a:t>an </a:t>
            </a:r>
            <a:r>
              <a:rPr lang="de-DE" dirty="0" smtClean="0"/>
              <a:t>der </a:t>
            </a:r>
            <a:r>
              <a:rPr lang="de-DE" dirty="0"/>
              <a:t>RWTH Aachen</a:t>
            </a:r>
            <a:endParaRPr lang="LID4096" dirty="0"/>
          </a:p>
        </p:txBody>
      </p:sp>
      <p:sp>
        <p:nvSpPr>
          <p:cNvPr id="5" name="Titel 1">
            <a:extLst>
              <a:ext uri="{FF2B5EF4-FFF2-40B4-BE49-F238E27FC236}">
                <a16:creationId xmlns:a16="http://schemas.microsoft.com/office/drawing/2014/main" id="{5A48430D-55EA-4C48-823A-49BFB1A8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Informationen zur Person</a:t>
            </a:r>
            <a:endParaRPr lang="LID4096" dirty="0"/>
          </a:p>
        </p:txBody>
      </p:sp>
      <p:pic>
        <p:nvPicPr>
          <p:cNvPr id="8" name="Inhaltsplatzhalter 4" descr="Ein Bild, das Person, Mann, Wand, darstellend enthält.&#10;&#10;Automatisch generierte Beschreibung">
            <a:extLst>
              <a:ext uri="{FF2B5EF4-FFF2-40B4-BE49-F238E27FC236}">
                <a16:creationId xmlns:a16="http://schemas.microsoft.com/office/drawing/2014/main" id="{60DF588F-037F-4406-9585-F771C2302B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8" y="1124743"/>
            <a:ext cx="2520841" cy="2765091"/>
          </a:xfrm>
        </p:spPr>
      </p:pic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86FAFC43-3C9F-4B1F-B1A0-A43EF3BE664F}"/>
              </a:ext>
            </a:extLst>
          </p:cNvPr>
          <p:cNvCxnSpPr>
            <a:cxnSpLocks/>
          </p:cNvCxnSpPr>
          <p:nvPr/>
        </p:nvCxnSpPr>
        <p:spPr>
          <a:xfrm>
            <a:off x="3215680" y="1772816"/>
            <a:ext cx="864096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B169A432-D67D-4922-9645-E4C144449ADF}"/>
              </a:ext>
            </a:extLst>
          </p:cNvPr>
          <p:cNvCxnSpPr>
            <a:cxnSpLocks/>
          </p:cNvCxnSpPr>
          <p:nvPr/>
        </p:nvCxnSpPr>
        <p:spPr>
          <a:xfrm>
            <a:off x="767408" y="4293096"/>
            <a:ext cx="11161240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5D97B01E-EC8C-4A80-96DE-2E175E32D896}"/>
              </a:ext>
            </a:extLst>
          </p:cNvPr>
          <p:cNvSpPr txBox="1"/>
          <p:nvPr/>
        </p:nvSpPr>
        <p:spPr>
          <a:xfrm>
            <a:off x="698318" y="4506795"/>
            <a:ext cx="56166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Hardwareentwicklung: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Schaltplan, </a:t>
            </a:r>
            <a:r>
              <a:rPr lang="de-DE" sz="1400" dirty="0" err="1" smtClean="0"/>
              <a:t>Platinendesign</a:t>
            </a:r>
            <a:r>
              <a:rPr lang="de-DE" sz="1400" dirty="0" smtClean="0"/>
              <a:t>, </a:t>
            </a:r>
            <a:r>
              <a:rPr lang="de-DE" sz="1400" dirty="0" err="1" smtClean="0"/>
              <a:t>Testing</a:t>
            </a:r>
            <a:endParaRPr lang="de-DE" sz="1400" dirty="0"/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Softwareentwicklung: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Embedded Treiber, Betriebssystem, </a:t>
            </a:r>
            <a:r>
              <a:rPr lang="de-DE" sz="1400" dirty="0" err="1" smtClean="0"/>
              <a:t>Bootloader</a:t>
            </a:r>
            <a:r>
              <a:rPr lang="de-DE" sz="1400" dirty="0" smtClean="0"/>
              <a:t>, Funktionssoftware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Simulation und modellbasierte </a:t>
            </a:r>
            <a:r>
              <a:rPr lang="de-DE" sz="1400" dirty="0" smtClean="0"/>
              <a:t>Softwareentwicklung: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smtClean="0"/>
              <a:t>Motorregelung, State </a:t>
            </a:r>
            <a:r>
              <a:rPr lang="de-DE" sz="1400" dirty="0" err="1" smtClean="0"/>
              <a:t>Machine</a:t>
            </a:r>
            <a:endParaRPr lang="LID4096" sz="14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E90773C-D71E-4CCE-A17E-C5647184509C}"/>
              </a:ext>
            </a:extLst>
          </p:cNvPr>
          <p:cNvSpPr txBox="1"/>
          <p:nvPr/>
        </p:nvSpPr>
        <p:spPr>
          <a:xfrm>
            <a:off x="6326956" y="4466388"/>
            <a:ext cx="561662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 smtClean="0"/>
              <a:t>AUTOtech.agil</a:t>
            </a:r>
            <a:r>
              <a:rPr lang="de-DE" sz="1400" b="1" dirty="0" smtClean="0"/>
              <a:t>:</a:t>
            </a:r>
            <a:r>
              <a:rPr lang="de-DE" sz="1400" dirty="0" smtClean="0"/>
              <a:t> Softwareentwicklung</a:t>
            </a:r>
          </a:p>
          <a:p>
            <a:endParaRPr lang="de-DE" sz="1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err="1" smtClean="0"/>
              <a:t>UNICARagil</a:t>
            </a:r>
            <a:r>
              <a:rPr lang="de-DE" sz="1400" b="1" dirty="0" smtClean="0"/>
              <a:t>:</a:t>
            </a:r>
            <a:r>
              <a:rPr lang="de-DE" sz="1400" dirty="0" smtClean="0"/>
              <a:t> Softwareentwicklung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SPT:</a:t>
            </a:r>
            <a:r>
              <a:rPr lang="de-DE" sz="1400" dirty="0" smtClean="0"/>
              <a:t> </a:t>
            </a:r>
            <a:r>
              <a:rPr lang="de-DE" sz="1400" dirty="0" err="1"/>
              <a:t>Steer-by-Wire</a:t>
            </a:r>
            <a:r>
              <a:rPr lang="de-DE" sz="1400" dirty="0"/>
              <a:t> </a:t>
            </a:r>
            <a:r>
              <a:rPr lang="de-DE" sz="1400" dirty="0" smtClean="0"/>
              <a:t>Softwareentwicklung</a:t>
            </a:r>
          </a:p>
          <a:p>
            <a:endParaRPr lang="de-DE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GKN:</a:t>
            </a:r>
            <a:r>
              <a:rPr lang="de-DE" sz="1400" dirty="0" smtClean="0"/>
              <a:t> </a:t>
            </a:r>
            <a:r>
              <a:rPr lang="de-DE" sz="1400" dirty="0"/>
              <a:t>Support für Steuergeräteentwicklung, Hardware </a:t>
            </a:r>
            <a:r>
              <a:rPr lang="de-DE" sz="1400" dirty="0" smtClean="0"/>
              <a:t>Tests</a:t>
            </a:r>
          </a:p>
          <a:p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b="1" dirty="0" smtClean="0"/>
              <a:t>BCS:</a:t>
            </a:r>
            <a:r>
              <a:rPr lang="de-DE" sz="1400" dirty="0" smtClean="0"/>
              <a:t> </a:t>
            </a:r>
            <a:r>
              <a:rPr lang="de-DE" sz="1400" dirty="0" err="1"/>
              <a:t>Smartstick</a:t>
            </a:r>
            <a:endParaRPr lang="de-DE" sz="1400" dirty="0"/>
          </a:p>
          <a:p>
            <a:endParaRPr lang="LID4096" sz="1600" dirty="0"/>
          </a:p>
        </p:txBody>
      </p:sp>
      <p:sp>
        <p:nvSpPr>
          <p:cNvPr id="13" name="Rechteck 12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1800809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38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ahr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8088" y="748847"/>
            <a:ext cx="5048166" cy="28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el 1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Einleitung</a:t>
            </a:r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528860" y="1252844"/>
            <a:ext cx="6553289" cy="5144400"/>
          </a:xfrm>
        </p:spPr>
        <p:txBody>
          <a:bodyPr/>
          <a:lstStyle/>
          <a:p>
            <a:r>
              <a:rPr lang="de-DE" b="1" dirty="0"/>
              <a:t>Ausgangssituation: </a:t>
            </a:r>
            <a:r>
              <a:rPr lang="de-DE" dirty="0"/>
              <a:t>Zunehmende Automatisierung der Fahrfunktionen benötigt leistungsfähigere Steuergeräte in den Fahrzeugen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Defizit: </a:t>
            </a:r>
            <a:r>
              <a:rPr lang="de-DE" dirty="0"/>
              <a:t>Vorhandene Rechenleistung wird je nach Fahrzustand nur teilweise oder gar nicht (beim Parken) benötigt</a:t>
            </a:r>
          </a:p>
          <a:p>
            <a:pPr marL="0" indent="0">
              <a:buNone/>
            </a:pPr>
            <a:endParaRPr lang="de-DE" b="1" dirty="0"/>
          </a:p>
          <a:p>
            <a:r>
              <a:rPr lang="de-DE" b="1" dirty="0"/>
              <a:t>Zielsetzung: </a:t>
            </a:r>
            <a:r>
              <a:rPr lang="de-DE" dirty="0"/>
              <a:t>Ermöglichung Rechenaufgaben von extern auf Fahrzeugsteuergeräten auszuführen, so dass lokal nicht benötigte </a:t>
            </a:r>
            <a:r>
              <a:rPr lang="de-DE" dirty="0" smtClean="0"/>
              <a:t>Rechenressourcen </a:t>
            </a:r>
            <a:r>
              <a:rPr lang="de-DE" dirty="0"/>
              <a:t>für externe Nutzer zur Verfügung stehen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b="1" dirty="0"/>
              <a:t>Methode: </a:t>
            </a:r>
            <a:r>
              <a:rPr lang="de-DE" dirty="0"/>
              <a:t>Entwicklung einer Softwareplattform, welcher ermöglicht Applikationen über Netzwerk in Steuergeräte zu laden und auszuführen.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10344472" y="3079482"/>
            <a:ext cx="13003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</a:t>
            </a:r>
            <a:r>
              <a:rPr lang="de-DE" sz="1400" dirty="0" err="1">
                <a:solidFill>
                  <a:schemeClr val="bg2"/>
                </a:solidFill>
              </a:rPr>
              <a:t>Nvidia</a:t>
            </a:r>
            <a:endParaRPr lang="de-DE" sz="1400" dirty="0">
              <a:solidFill>
                <a:schemeClr val="bg2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10109632" y="6177141"/>
            <a:ext cx="14382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bg2"/>
                </a:solidFill>
              </a:rPr>
              <a:t>Quelle: Medium</a:t>
            </a:r>
          </a:p>
        </p:txBody>
      </p:sp>
      <p:sp>
        <p:nvSpPr>
          <p:cNvPr id="12" name="Rechteck 11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pic>
        <p:nvPicPr>
          <p:cNvPr id="13" name="Picture 4" descr="https://miro.medium.com/max/540/1*D2y2e4KN_ORSExxtf-4YIg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9550" y="3470939"/>
            <a:ext cx="4059302" cy="270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419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142187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8810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aphicFrame>
        <p:nvGraphicFramePr>
          <p:cNvPr id="8" name="Tabel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716248"/>
              </p:ext>
            </p:extLst>
          </p:nvPr>
        </p:nvGraphicFramePr>
        <p:xfrm>
          <a:off x="2063552" y="1790638"/>
          <a:ext cx="6624735" cy="229108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2208245">
                  <a:extLst>
                    <a:ext uri="{9D8B030D-6E8A-4147-A177-3AD203B41FA5}">
                      <a16:colId xmlns:a16="http://schemas.microsoft.com/office/drawing/2014/main" val="275405551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250688108"/>
                    </a:ext>
                  </a:extLst>
                </a:gridCol>
                <a:gridCol w="2208245">
                  <a:extLst>
                    <a:ext uri="{9D8B030D-6E8A-4147-A177-3AD203B41FA5}">
                      <a16:colId xmlns:a16="http://schemas.microsoft.com/office/drawing/2014/main" val="30039005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Bezeichnung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Leistung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Einsatzbereich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3407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Qualcomm Cloud</a:t>
                      </a:r>
                      <a:r>
                        <a:rPr lang="de-DE" baseline="0" dirty="0"/>
                        <a:t> AI 100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0722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Nvidia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Jetson</a:t>
                      </a:r>
                      <a:r>
                        <a:rPr lang="de-DE" dirty="0"/>
                        <a:t> AGX </a:t>
                      </a:r>
                      <a:r>
                        <a:rPr lang="de-DE" dirty="0" err="1"/>
                        <a:t>Orin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275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Cloud-Server /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975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dirty="0"/>
                        <a:t>64 x GSA 2803S </a:t>
                      </a:r>
                    </a:p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1080 TOPS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L5 Fahrzeug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731891"/>
                  </a:ext>
                </a:extLst>
              </a:tr>
            </a:tbl>
          </a:graphicData>
        </a:graphic>
      </p:graphicFrame>
      <p:sp>
        <p:nvSpPr>
          <p:cNvPr id="10" name="Textfeld 9"/>
          <p:cNvSpPr txBox="1"/>
          <p:nvPr/>
        </p:nvSpPr>
        <p:spPr>
          <a:xfrm>
            <a:off x="334799" y="1196752"/>
            <a:ext cx="5784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Leistungsvergleich Hardware für AI Applikationen: </a:t>
            </a:r>
          </a:p>
        </p:txBody>
      </p:sp>
      <p:sp>
        <p:nvSpPr>
          <p:cNvPr id="11" name="Rechteck 10"/>
          <p:cNvSpPr/>
          <p:nvPr/>
        </p:nvSpPr>
        <p:spPr>
          <a:xfrm>
            <a:off x="839415" y="4208112"/>
            <a:ext cx="9073007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Rechenleistung von Autonomen Fahrzeugen für </a:t>
            </a:r>
            <a:r>
              <a:rPr lang="de-DE" dirty="0" err="1"/>
              <a:t>Machine</a:t>
            </a:r>
            <a:r>
              <a:rPr lang="de-DE" dirty="0"/>
              <a:t>-Learning vergleichbar mit mehreren Rechenmodulen  in Cloud-Servern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Bei Bereitstellung von Rechenleistung in Fahrzeugen kann erheblich Hardware für Cloud Serverzentren eingespart werden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/>
              <a:t>Anwendungsbereich: Stark </a:t>
            </a:r>
            <a:r>
              <a:rPr lang="de-DE" dirty="0" err="1"/>
              <a:t>parallelisierbare</a:t>
            </a:r>
            <a:r>
              <a:rPr lang="de-DE" dirty="0"/>
              <a:t> Berechnungen: Neuronale Netze, Astronomie, Biologie, Wettermodelle, Finanzen</a:t>
            </a:r>
          </a:p>
          <a:p>
            <a:endParaRPr lang="de-DE" b="1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7379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de-DE" dirty="0"/>
              <a:t>Verteiltes Rechnen</a:t>
            </a:r>
          </a:p>
        </p:txBody>
      </p:sp>
      <p:sp>
        <p:nvSpPr>
          <p:cNvPr id="6" name="Rechteck 5"/>
          <p:cNvSpPr/>
          <p:nvPr/>
        </p:nvSpPr>
        <p:spPr>
          <a:xfrm>
            <a:off x="334799" y="1052736"/>
            <a:ext cx="11601455" cy="554461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 err="1">
              <a:solidFill>
                <a:schemeClr val="tx1"/>
              </a:solidFill>
            </a:endParaRPr>
          </a:p>
        </p:txBody>
      </p:sp>
      <p:grpSp>
        <p:nvGrpSpPr>
          <p:cNvPr id="25" name="Gruppieren 24"/>
          <p:cNvGrpSpPr/>
          <p:nvPr/>
        </p:nvGrpSpPr>
        <p:grpSpPr>
          <a:xfrm>
            <a:off x="7536160" y="1330795"/>
            <a:ext cx="4107941" cy="5261892"/>
            <a:chOff x="7248128" y="1340768"/>
            <a:chExt cx="4107941" cy="5261892"/>
          </a:xfrm>
        </p:grpSpPr>
        <p:pic>
          <p:nvPicPr>
            <p:cNvPr id="26" name="Grafik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1340768"/>
              <a:ext cx="720080" cy="720080"/>
            </a:xfrm>
            <a:prstGeom prst="rect">
              <a:avLst/>
            </a:prstGeom>
          </p:spPr>
        </p:pic>
        <p:pic>
          <p:nvPicPr>
            <p:cNvPr id="27" name="Grafik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1348408"/>
              <a:ext cx="720080" cy="720080"/>
            </a:xfrm>
            <a:prstGeom prst="rect">
              <a:avLst/>
            </a:prstGeom>
          </p:spPr>
        </p:pic>
        <p:pic>
          <p:nvPicPr>
            <p:cNvPr id="28" name="Grafik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1340768"/>
              <a:ext cx="720080" cy="720080"/>
            </a:xfrm>
            <a:prstGeom prst="rect">
              <a:avLst/>
            </a:prstGeom>
          </p:spPr>
        </p:pic>
        <p:pic>
          <p:nvPicPr>
            <p:cNvPr id="29" name="Grafik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1348408"/>
              <a:ext cx="720080" cy="720080"/>
            </a:xfrm>
            <a:prstGeom prst="rect">
              <a:avLst/>
            </a:prstGeom>
          </p:spPr>
        </p:pic>
        <p:pic>
          <p:nvPicPr>
            <p:cNvPr id="30" name="Grafik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1350293"/>
              <a:ext cx="720080" cy="720080"/>
            </a:xfrm>
            <a:prstGeom prst="rect">
              <a:avLst/>
            </a:prstGeom>
          </p:spPr>
        </p:pic>
        <p:pic>
          <p:nvPicPr>
            <p:cNvPr id="31" name="Grafik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68208" y="2123331"/>
              <a:ext cx="720080" cy="720080"/>
            </a:xfrm>
            <a:prstGeom prst="rect">
              <a:avLst/>
            </a:prstGeom>
          </p:spPr>
        </p:pic>
        <p:pic>
          <p:nvPicPr>
            <p:cNvPr id="32" name="Grafik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078" y="2130971"/>
              <a:ext cx="720080" cy="720080"/>
            </a:xfrm>
            <a:prstGeom prst="rect">
              <a:avLst/>
            </a:prstGeom>
          </p:spPr>
        </p:pic>
        <p:pic>
          <p:nvPicPr>
            <p:cNvPr id="33" name="Grafik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92344" y="2123331"/>
              <a:ext cx="720080" cy="720080"/>
            </a:xfrm>
            <a:prstGeom prst="rect">
              <a:avLst/>
            </a:prstGeom>
          </p:spPr>
        </p:pic>
        <p:pic>
          <p:nvPicPr>
            <p:cNvPr id="34" name="Grafik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8214" y="2130971"/>
              <a:ext cx="720080" cy="720080"/>
            </a:xfrm>
            <a:prstGeom prst="rect">
              <a:avLst/>
            </a:prstGeom>
          </p:spPr>
        </p:pic>
        <p:pic>
          <p:nvPicPr>
            <p:cNvPr id="35" name="Grafik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92097" y="2132856"/>
              <a:ext cx="720080" cy="720080"/>
            </a:xfrm>
            <a:prstGeom prst="rect">
              <a:avLst/>
            </a:prstGeom>
          </p:spPr>
        </p:pic>
        <p:pic>
          <p:nvPicPr>
            <p:cNvPr id="36" name="Grafik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7892" y="3894570"/>
              <a:ext cx="720080" cy="720080"/>
            </a:xfrm>
            <a:prstGeom prst="rect">
              <a:avLst/>
            </a:prstGeom>
          </p:spPr>
        </p:pic>
        <p:grpSp>
          <p:nvGrpSpPr>
            <p:cNvPr id="37" name="Gruppieren 36"/>
            <p:cNvGrpSpPr>
              <a:grpSpLocks noChangeAspect="1"/>
            </p:cNvGrpSpPr>
            <p:nvPr/>
          </p:nvGrpSpPr>
          <p:grpSpPr>
            <a:xfrm>
              <a:off x="7248128" y="5783529"/>
              <a:ext cx="819131" cy="819131"/>
              <a:chOff x="4843289" y="4914125"/>
              <a:chExt cx="1800200" cy="1800200"/>
            </a:xfrm>
          </p:grpSpPr>
          <p:pic>
            <p:nvPicPr>
              <p:cNvPr id="68" name="Grafik 6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9" name="Grafik 6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38" name="Gruppieren 37"/>
            <p:cNvGrpSpPr>
              <a:grpSpLocks noChangeAspect="1"/>
            </p:cNvGrpSpPr>
            <p:nvPr/>
          </p:nvGrpSpPr>
          <p:grpSpPr>
            <a:xfrm>
              <a:off x="8180757" y="5773966"/>
              <a:ext cx="819131" cy="819131"/>
              <a:chOff x="4843289" y="4914125"/>
              <a:chExt cx="1800200" cy="1800200"/>
            </a:xfrm>
          </p:grpSpPr>
          <p:pic>
            <p:nvPicPr>
              <p:cNvPr id="66" name="Grafik 6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7" name="Grafik 6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39" name="Gruppieren 38"/>
            <p:cNvGrpSpPr>
              <a:grpSpLocks noChangeAspect="1"/>
            </p:cNvGrpSpPr>
            <p:nvPr/>
          </p:nvGrpSpPr>
          <p:grpSpPr>
            <a:xfrm>
              <a:off x="9113386" y="5783529"/>
              <a:ext cx="819131" cy="819131"/>
              <a:chOff x="4843289" y="4914125"/>
              <a:chExt cx="1800200" cy="1800200"/>
            </a:xfrm>
          </p:grpSpPr>
          <p:pic>
            <p:nvPicPr>
              <p:cNvPr id="64" name="Grafik 6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5" name="Grafik 6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0" name="Gruppieren 39"/>
            <p:cNvGrpSpPr>
              <a:grpSpLocks noChangeAspect="1"/>
            </p:cNvGrpSpPr>
            <p:nvPr/>
          </p:nvGrpSpPr>
          <p:grpSpPr>
            <a:xfrm>
              <a:off x="10046015" y="5773966"/>
              <a:ext cx="819131" cy="819131"/>
              <a:chOff x="4843289" y="4914125"/>
              <a:chExt cx="1800200" cy="1800200"/>
            </a:xfrm>
          </p:grpSpPr>
          <p:pic>
            <p:nvPicPr>
              <p:cNvPr id="62" name="Grafik 6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3" name="Grafik 6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1" name="Gruppieren 40"/>
            <p:cNvGrpSpPr>
              <a:grpSpLocks noChangeAspect="1"/>
            </p:cNvGrpSpPr>
            <p:nvPr/>
          </p:nvGrpSpPr>
          <p:grpSpPr>
            <a:xfrm>
              <a:off x="7739051" y="5088027"/>
              <a:ext cx="819131" cy="819131"/>
              <a:chOff x="4843289" y="4914125"/>
              <a:chExt cx="1800200" cy="1800200"/>
            </a:xfrm>
          </p:grpSpPr>
          <p:pic>
            <p:nvPicPr>
              <p:cNvPr id="60" name="Grafik 5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61" name="Grafik 60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2" name="Gruppieren 41"/>
            <p:cNvGrpSpPr>
              <a:grpSpLocks noChangeAspect="1"/>
            </p:cNvGrpSpPr>
            <p:nvPr/>
          </p:nvGrpSpPr>
          <p:grpSpPr>
            <a:xfrm>
              <a:off x="8671680" y="5078464"/>
              <a:ext cx="819131" cy="819131"/>
              <a:chOff x="4843289" y="4914125"/>
              <a:chExt cx="1800200" cy="1800200"/>
            </a:xfrm>
          </p:grpSpPr>
          <p:pic>
            <p:nvPicPr>
              <p:cNvPr id="58" name="Grafik 57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9" name="Grafik 5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3" name="Gruppieren 42"/>
            <p:cNvGrpSpPr>
              <a:grpSpLocks noChangeAspect="1"/>
            </p:cNvGrpSpPr>
            <p:nvPr/>
          </p:nvGrpSpPr>
          <p:grpSpPr>
            <a:xfrm>
              <a:off x="9604309" y="5088027"/>
              <a:ext cx="819131" cy="819131"/>
              <a:chOff x="4843289" y="4914125"/>
              <a:chExt cx="1800200" cy="1800200"/>
            </a:xfrm>
          </p:grpSpPr>
          <p:pic>
            <p:nvPicPr>
              <p:cNvPr id="56" name="Grafik 55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7" name="Grafik 5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grpSp>
          <p:nvGrpSpPr>
            <p:cNvPr id="44" name="Gruppieren 43"/>
            <p:cNvGrpSpPr>
              <a:grpSpLocks noChangeAspect="1"/>
            </p:cNvGrpSpPr>
            <p:nvPr/>
          </p:nvGrpSpPr>
          <p:grpSpPr>
            <a:xfrm>
              <a:off x="10536938" y="5078464"/>
              <a:ext cx="819131" cy="819131"/>
              <a:chOff x="4843289" y="4914125"/>
              <a:chExt cx="1800200" cy="1800200"/>
            </a:xfrm>
          </p:grpSpPr>
          <p:pic>
            <p:nvPicPr>
              <p:cNvPr id="54" name="Grafik 53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5477922" y="5445224"/>
                <a:ext cx="585595" cy="585595"/>
              </a:xfrm>
              <a:prstGeom prst="rect">
                <a:avLst/>
              </a:prstGeom>
            </p:spPr>
          </p:pic>
          <p:pic>
            <p:nvPicPr>
              <p:cNvPr id="55" name="Grafik 54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3289" y="4914125"/>
                <a:ext cx="1800200" cy="1800200"/>
              </a:xfrm>
              <a:prstGeom prst="rect">
                <a:avLst/>
              </a:prstGeom>
            </p:spPr>
          </p:pic>
        </p:grpSp>
        <p:cxnSp>
          <p:nvCxnSpPr>
            <p:cNvPr id="45" name="Gewinkelter Verbinder 44"/>
            <p:cNvCxnSpPr>
              <a:stCxn id="61" idx="0"/>
              <a:endCxn id="36" idx="1"/>
            </p:cNvCxnSpPr>
            <p:nvPr/>
          </p:nvCxnSpPr>
          <p:spPr>
            <a:xfrm rot="5400000" flipH="1" flipV="1">
              <a:off x="8316546" y="4086682"/>
              <a:ext cx="833417" cy="1169275"/>
            </a:xfrm>
            <a:prstGeom prst="bentConnector2">
              <a:avLst/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winkelter Verbinder 45"/>
            <p:cNvCxnSpPr>
              <a:stCxn id="59" idx="0"/>
            </p:cNvCxnSpPr>
            <p:nvPr/>
          </p:nvCxnSpPr>
          <p:spPr>
            <a:xfrm rot="5400000" flipH="1" flipV="1">
              <a:off x="8985815" y="4696737"/>
              <a:ext cx="477159" cy="286296"/>
            </a:xfrm>
            <a:prstGeom prst="bentConnector3">
              <a:avLst>
                <a:gd name="adj1" fmla="val 101901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winkelter Verbinder 46"/>
            <p:cNvCxnSpPr>
              <a:stCxn id="57" idx="0"/>
            </p:cNvCxnSpPr>
            <p:nvPr/>
          </p:nvCxnSpPr>
          <p:spPr>
            <a:xfrm rot="16200000" flipV="1">
              <a:off x="9758489" y="4832640"/>
              <a:ext cx="510773" cy="1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winkelter Verbinder 47"/>
            <p:cNvCxnSpPr>
              <a:stCxn id="55" idx="0"/>
            </p:cNvCxnSpPr>
            <p:nvPr/>
          </p:nvCxnSpPr>
          <p:spPr>
            <a:xfrm rot="16200000" flipV="1">
              <a:off x="10000241" y="4132201"/>
              <a:ext cx="1073399" cy="819128"/>
            </a:xfrm>
            <a:prstGeom prst="bentConnector3">
              <a:avLst>
                <a:gd name="adj1" fmla="val 996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winkelter Verbinder 48"/>
            <p:cNvCxnSpPr>
              <a:stCxn id="63" idx="0"/>
            </p:cNvCxnSpPr>
            <p:nvPr/>
          </p:nvCxnSpPr>
          <p:spPr>
            <a:xfrm rot="16200000" flipV="1">
              <a:off x="9484584" y="4802969"/>
              <a:ext cx="1624886" cy="317108"/>
            </a:xfrm>
            <a:prstGeom prst="bentConnector3">
              <a:avLst>
                <a:gd name="adj1" fmla="val 9865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winkelter Verbinder 49"/>
            <p:cNvCxnSpPr>
              <a:stCxn id="65" idx="0"/>
              <a:endCxn id="36" idx="2"/>
            </p:cNvCxnSpPr>
            <p:nvPr/>
          </p:nvCxnSpPr>
          <p:spPr>
            <a:xfrm rot="5400000" flipH="1" flipV="1">
              <a:off x="9016003" y="5121600"/>
              <a:ext cx="1168879" cy="154980"/>
            </a:xfrm>
            <a:prstGeom prst="bentConnector3">
              <a:avLst>
                <a:gd name="adj1" fmla="val 50000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winkelter Verbinder 50"/>
            <p:cNvCxnSpPr>
              <a:stCxn id="67" idx="0"/>
            </p:cNvCxnSpPr>
            <p:nvPr/>
          </p:nvCxnSpPr>
          <p:spPr>
            <a:xfrm rot="5400000" flipH="1" flipV="1">
              <a:off x="8290668" y="4746741"/>
              <a:ext cx="1326881" cy="727571"/>
            </a:xfrm>
            <a:prstGeom prst="bentConnector3">
              <a:avLst>
                <a:gd name="adj1" fmla="val 99224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Gewinkelter Verbinder 51"/>
            <p:cNvCxnSpPr>
              <a:stCxn id="69" idx="0"/>
            </p:cNvCxnSpPr>
            <p:nvPr/>
          </p:nvCxnSpPr>
          <p:spPr>
            <a:xfrm rot="5400000" flipH="1" flipV="1">
              <a:off x="7626462" y="4081001"/>
              <a:ext cx="1733761" cy="1671297"/>
            </a:xfrm>
            <a:prstGeom prst="bentConnector3">
              <a:avLst>
                <a:gd name="adj1" fmla="val 101093"/>
              </a:avLst>
            </a:prstGeom>
            <a:ln w="254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Pfeil nach rechts 52"/>
            <p:cNvSpPr/>
            <p:nvPr/>
          </p:nvSpPr>
          <p:spPr>
            <a:xfrm rot="5400000">
              <a:off x="9369921" y="3090313"/>
              <a:ext cx="583820" cy="541372"/>
            </a:xfrm>
            <a:prstGeom prst="rightArrow">
              <a:avLst/>
            </a:prstGeom>
            <a:solidFill>
              <a:schemeClr val="accent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3" name="Textfeld 2"/>
          <p:cNvSpPr txBox="1"/>
          <p:nvPr/>
        </p:nvSpPr>
        <p:spPr>
          <a:xfrm>
            <a:off x="551384" y="1338435"/>
            <a:ext cx="669674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Cloud Computing ist bereits Stand der Technik in der Informatik: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Rechencluster werden aus Zusammensetzung von mehreren Servern gebildet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Rechenleistung wird als „On Demand“ Service an Kunden angeboten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Abrechnung nach Nutzung</a:t>
            </a:r>
          </a:p>
          <a:p>
            <a:endParaRPr lang="de-DE" dirty="0" smtClean="0"/>
          </a:p>
          <a:p>
            <a:endParaRPr lang="de-DE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de-DE" dirty="0" smtClean="0"/>
              <a:t>Fahrzeuge können ebenfalls in Rechencluster zusammengesetzt werden: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de-DE" dirty="0" smtClean="0"/>
              <a:t>Bessere Ausnutzung der Ressourcen in Fahrzuständen wo die Rechenleistung lokal nicht benötigt wird (Parken)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smtClean="0"/>
              <a:t>Wärmeerzeugung für z.B. Innenraum mit Rechenleistung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4377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Highlight"/>
          <p:cNvGrpSpPr>
            <a:grpSpLocks/>
          </p:cNvGrpSpPr>
          <p:nvPr/>
        </p:nvGrpSpPr>
        <p:grpSpPr bwMode="auto">
          <a:xfrm>
            <a:off x="330200" y="2508250"/>
            <a:ext cx="11518900" cy="288776"/>
            <a:chOff x="342" y="1063"/>
            <a:chExt cx="4329" cy="276"/>
          </a:xfrm>
        </p:grpSpPr>
        <p:sp>
          <p:nvSpPr>
            <p:cNvPr id="3" name="Rectangle 1042"/>
            <p:cNvSpPr>
              <a:spLocks noChangeArrowheads="1"/>
            </p:cNvSpPr>
            <p:nvPr/>
          </p:nvSpPr>
          <p:spPr bwMode="auto">
            <a:xfrm>
              <a:off x="342" y="1063"/>
              <a:ext cx="3118" cy="276"/>
            </a:xfrm>
            <a:prstGeom prst="rect">
              <a:avLst/>
            </a:prstGeom>
            <a:solidFill>
              <a:srgbClr val="FFFF00"/>
            </a:soli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  <p:sp>
          <p:nvSpPr>
            <p:cNvPr id="4" name="Rectangle 1043"/>
            <p:cNvSpPr>
              <a:spLocks noChangeArrowheads="1"/>
            </p:cNvSpPr>
            <p:nvPr/>
          </p:nvSpPr>
          <p:spPr bwMode="auto">
            <a:xfrm>
              <a:off x="3460" y="1063"/>
              <a:ext cx="1211" cy="276"/>
            </a:xfrm>
            <a:prstGeom prst="rect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rgbClr val="FFFFFF"/>
                </a:gs>
              </a:gsLst>
              <a:lin ang="0" scaled="1"/>
              <a:tileRect/>
            </a:gradFill>
            <a:ln w="7239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de-DE" dirty="0"/>
            </a:p>
          </p:txBody>
        </p:sp>
      </p:grpSp>
      <p:sp>
        <p:nvSpPr>
          <p:cNvPr id="5" name="Titel 3"/>
          <p:cNvSpPr>
            <a:spLocks noGrp="1"/>
          </p:cNvSpPr>
          <p:nvPr>
            <p:ph type="title"/>
          </p:nvPr>
        </p:nvSpPr>
        <p:spPr>
          <a:xfrm>
            <a:off x="334799" y="190800"/>
            <a:ext cx="8784000" cy="576000"/>
          </a:xfrm>
        </p:spPr>
        <p:txBody>
          <a:bodyPr/>
          <a:lstStyle/>
          <a:p>
            <a:r>
              <a:rPr lang="en-GB" dirty="0" err="1"/>
              <a:t>Inhalt</a:t>
            </a:r>
            <a:endParaRPr lang="en-GB" dirty="0"/>
          </a:p>
        </p:txBody>
      </p:sp>
      <p:sp>
        <p:nvSpPr>
          <p:cNvPr id="6" name="Inhaltsplatzhalter 13"/>
          <p:cNvSpPr>
            <a:spLocks noGrp="1"/>
          </p:cNvSpPr>
          <p:nvPr>
            <p:ph idx="1"/>
          </p:nvPr>
        </p:nvSpPr>
        <p:spPr>
          <a:xfrm>
            <a:off x="334799" y="1447199"/>
            <a:ext cx="11523600" cy="5144400"/>
          </a:xfrm>
        </p:spPr>
        <p:txBody>
          <a:bodyPr/>
          <a:lstStyle/>
          <a:p>
            <a:r>
              <a:rPr lang="en-US" dirty="0" err="1"/>
              <a:t>Informationen</a:t>
            </a:r>
            <a:r>
              <a:rPr lang="en-US" dirty="0"/>
              <a:t> </a:t>
            </a:r>
            <a:r>
              <a:rPr lang="en-US" dirty="0" err="1"/>
              <a:t>zur</a:t>
            </a:r>
            <a:r>
              <a:rPr lang="en-US" dirty="0"/>
              <a:t> Person</a:t>
            </a:r>
          </a:p>
          <a:p>
            <a:r>
              <a:rPr lang="en-US" dirty="0" err="1"/>
              <a:t>Einleitung</a:t>
            </a:r>
            <a:endParaRPr lang="en-US" dirty="0"/>
          </a:p>
          <a:p>
            <a:r>
              <a:rPr lang="de-DE" dirty="0"/>
              <a:t>Verteiltes Rechnen</a:t>
            </a:r>
          </a:p>
          <a:p>
            <a:r>
              <a:rPr lang="de-DE" dirty="0"/>
              <a:t>Anforderungen und </a:t>
            </a:r>
            <a:r>
              <a:rPr lang="de-DE" dirty="0" smtClean="0"/>
              <a:t>Anwendungsfälle</a:t>
            </a:r>
          </a:p>
          <a:p>
            <a:r>
              <a:rPr lang="de-DE" dirty="0" smtClean="0"/>
              <a:t>Softwarearchitektur</a:t>
            </a:r>
          </a:p>
          <a:p>
            <a:r>
              <a:rPr lang="de-DE" dirty="0" smtClean="0"/>
              <a:t>Arbeitsfortschritt </a:t>
            </a:r>
            <a:r>
              <a:rPr lang="de-DE" dirty="0"/>
              <a:t>und nächste Schritte</a:t>
            </a:r>
          </a:p>
          <a:p>
            <a:r>
              <a:rPr lang="de-DE" dirty="0"/>
              <a:t>Finanzierung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39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I-Praesentation_Standard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969E09FC-D8FC-4CB8-8512-5827C875818E}"/>
    </a:ext>
  </a:extLst>
</a:theme>
</file>

<file path=ppt/theme/theme2.xml><?xml version="1.0" encoding="utf-8"?>
<a:theme xmlns:a="http://schemas.openxmlformats.org/drawingml/2006/main" name="ika_Englisch">
  <a:themeElements>
    <a:clrScheme name="ika-MDI-2014-12-02">
      <a:dk1>
        <a:srgbClr val="171717"/>
      </a:dk1>
      <a:lt1>
        <a:srgbClr val="FFFFFF"/>
      </a:lt1>
      <a:dk2>
        <a:srgbClr val="5E5E5E"/>
      </a:dk2>
      <a:lt2>
        <a:srgbClr val="9A9A9A"/>
      </a:lt2>
      <a:accent1>
        <a:srgbClr val="5A7E92"/>
      </a:accent1>
      <a:accent2>
        <a:srgbClr val="E57200"/>
      </a:accent2>
      <a:accent3>
        <a:srgbClr val="CC071E"/>
      </a:accent3>
      <a:accent4>
        <a:srgbClr val="FFFF00"/>
      </a:accent4>
      <a:accent5>
        <a:srgbClr val="57AB27"/>
      </a:accent5>
      <a:accent6>
        <a:srgbClr val="00549F"/>
      </a:accent6>
      <a:hlink>
        <a:srgbClr val="171717"/>
      </a:hlink>
      <a:folHlink>
        <a:srgbClr val="171717"/>
      </a:folHlink>
    </a:clrScheme>
    <a:fontScheme name="ika Schrift 12 201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I-Praesentation_Standard.potx" id="{20A4955A-9F5C-4E07-BB78-29797212F080}" vid="{8E9C241E-8037-4E04-93EB-4AB404A2AE6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I-Praesentation_Standard</Template>
  <TotalTime>0</TotalTime>
  <Words>934</Words>
  <Application>Microsoft Office PowerPoint</Application>
  <PresentationFormat>Breitbild</PresentationFormat>
  <Paragraphs>278</Paragraphs>
  <Slides>20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Consolas</vt:lpstr>
      <vt:lpstr>Wingdings</vt:lpstr>
      <vt:lpstr>I-Praesentation_Standard</vt:lpstr>
      <vt:lpstr>ika_Englisch</vt:lpstr>
      <vt:lpstr>think-cell Folie</vt:lpstr>
      <vt:lpstr>Verteiltes Rechnen mit Hilfe von autonomen Fahrzeugsteuergeräten</vt:lpstr>
      <vt:lpstr>Inhalt</vt:lpstr>
      <vt:lpstr>Informationen zur Person</vt:lpstr>
      <vt:lpstr>Inhalt</vt:lpstr>
      <vt:lpstr>Einleitung</vt:lpstr>
      <vt:lpstr>Inhalt</vt:lpstr>
      <vt:lpstr>Verteiltes Rechnen</vt:lpstr>
      <vt:lpstr>Verteiltes Rechnen</vt:lpstr>
      <vt:lpstr>Inhalt</vt:lpstr>
      <vt:lpstr>Anforderungen und Anwendungsfälle</vt:lpstr>
      <vt:lpstr>Anforderungen und Anwendungsfälle</vt:lpstr>
      <vt:lpstr>Inhalt</vt:lpstr>
      <vt:lpstr>Softwarearchitektur</vt:lpstr>
      <vt:lpstr>Softwarearchitektur</vt:lpstr>
      <vt:lpstr>Inhalt</vt:lpstr>
      <vt:lpstr>Arbeitsfortschritt und nächste Schritte</vt:lpstr>
      <vt:lpstr>Arbeitsfortschritt und nächste Schritte</vt:lpstr>
      <vt:lpstr>Inhalt</vt:lpstr>
      <vt:lpstr>Finanzierung</vt:lpstr>
      <vt:lpstr>PowerPoint-Präsentation</vt:lpstr>
    </vt:vector>
  </TitlesOfParts>
  <Company>ika RWTH Aachen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Verteiltes Rechnen mittels autonomen Fahrzeugsteuergeräten</dc:title>
  <dc:creator>Gergely Bilkei-Gorzo</dc:creator>
  <cp:lastModifiedBy>Gergely Bilkei-Gorzo</cp:lastModifiedBy>
  <cp:revision>102</cp:revision>
  <dcterms:created xsi:type="dcterms:W3CDTF">2022-11-29T15:56:53Z</dcterms:created>
  <dcterms:modified xsi:type="dcterms:W3CDTF">2024-01-30T16:34:47Z</dcterms:modified>
</cp:coreProperties>
</file>