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8" r:id="rId3"/>
    <p:sldMasterId id="214748367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8" r:id="rId6"/>
    <p:sldId id="263" r:id="rId7"/>
    <p:sldId id="307" r:id="rId8"/>
    <p:sldId id="258" r:id="rId9"/>
    <p:sldId id="308" r:id="rId10"/>
    <p:sldId id="261" r:id="rId11"/>
    <p:sldId id="316" r:id="rId12"/>
    <p:sldId id="313" r:id="rId13"/>
    <p:sldId id="317" r:id="rId14"/>
    <p:sldId id="318" r:id="rId15"/>
    <p:sldId id="314" r:id="rId16"/>
    <p:sldId id="319" r:id="rId17"/>
    <p:sldId id="309" r:id="rId18"/>
    <p:sldId id="267" r:id="rId19"/>
    <p:sldId id="310" r:id="rId20"/>
    <p:sldId id="266" r:id="rId21"/>
    <p:sldId id="311" r:id="rId22"/>
  </p:sldIdLst>
  <p:sldSz cx="12192000" cy="6858000"/>
  <p:notesSz cx="6797675" cy="9926638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84" autoAdjust="0"/>
    <p:restoredTop sz="63525" autoAdjust="0"/>
  </p:normalViewPr>
  <p:slideViewPr>
    <p:cSldViewPr showGuides="1">
      <p:cViewPr varScale="1">
        <p:scale>
          <a:sx n="73" d="100"/>
          <a:sy n="73" d="100"/>
        </p:scale>
        <p:origin x="1416" y="60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28.11.2022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29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119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67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64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205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34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4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49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9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10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2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56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1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410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01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799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fka Forschungsgesellschaft Kraftfahrwesen mbH Aachen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 dirty="0"/>
              <a:t>+49 241 8861 xxx</a:t>
            </a:r>
          </a:p>
          <a:p>
            <a:pPr lvl="0"/>
            <a:r>
              <a:rPr lang="fr-FR" dirty="0"/>
              <a:t>+49 241 8861 110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xxxxx@fka.de</a:t>
            </a:r>
            <a:endParaRPr lang="de-DE" dirty="0"/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en-GB" noProof="0"/>
              <a:t>Veranstaltung</a:t>
            </a:r>
            <a:br>
              <a:rPr lang="en-GB" noProof="0"/>
            </a:br>
            <a:r>
              <a:rPr lang="en-GB" noProof="0"/>
              <a:t>(Veranstaltungstitel, Arial 20pt Fett</a:t>
            </a:r>
            <a:br>
              <a:rPr lang="en-GB" noProof="0"/>
            </a:br>
            <a:r>
              <a:rPr lang="en-GB" noProof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fka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Forschungsgesellschaft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Kraftfahrwesen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mbH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Aachen</a:t>
            </a:r>
          </a:p>
          <a:p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Steinbachstr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. 7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8861 xxx</a:t>
            </a:r>
          </a:p>
          <a:p>
            <a:pPr lvl="0"/>
            <a:r>
              <a:rPr lang="en-GB" noProof="0"/>
              <a:t>+49 241 8861 110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xxxxx@fka.de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05961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96278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9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Folie" r:id="rId9" imgW="360" imgH="360" progId="TCLayout.ActiveDocument.1">
                  <p:embed/>
                </p:oleObj>
              </mc:Choice>
              <mc:Fallback>
                <p:oleObj name="think-cell Folie" r:id="rId9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30.11.2022</a:t>
            </a: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Themenstellung.pptx</a:t>
            </a:r>
          </a:p>
        </p:txBody>
      </p:sp>
      <p:pic>
        <p:nvPicPr>
          <p:cNvPr id="10" name="Logo" descr="K:\ika-fka\Vorlagen\LOGOS\ika\6 PNG\ika Logo rgb.png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514800" y="183600"/>
            <a:ext cx="2343600" cy="52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110882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Folie" r:id="rId9" imgW="270" imgH="270" progId="TCLayout.ActiveDocument.1">
                  <p:embed/>
                </p:oleObj>
              </mc:Choice>
              <mc:Fallback>
                <p:oleObj name="think-cell Foli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pic>
        <p:nvPicPr>
          <p:cNvPr id="7" name="Logo" descr="ika-Logo-rgb.pn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14800" y="183600"/>
            <a:ext cx="2343600" cy="529200"/>
          </a:xfrm>
          <a:prstGeom prst="rect">
            <a:avLst/>
          </a:prstGeom>
        </p:spPr>
      </p:pic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3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14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7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8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  <p:sp>
        <p:nvSpPr>
          <p:cNvPr id="19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20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30.07.2018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baseline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 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1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20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1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2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3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4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Aachen, 30.11.2022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Verteiltes Rechnen mittels autonomen Fahrzeugsteuergeräten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  <p:extLst>
      <p:ext uri="{BB962C8B-B14F-4D97-AF65-F5344CB8AC3E}">
        <p14:creationId xmlns:p14="http://schemas.microsoft.com/office/powerpoint/2010/main" val="368135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Softwarestruktur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0B4F60-6FCC-3912-E222-6CE15E60C669}"/>
              </a:ext>
            </a:extLst>
          </p:cNvPr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6E9730-21D9-FB6B-AF53-D95D83447C81}"/>
              </a:ext>
            </a:extLst>
          </p:cNvPr>
          <p:cNvSpPr/>
          <p:nvPr/>
        </p:nvSpPr>
        <p:spPr>
          <a:xfrm>
            <a:off x="1487488" y="1651379"/>
            <a:ext cx="8928993" cy="9622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59C45D-1D83-577B-5069-8FEFB06F75E5}"/>
              </a:ext>
            </a:extLst>
          </p:cNvPr>
          <p:cNvSpPr txBox="1"/>
          <p:nvPr/>
        </p:nvSpPr>
        <p:spPr>
          <a:xfrm>
            <a:off x="1631505" y="1690346"/>
            <a:ext cx="878497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Kommunikationsschnittstelle</a:t>
            </a:r>
            <a:endParaRPr lang="en-GB" b="1" dirty="0"/>
          </a:p>
          <a:p>
            <a:pPr algn="ctr"/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Implementiert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Verwaltungsapplikation</a:t>
            </a:r>
            <a:r>
              <a:rPr lang="en-GB" dirty="0"/>
              <a:t> 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FC6E36-11E6-9539-60B7-EB6F36CF87AE}"/>
              </a:ext>
            </a:extLst>
          </p:cNvPr>
          <p:cNvSpPr/>
          <p:nvPr/>
        </p:nvSpPr>
        <p:spPr>
          <a:xfrm>
            <a:off x="1487488" y="2943261"/>
            <a:ext cx="8928993" cy="22083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DDABCC5-1B0D-2FBE-20A8-F64D8D2F5B7A}"/>
              </a:ext>
            </a:extLst>
          </p:cNvPr>
          <p:cNvSpPr txBox="1"/>
          <p:nvPr/>
        </p:nvSpPr>
        <p:spPr>
          <a:xfrm>
            <a:off x="1631505" y="2977344"/>
            <a:ext cx="8784976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Loader-</a:t>
            </a:r>
            <a:r>
              <a:rPr lang="en-GB" b="1" dirty="0" err="1"/>
              <a:t>Applikation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Empfängt</a:t>
            </a:r>
            <a:r>
              <a:rPr lang="en-GB" dirty="0"/>
              <a:t> </a:t>
            </a:r>
            <a:r>
              <a:rPr lang="en-GB" dirty="0" err="1"/>
              <a:t>externe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Binärcode</a:t>
            </a:r>
            <a:r>
              <a:rPr lang="en-GB" dirty="0"/>
              <a:t> und </a:t>
            </a:r>
            <a:r>
              <a:rPr lang="en-GB" dirty="0" err="1"/>
              <a:t>speichert</a:t>
            </a:r>
            <a:r>
              <a:rPr lang="en-GB" dirty="0"/>
              <a:t> es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Systemspeicher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externe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 und </a:t>
            </a:r>
            <a:r>
              <a:rPr lang="en-GB" dirty="0" err="1"/>
              <a:t>stoppen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Kommuniziert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externe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über</a:t>
            </a:r>
            <a:r>
              <a:rPr lang="en-GB" dirty="0"/>
              <a:t> </a:t>
            </a:r>
            <a:r>
              <a:rPr lang="en-GB" dirty="0" err="1"/>
              <a:t>definierte</a:t>
            </a:r>
            <a:r>
              <a:rPr lang="en-GB" dirty="0"/>
              <a:t> </a:t>
            </a:r>
            <a:r>
              <a:rPr lang="en-GB" dirty="0" err="1"/>
              <a:t>Schnittstelle</a:t>
            </a:r>
            <a:endParaRPr lang="en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69DD9A-CA56-2A11-B3F2-3793A83A0816}"/>
              </a:ext>
            </a:extLst>
          </p:cNvPr>
          <p:cNvSpPr/>
          <p:nvPr/>
        </p:nvSpPr>
        <p:spPr>
          <a:xfrm>
            <a:off x="1487488" y="5481228"/>
            <a:ext cx="8928993" cy="9721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64B7405-F424-CDAC-753B-0E174A7B676B}"/>
              </a:ext>
            </a:extLst>
          </p:cNvPr>
          <p:cNvSpPr txBox="1"/>
          <p:nvPr/>
        </p:nvSpPr>
        <p:spPr>
          <a:xfrm>
            <a:off x="1631506" y="5515537"/>
            <a:ext cx="8784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/>
              <a:t>Externe</a:t>
            </a:r>
            <a:r>
              <a:rPr lang="en-GB" b="1" dirty="0"/>
              <a:t> </a:t>
            </a:r>
            <a:r>
              <a:rPr lang="en-GB" b="1" dirty="0" err="1"/>
              <a:t>Applikation</a:t>
            </a:r>
            <a:endParaRPr lang="en-GB" b="1" dirty="0"/>
          </a:p>
          <a:p>
            <a:pPr algn="ctr"/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Führt</a:t>
            </a:r>
            <a:r>
              <a:rPr lang="en-GB" dirty="0"/>
              <a:t> </a:t>
            </a:r>
            <a:r>
              <a:rPr lang="en-GB" dirty="0" err="1"/>
              <a:t>Berechnungen</a:t>
            </a:r>
            <a:r>
              <a:rPr lang="en-GB" dirty="0"/>
              <a:t> für </a:t>
            </a:r>
            <a:r>
              <a:rPr lang="en-GB" dirty="0" err="1"/>
              <a:t>Auftraggeber</a:t>
            </a:r>
            <a:r>
              <a:rPr lang="en-GB" dirty="0"/>
              <a:t> auf der Hardware </a:t>
            </a:r>
            <a:r>
              <a:rPr lang="en-GB" dirty="0" err="1"/>
              <a:t>aus</a:t>
            </a:r>
            <a:endParaRPr lang="en-GB" dirty="0"/>
          </a:p>
          <a:p>
            <a:endParaRPr lang="en-GB" b="1" dirty="0"/>
          </a:p>
          <a:p>
            <a:endParaRPr lang="en-DE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2AA234-DE8F-1B70-A925-911DAF68398E}"/>
              </a:ext>
            </a:extLst>
          </p:cNvPr>
          <p:cNvSpPr txBox="1"/>
          <p:nvPr/>
        </p:nvSpPr>
        <p:spPr>
          <a:xfrm>
            <a:off x="479376" y="1156222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Softwarestruktur</a:t>
            </a:r>
            <a:r>
              <a:rPr lang="en-GB" b="1" dirty="0"/>
              <a:t> </a:t>
            </a:r>
            <a:r>
              <a:rPr lang="en-GB" b="1" dirty="0" err="1"/>
              <a:t>im</a:t>
            </a:r>
            <a:r>
              <a:rPr lang="en-GB" b="1" dirty="0"/>
              <a:t> </a:t>
            </a:r>
            <a:r>
              <a:rPr lang="en-GB" b="1" dirty="0" err="1"/>
              <a:t>Fahrzeugsteuergerät</a:t>
            </a:r>
            <a:r>
              <a:rPr lang="en-GB" b="1" dirty="0"/>
              <a:t>:</a:t>
            </a:r>
            <a:endParaRPr lang="en-DE" b="1" dirty="0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97277DFA-B520-25C5-A9FF-CB7D1683ABE5}"/>
              </a:ext>
            </a:extLst>
          </p:cNvPr>
          <p:cNvSpPr/>
          <p:nvPr/>
        </p:nvSpPr>
        <p:spPr>
          <a:xfrm>
            <a:off x="4375141" y="2613677"/>
            <a:ext cx="648072" cy="329585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6" name="Pfeil: nach unten 15">
            <a:extLst>
              <a:ext uri="{FF2B5EF4-FFF2-40B4-BE49-F238E27FC236}">
                <a16:creationId xmlns:a16="http://schemas.microsoft.com/office/drawing/2014/main" id="{D25F3B52-698F-3CAD-50BD-0D97EA2A64E8}"/>
              </a:ext>
            </a:extLst>
          </p:cNvPr>
          <p:cNvSpPr/>
          <p:nvPr/>
        </p:nvSpPr>
        <p:spPr>
          <a:xfrm rot="10800000">
            <a:off x="6816080" y="2624624"/>
            <a:ext cx="648072" cy="318637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7" name="Pfeil: nach unten 16">
            <a:extLst>
              <a:ext uri="{FF2B5EF4-FFF2-40B4-BE49-F238E27FC236}">
                <a16:creationId xmlns:a16="http://schemas.microsoft.com/office/drawing/2014/main" id="{0A68EDCF-B182-7248-A010-1B8CA449784A}"/>
              </a:ext>
            </a:extLst>
          </p:cNvPr>
          <p:cNvSpPr/>
          <p:nvPr/>
        </p:nvSpPr>
        <p:spPr>
          <a:xfrm>
            <a:off x="4354210" y="5140696"/>
            <a:ext cx="648072" cy="329585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29D43B4B-B6C9-DCC3-87C7-7295D24A1AE6}"/>
              </a:ext>
            </a:extLst>
          </p:cNvPr>
          <p:cNvSpPr/>
          <p:nvPr/>
        </p:nvSpPr>
        <p:spPr>
          <a:xfrm rot="10800000">
            <a:off x="6795149" y="5151643"/>
            <a:ext cx="648072" cy="318637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6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Softwarestruktur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C0B4F60-6FCC-3912-E222-6CE15E60C669}"/>
              </a:ext>
            </a:extLst>
          </p:cNvPr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59C45D-1D83-577B-5069-8FEFB06F75E5}"/>
              </a:ext>
            </a:extLst>
          </p:cNvPr>
          <p:cNvSpPr txBox="1"/>
          <p:nvPr/>
        </p:nvSpPr>
        <p:spPr>
          <a:xfrm>
            <a:off x="586117" y="1935115"/>
            <a:ext cx="4493602" cy="3139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Benutzeroberoberfläche</a:t>
            </a:r>
            <a:r>
              <a:rPr lang="en-GB" b="1" dirty="0" smtClean="0"/>
              <a:t> </a:t>
            </a:r>
            <a:r>
              <a:rPr lang="en-GB" b="1" dirty="0" err="1" smtClean="0"/>
              <a:t>für</a:t>
            </a:r>
            <a:r>
              <a:rPr lang="en-GB" b="1" dirty="0" smtClean="0"/>
              <a:t> </a:t>
            </a:r>
            <a:r>
              <a:rPr lang="en-GB" b="1" dirty="0" err="1" smtClean="0"/>
              <a:t>Auftraggeber</a:t>
            </a:r>
            <a:endParaRPr lang="en-GB" b="1" dirty="0"/>
          </a:p>
          <a:p>
            <a:pPr algn="ctr"/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Auftraggeber</a:t>
            </a:r>
            <a:r>
              <a:rPr lang="en-GB" dirty="0" smtClean="0"/>
              <a:t> </a:t>
            </a:r>
            <a:r>
              <a:rPr lang="en-GB" dirty="0" err="1" smtClean="0"/>
              <a:t>kann</a:t>
            </a:r>
            <a:r>
              <a:rPr lang="en-GB" dirty="0" smtClean="0"/>
              <a:t> </a:t>
            </a:r>
            <a:r>
              <a:rPr lang="en-GB" dirty="0" err="1" smtClean="0"/>
              <a:t>Applikation</a:t>
            </a:r>
            <a:r>
              <a:rPr lang="en-GB" dirty="0" smtClean="0"/>
              <a:t> </a:t>
            </a:r>
            <a:r>
              <a:rPr lang="en-GB" dirty="0" err="1" smtClean="0"/>
              <a:t>zur</a:t>
            </a:r>
            <a:r>
              <a:rPr lang="en-GB" dirty="0" smtClean="0"/>
              <a:t> </a:t>
            </a:r>
            <a:r>
              <a:rPr lang="en-GB" dirty="0" err="1" smtClean="0"/>
              <a:t>Verfügung</a:t>
            </a:r>
            <a:r>
              <a:rPr lang="en-GB" dirty="0" smtClean="0"/>
              <a:t> </a:t>
            </a:r>
            <a:r>
              <a:rPr lang="en-GB" dirty="0" err="1" smtClean="0"/>
              <a:t>stellen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Rahmenbedingungen definieren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Eingangsdaten für die Applikation bereitstellen, Ausgangsdaten empfangen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DDABCC5-1B0D-2FBE-20A8-F64D8D2F5B7A}"/>
              </a:ext>
            </a:extLst>
          </p:cNvPr>
          <p:cNvSpPr txBox="1"/>
          <p:nvPr/>
        </p:nvSpPr>
        <p:spPr>
          <a:xfrm>
            <a:off x="5519936" y="1700808"/>
            <a:ext cx="5904656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Verwaltungs</a:t>
            </a:r>
            <a:r>
              <a:rPr lang="en-GB" b="1" dirty="0" err="1" smtClean="0"/>
              <a:t>-Applikation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Verteilt</a:t>
            </a:r>
            <a:r>
              <a:rPr lang="en-GB" dirty="0" smtClean="0"/>
              <a:t> </a:t>
            </a:r>
            <a:r>
              <a:rPr lang="en-GB" dirty="0" err="1" smtClean="0"/>
              <a:t>Applikation</a:t>
            </a:r>
            <a:r>
              <a:rPr lang="en-GB" dirty="0" smtClean="0"/>
              <a:t> </a:t>
            </a:r>
            <a:r>
              <a:rPr lang="en-GB" dirty="0" err="1" smtClean="0"/>
              <a:t>vom</a:t>
            </a:r>
            <a:r>
              <a:rPr lang="en-GB" dirty="0" smtClean="0"/>
              <a:t> </a:t>
            </a:r>
            <a:r>
              <a:rPr lang="en-GB" dirty="0" err="1" smtClean="0"/>
              <a:t>Auftraggeber</a:t>
            </a:r>
            <a:r>
              <a:rPr lang="en-GB" dirty="0" smtClean="0"/>
              <a:t> auf </a:t>
            </a:r>
            <a:r>
              <a:rPr lang="en-GB" dirty="0" err="1" smtClean="0"/>
              <a:t>komplatible</a:t>
            </a:r>
            <a:r>
              <a:rPr lang="en-GB" dirty="0" smtClean="0"/>
              <a:t> </a:t>
            </a:r>
            <a:r>
              <a:rPr lang="en-GB" dirty="0" err="1" smtClean="0"/>
              <a:t>Steuergeräte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Lädt</a:t>
            </a:r>
            <a:r>
              <a:rPr lang="en-GB" dirty="0" smtClean="0"/>
              <a:t> </a:t>
            </a:r>
            <a:r>
              <a:rPr lang="en-GB" dirty="0" err="1" smtClean="0"/>
              <a:t>Applikation</a:t>
            </a:r>
            <a:r>
              <a:rPr lang="en-GB" dirty="0" smtClean="0"/>
              <a:t> auf </a:t>
            </a:r>
            <a:r>
              <a:rPr lang="en-GB" dirty="0" err="1" smtClean="0"/>
              <a:t>Fahrzeugsteuergeräte</a:t>
            </a:r>
            <a:endParaRPr lang="en-GB" dirty="0" smtClean="0"/>
          </a:p>
          <a:p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Bietet</a:t>
            </a:r>
            <a:r>
              <a:rPr lang="en-GB" dirty="0" smtClean="0"/>
              <a:t> </a:t>
            </a:r>
            <a:r>
              <a:rPr lang="en-GB" dirty="0" err="1" smtClean="0"/>
              <a:t>möglichkeit</a:t>
            </a:r>
            <a:r>
              <a:rPr lang="en-GB" dirty="0" smtClean="0"/>
              <a:t> </a:t>
            </a:r>
            <a:r>
              <a:rPr lang="en-GB" dirty="0" err="1" smtClean="0"/>
              <a:t>für</a:t>
            </a:r>
            <a:r>
              <a:rPr lang="en-GB" dirty="0" smtClean="0"/>
              <a:t> </a:t>
            </a:r>
            <a:r>
              <a:rPr lang="en-GB" dirty="0" err="1" smtClean="0"/>
              <a:t>parallele</a:t>
            </a:r>
            <a:r>
              <a:rPr lang="en-GB" dirty="0" smtClean="0"/>
              <a:t> </a:t>
            </a:r>
            <a:r>
              <a:rPr lang="en-GB" dirty="0" err="1" smtClean="0"/>
              <a:t>Berechnungen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Ermittelt</a:t>
            </a:r>
            <a:r>
              <a:rPr lang="en-GB" dirty="0" smtClean="0"/>
              <a:t> </a:t>
            </a:r>
            <a:r>
              <a:rPr lang="en-GB" dirty="0" err="1" smtClean="0"/>
              <a:t>Verfügbare</a:t>
            </a:r>
            <a:r>
              <a:rPr lang="en-GB" dirty="0" smtClean="0"/>
              <a:t> </a:t>
            </a:r>
            <a:r>
              <a:rPr lang="en-GB" dirty="0" err="1" smtClean="0"/>
              <a:t>Rechenleistung</a:t>
            </a:r>
            <a:r>
              <a:rPr lang="en-GB" dirty="0" smtClean="0"/>
              <a:t> von </a:t>
            </a:r>
            <a:r>
              <a:rPr lang="en-GB" dirty="0" err="1" smtClean="0"/>
              <a:t>Fahrzeugen</a:t>
            </a:r>
            <a:r>
              <a:rPr lang="en-GB" dirty="0" smtClean="0"/>
              <a:t>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Überwacht</a:t>
            </a:r>
            <a:r>
              <a:rPr lang="en-GB" dirty="0" smtClean="0"/>
              <a:t> </a:t>
            </a:r>
            <a:r>
              <a:rPr lang="en-GB" dirty="0" err="1" smtClean="0"/>
              <a:t>gelieferte</a:t>
            </a:r>
            <a:r>
              <a:rPr lang="en-GB" dirty="0" smtClean="0"/>
              <a:t> </a:t>
            </a:r>
            <a:r>
              <a:rPr lang="en-GB" dirty="0" err="1" smtClean="0"/>
              <a:t>Rechenleistung</a:t>
            </a:r>
            <a:r>
              <a:rPr lang="en-GB" dirty="0" smtClean="0"/>
              <a:t> von </a:t>
            </a:r>
            <a:r>
              <a:rPr lang="en-GB" dirty="0" err="1" smtClean="0"/>
              <a:t>Fahrzeugen</a:t>
            </a:r>
            <a:endParaRPr lang="en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64B7405-F424-CDAC-753B-0E174A7B676B}"/>
              </a:ext>
            </a:extLst>
          </p:cNvPr>
          <p:cNvSpPr txBox="1"/>
          <p:nvPr/>
        </p:nvSpPr>
        <p:spPr>
          <a:xfrm>
            <a:off x="5179800" y="5403064"/>
            <a:ext cx="658492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/>
              <a:t>Kommunikationsschnittstelle</a:t>
            </a:r>
            <a:endParaRPr lang="en-GB" b="1" dirty="0"/>
          </a:p>
          <a:p>
            <a:pPr algn="ctr"/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Implementiert</a:t>
            </a:r>
            <a:r>
              <a:rPr lang="en-GB" dirty="0" smtClean="0"/>
              <a:t> </a:t>
            </a:r>
            <a:r>
              <a:rPr lang="en-GB" dirty="0" err="1" smtClean="0"/>
              <a:t>Kommunikation</a:t>
            </a:r>
            <a:r>
              <a:rPr lang="en-GB" dirty="0" smtClean="0"/>
              <a:t> </a:t>
            </a:r>
            <a:r>
              <a:rPr lang="en-GB" dirty="0" err="1" smtClean="0"/>
              <a:t>mit</a:t>
            </a:r>
            <a:r>
              <a:rPr lang="en-GB" dirty="0" smtClean="0"/>
              <a:t> der </a:t>
            </a:r>
            <a:r>
              <a:rPr lang="en-GB" dirty="0" err="1" smtClean="0"/>
              <a:t>Fahrzeugflotte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B2AA234-DE8F-1B70-A925-911DAF68398E}"/>
              </a:ext>
            </a:extLst>
          </p:cNvPr>
          <p:cNvSpPr txBox="1"/>
          <p:nvPr/>
        </p:nvSpPr>
        <p:spPr>
          <a:xfrm>
            <a:off x="479376" y="1156222"/>
            <a:ext cx="449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Softwarestruktur</a:t>
            </a:r>
            <a:r>
              <a:rPr lang="en-GB" b="1" dirty="0"/>
              <a:t> in </a:t>
            </a:r>
            <a:r>
              <a:rPr lang="en-GB" b="1" dirty="0" err="1"/>
              <a:t>Verwaltungsserver</a:t>
            </a:r>
            <a:r>
              <a:rPr lang="en-GB" b="1" dirty="0"/>
              <a:t>:</a:t>
            </a:r>
            <a:endParaRPr lang="en-DE" b="1" dirty="0"/>
          </a:p>
        </p:txBody>
      </p:sp>
      <p:sp>
        <p:nvSpPr>
          <p:cNvPr id="19" name="Pfeil: nach unten 16">
            <a:extLst>
              <a:ext uri="{FF2B5EF4-FFF2-40B4-BE49-F238E27FC236}">
                <a16:creationId xmlns:a16="http://schemas.microsoft.com/office/drawing/2014/main" id="{0A68EDCF-B182-7248-A010-1B8CA449784A}"/>
              </a:ext>
            </a:extLst>
          </p:cNvPr>
          <p:cNvSpPr/>
          <p:nvPr/>
        </p:nvSpPr>
        <p:spPr>
          <a:xfrm>
            <a:off x="6868063" y="5117128"/>
            <a:ext cx="648072" cy="296814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0" name="Pfeil: nach unten 17">
            <a:extLst>
              <a:ext uri="{FF2B5EF4-FFF2-40B4-BE49-F238E27FC236}">
                <a16:creationId xmlns:a16="http://schemas.microsoft.com/office/drawing/2014/main" id="{29D43B4B-B6C9-DCC3-87C7-7295D24A1AE6}"/>
              </a:ext>
            </a:extLst>
          </p:cNvPr>
          <p:cNvSpPr/>
          <p:nvPr/>
        </p:nvSpPr>
        <p:spPr>
          <a:xfrm rot="10800000">
            <a:off x="9309002" y="5126985"/>
            <a:ext cx="648072" cy="286955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1" name="Pfeil: nach unten 16">
            <a:extLst>
              <a:ext uri="{FF2B5EF4-FFF2-40B4-BE49-F238E27FC236}">
                <a16:creationId xmlns:a16="http://schemas.microsoft.com/office/drawing/2014/main" id="{0A68EDCF-B182-7248-A010-1B8CA449784A}"/>
              </a:ext>
            </a:extLst>
          </p:cNvPr>
          <p:cNvSpPr/>
          <p:nvPr/>
        </p:nvSpPr>
        <p:spPr>
          <a:xfrm rot="5400000">
            <a:off x="4982069" y="3922694"/>
            <a:ext cx="648072" cy="452772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  <p:sp>
        <p:nvSpPr>
          <p:cNvPr id="22" name="Pfeil: nach unten 17">
            <a:extLst>
              <a:ext uri="{FF2B5EF4-FFF2-40B4-BE49-F238E27FC236}">
                <a16:creationId xmlns:a16="http://schemas.microsoft.com/office/drawing/2014/main" id="{29D43B4B-B6C9-DCC3-87C7-7295D24A1AE6}"/>
              </a:ext>
            </a:extLst>
          </p:cNvPr>
          <p:cNvSpPr/>
          <p:nvPr/>
        </p:nvSpPr>
        <p:spPr>
          <a:xfrm rot="16200000">
            <a:off x="4982033" y="2365959"/>
            <a:ext cx="648072" cy="427738"/>
          </a:xfrm>
          <a:prstGeom prst="down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9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Plattform für verteiltes Rechnen</a:t>
            </a:r>
            <a:endParaRPr lang="de-DE" dirty="0"/>
          </a:p>
        </p:txBody>
      </p:sp>
      <p:sp>
        <p:nvSpPr>
          <p:cNvPr id="93" name="Rechteck 9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551384" y="1340768"/>
            <a:ext cx="11161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Zugriff: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geeigneter Absicherung kann jeder öffentlich zugreifen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Einschränkungen für Applikationen ggf. nötig,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review</a:t>
            </a:r>
            <a:r>
              <a:rPr lang="de-DE" dirty="0" smtClean="0"/>
              <a:t>, </a:t>
            </a:r>
            <a:r>
              <a:rPr lang="de-DE" dirty="0" err="1" smtClean="0"/>
              <a:t>Identätsnachweis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smtClean="0"/>
              <a:t>Finanzielle Umsetzung: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Börsenähnliche Umsetzung möglich: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Auftraggeber erstellt </a:t>
            </a:r>
            <a:r>
              <a:rPr lang="de-DE" dirty="0"/>
              <a:t>A</a:t>
            </a:r>
            <a:r>
              <a:rPr lang="de-DE" dirty="0" smtClean="0"/>
              <a:t>ngebot mit benötigter Rechenleistung und </a:t>
            </a:r>
            <a:r>
              <a:rPr lang="de-DE" dirty="0" err="1" smtClean="0"/>
              <a:t>gebotebe</a:t>
            </a:r>
            <a:r>
              <a:rPr lang="de-DE" dirty="0" smtClean="0"/>
              <a:t> Bezahlung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Auftragnehmer (Fahrzeuge) nehmen das jeweils beste Angebot an (Fahrzeugrechenleistung/Kompatibilität beachten)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Bezahlung nach tatsächlich geleistete Rechenleistung, überwacht von der Verwaltung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Auszahlung über zentral über Finanzdienstleister oder dezentral über </a:t>
            </a:r>
            <a:r>
              <a:rPr lang="de-DE" dirty="0" err="1" smtClean="0"/>
              <a:t>Kryptowährung</a:t>
            </a:r>
            <a:endParaRPr lang="de-D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73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Geplante Ziele</a:t>
            </a:r>
            <a:endParaRPr lang="de-DE" dirty="0"/>
          </a:p>
        </p:txBody>
      </p:sp>
      <p:sp>
        <p:nvSpPr>
          <p:cNvPr id="93" name="Rechteck 9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1B2A65D-D5E7-5C7E-62DB-84D96213A431}"/>
              </a:ext>
            </a:extLst>
          </p:cNvPr>
          <p:cNvSpPr txBox="1"/>
          <p:nvPr/>
        </p:nvSpPr>
        <p:spPr>
          <a:xfrm>
            <a:off x="7032104" y="3068960"/>
            <a:ext cx="121058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Sicherheit</a:t>
            </a:r>
            <a:endParaRPr lang="en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B576F2B-92D7-0241-8090-7DD95EFBED73}"/>
              </a:ext>
            </a:extLst>
          </p:cNvPr>
          <p:cNvSpPr txBox="1"/>
          <p:nvPr/>
        </p:nvSpPr>
        <p:spPr>
          <a:xfrm>
            <a:off x="10056440" y="3068960"/>
            <a:ext cx="131365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/>
              <a:t>Fleixbilität</a:t>
            </a:r>
            <a:endParaRPr lang="en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6FF5C11-B833-15E2-8E95-558F9EE8B160}"/>
              </a:ext>
            </a:extLst>
          </p:cNvPr>
          <p:cNvSpPr txBox="1"/>
          <p:nvPr/>
        </p:nvSpPr>
        <p:spPr>
          <a:xfrm>
            <a:off x="7907141" y="1461984"/>
            <a:ext cx="246734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Benutzerfreundlichkeit</a:t>
            </a:r>
            <a:endParaRPr lang="en-DE" dirty="0"/>
          </a:p>
        </p:txBody>
      </p:sp>
      <p:cxnSp>
        <p:nvCxnSpPr>
          <p:cNvPr id="7" name="Gerade Verbindung mit Pfeil 6"/>
          <p:cNvCxnSpPr>
            <a:stCxn id="2" idx="3"/>
            <a:endCxn id="3" idx="1"/>
          </p:cNvCxnSpPr>
          <p:nvPr/>
        </p:nvCxnSpPr>
        <p:spPr>
          <a:xfrm>
            <a:off x="8242692" y="3253626"/>
            <a:ext cx="1813748" cy="0"/>
          </a:xfrm>
          <a:prstGeom prst="straightConnector1">
            <a:avLst/>
          </a:prstGeom>
          <a:ln w="4762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2" idx="0"/>
            <a:endCxn id="5" idx="2"/>
          </p:cNvCxnSpPr>
          <p:nvPr/>
        </p:nvCxnSpPr>
        <p:spPr>
          <a:xfrm flipV="1">
            <a:off x="7637398" y="1831316"/>
            <a:ext cx="1503414" cy="1237644"/>
          </a:xfrm>
          <a:prstGeom prst="straightConnector1">
            <a:avLst/>
          </a:prstGeom>
          <a:ln w="4762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3" idx="0"/>
            <a:endCxn id="5" idx="2"/>
          </p:cNvCxnSpPr>
          <p:nvPr/>
        </p:nvCxnSpPr>
        <p:spPr>
          <a:xfrm flipH="1" flipV="1">
            <a:off x="9140812" y="1831316"/>
            <a:ext cx="1572454" cy="1237644"/>
          </a:xfrm>
          <a:prstGeom prst="straightConnector1">
            <a:avLst/>
          </a:prstGeom>
          <a:ln w="4762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839417" y="1461984"/>
            <a:ext cx="61411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Methoden erarbeiten für Netzwerk- und Softwarearchitektur</a:t>
            </a:r>
          </a:p>
          <a:p>
            <a:endParaRPr lang="de-DE" dirty="0"/>
          </a:p>
          <a:p>
            <a:r>
              <a:rPr lang="de-DE" dirty="0" smtClean="0"/>
              <a:t>Umsetzung einer Applikation für die Verwaltung, lauffähig für PC</a:t>
            </a:r>
          </a:p>
          <a:p>
            <a:endParaRPr lang="de-DE" dirty="0"/>
          </a:p>
          <a:p>
            <a:r>
              <a:rPr lang="de-DE" dirty="0" smtClean="0"/>
              <a:t>Umsetzung einer Applikation für Fahrzeug, lauffähig auf POSIX konformem System. (</a:t>
            </a:r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Jetson</a:t>
            </a:r>
            <a:r>
              <a:rPr lang="de-DE" dirty="0"/>
              <a:t> </a:t>
            </a:r>
            <a:r>
              <a:rPr lang="de-DE" dirty="0" smtClean="0"/>
              <a:t>oder </a:t>
            </a:r>
            <a:r>
              <a:rPr lang="de-DE" dirty="0" err="1" smtClean="0"/>
              <a:t>Raspberry</a:t>
            </a:r>
            <a:r>
              <a:rPr lang="de-DE" dirty="0" smtClean="0"/>
              <a:t> PI)</a:t>
            </a:r>
          </a:p>
          <a:p>
            <a:endParaRPr lang="de-DE" dirty="0"/>
          </a:p>
          <a:p>
            <a:r>
              <a:rPr lang="de-DE" dirty="0" smtClean="0"/>
              <a:t>Erarbeitung von Sicherheitskonzepten</a:t>
            </a:r>
          </a:p>
          <a:p>
            <a:endParaRPr lang="de-DE" dirty="0"/>
          </a:p>
          <a:p>
            <a:r>
              <a:rPr lang="de-DE" dirty="0" smtClean="0"/>
              <a:t>Erarbeitung von Plattformkonzepten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19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Softwarearchitektur</a:t>
            </a:r>
          </a:p>
          <a:p>
            <a:r>
              <a:rPr lang="de-DE" dirty="0"/>
              <a:t>Plattform für verteiltes Rechnen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70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33089-FC77-496D-80A0-75D41943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Aktuelle Phase</a:t>
            </a:r>
            <a:r>
              <a:rPr lang="de-DE" dirty="0"/>
              <a:t>: Orientierung/Einarbeitung</a:t>
            </a:r>
          </a:p>
          <a:p>
            <a:endParaRPr lang="de-DE" dirty="0"/>
          </a:p>
          <a:p>
            <a:r>
              <a:rPr lang="de-DE" b="1" dirty="0"/>
              <a:t>Nächste Schritte: </a:t>
            </a:r>
          </a:p>
          <a:p>
            <a:pPr lvl="1"/>
            <a:r>
              <a:rPr lang="de-DE" dirty="0"/>
              <a:t>Entwicklung der Software in Simulationsumgebung, Simulation von Energiemanagement und Fehlerfälle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Mögliche einfache Hardwareaufbau mit Hilfe bestehende PDU Komponenten und Raspberry Pi PC-s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Schaltungs- und Layoutentwurf für eine modulare PDU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Testaufbau mit modularen PDU-s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69829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8638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Softwarearchitektur</a:t>
            </a:r>
          </a:p>
          <a:p>
            <a:r>
              <a:rPr lang="de-DE" dirty="0"/>
              <a:t>Plattform für verteiltes Rechnen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7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988840"/>
            <a:ext cx="5430252" cy="3600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21975"/>
            <a:ext cx="6553289" cy="493412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AUTOtech.agil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AP 2.1.7 Plattformkomponente zur Nutzung von Fahrzeugrechner-</a:t>
            </a:r>
            <a:r>
              <a:rPr lang="de-DE" dirty="0" smtClean="0"/>
              <a:t>Ressourcen für internes und externes verteiltes Rechnen: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Konzeptentwurf für Rechenressourcennutzung auf Fahrzeugen sowie in der Cloud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Implementierung von Applikationen, welche Rechenressourcennutzung ermöglichen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Erarbeitung von Sicherheitsmaßnahmen</a:t>
            </a:r>
            <a:endParaRPr lang="LID4096" dirty="0"/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59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Gergely Bilkei-Gorzo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+49 241 80 25631</a:t>
            </a:r>
          </a:p>
          <a:p>
            <a:r>
              <a:rPr lang="de-DE" dirty="0"/>
              <a:t>+49 241 80 22147</a:t>
            </a:r>
          </a:p>
          <a:p>
            <a:endParaRPr lang="de-DE" dirty="0"/>
          </a:p>
          <a:p>
            <a:r>
              <a:rPr lang="de-DE" dirty="0"/>
              <a:t>gergely.bilkei-gorzo@ika.rwth-aachen.de</a:t>
            </a:r>
          </a:p>
        </p:txBody>
      </p:sp>
    </p:spTree>
    <p:extLst>
      <p:ext uri="{BB962C8B-B14F-4D97-AF65-F5344CB8AC3E}">
        <p14:creationId xmlns:p14="http://schemas.microsoft.com/office/powerpoint/2010/main" val="120344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Softwarearchitektur</a:t>
            </a:r>
          </a:p>
          <a:p>
            <a:r>
              <a:rPr lang="de-DE" dirty="0"/>
              <a:t>Plattform für verteiltes Rechnen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9106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.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Fahrzeugtechnik an 		der RWTH Aachen</a:t>
            </a:r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5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5400" y="4581128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Hardwarenahe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3451" y="4581128"/>
            <a:ext cx="56166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UNICARagil</a:t>
            </a:r>
            <a:r>
              <a:rPr lang="de-DE" sz="1600" dirty="0"/>
              <a:t>: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BCS </a:t>
            </a:r>
            <a:r>
              <a:rPr lang="de-DE" sz="1600" dirty="0" err="1"/>
              <a:t>Smartstick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GKN: Support für Steuergeräteentwicklung, Hardware Tests.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SPT: </a:t>
            </a:r>
            <a:r>
              <a:rPr lang="de-DE" sz="1600" dirty="0" err="1"/>
              <a:t>Steer-by-Wire</a:t>
            </a:r>
            <a:r>
              <a:rPr lang="de-DE" sz="1600" dirty="0"/>
              <a:t> Softwareentwicklung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9827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Softwarearchitektur</a:t>
            </a:r>
          </a:p>
          <a:p>
            <a:r>
              <a:rPr lang="de-DE" dirty="0"/>
              <a:t>Plattform für verteiltes Rechnen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4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ahr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Defizit: </a:t>
            </a:r>
            <a:r>
              <a:rPr lang="de-DE" dirty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Ermöglichung Rechenaufgaben von extern auf Fahrzeugsteuergeräten auszuführen, so dass lokal nicht benötigte </a:t>
            </a:r>
            <a:r>
              <a:rPr lang="de-DE" dirty="0" err="1"/>
              <a:t>Rechenresourcen</a:t>
            </a:r>
            <a:r>
              <a:rPr lang="de-DE" dirty="0"/>
              <a:t> 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Methode: </a:t>
            </a:r>
            <a:r>
              <a:rPr lang="de-DE" dirty="0"/>
              <a:t>Entwicklung einer Softwareplattform, welcher ermöglicht Applikationen über Netzwerk in Steuergeräte zu laden und auszuführen.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err="1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Medium</a:t>
            </a:r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10244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9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 smtClean="0"/>
              <a:t>Verteiltes Rechnen</a:t>
            </a:r>
            <a:endParaRPr lang="de-DE" dirty="0"/>
          </a:p>
          <a:p>
            <a:r>
              <a:rPr lang="de-DE" dirty="0" smtClean="0"/>
              <a:t>Softwarearchitektur</a:t>
            </a:r>
          </a:p>
          <a:p>
            <a:r>
              <a:rPr lang="de-DE" dirty="0"/>
              <a:t>Plattform für verteiltes </a:t>
            </a:r>
            <a:r>
              <a:rPr lang="de-DE" dirty="0" smtClean="0"/>
              <a:t>Rechnen</a:t>
            </a:r>
          </a:p>
          <a:p>
            <a:r>
              <a:rPr lang="de-DE" dirty="0"/>
              <a:t>Geplante </a:t>
            </a:r>
            <a:r>
              <a:rPr lang="de-DE" dirty="0" smtClean="0"/>
              <a:t>Ziele</a:t>
            </a:r>
          </a:p>
          <a:p>
            <a:r>
              <a:rPr lang="de-DE" dirty="0"/>
              <a:t>Arbeitsfortschritt und nächste Schritte</a:t>
            </a:r>
            <a:endParaRPr lang="de-DE" dirty="0" smtClean="0"/>
          </a:p>
          <a:p>
            <a:r>
              <a:rPr lang="de-DE" dirty="0" smtClean="0"/>
              <a:t>Finanzierung</a:t>
            </a:r>
            <a:endParaRPr lang="de-DE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Verteiltes Rechnen</a:t>
            </a:r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33" name="Tabel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8071"/>
              </p:ext>
            </p:extLst>
          </p:nvPr>
        </p:nvGraphicFramePr>
        <p:xfrm>
          <a:off x="2351584" y="2290275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Qualcomm Cloud</a:t>
                      </a:r>
                      <a:r>
                        <a:rPr lang="de-DE" baseline="0" dirty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Nvidia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Jetson</a:t>
                      </a:r>
                      <a:r>
                        <a:rPr lang="de-DE" dirty="0"/>
                        <a:t> AGX </a:t>
                      </a:r>
                      <a:r>
                        <a:rPr lang="de-DE" dirty="0" err="1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275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 /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L5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34" name="Textfeld 33"/>
          <p:cNvSpPr txBox="1"/>
          <p:nvPr/>
        </p:nvSpPr>
        <p:spPr>
          <a:xfrm>
            <a:off x="479376" y="1646791"/>
            <a:ext cx="578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Leistungsvergleich Hardware für AI Applikationen: </a:t>
            </a:r>
          </a:p>
        </p:txBody>
      </p:sp>
      <p:sp>
        <p:nvSpPr>
          <p:cNvPr id="35" name="Rechteck 34"/>
          <p:cNvSpPr/>
          <p:nvPr/>
        </p:nvSpPr>
        <p:spPr>
          <a:xfrm>
            <a:off x="623392" y="4867291"/>
            <a:ext cx="90730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Rechenleistung von Autonomen Fahrzeugen für </a:t>
            </a:r>
            <a:r>
              <a:rPr lang="de-DE" dirty="0" err="1"/>
              <a:t>Machine</a:t>
            </a:r>
            <a:r>
              <a:rPr lang="de-DE" dirty="0"/>
              <a:t> Learning vergleichbar mit mehreren Rechenmodulen  in Cloud-Servern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Bereitstellung von Rechenleistung in Fahrzeugen kann erheblich Hardware für Cloud Serverzentren eingespart 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68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Verteiltes Rechnen</a:t>
            </a:r>
            <a:endParaRPr lang="de-DE" dirty="0"/>
          </a:p>
        </p:txBody>
      </p:sp>
      <p:sp>
        <p:nvSpPr>
          <p:cNvPr id="93" name="Rechteck 9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1DC29F-D068-D8D7-552F-D92CC66508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58" y="1249369"/>
            <a:ext cx="1512168" cy="151216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BBF0E27-4A05-5D59-13AF-E3B49F8D67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43" y="931550"/>
            <a:ext cx="1834895" cy="18348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15694BD-E9EF-E45B-18E7-A127C7DBF9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19" y="3605277"/>
            <a:ext cx="3703235" cy="3703235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E5014ED-D05E-1996-72E9-5CEB64499F61}"/>
              </a:ext>
            </a:extLst>
          </p:cNvPr>
          <p:cNvCxnSpPr>
            <a:cxnSpLocks/>
          </p:cNvCxnSpPr>
          <p:nvPr/>
        </p:nvCxnSpPr>
        <p:spPr>
          <a:xfrm>
            <a:off x="6384032" y="1742599"/>
            <a:ext cx="3049601" cy="0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5D805AC-2D6A-5F3B-37F0-7F67AEC7F085}"/>
              </a:ext>
            </a:extLst>
          </p:cNvPr>
          <p:cNvCxnSpPr>
            <a:cxnSpLocks/>
          </p:cNvCxnSpPr>
          <p:nvPr/>
        </p:nvCxnSpPr>
        <p:spPr>
          <a:xfrm flipH="1">
            <a:off x="6468616" y="2422442"/>
            <a:ext cx="2853427" cy="1081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579986B-1113-A9AB-2100-1C85CB9D7C1A}"/>
              </a:ext>
            </a:extLst>
          </p:cNvPr>
          <p:cNvCxnSpPr>
            <a:cxnSpLocks/>
          </p:cNvCxnSpPr>
          <p:nvPr/>
        </p:nvCxnSpPr>
        <p:spPr>
          <a:xfrm flipH="1">
            <a:off x="8576393" y="2564904"/>
            <a:ext cx="961888" cy="2336363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42D8EDB-4B05-EC77-A6FE-631B50B3DA33}"/>
              </a:ext>
            </a:extLst>
          </p:cNvPr>
          <p:cNvCxnSpPr>
            <a:cxnSpLocks/>
          </p:cNvCxnSpPr>
          <p:nvPr/>
        </p:nvCxnSpPr>
        <p:spPr>
          <a:xfrm flipH="1" flipV="1">
            <a:off x="10776520" y="2390671"/>
            <a:ext cx="749580" cy="2510596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C4CA1006-B05C-8C5E-9402-44F42F606373}"/>
              </a:ext>
            </a:extLst>
          </p:cNvPr>
          <p:cNvSpPr txBox="1"/>
          <p:nvPr/>
        </p:nvSpPr>
        <p:spPr>
          <a:xfrm>
            <a:off x="6492125" y="1166939"/>
            <a:ext cx="28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Applikation</a:t>
            </a:r>
            <a:r>
              <a:rPr lang="en-GB" sz="1400" dirty="0"/>
              <a:t> </a:t>
            </a:r>
            <a:r>
              <a:rPr lang="en-GB" sz="1400" dirty="0" err="1"/>
              <a:t>Bereitstellen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Eingangsdaten</a:t>
            </a:r>
            <a:r>
              <a:rPr lang="en-GB" sz="1400" dirty="0"/>
              <a:t> für </a:t>
            </a:r>
            <a:r>
              <a:rPr lang="en-GB" sz="1400" dirty="0" err="1"/>
              <a:t>Applikation</a:t>
            </a:r>
            <a:endParaRPr lang="en-DE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843AEE7-FF86-7BE8-0ED7-485BA873413C}"/>
              </a:ext>
            </a:extLst>
          </p:cNvPr>
          <p:cNvSpPr txBox="1"/>
          <p:nvPr/>
        </p:nvSpPr>
        <p:spPr>
          <a:xfrm>
            <a:off x="6468616" y="2071910"/>
            <a:ext cx="293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Ergebnisse</a:t>
            </a:r>
            <a:r>
              <a:rPr lang="en-GB" sz="1400" dirty="0"/>
              <a:t> </a:t>
            </a:r>
            <a:r>
              <a:rPr lang="en-GB" sz="1400" dirty="0" err="1"/>
              <a:t>aus</a:t>
            </a:r>
            <a:r>
              <a:rPr lang="en-GB" sz="1400" dirty="0"/>
              <a:t> der </a:t>
            </a:r>
            <a:r>
              <a:rPr lang="en-GB" sz="1400" dirty="0" err="1"/>
              <a:t>Applikation</a:t>
            </a:r>
            <a:endParaRPr lang="en-DE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C61CBC5-1729-340A-85E2-5C6CC5B6F3F7}"/>
              </a:ext>
            </a:extLst>
          </p:cNvPr>
          <p:cNvSpPr txBox="1"/>
          <p:nvPr/>
        </p:nvSpPr>
        <p:spPr>
          <a:xfrm>
            <a:off x="9089687" y="3825044"/>
            <a:ext cx="2420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Applikation</a:t>
            </a:r>
            <a:r>
              <a:rPr lang="en-GB" sz="1400" dirty="0"/>
              <a:t> an das </a:t>
            </a:r>
            <a:r>
              <a:rPr lang="en-GB" sz="1400" dirty="0" err="1"/>
              <a:t>Fahrzeug</a:t>
            </a:r>
            <a:r>
              <a:rPr lang="en-GB" sz="1400" dirty="0"/>
              <a:t> </a:t>
            </a:r>
            <a:r>
              <a:rPr lang="en-GB" sz="1400" dirty="0" err="1"/>
              <a:t>übertragen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Kommunikation</a:t>
            </a:r>
            <a:r>
              <a:rPr lang="en-GB" sz="1400" dirty="0"/>
              <a:t> </a:t>
            </a:r>
            <a:r>
              <a:rPr lang="en-GB" sz="1400" dirty="0" err="1"/>
              <a:t>mit</a:t>
            </a:r>
            <a:r>
              <a:rPr lang="en-GB" sz="1400" dirty="0"/>
              <a:t> </a:t>
            </a:r>
            <a:r>
              <a:rPr lang="en-GB" sz="1400" dirty="0" err="1"/>
              <a:t>Applikation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C0B0150-3757-7ADF-8AD1-48AA6BF93443}"/>
              </a:ext>
            </a:extLst>
          </p:cNvPr>
          <p:cNvSpPr txBox="1"/>
          <p:nvPr/>
        </p:nvSpPr>
        <p:spPr>
          <a:xfrm>
            <a:off x="5035251" y="24229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Auftraggeber</a:t>
            </a:r>
            <a:endParaRPr lang="en-DE" b="1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07B70FFD-08F4-77AD-6CF6-22AAAF28EBEB}"/>
              </a:ext>
            </a:extLst>
          </p:cNvPr>
          <p:cNvSpPr txBox="1"/>
          <p:nvPr/>
        </p:nvSpPr>
        <p:spPr>
          <a:xfrm>
            <a:off x="9538281" y="185295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Verwaltung</a:t>
            </a:r>
            <a:endParaRPr lang="en-DE" b="1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4C0B8C-169E-34FE-A2E8-E55FA4490D67}"/>
              </a:ext>
            </a:extLst>
          </p:cNvPr>
          <p:cNvSpPr txBox="1"/>
          <p:nvPr/>
        </p:nvSpPr>
        <p:spPr>
          <a:xfrm>
            <a:off x="9538281" y="60441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Fahrzeug</a:t>
            </a:r>
            <a:endParaRPr lang="en-DE" b="1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28A15356-9E10-1239-28C5-8F49F83305DF}"/>
              </a:ext>
            </a:extLst>
          </p:cNvPr>
          <p:cNvSpPr txBox="1"/>
          <p:nvPr/>
        </p:nvSpPr>
        <p:spPr>
          <a:xfrm>
            <a:off x="424248" y="1298957"/>
            <a:ext cx="46757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Auftraggeber</a:t>
            </a:r>
            <a:r>
              <a:rPr lang="en-GB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Stellt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der </a:t>
            </a:r>
            <a:r>
              <a:rPr lang="en-GB" dirty="0" err="1"/>
              <a:t>Verwalung</a:t>
            </a:r>
            <a:r>
              <a:rPr lang="en-GB" dirty="0"/>
              <a:t> </a:t>
            </a:r>
            <a:r>
              <a:rPr lang="en-GB" dirty="0" err="1"/>
              <a:t>zur</a:t>
            </a:r>
            <a:r>
              <a:rPr lang="en-GB" dirty="0"/>
              <a:t> </a:t>
            </a:r>
            <a:r>
              <a:rPr lang="en-GB" dirty="0" err="1"/>
              <a:t>Verfügung</a:t>
            </a:r>
            <a:r>
              <a:rPr lang="en-GB" dirty="0"/>
              <a:t>, die </a:t>
            </a:r>
            <a:r>
              <a:rPr lang="en-GB" dirty="0" err="1"/>
              <a:t>als</a:t>
            </a:r>
            <a:r>
              <a:rPr lang="en-GB" dirty="0"/>
              <a:t> Cloud </a:t>
            </a:r>
            <a:r>
              <a:rPr lang="en-GB" dirty="0" err="1"/>
              <a:t>Dienst</a:t>
            </a:r>
            <a:r>
              <a:rPr lang="en-GB" dirty="0"/>
              <a:t> </a:t>
            </a:r>
            <a:r>
              <a:rPr lang="en-GB" dirty="0" err="1"/>
              <a:t>ausgeführt</a:t>
            </a:r>
            <a:r>
              <a:rPr lang="en-GB" dirty="0"/>
              <a:t> warden </a:t>
            </a:r>
            <a:r>
              <a:rPr lang="en-GB" dirty="0" err="1"/>
              <a:t>soll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Erhält</a:t>
            </a:r>
            <a:r>
              <a:rPr lang="en-GB" dirty="0"/>
              <a:t> </a:t>
            </a:r>
            <a:r>
              <a:rPr lang="en-GB" dirty="0" err="1"/>
              <a:t>Kommunikationsschnittstelle</a:t>
            </a:r>
            <a:r>
              <a:rPr lang="en-GB" dirty="0"/>
              <a:t> für die </a:t>
            </a:r>
            <a:r>
              <a:rPr lang="en-GB" dirty="0" err="1"/>
              <a:t>bereitgestellte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 err="1"/>
              <a:t>Verwaltung</a:t>
            </a:r>
            <a:r>
              <a:rPr lang="en-GB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Nimmt</a:t>
            </a:r>
            <a:r>
              <a:rPr lang="en-GB" dirty="0"/>
              <a:t> </a:t>
            </a:r>
            <a:r>
              <a:rPr lang="en-GB" dirty="0" err="1"/>
              <a:t>Applikation</a:t>
            </a:r>
            <a:r>
              <a:rPr lang="en-GB" dirty="0"/>
              <a:t> </a:t>
            </a:r>
            <a:r>
              <a:rPr lang="en-GB" dirty="0" err="1"/>
              <a:t>vom</a:t>
            </a:r>
            <a:r>
              <a:rPr lang="en-GB" dirty="0"/>
              <a:t> </a:t>
            </a:r>
            <a:r>
              <a:rPr lang="en-GB" dirty="0" err="1"/>
              <a:t>Auftraggeber</a:t>
            </a:r>
            <a:r>
              <a:rPr lang="en-GB" dirty="0"/>
              <a:t> und </a:t>
            </a:r>
            <a:r>
              <a:rPr lang="en-GB" dirty="0" err="1"/>
              <a:t>verteilt</a:t>
            </a:r>
            <a:r>
              <a:rPr lang="en-GB" dirty="0"/>
              <a:t> es an </a:t>
            </a:r>
            <a:r>
              <a:rPr lang="en-GB" dirty="0" err="1"/>
              <a:t>Fahrzeuge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Kommunikationsschnittstellt</a:t>
            </a:r>
            <a:r>
              <a:rPr lang="en-GB" dirty="0"/>
              <a:t> für </a:t>
            </a:r>
            <a:r>
              <a:rPr lang="en-GB" dirty="0" err="1"/>
              <a:t>Auftraggeber</a:t>
            </a:r>
            <a:r>
              <a:rPr lang="en-GB" dirty="0"/>
              <a:t> und für </a:t>
            </a:r>
            <a:r>
              <a:rPr lang="en-GB" dirty="0" err="1"/>
              <a:t>Fahrzeuge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 err="1"/>
              <a:t>Fahrzeug</a:t>
            </a:r>
            <a:r>
              <a:rPr lang="en-GB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Bietet</a:t>
            </a:r>
            <a:r>
              <a:rPr lang="en-GB" dirty="0"/>
              <a:t> die </a:t>
            </a:r>
            <a:r>
              <a:rPr lang="en-GB" dirty="0" err="1"/>
              <a:t>Möglichkeit</a:t>
            </a:r>
            <a:r>
              <a:rPr lang="en-GB" dirty="0"/>
              <a:t> </a:t>
            </a:r>
            <a:r>
              <a:rPr lang="en-GB" dirty="0" err="1"/>
              <a:t>Applikationen</a:t>
            </a:r>
            <a:r>
              <a:rPr lang="en-GB" dirty="0"/>
              <a:t> von extern </a:t>
            </a:r>
            <a:r>
              <a:rPr lang="en-GB" dirty="0" err="1"/>
              <a:t>zu</a:t>
            </a:r>
            <a:r>
              <a:rPr lang="en-GB" dirty="0"/>
              <a:t> laden und local </a:t>
            </a:r>
            <a:r>
              <a:rPr lang="en-GB" dirty="0" err="1"/>
              <a:t>auszuführen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Bietet</a:t>
            </a:r>
            <a:r>
              <a:rPr lang="en-GB" dirty="0"/>
              <a:t> </a:t>
            </a:r>
            <a:r>
              <a:rPr lang="en-GB" dirty="0" err="1"/>
              <a:t>Kommunikationsschnittstelle</a:t>
            </a:r>
            <a:r>
              <a:rPr lang="en-GB" dirty="0"/>
              <a:t> für die von extern </a:t>
            </a:r>
            <a:r>
              <a:rPr lang="en-GB" dirty="0" err="1"/>
              <a:t>geladene</a:t>
            </a:r>
            <a:r>
              <a:rPr lang="en-GB" dirty="0"/>
              <a:t> </a:t>
            </a:r>
            <a:r>
              <a:rPr lang="en-GB" dirty="0" err="1"/>
              <a:t>Applikation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3436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Verteiltes Rechnen</a:t>
            </a:r>
            <a:endParaRPr lang="de-DE" dirty="0"/>
          </a:p>
        </p:txBody>
      </p:sp>
      <p:sp>
        <p:nvSpPr>
          <p:cNvPr id="93" name="Rechteck 9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50" name="Gruppieren 49"/>
          <p:cNvGrpSpPr>
            <a:grpSpLocks noChangeAspect="1"/>
          </p:cNvGrpSpPr>
          <p:nvPr/>
        </p:nvGrpSpPr>
        <p:grpSpPr>
          <a:xfrm>
            <a:off x="581825" y="3451949"/>
            <a:ext cx="4830469" cy="2747735"/>
            <a:chOff x="6442489" y="3026972"/>
            <a:chExt cx="5533750" cy="3147785"/>
          </a:xfrm>
        </p:grpSpPr>
        <p:grpSp>
          <p:nvGrpSpPr>
            <p:cNvPr id="40" name="Gruppieren 39"/>
            <p:cNvGrpSpPr/>
            <p:nvPr/>
          </p:nvGrpSpPr>
          <p:grpSpPr>
            <a:xfrm>
              <a:off x="6444976" y="3238524"/>
              <a:ext cx="5531263" cy="2936233"/>
              <a:chOff x="6444976" y="3238524"/>
              <a:chExt cx="5531263" cy="2936233"/>
            </a:xfrm>
          </p:grpSpPr>
          <p:grpSp>
            <p:nvGrpSpPr>
              <p:cNvPr id="94" name="Gruppieren 93"/>
              <p:cNvGrpSpPr/>
              <p:nvPr/>
            </p:nvGrpSpPr>
            <p:grpSpPr>
              <a:xfrm>
                <a:off x="6444976" y="3238524"/>
                <a:ext cx="5531263" cy="2936233"/>
                <a:chOff x="6353167" y="3212975"/>
                <a:chExt cx="5531263" cy="2936233"/>
              </a:xfrm>
            </p:grpSpPr>
            <p:pic>
              <p:nvPicPr>
                <p:cNvPr id="55" name="Grafik 5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112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56" name="Grafik 5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3167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57" name="Grafik 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0108" y="5412249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58" name="Grafik 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2476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59" name="Grafik 5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0531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60" name="Grafik 5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47472" y="5412249"/>
                  <a:ext cx="736958" cy="736958"/>
                </a:xfrm>
                <a:prstGeom prst="rect">
                  <a:avLst/>
                </a:prstGeom>
              </p:spPr>
            </p:pic>
            <p:cxnSp>
              <p:nvCxnSpPr>
                <p:cNvPr id="62" name="Gerader Verbinder 61"/>
                <p:cNvCxnSpPr>
                  <a:endCxn id="56" idx="0"/>
                </p:cNvCxnSpPr>
                <p:nvPr/>
              </p:nvCxnSpPr>
              <p:spPr>
                <a:xfrm flipH="1">
                  <a:off x="6626375" y="3894050"/>
                  <a:ext cx="1950759" cy="152096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r Verbinder 62"/>
                <p:cNvCxnSpPr>
                  <a:endCxn id="55" idx="0"/>
                </p:cNvCxnSpPr>
                <p:nvPr/>
              </p:nvCxnSpPr>
              <p:spPr>
                <a:xfrm flipH="1">
                  <a:off x="7653591" y="3945746"/>
                  <a:ext cx="1147343" cy="146650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r Verbinder 76"/>
                <p:cNvCxnSpPr>
                  <a:endCxn id="57" idx="0"/>
                </p:cNvCxnSpPr>
                <p:nvPr/>
              </p:nvCxnSpPr>
              <p:spPr>
                <a:xfrm flipH="1">
                  <a:off x="8598587" y="3942982"/>
                  <a:ext cx="398411" cy="1469267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77"/>
                <p:cNvCxnSpPr/>
                <p:nvPr/>
              </p:nvCxnSpPr>
              <p:spPr>
                <a:xfrm>
                  <a:off x="9163300" y="3942982"/>
                  <a:ext cx="328232" cy="148366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r Verbinder 78"/>
                <p:cNvCxnSpPr/>
                <p:nvPr/>
              </p:nvCxnSpPr>
              <p:spPr>
                <a:xfrm>
                  <a:off x="9352469" y="3942982"/>
                  <a:ext cx="1218486" cy="145764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r Verbinder 79"/>
                <p:cNvCxnSpPr/>
                <p:nvPr/>
              </p:nvCxnSpPr>
              <p:spPr>
                <a:xfrm>
                  <a:off x="9496573" y="3894050"/>
                  <a:ext cx="1987343" cy="1524013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1" name="Grafik 8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8519" y="3212975"/>
                  <a:ext cx="868054" cy="868054"/>
                </a:xfrm>
                <a:prstGeom prst="rect">
                  <a:avLst/>
                </a:prstGeom>
              </p:spPr>
            </p:pic>
          </p:grpSp>
          <p:pic>
            <p:nvPicPr>
              <p:cNvPr id="95" name="Grafik 9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0023" y="3329456"/>
                <a:ext cx="639075" cy="639075"/>
              </a:xfrm>
              <a:prstGeom prst="rect">
                <a:avLst/>
              </a:prstGeom>
            </p:spPr>
          </p:pic>
          <p:cxnSp>
            <p:nvCxnSpPr>
              <p:cNvPr id="98" name="Gerader Verbinder 97"/>
              <p:cNvCxnSpPr>
                <a:stCxn id="81" idx="1"/>
                <a:endCxn id="95" idx="3"/>
              </p:cNvCxnSpPr>
              <p:nvPr/>
            </p:nvCxnSpPr>
            <p:spPr>
              <a:xfrm flipH="1" flipV="1">
                <a:off x="7579098" y="3648994"/>
                <a:ext cx="1141230" cy="23557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feld 98"/>
            <p:cNvSpPr txBox="1"/>
            <p:nvPr/>
          </p:nvSpPr>
          <p:spPr>
            <a:xfrm>
              <a:off x="8832190" y="3033833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6442489" y="3026972"/>
              <a:ext cx="1739427" cy="42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grpSp>
        <p:nvGrpSpPr>
          <p:cNvPr id="48" name="Gruppieren 47"/>
          <p:cNvGrpSpPr>
            <a:grpSpLocks noChangeAspect="1"/>
          </p:cNvGrpSpPr>
          <p:nvPr/>
        </p:nvGrpSpPr>
        <p:grpSpPr>
          <a:xfrm>
            <a:off x="5805555" y="3285018"/>
            <a:ext cx="5659583" cy="2914665"/>
            <a:chOff x="-80833" y="3034615"/>
            <a:chExt cx="6097407" cy="3140143"/>
          </a:xfrm>
        </p:grpSpPr>
        <p:grpSp>
          <p:nvGrpSpPr>
            <p:cNvPr id="46" name="Gruppieren 45"/>
            <p:cNvGrpSpPr/>
            <p:nvPr/>
          </p:nvGrpSpPr>
          <p:grpSpPr>
            <a:xfrm>
              <a:off x="345724" y="3238525"/>
              <a:ext cx="5670850" cy="2936233"/>
              <a:chOff x="345724" y="3238525"/>
              <a:chExt cx="5670850" cy="2936233"/>
            </a:xfrm>
          </p:grpSpPr>
          <p:pic>
            <p:nvPicPr>
              <p:cNvPr id="10" name="Grafik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24" y="3771931"/>
                <a:ext cx="639075" cy="639075"/>
              </a:xfrm>
              <a:prstGeom prst="rect">
                <a:avLst/>
              </a:prstGeom>
            </p:spPr>
          </p:pic>
          <p:grpSp>
            <p:nvGrpSpPr>
              <p:cNvPr id="76" name="Gruppieren 75"/>
              <p:cNvGrpSpPr>
                <a:grpSpLocks noChangeAspect="1"/>
              </p:cNvGrpSpPr>
              <p:nvPr/>
            </p:nvGrpSpPr>
            <p:grpSpPr>
              <a:xfrm>
                <a:off x="485311" y="3238525"/>
                <a:ext cx="5531263" cy="2936233"/>
                <a:chOff x="319025" y="1067623"/>
                <a:chExt cx="9572670" cy="5081586"/>
              </a:xfrm>
            </p:grpSpPr>
            <p:pic>
              <p:nvPicPr>
                <p:cNvPr id="9" name="Grafik 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4940" y="3122343"/>
                  <a:ext cx="673679" cy="1038426"/>
                </a:xfrm>
                <a:prstGeom prst="rect">
                  <a:avLst/>
                </a:prstGeom>
              </p:spPr>
            </p:pic>
            <p:pic>
              <p:nvPicPr>
                <p:cNvPr id="24" name="Grafik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189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25" name="Grafik 2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02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26" name="Grafik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35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27" name="Grafik 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082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28" name="Grafik 2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95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29" name="Grafik 2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628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30" name="Grafik 2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1691" y="3122343"/>
                  <a:ext cx="673679" cy="1038426"/>
                </a:xfrm>
                <a:prstGeom prst="rect">
                  <a:avLst/>
                </a:prstGeom>
              </p:spPr>
            </p:pic>
            <p:cxnSp>
              <p:nvCxnSpPr>
                <p:cNvPr id="31" name="Gerader Verbinder 30"/>
                <p:cNvCxnSpPr>
                  <a:endCxn id="25" idx="0"/>
                </p:cNvCxnSpPr>
                <p:nvPr/>
              </p:nvCxnSpPr>
              <p:spPr>
                <a:xfrm flipH="1">
                  <a:off x="791852" y="4160769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Gerader Verbinder 33"/>
                <p:cNvCxnSpPr>
                  <a:endCxn id="24" idx="0"/>
                </p:cNvCxnSpPr>
                <p:nvPr/>
              </p:nvCxnSpPr>
              <p:spPr>
                <a:xfrm>
                  <a:off x="2569601" y="4293096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>
                  <a:endCxn id="26" idx="0"/>
                </p:cNvCxnSpPr>
                <p:nvPr/>
              </p:nvCxnSpPr>
              <p:spPr>
                <a:xfrm>
                  <a:off x="2964655" y="4160769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>
                <a:xfrm flipH="1">
                  <a:off x="5750429" y="4180893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>
                <a:xfrm>
                  <a:off x="7618530" y="4272972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>
                <a:xfrm>
                  <a:off x="7958144" y="4170831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4" name="Grafik 4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6858" y="1067623"/>
                  <a:ext cx="1502296" cy="1502296"/>
                </a:xfrm>
                <a:prstGeom prst="rect">
                  <a:avLst/>
                </a:prstGeom>
              </p:spPr>
            </p:pic>
            <p:cxnSp>
              <p:nvCxnSpPr>
                <p:cNvPr id="45" name="Gerader Verbinder 44"/>
                <p:cNvCxnSpPr/>
                <p:nvPr/>
              </p:nvCxnSpPr>
              <p:spPr>
                <a:xfrm flipV="1">
                  <a:off x="2914707" y="2335791"/>
                  <a:ext cx="1812092" cy="786552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/>
                <p:cNvCxnSpPr/>
                <p:nvPr/>
              </p:nvCxnSpPr>
              <p:spPr>
                <a:xfrm flipH="1" flipV="1">
                  <a:off x="5215913" y="2335791"/>
                  <a:ext cx="2167020" cy="91249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r Verbinder 95"/>
              <p:cNvCxnSpPr>
                <a:stCxn id="10" idx="3"/>
              </p:cNvCxnSpPr>
              <p:nvPr/>
            </p:nvCxnSpPr>
            <p:spPr>
              <a:xfrm flipV="1">
                <a:off x="984799" y="3648993"/>
                <a:ext cx="1665184" cy="442476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/>
              <p:cNvCxnSpPr>
                <a:stCxn id="10" idx="3"/>
                <a:endCxn id="9" idx="1"/>
              </p:cNvCxnSpPr>
              <p:nvPr/>
            </p:nvCxnSpPr>
            <p:spPr>
              <a:xfrm>
                <a:off x="984799" y="4091469"/>
                <a:ext cx="630675" cy="634322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feld 46"/>
            <p:cNvSpPr txBox="1"/>
            <p:nvPr/>
          </p:nvSpPr>
          <p:spPr>
            <a:xfrm>
              <a:off x="2815418" y="303461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2430123" y="456245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Edge Server</a:t>
              </a:r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-80833" y="3501167"/>
              <a:ext cx="1635824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6148206" y="1289179"/>
            <a:ext cx="563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Edge Netzwerk: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Endpunkte verbinden sich mit örtlich lokalem Edge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 zur Cloud über Edge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Reduzierte Latenz und Bandbreitenverbrauch im Edge </a:t>
            </a:r>
            <a:r>
              <a:rPr lang="de-DE" dirty="0" err="1"/>
              <a:t>netzwerk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Höhere Verwaltungskomplexität im Vergleich zur Cloud Ansatz</a:t>
            </a:r>
          </a:p>
        </p:txBody>
      </p:sp>
      <p:sp>
        <p:nvSpPr>
          <p:cNvPr id="103" name="Textfeld 102"/>
          <p:cNvSpPr txBox="1"/>
          <p:nvPr/>
        </p:nvSpPr>
        <p:spPr>
          <a:xfrm>
            <a:off x="581825" y="1311414"/>
            <a:ext cx="5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Cloud Netzwerk: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Alle Endpunkte verbinden sich direkt mit Cloud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Eine zentrale 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Skalierbarkeit begrenzt durch Bandbreite und Latenz</a:t>
            </a:r>
          </a:p>
        </p:txBody>
      </p:sp>
    </p:spTree>
    <p:extLst>
      <p:ext uri="{BB962C8B-B14F-4D97-AF65-F5344CB8AC3E}">
        <p14:creationId xmlns:p14="http://schemas.microsoft.com/office/powerpoint/2010/main" val="31929540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F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39FAB9D-009D-4590-ACA3-514C52169DEC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F81616BE-3E79-4937-A4E1-333A663EF185}"/>
    </a:ext>
  </a:extLst>
</a:theme>
</file>

<file path=ppt/theme/theme3.xml><?xml version="1.0" encoding="utf-8"?>
<a:theme xmlns:a="http://schemas.openxmlformats.org/drawingml/2006/main" name="fka_Deut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BC3888D-EBCC-4D0A-B11C-1EB22320D6D3}"/>
    </a:ext>
  </a:extLst>
</a:theme>
</file>

<file path=ppt/theme/theme4.xml><?xml version="1.0" encoding="utf-8"?>
<a:theme xmlns:a="http://schemas.openxmlformats.org/drawingml/2006/main" name="fka_Engli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9FE5380F-10C5-4D57-9B4A-525CA22D6C87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IF-Praesentation_Standard</Template>
  <TotalTime>0</TotalTime>
  <Words>799</Words>
  <Application>Microsoft Office PowerPoint</Application>
  <PresentationFormat>Breitbild</PresentationFormat>
  <Paragraphs>237</Paragraphs>
  <Slides>18</Slides>
  <Notes>15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Wingdings</vt:lpstr>
      <vt:lpstr>IF-Praesentation_Standard</vt:lpstr>
      <vt:lpstr>ika_Englisch</vt:lpstr>
      <vt:lpstr>fka_Deutsch</vt:lpstr>
      <vt:lpstr>fka_Englisch</vt:lpstr>
      <vt:lpstr>think-cell Folie</vt:lpstr>
      <vt:lpstr>Verteiltes Rechnen mittels autonomen Fahrzeugsteuergeräten</vt:lpstr>
      <vt:lpstr>Inhalt</vt:lpstr>
      <vt:lpstr>Informationen zur Person</vt:lpstr>
      <vt:lpstr>Inhalt</vt:lpstr>
      <vt:lpstr>Einleitung</vt:lpstr>
      <vt:lpstr>Inhalt</vt:lpstr>
      <vt:lpstr>Verteiltes Rechnen</vt:lpstr>
      <vt:lpstr>Verteiltes Rechnen</vt:lpstr>
      <vt:lpstr>Verteiltes Rechnen</vt:lpstr>
      <vt:lpstr>Softwarestruktur</vt:lpstr>
      <vt:lpstr>Softwarestruktur</vt:lpstr>
      <vt:lpstr>Plattform für verteiltes Rechnen</vt:lpstr>
      <vt:lpstr>Geplante Ziele</vt:lpstr>
      <vt:lpstr>Inhalt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minglu.li@ika.rwth-aachen.de</dc:creator>
  <cp:lastModifiedBy>Gergely Bilkei-Gorzo</cp:lastModifiedBy>
  <cp:revision>387</cp:revision>
  <cp:lastPrinted>2018-07-30T12:07:50Z</cp:lastPrinted>
  <dcterms:created xsi:type="dcterms:W3CDTF">2018-06-17T18:22:58Z</dcterms:created>
  <dcterms:modified xsi:type="dcterms:W3CDTF">2022-11-28T17:35:46Z</dcterms:modified>
  <cp:contentStatus/>
</cp:coreProperties>
</file>