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6.xml" ContentType="application/vnd.openxmlformats-officedocument.presentationml.notesSlide+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8" r:id="rId3"/>
    <p:sldMasterId id="2147483674" r:id="rId4"/>
  </p:sldMasterIdLst>
  <p:notesMasterIdLst>
    <p:notesMasterId r:id="rId27"/>
  </p:notesMasterIdLst>
  <p:handoutMasterIdLst>
    <p:handoutMasterId r:id="rId28"/>
  </p:handoutMasterIdLst>
  <p:sldIdLst>
    <p:sldId id="256" r:id="rId5"/>
    <p:sldId id="257" r:id="rId6"/>
    <p:sldId id="262" r:id="rId7"/>
    <p:sldId id="263" r:id="rId8"/>
    <p:sldId id="307" r:id="rId9"/>
    <p:sldId id="267" r:id="rId10"/>
    <p:sldId id="308" r:id="rId11"/>
    <p:sldId id="258" r:id="rId12"/>
    <p:sldId id="274" r:id="rId13"/>
    <p:sldId id="309" r:id="rId14"/>
    <p:sldId id="329" r:id="rId15"/>
    <p:sldId id="322" r:id="rId16"/>
    <p:sldId id="325" r:id="rId17"/>
    <p:sldId id="328" r:id="rId18"/>
    <p:sldId id="310" r:id="rId19"/>
    <p:sldId id="327" r:id="rId20"/>
    <p:sldId id="311" r:id="rId21"/>
    <p:sldId id="305" r:id="rId22"/>
    <p:sldId id="312" r:id="rId23"/>
    <p:sldId id="331" r:id="rId24"/>
    <p:sldId id="260" r:id="rId25"/>
    <p:sldId id="332" r:id="rId26"/>
  </p:sldIdLst>
  <p:sldSz cx="12192000" cy="6858000"/>
  <p:notesSz cx="6797675" cy="9926638"/>
  <p:custDataLst>
    <p:tags r:id="rId2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436" userDrawn="1">
          <p15:clr>
            <a:srgbClr val="A4A3A4"/>
          </p15:clr>
        </p15:guide>
        <p15:guide id="3" orient="horz" pos="119" userDrawn="1">
          <p15:clr>
            <a:srgbClr val="A4A3A4"/>
          </p15:clr>
        </p15:guide>
        <p15:guide id="4" orient="horz" pos="4156" userDrawn="1">
          <p15:clr>
            <a:srgbClr val="A4A3A4"/>
          </p15:clr>
        </p15:guide>
        <p15:guide id="5" orient="horz" pos="890" userDrawn="1">
          <p15:clr>
            <a:srgbClr val="A4A3A4"/>
          </p15:clr>
        </p15:guide>
        <p15:guide id="6" pos="3840" userDrawn="1">
          <p15:clr>
            <a:srgbClr val="A4A3A4"/>
          </p15:clr>
        </p15:guide>
        <p15:guide id="7" pos="211" userDrawn="1">
          <p15:clr>
            <a:srgbClr val="A4A3A4"/>
          </p15:clr>
        </p15:guide>
        <p15:guide id="8" pos="7469" userDrawn="1">
          <p15:clr>
            <a:srgbClr val="A4A3A4"/>
          </p15:clr>
        </p15:guide>
        <p15:guide id="9" pos="3688" userDrawn="1">
          <p15:clr>
            <a:srgbClr val="A4A3A4"/>
          </p15:clr>
        </p15:guide>
        <p15:guide id="10" pos="3992"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8B8B"/>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81" autoAdjust="0"/>
    <p:restoredTop sz="63613" autoAdjust="0"/>
  </p:normalViewPr>
  <p:slideViewPr>
    <p:cSldViewPr showGuides="1">
      <p:cViewPr varScale="1">
        <p:scale>
          <a:sx n="73" d="100"/>
          <a:sy n="73" d="100"/>
        </p:scale>
        <p:origin x="1350" y="66"/>
      </p:cViewPr>
      <p:guideLst>
        <p:guide orient="horz" pos="2160"/>
        <p:guide orient="horz" pos="436"/>
        <p:guide orient="horz" pos="119"/>
        <p:guide orient="horz" pos="4156"/>
        <p:guide orient="horz" pos="890"/>
        <p:guide pos="3840"/>
        <p:guide pos="211"/>
        <p:guide pos="7469"/>
        <p:guide pos="3688"/>
        <p:guide pos="3992"/>
      </p:guideLst>
    </p:cSldViewPr>
  </p:slideViewPr>
  <p:outlineViewPr>
    <p:cViewPr>
      <p:scale>
        <a:sx n="33" d="100"/>
        <a:sy n="33" d="100"/>
      </p:scale>
      <p:origin x="0" y="-2184"/>
    </p:cViewPr>
  </p:outlineViewPr>
  <p:notesTextViewPr>
    <p:cViewPr>
      <p:scale>
        <a:sx n="100" d="100"/>
        <a:sy n="100" d="100"/>
      </p:scale>
      <p:origin x="0" y="0"/>
    </p:cViewPr>
  </p:notesTextViewPr>
  <p:notesViewPr>
    <p:cSldViewPr showGuides="1">
      <p:cViewPr varScale="1">
        <p:scale>
          <a:sx n="89" d="100"/>
          <a:sy n="89" d="100"/>
        </p:scale>
        <p:origin x="-3012"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BCB5D9A-C2F1-4FFB-83CC-A186914A64B1}" type="slidenum">
              <a:rPr lang="de-DE" smtClean="0"/>
              <a:pPr/>
              <a:t>‹Nr.›</a:t>
            </a:fld>
            <a:endParaRPr lang="de-DE"/>
          </a:p>
        </p:txBody>
      </p:sp>
      <p:sp>
        <p:nvSpPr>
          <p:cNvPr id="6" name="Datumsplatzhalter 5"/>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B1880FF-5A4E-4F25-9CEE-0D75F7C3E5E1}" type="datetimeFigureOut">
              <a:rPr lang="de-DE" smtClean="0"/>
              <a:pPr/>
              <a:t>30.07.2018</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D31F1D7-8377-4A76-8F5D-3E76EEE25737}" type="datetimeFigureOut">
              <a:rPr lang="de-DE" smtClean="0"/>
              <a:pPr/>
              <a:t>30.07.2018</a:t>
            </a:fld>
            <a:endParaRPr lang="de-DE"/>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5A0C133-2FF1-4A65-8FB9-994063EC256F}"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1</a:t>
            </a:fld>
            <a:endParaRPr lang="de-DE"/>
          </a:p>
        </p:txBody>
      </p:sp>
    </p:spTree>
    <p:extLst>
      <p:ext uri="{BB962C8B-B14F-4D97-AF65-F5344CB8AC3E}">
        <p14:creationId xmlns:p14="http://schemas.microsoft.com/office/powerpoint/2010/main" val="79919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10</a:t>
            </a:fld>
            <a:endParaRPr lang="de-DE"/>
          </a:p>
        </p:txBody>
      </p:sp>
    </p:spTree>
    <p:extLst>
      <p:ext uri="{BB962C8B-B14F-4D97-AF65-F5344CB8AC3E}">
        <p14:creationId xmlns:p14="http://schemas.microsoft.com/office/powerpoint/2010/main" val="2743334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11</a:t>
            </a:fld>
            <a:endParaRPr lang="de-DE"/>
          </a:p>
        </p:txBody>
      </p:sp>
    </p:spTree>
    <p:extLst>
      <p:ext uri="{BB962C8B-B14F-4D97-AF65-F5344CB8AC3E}">
        <p14:creationId xmlns:p14="http://schemas.microsoft.com/office/powerpoint/2010/main" val="2088851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12</a:t>
            </a:fld>
            <a:endParaRPr lang="de-DE"/>
          </a:p>
        </p:txBody>
      </p:sp>
    </p:spTree>
    <p:extLst>
      <p:ext uri="{BB962C8B-B14F-4D97-AF65-F5344CB8AC3E}">
        <p14:creationId xmlns:p14="http://schemas.microsoft.com/office/powerpoint/2010/main" val="1558684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13</a:t>
            </a:fld>
            <a:endParaRPr lang="de-DE"/>
          </a:p>
        </p:txBody>
      </p:sp>
    </p:spTree>
    <p:extLst>
      <p:ext uri="{BB962C8B-B14F-4D97-AF65-F5344CB8AC3E}">
        <p14:creationId xmlns:p14="http://schemas.microsoft.com/office/powerpoint/2010/main" val="2401370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14</a:t>
            </a:fld>
            <a:endParaRPr lang="de-DE"/>
          </a:p>
        </p:txBody>
      </p:sp>
    </p:spTree>
    <p:extLst>
      <p:ext uri="{BB962C8B-B14F-4D97-AF65-F5344CB8AC3E}">
        <p14:creationId xmlns:p14="http://schemas.microsoft.com/office/powerpoint/2010/main" val="2071819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15</a:t>
            </a:fld>
            <a:endParaRPr lang="de-DE"/>
          </a:p>
        </p:txBody>
      </p:sp>
    </p:spTree>
    <p:extLst>
      <p:ext uri="{BB962C8B-B14F-4D97-AF65-F5344CB8AC3E}">
        <p14:creationId xmlns:p14="http://schemas.microsoft.com/office/powerpoint/2010/main" val="3698642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16</a:t>
            </a:fld>
            <a:endParaRPr lang="de-DE"/>
          </a:p>
        </p:txBody>
      </p:sp>
    </p:spTree>
    <p:extLst>
      <p:ext uri="{BB962C8B-B14F-4D97-AF65-F5344CB8AC3E}">
        <p14:creationId xmlns:p14="http://schemas.microsoft.com/office/powerpoint/2010/main" val="1337226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5A0C133-2FF1-4A65-8FB9-994063EC256F}" type="slidenum">
              <a:rPr lang="de-DE" smtClean="0"/>
              <a:pPr/>
              <a:t>17</a:t>
            </a:fld>
            <a:endParaRPr lang="de-DE"/>
          </a:p>
        </p:txBody>
      </p:sp>
    </p:spTree>
    <p:extLst>
      <p:ext uri="{BB962C8B-B14F-4D97-AF65-F5344CB8AC3E}">
        <p14:creationId xmlns:p14="http://schemas.microsoft.com/office/powerpoint/2010/main" val="1361205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18</a:t>
            </a:fld>
            <a:endParaRPr lang="de-DE"/>
          </a:p>
        </p:txBody>
      </p:sp>
    </p:spTree>
    <p:extLst>
      <p:ext uri="{BB962C8B-B14F-4D97-AF65-F5344CB8AC3E}">
        <p14:creationId xmlns:p14="http://schemas.microsoft.com/office/powerpoint/2010/main" val="515991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5A0C133-2FF1-4A65-8FB9-994063EC256F}" type="slidenum">
              <a:rPr lang="de-DE" smtClean="0"/>
              <a:pPr/>
              <a:t>19</a:t>
            </a:fld>
            <a:endParaRPr lang="de-DE"/>
          </a:p>
        </p:txBody>
      </p:sp>
    </p:spTree>
    <p:extLst>
      <p:ext uri="{BB962C8B-B14F-4D97-AF65-F5344CB8AC3E}">
        <p14:creationId xmlns:p14="http://schemas.microsoft.com/office/powerpoint/2010/main" val="317078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5A0C133-2FF1-4A65-8FB9-994063EC256F}" type="slidenum">
              <a:rPr lang="de-DE" smtClean="0"/>
              <a:pPr/>
              <a:t>2</a:t>
            </a:fld>
            <a:endParaRPr lang="de-DE"/>
          </a:p>
        </p:txBody>
      </p:sp>
    </p:spTree>
    <p:extLst>
      <p:ext uri="{BB962C8B-B14F-4D97-AF65-F5344CB8AC3E}">
        <p14:creationId xmlns:p14="http://schemas.microsoft.com/office/powerpoint/2010/main" val="3476496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20</a:t>
            </a:fld>
            <a:endParaRPr lang="de-DE"/>
          </a:p>
        </p:txBody>
      </p:sp>
    </p:spTree>
    <p:extLst>
      <p:ext uri="{BB962C8B-B14F-4D97-AF65-F5344CB8AC3E}">
        <p14:creationId xmlns:p14="http://schemas.microsoft.com/office/powerpoint/2010/main" val="883381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5A0C133-2FF1-4A65-8FB9-994063EC256F}" type="slidenum">
              <a:rPr lang="de-DE" smtClean="0"/>
              <a:pPr/>
              <a:t>21</a:t>
            </a:fld>
            <a:endParaRPr lang="de-DE"/>
          </a:p>
        </p:txBody>
      </p:sp>
    </p:spTree>
    <p:extLst>
      <p:ext uri="{BB962C8B-B14F-4D97-AF65-F5344CB8AC3E}">
        <p14:creationId xmlns:p14="http://schemas.microsoft.com/office/powerpoint/2010/main" val="1570440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22</a:t>
            </a:fld>
            <a:endParaRPr lang="de-DE"/>
          </a:p>
        </p:txBody>
      </p:sp>
    </p:spTree>
    <p:extLst>
      <p:ext uri="{BB962C8B-B14F-4D97-AF65-F5344CB8AC3E}">
        <p14:creationId xmlns:p14="http://schemas.microsoft.com/office/powerpoint/2010/main" val="2966892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5A0C133-2FF1-4A65-8FB9-994063EC256F}" type="slidenum">
              <a:rPr lang="de-DE" smtClean="0"/>
              <a:pPr/>
              <a:t>3</a:t>
            </a:fld>
            <a:endParaRPr lang="de-DE"/>
          </a:p>
        </p:txBody>
      </p:sp>
    </p:spTree>
    <p:extLst>
      <p:ext uri="{BB962C8B-B14F-4D97-AF65-F5344CB8AC3E}">
        <p14:creationId xmlns:p14="http://schemas.microsoft.com/office/powerpoint/2010/main" val="3108753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5A0C133-2FF1-4A65-8FB9-994063EC256F}" type="slidenum">
              <a:rPr lang="de-DE" smtClean="0"/>
              <a:pPr/>
              <a:t>4</a:t>
            </a:fld>
            <a:endParaRPr lang="de-DE"/>
          </a:p>
        </p:txBody>
      </p:sp>
    </p:spTree>
    <p:extLst>
      <p:ext uri="{BB962C8B-B14F-4D97-AF65-F5344CB8AC3E}">
        <p14:creationId xmlns:p14="http://schemas.microsoft.com/office/powerpoint/2010/main" val="2762641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5</a:t>
            </a:fld>
            <a:endParaRPr lang="de-DE"/>
          </a:p>
        </p:txBody>
      </p:sp>
    </p:spTree>
    <p:extLst>
      <p:ext uri="{BB962C8B-B14F-4D97-AF65-F5344CB8AC3E}">
        <p14:creationId xmlns:p14="http://schemas.microsoft.com/office/powerpoint/2010/main" val="307210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6</a:t>
            </a:fld>
            <a:endParaRPr lang="de-DE"/>
          </a:p>
        </p:txBody>
      </p:sp>
    </p:spTree>
    <p:extLst>
      <p:ext uri="{BB962C8B-B14F-4D97-AF65-F5344CB8AC3E}">
        <p14:creationId xmlns:p14="http://schemas.microsoft.com/office/powerpoint/2010/main" val="1668927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45A0C133-2FF1-4A65-8FB9-994063EC256F}" type="slidenum">
              <a:rPr lang="de-DE" smtClean="0"/>
              <a:pPr/>
              <a:t>7</a:t>
            </a:fld>
            <a:endParaRPr lang="de-DE"/>
          </a:p>
        </p:txBody>
      </p:sp>
    </p:spTree>
    <p:extLst>
      <p:ext uri="{BB962C8B-B14F-4D97-AF65-F5344CB8AC3E}">
        <p14:creationId xmlns:p14="http://schemas.microsoft.com/office/powerpoint/2010/main" val="2254566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8</a:t>
            </a:fld>
            <a:endParaRPr lang="de-DE"/>
          </a:p>
        </p:txBody>
      </p:sp>
    </p:spTree>
    <p:extLst>
      <p:ext uri="{BB962C8B-B14F-4D97-AF65-F5344CB8AC3E}">
        <p14:creationId xmlns:p14="http://schemas.microsoft.com/office/powerpoint/2010/main" val="2614924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de-DE" smtClean="0"/>
              <a:pPr/>
              <a:t>9</a:t>
            </a:fld>
            <a:endParaRPr lang="de-DE"/>
          </a:p>
        </p:txBody>
      </p:sp>
    </p:spTree>
    <p:extLst>
      <p:ext uri="{BB962C8B-B14F-4D97-AF65-F5344CB8AC3E}">
        <p14:creationId xmlns:p14="http://schemas.microsoft.com/office/powerpoint/2010/main" val="1968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OrtDatum"/>
          <p:cNvSpPr>
            <a:spLocks noGrp="1"/>
          </p:cNvSpPr>
          <p:nvPr>
            <p:ph type="body" sz="quarter" idx="11" hasCustomPrompt="1"/>
          </p:nvPr>
        </p:nvSpPr>
        <p:spPr>
          <a:xfrm>
            <a:off x="334799" y="4654799"/>
            <a:ext cx="11523600" cy="360000"/>
          </a:xfrm>
        </p:spPr>
        <p:txBody>
          <a:bodyPr lIns="0" tIns="0" rIns="0" bIns="0">
            <a:noAutofit/>
          </a:bodyPr>
          <a:lstStyle>
            <a:lvl1pPr marL="0" marR="0" indent="0" algn="l" defTabSz="914400" rtl="0" eaLnBrk="1" fontAlgn="auto" latinLnBrk="0" hangingPunct="1">
              <a:lnSpc>
                <a:spcPct val="100000"/>
              </a:lnSpc>
              <a:spcBef>
                <a:spcPts val="0"/>
              </a:spcBef>
              <a:spcAft>
                <a:spcPts val="0"/>
              </a:spcAft>
              <a:buClr>
                <a:schemeClr val="tx2"/>
              </a:buClr>
              <a:buSzTx/>
              <a:buFont typeface="Wingdings" pitchFamily="2" charset="2"/>
              <a:buNone/>
              <a:tabLst/>
              <a:defRPr sz="1800"/>
            </a:lvl1pPr>
          </a:lstStyle>
          <a:p>
            <a:pPr marL="0" marR="0" lvl="0" indent="0" algn="l" defTabSz="914400" rtl="0" eaLnBrk="1" fontAlgn="auto" latinLnBrk="0" hangingPunct="1">
              <a:lnSpc>
                <a:spcPct val="100000"/>
              </a:lnSpc>
              <a:spcBef>
                <a:spcPts val="0"/>
              </a:spcBef>
              <a:spcAft>
                <a:spcPts val="0"/>
              </a:spcAft>
              <a:buClr>
                <a:schemeClr val="tx2"/>
              </a:buClr>
              <a:buSzTx/>
              <a:buFont typeface="Wingdings" pitchFamily="2" charset="2"/>
              <a:buNone/>
              <a:tabLst/>
              <a:defRPr/>
            </a:pPr>
            <a:r>
              <a:rPr lang="de-DE" dirty="0" smtClean="0"/>
              <a:t>Ort, </a:t>
            </a:r>
            <a:r>
              <a:rPr lang="de-DE" dirty="0" err="1" smtClean="0"/>
              <a:t>xy</a:t>
            </a:r>
            <a:r>
              <a:rPr lang="de-DE" dirty="0" smtClean="0"/>
              <a:t>. Monat 201x</a:t>
            </a:r>
          </a:p>
          <a:p>
            <a:pPr lvl="0"/>
            <a:endParaRPr lang="de-DE" dirty="0"/>
          </a:p>
        </p:txBody>
      </p:sp>
      <p:sp>
        <p:nvSpPr>
          <p:cNvPr id="13" name="Name"/>
          <p:cNvSpPr>
            <a:spLocks noGrp="1"/>
          </p:cNvSpPr>
          <p:nvPr>
            <p:ph type="body" sz="quarter" idx="12" hasCustomPrompt="1"/>
          </p:nvPr>
        </p:nvSpPr>
        <p:spPr>
          <a:xfrm>
            <a:off x="334799" y="5158799"/>
            <a:ext cx="11523600" cy="360000"/>
          </a:xfrm>
        </p:spPr>
        <p:txBody>
          <a:bodyPr lIns="0" tIns="0" rIns="0" bIns="0">
            <a:noAutofit/>
          </a:bodyPr>
          <a:lstStyle>
            <a:lvl1pPr marL="0" indent="0">
              <a:buNone/>
              <a:defRPr sz="1800"/>
            </a:lvl1pPr>
          </a:lstStyle>
          <a:p>
            <a:pPr lvl="0"/>
            <a:r>
              <a:rPr lang="de-DE" dirty="0" smtClean="0"/>
              <a:t>Dr.-Ing. / Dipl.-Ing. Vorname Nachname</a:t>
            </a:r>
            <a:endParaRPr lang="de-DE" dirty="0"/>
          </a:p>
        </p:txBody>
      </p:sp>
      <p:sp>
        <p:nvSpPr>
          <p:cNvPr id="8" name="Vortragstitel"/>
          <p:cNvSpPr>
            <a:spLocks noGrp="1"/>
          </p:cNvSpPr>
          <p:nvPr>
            <p:ph sz="quarter" idx="10" hasCustomPrompt="1"/>
          </p:nvPr>
        </p:nvSpPr>
        <p:spPr>
          <a:xfrm>
            <a:off x="334799" y="2782799"/>
            <a:ext cx="11523600" cy="961200"/>
          </a:xfrm>
        </p:spPr>
        <p:txBody>
          <a:bodyPr lIns="0" tIns="0" rIns="0" bIns="0" anchor="t">
            <a:noAutofit/>
          </a:bodyPr>
          <a:lstStyle>
            <a:lvl1pPr marL="0" indent="0" algn="l" defTabSz="914400" rtl="0" eaLnBrk="1" latinLnBrk="0" hangingPunct="1">
              <a:lnSpc>
                <a:spcPts val="2500"/>
              </a:lnSpc>
              <a:spcBef>
                <a:spcPct val="0"/>
              </a:spcBef>
              <a:buNone/>
              <a:defRPr lang="de-DE" sz="2200" b="1" kern="1200" baseline="0" dirty="0" smtClean="0">
                <a:solidFill>
                  <a:schemeClr val="tx1"/>
                </a:solidFill>
                <a:latin typeface="Arial" pitchFamily="34" charset="0"/>
                <a:ea typeface="+mj-ea"/>
                <a:cs typeface="Arial" pitchFamily="34" charset="0"/>
              </a:defRPr>
            </a:lvl1pPr>
          </a:lstStyle>
          <a:p>
            <a:pPr lvl="0"/>
            <a:r>
              <a:rPr lang="de-DE" dirty="0" smtClean="0"/>
              <a:t>Name des Vortrags</a:t>
            </a:r>
          </a:p>
          <a:p>
            <a:pPr lvl="0"/>
            <a:r>
              <a:rPr lang="de-DE" dirty="0" smtClean="0"/>
              <a:t>(Vortragstitel, Arial 20pt Fett</a:t>
            </a:r>
          </a:p>
          <a:p>
            <a:pPr lvl="0"/>
            <a:r>
              <a:rPr lang="de-DE" dirty="0" smtClean="0"/>
              <a:t>max. 3-Zeiler)</a:t>
            </a:r>
            <a:endParaRPr lang="de-DE" dirty="0"/>
          </a:p>
        </p:txBody>
      </p:sp>
      <p:sp>
        <p:nvSpPr>
          <p:cNvPr id="2" name="Veranstaltungstitel"/>
          <p:cNvSpPr>
            <a:spLocks noGrp="1"/>
          </p:cNvSpPr>
          <p:nvPr>
            <p:ph type="ctrTitle" hasCustomPrompt="1"/>
          </p:nvPr>
        </p:nvSpPr>
        <p:spPr>
          <a:xfrm>
            <a:off x="334799" y="1447199"/>
            <a:ext cx="11523600" cy="961200"/>
          </a:xfrm>
        </p:spPr>
        <p:txBody>
          <a:bodyPr anchor="t">
            <a:noAutofit/>
          </a:bodyPr>
          <a:lstStyle>
            <a:lvl1pPr>
              <a:lnSpc>
                <a:spcPts val="2500"/>
              </a:lnSpc>
              <a:defRPr sz="2200"/>
            </a:lvl1pPr>
          </a:lstStyle>
          <a:p>
            <a:r>
              <a:rPr lang="de-DE" dirty="0" smtClean="0"/>
              <a:t>Veranstaltung</a:t>
            </a:r>
            <a:br>
              <a:rPr lang="de-DE" dirty="0" smtClean="0"/>
            </a:br>
            <a:r>
              <a:rPr lang="de-DE" dirty="0" smtClean="0"/>
              <a:t>(Veranstaltungstitel, Arial 20pt Fett</a:t>
            </a:r>
            <a:br>
              <a:rPr lang="de-DE" dirty="0" smtClean="0"/>
            </a:br>
            <a:r>
              <a:rPr lang="de-DE" dirty="0" smtClean="0"/>
              <a:t>max. 3-Zeiler)</a:t>
            </a:r>
            <a:endParaRPr lang="de-DE" dirty="0"/>
          </a:p>
        </p:txBody>
      </p:sp>
      <p:sp>
        <p:nvSpPr>
          <p:cNvPr id="7" name="Adresse"/>
          <p:cNvSpPr>
            <a:spLocks noGrp="1"/>
          </p:cNvSpPr>
          <p:nvPr>
            <p:ph type="body" sz="quarter" idx="13" hasCustomPrompt="1"/>
          </p:nvPr>
        </p:nvSpPr>
        <p:spPr>
          <a:xfrm>
            <a:off x="334799" y="5806800"/>
            <a:ext cx="11523600" cy="792000"/>
          </a:xfrm>
        </p:spPr>
        <p:txBody>
          <a:bodyPr lIns="0" tIns="0" rIns="0" bIns="0" anchor="b" anchorCtr="0">
            <a:noAutofit/>
          </a:bodyPr>
          <a:lstStyle>
            <a:lvl1pPr marL="0" indent="0">
              <a:spcBef>
                <a:spcPts val="0"/>
              </a:spcBef>
              <a:spcAft>
                <a:spcPts val="0"/>
              </a:spcAft>
              <a:buNone/>
              <a:defRPr sz="1800" baseline="0"/>
            </a:lvl1pPr>
          </a:lstStyle>
          <a:p>
            <a:r>
              <a:rPr lang="de-DE" dirty="0" smtClean="0">
                <a:latin typeface="Arial" pitchFamily="34" charset="0"/>
                <a:cs typeface="Arial" pitchFamily="34" charset="0"/>
              </a:rPr>
              <a:t>Textplatzhalter dem Design entsprechend füllen:</a:t>
            </a:r>
            <a:br>
              <a:rPr lang="de-DE" dirty="0" smtClean="0">
                <a:latin typeface="Arial" pitchFamily="34" charset="0"/>
                <a:cs typeface="Arial" pitchFamily="34" charset="0"/>
              </a:rPr>
            </a:br>
            <a:r>
              <a:rPr lang="de-DE" dirty="0" smtClean="0">
                <a:latin typeface="Arial" pitchFamily="34" charset="0"/>
                <a:cs typeface="Arial" pitchFamily="34" charset="0"/>
              </a:rPr>
              <a:t>Institut für Kraftfahrzeuge bzw. Institute </a:t>
            </a:r>
            <a:r>
              <a:rPr lang="de-DE" dirty="0" err="1" smtClean="0">
                <a:latin typeface="Arial" pitchFamily="34" charset="0"/>
                <a:cs typeface="Arial" pitchFamily="34" charset="0"/>
              </a:rPr>
              <a:t>for</a:t>
            </a:r>
            <a:r>
              <a:rPr lang="de-DE" dirty="0" smtClean="0">
                <a:latin typeface="Arial" pitchFamily="34" charset="0"/>
                <a:cs typeface="Arial" pitchFamily="34" charset="0"/>
              </a:rPr>
              <a:t> Automotive Engineering</a:t>
            </a:r>
            <a:br>
              <a:rPr lang="de-DE" dirty="0" smtClean="0">
                <a:latin typeface="Arial" pitchFamily="34" charset="0"/>
                <a:cs typeface="Arial" pitchFamily="34" charset="0"/>
              </a:rPr>
            </a:br>
            <a:r>
              <a:rPr lang="de-DE" dirty="0" smtClean="0">
                <a:latin typeface="Arial" pitchFamily="34" charset="0"/>
                <a:cs typeface="Arial" pitchFamily="34" charset="0"/>
              </a:rPr>
              <a:t>Forschungsgesellschaft Kraftfahrwesen mbH Aachen</a:t>
            </a:r>
            <a:endParaRPr lang="de-DE" dirty="0">
              <a:latin typeface="Arial" pitchFamily="34" charset="0"/>
              <a:cs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sp>
        <p:nvSpPr>
          <p:cNvPr id="10" name="KontaktTypen"/>
          <p:cNvSpPr/>
          <p:nvPr userDrawn="1"/>
        </p:nvSpPr>
        <p:spPr>
          <a:xfrm>
            <a:off x="334800" y="5212799"/>
            <a:ext cx="11523600" cy="1386000"/>
          </a:xfrm>
          <a:prstGeom prst="rect">
            <a:avLst/>
          </a:prstGeom>
        </p:spPr>
        <p:txBody>
          <a:bodyPr wrap="square" lIns="0" tIns="0" rIns="0" bIns="0">
            <a:spAutoFit/>
          </a:bodyPr>
          <a:lstStyle/>
          <a:p>
            <a:r>
              <a:rPr lang="en-GB" sz="1800" noProof="0" smtClean="0">
                <a:latin typeface="Arial" pitchFamily="34" charset="0"/>
                <a:cs typeface="Arial" pitchFamily="34" charset="0"/>
              </a:rPr>
              <a:t>Phone</a:t>
            </a:r>
          </a:p>
          <a:p>
            <a:r>
              <a:rPr lang="en-GB" sz="1800" noProof="0" smtClean="0">
                <a:latin typeface="Arial" pitchFamily="34" charset="0"/>
                <a:cs typeface="Arial" pitchFamily="34" charset="0"/>
              </a:rPr>
              <a:t>Fax</a:t>
            </a:r>
          </a:p>
          <a:p>
            <a:endParaRPr lang="en-GB" sz="1800" noProof="0" smtClean="0">
              <a:latin typeface="Arial" pitchFamily="34" charset="0"/>
              <a:cs typeface="Arial" pitchFamily="34" charset="0"/>
            </a:endParaRPr>
          </a:p>
          <a:p>
            <a:pPr>
              <a:tabLst>
                <a:tab pos="990600" algn="l"/>
              </a:tabLst>
            </a:pPr>
            <a:r>
              <a:rPr lang="en-GB" sz="1800" noProof="0" smtClean="0">
                <a:latin typeface="Arial" pitchFamily="34" charset="0"/>
                <a:cs typeface="Arial" pitchFamily="34" charset="0"/>
              </a:rPr>
              <a:t>Email</a:t>
            </a:r>
            <a:br>
              <a:rPr lang="en-GB" sz="1800" noProof="0" smtClean="0">
                <a:latin typeface="Arial" pitchFamily="34" charset="0"/>
                <a:cs typeface="Arial" pitchFamily="34" charset="0"/>
              </a:rPr>
            </a:br>
            <a:r>
              <a:rPr lang="en-GB" sz="1800" noProof="0" smtClean="0">
                <a:latin typeface="Arial" pitchFamily="34" charset="0"/>
                <a:cs typeface="Arial" pitchFamily="34" charset="0"/>
              </a:rPr>
              <a:t>Internet</a:t>
            </a:r>
            <a:r>
              <a:rPr lang="en-GB" sz="1800" baseline="0" noProof="0" smtClean="0">
                <a:latin typeface="Arial" pitchFamily="34" charset="0"/>
                <a:cs typeface="Arial" pitchFamily="34" charset="0"/>
              </a:rPr>
              <a:t>	</a:t>
            </a:r>
            <a:r>
              <a:rPr lang="en-GB" sz="1800" noProof="0" smtClean="0">
                <a:latin typeface="Arial" pitchFamily="34" charset="0"/>
                <a:cs typeface="Arial" pitchFamily="34" charset="0"/>
              </a:rPr>
              <a:t>www.ika.rwth-aachen.de</a:t>
            </a:r>
            <a:endParaRPr lang="en-GB" sz="1800" noProof="0">
              <a:latin typeface="Arial" pitchFamily="34" charset="0"/>
              <a:cs typeface="Arial" pitchFamily="34" charset="0"/>
            </a:endParaRPr>
          </a:p>
        </p:txBody>
      </p:sp>
      <p:sp>
        <p:nvSpPr>
          <p:cNvPr id="9" name="Adresse"/>
          <p:cNvSpPr/>
          <p:nvPr userDrawn="1"/>
        </p:nvSpPr>
        <p:spPr>
          <a:xfrm>
            <a:off x="334800" y="3214800"/>
            <a:ext cx="11523600" cy="1432800"/>
          </a:xfrm>
          <a:prstGeom prst="rect">
            <a:avLst/>
          </a:prstGeom>
        </p:spPr>
        <p:txBody>
          <a:bodyPr wrap="square" lIns="0" tIns="0" rIns="0">
            <a:spAutoFit/>
          </a:bodyPr>
          <a:lstStyle/>
          <a:p>
            <a:r>
              <a:rPr lang="en-GB" sz="1800" noProof="0" smtClean="0">
                <a:latin typeface="Arial" pitchFamily="34" charset="0"/>
                <a:cs typeface="Arial" pitchFamily="34" charset="0"/>
              </a:rPr>
              <a:t>Institute for Automotive Engineering</a:t>
            </a:r>
            <a:r>
              <a:rPr lang="en-GB" sz="1800" baseline="0" noProof="0" smtClean="0">
                <a:latin typeface="Arial" pitchFamily="34" charset="0"/>
                <a:cs typeface="Arial" pitchFamily="34" charset="0"/>
              </a:rPr>
              <a:t> (ika)</a:t>
            </a:r>
            <a:endParaRPr lang="en-GB" sz="1800" noProof="0" smtClean="0">
              <a:latin typeface="Arial" pitchFamily="34" charset="0"/>
              <a:cs typeface="Arial" pitchFamily="34" charset="0"/>
            </a:endParaRPr>
          </a:p>
          <a:p>
            <a:r>
              <a:rPr lang="en-GB" sz="1800" noProof="0" smtClean="0">
                <a:latin typeface="Arial" pitchFamily="34" charset="0"/>
                <a:cs typeface="Arial" pitchFamily="34" charset="0"/>
              </a:rPr>
              <a:t>RWTH Aachen University</a:t>
            </a:r>
          </a:p>
          <a:p>
            <a:r>
              <a:rPr lang="en-GB" sz="1800" noProof="0" smtClean="0">
                <a:latin typeface="Arial" pitchFamily="34" charset="0"/>
                <a:cs typeface="Arial" pitchFamily="34" charset="0"/>
              </a:rPr>
              <a:t>Steinbachstr. 7</a:t>
            </a:r>
          </a:p>
          <a:p>
            <a:r>
              <a:rPr lang="en-GB" sz="1800" noProof="0" smtClean="0">
                <a:latin typeface="Arial" pitchFamily="34" charset="0"/>
                <a:cs typeface="Arial" pitchFamily="34" charset="0"/>
              </a:rPr>
              <a:t>52074 Aachen</a:t>
            </a:r>
          </a:p>
          <a:p>
            <a:r>
              <a:rPr lang="en-GB" sz="1800" noProof="0" smtClean="0">
                <a:latin typeface="Arial" pitchFamily="34" charset="0"/>
                <a:cs typeface="Arial" pitchFamily="34" charset="0"/>
              </a:rPr>
              <a:t>Germany</a:t>
            </a:r>
            <a:endParaRPr lang="en-GB" sz="1800" noProof="0">
              <a:latin typeface="Arial" pitchFamily="34" charset="0"/>
              <a:cs typeface="Arial" pitchFamily="34" charset="0"/>
            </a:endParaRPr>
          </a:p>
        </p:txBody>
      </p:sp>
      <p:sp>
        <p:nvSpPr>
          <p:cNvPr id="8" name="Name"/>
          <p:cNvSpPr>
            <a:spLocks noGrp="1"/>
          </p:cNvSpPr>
          <p:nvPr>
            <p:ph type="body" sz="quarter" idx="12" hasCustomPrompt="1"/>
          </p:nvPr>
        </p:nvSpPr>
        <p:spPr>
          <a:xfrm>
            <a:off x="334799" y="2350799"/>
            <a:ext cx="11523600" cy="360000"/>
          </a:xfrm>
        </p:spPr>
        <p:txBody>
          <a:bodyPr lIns="0" tIns="0" rIns="0" bIns="0">
            <a:normAutofit/>
          </a:bodyPr>
          <a:lstStyle>
            <a:lvl1pPr marL="0" indent="0">
              <a:spcBef>
                <a:spcPts val="0"/>
              </a:spcBef>
              <a:buNone/>
              <a:defRPr sz="1800"/>
            </a:lvl1pPr>
          </a:lstStyle>
          <a:p>
            <a:pPr lvl="0"/>
            <a:r>
              <a:rPr lang="en-GB" noProof="0" smtClean="0"/>
              <a:t>Dr.-Ing. / Dipl.-Ing. Vorname Nachname (Bearbeiter, Ansprechpartner)</a:t>
            </a:r>
            <a:endParaRPr lang="en-GB" noProof="0"/>
          </a:p>
        </p:txBody>
      </p:sp>
      <p:sp>
        <p:nvSpPr>
          <p:cNvPr id="12" name="KontaktDaten"/>
          <p:cNvSpPr>
            <a:spLocks noGrp="1"/>
          </p:cNvSpPr>
          <p:nvPr>
            <p:ph type="body" sz="quarter" idx="13" hasCustomPrompt="1"/>
          </p:nvPr>
        </p:nvSpPr>
        <p:spPr>
          <a:xfrm>
            <a:off x="1313999" y="5212799"/>
            <a:ext cx="10544400" cy="1170000"/>
          </a:xfrm>
        </p:spPr>
        <p:txBody>
          <a:bodyPr lIns="0" tIns="0" rIns="0" bIns="0">
            <a:noAutofit/>
          </a:bodyPr>
          <a:lstStyle>
            <a:lvl1pPr marL="0" indent="0">
              <a:lnSpc>
                <a:spcPct val="100000"/>
              </a:lnSpc>
              <a:spcBef>
                <a:spcPts val="0"/>
              </a:spcBef>
              <a:spcAft>
                <a:spcPts val="0"/>
              </a:spcAft>
              <a:buNone/>
              <a:defRPr/>
            </a:lvl1pPr>
          </a:lstStyle>
          <a:p>
            <a:pPr lvl="0"/>
            <a:r>
              <a:rPr lang="en-GB" noProof="0" smtClean="0"/>
              <a:t>+49 241 80 xxxxx</a:t>
            </a:r>
          </a:p>
          <a:p>
            <a:pPr lvl="0"/>
            <a:r>
              <a:rPr lang="en-GB" noProof="0" smtClean="0"/>
              <a:t>+49 241 80 22147</a:t>
            </a:r>
          </a:p>
          <a:p>
            <a:pPr lvl="0"/>
            <a:endParaRPr lang="en-GB" noProof="0" smtClean="0"/>
          </a:p>
          <a:p>
            <a:pPr lvl="0"/>
            <a:r>
              <a:rPr lang="en-GB" noProof="0" smtClean="0"/>
              <a:t>xxxxx@ika.rwth-aachen.de</a:t>
            </a:r>
            <a:endParaRPr lang="en-GB" noProof="0"/>
          </a:p>
        </p:txBody>
      </p:sp>
      <p:sp>
        <p:nvSpPr>
          <p:cNvPr id="7" name="Titel"/>
          <p:cNvSpPr txBox="1"/>
          <p:nvPr userDrawn="1"/>
        </p:nvSpPr>
        <p:spPr>
          <a:xfrm>
            <a:off x="334799" y="190800"/>
            <a:ext cx="8784000" cy="576000"/>
          </a:xfrm>
          <a:prstGeom prst="rect">
            <a:avLst/>
          </a:prstGeom>
          <a:noFill/>
        </p:spPr>
        <p:txBody>
          <a:bodyPr wrap="square" lIns="0" tIns="0" rIns="0" bIns="0" rtlCol="0" anchor="b" anchorCtr="0">
            <a:noAutofit/>
          </a:bodyPr>
          <a:lstStyle/>
          <a:p>
            <a:pPr>
              <a:lnSpc>
                <a:spcPts val="2500"/>
              </a:lnSpc>
            </a:pPr>
            <a:r>
              <a:rPr lang="en-GB" sz="2200" b="1" noProof="0" smtClean="0">
                <a:latin typeface="Arial" pitchFamily="34" charset="0"/>
                <a:cs typeface="Arial" pitchFamily="34" charset="0"/>
              </a:rPr>
              <a:t>Contact</a:t>
            </a:r>
            <a:endParaRPr lang="en-GB" sz="2200" b="1" noProof="0">
              <a:latin typeface="Arial" pitchFamily="34" charset="0"/>
              <a:cs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OrtDatum"/>
          <p:cNvSpPr>
            <a:spLocks noGrp="1"/>
          </p:cNvSpPr>
          <p:nvPr>
            <p:ph type="body" sz="quarter" idx="11" hasCustomPrompt="1"/>
          </p:nvPr>
        </p:nvSpPr>
        <p:spPr>
          <a:xfrm>
            <a:off x="334799" y="4654799"/>
            <a:ext cx="11523600" cy="360000"/>
          </a:xfrm>
        </p:spPr>
        <p:txBody>
          <a:bodyPr lIns="0" tIns="0" rIns="0" bIns="0">
            <a:normAutofit/>
          </a:bodyPr>
          <a:lstStyle>
            <a:lvl1pPr marL="0" indent="0">
              <a:spcBef>
                <a:spcPts val="0"/>
              </a:spcBef>
              <a:buNone/>
              <a:defRPr sz="1800"/>
            </a:lvl1pPr>
          </a:lstStyle>
          <a:p>
            <a:pPr lvl="0"/>
            <a:r>
              <a:rPr lang="de-DE" dirty="0" smtClean="0"/>
              <a:t>Ort, </a:t>
            </a:r>
            <a:r>
              <a:rPr lang="de-DE" dirty="0" err="1" smtClean="0"/>
              <a:t>xy</a:t>
            </a:r>
            <a:r>
              <a:rPr lang="de-DE" dirty="0" smtClean="0"/>
              <a:t>. Monat 201x</a:t>
            </a:r>
            <a:endParaRPr lang="de-DE" dirty="0"/>
          </a:p>
        </p:txBody>
      </p:sp>
      <p:sp>
        <p:nvSpPr>
          <p:cNvPr id="13" name="Name"/>
          <p:cNvSpPr>
            <a:spLocks noGrp="1"/>
          </p:cNvSpPr>
          <p:nvPr>
            <p:ph type="body" sz="quarter" idx="12" hasCustomPrompt="1"/>
          </p:nvPr>
        </p:nvSpPr>
        <p:spPr>
          <a:xfrm>
            <a:off x="334799" y="5158799"/>
            <a:ext cx="11523600" cy="360000"/>
          </a:xfrm>
        </p:spPr>
        <p:txBody>
          <a:bodyPr lIns="0" tIns="0" rIns="0" bIns="0">
            <a:normAutofit/>
          </a:bodyPr>
          <a:lstStyle>
            <a:lvl1pPr marL="0" indent="0">
              <a:spcBef>
                <a:spcPts val="0"/>
              </a:spcBef>
              <a:buNone/>
              <a:defRPr sz="1800"/>
            </a:lvl1pPr>
          </a:lstStyle>
          <a:p>
            <a:pPr lvl="0"/>
            <a:r>
              <a:rPr lang="de-DE" dirty="0" smtClean="0"/>
              <a:t>Dr.-Ing. / Dipl.-Ing. Vorname Nachname</a:t>
            </a:r>
            <a:endParaRPr lang="de-DE" dirty="0"/>
          </a:p>
        </p:txBody>
      </p:sp>
      <p:sp>
        <p:nvSpPr>
          <p:cNvPr id="8" name="Vortragstitel"/>
          <p:cNvSpPr>
            <a:spLocks noGrp="1"/>
          </p:cNvSpPr>
          <p:nvPr>
            <p:ph sz="quarter" idx="10" hasCustomPrompt="1"/>
          </p:nvPr>
        </p:nvSpPr>
        <p:spPr>
          <a:xfrm>
            <a:off x="334799" y="2782800"/>
            <a:ext cx="11523600" cy="1115690"/>
          </a:xfrm>
        </p:spPr>
        <p:txBody>
          <a:bodyPr lIns="0" tIns="0" rIns="0" bIns="0" anchor="t">
            <a:spAutoFit/>
          </a:bodyPr>
          <a:lstStyle>
            <a:lvl1pPr marL="0" indent="0" algn="l" defTabSz="914400" rtl="0" eaLnBrk="1" latinLnBrk="0" hangingPunct="1">
              <a:lnSpc>
                <a:spcPts val="2500"/>
              </a:lnSpc>
              <a:spcBef>
                <a:spcPct val="0"/>
              </a:spcBef>
              <a:buNone/>
              <a:defRPr lang="de-DE" sz="2200" b="1" kern="1200" baseline="0" dirty="0" smtClean="0">
                <a:solidFill>
                  <a:schemeClr val="tx1"/>
                </a:solidFill>
                <a:latin typeface="Arial" pitchFamily="34" charset="0"/>
                <a:ea typeface="+mj-ea"/>
                <a:cs typeface="Arial" pitchFamily="34" charset="0"/>
              </a:defRPr>
            </a:lvl1pPr>
          </a:lstStyle>
          <a:p>
            <a:pPr lvl="0"/>
            <a:r>
              <a:rPr lang="de-DE" dirty="0" smtClean="0"/>
              <a:t>Name des Vortrags</a:t>
            </a:r>
          </a:p>
          <a:p>
            <a:pPr lvl="0"/>
            <a:r>
              <a:rPr lang="de-DE" dirty="0" smtClean="0"/>
              <a:t>(Vortragstitel, Arial 20pt Fett</a:t>
            </a:r>
          </a:p>
          <a:p>
            <a:pPr lvl="0"/>
            <a:r>
              <a:rPr lang="de-DE" dirty="0" smtClean="0"/>
              <a:t>max. 3-Zeiler)</a:t>
            </a:r>
            <a:endParaRPr lang="de-DE" dirty="0"/>
          </a:p>
        </p:txBody>
      </p:sp>
      <p:sp>
        <p:nvSpPr>
          <p:cNvPr id="2" name="Veranstaltungstitel"/>
          <p:cNvSpPr>
            <a:spLocks noGrp="1"/>
          </p:cNvSpPr>
          <p:nvPr>
            <p:ph type="ctrTitle" hasCustomPrompt="1"/>
          </p:nvPr>
        </p:nvSpPr>
        <p:spPr>
          <a:xfrm>
            <a:off x="334799" y="1447199"/>
            <a:ext cx="11523600" cy="961200"/>
          </a:xfrm>
        </p:spPr>
        <p:txBody>
          <a:bodyPr anchor="t">
            <a:spAutoFit/>
          </a:bodyPr>
          <a:lstStyle>
            <a:lvl1pPr>
              <a:lnSpc>
                <a:spcPts val="2500"/>
              </a:lnSpc>
              <a:defRPr sz="2200"/>
            </a:lvl1pPr>
          </a:lstStyle>
          <a:p>
            <a:r>
              <a:rPr lang="de-DE" dirty="0" smtClean="0"/>
              <a:t>Veranstaltung</a:t>
            </a:r>
            <a:br>
              <a:rPr lang="de-DE" dirty="0" smtClean="0"/>
            </a:br>
            <a:r>
              <a:rPr lang="de-DE" dirty="0" smtClean="0"/>
              <a:t>(Veranstaltungstitel, Arial 20pt Fett</a:t>
            </a:r>
            <a:br>
              <a:rPr lang="de-DE" dirty="0" smtClean="0"/>
            </a:br>
            <a:r>
              <a:rPr lang="de-DE" dirty="0" smtClean="0"/>
              <a:t>max. 3-Zeiler)</a:t>
            </a:r>
            <a:endParaRPr lang="de-DE" dirty="0"/>
          </a:p>
        </p:txBody>
      </p:sp>
      <p:sp>
        <p:nvSpPr>
          <p:cNvPr id="7" name="Adresse"/>
          <p:cNvSpPr>
            <a:spLocks noGrp="1"/>
          </p:cNvSpPr>
          <p:nvPr>
            <p:ph type="body" sz="quarter" idx="13" hasCustomPrompt="1"/>
          </p:nvPr>
        </p:nvSpPr>
        <p:spPr>
          <a:xfrm>
            <a:off x="334799" y="5806800"/>
            <a:ext cx="11523600" cy="792000"/>
          </a:xfrm>
        </p:spPr>
        <p:txBody>
          <a:bodyPr lIns="0" tIns="0" rIns="0" bIns="0" anchor="b">
            <a:normAutofit/>
          </a:bodyPr>
          <a:lstStyle>
            <a:lvl1pPr marL="0" marR="0" indent="0" algn="l" defTabSz="914400" rtl="0" eaLnBrk="1" fontAlgn="auto" latinLnBrk="0" hangingPunct="1">
              <a:lnSpc>
                <a:spcPct val="100000"/>
              </a:lnSpc>
              <a:spcBef>
                <a:spcPts val="0"/>
              </a:spcBef>
              <a:spcAft>
                <a:spcPts val="0"/>
              </a:spcAft>
              <a:buClr>
                <a:schemeClr val="tx2"/>
              </a:buClr>
              <a:buSzTx/>
              <a:buFont typeface="Wingdings" pitchFamily="2" charset="2"/>
              <a:buNone/>
              <a:tabLst/>
              <a:defRPr sz="1800"/>
            </a:lvl1pPr>
          </a:lstStyle>
          <a:p>
            <a:r>
              <a:rPr lang="de-DE" dirty="0" smtClean="0">
                <a:latin typeface="Arial" pitchFamily="34" charset="0"/>
                <a:cs typeface="Arial" pitchFamily="34" charset="0"/>
              </a:rPr>
              <a:t>Textplatzhalter dem Design entsprechend füllen:</a:t>
            </a:r>
            <a:br>
              <a:rPr lang="de-DE" dirty="0" smtClean="0">
                <a:latin typeface="Arial" pitchFamily="34" charset="0"/>
                <a:cs typeface="Arial" pitchFamily="34" charset="0"/>
              </a:rPr>
            </a:br>
            <a:r>
              <a:rPr lang="de-DE" dirty="0" smtClean="0">
                <a:latin typeface="Arial" pitchFamily="34" charset="0"/>
                <a:cs typeface="Arial" pitchFamily="34" charset="0"/>
              </a:rPr>
              <a:t>Institut für Kraftfahrzeuge bzw. Institute </a:t>
            </a:r>
            <a:r>
              <a:rPr lang="de-DE" dirty="0" err="1" smtClean="0">
                <a:latin typeface="Arial" pitchFamily="34" charset="0"/>
                <a:cs typeface="Arial" pitchFamily="34" charset="0"/>
              </a:rPr>
              <a:t>for</a:t>
            </a:r>
            <a:r>
              <a:rPr lang="de-DE" dirty="0" smtClean="0">
                <a:latin typeface="Arial" pitchFamily="34" charset="0"/>
                <a:cs typeface="Arial" pitchFamily="34" charset="0"/>
              </a:rPr>
              <a:t> Automotive Engineering</a:t>
            </a:r>
            <a:br>
              <a:rPr lang="de-DE" dirty="0" smtClean="0">
                <a:latin typeface="Arial" pitchFamily="34" charset="0"/>
                <a:cs typeface="Arial" pitchFamily="34" charset="0"/>
              </a:rPr>
            </a:br>
            <a:r>
              <a:rPr lang="de-DE" dirty="0" smtClean="0">
                <a:latin typeface="Arial" pitchFamily="34" charset="0"/>
                <a:cs typeface="Arial" pitchFamily="34" charset="0"/>
              </a:rPr>
              <a:t>Forschungsgesellschaft Kraftfahrwesen mbH Aachen</a:t>
            </a:r>
            <a:endParaRPr lang="de-DE" dirty="0">
              <a:latin typeface="Arial" pitchFamily="34" charset="0"/>
              <a:cs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noAutofit/>
          </a:bodyPr>
          <a:lstStyle/>
          <a:p>
            <a:r>
              <a:rPr lang="de-DE" dirty="0" smtClean="0"/>
              <a:t>Titelmasterformat durch Klicken bearbeiten</a:t>
            </a:r>
            <a:endParaRPr lang="de-DE" dirty="0"/>
          </a:p>
        </p:txBody>
      </p:sp>
      <p:sp>
        <p:nvSpPr>
          <p:cNvPr id="3" name="Inhaltsplatzhalter"/>
          <p:cNvSpPr>
            <a:spLocks noGrp="1"/>
          </p:cNvSpPr>
          <p:nvPr>
            <p:ph idx="1"/>
          </p:nvPr>
        </p:nvSpPr>
        <p:spPr>
          <a:xfrm>
            <a:off x="334799" y="1447199"/>
            <a:ext cx="11523600" cy="5144400"/>
          </a:xfrm>
        </p:spPr>
        <p:txBody>
          <a:bodyPr>
            <a:normAutofit/>
          </a:bodyPr>
          <a:lstStyle>
            <a:lvl1pPr marL="360000" indent="-360000">
              <a:defRPr sz="1800"/>
            </a:lvl1pPr>
            <a:lvl2pPr marL="720000" indent="-360000">
              <a:defRPr sz="1800"/>
            </a:lvl2pPr>
            <a:lvl3pPr marL="1080000" indent="-360000">
              <a:defRPr sz="1800"/>
            </a:lvl3pPr>
            <a:lvl4pPr indent="-360000">
              <a:defRPr sz="1800"/>
            </a:lvl4pPr>
            <a:lvl5pPr marL="1800000" indent="-360000">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noAutofit/>
          </a:bodyPr>
          <a:lstStyle/>
          <a:p>
            <a:r>
              <a:rPr lang="de-DE" dirty="0" smtClean="0"/>
              <a:t>Titelmasterformat durch Klicken bearbeiten</a:t>
            </a:r>
            <a:endParaRPr lang="de-DE" dirty="0"/>
          </a:p>
        </p:txBody>
      </p:sp>
      <p:sp>
        <p:nvSpPr>
          <p:cNvPr id="3" name="Inhaltsplatzhalter"/>
          <p:cNvSpPr>
            <a:spLocks noGrp="1"/>
          </p:cNvSpPr>
          <p:nvPr>
            <p:ph idx="1"/>
          </p:nvPr>
        </p:nvSpPr>
        <p:spPr>
          <a:xfrm>
            <a:off x="334799" y="1447199"/>
            <a:ext cx="11523600" cy="5144400"/>
          </a:xfrm>
        </p:spPr>
        <p:txBody>
          <a:bodyPr>
            <a:normAutofit/>
          </a:bodyPr>
          <a:lstStyle>
            <a:lvl1pPr>
              <a:defRPr sz="1800"/>
            </a:lvl1pPr>
            <a:lvl2pPr>
              <a:defRPr sz="1800"/>
            </a:lvl2pPr>
            <a:lvl3pPr>
              <a:defRPr sz="1800"/>
            </a:lvl3pPr>
            <a:lvl4pPr>
              <a:defRPr sz="1800"/>
            </a:lvl4pPr>
            <a:lvl5pPr>
              <a:defRPr sz="1800"/>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noAutofit/>
          </a:bodyPr>
          <a:lstStyle/>
          <a:p>
            <a:r>
              <a:rPr lang="de-DE" dirty="0" smtClean="0"/>
              <a:t>Titelmasterformat durch Klicken bearbeiten</a:t>
            </a:r>
            <a:endParaRPr lang="de-DE" dirty="0"/>
          </a:p>
        </p:txBody>
      </p:sp>
      <p:sp>
        <p:nvSpPr>
          <p:cNvPr id="3" name="InhaltsplatzhalterLinks"/>
          <p:cNvSpPr>
            <a:spLocks noGrp="1"/>
          </p:cNvSpPr>
          <p:nvPr>
            <p:ph sz="half" idx="1"/>
          </p:nvPr>
        </p:nvSpPr>
        <p:spPr>
          <a:xfrm>
            <a:off x="334800" y="1447199"/>
            <a:ext cx="5518800" cy="515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InhaltsplatzhalterRechts"/>
          <p:cNvSpPr>
            <a:spLocks noGrp="1"/>
          </p:cNvSpPr>
          <p:nvPr>
            <p:ph sz="half" idx="2"/>
          </p:nvPr>
        </p:nvSpPr>
        <p:spPr>
          <a:xfrm>
            <a:off x="6336000" y="1447199"/>
            <a:ext cx="5518800" cy="515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sp>
        <p:nvSpPr>
          <p:cNvPr id="10" name="KontaktTypen"/>
          <p:cNvSpPr/>
          <p:nvPr userDrawn="1"/>
        </p:nvSpPr>
        <p:spPr>
          <a:xfrm>
            <a:off x="334800" y="5212799"/>
            <a:ext cx="11523600" cy="1386000"/>
          </a:xfrm>
          <a:prstGeom prst="rect">
            <a:avLst/>
          </a:prstGeom>
        </p:spPr>
        <p:txBody>
          <a:bodyPr wrap="square" lIns="0" tIns="0" rIns="0" bIns="0">
            <a:spAutoFit/>
          </a:bodyPr>
          <a:lstStyle/>
          <a:p>
            <a:r>
              <a:rPr lang="de-DE" sz="1800" dirty="0" smtClean="0">
                <a:latin typeface="Arial" pitchFamily="34" charset="0"/>
                <a:cs typeface="Arial" pitchFamily="34" charset="0"/>
              </a:rPr>
              <a:t>Telefon</a:t>
            </a:r>
          </a:p>
          <a:p>
            <a:r>
              <a:rPr lang="de-DE" sz="1800" dirty="0" smtClean="0">
                <a:latin typeface="Arial" pitchFamily="34" charset="0"/>
                <a:cs typeface="Arial" pitchFamily="34" charset="0"/>
              </a:rPr>
              <a:t>Fax</a:t>
            </a:r>
          </a:p>
          <a:p>
            <a:endParaRPr lang="de-DE" sz="1800" dirty="0" smtClean="0">
              <a:latin typeface="Arial" pitchFamily="34" charset="0"/>
              <a:cs typeface="Arial" pitchFamily="34" charset="0"/>
            </a:endParaRPr>
          </a:p>
          <a:p>
            <a:pPr>
              <a:tabLst>
                <a:tab pos="990600" algn="l"/>
              </a:tabLst>
            </a:pPr>
            <a:r>
              <a:rPr lang="de-DE" sz="1800" dirty="0" smtClean="0">
                <a:latin typeface="Arial" pitchFamily="34" charset="0"/>
                <a:cs typeface="Arial" pitchFamily="34" charset="0"/>
              </a:rPr>
              <a:t>E-Mail</a:t>
            </a:r>
            <a:br>
              <a:rPr lang="de-DE" sz="1800" dirty="0" smtClean="0">
                <a:latin typeface="Arial" pitchFamily="34" charset="0"/>
                <a:cs typeface="Arial" pitchFamily="34" charset="0"/>
              </a:rPr>
            </a:br>
            <a:r>
              <a:rPr lang="de-DE" sz="1800" dirty="0" smtClean="0">
                <a:latin typeface="Arial" pitchFamily="34" charset="0"/>
                <a:cs typeface="Arial" pitchFamily="34" charset="0"/>
              </a:rPr>
              <a:t>Internet</a:t>
            </a:r>
            <a:r>
              <a:rPr lang="de-DE" sz="1800" baseline="0" dirty="0" smtClean="0">
                <a:latin typeface="Arial" pitchFamily="34" charset="0"/>
                <a:cs typeface="Arial" pitchFamily="34" charset="0"/>
              </a:rPr>
              <a:t>	</a:t>
            </a:r>
            <a:r>
              <a:rPr lang="de-DE" sz="1800" dirty="0" smtClean="0">
                <a:latin typeface="Arial" pitchFamily="34" charset="0"/>
                <a:cs typeface="Arial" pitchFamily="34" charset="0"/>
              </a:rPr>
              <a:t>www.fka.de</a:t>
            </a:r>
            <a:endParaRPr lang="de-DE" sz="1800" dirty="0">
              <a:latin typeface="Arial" pitchFamily="34" charset="0"/>
              <a:cs typeface="Arial" pitchFamily="34" charset="0"/>
            </a:endParaRPr>
          </a:p>
        </p:txBody>
      </p:sp>
      <p:sp>
        <p:nvSpPr>
          <p:cNvPr id="9" name="Adresse"/>
          <p:cNvSpPr/>
          <p:nvPr userDrawn="1"/>
        </p:nvSpPr>
        <p:spPr>
          <a:xfrm>
            <a:off x="334800" y="3214800"/>
            <a:ext cx="11523600" cy="1432800"/>
          </a:xfrm>
          <a:prstGeom prst="rect">
            <a:avLst/>
          </a:prstGeom>
        </p:spPr>
        <p:txBody>
          <a:bodyPr wrap="square" lIns="0" tIns="0" rIns="0">
            <a:spAutoFit/>
          </a:bodyPr>
          <a:lstStyle/>
          <a:p>
            <a:r>
              <a:rPr lang="de-DE" sz="1800" dirty="0" smtClean="0">
                <a:latin typeface="Arial" pitchFamily="34" charset="0"/>
                <a:cs typeface="Arial" pitchFamily="34" charset="0"/>
              </a:rPr>
              <a:t>fka Forschungsgesellschaft Kraftfahrwesen mbH Aachen</a:t>
            </a:r>
          </a:p>
          <a:p>
            <a:r>
              <a:rPr lang="de-DE" sz="1800" dirty="0" smtClean="0">
                <a:latin typeface="Arial" pitchFamily="34" charset="0"/>
                <a:cs typeface="Arial" pitchFamily="34" charset="0"/>
              </a:rPr>
              <a:t>Steinbachstraße 7</a:t>
            </a:r>
          </a:p>
          <a:p>
            <a:r>
              <a:rPr lang="de-DE" sz="1800" dirty="0" smtClean="0">
                <a:latin typeface="Arial" pitchFamily="34" charset="0"/>
                <a:cs typeface="Arial" pitchFamily="34" charset="0"/>
              </a:rPr>
              <a:t>52074 Aachen</a:t>
            </a:r>
            <a:endParaRPr lang="de-DE" sz="1800" dirty="0">
              <a:latin typeface="Arial" pitchFamily="34" charset="0"/>
              <a:cs typeface="Arial" pitchFamily="34" charset="0"/>
            </a:endParaRPr>
          </a:p>
        </p:txBody>
      </p:sp>
      <p:sp>
        <p:nvSpPr>
          <p:cNvPr id="8" name="Name"/>
          <p:cNvSpPr>
            <a:spLocks noGrp="1"/>
          </p:cNvSpPr>
          <p:nvPr>
            <p:ph type="body" sz="quarter" idx="12" hasCustomPrompt="1"/>
          </p:nvPr>
        </p:nvSpPr>
        <p:spPr>
          <a:xfrm>
            <a:off x="334799" y="2350799"/>
            <a:ext cx="11523600" cy="360000"/>
          </a:xfrm>
        </p:spPr>
        <p:txBody>
          <a:bodyPr lIns="0" tIns="0" rIns="0" bIns="0">
            <a:normAutofit/>
          </a:bodyPr>
          <a:lstStyle>
            <a:lvl1pPr marL="0" indent="0">
              <a:spcBef>
                <a:spcPts val="0"/>
              </a:spcBef>
              <a:buNone/>
              <a:defRPr sz="1800"/>
            </a:lvl1pPr>
          </a:lstStyle>
          <a:p>
            <a:pPr lvl="0"/>
            <a:r>
              <a:rPr lang="de-DE" dirty="0" smtClean="0"/>
              <a:t>Dr.-Ing. / Dipl.-Ing. Vorname Nachname (Bearbeiter, Ansprechpartner)</a:t>
            </a:r>
            <a:endParaRPr lang="de-DE" dirty="0"/>
          </a:p>
        </p:txBody>
      </p:sp>
      <p:sp>
        <p:nvSpPr>
          <p:cNvPr id="12" name="KontaktDaten"/>
          <p:cNvSpPr>
            <a:spLocks noGrp="1"/>
          </p:cNvSpPr>
          <p:nvPr>
            <p:ph type="body" sz="quarter" idx="13" hasCustomPrompt="1"/>
          </p:nvPr>
        </p:nvSpPr>
        <p:spPr>
          <a:xfrm>
            <a:off x="1313999" y="5212799"/>
            <a:ext cx="10544400" cy="1170000"/>
          </a:xfrm>
        </p:spPr>
        <p:txBody>
          <a:bodyPr lIns="0" tIns="0" rIns="0" bIns="0">
            <a:noAutofit/>
          </a:bodyPr>
          <a:lstStyle>
            <a:lvl1pPr marL="0" indent="0">
              <a:lnSpc>
                <a:spcPct val="100000"/>
              </a:lnSpc>
              <a:spcBef>
                <a:spcPts val="0"/>
              </a:spcBef>
              <a:spcAft>
                <a:spcPts val="0"/>
              </a:spcAft>
              <a:buNone/>
              <a:defRPr/>
            </a:lvl1pPr>
          </a:lstStyle>
          <a:p>
            <a:pPr lvl="0"/>
            <a:r>
              <a:rPr lang="fr-FR" dirty="0" smtClean="0"/>
              <a:t>+49 241 8861 xxx</a:t>
            </a:r>
          </a:p>
          <a:p>
            <a:pPr lvl="0"/>
            <a:r>
              <a:rPr lang="fr-FR" dirty="0" smtClean="0"/>
              <a:t>+49 241 8861 110</a:t>
            </a:r>
          </a:p>
          <a:p>
            <a:pPr lvl="0"/>
            <a:endParaRPr lang="fr-FR" dirty="0" smtClean="0"/>
          </a:p>
          <a:p>
            <a:pPr lvl="0"/>
            <a:r>
              <a:rPr lang="fr-FR" dirty="0" smtClean="0"/>
              <a:t>xxxxx@fka.de</a:t>
            </a:r>
            <a:endParaRPr lang="de-DE" dirty="0"/>
          </a:p>
        </p:txBody>
      </p:sp>
      <p:sp>
        <p:nvSpPr>
          <p:cNvPr id="7" name="Titel"/>
          <p:cNvSpPr txBox="1"/>
          <p:nvPr userDrawn="1"/>
        </p:nvSpPr>
        <p:spPr>
          <a:xfrm>
            <a:off x="334799" y="190800"/>
            <a:ext cx="8784000" cy="576000"/>
          </a:xfrm>
          <a:prstGeom prst="rect">
            <a:avLst/>
          </a:prstGeom>
          <a:noFill/>
        </p:spPr>
        <p:txBody>
          <a:bodyPr wrap="square" lIns="0" tIns="0" rIns="0" bIns="0" rtlCol="0" anchor="b" anchorCtr="0">
            <a:noAutofit/>
          </a:bodyPr>
          <a:lstStyle/>
          <a:p>
            <a:pPr>
              <a:lnSpc>
                <a:spcPts val="2500"/>
              </a:lnSpc>
            </a:pPr>
            <a:r>
              <a:rPr lang="de-DE" sz="2200" b="1" dirty="0" smtClean="0">
                <a:latin typeface="Arial" pitchFamily="34" charset="0"/>
                <a:cs typeface="Arial" pitchFamily="34" charset="0"/>
              </a:rPr>
              <a:t>Kontakt</a:t>
            </a:r>
            <a:endParaRPr lang="de-DE" sz="2200" b="1" dirty="0">
              <a:latin typeface="Arial" pitchFamily="34" charset="0"/>
              <a:cs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OrtDatum"/>
          <p:cNvSpPr>
            <a:spLocks noGrp="1"/>
          </p:cNvSpPr>
          <p:nvPr>
            <p:ph type="body" sz="quarter" idx="11" hasCustomPrompt="1"/>
          </p:nvPr>
        </p:nvSpPr>
        <p:spPr>
          <a:xfrm>
            <a:off x="334799" y="4654799"/>
            <a:ext cx="11523600" cy="360000"/>
          </a:xfrm>
        </p:spPr>
        <p:txBody>
          <a:bodyPr lIns="0" tIns="0" rIns="0" bIns="0">
            <a:normAutofit/>
          </a:bodyPr>
          <a:lstStyle>
            <a:lvl1pPr marL="0" indent="0">
              <a:spcBef>
                <a:spcPts val="0"/>
              </a:spcBef>
              <a:buNone/>
              <a:defRPr sz="1800"/>
            </a:lvl1pPr>
          </a:lstStyle>
          <a:p>
            <a:pPr lvl="0"/>
            <a:r>
              <a:rPr lang="en-GB" noProof="0" smtClean="0"/>
              <a:t>Venue, xy Month 201x</a:t>
            </a:r>
            <a:endParaRPr lang="en-GB" noProof="0"/>
          </a:p>
        </p:txBody>
      </p:sp>
      <p:sp>
        <p:nvSpPr>
          <p:cNvPr id="13" name="Name"/>
          <p:cNvSpPr>
            <a:spLocks noGrp="1"/>
          </p:cNvSpPr>
          <p:nvPr>
            <p:ph type="body" sz="quarter" idx="12" hasCustomPrompt="1"/>
          </p:nvPr>
        </p:nvSpPr>
        <p:spPr>
          <a:xfrm>
            <a:off x="334799" y="5158799"/>
            <a:ext cx="11523600" cy="360000"/>
          </a:xfrm>
        </p:spPr>
        <p:txBody>
          <a:bodyPr lIns="0" tIns="0" rIns="0" bIns="0">
            <a:normAutofit/>
          </a:bodyPr>
          <a:lstStyle>
            <a:lvl1pPr marL="0" indent="0">
              <a:spcBef>
                <a:spcPts val="0"/>
              </a:spcBef>
              <a:buNone/>
              <a:defRPr sz="1800"/>
            </a:lvl1pPr>
          </a:lstStyle>
          <a:p>
            <a:pPr lvl="0"/>
            <a:r>
              <a:rPr lang="en-GB" noProof="0" smtClean="0"/>
              <a:t>Dr.-Ing. / Dipl.-Ing. Vorname</a:t>
            </a:r>
            <a:endParaRPr lang="en-GB" noProof="0"/>
          </a:p>
        </p:txBody>
      </p:sp>
      <p:sp>
        <p:nvSpPr>
          <p:cNvPr id="8" name="Vortragstitel"/>
          <p:cNvSpPr>
            <a:spLocks noGrp="1"/>
          </p:cNvSpPr>
          <p:nvPr>
            <p:ph sz="quarter" idx="10" hasCustomPrompt="1"/>
          </p:nvPr>
        </p:nvSpPr>
        <p:spPr>
          <a:xfrm>
            <a:off x="334799" y="2782800"/>
            <a:ext cx="11523600" cy="1115690"/>
          </a:xfrm>
        </p:spPr>
        <p:txBody>
          <a:bodyPr lIns="0" tIns="0" rIns="0" bIns="0" anchor="t">
            <a:spAutoFit/>
          </a:bodyPr>
          <a:lstStyle>
            <a:lvl1pPr marL="0" indent="0" algn="l" defTabSz="914400" rtl="0" eaLnBrk="1" latinLnBrk="0" hangingPunct="1">
              <a:lnSpc>
                <a:spcPts val="2500"/>
              </a:lnSpc>
              <a:spcBef>
                <a:spcPct val="0"/>
              </a:spcBef>
              <a:buNone/>
              <a:defRPr lang="de-DE" sz="2200" b="1" kern="1200" baseline="0" dirty="0" smtClean="0">
                <a:solidFill>
                  <a:schemeClr val="tx1"/>
                </a:solidFill>
                <a:latin typeface="Arial" pitchFamily="34" charset="0"/>
                <a:ea typeface="+mj-ea"/>
                <a:cs typeface="Arial" pitchFamily="34" charset="0"/>
              </a:defRPr>
            </a:lvl1pPr>
          </a:lstStyle>
          <a:p>
            <a:pPr lvl="0"/>
            <a:r>
              <a:rPr lang="en-GB" noProof="0" smtClean="0"/>
              <a:t>Name des Vortrags</a:t>
            </a:r>
          </a:p>
          <a:p>
            <a:pPr lvl="0"/>
            <a:r>
              <a:rPr lang="en-GB" noProof="0" smtClean="0"/>
              <a:t>(Vortragstitel, Arial 20pt Fett</a:t>
            </a:r>
          </a:p>
          <a:p>
            <a:pPr lvl="0"/>
            <a:r>
              <a:rPr lang="en-GB" noProof="0" smtClean="0"/>
              <a:t>max. 3-Zeiler)</a:t>
            </a:r>
            <a:endParaRPr lang="en-GB" noProof="0"/>
          </a:p>
        </p:txBody>
      </p:sp>
      <p:sp>
        <p:nvSpPr>
          <p:cNvPr id="2" name="Veranstaltungstitel"/>
          <p:cNvSpPr>
            <a:spLocks noGrp="1"/>
          </p:cNvSpPr>
          <p:nvPr>
            <p:ph type="ctrTitle" hasCustomPrompt="1"/>
          </p:nvPr>
        </p:nvSpPr>
        <p:spPr>
          <a:xfrm>
            <a:off x="334799" y="1447199"/>
            <a:ext cx="11523600" cy="961200"/>
          </a:xfrm>
        </p:spPr>
        <p:txBody>
          <a:bodyPr anchor="t">
            <a:spAutoFit/>
          </a:bodyPr>
          <a:lstStyle>
            <a:lvl1pPr>
              <a:lnSpc>
                <a:spcPts val="2500"/>
              </a:lnSpc>
              <a:defRPr sz="2200"/>
            </a:lvl1pPr>
          </a:lstStyle>
          <a:p>
            <a:r>
              <a:rPr lang="en-GB" noProof="0" smtClean="0"/>
              <a:t>Veranstaltung</a:t>
            </a:r>
            <a:br>
              <a:rPr lang="en-GB" noProof="0" smtClean="0"/>
            </a:br>
            <a:r>
              <a:rPr lang="en-GB" noProof="0" smtClean="0"/>
              <a:t>(Veranstaltungstitel, Arial 20pt Fett</a:t>
            </a:r>
            <a:br>
              <a:rPr lang="en-GB" noProof="0" smtClean="0"/>
            </a:br>
            <a:r>
              <a:rPr lang="en-GB" noProof="0" smtClean="0"/>
              <a:t>max. 3-Zeiler)</a:t>
            </a:r>
            <a:endParaRPr lang="en-GB" noProof="0"/>
          </a:p>
        </p:txBody>
      </p:sp>
      <p:sp>
        <p:nvSpPr>
          <p:cNvPr id="7" name="Adresse"/>
          <p:cNvSpPr>
            <a:spLocks noGrp="1"/>
          </p:cNvSpPr>
          <p:nvPr>
            <p:ph type="body" sz="quarter" idx="13" hasCustomPrompt="1"/>
          </p:nvPr>
        </p:nvSpPr>
        <p:spPr>
          <a:xfrm>
            <a:off x="334799" y="5806800"/>
            <a:ext cx="11523600" cy="792000"/>
          </a:xfrm>
        </p:spPr>
        <p:txBody>
          <a:bodyPr lIns="0" tIns="0" rIns="0" bIns="0" anchor="b">
            <a:normAutofit/>
          </a:bodyPr>
          <a:lstStyle>
            <a:lvl1pPr marL="0" indent="0">
              <a:spcBef>
                <a:spcPts val="0"/>
              </a:spcBef>
              <a:spcAft>
                <a:spcPts val="0"/>
              </a:spcAft>
              <a:buNone/>
              <a:defRPr sz="1800"/>
            </a:lvl1pPr>
          </a:lstStyle>
          <a:p>
            <a:r>
              <a:rPr lang="en-GB" noProof="0" smtClean="0">
                <a:latin typeface="Arial" pitchFamily="34" charset="0"/>
                <a:cs typeface="Arial" pitchFamily="34" charset="0"/>
              </a:rPr>
              <a:t>Textplatzhalter dem Design entsprechend füllen:</a:t>
            </a:r>
            <a:br>
              <a:rPr lang="en-GB" noProof="0" smtClean="0">
                <a:latin typeface="Arial" pitchFamily="34" charset="0"/>
                <a:cs typeface="Arial" pitchFamily="34" charset="0"/>
              </a:rPr>
            </a:br>
            <a:r>
              <a:rPr lang="en-GB" noProof="0" smtClean="0">
                <a:latin typeface="Arial" pitchFamily="34" charset="0"/>
                <a:cs typeface="Arial" pitchFamily="34" charset="0"/>
              </a:rPr>
              <a:t>Institut für Kraftfahrzeuge bzw. Institute for Automotive Engineering</a:t>
            </a:r>
            <a:br>
              <a:rPr lang="en-GB" noProof="0" smtClean="0">
                <a:latin typeface="Arial" pitchFamily="34" charset="0"/>
                <a:cs typeface="Arial" pitchFamily="34" charset="0"/>
              </a:rPr>
            </a:br>
            <a:r>
              <a:rPr lang="en-GB" noProof="0" smtClean="0">
                <a:latin typeface="Arial" pitchFamily="34" charset="0"/>
                <a:cs typeface="Arial" pitchFamily="34" charset="0"/>
              </a:rPr>
              <a:t>Forschungsgesellschaft Kraftfahrwesen mbH Aachen</a:t>
            </a:r>
            <a:endParaRPr lang="en-GB" noProof="0">
              <a:latin typeface="Arial" pitchFamily="34" charset="0"/>
              <a:cs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lstStyle/>
          <a:p>
            <a:r>
              <a:rPr lang="en-GB" noProof="0" smtClean="0"/>
              <a:t>Titelmasterformat durch Klicken bearbeiten</a:t>
            </a:r>
            <a:endParaRPr lang="en-GB" noProof="0"/>
          </a:p>
        </p:txBody>
      </p:sp>
      <p:sp>
        <p:nvSpPr>
          <p:cNvPr id="3" name="Inhaltsplatzhalter"/>
          <p:cNvSpPr>
            <a:spLocks noGrp="1"/>
          </p:cNvSpPr>
          <p:nvPr>
            <p:ph idx="1"/>
          </p:nvPr>
        </p:nvSpPr>
        <p:spPr>
          <a:xfrm>
            <a:off x="334799" y="1447199"/>
            <a:ext cx="11523600" cy="5144400"/>
          </a:xfrm>
        </p:spPr>
        <p:txBody>
          <a:bodyPr>
            <a:normAutofit/>
          </a:bodyPr>
          <a:lstStyle>
            <a:lvl1pPr marL="360000" indent="-360000">
              <a:defRPr sz="1800"/>
            </a:lvl1pPr>
            <a:lvl2pPr marL="720000" indent="-360000">
              <a:defRPr sz="1800"/>
            </a:lvl2pPr>
            <a:lvl3pPr marL="1080000" indent="-360000">
              <a:defRPr sz="1800"/>
            </a:lvl3pPr>
            <a:lvl4pPr indent="-360000">
              <a:defRPr sz="1800"/>
            </a:lvl4pPr>
            <a:lvl5pPr marL="1800000" indent="-360000">
              <a:defRPr sz="1800"/>
            </a:lvl5p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lstStyle/>
          <a:p>
            <a:r>
              <a:rPr lang="en-GB" noProof="0" smtClean="0"/>
              <a:t>Titelmasterformat durch Klicken bearbeiten</a:t>
            </a:r>
            <a:endParaRPr lang="en-GB" noProof="0"/>
          </a:p>
        </p:txBody>
      </p:sp>
      <p:sp>
        <p:nvSpPr>
          <p:cNvPr id="3" name="Inhaltsplatzhalter"/>
          <p:cNvSpPr>
            <a:spLocks noGrp="1"/>
          </p:cNvSpPr>
          <p:nvPr>
            <p:ph idx="1"/>
          </p:nvPr>
        </p:nvSpPr>
        <p:spPr>
          <a:xfrm>
            <a:off x="334799" y="1447199"/>
            <a:ext cx="11523600" cy="5144400"/>
          </a:xfrm>
        </p:spPr>
        <p:txBody>
          <a:bodyPr>
            <a:normAutofit/>
          </a:bodyPr>
          <a:lstStyle>
            <a:lvl1pPr>
              <a:defRPr sz="1800"/>
            </a:lvl1pPr>
            <a:lvl2pPr>
              <a:defRPr sz="1800"/>
            </a:lvl2pPr>
            <a:lvl3pPr>
              <a:defRPr sz="1800"/>
            </a:lvl3pPr>
            <a:lvl4pPr>
              <a:defRPr sz="1800"/>
            </a:lvl4pPr>
            <a:lvl5pPr>
              <a:defRPr sz="1800"/>
            </a:lvl5p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lstStyle/>
          <a:p>
            <a:r>
              <a:rPr lang="en-GB" noProof="0" smtClean="0"/>
              <a:t>Titelmasterformat durch Klicken bearbeiten</a:t>
            </a:r>
            <a:endParaRPr lang="en-GB" noProof="0"/>
          </a:p>
        </p:txBody>
      </p:sp>
      <p:sp>
        <p:nvSpPr>
          <p:cNvPr id="3" name="InhaltsplatzhalterLinks"/>
          <p:cNvSpPr>
            <a:spLocks noGrp="1"/>
          </p:cNvSpPr>
          <p:nvPr>
            <p:ph sz="half" idx="1"/>
          </p:nvPr>
        </p:nvSpPr>
        <p:spPr>
          <a:xfrm>
            <a:off x="334800" y="1447199"/>
            <a:ext cx="5518800" cy="515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
        <p:nvSpPr>
          <p:cNvPr id="4" name="InhaltsplatzhalterRechts"/>
          <p:cNvSpPr>
            <a:spLocks noGrp="1"/>
          </p:cNvSpPr>
          <p:nvPr>
            <p:ph sz="half" idx="2"/>
          </p:nvPr>
        </p:nvSpPr>
        <p:spPr>
          <a:xfrm>
            <a:off x="6336000" y="1447199"/>
            <a:ext cx="5518800" cy="515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lstStyle/>
          <a:p>
            <a:r>
              <a:rPr lang="de-DE" smtClean="0"/>
              <a:t>Titelmasterformat durch Klicken bearbeiten</a:t>
            </a:r>
            <a:endParaRPr lang="de-DE" dirty="0"/>
          </a:p>
        </p:txBody>
      </p:sp>
      <p:sp>
        <p:nvSpPr>
          <p:cNvPr id="3" name="Inhaltsplatzhalter"/>
          <p:cNvSpPr>
            <a:spLocks noGrp="1"/>
          </p:cNvSpPr>
          <p:nvPr>
            <p:ph idx="1"/>
          </p:nvPr>
        </p:nvSpPr>
        <p:spPr>
          <a:xfrm>
            <a:off x="334799" y="1447199"/>
            <a:ext cx="11523600" cy="5144400"/>
          </a:xfrm>
        </p:spPr>
        <p:txBody>
          <a:bodyPr>
            <a:noAutofit/>
          </a:bodyPr>
          <a:lstStyle>
            <a:lvl1pPr marL="360000" indent="-360000">
              <a:defRPr sz="1800"/>
            </a:lvl1pPr>
            <a:lvl2pPr marL="720000" indent="-360000">
              <a:defRPr sz="1800"/>
            </a:lvl2pPr>
            <a:lvl3pPr marL="1080000" indent="-360000">
              <a:defRPr sz="1800"/>
            </a:lvl3pPr>
            <a:lvl4pPr indent="-360000">
              <a:defRPr sz="1800"/>
            </a:lvl4pPr>
            <a:lvl5pPr marL="1800000" indent="-360000">
              <a:defRPr sz="1800"/>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sp>
        <p:nvSpPr>
          <p:cNvPr id="10" name="KontaktTypen"/>
          <p:cNvSpPr/>
          <p:nvPr userDrawn="1"/>
        </p:nvSpPr>
        <p:spPr>
          <a:xfrm>
            <a:off x="334800" y="5212799"/>
            <a:ext cx="11523600" cy="1386000"/>
          </a:xfrm>
          <a:prstGeom prst="rect">
            <a:avLst/>
          </a:prstGeom>
        </p:spPr>
        <p:txBody>
          <a:bodyPr wrap="square" lIns="0" tIns="0" rIns="0" bIns="0">
            <a:spAutoFit/>
          </a:bodyPr>
          <a:lstStyle/>
          <a:p>
            <a:r>
              <a:rPr lang="en-GB" sz="1800" noProof="0" smtClean="0">
                <a:latin typeface="Arial" pitchFamily="34" charset="0"/>
                <a:cs typeface="Arial" pitchFamily="34" charset="0"/>
              </a:rPr>
              <a:t>Phone</a:t>
            </a:r>
          </a:p>
          <a:p>
            <a:r>
              <a:rPr lang="en-GB" sz="1800" noProof="0" smtClean="0">
                <a:latin typeface="Arial" pitchFamily="34" charset="0"/>
                <a:cs typeface="Arial" pitchFamily="34" charset="0"/>
              </a:rPr>
              <a:t>Fax</a:t>
            </a:r>
          </a:p>
          <a:p>
            <a:endParaRPr lang="en-GB" sz="1800" noProof="0" smtClean="0">
              <a:latin typeface="Arial" pitchFamily="34" charset="0"/>
              <a:cs typeface="Arial" pitchFamily="34" charset="0"/>
            </a:endParaRPr>
          </a:p>
          <a:p>
            <a:pPr>
              <a:tabLst>
                <a:tab pos="990600" algn="l"/>
              </a:tabLst>
            </a:pPr>
            <a:r>
              <a:rPr lang="en-GB" sz="1800" noProof="0" smtClean="0">
                <a:latin typeface="Arial" pitchFamily="34" charset="0"/>
                <a:cs typeface="Arial" pitchFamily="34" charset="0"/>
              </a:rPr>
              <a:t>Email</a:t>
            </a:r>
            <a:br>
              <a:rPr lang="en-GB" sz="1800" noProof="0" smtClean="0">
                <a:latin typeface="Arial" pitchFamily="34" charset="0"/>
                <a:cs typeface="Arial" pitchFamily="34" charset="0"/>
              </a:rPr>
            </a:br>
            <a:r>
              <a:rPr lang="en-GB" sz="1800" noProof="0" smtClean="0">
                <a:latin typeface="Arial" pitchFamily="34" charset="0"/>
                <a:cs typeface="Arial" pitchFamily="34" charset="0"/>
              </a:rPr>
              <a:t>Internet</a:t>
            </a:r>
            <a:r>
              <a:rPr lang="en-GB" sz="1800" baseline="0" noProof="0" smtClean="0">
                <a:latin typeface="Arial" pitchFamily="34" charset="0"/>
                <a:cs typeface="Arial" pitchFamily="34" charset="0"/>
              </a:rPr>
              <a:t>	</a:t>
            </a:r>
            <a:r>
              <a:rPr lang="en-GB" sz="1800" noProof="0" smtClean="0">
                <a:latin typeface="Arial" pitchFamily="34" charset="0"/>
                <a:cs typeface="Arial" pitchFamily="34" charset="0"/>
              </a:rPr>
              <a:t>www.fka.de</a:t>
            </a:r>
            <a:endParaRPr lang="en-GB" sz="1800" noProof="0">
              <a:latin typeface="Arial" pitchFamily="34" charset="0"/>
              <a:cs typeface="Arial" pitchFamily="34" charset="0"/>
            </a:endParaRPr>
          </a:p>
        </p:txBody>
      </p:sp>
      <p:sp>
        <p:nvSpPr>
          <p:cNvPr id="9" name="Adresse"/>
          <p:cNvSpPr/>
          <p:nvPr userDrawn="1"/>
        </p:nvSpPr>
        <p:spPr>
          <a:xfrm>
            <a:off x="334800" y="3214800"/>
            <a:ext cx="11523600" cy="1432800"/>
          </a:xfrm>
          <a:prstGeom prst="rect">
            <a:avLst/>
          </a:prstGeom>
        </p:spPr>
        <p:txBody>
          <a:bodyPr wrap="square" lIns="0" tIns="0" rIns="0">
            <a:spAutoFit/>
          </a:bodyPr>
          <a:lstStyle/>
          <a:p>
            <a:r>
              <a:rPr lang="en-GB" sz="1800" noProof="0" dirty="0" smtClean="0">
                <a:latin typeface="Arial" pitchFamily="34" charset="0"/>
                <a:cs typeface="Arial" pitchFamily="34" charset="0"/>
              </a:rPr>
              <a:t>fka </a:t>
            </a:r>
            <a:r>
              <a:rPr lang="en-GB" sz="1800" noProof="0" dirty="0" err="1" smtClean="0">
                <a:latin typeface="Arial" pitchFamily="34" charset="0"/>
                <a:cs typeface="Arial" pitchFamily="34" charset="0"/>
              </a:rPr>
              <a:t>Forschungsgesellschaft</a:t>
            </a:r>
            <a:r>
              <a:rPr lang="en-GB" sz="1800" noProof="0" dirty="0" smtClean="0">
                <a:latin typeface="Arial" pitchFamily="34" charset="0"/>
                <a:cs typeface="Arial" pitchFamily="34" charset="0"/>
              </a:rPr>
              <a:t> </a:t>
            </a:r>
            <a:r>
              <a:rPr lang="en-GB" sz="1800" noProof="0" dirty="0" err="1" smtClean="0">
                <a:latin typeface="Arial" pitchFamily="34" charset="0"/>
                <a:cs typeface="Arial" pitchFamily="34" charset="0"/>
              </a:rPr>
              <a:t>Kraftfahrwesen</a:t>
            </a:r>
            <a:r>
              <a:rPr lang="en-GB" sz="1800" noProof="0" dirty="0" smtClean="0">
                <a:latin typeface="Arial" pitchFamily="34" charset="0"/>
                <a:cs typeface="Arial" pitchFamily="34" charset="0"/>
              </a:rPr>
              <a:t> </a:t>
            </a:r>
            <a:r>
              <a:rPr lang="en-GB" sz="1800" noProof="0" dirty="0" err="1" smtClean="0">
                <a:latin typeface="Arial" pitchFamily="34" charset="0"/>
                <a:cs typeface="Arial" pitchFamily="34" charset="0"/>
              </a:rPr>
              <a:t>mbH</a:t>
            </a:r>
            <a:r>
              <a:rPr lang="en-GB" sz="1800" noProof="0" dirty="0" smtClean="0">
                <a:latin typeface="Arial" pitchFamily="34" charset="0"/>
                <a:cs typeface="Arial" pitchFamily="34" charset="0"/>
              </a:rPr>
              <a:t> Aachen</a:t>
            </a:r>
          </a:p>
          <a:p>
            <a:r>
              <a:rPr lang="en-GB" sz="1800" noProof="0" dirty="0" err="1" smtClean="0">
                <a:latin typeface="Arial" pitchFamily="34" charset="0"/>
                <a:cs typeface="Arial" pitchFamily="34" charset="0"/>
              </a:rPr>
              <a:t>Steinbachstr</a:t>
            </a:r>
            <a:r>
              <a:rPr lang="en-GB" sz="1800" noProof="0" dirty="0" smtClean="0">
                <a:latin typeface="Arial" pitchFamily="34" charset="0"/>
                <a:cs typeface="Arial" pitchFamily="34" charset="0"/>
              </a:rPr>
              <a:t>. 7</a:t>
            </a:r>
          </a:p>
          <a:p>
            <a:r>
              <a:rPr lang="en-GB" sz="1800" noProof="0" dirty="0" smtClean="0">
                <a:latin typeface="Arial" pitchFamily="34" charset="0"/>
                <a:cs typeface="Arial" pitchFamily="34" charset="0"/>
              </a:rPr>
              <a:t>52074 Aachen</a:t>
            </a:r>
          </a:p>
          <a:p>
            <a:r>
              <a:rPr lang="en-GB" sz="1800" noProof="0" dirty="0" smtClean="0">
                <a:latin typeface="Arial" pitchFamily="34" charset="0"/>
                <a:cs typeface="Arial" pitchFamily="34" charset="0"/>
              </a:rPr>
              <a:t>Germany</a:t>
            </a:r>
            <a:endParaRPr lang="en-GB" sz="1800" noProof="0" dirty="0">
              <a:latin typeface="Arial" pitchFamily="34" charset="0"/>
              <a:cs typeface="Arial" pitchFamily="34" charset="0"/>
            </a:endParaRPr>
          </a:p>
        </p:txBody>
      </p:sp>
      <p:sp>
        <p:nvSpPr>
          <p:cNvPr id="8" name="Name"/>
          <p:cNvSpPr>
            <a:spLocks noGrp="1"/>
          </p:cNvSpPr>
          <p:nvPr>
            <p:ph type="body" sz="quarter" idx="12" hasCustomPrompt="1"/>
          </p:nvPr>
        </p:nvSpPr>
        <p:spPr>
          <a:xfrm>
            <a:off x="334799" y="2350799"/>
            <a:ext cx="11523600" cy="360000"/>
          </a:xfrm>
        </p:spPr>
        <p:txBody>
          <a:bodyPr lIns="0" tIns="0" rIns="0" bIns="0">
            <a:normAutofit/>
          </a:bodyPr>
          <a:lstStyle>
            <a:lvl1pPr marL="0" indent="0">
              <a:spcBef>
                <a:spcPts val="0"/>
              </a:spcBef>
              <a:buNone/>
              <a:defRPr sz="1800"/>
            </a:lvl1pPr>
          </a:lstStyle>
          <a:p>
            <a:pPr lvl="0"/>
            <a:r>
              <a:rPr lang="en-GB" noProof="0" smtClean="0"/>
              <a:t>Dr.-Ing. / Dipl.-Ing. Vorname Nachname (Bearbeiter, Ansprechpartner)</a:t>
            </a:r>
            <a:endParaRPr lang="en-GB" noProof="0"/>
          </a:p>
        </p:txBody>
      </p:sp>
      <p:sp>
        <p:nvSpPr>
          <p:cNvPr id="12" name="KontaktDaten"/>
          <p:cNvSpPr>
            <a:spLocks noGrp="1"/>
          </p:cNvSpPr>
          <p:nvPr>
            <p:ph type="body" sz="quarter" idx="13" hasCustomPrompt="1"/>
          </p:nvPr>
        </p:nvSpPr>
        <p:spPr>
          <a:xfrm>
            <a:off x="1313999" y="5212799"/>
            <a:ext cx="10544400" cy="1170000"/>
          </a:xfrm>
        </p:spPr>
        <p:txBody>
          <a:bodyPr lIns="0" tIns="0" rIns="0" bIns="0">
            <a:noAutofit/>
          </a:bodyPr>
          <a:lstStyle>
            <a:lvl1pPr marL="0" indent="0">
              <a:lnSpc>
                <a:spcPct val="100000"/>
              </a:lnSpc>
              <a:spcBef>
                <a:spcPts val="0"/>
              </a:spcBef>
              <a:spcAft>
                <a:spcPts val="0"/>
              </a:spcAft>
              <a:buNone/>
              <a:defRPr/>
            </a:lvl1pPr>
          </a:lstStyle>
          <a:p>
            <a:pPr lvl="0"/>
            <a:r>
              <a:rPr lang="en-GB" noProof="0" smtClean="0"/>
              <a:t>+49 241 8861 xxx</a:t>
            </a:r>
          </a:p>
          <a:p>
            <a:pPr lvl="0"/>
            <a:r>
              <a:rPr lang="en-GB" noProof="0" smtClean="0"/>
              <a:t>+49 241 8861 110</a:t>
            </a:r>
          </a:p>
          <a:p>
            <a:pPr lvl="0"/>
            <a:endParaRPr lang="en-GB" noProof="0" smtClean="0"/>
          </a:p>
          <a:p>
            <a:pPr lvl="0"/>
            <a:r>
              <a:rPr lang="en-GB" noProof="0" smtClean="0"/>
              <a:t>xxxxx@fka.de</a:t>
            </a:r>
            <a:endParaRPr lang="en-GB" noProof="0"/>
          </a:p>
        </p:txBody>
      </p:sp>
      <p:sp>
        <p:nvSpPr>
          <p:cNvPr id="7" name="Titel"/>
          <p:cNvSpPr txBox="1"/>
          <p:nvPr userDrawn="1"/>
        </p:nvSpPr>
        <p:spPr>
          <a:xfrm>
            <a:off x="334799" y="190800"/>
            <a:ext cx="8784000" cy="576000"/>
          </a:xfrm>
          <a:prstGeom prst="rect">
            <a:avLst/>
          </a:prstGeom>
          <a:noFill/>
        </p:spPr>
        <p:txBody>
          <a:bodyPr wrap="square" lIns="0" tIns="0" rIns="0" bIns="0" rtlCol="0" anchor="b" anchorCtr="0">
            <a:noAutofit/>
          </a:bodyPr>
          <a:lstStyle/>
          <a:p>
            <a:pPr>
              <a:lnSpc>
                <a:spcPts val="2500"/>
              </a:lnSpc>
            </a:pPr>
            <a:r>
              <a:rPr lang="en-GB" sz="2200" b="1" noProof="0" smtClean="0">
                <a:latin typeface="Arial" pitchFamily="34" charset="0"/>
                <a:cs typeface="Arial" pitchFamily="34" charset="0"/>
              </a:rPr>
              <a:t>Contact</a:t>
            </a:r>
            <a:endParaRPr lang="en-GB" sz="2200" b="1" noProof="0">
              <a:latin typeface="Arial" pitchFamily="34" charset="0"/>
              <a:cs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lstStyle/>
          <a:p>
            <a:r>
              <a:rPr lang="de-DE" smtClean="0"/>
              <a:t>Titelmasterformat durch Klicken bearbeiten</a:t>
            </a:r>
            <a:endParaRPr lang="de-DE" dirty="0"/>
          </a:p>
        </p:txBody>
      </p:sp>
      <p:sp>
        <p:nvSpPr>
          <p:cNvPr id="3" name="Inhaltsplatzhalter"/>
          <p:cNvSpPr>
            <a:spLocks noGrp="1"/>
          </p:cNvSpPr>
          <p:nvPr>
            <p:ph idx="1"/>
          </p:nvPr>
        </p:nvSpPr>
        <p:spPr>
          <a:xfrm>
            <a:off x="334799" y="1447199"/>
            <a:ext cx="11523600" cy="5144400"/>
          </a:xfrm>
        </p:spPr>
        <p:txBody>
          <a:bodyPr>
            <a:noAutofit/>
          </a:bodyPr>
          <a:lstStyle>
            <a:lvl1pPr>
              <a:defRPr sz="1800"/>
            </a:lvl1pPr>
            <a:lvl2pPr>
              <a:defRPr sz="1800"/>
            </a:lvl2pPr>
            <a:lvl3pPr>
              <a:defRPr sz="1800"/>
            </a:lvl3pPr>
            <a:lvl4pPr>
              <a:defRPr sz="1800"/>
            </a:lvl4pPr>
            <a:lvl5pPr>
              <a:defRPr sz="1800"/>
            </a:lvl5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lstStyle/>
          <a:p>
            <a:r>
              <a:rPr lang="de-DE" smtClean="0"/>
              <a:t>Titelmasterformat durch Klicken bearbeiten</a:t>
            </a:r>
            <a:endParaRPr lang="de-DE"/>
          </a:p>
        </p:txBody>
      </p:sp>
      <p:sp>
        <p:nvSpPr>
          <p:cNvPr id="3" name="InhaltsplatzhalterLinks"/>
          <p:cNvSpPr>
            <a:spLocks noGrp="1"/>
          </p:cNvSpPr>
          <p:nvPr>
            <p:ph sz="half" idx="1"/>
          </p:nvPr>
        </p:nvSpPr>
        <p:spPr>
          <a:xfrm>
            <a:off x="334800" y="1447199"/>
            <a:ext cx="5518800" cy="515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Rechts"/>
          <p:cNvSpPr>
            <a:spLocks noGrp="1"/>
          </p:cNvSpPr>
          <p:nvPr>
            <p:ph sz="half" idx="2"/>
          </p:nvPr>
        </p:nvSpPr>
        <p:spPr>
          <a:xfrm>
            <a:off x="6336000" y="1447199"/>
            <a:ext cx="5518800" cy="515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sp>
        <p:nvSpPr>
          <p:cNvPr id="10" name="KontaktTypen"/>
          <p:cNvSpPr/>
          <p:nvPr userDrawn="1"/>
        </p:nvSpPr>
        <p:spPr>
          <a:xfrm>
            <a:off x="334800" y="5212799"/>
            <a:ext cx="11523600" cy="1386000"/>
          </a:xfrm>
          <a:prstGeom prst="rect">
            <a:avLst/>
          </a:prstGeom>
        </p:spPr>
        <p:txBody>
          <a:bodyPr wrap="square" lIns="0" tIns="0" rIns="0" bIns="0">
            <a:spAutoFit/>
          </a:bodyPr>
          <a:lstStyle/>
          <a:p>
            <a:r>
              <a:rPr lang="de-DE" sz="1800" dirty="0" smtClean="0">
                <a:latin typeface="Arial" pitchFamily="34" charset="0"/>
                <a:cs typeface="Arial" pitchFamily="34" charset="0"/>
              </a:rPr>
              <a:t>Telefon</a:t>
            </a:r>
          </a:p>
          <a:p>
            <a:r>
              <a:rPr lang="de-DE" sz="1800" dirty="0" smtClean="0">
                <a:latin typeface="Arial" pitchFamily="34" charset="0"/>
                <a:cs typeface="Arial" pitchFamily="34" charset="0"/>
              </a:rPr>
              <a:t>Fax</a:t>
            </a:r>
          </a:p>
          <a:p>
            <a:endParaRPr lang="de-DE" sz="1800" dirty="0" smtClean="0">
              <a:latin typeface="Arial" pitchFamily="34" charset="0"/>
              <a:cs typeface="Arial" pitchFamily="34" charset="0"/>
            </a:endParaRPr>
          </a:p>
          <a:p>
            <a:pPr>
              <a:tabLst>
                <a:tab pos="990600" algn="l"/>
              </a:tabLst>
            </a:pPr>
            <a:r>
              <a:rPr lang="de-DE" sz="1800" dirty="0" smtClean="0">
                <a:latin typeface="Arial" pitchFamily="34" charset="0"/>
                <a:cs typeface="Arial" pitchFamily="34" charset="0"/>
              </a:rPr>
              <a:t>E-Mail</a:t>
            </a:r>
            <a:br>
              <a:rPr lang="de-DE" sz="1800" dirty="0" smtClean="0">
                <a:latin typeface="Arial" pitchFamily="34" charset="0"/>
                <a:cs typeface="Arial" pitchFamily="34" charset="0"/>
              </a:rPr>
            </a:br>
            <a:r>
              <a:rPr lang="de-DE" sz="1800" dirty="0" smtClean="0">
                <a:latin typeface="Arial" pitchFamily="34" charset="0"/>
                <a:cs typeface="Arial" pitchFamily="34" charset="0"/>
              </a:rPr>
              <a:t>Internet</a:t>
            </a:r>
            <a:r>
              <a:rPr lang="de-DE" sz="1800" baseline="0" dirty="0" smtClean="0">
                <a:latin typeface="Arial" pitchFamily="34" charset="0"/>
                <a:cs typeface="Arial" pitchFamily="34" charset="0"/>
              </a:rPr>
              <a:t>	</a:t>
            </a:r>
            <a:r>
              <a:rPr lang="de-DE" sz="1800" dirty="0" smtClean="0">
                <a:latin typeface="Arial" pitchFamily="34" charset="0"/>
                <a:cs typeface="Arial" pitchFamily="34" charset="0"/>
              </a:rPr>
              <a:t>www.ika.rwth-aachen.de</a:t>
            </a:r>
            <a:endParaRPr lang="de-DE" sz="1800" dirty="0">
              <a:latin typeface="Arial" pitchFamily="34" charset="0"/>
              <a:cs typeface="Arial" pitchFamily="34" charset="0"/>
            </a:endParaRPr>
          </a:p>
        </p:txBody>
      </p:sp>
      <p:sp>
        <p:nvSpPr>
          <p:cNvPr id="9" name="Adresse"/>
          <p:cNvSpPr/>
          <p:nvPr userDrawn="1"/>
        </p:nvSpPr>
        <p:spPr>
          <a:xfrm>
            <a:off x="334800" y="3214800"/>
            <a:ext cx="11523600" cy="1432800"/>
          </a:xfrm>
          <a:prstGeom prst="rect">
            <a:avLst/>
          </a:prstGeom>
        </p:spPr>
        <p:txBody>
          <a:bodyPr wrap="square" lIns="0" tIns="0" rIns="0">
            <a:spAutoFit/>
          </a:bodyPr>
          <a:lstStyle/>
          <a:p>
            <a:r>
              <a:rPr lang="de-DE" sz="1800" dirty="0" smtClean="0">
                <a:latin typeface="Arial" pitchFamily="34" charset="0"/>
                <a:cs typeface="Arial" pitchFamily="34" charset="0"/>
              </a:rPr>
              <a:t>Institut für Kraftfahrzeuge</a:t>
            </a:r>
          </a:p>
          <a:p>
            <a:r>
              <a:rPr lang="de-DE" sz="1800" dirty="0" smtClean="0">
                <a:latin typeface="Arial" pitchFamily="34" charset="0"/>
                <a:cs typeface="Arial" pitchFamily="34" charset="0"/>
              </a:rPr>
              <a:t>RWTH Aachen University</a:t>
            </a:r>
          </a:p>
          <a:p>
            <a:r>
              <a:rPr lang="de-DE" sz="1800" dirty="0" smtClean="0">
                <a:latin typeface="Arial" pitchFamily="34" charset="0"/>
                <a:cs typeface="Arial" pitchFamily="34" charset="0"/>
              </a:rPr>
              <a:t>Steinbachstraße 7</a:t>
            </a:r>
          </a:p>
          <a:p>
            <a:r>
              <a:rPr lang="de-DE" sz="1800" dirty="0" smtClean="0">
                <a:latin typeface="Arial" pitchFamily="34" charset="0"/>
                <a:cs typeface="Arial" pitchFamily="34" charset="0"/>
              </a:rPr>
              <a:t>52074 Aachen</a:t>
            </a:r>
            <a:endParaRPr lang="de-DE" sz="1800" dirty="0">
              <a:latin typeface="Arial" pitchFamily="34" charset="0"/>
              <a:cs typeface="Arial" pitchFamily="34" charset="0"/>
            </a:endParaRPr>
          </a:p>
        </p:txBody>
      </p:sp>
      <p:sp>
        <p:nvSpPr>
          <p:cNvPr id="8" name="Name"/>
          <p:cNvSpPr>
            <a:spLocks noGrp="1"/>
          </p:cNvSpPr>
          <p:nvPr>
            <p:ph type="body" sz="quarter" idx="12" hasCustomPrompt="1"/>
          </p:nvPr>
        </p:nvSpPr>
        <p:spPr>
          <a:xfrm>
            <a:off x="334799" y="2350799"/>
            <a:ext cx="11523600" cy="360000"/>
          </a:xfrm>
        </p:spPr>
        <p:txBody>
          <a:bodyPr lIns="0" tIns="0" rIns="0" bIns="0">
            <a:normAutofit/>
          </a:bodyPr>
          <a:lstStyle>
            <a:lvl1pPr marL="0" marR="0" indent="0" algn="l" defTabSz="914400" rtl="0" eaLnBrk="1" fontAlgn="auto" latinLnBrk="0" hangingPunct="1">
              <a:lnSpc>
                <a:spcPct val="100000"/>
              </a:lnSpc>
              <a:spcBef>
                <a:spcPts val="0"/>
              </a:spcBef>
              <a:spcAft>
                <a:spcPts val="0"/>
              </a:spcAft>
              <a:buClr>
                <a:schemeClr val="tx2"/>
              </a:buClr>
              <a:buSzTx/>
              <a:buFont typeface="Wingdings" pitchFamily="2" charset="2"/>
              <a:buNone/>
              <a:tabLst/>
              <a:defRPr sz="1800"/>
            </a:lvl1pPr>
          </a:lstStyle>
          <a:p>
            <a:pPr marL="0" marR="0" lvl="0" indent="0" algn="l" defTabSz="914400" rtl="0" eaLnBrk="1" fontAlgn="auto" latinLnBrk="0" hangingPunct="1">
              <a:lnSpc>
                <a:spcPct val="100000"/>
              </a:lnSpc>
              <a:spcBef>
                <a:spcPts val="0"/>
              </a:spcBef>
              <a:spcAft>
                <a:spcPts val="0"/>
              </a:spcAft>
              <a:buClr>
                <a:schemeClr val="tx2"/>
              </a:buClr>
              <a:buSzTx/>
              <a:buFont typeface="Wingdings" pitchFamily="2" charset="2"/>
              <a:buNone/>
              <a:tabLst/>
              <a:defRPr/>
            </a:pPr>
            <a:r>
              <a:rPr lang="de-DE" dirty="0" smtClean="0"/>
              <a:t>Dr.-Ing. / Dipl.-Ing. Vorname Nachname (Bearbeiter, Ansprechpartner)</a:t>
            </a:r>
          </a:p>
        </p:txBody>
      </p:sp>
      <p:sp>
        <p:nvSpPr>
          <p:cNvPr id="12" name="KontaktDaten"/>
          <p:cNvSpPr>
            <a:spLocks noGrp="1"/>
          </p:cNvSpPr>
          <p:nvPr>
            <p:ph type="body" sz="quarter" idx="13" hasCustomPrompt="1"/>
          </p:nvPr>
        </p:nvSpPr>
        <p:spPr>
          <a:xfrm>
            <a:off x="1313999" y="5212799"/>
            <a:ext cx="10544400" cy="1170000"/>
          </a:xfrm>
        </p:spPr>
        <p:txBody>
          <a:bodyPr lIns="0" tIns="0" rIns="0" bIns="0">
            <a:noAutofit/>
          </a:bodyPr>
          <a:lstStyle>
            <a:lvl1pPr marL="0" indent="0">
              <a:lnSpc>
                <a:spcPct val="100000"/>
              </a:lnSpc>
              <a:spcBef>
                <a:spcPts val="0"/>
              </a:spcBef>
              <a:spcAft>
                <a:spcPts val="0"/>
              </a:spcAft>
              <a:buNone/>
              <a:defRPr/>
            </a:lvl1pPr>
          </a:lstStyle>
          <a:p>
            <a:pPr lvl="0"/>
            <a:r>
              <a:rPr lang="de-DE" dirty="0" smtClean="0"/>
              <a:t>+49 241 80 </a:t>
            </a:r>
            <a:r>
              <a:rPr lang="de-DE" dirty="0" err="1" smtClean="0"/>
              <a:t>xxxxx</a:t>
            </a:r>
            <a:endParaRPr lang="de-DE" dirty="0" smtClean="0"/>
          </a:p>
          <a:p>
            <a:pPr lvl="0"/>
            <a:r>
              <a:rPr lang="de-DE" dirty="0" smtClean="0"/>
              <a:t>+49 241 80 22147</a:t>
            </a:r>
          </a:p>
          <a:p>
            <a:pPr lvl="0"/>
            <a:endParaRPr lang="de-DE" dirty="0" smtClean="0"/>
          </a:p>
          <a:p>
            <a:pPr lvl="0"/>
            <a:r>
              <a:rPr lang="de-DE" dirty="0" smtClean="0"/>
              <a:t>xxxxx@ika.rwth-aachen.de</a:t>
            </a:r>
            <a:endParaRPr lang="de-DE" dirty="0"/>
          </a:p>
        </p:txBody>
      </p:sp>
      <p:sp>
        <p:nvSpPr>
          <p:cNvPr id="7" name="Titel"/>
          <p:cNvSpPr txBox="1"/>
          <p:nvPr userDrawn="1"/>
        </p:nvSpPr>
        <p:spPr>
          <a:xfrm>
            <a:off x="334799" y="190800"/>
            <a:ext cx="8784000" cy="576000"/>
          </a:xfrm>
          <a:prstGeom prst="rect">
            <a:avLst/>
          </a:prstGeom>
          <a:noFill/>
        </p:spPr>
        <p:txBody>
          <a:bodyPr wrap="square" lIns="0" tIns="0" rIns="0" bIns="0" rtlCol="0" anchor="b" anchorCtr="0">
            <a:noAutofit/>
          </a:bodyPr>
          <a:lstStyle/>
          <a:p>
            <a:pPr>
              <a:lnSpc>
                <a:spcPts val="2500"/>
              </a:lnSpc>
            </a:pPr>
            <a:r>
              <a:rPr lang="de-DE" sz="2200" b="1" dirty="0" smtClean="0">
                <a:latin typeface="Arial" pitchFamily="34" charset="0"/>
                <a:cs typeface="Arial" pitchFamily="34" charset="0"/>
              </a:rPr>
              <a:t>Kontakt</a:t>
            </a:r>
            <a:endParaRPr lang="de-DE" sz="2200" b="1" dirty="0">
              <a:latin typeface="Arial" pitchFamily="34" charset="0"/>
              <a:cs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OrtDatum"/>
          <p:cNvSpPr>
            <a:spLocks noGrp="1"/>
          </p:cNvSpPr>
          <p:nvPr>
            <p:ph type="body" sz="quarter" idx="11" hasCustomPrompt="1"/>
          </p:nvPr>
        </p:nvSpPr>
        <p:spPr>
          <a:xfrm>
            <a:off x="334799" y="4654799"/>
            <a:ext cx="11523600" cy="360000"/>
          </a:xfrm>
        </p:spPr>
        <p:txBody>
          <a:bodyPr lIns="0" tIns="0" rIns="0" bIns="0">
            <a:normAutofit/>
          </a:bodyPr>
          <a:lstStyle>
            <a:lvl1pPr marL="0" indent="0">
              <a:spcBef>
                <a:spcPts val="0"/>
              </a:spcBef>
              <a:buNone/>
              <a:defRPr sz="1800"/>
            </a:lvl1pPr>
          </a:lstStyle>
          <a:p>
            <a:pPr lvl="0"/>
            <a:r>
              <a:rPr lang="en-GB" noProof="0" smtClean="0"/>
              <a:t>Venue, xy Month 201x</a:t>
            </a:r>
            <a:endParaRPr lang="en-GB" noProof="0"/>
          </a:p>
        </p:txBody>
      </p:sp>
      <p:sp>
        <p:nvSpPr>
          <p:cNvPr id="13" name="Name"/>
          <p:cNvSpPr>
            <a:spLocks noGrp="1"/>
          </p:cNvSpPr>
          <p:nvPr>
            <p:ph type="body" sz="quarter" idx="12" hasCustomPrompt="1"/>
          </p:nvPr>
        </p:nvSpPr>
        <p:spPr>
          <a:xfrm>
            <a:off x="334799" y="5158799"/>
            <a:ext cx="11523600" cy="360000"/>
          </a:xfrm>
        </p:spPr>
        <p:txBody>
          <a:bodyPr lIns="0" tIns="0" rIns="0" bIns="0">
            <a:normAutofit/>
          </a:bodyPr>
          <a:lstStyle>
            <a:lvl1pPr marL="0" indent="0">
              <a:spcBef>
                <a:spcPts val="0"/>
              </a:spcBef>
              <a:buNone/>
              <a:defRPr sz="1800"/>
            </a:lvl1pPr>
          </a:lstStyle>
          <a:p>
            <a:pPr lvl="0"/>
            <a:r>
              <a:rPr lang="en-GB" noProof="0" smtClean="0"/>
              <a:t>Dr.-Ing. / Dipl.-Ing. Vorname Nachname</a:t>
            </a:r>
            <a:endParaRPr lang="en-GB" noProof="0"/>
          </a:p>
        </p:txBody>
      </p:sp>
      <p:sp>
        <p:nvSpPr>
          <p:cNvPr id="8" name="Vortragstitel"/>
          <p:cNvSpPr>
            <a:spLocks noGrp="1"/>
          </p:cNvSpPr>
          <p:nvPr>
            <p:ph sz="quarter" idx="10" hasCustomPrompt="1"/>
          </p:nvPr>
        </p:nvSpPr>
        <p:spPr>
          <a:xfrm>
            <a:off x="334799" y="2782800"/>
            <a:ext cx="11523600" cy="1115690"/>
          </a:xfrm>
        </p:spPr>
        <p:txBody>
          <a:bodyPr lIns="0" tIns="0" rIns="0" bIns="0" anchor="t">
            <a:spAutoFit/>
          </a:bodyPr>
          <a:lstStyle>
            <a:lvl1pPr marL="0" indent="0" algn="l" defTabSz="914400" rtl="0" eaLnBrk="1" latinLnBrk="0" hangingPunct="1">
              <a:lnSpc>
                <a:spcPts val="2500"/>
              </a:lnSpc>
              <a:spcBef>
                <a:spcPct val="0"/>
              </a:spcBef>
              <a:buNone/>
              <a:defRPr lang="de-DE" sz="2200" b="1" kern="1200" baseline="0" dirty="0" smtClean="0">
                <a:solidFill>
                  <a:schemeClr val="tx1"/>
                </a:solidFill>
                <a:latin typeface="Arial" pitchFamily="34" charset="0"/>
                <a:ea typeface="+mj-ea"/>
                <a:cs typeface="Arial" pitchFamily="34" charset="0"/>
              </a:defRPr>
            </a:lvl1pPr>
          </a:lstStyle>
          <a:p>
            <a:pPr lvl="0"/>
            <a:r>
              <a:rPr lang="en-GB" noProof="0" smtClean="0"/>
              <a:t>Name des Vortrags</a:t>
            </a:r>
          </a:p>
          <a:p>
            <a:pPr lvl="0"/>
            <a:r>
              <a:rPr lang="en-GB" noProof="0" smtClean="0"/>
              <a:t>(Vortragstitel, Arial 20pt Fett</a:t>
            </a:r>
          </a:p>
          <a:p>
            <a:pPr lvl="0"/>
            <a:r>
              <a:rPr lang="en-GB" noProof="0" smtClean="0"/>
              <a:t>max. 3-Zeiler)</a:t>
            </a:r>
            <a:endParaRPr lang="en-GB" noProof="0"/>
          </a:p>
        </p:txBody>
      </p:sp>
      <p:sp>
        <p:nvSpPr>
          <p:cNvPr id="2" name="Veranstaltungstitel"/>
          <p:cNvSpPr>
            <a:spLocks noGrp="1"/>
          </p:cNvSpPr>
          <p:nvPr>
            <p:ph type="ctrTitle" hasCustomPrompt="1"/>
          </p:nvPr>
        </p:nvSpPr>
        <p:spPr>
          <a:xfrm>
            <a:off x="334799" y="1447199"/>
            <a:ext cx="11523600" cy="961200"/>
          </a:xfrm>
        </p:spPr>
        <p:txBody>
          <a:bodyPr anchor="t">
            <a:spAutoFit/>
          </a:bodyPr>
          <a:lstStyle>
            <a:lvl1pPr>
              <a:defRPr/>
            </a:lvl1pPr>
          </a:lstStyle>
          <a:p>
            <a:r>
              <a:rPr lang="en-GB" noProof="0" dirty="0" err="1" smtClean="0"/>
              <a:t>Veranstaltung</a:t>
            </a:r>
            <a:r>
              <a:rPr lang="en-GB" noProof="0" dirty="0" smtClean="0"/>
              <a:t/>
            </a:r>
            <a:br>
              <a:rPr lang="en-GB" noProof="0" dirty="0" smtClean="0"/>
            </a:br>
            <a:r>
              <a:rPr lang="en-GB" noProof="0" dirty="0" smtClean="0"/>
              <a:t>(</a:t>
            </a:r>
            <a:r>
              <a:rPr lang="en-GB" noProof="0" dirty="0" err="1" smtClean="0"/>
              <a:t>Veranstaltungstitel</a:t>
            </a:r>
            <a:r>
              <a:rPr lang="en-GB" noProof="0" dirty="0" smtClean="0"/>
              <a:t>, Arial 20pt </a:t>
            </a:r>
            <a:r>
              <a:rPr lang="en-GB" noProof="0" dirty="0" err="1" smtClean="0"/>
              <a:t>Fett</a:t>
            </a:r>
            <a:r>
              <a:rPr lang="en-GB" noProof="0" dirty="0" smtClean="0"/>
              <a:t/>
            </a:r>
            <a:br>
              <a:rPr lang="en-GB" noProof="0" dirty="0" smtClean="0"/>
            </a:br>
            <a:r>
              <a:rPr lang="en-GB" noProof="0" dirty="0" smtClean="0"/>
              <a:t>max. 3-Zeiler)</a:t>
            </a:r>
            <a:endParaRPr lang="en-GB" noProof="0" dirty="0"/>
          </a:p>
        </p:txBody>
      </p:sp>
      <p:sp>
        <p:nvSpPr>
          <p:cNvPr id="7" name="Adresse"/>
          <p:cNvSpPr>
            <a:spLocks noGrp="1"/>
          </p:cNvSpPr>
          <p:nvPr>
            <p:ph type="body" sz="quarter" idx="13" hasCustomPrompt="1"/>
          </p:nvPr>
        </p:nvSpPr>
        <p:spPr>
          <a:xfrm>
            <a:off x="334799" y="5806800"/>
            <a:ext cx="11523600" cy="792000"/>
          </a:xfrm>
        </p:spPr>
        <p:txBody>
          <a:bodyPr lIns="0" tIns="0" rIns="0" bIns="0" anchor="b">
            <a:normAutofit/>
          </a:bodyPr>
          <a:lstStyle>
            <a:lvl1pPr marL="0" indent="0">
              <a:spcBef>
                <a:spcPts val="0"/>
              </a:spcBef>
              <a:spcAft>
                <a:spcPts val="0"/>
              </a:spcAft>
              <a:buNone/>
              <a:defRPr sz="1800"/>
            </a:lvl1pPr>
          </a:lstStyle>
          <a:p>
            <a:r>
              <a:rPr lang="en-GB" noProof="0" smtClean="0">
                <a:latin typeface="Arial" pitchFamily="34" charset="0"/>
                <a:cs typeface="Arial" pitchFamily="34" charset="0"/>
              </a:rPr>
              <a:t>Textplatzhalter dem Design entsprechend füllen:</a:t>
            </a:r>
            <a:br>
              <a:rPr lang="en-GB" noProof="0" smtClean="0">
                <a:latin typeface="Arial" pitchFamily="34" charset="0"/>
                <a:cs typeface="Arial" pitchFamily="34" charset="0"/>
              </a:rPr>
            </a:br>
            <a:r>
              <a:rPr lang="en-GB" noProof="0" smtClean="0">
                <a:latin typeface="Arial" pitchFamily="34" charset="0"/>
                <a:cs typeface="Arial" pitchFamily="34" charset="0"/>
              </a:rPr>
              <a:t>Institut für Kraftfahrzeuge bzw. Institute for Automotive Engineering</a:t>
            </a:r>
            <a:br>
              <a:rPr lang="en-GB" noProof="0" smtClean="0">
                <a:latin typeface="Arial" pitchFamily="34" charset="0"/>
                <a:cs typeface="Arial" pitchFamily="34" charset="0"/>
              </a:rPr>
            </a:br>
            <a:r>
              <a:rPr lang="en-GB" noProof="0" smtClean="0">
                <a:latin typeface="Arial" pitchFamily="34" charset="0"/>
                <a:cs typeface="Arial" pitchFamily="34" charset="0"/>
              </a:rPr>
              <a:t>Forschungsgesellschaft Kraftfahrwesen mbH Aachen</a:t>
            </a:r>
            <a:endParaRPr lang="en-GB" noProof="0">
              <a:latin typeface="Arial" pitchFamily="34" charset="0"/>
              <a:cs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27205961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09"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p:cNvSpPr>
            <a:spLocks noGrp="1"/>
          </p:cNvSpPr>
          <p:nvPr>
            <p:ph type="title"/>
          </p:nvPr>
        </p:nvSpPr>
        <p:spPr>
          <a:xfrm>
            <a:off x="334799" y="190800"/>
            <a:ext cx="8784000" cy="576000"/>
          </a:xfrm>
        </p:spPr>
        <p:txBody>
          <a:bodyPr anchor="b"/>
          <a:lstStyle/>
          <a:p>
            <a:r>
              <a:rPr lang="de-DE" smtClean="0"/>
              <a:t>Titelmasterformat durch Klicken bearbeiten</a:t>
            </a:r>
            <a:endParaRPr lang="de-DE"/>
          </a:p>
        </p:txBody>
      </p:sp>
      <p:sp>
        <p:nvSpPr>
          <p:cNvPr id="3" name="Inhaltsplatzhalter"/>
          <p:cNvSpPr>
            <a:spLocks noGrp="1"/>
          </p:cNvSpPr>
          <p:nvPr>
            <p:ph idx="1"/>
          </p:nvPr>
        </p:nvSpPr>
        <p:spPr>
          <a:xfrm>
            <a:off x="334799" y="1447199"/>
            <a:ext cx="11523600" cy="5144400"/>
          </a:xfrm>
        </p:spPr>
        <p:txBody>
          <a:bodyPr>
            <a:normAutofit/>
          </a:bodyPr>
          <a:lst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3pPr>
            <a:lvl4pPr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dirty="0">
                <a:solidFill>
                  <a:schemeClr val="tx1"/>
                </a:solidFill>
                <a:latin typeface="Arial" pitchFamily="34" charset="0"/>
                <a:ea typeface="+mn-ea"/>
                <a:cs typeface="Arial" pitchFamily="34" charset="0"/>
              </a:defRPr>
            </a:lvl5p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extLst>
              <p:ext uri="{D42A27DB-BD31-4B8C-83A1-F6EECF244321}">
                <p14:modId xmlns:p14="http://schemas.microsoft.com/office/powerpoint/2010/main" val="8696278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00" name="think-cell Folie" r:id="rId4" imgW="270" imgH="270" progId="TCLayout.ActiveDocument.1">
                  <p:embed/>
                </p:oleObj>
              </mc:Choice>
              <mc:Fallback>
                <p:oleObj name="think-cell Foli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el"/>
          <p:cNvSpPr>
            <a:spLocks noGrp="1"/>
          </p:cNvSpPr>
          <p:nvPr>
            <p:ph type="title"/>
          </p:nvPr>
        </p:nvSpPr>
        <p:spPr>
          <a:xfrm>
            <a:off x="334799" y="190800"/>
            <a:ext cx="8784000" cy="576000"/>
          </a:xfrm>
        </p:spPr>
        <p:txBody>
          <a:bodyPr anchor="b"/>
          <a:lstStyle/>
          <a:p>
            <a:r>
              <a:rPr lang="en-GB" noProof="0" smtClean="0"/>
              <a:t>Titelmasterformat durch Klicken bearbeiten</a:t>
            </a:r>
            <a:endParaRPr lang="en-GB" noProof="0"/>
          </a:p>
        </p:txBody>
      </p:sp>
      <p:sp>
        <p:nvSpPr>
          <p:cNvPr id="3" name="Inhaltsplatzhalter"/>
          <p:cNvSpPr>
            <a:spLocks noGrp="1"/>
          </p:cNvSpPr>
          <p:nvPr>
            <p:ph idx="1"/>
          </p:nvPr>
        </p:nvSpPr>
        <p:spPr>
          <a:xfrm>
            <a:off x="334799" y="1447199"/>
            <a:ext cx="11523600" cy="5144400"/>
          </a:xfrm>
        </p:spPr>
        <p:txBody>
          <a:bodyPr>
            <a:normAutofit/>
          </a:bodyPr>
          <a:lstStyle>
            <a:lvl1pPr>
              <a:defRPr sz="1800"/>
            </a:lvl1pPr>
            <a:lvl2pPr>
              <a:defRPr sz="1800"/>
            </a:lvl2pPr>
            <a:lvl3pPr>
              <a:defRPr sz="1800"/>
            </a:lvl3pPr>
            <a:lvl4pPr>
              <a:defRPr sz="1800"/>
            </a:lvl4pPr>
            <a:lvl5pPr>
              <a:defRPr sz="1800"/>
            </a:lvl5p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p:cNvSpPr>
            <a:spLocks noGrp="1"/>
          </p:cNvSpPr>
          <p:nvPr>
            <p:ph type="title"/>
          </p:nvPr>
        </p:nvSpPr>
        <p:spPr>
          <a:xfrm>
            <a:off x="334799" y="190800"/>
            <a:ext cx="8784000" cy="576000"/>
          </a:xfrm>
        </p:spPr>
        <p:txBody>
          <a:bodyPr anchor="b"/>
          <a:lstStyle/>
          <a:p>
            <a:r>
              <a:rPr lang="en-GB" noProof="0" smtClean="0"/>
              <a:t>Titelmasterformat durch Klicken bearbeiten</a:t>
            </a:r>
            <a:endParaRPr lang="en-GB" noProof="0"/>
          </a:p>
        </p:txBody>
      </p:sp>
      <p:sp>
        <p:nvSpPr>
          <p:cNvPr id="3" name="InhaltsplatzhalterLinks"/>
          <p:cNvSpPr>
            <a:spLocks noGrp="1"/>
          </p:cNvSpPr>
          <p:nvPr>
            <p:ph sz="half" idx="1"/>
          </p:nvPr>
        </p:nvSpPr>
        <p:spPr>
          <a:xfrm>
            <a:off x="334800" y="1447199"/>
            <a:ext cx="5518800" cy="515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
        <p:nvSpPr>
          <p:cNvPr id="4" name="InhaltsplatzhalterRechts"/>
          <p:cNvSpPr>
            <a:spLocks noGrp="1"/>
          </p:cNvSpPr>
          <p:nvPr>
            <p:ph sz="half" idx="2"/>
          </p:nvPr>
        </p:nvSpPr>
        <p:spPr>
          <a:xfrm>
            <a:off x="6336000" y="1447199"/>
            <a:ext cx="5518800" cy="515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8.xml"/><Relationship Id="rId7" Type="http://schemas.openxmlformats.org/officeDocument/2006/relationships/vmlDrawing" Target="../drawings/vmlDrawing2.v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11" Type="http://schemas.openxmlformats.org/officeDocument/2006/relationships/image" Target="../media/image3.png"/><Relationship Id="rId5" Type="http://schemas.openxmlformats.org/officeDocument/2006/relationships/slideLayout" Target="../slideLayouts/slideLayout10.xml"/><Relationship Id="rId10" Type="http://schemas.openxmlformats.org/officeDocument/2006/relationships/image" Target="../media/image1.emf"/><Relationship Id="rId4" Type="http://schemas.openxmlformats.org/officeDocument/2006/relationships/slideLayout" Target="../slideLayouts/slideLayout9.xml"/><Relationship Id="rId9"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8"/>
            </p:custDataLst>
          </p:nvPr>
        </p:nvGraphicFramePr>
        <p:xfrm>
          <a:off x="2117" y="1589"/>
          <a:ext cx="2116" cy="1587"/>
        </p:xfrm>
        <a:graphic>
          <a:graphicData uri="http://schemas.openxmlformats.org/presentationml/2006/ole">
            <mc:AlternateContent xmlns:mc="http://schemas.openxmlformats.org/markup-compatibility/2006">
              <mc:Choice xmlns:v="urn:schemas-microsoft-com:vml" Requires="v">
                <p:oleObj spid="_x0000_s1210" name="think-cell Folie" r:id="rId9" imgW="360" imgH="360" progId="TCLayout.ActiveDocument.1">
                  <p:embed/>
                </p:oleObj>
              </mc:Choice>
              <mc:Fallback>
                <p:oleObj name="think-cell Folie" r:id="rId9" imgW="360" imgH="360" progId="TCLayout.ActiveDocument.1">
                  <p:embed/>
                  <p:pic>
                    <p:nvPicPr>
                      <p:cNvPr id="0" name="Picture 2"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7" y="1589"/>
                        <a:ext cx="2116"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MasterTitel"/>
          <p:cNvSpPr>
            <a:spLocks noGrp="1"/>
          </p:cNvSpPr>
          <p:nvPr>
            <p:ph type="title"/>
          </p:nvPr>
        </p:nvSpPr>
        <p:spPr>
          <a:xfrm>
            <a:off x="334799" y="190800"/>
            <a:ext cx="8784000" cy="576000"/>
          </a:xfrm>
          <a:prstGeom prst="rect">
            <a:avLst/>
          </a:prstGeom>
        </p:spPr>
        <p:txBody>
          <a:bodyPr vert="horz" lIns="0" tIns="0" rIns="0" bIns="0" rtlCol="0" anchor="b" anchorCtr="0">
            <a:noAutofit/>
          </a:bodyPr>
          <a:lstStyle/>
          <a:p>
            <a:r>
              <a:rPr lang="de-DE" dirty="0" smtClean="0"/>
              <a:t>Titelmasterformat durch Klicken bearbeiten</a:t>
            </a:r>
            <a:endParaRPr lang="de-DE" dirty="0"/>
          </a:p>
        </p:txBody>
      </p:sp>
      <p:sp>
        <p:nvSpPr>
          <p:cNvPr id="3" name="MasterTextplatzhalter"/>
          <p:cNvSpPr>
            <a:spLocks noGrp="1"/>
          </p:cNvSpPr>
          <p:nvPr>
            <p:ph type="body" idx="1"/>
          </p:nvPr>
        </p:nvSpPr>
        <p:spPr>
          <a:xfrm>
            <a:off x="334799" y="1447199"/>
            <a:ext cx="11523600" cy="5144400"/>
          </a:xfrm>
          <a:prstGeom prst="rect">
            <a:avLst/>
          </a:prstGeom>
        </p:spPr>
        <p:txBody>
          <a:bodyPr vert="horz" lIns="0" tIns="0" rIns="0" bIns="0" rtlCol="0">
            <a:no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13" name="FusszeileUntenRechts"/>
          <p:cNvSpPr txBox="1"/>
          <p:nvPr/>
        </p:nvSpPr>
        <p:spPr>
          <a:xfrm>
            <a:off x="9457567" y="6597650"/>
            <a:ext cx="2400000" cy="259200"/>
          </a:xfrm>
          <a:prstGeom prst="rect">
            <a:avLst/>
          </a:prstGeom>
          <a:noFill/>
        </p:spPr>
        <p:txBody>
          <a:bodyPr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kern="1200" noProof="0" dirty="0" smtClean="0">
                <a:solidFill>
                  <a:schemeClr val="bg2"/>
                </a:solidFill>
                <a:latin typeface="Arial" pitchFamily="34" charset="0"/>
                <a:ea typeface="+mn-ea"/>
                <a:cs typeface="Arial" pitchFamily="34" charset="0"/>
              </a:rPr>
              <a:t>©</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kumimoji="0" lang="en-US" sz="900" b="0" i="0" u="none" strike="noStrike" kern="1200" cap="none" spc="0" normalizeH="0" baseline="0" noProof="0" dirty="0" err="1" smtClean="0">
                <a:ln>
                  <a:noFill/>
                </a:ln>
                <a:solidFill>
                  <a:schemeClr val="bg2"/>
                </a:solidFill>
                <a:effectLst/>
                <a:uLnTx/>
                <a:uFillTx/>
                <a:latin typeface="Arial" pitchFamily="34" charset="0"/>
                <a:ea typeface="+mn-ea"/>
                <a:cs typeface="Arial" pitchFamily="34" charset="0"/>
              </a:rPr>
              <a:t>i</a:t>
            </a:r>
            <a:r>
              <a:rPr lang="en-US" sz="900" kern="1200" noProof="0" dirty="0" err="1" smtClean="0">
                <a:solidFill>
                  <a:schemeClr val="bg2"/>
                </a:solidFill>
                <a:latin typeface="Arial" pitchFamily="34" charset="0"/>
                <a:ea typeface="+mn-ea"/>
                <a:cs typeface="Arial" pitchFamily="34" charset="0"/>
              </a:rPr>
              <a:t>ka</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2017</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All</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rights</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reserved</a:t>
            </a:r>
          </a:p>
        </p:txBody>
      </p:sp>
      <p:sp>
        <p:nvSpPr>
          <p:cNvPr id="14" name="FusszeileDatum"/>
          <p:cNvSpPr txBox="1"/>
          <p:nvPr/>
        </p:nvSpPr>
        <p:spPr>
          <a:xfrm>
            <a:off x="6096000" y="6597650"/>
            <a:ext cx="1152128" cy="260350"/>
          </a:xfrm>
          <a:prstGeom prst="rect">
            <a:avLst/>
          </a:prstGeom>
          <a:noFill/>
        </p:spPr>
        <p:txBody>
          <a:bodyPr wrap="square" tIns="0" rIns="0" bIns="0" rtlCol="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smtClean="0">
                <a:solidFill>
                  <a:schemeClr val="bg2"/>
                </a:solidFill>
                <a:latin typeface="Arial" pitchFamily="34" charset="0"/>
                <a:cs typeface="Arial" pitchFamily="34" charset="0"/>
              </a:rPr>
              <a:t>30.07.2018</a:t>
            </a:r>
            <a:endParaRPr lang="en-US" sz="900" dirty="0" smtClean="0">
              <a:solidFill>
                <a:schemeClr val="bg2"/>
              </a:solidFill>
              <a:latin typeface="Arial" pitchFamily="34" charset="0"/>
              <a:cs typeface="Arial" pitchFamily="34" charset="0"/>
            </a:endParaRPr>
          </a:p>
        </p:txBody>
      </p:sp>
      <p:sp>
        <p:nvSpPr>
          <p:cNvPr id="15" name="FusszeileFolienNummer"/>
          <p:cNvSpPr txBox="1"/>
          <p:nvPr/>
        </p:nvSpPr>
        <p:spPr>
          <a:xfrm>
            <a:off x="4416000" y="6597650"/>
            <a:ext cx="1680000" cy="260350"/>
          </a:xfrm>
          <a:prstGeom prst="rect">
            <a:avLst/>
          </a:prstGeom>
          <a:noFill/>
        </p:spPr>
        <p:txBody>
          <a:bodyPr wrap="square" lIns="0" tIns="0" rIns="90000" bIns="0" rtlCol="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900" dirty="0" err="1" smtClean="0">
                <a:solidFill>
                  <a:schemeClr val="bg2"/>
                </a:solidFill>
                <a:latin typeface="Arial" pitchFamily="34" charset="0"/>
                <a:cs typeface="Arial" pitchFamily="34" charset="0"/>
              </a:rPr>
              <a:t>Folie</a:t>
            </a:r>
            <a:r>
              <a:rPr lang="en-US" sz="900" dirty="0" smtClean="0">
                <a:solidFill>
                  <a:schemeClr val="bg2"/>
                </a:solidFill>
                <a:latin typeface="Arial" pitchFamily="34" charset="0"/>
                <a:cs typeface="Arial" pitchFamily="34" charset="0"/>
              </a:rPr>
              <a:t> Nr. </a:t>
            </a:r>
            <a:fld id="{AD55335C-F627-4D95-98CA-738788D5686D}" type="slidenum">
              <a:rPr lang="de-DE" sz="900" smtClean="0">
                <a:solidFill>
                  <a:schemeClr val="bg2"/>
                </a:solidFill>
                <a:latin typeface="Arial" pitchFamily="34" charset="0"/>
                <a:cs typeface="Arial" pitchFamily="34" charset="0"/>
              </a:rPr>
              <a:pPr marL="0" marR="0" indent="0" algn="r" defTabSz="914400" rtl="0" eaLnBrk="1" fontAlgn="auto" latinLnBrk="0" hangingPunct="1">
                <a:lnSpc>
                  <a:spcPct val="100000"/>
                </a:lnSpc>
                <a:spcBef>
                  <a:spcPts val="0"/>
                </a:spcBef>
                <a:spcAft>
                  <a:spcPts val="0"/>
                </a:spcAft>
                <a:buClrTx/>
                <a:buSzTx/>
                <a:buFontTx/>
                <a:buNone/>
                <a:tabLst/>
                <a:defRPr/>
              </a:pPr>
              <a:t>‹Nr.›</a:t>
            </a:fld>
            <a:endParaRPr lang="en-US" sz="900" dirty="0" smtClean="0">
              <a:solidFill>
                <a:schemeClr val="bg2"/>
              </a:solidFill>
              <a:latin typeface="Arial" pitchFamily="34" charset="0"/>
              <a:cs typeface="Arial" pitchFamily="34" charset="0"/>
            </a:endParaRPr>
          </a:p>
        </p:txBody>
      </p:sp>
      <p:sp>
        <p:nvSpPr>
          <p:cNvPr id="16" name="FusszeileUntenLinks"/>
          <p:cNvSpPr txBox="1"/>
          <p:nvPr/>
        </p:nvSpPr>
        <p:spPr>
          <a:xfrm>
            <a:off x="334433" y="6597650"/>
            <a:ext cx="2160000" cy="260350"/>
          </a:xfrm>
          <a:prstGeom prst="rect">
            <a:avLst/>
          </a:prstGeom>
          <a:noFill/>
        </p:spPr>
        <p:txBody>
          <a:bodyPr wrap="square" lIns="0" tIns="0" rIns="0" bIns="0" rtlCol="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smtClean="0">
                <a:solidFill>
                  <a:schemeClr val="bg2"/>
                </a:solidFill>
                <a:latin typeface="Arial" pitchFamily="34" charset="0"/>
                <a:cs typeface="Arial" pitchFamily="34" charset="0"/>
              </a:rPr>
              <a:t>#800 · 18MLI0007.pptx</a:t>
            </a:r>
            <a:endParaRPr lang="en-US" sz="900" dirty="0" smtClean="0">
              <a:solidFill>
                <a:schemeClr val="bg2"/>
              </a:solidFill>
              <a:latin typeface="Arial" pitchFamily="34" charset="0"/>
              <a:cs typeface="Arial" pitchFamily="34" charset="0"/>
            </a:endParaRPr>
          </a:p>
        </p:txBody>
      </p:sp>
      <p:pic>
        <p:nvPicPr>
          <p:cNvPr id="10" name="Logo" descr="K:\ika-fka\Vorlagen\LOGOS\ika\6 PNG\ika Logo rgb.png"/>
          <p:cNvPicPr>
            <a:picLocks noChangeArrowheads="1"/>
          </p:cNvPicPr>
          <p:nvPr/>
        </p:nvPicPr>
        <p:blipFill>
          <a:blip r:embed="rId11" cstate="print"/>
          <a:srcRect/>
          <a:stretch>
            <a:fillRect/>
          </a:stretch>
        </p:blipFill>
        <p:spPr bwMode="auto">
          <a:xfrm>
            <a:off x="9514800" y="183600"/>
            <a:ext cx="2343600" cy="52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2" r:id="rId4"/>
    <p:sldLayoutId id="2147483655" r:id="rId5"/>
  </p:sldLayoutIdLst>
  <p:hf sldNum="0" hdr="0" ftr="0"/>
  <p:txStyles>
    <p:titleStyle>
      <a:lvl1pPr algn="l" defTabSz="914400" rtl="0" eaLnBrk="1" latinLnBrk="0" hangingPunct="1">
        <a:lnSpc>
          <a:spcPts val="2500"/>
        </a:lnSpc>
        <a:spcBef>
          <a:spcPct val="0"/>
        </a:spcBef>
        <a:buNone/>
        <a:defRPr sz="2200" b="1" kern="1200">
          <a:solidFill>
            <a:schemeClr val="tx1"/>
          </a:solidFill>
          <a:latin typeface="Arial" pitchFamily="34" charset="0"/>
          <a:ea typeface="+mj-ea"/>
          <a:cs typeface="Arial" pitchFamily="34" charset="0"/>
        </a:defRPr>
      </a:lvl1pPr>
    </p:titleStyle>
    <p:body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8"/>
            </p:custDataLst>
            <p:extLst>
              <p:ext uri="{D42A27DB-BD31-4B8C-83A1-F6EECF244321}">
                <p14:modId xmlns:p14="http://schemas.microsoft.com/office/powerpoint/2010/main" val="41108826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86" name="think-cell Folie" r:id="rId9" imgW="270" imgH="270" progId="TCLayout.ActiveDocument.1">
                  <p:embed/>
                </p:oleObj>
              </mc:Choice>
              <mc:Fallback>
                <p:oleObj name="think-cell Foli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 name="MasterTitel"/>
          <p:cNvSpPr>
            <a:spLocks noGrp="1"/>
          </p:cNvSpPr>
          <p:nvPr>
            <p:ph type="title"/>
          </p:nvPr>
        </p:nvSpPr>
        <p:spPr>
          <a:xfrm>
            <a:off x="334799" y="190800"/>
            <a:ext cx="8784000" cy="576000"/>
          </a:xfrm>
          <a:prstGeom prst="rect">
            <a:avLst/>
          </a:prstGeom>
        </p:spPr>
        <p:txBody>
          <a:bodyPr vert="horz" lIns="0" tIns="0" rIns="0" bIns="0" rtlCol="0" anchor="b" anchorCtr="0">
            <a:noAutofit/>
          </a:bodyPr>
          <a:lstStyle/>
          <a:p>
            <a:r>
              <a:rPr lang="en-GB" noProof="0" smtClean="0"/>
              <a:t>Titelmasterformat durch Klicken bearbeiten</a:t>
            </a:r>
            <a:endParaRPr lang="en-GB" noProof="0"/>
          </a:p>
        </p:txBody>
      </p:sp>
      <p:sp>
        <p:nvSpPr>
          <p:cNvPr id="3" name="MasterTextplatzhalter"/>
          <p:cNvSpPr>
            <a:spLocks noGrp="1"/>
          </p:cNvSpPr>
          <p:nvPr>
            <p:ph type="body" idx="1"/>
          </p:nvPr>
        </p:nvSpPr>
        <p:spPr>
          <a:xfrm>
            <a:off x="334799" y="1447199"/>
            <a:ext cx="11523600" cy="5144400"/>
          </a:xfrm>
          <a:prstGeom prst="rect">
            <a:avLst/>
          </a:prstGeom>
        </p:spPr>
        <p:txBody>
          <a:bodyPr vert="horz" lIns="0" tIns="0" rIns="0" bIns="0" rtlCol="0">
            <a:normAutofit/>
          </a:bodyPr>
          <a:lstStyle/>
          <a:p>
            <a:pPr lvl="0"/>
            <a:r>
              <a:rPr lang="en-GB" noProof="0" dirty="0" err="1" smtClean="0"/>
              <a:t>Textmasterformate</a:t>
            </a:r>
            <a:r>
              <a:rPr lang="en-GB" noProof="0" dirty="0" smtClean="0"/>
              <a:t> </a:t>
            </a:r>
            <a:r>
              <a:rPr lang="en-GB" noProof="0" dirty="0" err="1" smtClean="0"/>
              <a:t>durch</a:t>
            </a:r>
            <a:r>
              <a:rPr lang="en-GB" noProof="0" dirty="0" smtClean="0"/>
              <a:t> </a:t>
            </a:r>
            <a:r>
              <a:rPr lang="en-GB" noProof="0" dirty="0" err="1" smtClean="0"/>
              <a:t>Klicken</a:t>
            </a:r>
            <a:r>
              <a:rPr lang="en-GB" noProof="0" dirty="0" smtClean="0"/>
              <a:t> </a:t>
            </a:r>
            <a:r>
              <a:rPr lang="en-GB" noProof="0" dirty="0" err="1" smtClean="0"/>
              <a:t>bearbeiten</a:t>
            </a:r>
            <a:endParaRPr lang="en-GB" noProof="0" dirty="0" smtClean="0"/>
          </a:p>
          <a:p>
            <a:pPr lvl="1"/>
            <a:r>
              <a:rPr lang="en-GB" noProof="0" dirty="0" err="1" smtClean="0"/>
              <a:t>Zweite</a:t>
            </a:r>
            <a:r>
              <a:rPr lang="en-GB" noProof="0" dirty="0" smtClean="0"/>
              <a:t> </a:t>
            </a:r>
            <a:r>
              <a:rPr lang="en-GB" noProof="0" dirty="0" err="1" smtClean="0"/>
              <a:t>Ebene</a:t>
            </a:r>
            <a:endParaRPr lang="en-GB" noProof="0" dirty="0" smtClean="0"/>
          </a:p>
          <a:p>
            <a:pPr lvl="2"/>
            <a:r>
              <a:rPr lang="en-GB" noProof="0" dirty="0" err="1" smtClean="0"/>
              <a:t>Dritte</a:t>
            </a:r>
            <a:r>
              <a:rPr lang="en-GB" noProof="0" dirty="0" smtClean="0"/>
              <a:t> </a:t>
            </a:r>
            <a:r>
              <a:rPr lang="en-GB" noProof="0" dirty="0" err="1" smtClean="0"/>
              <a:t>Ebene</a:t>
            </a:r>
            <a:endParaRPr lang="en-GB" noProof="0" dirty="0" smtClean="0"/>
          </a:p>
          <a:p>
            <a:pPr lvl="3"/>
            <a:r>
              <a:rPr lang="en-GB" noProof="0" dirty="0" err="1" smtClean="0"/>
              <a:t>Vierte</a:t>
            </a:r>
            <a:r>
              <a:rPr lang="en-GB" noProof="0" dirty="0" smtClean="0"/>
              <a:t> </a:t>
            </a:r>
            <a:r>
              <a:rPr lang="en-GB" noProof="0" dirty="0" err="1" smtClean="0"/>
              <a:t>Ebene</a:t>
            </a:r>
            <a:endParaRPr lang="en-GB" noProof="0" dirty="0" smtClean="0"/>
          </a:p>
          <a:p>
            <a:pPr lvl="4"/>
            <a:r>
              <a:rPr lang="en-GB" noProof="0" dirty="0" err="1" smtClean="0"/>
              <a:t>Fünfte</a:t>
            </a:r>
            <a:r>
              <a:rPr lang="en-GB" noProof="0" dirty="0" smtClean="0"/>
              <a:t> </a:t>
            </a:r>
            <a:r>
              <a:rPr lang="en-GB" noProof="0" dirty="0" err="1" smtClean="0"/>
              <a:t>Ebene</a:t>
            </a:r>
            <a:endParaRPr lang="en-GB" noProof="0" dirty="0"/>
          </a:p>
        </p:txBody>
      </p:sp>
      <p:pic>
        <p:nvPicPr>
          <p:cNvPr id="7" name="Logo" descr="ika-Logo-rgb.png"/>
          <p:cNvPicPr>
            <a:picLocks/>
          </p:cNvPicPr>
          <p:nvPr/>
        </p:nvPicPr>
        <p:blipFill>
          <a:blip r:embed="rId11" cstate="print"/>
          <a:stretch>
            <a:fillRect/>
          </a:stretch>
        </p:blipFill>
        <p:spPr>
          <a:xfrm>
            <a:off x="9514800" y="183600"/>
            <a:ext cx="2343600" cy="529200"/>
          </a:xfrm>
          <a:prstGeom prst="rect">
            <a:avLst/>
          </a:prstGeom>
        </p:spPr>
      </p:pic>
      <p:sp>
        <p:nvSpPr>
          <p:cNvPr id="13" name="FusszeileUntenRechts"/>
          <p:cNvSpPr txBox="1"/>
          <p:nvPr/>
        </p:nvSpPr>
        <p:spPr>
          <a:xfrm>
            <a:off x="9457567" y="6597650"/>
            <a:ext cx="2400000" cy="259200"/>
          </a:xfrm>
          <a:prstGeom prst="rect">
            <a:avLst/>
          </a:prstGeom>
          <a:noFill/>
        </p:spPr>
        <p:txBody>
          <a:bodyPr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kern="1200" noProof="0" dirty="0" smtClean="0">
                <a:solidFill>
                  <a:schemeClr val="bg2"/>
                </a:solidFill>
                <a:latin typeface="Arial" pitchFamily="34" charset="0"/>
                <a:ea typeface="+mn-ea"/>
                <a:cs typeface="Arial" pitchFamily="34" charset="0"/>
              </a:rPr>
              <a:t>©</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kumimoji="0" lang="en-US" sz="900" b="0" i="0" u="none" strike="noStrike" kern="1200" cap="none" spc="0" normalizeH="0" baseline="0" noProof="0" dirty="0" err="1" smtClean="0">
                <a:ln>
                  <a:noFill/>
                </a:ln>
                <a:solidFill>
                  <a:schemeClr val="bg2"/>
                </a:solidFill>
                <a:effectLst/>
                <a:uLnTx/>
                <a:uFillTx/>
                <a:latin typeface="Arial" pitchFamily="34" charset="0"/>
                <a:ea typeface="+mn-ea"/>
                <a:cs typeface="Arial" pitchFamily="34" charset="0"/>
              </a:rPr>
              <a:t>i</a:t>
            </a:r>
            <a:r>
              <a:rPr lang="en-US" sz="900" kern="1200" noProof="0" dirty="0" err="1" smtClean="0">
                <a:solidFill>
                  <a:schemeClr val="bg2"/>
                </a:solidFill>
                <a:latin typeface="Arial" pitchFamily="34" charset="0"/>
                <a:ea typeface="+mn-ea"/>
                <a:cs typeface="Arial" pitchFamily="34" charset="0"/>
              </a:rPr>
              <a:t>ka</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2017</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All</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rights</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reserved</a:t>
            </a:r>
          </a:p>
        </p:txBody>
      </p:sp>
      <p:sp>
        <p:nvSpPr>
          <p:cNvPr id="14" name="FusszeileDatum"/>
          <p:cNvSpPr txBox="1"/>
          <p:nvPr/>
        </p:nvSpPr>
        <p:spPr>
          <a:xfrm>
            <a:off x="6096000" y="6597650"/>
            <a:ext cx="1152128" cy="260350"/>
          </a:xfrm>
          <a:prstGeom prst="rect">
            <a:avLst/>
          </a:prstGeom>
          <a:noFill/>
        </p:spPr>
        <p:txBody>
          <a:bodyPr wrap="square" tIns="0" rIns="0" bIns="0" rtlCol="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00" smtClean="0">
                <a:solidFill>
                  <a:schemeClr val="bg2"/>
                </a:solidFill>
                <a:latin typeface="Arial" pitchFamily="34" charset="0"/>
                <a:cs typeface="Arial" pitchFamily="34" charset="0"/>
              </a:rPr>
              <a:t>2018/07/30</a:t>
            </a:r>
            <a:endParaRPr lang="en-US" sz="900" dirty="0" smtClean="0">
              <a:solidFill>
                <a:schemeClr val="bg2"/>
              </a:solidFill>
              <a:latin typeface="Arial" pitchFamily="34" charset="0"/>
              <a:cs typeface="Arial" pitchFamily="34" charset="0"/>
            </a:endParaRPr>
          </a:p>
        </p:txBody>
      </p:sp>
      <p:sp>
        <p:nvSpPr>
          <p:cNvPr id="15" name="FusszeileFolienNummer"/>
          <p:cNvSpPr txBox="1"/>
          <p:nvPr/>
        </p:nvSpPr>
        <p:spPr>
          <a:xfrm>
            <a:off x="4416000" y="6597650"/>
            <a:ext cx="1680000" cy="260350"/>
          </a:xfrm>
          <a:prstGeom prst="rect">
            <a:avLst/>
          </a:prstGeom>
          <a:noFill/>
        </p:spPr>
        <p:txBody>
          <a:bodyPr wrap="square" lIns="0" tIns="0" rIns="90000" bIns="0" rtlCol="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bg2"/>
                </a:solidFill>
                <a:latin typeface="Arial" pitchFamily="34" charset="0"/>
                <a:cs typeface="Arial" pitchFamily="34" charset="0"/>
              </a:rPr>
              <a:t>Slide No. </a:t>
            </a:r>
            <a:fld id="{AD55335C-F627-4D95-98CA-738788D5686D}" type="slidenum">
              <a:rPr lang="de-DE" sz="900" smtClean="0">
                <a:solidFill>
                  <a:schemeClr val="bg2"/>
                </a:solidFill>
                <a:latin typeface="Arial" pitchFamily="34" charset="0"/>
                <a:cs typeface="Arial" pitchFamily="34" charset="0"/>
              </a:rPr>
              <a:pPr marL="0" marR="0" indent="0" algn="r" defTabSz="914400" rtl="0" eaLnBrk="1" fontAlgn="auto" latinLnBrk="0" hangingPunct="1">
                <a:lnSpc>
                  <a:spcPct val="100000"/>
                </a:lnSpc>
                <a:spcBef>
                  <a:spcPts val="0"/>
                </a:spcBef>
                <a:spcAft>
                  <a:spcPts val="0"/>
                </a:spcAft>
                <a:buClrTx/>
                <a:buSzTx/>
                <a:buFontTx/>
                <a:buNone/>
                <a:tabLst/>
                <a:defRPr/>
              </a:pPr>
              <a:t>‹Nr.›</a:t>
            </a:fld>
            <a:endParaRPr lang="en-US" sz="900" dirty="0" smtClean="0">
              <a:solidFill>
                <a:schemeClr val="bg2"/>
              </a:solidFill>
              <a:latin typeface="Arial" pitchFamily="34" charset="0"/>
              <a:cs typeface="Arial" pitchFamily="34" charset="0"/>
            </a:endParaRPr>
          </a:p>
        </p:txBody>
      </p:sp>
      <p:sp>
        <p:nvSpPr>
          <p:cNvPr id="16" name="FusszeileUntenLinks"/>
          <p:cNvSpPr txBox="1"/>
          <p:nvPr/>
        </p:nvSpPr>
        <p:spPr>
          <a:xfrm>
            <a:off x="334433" y="6597650"/>
            <a:ext cx="2160000" cy="260350"/>
          </a:xfrm>
          <a:prstGeom prst="rect">
            <a:avLst/>
          </a:prstGeom>
          <a:noFill/>
        </p:spPr>
        <p:txBody>
          <a:bodyPr wrap="square" lIns="0" tIns="0" rIns="0" bIns="0" rtlCol="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smtClean="0">
                <a:solidFill>
                  <a:schemeClr val="bg2"/>
                </a:solidFill>
                <a:latin typeface="Arial" pitchFamily="34" charset="0"/>
                <a:cs typeface="Arial" pitchFamily="34" charset="0"/>
              </a:rPr>
              <a:t>#800 · 18MLI0007.pptx</a:t>
            </a:r>
            <a:endParaRPr lang="en-US" sz="900" dirty="0" smtClean="0">
              <a:solidFill>
                <a:schemeClr val="bg2"/>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p:txStyles>
    <p:titleStyle>
      <a:lvl1pPr algn="l" defTabSz="914400" rtl="0" eaLnBrk="1" latinLnBrk="0" hangingPunct="1">
        <a:lnSpc>
          <a:spcPts val="2500"/>
        </a:lnSpc>
        <a:spcBef>
          <a:spcPct val="0"/>
        </a:spcBef>
        <a:buNone/>
        <a:defRPr sz="2200" b="1" kern="1200">
          <a:solidFill>
            <a:schemeClr val="tx1"/>
          </a:solidFill>
          <a:latin typeface="Arial" pitchFamily="34" charset="0"/>
          <a:ea typeface="+mj-ea"/>
          <a:cs typeface="Arial" pitchFamily="34" charset="0"/>
        </a:defRPr>
      </a:lvl1pPr>
    </p:titleStyle>
    <p:body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sterTitel"/>
          <p:cNvSpPr>
            <a:spLocks noGrp="1"/>
          </p:cNvSpPr>
          <p:nvPr>
            <p:ph type="title"/>
          </p:nvPr>
        </p:nvSpPr>
        <p:spPr>
          <a:xfrm>
            <a:off x="334799" y="190800"/>
            <a:ext cx="8784000" cy="576000"/>
          </a:xfrm>
          <a:prstGeom prst="rect">
            <a:avLst/>
          </a:prstGeom>
        </p:spPr>
        <p:txBody>
          <a:bodyPr vert="horz" lIns="0" tIns="0" rIns="0" bIns="0" rtlCol="0" anchor="b" anchorCtr="0">
            <a:normAutofit/>
          </a:bodyPr>
          <a:lstStyle/>
          <a:p>
            <a:r>
              <a:rPr lang="de-DE" dirty="0" smtClean="0"/>
              <a:t>Titelmasterformat durch Klicken bearbeiten</a:t>
            </a:r>
            <a:endParaRPr lang="de-DE" dirty="0"/>
          </a:p>
        </p:txBody>
      </p:sp>
      <p:sp>
        <p:nvSpPr>
          <p:cNvPr id="3" name="MasterTextplatzhalter"/>
          <p:cNvSpPr>
            <a:spLocks noGrp="1"/>
          </p:cNvSpPr>
          <p:nvPr>
            <p:ph type="body" idx="1"/>
          </p:nvPr>
        </p:nvSpPr>
        <p:spPr>
          <a:xfrm>
            <a:off x="334799" y="1447199"/>
            <a:ext cx="11523600" cy="5144400"/>
          </a:xfrm>
          <a:prstGeom prst="rect">
            <a:avLst/>
          </a:prstGeom>
        </p:spPr>
        <p:txBody>
          <a:bodyPr vert="horz" lIns="0" tIns="0" rIns="0" bIns="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grpSp>
        <p:nvGrpSpPr>
          <p:cNvPr id="13" name="Logo"/>
          <p:cNvGrpSpPr>
            <a:grpSpLocks/>
          </p:cNvGrpSpPr>
          <p:nvPr/>
        </p:nvGrpSpPr>
        <p:grpSpPr bwMode="auto">
          <a:xfrm>
            <a:off x="9986400" y="190800"/>
            <a:ext cx="1872000" cy="705600"/>
            <a:chOff x="4693" y="85"/>
            <a:chExt cx="956" cy="361"/>
          </a:xfrm>
        </p:grpSpPr>
        <p:sp>
          <p:nvSpPr>
            <p:cNvPr id="14" name="Freeform 142"/>
            <p:cNvSpPr>
              <a:spLocks/>
            </p:cNvSpPr>
            <p:nvPr/>
          </p:nvSpPr>
          <p:spPr bwMode="auto">
            <a:xfrm>
              <a:off x="5056" y="231"/>
              <a:ext cx="392" cy="215"/>
            </a:xfrm>
            <a:custGeom>
              <a:avLst/>
              <a:gdLst/>
              <a:ahLst/>
              <a:cxnLst>
                <a:cxn ang="0">
                  <a:pos x="125" y="0"/>
                </a:cxn>
                <a:cxn ang="0">
                  <a:pos x="226" y="52"/>
                </a:cxn>
                <a:cxn ang="0">
                  <a:pos x="0" y="148"/>
                </a:cxn>
                <a:cxn ang="0">
                  <a:pos x="68" y="148"/>
                </a:cxn>
                <a:cxn ang="0">
                  <a:pos x="264" y="57"/>
                </a:cxn>
                <a:cxn ang="0">
                  <a:pos x="139" y="0"/>
                </a:cxn>
                <a:cxn ang="0">
                  <a:pos x="125" y="0"/>
                </a:cxn>
              </a:cxnLst>
              <a:rect l="0" t="0" r="r" b="b"/>
              <a:pathLst>
                <a:path w="264" h="148">
                  <a:moveTo>
                    <a:pt x="125" y="0"/>
                  </a:moveTo>
                  <a:cubicBezTo>
                    <a:pt x="125" y="0"/>
                    <a:pt x="226" y="39"/>
                    <a:pt x="226" y="52"/>
                  </a:cubicBezTo>
                  <a:cubicBezTo>
                    <a:pt x="226" y="84"/>
                    <a:pt x="0" y="148"/>
                    <a:pt x="0" y="148"/>
                  </a:cubicBezTo>
                  <a:cubicBezTo>
                    <a:pt x="68" y="148"/>
                    <a:pt x="68" y="148"/>
                    <a:pt x="68" y="148"/>
                  </a:cubicBezTo>
                  <a:cubicBezTo>
                    <a:pt x="68" y="148"/>
                    <a:pt x="264" y="94"/>
                    <a:pt x="264" y="57"/>
                  </a:cubicBezTo>
                  <a:cubicBezTo>
                    <a:pt x="264" y="32"/>
                    <a:pt x="139" y="0"/>
                    <a:pt x="139" y="0"/>
                  </a:cubicBezTo>
                  <a:lnTo>
                    <a:pt x="125" y="0"/>
                  </a:lnTo>
                  <a:close/>
                </a:path>
              </a:pathLst>
            </a:custGeom>
            <a:solidFill>
              <a:schemeClr val="accent4"/>
            </a:solidFill>
            <a:ln w="9525">
              <a:noFill/>
              <a:round/>
              <a:headEnd/>
              <a:tailEnd/>
            </a:ln>
          </p:spPr>
          <p:txBody>
            <a:bodyPr/>
            <a:lstStyle/>
            <a:p>
              <a:endParaRPr lang="de-DE" sz="1800"/>
            </a:p>
          </p:txBody>
        </p:sp>
        <p:sp>
          <p:nvSpPr>
            <p:cNvPr id="15" name="Freeform 143"/>
            <p:cNvSpPr>
              <a:spLocks/>
            </p:cNvSpPr>
            <p:nvPr/>
          </p:nvSpPr>
          <p:spPr bwMode="auto">
            <a:xfrm>
              <a:off x="5347" y="229"/>
              <a:ext cx="302" cy="217"/>
            </a:xfrm>
            <a:custGeom>
              <a:avLst/>
              <a:gdLst/>
              <a:ahLst/>
              <a:cxnLst>
                <a:cxn ang="0">
                  <a:pos x="0" y="0"/>
                </a:cxn>
                <a:cxn ang="0">
                  <a:pos x="168" y="63"/>
                </a:cxn>
                <a:cxn ang="0">
                  <a:pos x="63" y="149"/>
                </a:cxn>
                <a:cxn ang="0">
                  <a:pos x="114" y="149"/>
                </a:cxn>
                <a:cxn ang="0">
                  <a:pos x="203" y="62"/>
                </a:cxn>
                <a:cxn ang="0">
                  <a:pos x="17" y="1"/>
                </a:cxn>
                <a:cxn ang="0">
                  <a:pos x="0" y="0"/>
                </a:cxn>
              </a:cxnLst>
              <a:rect l="0" t="0" r="r" b="b"/>
              <a:pathLst>
                <a:path w="203" h="149">
                  <a:moveTo>
                    <a:pt x="0" y="0"/>
                  </a:moveTo>
                  <a:cubicBezTo>
                    <a:pt x="0" y="0"/>
                    <a:pt x="171" y="33"/>
                    <a:pt x="168" y="63"/>
                  </a:cubicBezTo>
                  <a:cubicBezTo>
                    <a:pt x="164" y="103"/>
                    <a:pt x="63" y="149"/>
                    <a:pt x="63" y="149"/>
                  </a:cubicBezTo>
                  <a:cubicBezTo>
                    <a:pt x="114" y="149"/>
                    <a:pt x="114" y="149"/>
                    <a:pt x="114" y="149"/>
                  </a:cubicBezTo>
                  <a:cubicBezTo>
                    <a:pt x="114" y="149"/>
                    <a:pt x="203" y="103"/>
                    <a:pt x="203" y="62"/>
                  </a:cubicBezTo>
                  <a:cubicBezTo>
                    <a:pt x="203" y="24"/>
                    <a:pt x="17" y="1"/>
                    <a:pt x="17" y="1"/>
                  </a:cubicBezTo>
                  <a:lnTo>
                    <a:pt x="0" y="0"/>
                  </a:lnTo>
                  <a:close/>
                </a:path>
              </a:pathLst>
            </a:custGeom>
            <a:solidFill>
              <a:schemeClr val="accent4"/>
            </a:solidFill>
            <a:ln w="9525">
              <a:noFill/>
              <a:round/>
              <a:headEnd/>
              <a:tailEnd/>
            </a:ln>
          </p:spPr>
          <p:txBody>
            <a:bodyPr/>
            <a:lstStyle/>
            <a:p>
              <a:endParaRPr lang="de-DE" sz="1800"/>
            </a:p>
          </p:txBody>
        </p:sp>
        <p:sp>
          <p:nvSpPr>
            <p:cNvPr id="16" name="Freeform 144"/>
            <p:cNvSpPr>
              <a:spLocks/>
            </p:cNvSpPr>
            <p:nvPr/>
          </p:nvSpPr>
          <p:spPr bwMode="auto">
            <a:xfrm>
              <a:off x="4693" y="85"/>
              <a:ext cx="144" cy="264"/>
            </a:xfrm>
            <a:custGeom>
              <a:avLst/>
              <a:gdLst/>
              <a:ahLst/>
              <a:cxnLst>
                <a:cxn ang="0">
                  <a:pos x="71" y="27"/>
                </a:cxn>
                <a:cxn ang="0">
                  <a:pos x="57" y="43"/>
                </a:cxn>
                <a:cxn ang="0">
                  <a:pos x="57" y="50"/>
                </a:cxn>
                <a:cxn ang="0">
                  <a:pos x="87" y="50"/>
                </a:cxn>
                <a:cxn ang="0">
                  <a:pos x="84" y="73"/>
                </a:cxn>
                <a:cxn ang="0">
                  <a:pos x="57" y="73"/>
                </a:cxn>
                <a:cxn ang="0">
                  <a:pos x="57" y="181"/>
                </a:cxn>
                <a:cxn ang="0">
                  <a:pos x="23" y="181"/>
                </a:cxn>
                <a:cxn ang="0">
                  <a:pos x="23" y="73"/>
                </a:cxn>
                <a:cxn ang="0">
                  <a:pos x="0" y="73"/>
                </a:cxn>
                <a:cxn ang="0">
                  <a:pos x="0" y="50"/>
                </a:cxn>
                <a:cxn ang="0">
                  <a:pos x="23" y="50"/>
                </a:cxn>
                <a:cxn ang="0">
                  <a:pos x="23" y="41"/>
                </a:cxn>
                <a:cxn ang="0">
                  <a:pos x="65" y="0"/>
                </a:cxn>
                <a:cxn ang="0">
                  <a:pos x="97" y="6"/>
                </a:cxn>
                <a:cxn ang="0">
                  <a:pos x="97" y="31"/>
                </a:cxn>
                <a:cxn ang="0">
                  <a:pos x="71" y="27"/>
                </a:cxn>
              </a:cxnLst>
              <a:rect l="0" t="0" r="r" b="b"/>
              <a:pathLst>
                <a:path w="97" h="181">
                  <a:moveTo>
                    <a:pt x="71" y="27"/>
                  </a:moveTo>
                  <a:cubicBezTo>
                    <a:pt x="61" y="27"/>
                    <a:pt x="57" y="32"/>
                    <a:pt x="57" y="43"/>
                  </a:cubicBezTo>
                  <a:cubicBezTo>
                    <a:pt x="57" y="50"/>
                    <a:pt x="57" y="50"/>
                    <a:pt x="57" y="50"/>
                  </a:cubicBezTo>
                  <a:cubicBezTo>
                    <a:pt x="87" y="50"/>
                    <a:pt x="87" y="50"/>
                    <a:pt x="87" y="50"/>
                  </a:cubicBezTo>
                  <a:cubicBezTo>
                    <a:pt x="84" y="73"/>
                    <a:pt x="84" y="73"/>
                    <a:pt x="84" y="73"/>
                  </a:cubicBezTo>
                  <a:cubicBezTo>
                    <a:pt x="57" y="73"/>
                    <a:pt x="57" y="73"/>
                    <a:pt x="57" y="73"/>
                  </a:cubicBezTo>
                  <a:cubicBezTo>
                    <a:pt x="57" y="181"/>
                    <a:pt x="57" y="181"/>
                    <a:pt x="57" y="181"/>
                  </a:cubicBezTo>
                  <a:cubicBezTo>
                    <a:pt x="23" y="181"/>
                    <a:pt x="23" y="181"/>
                    <a:pt x="23" y="181"/>
                  </a:cubicBezTo>
                  <a:cubicBezTo>
                    <a:pt x="23" y="73"/>
                    <a:pt x="23" y="73"/>
                    <a:pt x="23" y="73"/>
                  </a:cubicBezTo>
                  <a:cubicBezTo>
                    <a:pt x="0" y="73"/>
                    <a:pt x="0" y="73"/>
                    <a:pt x="0" y="73"/>
                  </a:cubicBezTo>
                  <a:cubicBezTo>
                    <a:pt x="0" y="50"/>
                    <a:pt x="0" y="50"/>
                    <a:pt x="0" y="50"/>
                  </a:cubicBezTo>
                  <a:cubicBezTo>
                    <a:pt x="23" y="50"/>
                    <a:pt x="23" y="50"/>
                    <a:pt x="23" y="50"/>
                  </a:cubicBezTo>
                  <a:cubicBezTo>
                    <a:pt x="23" y="41"/>
                    <a:pt x="23" y="41"/>
                    <a:pt x="23" y="41"/>
                  </a:cubicBezTo>
                  <a:cubicBezTo>
                    <a:pt x="23" y="9"/>
                    <a:pt x="43" y="0"/>
                    <a:pt x="65" y="0"/>
                  </a:cubicBezTo>
                  <a:cubicBezTo>
                    <a:pt x="84" y="0"/>
                    <a:pt x="97" y="6"/>
                    <a:pt x="97" y="6"/>
                  </a:cubicBezTo>
                  <a:cubicBezTo>
                    <a:pt x="97" y="31"/>
                    <a:pt x="97" y="31"/>
                    <a:pt x="97" y="31"/>
                  </a:cubicBezTo>
                  <a:cubicBezTo>
                    <a:pt x="97" y="31"/>
                    <a:pt x="81" y="27"/>
                    <a:pt x="71" y="27"/>
                  </a:cubicBezTo>
                </a:path>
              </a:pathLst>
            </a:custGeom>
            <a:solidFill>
              <a:srgbClr val="6D90A6"/>
            </a:solidFill>
            <a:ln w="9525">
              <a:noFill/>
              <a:round/>
              <a:headEnd/>
              <a:tailEnd/>
            </a:ln>
          </p:spPr>
          <p:txBody>
            <a:bodyPr/>
            <a:lstStyle/>
            <a:p>
              <a:endParaRPr lang="de-DE" sz="1800"/>
            </a:p>
          </p:txBody>
        </p:sp>
        <p:sp>
          <p:nvSpPr>
            <p:cNvPr id="17" name="Freeform 145"/>
            <p:cNvSpPr>
              <a:spLocks noEditPoints="1"/>
            </p:cNvSpPr>
            <p:nvPr/>
          </p:nvSpPr>
          <p:spPr bwMode="auto">
            <a:xfrm>
              <a:off x="4859" y="88"/>
              <a:ext cx="167" cy="264"/>
            </a:xfrm>
            <a:custGeom>
              <a:avLst/>
              <a:gdLst/>
              <a:ahLst/>
              <a:cxnLst>
                <a:cxn ang="0">
                  <a:pos x="0" y="0"/>
                </a:cxn>
                <a:cxn ang="0">
                  <a:pos x="87" y="0"/>
                </a:cxn>
                <a:cxn ang="0">
                  <a:pos x="87" y="448"/>
                </a:cxn>
                <a:cxn ang="0">
                  <a:pos x="0" y="448"/>
                </a:cxn>
                <a:cxn ang="0">
                  <a:pos x="0" y="0"/>
                </a:cxn>
                <a:cxn ang="0">
                  <a:pos x="182" y="453"/>
                </a:cxn>
                <a:cxn ang="0">
                  <a:pos x="92" y="263"/>
                </a:cxn>
                <a:cxn ang="0">
                  <a:pos x="167" y="120"/>
                </a:cxn>
                <a:cxn ang="0">
                  <a:pos x="267" y="120"/>
                </a:cxn>
                <a:cxn ang="0">
                  <a:pos x="180" y="258"/>
                </a:cxn>
                <a:cxn ang="0">
                  <a:pos x="280" y="448"/>
                </a:cxn>
                <a:cxn ang="0">
                  <a:pos x="182" y="453"/>
                </a:cxn>
              </a:cxnLst>
              <a:rect l="0" t="0" r="r" b="b"/>
              <a:pathLst>
                <a:path w="280" h="453">
                  <a:moveTo>
                    <a:pt x="0" y="0"/>
                  </a:moveTo>
                  <a:lnTo>
                    <a:pt x="87" y="0"/>
                  </a:lnTo>
                  <a:lnTo>
                    <a:pt x="87" y="448"/>
                  </a:lnTo>
                  <a:lnTo>
                    <a:pt x="0" y="448"/>
                  </a:lnTo>
                  <a:lnTo>
                    <a:pt x="0" y="0"/>
                  </a:lnTo>
                  <a:close/>
                  <a:moveTo>
                    <a:pt x="182" y="453"/>
                  </a:moveTo>
                  <a:lnTo>
                    <a:pt x="92" y="263"/>
                  </a:lnTo>
                  <a:lnTo>
                    <a:pt x="167" y="120"/>
                  </a:lnTo>
                  <a:lnTo>
                    <a:pt x="267" y="120"/>
                  </a:lnTo>
                  <a:lnTo>
                    <a:pt x="180" y="258"/>
                  </a:lnTo>
                  <a:lnTo>
                    <a:pt x="280" y="448"/>
                  </a:lnTo>
                  <a:lnTo>
                    <a:pt x="182" y="453"/>
                  </a:lnTo>
                  <a:close/>
                </a:path>
              </a:pathLst>
            </a:custGeom>
            <a:solidFill>
              <a:srgbClr val="6D90A6"/>
            </a:solidFill>
            <a:ln w="9525">
              <a:noFill/>
              <a:round/>
              <a:headEnd/>
              <a:tailEnd/>
            </a:ln>
          </p:spPr>
          <p:txBody>
            <a:bodyPr/>
            <a:lstStyle/>
            <a:p>
              <a:endParaRPr lang="de-DE" sz="1800"/>
            </a:p>
          </p:txBody>
        </p:sp>
        <p:sp>
          <p:nvSpPr>
            <p:cNvPr id="18" name="Freeform 146"/>
            <p:cNvSpPr>
              <a:spLocks noEditPoints="1"/>
            </p:cNvSpPr>
            <p:nvPr/>
          </p:nvSpPr>
          <p:spPr bwMode="auto">
            <a:xfrm>
              <a:off x="5040" y="154"/>
              <a:ext cx="158" cy="198"/>
            </a:xfrm>
            <a:custGeom>
              <a:avLst/>
              <a:gdLst/>
              <a:ahLst/>
              <a:cxnLst>
                <a:cxn ang="0">
                  <a:pos x="76" y="134"/>
                </a:cxn>
                <a:cxn ang="0">
                  <a:pos x="72" y="122"/>
                </a:cxn>
                <a:cxn ang="0">
                  <a:pos x="37" y="136"/>
                </a:cxn>
                <a:cxn ang="0">
                  <a:pos x="0" y="94"/>
                </a:cxn>
                <a:cxn ang="0">
                  <a:pos x="49" y="52"/>
                </a:cxn>
                <a:cxn ang="0">
                  <a:pos x="71" y="52"/>
                </a:cxn>
                <a:cxn ang="0">
                  <a:pos x="71" y="42"/>
                </a:cxn>
                <a:cxn ang="0">
                  <a:pos x="53" y="28"/>
                </a:cxn>
                <a:cxn ang="0">
                  <a:pos x="11" y="36"/>
                </a:cxn>
                <a:cxn ang="0">
                  <a:pos x="11" y="8"/>
                </a:cxn>
                <a:cxn ang="0">
                  <a:pos x="59" y="0"/>
                </a:cxn>
                <a:cxn ang="0">
                  <a:pos x="106" y="43"/>
                </a:cxn>
                <a:cxn ang="0">
                  <a:pos x="106" y="134"/>
                </a:cxn>
                <a:cxn ang="0">
                  <a:pos x="76" y="134"/>
                </a:cxn>
                <a:cxn ang="0">
                  <a:pos x="71" y="71"/>
                </a:cxn>
                <a:cxn ang="0">
                  <a:pos x="62" y="71"/>
                </a:cxn>
                <a:cxn ang="0">
                  <a:pos x="34" y="93"/>
                </a:cxn>
                <a:cxn ang="0">
                  <a:pos x="49" y="111"/>
                </a:cxn>
                <a:cxn ang="0">
                  <a:pos x="71" y="104"/>
                </a:cxn>
                <a:cxn ang="0">
                  <a:pos x="71" y="71"/>
                </a:cxn>
              </a:cxnLst>
              <a:rect l="0" t="0" r="r" b="b"/>
              <a:pathLst>
                <a:path w="106" h="136">
                  <a:moveTo>
                    <a:pt x="76" y="134"/>
                  </a:moveTo>
                  <a:cubicBezTo>
                    <a:pt x="72" y="122"/>
                    <a:pt x="72" y="122"/>
                    <a:pt x="72" y="122"/>
                  </a:cubicBezTo>
                  <a:cubicBezTo>
                    <a:pt x="72" y="122"/>
                    <a:pt x="59" y="136"/>
                    <a:pt x="37" y="136"/>
                  </a:cubicBezTo>
                  <a:cubicBezTo>
                    <a:pt x="21" y="136"/>
                    <a:pt x="0" y="130"/>
                    <a:pt x="0" y="94"/>
                  </a:cubicBezTo>
                  <a:cubicBezTo>
                    <a:pt x="0" y="58"/>
                    <a:pt x="29" y="52"/>
                    <a:pt x="49" y="52"/>
                  </a:cubicBezTo>
                  <a:cubicBezTo>
                    <a:pt x="71" y="52"/>
                    <a:pt x="71" y="52"/>
                    <a:pt x="71" y="52"/>
                  </a:cubicBezTo>
                  <a:cubicBezTo>
                    <a:pt x="71" y="42"/>
                    <a:pt x="71" y="42"/>
                    <a:pt x="71" y="42"/>
                  </a:cubicBezTo>
                  <a:cubicBezTo>
                    <a:pt x="71" y="30"/>
                    <a:pt x="65" y="28"/>
                    <a:pt x="53" y="28"/>
                  </a:cubicBezTo>
                  <a:cubicBezTo>
                    <a:pt x="34" y="28"/>
                    <a:pt x="11" y="36"/>
                    <a:pt x="11" y="36"/>
                  </a:cubicBezTo>
                  <a:cubicBezTo>
                    <a:pt x="11" y="8"/>
                    <a:pt x="11" y="8"/>
                    <a:pt x="11" y="8"/>
                  </a:cubicBezTo>
                  <a:cubicBezTo>
                    <a:pt x="11" y="8"/>
                    <a:pt x="34" y="0"/>
                    <a:pt x="59" y="0"/>
                  </a:cubicBezTo>
                  <a:cubicBezTo>
                    <a:pt x="85" y="0"/>
                    <a:pt x="106" y="7"/>
                    <a:pt x="106" y="43"/>
                  </a:cubicBezTo>
                  <a:cubicBezTo>
                    <a:pt x="106" y="134"/>
                    <a:pt x="106" y="134"/>
                    <a:pt x="106" y="134"/>
                  </a:cubicBezTo>
                  <a:lnTo>
                    <a:pt x="76" y="134"/>
                  </a:lnTo>
                  <a:close/>
                  <a:moveTo>
                    <a:pt x="71" y="71"/>
                  </a:moveTo>
                  <a:cubicBezTo>
                    <a:pt x="62" y="71"/>
                    <a:pt x="62" y="71"/>
                    <a:pt x="62" y="71"/>
                  </a:cubicBezTo>
                  <a:cubicBezTo>
                    <a:pt x="42" y="72"/>
                    <a:pt x="34" y="76"/>
                    <a:pt x="34" y="93"/>
                  </a:cubicBezTo>
                  <a:cubicBezTo>
                    <a:pt x="34" y="107"/>
                    <a:pt x="40" y="111"/>
                    <a:pt x="49" y="111"/>
                  </a:cubicBezTo>
                  <a:cubicBezTo>
                    <a:pt x="62" y="111"/>
                    <a:pt x="71" y="104"/>
                    <a:pt x="71" y="104"/>
                  </a:cubicBezTo>
                  <a:lnTo>
                    <a:pt x="71" y="71"/>
                  </a:lnTo>
                  <a:close/>
                </a:path>
              </a:pathLst>
            </a:custGeom>
            <a:solidFill>
              <a:srgbClr val="6D90A6"/>
            </a:solidFill>
            <a:ln w="9525">
              <a:noFill/>
              <a:round/>
              <a:headEnd/>
              <a:tailEnd/>
            </a:ln>
          </p:spPr>
          <p:txBody>
            <a:bodyPr/>
            <a:lstStyle/>
            <a:p>
              <a:endParaRPr lang="de-DE" sz="1800"/>
            </a:p>
          </p:txBody>
        </p:sp>
      </p:grpSp>
      <p:sp>
        <p:nvSpPr>
          <p:cNvPr id="19" name="FusszeileUntenRechts"/>
          <p:cNvSpPr txBox="1"/>
          <p:nvPr/>
        </p:nvSpPr>
        <p:spPr>
          <a:xfrm>
            <a:off x="9457567" y="6597650"/>
            <a:ext cx="2400000" cy="259200"/>
          </a:xfrm>
          <a:prstGeom prst="rect">
            <a:avLst/>
          </a:prstGeom>
          <a:noFill/>
        </p:spPr>
        <p:txBody>
          <a:bodyPr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kern="1200" noProof="0" dirty="0" smtClean="0">
                <a:solidFill>
                  <a:schemeClr val="bg2"/>
                </a:solidFill>
                <a:latin typeface="Arial" pitchFamily="34" charset="0"/>
                <a:ea typeface="+mn-ea"/>
                <a:cs typeface="Arial" pitchFamily="34" charset="0"/>
              </a:rPr>
              <a:t>©</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err="1" smtClean="0">
                <a:solidFill>
                  <a:schemeClr val="bg2"/>
                </a:solidFill>
                <a:latin typeface="Arial" pitchFamily="34" charset="0"/>
                <a:ea typeface="+mn-ea"/>
                <a:cs typeface="Arial" pitchFamily="34" charset="0"/>
              </a:rPr>
              <a:t>fka</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2017</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All</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rights</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reserved</a:t>
            </a:r>
          </a:p>
        </p:txBody>
      </p:sp>
      <p:sp>
        <p:nvSpPr>
          <p:cNvPr id="20" name="FusszeileDatum"/>
          <p:cNvSpPr txBox="1"/>
          <p:nvPr/>
        </p:nvSpPr>
        <p:spPr>
          <a:xfrm>
            <a:off x="6096000" y="6597650"/>
            <a:ext cx="1152128" cy="260350"/>
          </a:xfrm>
          <a:prstGeom prst="rect">
            <a:avLst/>
          </a:prstGeom>
          <a:noFill/>
        </p:spPr>
        <p:txBody>
          <a:bodyPr wrap="square" tIns="0" rIns="0" bIns="0" rtlCol="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00" smtClean="0">
                <a:solidFill>
                  <a:schemeClr val="bg2"/>
                </a:solidFill>
                <a:latin typeface="Arial" pitchFamily="34" charset="0"/>
                <a:cs typeface="Arial" pitchFamily="34" charset="0"/>
              </a:rPr>
              <a:t>30.07.2018</a:t>
            </a:r>
            <a:endParaRPr lang="en-US" sz="900" dirty="0" smtClean="0">
              <a:solidFill>
                <a:schemeClr val="bg2"/>
              </a:solidFill>
              <a:latin typeface="Arial" pitchFamily="34" charset="0"/>
              <a:cs typeface="Arial" pitchFamily="34" charset="0"/>
            </a:endParaRPr>
          </a:p>
        </p:txBody>
      </p:sp>
      <p:sp>
        <p:nvSpPr>
          <p:cNvPr id="21" name="FusszeileFolienNummer"/>
          <p:cNvSpPr txBox="1"/>
          <p:nvPr/>
        </p:nvSpPr>
        <p:spPr>
          <a:xfrm>
            <a:off x="4416000" y="6597650"/>
            <a:ext cx="1680000" cy="260350"/>
          </a:xfrm>
          <a:prstGeom prst="rect">
            <a:avLst/>
          </a:prstGeom>
          <a:noFill/>
        </p:spPr>
        <p:txBody>
          <a:bodyPr wrap="square" lIns="0" tIns="0" rIns="90000" bIns="0" rtlCol="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900" dirty="0" err="1" smtClean="0">
                <a:solidFill>
                  <a:schemeClr val="bg2"/>
                </a:solidFill>
                <a:latin typeface="Arial" pitchFamily="34" charset="0"/>
                <a:cs typeface="Arial" pitchFamily="34" charset="0"/>
              </a:rPr>
              <a:t>Folie</a:t>
            </a:r>
            <a:r>
              <a:rPr lang="en-US" sz="900" baseline="0" dirty="0" smtClean="0">
                <a:solidFill>
                  <a:schemeClr val="bg2"/>
                </a:solidFill>
                <a:latin typeface="Arial" pitchFamily="34" charset="0"/>
                <a:cs typeface="Arial" pitchFamily="34" charset="0"/>
              </a:rPr>
              <a:t> Nr</a:t>
            </a:r>
            <a:r>
              <a:rPr lang="en-US" sz="900" dirty="0" smtClean="0">
                <a:solidFill>
                  <a:schemeClr val="bg2"/>
                </a:solidFill>
                <a:latin typeface="Arial" pitchFamily="34" charset="0"/>
                <a:cs typeface="Arial" pitchFamily="34" charset="0"/>
              </a:rPr>
              <a:t>. </a:t>
            </a:r>
            <a:fld id="{AD55335C-F627-4D95-98CA-738788D5686D}" type="slidenum">
              <a:rPr lang="de-DE" sz="900" smtClean="0">
                <a:solidFill>
                  <a:schemeClr val="bg2"/>
                </a:solidFill>
                <a:latin typeface="Arial" pitchFamily="34" charset="0"/>
                <a:cs typeface="Arial" pitchFamily="34" charset="0"/>
              </a:rPr>
              <a:pPr marL="0" marR="0" indent="0" algn="r" defTabSz="914400" rtl="0" eaLnBrk="1" fontAlgn="auto" latinLnBrk="0" hangingPunct="1">
                <a:lnSpc>
                  <a:spcPct val="100000"/>
                </a:lnSpc>
                <a:spcBef>
                  <a:spcPts val="0"/>
                </a:spcBef>
                <a:spcAft>
                  <a:spcPts val="0"/>
                </a:spcAft>
                <a:buClrTx/>
                <a:buSzTx/>
                <a:buFontTx/>
                <a:buNone/>
                <a:tabLst/>
                <a:defRPr/>
              </a:pPr>
              <a:t>‹Nr.›</a:t>
            </a:fld>
            <a:endParaRPr lang="en-US" sz="900" dirty="0" smtClean="0">
              <a:solidFill>
                <a:schemeClr val="bg2"/>
              </a:solidFill>
              <a:latin typeface="Arial" pitchFamily="34" charset="0"/>
              <a:cs typeface="Arial" pitchFamily="34" charset="0"/>
            </a:endParaRPr>
          </a:p>
        </p:txBody>
      </p:sp>
      <p:sp>
        <p:nvSpPr>
          <p:cNvPr id="22" name="FusszeileUntenLinks"/>
          <p:cNvSpPr txBox="1"/>
          <p:nvPr/>
        </p:nvSpPr>
        <p:spPr>
          <a:xfrm>
            <a:off x="334433" y="6597650"/>
            <a:ext cx="2160000" cy="260350"/>
          </a:xfrm>
          <a:prstGeom prst="rect">
            <a:avLst/>
          </a:prstGeom>
          <a:noFill/>
        </p:spPr>
        <p:txBody>
          <a:bodyPr wrap="square" lIns="0" tIns="0" rIns="0" bIns="0" rtlCol="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smtClean="0">
                <a:solidFill>
                  <a:schemeClr val="bg2"/>
                </a:solidFill>
                <a:latin typeface="Arial" pitchFamily="34" charset="0"/>
                <a:cs typeface="Arial" pitchFamily="34" charset="0"/>
              </a:rPr>
              <a:t>#800 · 18MLI0007.pptx</a:t>
            </a:r>
            <a:endParaRPr lang="en-US" sz="900" dirty="0" smtClean="0">
              <a:solidFill>
                <a:schemeClr val="bg2"/>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hf sldNum="0" hdr="0" ftr="0"/>
  <p:txStyles>
    <p:titleStyle>
      <a:lvl1pPr algn="l" defTabSz="914400" rtl="0" eaLnBrk="1" latinLnBrk="0" hangingPunct="1">
        <a:lnSpc>
          <a:spcPts val="2500"/>
        </a:lnSpc>
        <a:spcBef>
          <a:spcPct val="0"/>
        </a:spcBef>
        <a:buNone/>
        <a:defRPr sz="2200" b="1" kern="1200">
          <a:solidFill>
            <a:schemeClr val="tx1"/>
          </a:solidFill>
          <a:latin typeface="Arial" pitchFamily="34" charset="0"/>
          <a:ea typeface="+mj-ea"/>
          <a:cs typeface="Arial" pitchFamily="34" charset="0"/>
        </a:defRPr>
      </a:lvl1pPr>
    </p:titleStyle>
    <p:body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sterTitel"/>
          <p:cNvSpPr>
            <a:spLocks noGrp="1"/>
          </p:cNvSpPr>
          <p:nvPr>
            <p:ph type="title"/>
          </p:nvPr>
        </p:nvSpPr>
        <p:spPr>
          <a:xfrm>
            <a:off x="334799" y="190800"/>
            <a:ext cx="8784000" cy="576000"/>
          </a:xfrm>
          <a:prstGeom prst="rect">
            <a:avLst/>
          </a:prstGeom>
        </p:spPr>
        <p:txBody>
          <a:bodyPr vert="horz" lIns="0" tIns="0" rIns="0" bIns="0" rtlCol="0" anchor="b" anchorCtr="0">
            <a:noAutofit/>
          </a:bodyPr>
          <a:lstStyle/>
          <a:p>
            <a:r>
              <a:rPr lang="en-GB" noProof="0" smtClean="0"/>
              <a:t>Titelmasterformat durch Klicken bearbeiten</a:t>
            </a:r>
            <a:endParaRPr lang="en-GB" noProof="0"/>
          </a:p>
        </p:txBody>
      </p:sp>
      <p:sp>
        <p:nvSpPr>
          <p:cNvPr id="3" name="MasterTextplatzhalter"/>
          <p:cNvSpPr>
            <a:spLocks noGrp="1"/>
          </p:cNvSpPr>
          <p:nvPr>
            <p:ph type="body" idx="1"/>
          </p:nvPr>
        </p:nvSpPr>
        <p:spPr>
          <a:xfrm>
            <a:off x="334799" y="1447199"/>
            <a:ext cx="11523600" cy="5144400"/>
          </a:xfrm>
          <a:prstGeom prst="rect">
            <a:avLst/>
          </a:prstGeom>
        </p:spPr>
        <p:txBody>
          <a:bodyPr vert="horz" lIns="0" tIns="0" rIns="0" bIns="0" rtlCol="0">
            <a:normAutofit/>
          </a:body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
        <p:nvSpPr>
          <p:cNvPr id="10" name="FusszeileUntenRechts"/>
          <p:cNvSpPr txBox="1"/>
          <p:nvPr/>
        </p:nvSpPr>
        <p:spPr>
          <a:xfrm>
            <a:off x="9457567" y="6597650"/>
            <a:ext cx="2400000" cy="259200"/>
          </a:xfrm>
          <a:prstGeom prst="rect">
            <a:avLst/>
          </a:prstGeom>
          <a:noFill/>
        </p:spPr>
        <p:txBody>
          <a:bodyPr wrap="none" lIns="0" tIns="0" rIns="0" bIns="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900" kern="1200" noProof="0" dirty="0" smtClean="0">
                <a:solidFill>
                  <a:schemeClr val="bg2"/>
                </a:solidFill>
                <a:latin typeface="Arial" pitchFamily="34" charset="0"/>
                <a:ea typeface="+mn-ea"/>
                <a:cs typeface="Arial" pitchFamily="34" charset="0"/>
              </a:rPr>
              <a:t>©</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err="1" smtClean="0">
                <a:solidFill>
                  <a:schemeClr val="bg2"/>
                </a:solidFill>
                <a:latin typeface="Arial" pitchFamily="34" charset="0"/>
                <a:ea typeface="+mn-ea"/>
                <a:cs typeface="Arial" pitchFamily="34" charset="0"/>
              </a:rPr>
              <a:t>fka</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2017 ·</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All</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rights</a:t>
            </a:r>
            <a:r>
              <a:rPr kumimoji="0" lang="en-US" sz="900" b="0" i="0" u="none" strike="noStrike" kern="1200" cap="none" spc="0" normalizeH="0" baseline="0" noProof="0" dirty="0" smtClean="0">
                <a:ln>
                  <a:noFill/>
                </a:ln>
                <a:solidFill>
                  <a:schemeClr val="bg2"/>
                </a:solidFill>
                <a:effectLst/>
                <a:uLnTx/>
                <a:uFillTx/>
                <a:latin typeface="Arial" pitchFamily="34" charset="0"/>
                <a:ea typeface="+mn-ea"/>
                <a:cs typeface="Arial" pitchFamily="34" charset="0"/>
              </a:rPr>
              <a:t> </a:t>
            </a:r>
            <a:r>
              <a:rPr lang="en-US" sz="900" kern="1200" noProof="0" dirty="0" smtClean="0">
                <a:solidFill>
                  <a:schemeClr val="bg2"/>
                </a:solidFill>
                <a:latin typeface="Arial" pitchFamily="34" charset="0"/>
                <a:ea typeface="+mn-ea"/>
                <a:cs typeface="Arial" pitchFamily="34" charset="0"/>
              </a:rPr>
              <a:t>reserved</a:t>
            </a:r>
          </a:p>
        </p:txBody>
      </p:sp>
      <p:sp>
        <p:nvSpPr>
          <p:cNvPr id="11" name="FusszeileDatum"/>
          <p:cNvSpPr txBox="1"/>
          <p:nvPr/>
        </p:nvSpPr>
        <p:spPr>
          <a:xfrm>
            <a:off x="6096000" y="6597650"/>
            <a:ext cx="1152128" cy="260350"/>
          </a:xfrm>
          <a:prstGeom prst="rect">
            <a:avLst/>
          </a:prstGeom>
          <a:noFill/>
        </p:spPr>
        <p:txBody>
          <a:bodyPr wrap="square" tIns="0" rIns="0" bIns="0" rtlCol="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00" smtClean="0">
                <a:solidFill>
                  <a:schemeClr val="bg2"/>
                </a:solidFill>
                <a:latin typeface="Arial" pitchFamily="34" charset="0"/>
                <a:cs typeface="Arial" pitchFamily="34" charset="0"/>
              </a:rPr>
              <a:t>2018/07/30</a:t>
            </a:r>
            <a:endParaRPr lang="en-US" sz="900" dirty="0" smtClean="0">
              <a:solidFill>
                <a:schemeClr val="bg2"/>
              </a:solidFill>
              <a:latin typeface="Arial" pitchFamily="34" charset="0"/>
              <a:cs typeface="Arial" pitchFamily="34" charset="0"/>
            </a:endParaRPr>
          </a:p>
        </p:txBody>
      </p:sp>
      <p:sp>
        <p:nvSpPr>
          <p:cNvPr id="12" name="FusszeileFolienNummer"/>
          <p:cNvSpPr txBox="1"/>
          <p:nvPr/>
        </p:nvSpPr>
        <p:spPr>
          <a:xfrm>
            <a:off x="4416000" y="6597650"/>
            <a:ext cx="1680000" cy="260350"/>
          </a:xfrm>
          <a:prstGeom prst="rect">
            <a:avLst/>
          </a:prstGeom>
          <a:noFill/>
        </p:spPr>
        <p:txBody>
          <a:bodyPr wrap="square" lIns="0" tIns="0" rIns="90000" bIns="0" rtlCol="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900" dirty="0" smtClean="0">
                <a:solidFill>
                  <a:schemeClr val="bg2"/>
                </a:solidFill>
                <a:latin typeface="Arial" pitchFamily="34" charset="0"/>
                <a:cs typeface="Arial" pitchFamily="34" charset="0"/>
              </a:rPr>
              <a:t>Slide No. </a:t>
            </a:r>
            <a:fld id="{AD55335C-F627-4D95-98CA-738788D5686D}" type="slidenum">
              <a:rPr lang="de-DE" sz="900" smtClean="0">
                <a:solidFill>
                  <a:schemeClr val="bg2"/>
                </a:solidFill>
                <a:latin typeface="Arial" pitchFamily="34" charset="0"/>
                <a:cs typeface="Arial" pitchFamily="34" charset="0"/>
              </a:rPr>
              <a:pPr marL="0" marR="0" indent="0" algn="r" defTabSz="914400" rtl="0" eaLnBrk="1" fontAlgn="auto" latinLnBrk="0" hangingPunct="1">
                <a:lnSpc>
                  <a:spcPct val="100000"/>
                </a:lnSpc>
                <a:spcBef>
                  <a:spcPts val="0"/>
                </a:spcBef>
                <a:spcAft>
                  <a:spcPts val="0"/>
                </a:spcAft>
                <a:buClrTx/>
                <a:buSzTx/>
                <a:buFontTx/>
                <a:buNone/>
                <a:tabLst/>
                <a:defRPr/>
              </a:pPr>
              <a:t>‹Nr.›</a:t>
            </a:fld>
            <a:endParaRPr lang="en-US" sz="900" dirty="0" smtClean="0">
              <a:solidFill>
                <a:schemeClr val="bg2"/>
              </a:solidFill>
              <a:latin typeface="Arial" pitchFamily="34" charset="0"/>
              <a:cs typeface="Arial" pitchFamily="34" charset="0"/>
            </a:endParaRPr>
          </a:p>
        </p:txBody>
      </p:sp>
      <p:sp>
        <p:nvSpPr>
          <p:cNvPr id="9" name="FusszeileUntenLinks"/>
          <p:cNvSpPr txBox="1"/>
          <p:nvPr/>
        </p:nvSpPr>
        <p:spPr>
          <a:xfrm>
            <a:off x="334433" y="6597650"/>
            <a:ext cx="2160000" cy="260350"/>
          </a:xfrm>
          <a:prstGeom prst="rect">
            <a:avLst/>
          </a:prstGeom>
          <a:noFill/>
        </p:spPr>
        <p:txBody>
          <a:bodyPr wrap="square" lIns="0" tIns="0" rIns="0" bIns="0" rtlCol="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smtClean="0">
                <a:solidFill>
                  <a:schemeClr val="bg2"/>
                </a:solidFill>
                <a:latin typeface="Arial" pitchFamily="34" charset="0"/>
                <a:cs typeface="Arial" pitchFamily="34" charset="0"/>
              </a:rPr>
              <a:t>#800 · 18MLI0007.pptx</a:t>
            </a:r>
            <a:endParaRPr lang="en-US" sz="900" dirty="0" smtClean="0">
              <a:solidFill>
                <a:schemeClr val="bg2"/>
              </a:solidFill>
              <a:latin typeface="Arial" pitchFamily="34" charset="0"/>
              <a:cs typeface="Arial" pitchFamily="34" charset="0"/>
            </a:endParaRPr>
          </a:p>
        </p:txBody>
      </p:sp>
      <p:grpSp>
        <p:nvGrpSpPr>
          <p:cNvPr id="19" name="Logo"/>
          <p:cNvGrpSpPr>
            <a:grpSpLocks/>
          </p:cNvGrpSpPr>
          <p:nvPr/>
        </p:nvGrpSpPr>
        <p:grpSpPr bwMode="auto">
          <a:xfrm>
            <a:off x="9986400" y="190800"/>
            <a:ext cx="1872000" cy="705600"/>
            <a:chOff x="4693" y="85"/>
            <a:chExt cx="956" cy="361"/>
          </a:xfrm>
        </p:grpSpPr>
        <p:sp>
          <p:nvSpPr>
            <p:cNvPr id="20" name="Freeform 142"/>
            <p:cNvSpPr>
              <a:spLocks/>
            </p:cNvSpPr>
            <p:nvPr/>
          </p:nvSpPr>
          <p:spPr bwMode="auto">
            <a:xfrm>
              <a:off x="5056" y="231"/>
              <a:ext cx="392" cy="215"/>
            </a:xfrm>
            <a:custGeom>
              <a:avLst/>
              <a:gdLst/>
              <a:ahLst/>
              <a:cxnLst>
                <a:cxn ang="0">
                  <a:pos x="125" y="0"/>
                </a:cxn>
                <a:cxn ang="0">
                  <a:pos x="226" y="52"/>
                </a:cxn>
                <a:cxn ang="0">
                  <a:pos x="0" y="148"/>
                </a:cxn>
                <a:cxn ang="0">
                  <a:pos x="68" y="148"/>
                </a:cxn>
                <a:cxn ang="0">
                  <a:pos x="264" y="57"/>
                </a:cxn>
                <a:cxn ang="0">
                  <a:pos x="139" y="0"/>
                </a:cxn>
                <a:cxn ang="0">
                  <a:pos x="125" y="0"/>
                </a:cxn>
              </a:cxnLst>
              <a:rect l="0" t="0" r="r" b="b"/>
              <a:pathLst>
                <a:path w="264" h="148">
                  <a:moveTo>
                    <a:pt x="125" y="0"/>
                  </a:moveTo>
                  <a:cubicBezTo>
                    <a:pt x="125" y="0"/>
                    <a:pt x="226" y="39"/>
                    <a:pt x="226" y="52"/>
                  </a:cubicBezTo>
                  <a:cubicBezTo>
                    <a:pt x="226" y="84"/>
                    <a:pt x="0" y="148"/>
                    <a:pt x="0" y="148"/>
                  </a:cubicBezTo>
                  <a:cubicBezTo>
                    <a:pt x="68" y="148"/>
                    <a:pt x="68" y="148"/>
                    <a:pt x="68" y="148"/>
                  </a:cubicBezTo>
                  <a:cubicBezTo>
                    <a:pt x="68" y="148"/>
                    <a:pt x="264" y="94"/>
                    <a:pt x="264" y="57"/>
                  </a:cubicBezTo>
                  <a:cubicBezTo>
                    <a:pt x="264" y="32"/>
                    <a:pt x="139" y="0"/>
                    <a:pt x="139" y="0"/>
                  </a:cubicBezTo>
                  <a:lnTo>
                    <a:pt x="125" y="0"/>
                  </a:lnTo>
                  <a:close/>
                </a:path>
              </a:pathLst>
            </a:custGeom>
            <a:solidFill>
              <a:schemeClr val="accent4"/>
            </a:solidFill>
            <a:ln w="9525">
              <a:noFill/>
              <a:round/>
              <a:headEnd/>
              <a:tailEnd/>
            </a:ln>
          </p:spPr>
          <p:txBody>
            <a:bodyPr/>
            <a:lstStyle/>
            <a:p>
              <a:endParaRPr lang="de-DE" sz="1800"/>
            </a:p>
          </p:txBody>
        </p:sp>
        <p:sp>
          <p:nvSpPr>
            <p:cNvPr id="21" name="Freeform 143"/>
            <p:cNvSpPr>
              <a:spLocks/>
            </p:cNvSpPr>
            <p:nvPr/>
          </p:nvSpPr>
          <p:spPr bwMode="auto">
            <a:xfrm>
              <a:off x="5347" y="229"/>
              <a:ext cx="302" cy="217"/>
            </a:xfrm>
            <a:custGeom>
              <a:avLst/>
              <a:gdLst/>
              <a:ahLst/>
              <a:cxnLst>
                <a:cxn ang="0">
                  <a:pos x="0" y="0"/>
                </a:cxn>
                <a:cxn ang="0">
                  <a:pos x="168" y="63"/>
                </a:cxn>
                <a:cxn ang="0">
                  <a:pos x="63" y="149"/>
                </a:cxn>
                <a:cxn ang="0">
                  <a:pos x="114" y="149"/>
                </a:cxn>
                <a:cxn ang="0">
                  <a:pos x="203" y="62"/>
                </a:cxn>
                <a:cxn ang="0">
                  <a:pos x="17" y="1"/>
                </a:cxn>
                <a:cxn ang="0">
                  <a:pos x="0" y="0"/>
                </a:cxn>
              </a:cxnLst>
              <a:rect l="0" t="0" r="r" b="b"/>
              <a:pathLst>
                <a:path w="203" h="149">
                  <a:moveTo>
                    <a:pt x="0" y="0"/>
                  </a:moveTo>
                  <a:cubicBezTo>
                    <a:pt x="0" y="0"/>
                    <a:pt x="171" y="33"/>
                    <a:pt x="168" y="63"/>
                  </a:cubicBezTo>
                  <a:cubicBezTo>
                    <a:pt x="164" y="103"/>
                    <a:pt x="63" y="149"/>
                    <a:pt x="63" y="149"/>
                  </a:cubicBezTo>
                  <a:cubicBezTo>
                    <a:pt x="114" y="149"/>
                    <a:pt x="114" y="149"/>
                    <a:pt x="114" y="149"/>
                  </a:cubicBezTo>
                  <a:cubicBezTo>
                    <a:pt x="114" y="149"/>
                    <a:pt x="203" y="103"/>
                    <a:pt x="203" y="62"/>
                  </a:cubicBezTo>
                  <a:cubicBezTo>
                    <a:pt x="203" y="24"/>
                    <a:pt x="17" y="1"/>
                    <a:pt x="17" y="1"/>
                  </a:cubicBezTo>
                  <a:lnTo>
                    <a:pt x="0" y="0"/>
                  </a:lnTo>
                  <a:close/>
                </a:path>
              </a:pathLst>
            </a:custGeom>
            <a:solidFill>
              <a:schemeClr val="accent4"/>
            </a:solidFill>
            <a:ln w="9525">
              <a:noFill/>
              <a:round/>
              <a:headEnd/>
              <a:tailEnd/>
            </a:ln>
          </p:spPr>
          <p:txBody>
            <a:bodyPr/>
            <a:lstStyle/>
            <a:p>
              <a:endParaRPr lang="de-DE" sz="1800"/>
            </a:p>
          </p:txBody>
        </p:sp>
        <p:sp>
          <p:nvSpPr>
            <p:cNvPr id="22" name="Freeform 144"/>
            <p:cNvSpPr>
              <a:spLocks/>
            </p:cNvSpPr>
            <p:nvPr/>
          </p:nvSpPr>
          <p:spPr bwMode="auto">
            <a:xfrm>
              <a:off x="4693" y="85"/>
              <a:ext cx="144" cy="264"/>
            </a:xfrm>
            <a:custGeom>
              <a:avLst/>
              <a:gdLst/>
              <a:ahLst/>
              <a:cxnLst>
                <a:cxn ang="0">
                  <a:pos x="71" y="27"/>
                </a:cxn>
                <a:cxn ang="0">
                  <a:pos x="57" y="43"/>
                </a:cxn>
                <a:cxn ang="0">
                  <a:pos x="57" y="50"/>
                </a:cxn>
                <a:cxn ang="0">
                  <a:pos x="87" y="50"/>
                </a:cxn>
                <a:cxn ang="0">
                  <a:pos x="84" y="73"/>
                </a:cxn>
                <a:cxn ang="0">
                  <a:pos x="57" y="73"/>
                </a:cxn>
                <a:cxn ang="0">
                  <a:pos x="57" y="181"/>
                </a:cxn>
                <a:cxn ang="0">
                  <a:pos x="23" y="181"/>
                </a:cxn>
                <a:cxn ang="0">
                  <a:pos x="23" y="73"/>
                </a:cxn>
                <a:cxn ang="0">
                  <a:pos x="0" y="73"/>
                </a:cxn>
                <a:cxn ang="0">
                  <a:pos x="0" y="50"/>
                </a:cxn>
                <a:cxn ang="0">
                  <a:pos x="23" y="50"/>
                </a:cxn>
                <a:cxn ang="0">
                  <a:pos x="23" y="41"/>
                </a:cxn>
                <a:cxn ang="0">
                  <a:pos x="65" y="0"/>
                </a:cxn>
                <a:cxn ang="0">
                  <a:pos x="97" y="6"/>
                </a:cxn>
                <a:cxn ang="0">
                  <a:pos x="97" y="31"/>
                </a:cxn>
                <a:cxn ang="0">
                  <a:pos x="71" y="27"/>
                </a:cxn>
              </a:cxnLst>
              <a:rect l="0" t="0" r="r" b="b"/>
              <a:pathLst>
                <a:path w="97" h="181">
                  <a:moveTo>
                    <a:pt x="71" y="27"/>
                  </a:moveTo>
                  <a:cubicBezTo>
                    <a:pt x="61" y="27"/>
                    <a:pt x="57" y="32"/>
                    <a:pt x="57" y="43"/>
                  </a:cubicBezTo>
                  <a:cubicBezTo>
                    <a:pt x="57" y="50"/>
                    <a:pt x="57" y="50"/>
                    <a:pt x="57" y="50"/>
                  </a:cubicBezTo>
                  <a:cubicBezTo>
                    <a:pt x="87" y="50"/>
                    <a:pt x="87" y="50"/>
                    <a:pt x="87" y="50"/>
                  </a:cubicBezTo>
                  <a:cubicBezTo>
                    <a:pt x="84" y="73"/>
                    <a:pt x="84" y="73"/>
                    <a:pt x="84" y="73"/>
                  </a:cubicBezTo>
                  <a:cubicBezTo>
                    <a:pt x="57" y="73"/>
                    <a:pt x="57" y="73"/>
                    <a:pt x="57" y="73"/>
                  </a:cubicBezTo>
                  <a:cubicBezTo>
                    <a:pt x="57" y="181"/>
                    <a:pt x="57" y="181"/>
                    <a:pt x="57" y="181"/>
                  </a:cubicBezTo>
                  <a:cubicBezTo>
                    <a:pt x="23" y="181"/>
                    <a:pt x="23" y="181"/>
                    <a:pt x="23" y="181"/>
                  </a:cubicBezTo>
                  <a:cubicBezTo>
                    <a:pt x="23" y="73"/>
                    <a:pt x="23" y="73"/>
                    <a:pt x="23" y="73"/>
                  </a:cubicBezTo>
                  <a:cubicBezTo>
                    <a:pt x="0" y="73"/>
                    <a:pt x="0" y="73"/>
                    <a:pt x="0" y="73"/>
                  </a:cubicBezTo>
                  <a:cubicBezTo>
                    <a:pt x="0" y="50"/>
                    <a:pt x="0" y="50"/>
                    <a:pt x="0" y="50"/>
                  </a:cubicBezTo>
                  <a:cubicBezTo>
                    <a:pt x="23" y="50"/>
                    <a:pt x="23" y="50"/>
                    <a:pt x="23" y="50"/>
                  </a:cubicBezTo>
                  <a:cubicBezTo>
                    <a:pt x="23" y="41"/>
                    <a:pt x="23" y="41"/>
                    <a:pt x="23" y="41"/>
                  </a:cubicBezTo>
                  <a:cubicBezTo>
                    <a:pt x="23" y="9"/>
                    <a:pt x="43" y="0"/>
                    <a:pt x="65" y="0"/>
                  </a:cubicBezTo>
                  <a:cubicBezTo>
                    <a:pt x="84" y="0"/>
                    <a:pt x="97" y="6"/>
                    <a:pt x="97" y="6"/>
                  </a:cubicBezTo>
                  <a:cubicBezTo>
                    <a:pt x="97" y="31"/>
                    <a:pt x="97" y="31"/>
                    <a:pt x="97" y="31"/>
                  </a:cubicBezTo>
                  <a:cubicBezTo>
                    <a:pt x="97" y="31"/>
                    <a:pt x="81" y="27"/>
                    <a:pt x="71" y="27"/>
                  </a:cubicBezTo>
                </a:path>
              </a:pathLst>
            </a:custGeom>
            <a:solidFill>
              <a:srgbClr val="6D90A6"/>
            </a:solidFill>
            <a:ln w="9525">
              <a:noFill/>
              <a:round/>
              <a:headEnd/>
              <a:tailEnd/>
            </a:ln>
          </p:spPr>
          <p:txBody>
            <a:bodyPr/>
            <a:lstStyle/>
            <a:p>
              <a:endParaRPr lang="de-DE" sz="1800"/>
            </a:p>
          </p:txBody>
        </p:sp>
        <p:sp>
          <p:nvSpPr>
            <p:cNvPr id="23" name="Freeform 145"/>
            <p:cNvSpPr>
              <a:spLocks noEditPoints="1"/>
            </p:cNvSpPr>
            <p:nvPr/>
          </p:nvSpPr>
          <p:spPr bwMode="auto">
            <a:xfrm>
              <a:off x="4859" y="88"/>
              <a:ext cx="167" cy="264"/>
            </a:xfrm>
            <a:custGeom>
              <a:avLst/>
              <a:gdLst/>
              <a:ahLst/>
              <a:cxnLst>
                <a:cxn ang="0">
                  <a:pos x="0" y="0"/>
                </a:cxn>
                <a:cxn ang="0">
                  <a:pos x="87" y="0"/>
                </a:cxn>
                <a:cxn ang="0">
                  <a:pos x="87" y="448"/>
                </a:cxn>
                <a:cxn ang="0">
                  <a:pos x="0" y="448"/>
                </a:cxn>
                <a:cxn ang="0">
                  <a:pos x="0" y="0"/>
                </a:cxn>
                <a:cxn ang="0">
                  <a:pos x="182" y="453"/>
                </a:cxn>
                <a:cxn ang="0">
                  <a:pos x="92" y="263"/>
                </a:cxn>
                <a:cxn ang="0">
                  <a:pos x="167" y="120"/>
                </a:cxn>
                <a:cxn ang="0">
                  <a:pos x="267" y="120"/>
                </a:cxn>
                <a:cxn ang="0">
                  <a:pos x="180" y="258"/>
                </a:cxn>
                <a:cxn ang="0">
                  <a:pos x="280" y="448"/>
                </a:cxn>
                <a:cxn ang="0">
                  <a:pos x="182" y="453"/>
                </a:cxn>
              </a:cxnLst>
              <a:rect l="0" t="0" r="r" b="b"/>
              <a:pathLst>
                <a:path w="280" h="453">
                  <a:moveTo>
                    <a:pt x="0" y="0"/>
                  </a:moveTo>
                  <a:lnTo>
                    <a:pt x="87" y="0"/>
                  </a:lnTo>
                  <a:lnTo>
                    <a:pt x="87" y="448"/>
                  </a:lnTo>
                  <a:lnTo>
                    <a:pt x="0" y="448"/>
                  </a:lnTo>
                  <a:lnTo>
                    <a:pt x="0" y="0"/>
                  </a:lnTo>
                  <a:close/>
                  <a:moveTo>
                    <a:pt x="182" y="453"/>
                  </a:moveTo>
                  <a:lnTo>
                    <a:pt x="92" y="263"/>
                  </a:lnTo>
                  <a:lnTo>
                    <a:pt x="167" y="120"/>
                  </a:lnTo>
                  <a:lnTo>
                    <a:pt x="267" y="120"/>
                  </a:lnTo>
                  <a:lnTo>
                    <a:pt x="180" y="258"/>
                  </a:lnTo>
                  <a:lnTo>
                    <a:pt x="280" y="448"/>
                  </a:lnTo>
                  <a:lnTo>
                    <a:pt x="182" y="453"/>
                  </a:lnTo>
                  <a:close/>
                </a:path>
              </a:pathLst>
            </a:custGeom>
            <a:solidFill>
              <a:srgbClr val="6D90A6"/>
            </a:solidFill>
            <a:ln w="9525">
              <a:noFill/>
              <a:round/>
              <a:headEnd/>
              <a:tailEnd/>
            </a:ln>
          </p:spPr>
          <p:txBody>
            <a:bodyPr/>
            <a:lstStyle/>
            <a:p>
              <a:endParaRPr lang="de-DE" sz="1800"/>
            </a:p>
          </p:txBody>
        </p:sp>
        <p:sp>
          <p:nvSpPr>
            <p:cNvPr id="24" name="Freeform 146"/>
            <p:cNvSpPr>
              <a:spLocks noEditPoints="1"/>
            </p:cNvSpPr>
            <p:nvPr/>
          </p:nvSpPr>
          <p:spPr bwMode="auto">
            <a:xfrm>
              <a:off x="5040" y="154"/>
              <a:ext cx="158" cy="198"/>
            </a:xfrm>
            <a:custGeom>
              <a:avLst/>
              <a:gdLst/>
              <a:ahLst/>
              <a:cxnLst>
                <a:cxn ang="0">
                  <a:pos x="76" y="134"/>
                </a:cxn>
                <a:cxn ang="0">
                  <a:pos x="72" y="122"/>
                </a:cxn>
                <a:cxn ang="0">
                  <a:pos x="37" y="136"/>
                </a:cxn>
                <a:cxn ang="0">
                  <a:pos x="0" y="94"/>
                </a:cxn>
                <a:cxn ang="0">
                  <a:pos x="49" y="52"/>
                </a:cxn>
                <a:cxn ang="0">
                  <a:pos x="71" y="52"/>
                </a:cxn>
                <a:cxn ang="0">
                  <a:pos x="71" y="42"/>
                </a:cxn>
                <a:cxn ang="0">
                  <a:pos x="53" y="28"/>
                </a:cxn>
                <a:cxn ang="0">
                  <a:pos x="11" y="36"/>
                </a:cxn>
                <a:cxn ang="0">
                  <a:pos x="11" y="8"/>
                </a:cxn>
                <a:cxn ang="0">
                  <a:pos x="59" y="0"/>
                </a:cxn>
                <a:cxn ang="0">
                  <a:pos x="106" y="43"/>
                </a:cxn>
                <a:cxn ang="0">
                  <a:pos x="106" y="134"/>
                </a:cxn>
                <a:cxn ang="0">
                  <a:pos x="76" y="134"/>
                </a:cxn>
                <a:cxn ang="0">
                  <a:pos x="71" y="71"/>
                </a:cxn>
                <a:cxn ang="0">
                  <a:pos x="62" y="71"/>
                </a:cxn>
                <a:cxn ang="0">
                  <a:pos x="34" y="93"/>
                </a:cxn>
                <a:cxn ang="0">
                  <a:pos x="49" y="111"/>
                </a:cxn>
                <a:cxn ang="0">
                  <a:pos x="71" y="104"/>
                </a:cxn>
                <a:cxn ang="0">
                  <a:pos x="71" y="71"/>
                </a:cxn>
              </a:cxnLst>
              <a:rect l="0" t="0" r="r" b="b"/>
              <a:pathLst>
                <a:path w="106" h="136">
                  <a:moveTo>
                    <a:pt x="76" y="134"/>
                  </a:moveTo>
                  <a:cubicBezTo>
                    <a:pt x="72" y="122"/>
                    <a:pt x="72" y="122"/>
                    <a:pt x="72" y="122"/>
                  </a:cubicBezTo>
                  <a:cubicBezTo>
                    <a:pt x="72" y="122"/>
                    <a:pt x="59" y="136"/>
                    <a:pt x="37" y="136"/>
                  </a:cubicBezTo>
                  <a:cubicBezTo>
                    <a:pt x="21" y="136"/>
                    <a:pt x="0" y="130"/>
                    <a:pt x="0" y="94"/>
                  </a:cubicBezTo>
                  <a:cubicBezTo>
                    <a:pt x="0" y="58"/>
                    <a:pt x="29" y="52"/>
                    <a:pt x="49" y="52"/>
                  </a:cubicBezTo>
                  <a:cubicBezTo>
                    <a:pt x="71" y="52"/>
                    <a:pt x="71" y="52"/>
                    <a:pt x="71" y="52"/>
                  </a:cubicBezTo>
                  <a:cubicBezTo>
                    <a:pt x="71" y="42"/>
                    <a:pt x="71" y="42"/>
                    <a:pt x="71" y="42"/>
                  </a:cubicBezTo>
                  <a:cubicBezTo>
                    <a:pt x="71" y="30"/>
                    <a:pt x="65" y="28"/>
                    <a:pt x="53" y="28"/>
                  </a:cubicBezTo>
                  <a:cubicBezTo>
                    <a:pt x="34" y="28"/>
                    <a:pt x="11" y="36"/>
                    <a:pt x="11" y="36"/>
                  </a:cubicBezTo>
                  <a:cubicBezTo>
                    <a:pt x="11" y="8"/>
                    <a:pt x="11" y="8"/>
                    <a:pt x="11" y="8"/>
                  </a:cubicBezTo>
                  <a:cubicBezTo>
                    <a:pt x="11" y="8"/>
                    <a:pt x="34" y="0"/>
                    <a:pt x="59" y="0"/>
                  </a:cubicBezTo>
                  <a:cubicBezTo>
                    <a:pt x="85" y="0"/>
                    <a:pt x="106" y="7"/>
                    <a:pt x="106" y="43"/>
                  </a:cubicBezTo>
                  <a:cubicBezTo>
                    <a:pt x="106" y="134"/>
                    <a:pt x="106" y="134"/>
                    <a:pt x="106" y="134"/>
                  </a:cubicBezTo>
                  <a:lnTo>
                    <a:pt x="76" y="134"/>
                  </a:lnTo>
                  <a:close/>
                  <a:moveTo>
                    <a:pt x="71" y="71"/>
                  </a:moveTo>
                  <a:cubicBezTo>
                    <a:pt x="62" y="71"/>
                    <a:pt x="62" y="71"/>
                    <a:pt x="62" y="71"/>
                  </a:cubicBezTo>
                  <a:cubicBezTo>
                    <a:pt x="42" y="72"/>
                    <a:pt x="34" y="76"/>
                    <a:pt x="34" y="93"/>
                  </a:cubicBezTo>
                  <a:cubicBezTo>
                    <a:pt x="34" y="107"/>
                    <a:pt x="40" y="111"/>
                    <a:pt x="49" y="111"/>
                  </a:cubicBezTo>
                  <a:cubicBezTo>
                    <a:pt x="62" y="111"/>
                    <a:pt x="71" y="104"/>
                    <a:pt x="71" y="104"/>
                  </a:cubicBezTo>
                  <a:lnTo>
                    <a:pt x="71" y="71"/>
                  </a:lnTo>
                  <a:close/>
                </a:path>
              </a:pathLst>
            </a:custGeom>
            <a:solidFill>
              <a:srgbClr val="6D90A6"/>
            </a:solidFill>
            <a:ln w="9525">
              <a:noFill/>
              <a:round/>
              <a:headEnd/>
              <a:tailEnd/>
            </a:ln>
          </p:spPr>
          <p:txBody>
            <a:bodyPr/>
            <a:lstStyle/>
            <a:p>
              <a:endParaRPr lang="de-DE" sz="1800"/>
            </a:p>
          </p:txBody>
        </p:sp>
      </p:gr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p:txStyles>
    <p:titleStyle>
      <a:lvl1pPr algn="l" defTabSz="914400" rtl="0" eaLnBrk="1" latinLnBrk="0" hangingPunct="1">
        <a:lnSpc>
          <a:spcPts val="2500"/>
        </a:lnSpc>
        <a:spcBef>
          <a:spcPct val="0"/>
        </a:spcBef>
        <a:buNone/>
        <a:defRPr sz="2200" b="1" kern="1200">
          <a:solidFill>
            <a:schemeClr val="tx1"/>
          </a:solidFill>
          <a:latin typeface="Arial" pitchFamily="34" charset="0"/>
          <a:ea typeface="+mj-ea"/>
          <a:cs typeface="Arial" pitchFamily="34" charset="0"/>
        </a:defRPr>
      </a:lvl1pPr>
    </p:titleStyle>
    <p:body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tags" Target="../tags/tag21.xml"/><Relationship Id="rId7" Type="http://schemas.openxmlformats.org/officeDocument/2006/relationships/image" Target="../media/image4.emf"/><Relationship Id="rId12" Type="http://schemas.openxmlformats.org/officeDocument/2006/relationships/image" Target="../media/image16.png"/><Relationship Id="rId2" Type="http://schemas.openxmlformats.org/officeDocument/2006/relationships/tags" Target="../tags/tag20.xml"/><Relationship Id="rId16" Type="http://schemas.openxmlformats.org/officeDocument/2006/relationships/image" Target="../media/image20.png"/><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notesSlide" Target="../notesSlides/notesSlide11.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slideLayout" Target="../slideLayouts/slideLayout9.xml"/><Relationship Id="rId9" Type="http://schemas.openxmlformats.org/officeDocument/2006/relationships/image" Target="../media/image13.png"/><Relationship Id="rId1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3.xml"/><Relationship Id="rId7" Type="http://schemas.openxmlformats.org/officeDocument/2006/relationships/image" Target="../media/image4.emf"/><Relationship Id="rId2" Type="http://schemas.openxmlformats.org/officeDocument/2006/relationships/tags" Target="../tags/tag22.xml"/><Relationship Id="rId1" Type="http://schemas.openxmlformats.org/officeDocument/2006/relationships/vmlDrawing" Target="../drawings/vmlDrawing15.vml"/><Relationship Id="rId6" Type="http://schemas.openxmlformats.org/officeDocument/2006/relationships/oleObject" Target="../embeddings/oleObject15.bin"/><Relationship Id="rId5" Type="http://schemas.openxmlformats.org/officeDocument/2006/relationships/notesSlide" Target="../notesSlides/notesSlide12.xml"/><Relationship Id="rId4"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5.xml"/><Relationship Id="rId7" Type="http://schemas.openxmlformats.org/officeDocument/2006/relationships/image" Target="../media/image4.emf"/><Relationship Id="rId2" Type="http://schemas.openxmlformats.org/officeDocument/2006/relationships/tags" Target="../tags/tag24.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notesSlide" Target="../notesSlides/notesSlide13.xml"/><Relationship Id="rId10" Type="http://schemas.openxmlformats.org/officeDocument/2006/relationships/image" Target="../media/image24.jpeg"/><Relationship Id="rId4" Type="http://schemas.openxmlformats.org/officeDocument/2006/relationships/slideLayout" Target="../slideLayouts/slideLayout9.xm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4.emf"/><Relationship Id="rId2" Type="http://schemas.openxmlformats.org/officeDocument/2006/relationships/tags" Target="../tags/tag26.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notesSlide" Target="../notesSlides/notesSlide14.xml"/><Relationship Id="rId4"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tags" Target="../tags/tag30.xml"/><Relationship Id="rId7" Type="http://schemas.openxmlformats.org/officeDocument/2006/relationships/image" Target="../media/image4.emf"/><Relationship Id="rId2" Type="http://schemas.openxmlformats.org/officeDocument/2006/relationships/tags" Target="../tags/tag29.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6.xml"/><Relationship Id="rId4"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notesSlide" Target="../notesSlides/notesSlide18.xml"/><Relationship Id="rId10" Type="http://schemas.openxmlformats.org/officeDocument/2006/relationships/image" Target="../media/image2.png"/><Relationship Id="rId4" Type="http://schemas.openxmlformats.org/officeDocument/2006/relationships/slideLayout" Target="../slideLayouts/slideLayout8.xml"/><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4.emf"/><Relationship Id="rId2" Type="http://schemas.openxmlformats.org/officeDocument/2006/relationships/tags" Target="../tags/tag35.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20.xml"/><Relationship Id="rId4"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38.xml"/><Relationship Id="rId7" Type="http://schemas.openxmlformats.org/officeDocument/2006/relationships/image" Target="../media/image4.emf"/><Relationship Id="rId2" Type="http://schemas.openxmlformats.org/officeDocument/2006/relationships/tags" Target="../tags/tag37.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2.xml"/><Relationship Id="rId4"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tags" Target="../tags/tag8.xml"/><Relationship Id="rId7" Type="http://schemas.openxmlformats.org/officeDocument/2006/relationships/image" Target="../media/image4.emf"/><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3.xml"/><Relationship Id="rId10" Type="http://schemas.openxmlformats.org/officeDocument/2006/relationships/image" Target="../media/image2.png"/><Relationship Id="rId4" Type="http://schemas.openxmlformats.org/officeDocument/2006/relationships/slideLayout" Target="../slideLayouts/slideLayout8.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tags" Target="../tags/tag10.xml"/><Relationship Id="rId7" Type="http://schemas.openxmlformats.org/officeDocument/2006/relationships/image" Target="../media/image1.emf"/><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notesSlide" Target="../notesSlides/notesSlide4.xml"/><Relationship Id="rId10" Type="http://schemas.openxmlformats.org/officeDocument/2006/relationships/image" Target="../media/image2.png"/><Relationship Id="rId4" Type="http://schemas.openxmlformats.org/officeDocument/2006/relationships/slideLayout" Target="../slideLayouts/slideLayout8.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6.xml"/><Relationship Id="rId4" Type="http://schemas.openxmlformats.org/officeDocument/2006/relationships/slideLayout" Target="../slideLayouts/slideLayout8.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8.xml"/><Relationship Id="rId10" Type="http://schemas.openxmlformats.org/officeDocument/2006/relationships/image" Target="../media/image11.png"/><Relationship Id="rId4" Type="http://schemas.openxmlformats.org/officeDocument/2006/relationships/slideLayout" Target="../slideLayouts/slideLayout8.xm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4.emf"/><Relationship Id="rId2" Type="http://schemas.openxmlformats.org/officeDocument/2006/relationships/tags" Target="../tags/tag17.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9.xml"/><Relationship Id="rId4"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pPr lvl="0"/>
            <a:r>
              <a:rPr lang="en-GB" dirty="0" smtClean="0"/>
              <a:t>Aachen, 30. July 2018</a:t>
            </a:r>
            <a:endParaRPr lang="en-GB" dirty="0"/>
          </a:p>
        </p:txBody>
      </p:sp>
      <p:sp>
        <p:nvSpPr>
          <p:cNvPr id="3" name="Textplatzhalter 2"/>
          <p:cNvSpPr>
            <a:spLocks noGrp="1"/>
          </p:cNvSpPr>
          <p:nvPr>
            <p:ph type="body" sz="quarter" idx="12"/>
          </p:nvPr>
        </p:nvSpPr>
        <p:spPr/>
        <p:txBody>
          <a:bodyPr/>
          <a:lstStyle/>
          <a:p>
            <a:pPr lvl="0"/>
            <a:r>
              <a:rPr lang="en-GB" dirty="0" smtClean="0"/>
              <a:t>Minglu Li, M.Sc. </a:t>
            </a:r>
            <a:endParaRPr lang="en-GB" dirty="0"/>
          </a:p>
        </p:txBody>
      </p:sp>
      <p:sp>
        <p:nvSpPr>
          <p:cNvPr id="12" name="Textplatzhalter 11"/>
          <p:cNvSpPr>
            <a:spLocks noGrp="1"/>
          </p:cNvSpPr>
          <p:nvPr>
            <p:ph type="body" sz="quarter" idx="13"/>
          </p:nvPr>
        </p:nvSpPr>
        <p:spPr/>
        <p:txBody>
          <a:bodyPr/>
          <a:lstStyle/>
          <a:p>
            <a:r>
              <a:rPr lang="en-GB" smtClean="0"/>
              <a:t>Institute for Automotive Engineering</a:t>
            </a:r>
            <a:endParaRPr lang="en-GB" dirty="0"/>
          </a:p>
        </p:txBody>
      </p:sp>
      <p:sp>
        <p:nvSpPr>
          <p:cNvPr id="7" name="Inhaltsplatzhalter 10"/>
          <p:cNvSpPr txBox="1">
            <a:spLocks/>
          </p:cNvSpPr>
          <p:nvPr/>
        </p:nvSpPr>
        <p:spPr>
          <a:xfrm>
            <a:off x="334799" y="2748359"/>
            <a:ext cx="8639999" cy="320601"/>
          </a:xfrm>
          <a:prstGeom prst="rect">
            <a:avLst/>
          </a:prstGeom>
        </p:spPr>
        <p:txBody>
          <a:bodyPr vert="horz" lIns="0" tIns="0" rIns="0" bIns="0" rtlCol="0" anchor="t">
            <a:noAutofit/>
          </a:bodyPr>
          <a:lstStyle>
            <a:lvl1pPr marL="0" indent="0" algn="l" defTabSz="914400" rtl="0" eaLnBrk="1" latinLnBrk="0" hangingPunct="1">
              <a:lnSpc>
                <a:spcPts val="2500"/>
              </a:lnSpc>
              <a:spcBef>
                <a:spcPct val="0"/>
              </a:spcBef>
              <a:spcAft>
                <a:spcPts val="600"/>
              </a:spcAft>
              <a:buClr>
                <a:schemeClr val="tx2"/>
              </a:buClr>
              <a:buFont typeface="Wingdings" pitchFamily="2" charset="2"/>
              <a:buNone/>
              <a:defRPr lang="de-DE" sz="2200" b="1" kern="1200" baseline="0" dirty="0" smtClean="0">
                <a:solidFill>
                  <a:schemeClr val="tx1"/>
                </a:solidFill>
                <a:latin typeface="Arial" pitchFamily="34" charset="0"/>
                <a:ea typeface="+mj-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dirty="0" smtClean="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Doctoral Thesis</a:t>
            </a:r>
            <a:endParaRPr lang="en-GB" dirty="0"/>
          </a:p>
        </p:txBody>
      </p:sp>
      <p:sp>
        <p:nvSpPr>
          <p:cNvPr id="8" name="Titel 8"/>
          <p:cNvSpPr txBox="1">
            <a:spLocks/>
          </p:cNvSpPr>
          <p:nvPr/>
        </p:nvSpPr>
        <p:spPr>
          <a:xfrm>
            <a:off x="334799" y="1447949"/>
            <a:ext cx="8639999" cy="684907"/>
          </a:xfrm>
          <a:prstGeom prst="rect">
            <a:avLst/>
          </a:prstGeom>
        </p:spPr>
        <p:txBody>
          <a:bodyPr vert="horz" lIns="0" tIns="0" rIns="0" bIns="0" rtlCol="0" anchor="t" anchorCtr="0">
            <a:noAutofit/>
          </a:bodyPr>
          <a:lstStyle>
            <a:lvl1pPr algn="l" defTabSz="914400" rtl="0" eaLnBrk="1" latinLnBrk="0" hangingPunct="1">
              <a:lnSpc>
                <a:spcPts val="2500"/>
              </a:lnSpc>
              <a:spcBef>
                <a:spcPct val="0"/>
              </a:spcBef>
              <a:buNone/>
              <a:defRPr sz="2200" b="1" kern="1200">
                <a:solidFill>
                  <a:schemeClr val="tx1"/>
                </a:solidFill>
                <a:latin typeface="Arial" pitchFamily="34" charset="0"/>
                <a:ea typeface="+mj-ea"/>
                <a:cs typeface="Arial" pitchFamily="34" charset="0"/>
              </a:defRPr>
            </a:lvl1pPr>
          </a:lstStyle>
          <a:p>
            <a:r>
              <a:rPr lang="en-GB" dirty="0" smtClean="0"/>
              <a:t>Development of safe and highly efficient dynamic module in SAE level 5 automated driving system</a:t>
            </a:r>
            <a:endParaRPr lang="en-GB"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2617188507"/>
              </p:ext>
            </p:extLst>
          </p:nvPr>
        </p:nvGraphicFramePr>
        <p:xfrm>
          <a:off x="1525588" y="1589"/>
          <a:ext cx="1587" cy="1587"/>
        </p:xfrm>
        <a:graphic>
          <a:graphicData uri="http://schemas.openxmlformats.org/presentationml/2006/ole">
            <mc:AlternateContent xmlns:mc="http://schemas.openxmlformats.org/markup-compatibility/2006">
              <mc:Choice xmlns:v="urn:schemas-microsoft-com:vml" Requires="v">
                <p:oleObj spid="_x0000_s45167" name="think-cell Folie" r:id="rId5" imgW="360" imgH="360" progId="TCLayout.ActiveDocument.1">
                  <p:embed/>
                </p:oleObj>
              </mc:Choice>
              <mc:Fallback>
                <p:oleObj name="think-cell Folie" r:id="rId5" imgW="360" imgH="360" progId="TCLayout.ActiveDocument.1">
                  <p:embed/>
                  <p:pic>
                    <p:nvPicPr>
                      <p:cNvPr id="10" name="Objek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Highlight"/>
          <p:cNvGrpSpPr>
            <a:grpSpLocks/>
          </p:cNvGrpSpPr>
          <p:nvPr/>
        </p:nvGrpSpPr>
        <p:grpSpPr bwMode="auto">
          <a:xfrm>
            <a:off x="330200" y="2508250"/>
            <a:ext cx="11518900" cy="288776"/>
            <a:chOff x="342" y="1063"/>
            <a:chExt cx="4329" cy="276"/>
          </a:xfrm>
        </p:grpSpPr>
        <p:sp>
          <p:nvSpPr>
            <p:cNvPr id="7" name="Rectangle 1042"/>
            <p:cNvSpPr>
              <a:spLocks noChangeArrowheads="1"/>
            </p:cNvSpPr>
            <p:nvPr/>
          </p:nvSpPr>
          <p:spPr bwMode="auto">
            <a:xfrm>
              <a:off x="342" y="1063"/>
              <a:ext cx="3118" cy="276"/>
            </a:xfrm>
            <a:prstGeom prst="rect">
              <a:avLst/>
            </a:prstGeom>
            <a:solidFill>
              <a:srgbClr val="FFFF00"/>
            </a:solidFill>
            <a:ln w="7239">
              <a:noFill/>
              <a:miter lim="800000"/>
              <a:headEnd/>
              <a:tailEnd/>
            </a:ln>
          </p:spPr>
          <p:txBody>
            <a:bodyPr wrap="none" anchor="ctr"/>
            <a:lstStyle/>
            <a:p>
              <a:pPr algn="r" eaLnBrk="0" hangingPunct="0"/>
              <a:endParaRPr lang="de-DE" dirty="0"/>
            </a:p>
          </p:txBody>
        </p:sp>
        <p:sp>
          <p:nvSpPr>
            <p:cNvPr id="8" name="Rectangle 1043"/>
            <p:cNvSpPr>
              <a:spLocks noChangeArrowheads="1"/>
            </p:cNvSpPr>
            <p:nvPr/>
          </p:nvSpPr>
          <p:spPr bwMode="auto">
            <a:xfrm>
              <a:off x="3460" y="1063"/>
              <a:ext cx="1211" cy="276"/>
            </a:xfrm>
            <a:prstGeom prst="rect">
              <a:avLst/>
            </a:prstGeom>
            <a:gradFill flip="none" rotWithShape="1">
              <a:gsLst>
                <a:gs pos="0">
                  <a:srgbClr val="FFFF00"/>
                </a:gs>
                <a:gs pos="100000">
                  <a:srgbClr val="FFFFFF"/>
                </a:gs>
              </a:gsLst>
              <a:lin ang="0" scaled="1"/>
              <a:tileRect/>
            </a:gradFill>
            <a:ln w="7239">
              <a:noFill/>
              <a:miter lim="800000"/>
              <a:headEnd/>
              <a:tailEnd/>
            </a:ln>
          </p:spPr>
          <p:txBody>
            <a:bodyPr wrap="none" anchor="ctr"/>
            <a:lstStyle/>
            <a:p>
              <a:pPr algn="r" eaLnBrk="0" hangingPunct="0"/>
              <a:endParaRPr lang="de-DE" dirty="0"/>
            </a:p>
          </p:txBody>
        </p:sp>
      </p:grpSp>
      <p:sp>
        <p:nvSpPr>
          <p:cNvPr id="4" name="Titel 3"/>
          <p:cNvSpPr>
            <a:spLocks noGrp="1"/>
          </p:cNvSpPr>
          <p:nvPr>
            <p:ph type="title"/>
          </p:nvPr>
        </p:nvSpPr>
        <p:spPr/>
        <p:txBody>
          <a:bodyPr/>
          <a:lstStyle/>
          <a:p>
            <a:r>
              <a:rPr lang="en-GB" dirty="0" smtClean="0"/>
              <a:t>Agenda</a:t>
            </a:r>
            <a:endParaRPr lang="en-GB" dirty="0"/>
          </a:p>
        </p:txBody>
      </p:sp>
      <p:sp>
        <p:nvSpPr>
          <p:cNvPr id="14" name="Inhaltsplatzhalter 13"/>
          <p:cNvSpPr>
            <a:spLocks noGrp="1"/>
          </p:cNvSpPr>
          <p:nvPr>
            <p:ph idx="1"/>
          </p:nvPr>
        </p:nvSpPr>
        <p:spPr/>
        <p:txBody>
          <a:bodyPr/>
          <a:lstStyle/>
          <a:p>
            <a:r>
              <a:rPr lang="en-US" dirty="0"/>
              <a:t>Curriculum Vitae</a:t>
            </a:r>
          </a:p>
          <a:p>
            <a:r>
              <a:rPr lang="en-US" dirty="0" smtClean="0"/>
              <a:t>Background</a:t>
            </a:r>
            <a:endParaRPr lang="en-US" dirty="0"/>
          </a:p>
          <a:p>
            <a:r>
              <a:rPr lang="en-US" dirty="0"/>
              <a:t>Development of safe and highly efficient dynamic module</a:t>
            </a:r>
          </a:p>
          <a:p>
            <a:r>
              <a:rPr lang="de-DE" dirty="0"/>
              <a:t>Research </a:t>
            </a:r>
            <a:r>
              <a:rPr lang="de-DE" dirty="0" smtClean="0"/>
              <a:t>Approach</a:t>
            </a:r>
            <a:endParaRPr lang="de-DE" dirty="0"/>
          </a:p>
          <a:p>
            <a:r>
              <a:rPr lang="de-DE" dirty="0" smtClean="0"/>
              <a:t>Work </a:t>
            </a:r>
            <a:r>
              <a:rPr lang="de-DE" dirty="0"/>
              <a:t>Progress</a:t>
            </a:r>
          </a:p>
          <a:p>
            <a:r>
              <a:rPr lang="de-DE" dirty="0" smtClean="0"/>
              <a:t>Outlook</a:t>
            </a:r>
          </a:p>
          <a:p>
            <a:r>
              <a:rPr lang="de-DE" dirty="0" err="1" smtClean="0"/>
              <a:t>Financing</a:t>
            </a:r>
            <a:endParaRPr lang="de-DE" dirty="0"/>
          </a:p>
          <a:p>
            <a:endParaRPr lang="en-GB" dirty="0"/>
          </a:p>
        </p:txBody>
      </p:sp>
    </p:spTree>
    <p:extLst>
      <p:ext uri="{BB962C8B-B14F-4D97-AF65-F5344CB8AC3E}">
        <p14:creationId xmlns:p14="http://schemas.microsoft.com/office/powerpoint/2010/main" val="1954705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llipse 53"/>
          <p:cNvSpPr/>
          <p:nvPr/>
        </p:nvSpPr>
        <p:spPr>
          <a:xfrm>
            <a:off x="3939798" y="1724368"/>
            <a:ext cx="7628810" cy="3144792"/>
          </a:xfrm>
          <a:prstGeom prst="ellipse">
            <a:avLst/>
          </a:prstGeom>
          <a:solidFill>
            <a:schemeClr val="accent5">
              <a:lumMod val="60000"/>
              <a:lumOff val="4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sp>
        <p:nvSpPr>
          <p:cNvPr id="13" name="Ellipse 12"/>
          <p:cNvSpPr/>
          <p:nvPr/>
        </p:nvSpPr>
        <p:spPr>
          <a:xfrm>
            <a:off x="477176" y="1724368"/>
            <a:ext cx="7250708" cy="3144792"/>
          </a:xfrm>
          <a:prstGeom prst="ellipse">
            <a:avLst/>
          </a:prstGeom>
          <a:solidFill>
            <a:schemeClr val="accent6">
              <a:lumMod val="60000"/>
              <a:lumOff val="40000"/>
              <a:alpha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3861423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512"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45" name="Rectangle 1043"/>
          <p:cNvSpPr>
            <a:spLocks noChangeArrowheads="1"/>
          </p:cNvSpPr>
          <p:nvPr/>
        </p:nvSpPr>
        <p:spPr bwMode="auto">
          <a:xfrm>
            <a:off x="6336000" y="1376463"/>
            <a:ext cx="3977942" cy="288776"/>
          </a:xfrm>
          <a:prstGeom prst="rect">
            <a:avLst/>
          </a:prstGeom>
          <a:gradFill flip="none" rotWithShape="1">
            <a:gsLst>
              <a:gs pos="0">
                <a:schemeClr val="bg1"/>
              </a:gs>
              <a:gs pos="62000">
                <a:schemeClr val="accent5">
                  <a:lumMod val="40000"/>
                  <a:lumOff val="60000"/>
                </a:schemeClr>
              </a:gs>
              <a:gs pos="100000">
                <a:schemeClr val="accent5">
                  <a:lumMod val="60000"/>
                  <a:lumOff val="40000"/>
                </a:schemeClr>
              </a:gs>
            </a:gsLst>
            <a:lin ang="10800000" scaled="1"/>
            <a:tileRect/>
          </a:gradFill>
          <a:ln w="7239">
            <a:noFill/>
            <a:miter lim="800000"/>
            <a:headEnd/>
            <a:tailEnd/>
          </a:ln>
        </p:spPr>
        <p:txBody>
          <a:bodyPr wrap="none" anchor="ctr"/>
          <a:lstStyle/>
          <a:p>
            <a:pPr algn="r" eaLnBrk="0" hangingPunct="0"/>
            <a:endParaRPr lang="de-DE" dirty="0"/>
          </a:p>
        </p:txBody>
      </p:sp>
      <p:sp>
        <p:nvSpPr>
          <p:cNvPr id="41" name="Rectangle 1043"/>
          <p:cNvSpPr>
            <a:spLocks noChangeArrowheads="1"/>
          </p:cNvSpPr>
          <p:nvPr/>
        </p:nvSpPr>
        <p:spPr bwMode="auto">
          <a:xfrm>
            <a:off x="324037" y="1373275"/>
            <a:ext cx="3977942" cy="288776"/>
          </a:xfrm>
          <a:prstGeom prst="rect">
            <a:avLst/>
          </a:prstGeom>
          <a:gradFill flip="none" rotWithShape="1">
            <a:gsLst>
              <a:gs pos="0">
                <a:srgbClr val="0070C0"/>
              </a:gs>
              <a:gs pos="23000">
                <a:srgbClr val="00B0F0">
                  <a:tint val="44500"/>
                  <a:satMod val="160000"/>
                </a:srgbClr>
              </a:gs>
              <a:gs pos="100000">
                <a:srgbClr val="00B0F0">
                  <a:tint val="23500"/>
                  <a:satMod val="160000"/>
                  <a:alpha val="0"/>
                  <a:lumMod val="97000"/>
                  <a:lumOff val="3000"/>
                </a:srgbClr>
              </a:gs>
            </a:gsLst>
            <a:lin ang="0" scaled="1"/>
            <a:tileRect/>
          </a:gradFill>
          <a:ln w="7239">
            <a:noFill/>
            <a:miter lim="800000"/>
            <a:headEnd/>
            <a:tailEnd/>
          </a:ln>
        </p:spPr>
        <p:txBody>
          <a:bodyPr wrap="none" anchor="ctr"/>
          <a:lstStyle/>
          <a:p>
            <a:pPr algn="r" eaLnBrk="0" hangingPunct="0"/>
            <a:endParaRPr lang="de-DE" dirty="0"/>
          </a:p>
        </p:txBody>
      </p:sp>
      <p:sp>
        <p:nvSpPr>
          <p:cNvPr id="6" name="Titel 5"/>
          <p:cNvSpPr>
            <a:spLocks noGrp="1"/>
          </p:cNvSpPr>
          <p:nvPr>
            <p:ph type="title"/>
          </p:nvPr>
        </p:nvSpPr>
        <p:spPr/>
        <p:txBody>
          <a:bodyPr/>
          <a:lstStyle/>
          <a:p>
            <a:r>
              <a:rPr lang="en-GB" dirty="0">
                <a:solidFill>
                  <a:schemeClr val="tx2"/>
                </a:solidFill>
              </a:rPr>
              <a:t>Research </a:t>
            </a:r>
            <a:r>
              <a:rPr lang="en-GB" dirty="0" smtClean="0">
                <a:solidFill>
                  <a:schemeClr val="tx2"/>
                </a:solidFill>
              </a:rPr>
              <a:t>Approach </a:t>
            </a: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bg2"/>
                </a:solidFill>
              </a:rPr>
              <a:t>Monitoring and Prediction</a:t>
            </a:r>
            <a:endParaRPr lang="en-GB" dirty="0"/>
          </a:p>
        </p:txBody>
      </p:sp>
      <p:sp>
        <p:nvSpPr>
          <p:cNvPr id="7" name="Inhaltsplatzhalter 6"/>
          <p:cNvSpPr>
            <a:spLocks noGrp="1"/>
          </p:cNvSpPr>
          <p:nvPr>
            <p:ph sz="half" idx="1"/>
          </p:nvPr>
        </p:nvSpPr>
        <p:spPr>
          <a:xfrm>
            <a:off x="796772" y="2844214"/>
            <a:ext cx="3195072" cy="634798"/>
          </a:xfrm>
        </p:spPr>
        <p:txBody>
          <a:bodyPr/>
          <a:lstStyle/>
          <a:p>
            <a:r>
              <a:rPr lang="en-US" dirty="0" smtClean="0"/>
              <a:t>Ultrahigh frequency monitoring</a:t>
            </a:r>
          </a:p>
        </p:txBody>
      </p:sp>
      <p:sp>
        <p:nvSpPr>
          <p:cNvPr id="4"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5" name="Textplatzhalter 9"/>
          <p:cNvSpPr txBox="1">
            <a:spLocks/>
          </p:cNvSpPr>
          <p:nvPr/>
        </p:nvSpPr>
        <p:spPr>
          <a:xfrm>
            <a:off x="380135" y="942628"/>
            <a:ext cx="1703525"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lvl="0" indent="-360000">
              <a:spcAft>
                <a:spcPts val="600"/>
              </a:spcAft>
              <a:buClr>
                <a:schemeClr val="tx2"/>
              </a:buClr>
              <a:defRPr/>
            </a:pPr>
            <a:r>
              <a:rPr lang="en-GB" sz="1300" dirty="0" smtClean="0">
                <a:latin typeface="Arial" pitchFamily="34" charset="0"/>
                <a:cs typeface="Arial" pitchFamily="34" charset="0"/>
              </a:rPr>
              <a:t>Safety and Efficiency</a:t>
            </a:r>
            <a:endParaRPr lang="en-GB" sz="1300" dirty="0">
              <a:latin typeface="Arial" pitchFamily="34" charset="0"/>
              <a:cs typeface="Arial" pitchFamily="34" charset="0"/>
            </a:endParaRPr>
          </a:p>
        </p:txBody>
      </p:sp>
      <p:sp>
        <p:nvSpPr>
          <p:cNvPr id="35" name="Inhaltsplatzhalter 6"/>
          <p:cNvSpPr txBox="1">
            <a:spLocks/>
          </p:cNvSpPr>
          <p:nvPr/>
        </p:nvSpPr>
        <p:spPr>
          <a:xfrm>
            <a:off x="324038" y="1371517"/>
            <a:ext cx="5529561" cy="417670"/>
          </a:xfrm>
          <a:prstGeom prst="rect">
            <a:avLst/>
          </a:prstGeom>
        </p:spPr>
        <p:txBody>
          <a:bodyPr vert="horz" lIns="0" tIns="0" rIns="0" bIns="0" rtlCol="0">
            <a:normAutofit/>
          </a:bodyPr>
          <a:lst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b="1" dirty="0" smtClean="0"/>
              <a:t>Safety</a:t>
            </a:r>
          </a:p>
        </p:txBody>
      </p:sp>
      <p:sp>
        <p:nvSpPr>
          <p:cNvPr id="36" name="Inhaltsplatzhalter 6"/>
          <p:cNvSpPr txBox="1">
            <a:spLocks/>
          </p:cNvSpPr>
          <p:nvPr/>
        </p:nvSpPr>
        <p:spPr>
          <a:xfrm>
            <a:off x="6354018" y="1371517"/>
            <a:ext cx="5529561" cy="417670"/>
          </a:xfrm>
          <a:prstGeom prst="rect">
            <a:avLst/>
          </a:prstGeom>
        </p:spPr>
        <p:txBody>
          <a:bodyPr vert="horz" lIns="0" tIns="0" rIns="0" bIns="0" rtlCol="0">
            <a:normAutofit/>
          </a:bodyPr>
          <a:lst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b="1" dirty="0" smtClean="0"/>
              <a:t>Efficiency</a:t>
            </a:r>
          </a:p>
        </p:txBody>
      </p:sp>
      <p:grpSp>
        <p:nvGrpSpPr>
          <p:cNvPr id="10" name="Gruppieren 9"/>
          <p:cNvGrpSpPr/>
          <p:nvPr/>
        </p:nvGrpSpPr>
        <p:grpSpPr>
          <a:xfrm>
            <a:off x="6274526" y="4971267"/>
            <a:ext cx="1801737" cy="1240151"/>
            <a:chOff x="7176120" y="4268237"/>
            <a:chExt cx="3744416" cy="2345130"/>
          </a:xfrm>
        </p:grpSpPr>
        <p:pic>
          <p:nvPicPr>
            <p:cNvPr id="15" name="Chassis" descr="B4Road_02.png"/>
            <p:cNvPicPr>
              <a:picLocks noChangeAspect="1"/>
            </p:cNvPicPr>
            <p:nvPr/>
          </p:nvPicPr>
          <p:blipFill>
            <a:blip r:embed="rId8" cstate="print"/>
            <a:stretch>
              <a:fillRect/>
            </a:stretch>
          </p:blipFill>
          <p:spPr>
            <a:xfrm>
              <a:off x="7176120" y="4530856"/>
              <a:ext cx="3738529" cy="2082511"/>
            </a:xfrm>
            <a:prstGeom prst="rect">
              <a:avLst/>
            </a:prstGeom>
          </p:spPr>
        </p:pic>
        <p:pic>
          <p:nvPicPr>
            <p:cNvPr id="16" name="Räder Vorne" descr="B4Road_02b.png"/>
            <p:cNvPicPr>
              <a:picLocks noChangeAspect="1"/>
            </p:cNvPicPr>
            <p:nvPr/>
          </p:nvPicPr>
          <p:blipFill>
            <a:blip r:embed="rId9" cstate="print"/>
            <a:stretch>
              <a:fillRect/>
            </a:stretch>
          </p:blipFill>
          <p:spPr>
            <a:xfrm>
              <a:off x="7487967" y="5033989"/>
              <a:ext cx="2209564" cy="1396322"/>
            </a:xfrm>
            <a:prstGeom prst="rect">
              <a:avLst/>
            </a:prstGeom>
          </p:spPr>
        </p:pic>
        <p:pic>
          <p:nvPicPr>
            <p:cNvPr id="17" name="Hut" descr="B4Road_03.png"/>
            <p:cNvPicPr>
              <a:picLocks noChangeAspect="1"/>
            </p:cNvPicPr>
            <p:nvPr/>
          </p:nvPicPr>
          <p:blipFill>
            <a:blip r:embed="rId10" cstate="print"/>
            <a:stretch>
              <a:fillRect/>
            </a:stretch>
          </p:blipFill>
          <p:spPr>
            <a:xfrm>
              <a:off x="7406190" y="4268237"/>
              <a:ext cx="3514346" cy="2076892"/>
            </a:xfrm>
            <a:prstGeom prst="rect">
              <a:avLst/>
            </a:prstGeom>
          </p:spPr>
        </p:pic>
      </p:grpSp>
      <p:pic>
        <p:nvPicPr>
          <p:cNvPr id="19" name="Grafik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87256" y="4928289"/>
            <a:ext cx="879684" cy="783584"/>
          </a:xfrm>
          <a:prstGeom prst="rect">
            <a:avLst/>
          </a:prstGeom>
        </p:spPr>
      </p:pic>
      <p:pic>
        <p:nvPicPr>
          <p:cNvPr id="21" name="Grafik 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843854" y="5754660"/>
            <a:ext cx="1758254" cy="759099"/>
          </a:xfrm>
          <a:prstGeom prst="rect">
            <a:avLst/>
          </a:prstGeom>
        </p:spPr>
      </p:pic>
      <p:pic>
        <p:nvPicPr>
          <p:cNvPr id="22" name="Grafik 2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269773" y="4899584"/>
            <a:ext cx="906417" cy="795947"/>
          </a:xfrm>
          <a:prstGeom prst="rect">
            <a:avLst/>
          </a:prstGeom>
        </p:spPr>
      </p:pic>
      <p:sp>
        <p:nvSpPr>
          <p:cNvPr id="18" name="Textfeld 17"/>
          <p:cNvSpPr txBox="1"/>
          <p:nvPr/>
        </p:nvSpPr>
        <p:spPr>
          <a:xfrm>
            <a:off x="2857201" y="4332024"/>
            <a:ext cx="1377300" cy="369332"/>
          </a:xfrm>
          <a:prstGeom prst="rect">
            <a:avLst/>
          </a:prstGeom>
          <a:noFill/>
        </p:spPr>
        <p:txBody>
          <a:bodyPr wrap="none" rtlCol="0">
            <a:spAutoFit/>
          </a:bodyPr>
          <a:lstStyle/>
          <a:p>
            <a:r>
              <a:rPr lang="de-DE" b="1" dirty="0" smtClean="0"/>
              <a:t>Monitoring</a:t>
            </a:r>
            <a:endParaRPr lang="de-DE" b="1" dirty="0"/>
          </a:p>
        </p:txBody>
      </p:sp>
      <p:sp>
        <p:nvSpPr>
          <p:cNvPr id="55" name="Textfeld 54"/>
          <p:cNvSpPr txBox="1"/>
          <p:nvPr/>
        </p:nvSpPr>
        <p:spPr>
          <a:xfrm>
            <a:off x="7805618" y="4326602"/>
            <a:ext cx="1313180" cy="369332"/>
          </a:xfrm>
          <a:prstGeom prst="rect">
            <a:avLst/>
          </a:prstGeom>
          <a:noFill/>
        </p:spPr>
        <p:txBody>
          <a:bodyPr wrap="none" rtlCol="0">
            <a:spAutoFit/>
          </a:bodyPr>
          <a:lstStyle/>
          <a:p>
            <a:r>
              <a:rPr lang="en-US" b="1" dirty="0" smtClean="0"/>
              <a:t>Prediction</a:t>
            </a:r>
            <a:endParaRPr lang="en-US" b="1" dirty="0"/>
          </a:p>
        </p:txBody>
      </p:sp>
      <p:sp>
        <p:nvSpPr>
          <p:cNvPr id="56" name="Inhaltsplatzhalter 6"/>
          <p:cNvSpPr txBox="1">
            <a:spLocks/>
          </p:cNvSpPr>
          <p:nvPr/>
        </p:nvSpPr>
        <p:spPr>
          <a:xfrm>
            <a:off x="1553822" y="2163373"/>
            <a:ext cx="2748157" cy="351690"/>
          </a:xfrm>
          <a:prstGeom prst="rect">
            <a:avLst/>
          </a:prstGeom>
        </p:spPr>
        <p:txBody>
          <a:bodyPr vert="horz" lIns="0" tIns="0" rIns="0" bIns="0" rtlCol="0">
            <a:normAutofit/>
          </a:bodyPr>
          <a:lst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smtClean="0"/>
              <a:t>Error / Fault detection</a:t>
            </a:r>
            <a:endParaRPr lang="en-US" dirty="0" smtClean="0">
              <a:solidFill>
                <a:srgbClr val="FF0000"/>
              </a:solidFill>
            </a:endParaRPr>
          </a:p>
        </p:txBody>
      </p:sp>
      <p:sp>
        <p:nvSpPr>
          <p:cNvPr id="57" name="Inhaltsplatzhalter 6"/>
          <p:cNvSpPr txBox="1">
            <a:spLocks/>
          </p:cNvSpPr>
          <p:nvPr/>
        </p:nvSpPr>
        <p:spPr>
          <a:xfrm>
            <a:off x="4637496" y="3690265"/>
            <a:ext cx="2565772" cy="636337"/>
          </a:xfrm>
          <a:prstGeom prst="rect">
            <a:avLst/>
          </a:prstGeom>
        </p:spPr>
        <p:txBody>
          <a:bodyPr vert="horz" lIns="0" tIns="0" rIns="0" bIns="0" rtlCol="0">
            <a:normAutofit/>
          </a:bodyPr>
          <a:lst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smtClean="0"/>
              <a:t>Power consumption monitoring</a:t>
            </a:r>
          </a:p>
          <a:p>
            <a:endParaRPr lang="en-US" dirty="0">
              <a:solidFill>
                <a:srgbClr val="FF0000"/>
              </a:solidFill>
            </a:endParaRPr>
          </a:p>
        </p:txBody>
      </p:sp>
      <p:sp>
        <p:nvSpPr>
          <p:cNvPr id="60" name="Inhaltsplatzhalter 7"/>
          <p:cNvSpPr txBox="1">
            <a:spLocks/>
          </p:cNvSpPr>
          <p:nvPr/>
        </p:nvSpPr>
        <p:spPr>
          <a:xfrm>
            <a:off x="7727883" y="2355268"/>
            <a:ext cx="3736317" cy="1286632"/>
          </a:xfrm>
          <a:prstGeom prst="rect">
            <a:avLst/>
          </a:prstGeom>
        </p:spPr>
        <p:txBody>
          <a:bodyPr vert="horz" lIns="0" tIns="0" rIns="0" bIns="0" rtlCol="0">
            <a:normAutofit/>
          </a:bodyPr>
          <a:lst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smtClean="0"/>
              <a:t>Prediction in efficiency part</a:t>
            </a:r>
          </a:p>
          <a:p>
            <a:pPr lvl="1"/>
            <a:r>
              <a:rPr lang="en-US" dirty="0" smtClean="0"/>
              <a:t>Driving surroundings</a:t>
            </a:r>
          </a:p>
          <a:p>
            <a:pPr lvl="1"/>
            <a:r>
              <a:rPr lang="en-US" dirty="0" smtClean="0"/>
              <a:t>Dynamic system updating to match the surrounding </a:t>
            </a:r>
          </a:p>
        </p:txBody>
      </p:sp>
      <p:sp>
        <p:nvSpPr>
          <p:cNvPr id="61" name="Inhaltsplatzhalter 7"/>
          <p:cNvSpPr txBox="1">
            <a:spLocks/>
          </p:cNvSpPr>
          <p:nvPr/>
        </p:nvSpPr>
        <p:spPr>
          <a:xfrm>
            <a:off x="4637497" y="2424600"/>
            <a:ext cx="2895435" cy="1265665"/>
          </a:xfrm>
          <a:prstGeom prst="rect">
            <a:avLst/>
          </a:prstGeom>
        </p:spPr>
        <p:txBody>
          <a:bodyPr vert="horz" lIns="0" tIns="0" rIns="0" bIns="0" rtlCol="0">
            <a:normAutofit/>
          </a:bodyPr>
          <a:lst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smtClean="0"/>
              <a:t>Prediction in safety</a:t>
            </a:r>
          </a:p>
          <a:p>
            <a:pPr lvl="1"/>
            <a:r>
              <a:rPr lang="en-US" dirty="0" smtClean="0"/>
              <a:t>Combine with ultrahigh frequency monitoring</a:t>
            </a:r>
          </a:p>
        </p:txBody>
      </p:sp>
      <p:grpSp>
        <p:nvGrpSpPr>
          <p:cNvPr id="11" name="Gruppieren 10"/>
          <p:cNvGrpSpPr/>
          <p:nvPr/>
        </p:nvGrpSpPr>
        <p:grpSpPr>
          <a:xfrm>
            <a:off x="1532800" y="4881967"/>
            <a:ext cx="2782529" cy="1549981"/>
            <a:chOff x="1532800" y="4881967"/>
            <a:chExt cx="2782529" cy="1549981"/>
          </a:xfrm>
        </p:grpSpPr>
        <p:pic>
          <p:nvPicPr>
            <p:cNvPr id="32" name="Chassis" descr="B4Road_02.png"/>
            <p:cNvPicPr>
              <a:picLocks noChangeAspect="1"/>
            </p:cNvPicPr>
            <p:nvPr/>
          </p:nvPicPr>
          <p:blipFill>
            <a:blip r:embed="rId8" cstate="print"/>
            <a:stretch>
              <a:fillRect/>
            </a:stretch>
          </p:blipFill>
          <p:spPr>
            <a:xfrm>
              <a:off x="1532800" y="4881967"/>
              <a:ext cx="2782529" cy="1549981"/>
            </a:xfrm>
            <a:prstGeom prst="rect">
              <a:avLst/>
            </a:prstGeom>
          </p:spPr>
        </p:pic>
        <p:grpSp>
          <p:nvGrpSpPr>
            <p:cNvPr id="9" name="Gruppieren 8"/>
            <p:cNvGrpSpPr/>
            <p:nvPr/>
          </p:nvGrpSpPr>
          <p:grpSpPr>
            <a:xfrm>
              <a:off x="1685319" y="5018041"/>
              <a:ext cx="2462738" cy="1328153"/>
              <a:chOff x="1546072" y="5035658"/>
              <a:chExt cx="2462738" cy="1328153"/>
            </a:xfrm>
          </p:grpSpPr>
          <p:pic>
            <p:nvPicPr>
              <p:cNvPr id="33" name="Ebene Bordnetz" descr="B4Road_08.png"/>
              <p:cNvPicPr>
                <a:picLocks noChangeAspect="1"/>
              </p:cNvPicPr>
              <p:nvPr/>
            </p:nvPicPr>
            <p:blipFill>
              <a:blip r:embed="rId14" cstate="print"/>
              <a:stretch>
                <a:fillRect/>
              </a:stretch>
            </p:blipFill>
            <p:spPr>
              <a:xfrm>
                <a:off x="1561708" y="5058319"/>
                <a:ext cx="2447102" cy="1219739"/>
              </a:xfrm>
              <a:prstGeom prst="rect">
                <a:avLst/>
              </a:prstGeom>
            </p:spPr>
          </p:pic>
          <p:pic>
            <p:nvPicPr>
              <p:cNvPr id="34" name="Bordnetz" descr="B4Road_09.png"/>
              <p:cNvPicPr>
                <a:picLocks noChangeAspect="1"/>
              </p:cNvPicPr>
              <p:nvPr/>
            </p:nvPicPr>
            <p:blipFill>
              <a:blip r:embed="rId15" cstate="print"/>
              <a:stretch>
                <a:fillRect/>
              </a:stretch>
            </p:blipFill>
            <p:spPr>
              <a:xfrm>
                <a:off x="1728516" y="5035658"/>
                <a:ext cx="2135581" cy="1164864"/>
              </a:xfrm>
              <a:prstGeom prst="rect">
                <a:avLst/>
              </a:prstGeom>
            </p:spPr>
          </p:pic>
          <p:pic>
            <p:nvPicPr>
              <p:cNvPr id="37" name="Räder Vorne" descr="B4Road_02b.png"/>
              <p:cNvPicPr>
                <a:picLocks noChangeAspect="1"/>
              </p:cNvPicPr>
              <p:nvPr/>
            </p:nvPicPr>
            <p:blipFill>
              <a:blip r:embed="rId9" cstate="print"/>
              <a:stretch>
                <a:fillRect/>
              </a:stretch>
            </p:blipFill>
            <p:spPr>
              <a:xfrm>
                <a:off x="1546072" y="5324550"/>
                <a:ext cx="1644544" cy="1039261"/>
              </a:xfrm>
              <a:prstGeom prst="rect">
                <a:avLst/>
              </a:prstGeom>
            </p:spPr>
          </p:pic>
        </p:grpSp>
      </p:grpSp>
      <p:pic>
        <p:nvPicPr>
          <p:cNvPr id="8" name="Grafik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697417" y="5178062"/>
            <a:ext cx="799254" cy="737711"/>
          </a:xfrm>
          <a:prstGeom prst="rect">
            <a:avLst/>
          </a:prstGeom>
        </p:spPr>
      </p:pic>
    </p:spTree>
    <p:extLst>
      <p:ext uri="{BB962C8B-B14F-4D97-AF65-F5344CB8AC3E}">
        <p14:creationId xmlns:p14="http://schemas.microsoft.com/office/powerpoint/2010/main" val="766800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wipe(left)">
                                      <p:cBhvr>
                                        <p:cTn id="21" dur="500"/>
                                        <p:tgtEl>
                                          <p:spTgt spid="5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par>
                                <p:cTn id="30" presetID="22" presetClass="entr" presetSubtype="8"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22" presetClass="entr" presetSubtype="8"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par>
                                <p:cTn id="36" presetID="22" presetClass="entr" presetSubtype="8"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par>
                                <p:cTn id="39" presetID="22" presetClass="entr" presetSubtype="8"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500"/>
                                        <p:tgtEl>
                                          <p:spTgt spid="6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wipe(left)">
                                      <p:cBhvr>
                                        <p:cTn id="54" dur="500"/>
                                        <p:tgtEl>
                                          <p:spTgt spid="61"/>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left)">
                                      <p:cBhvr>
                                        <p:cTn id="5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3" grpId="0" animBg="1"/>
      <p:bldP spid="45" grpId="0" animBg="1"/>
      <p:bldP spid="41" grpId="0" animBg="1"/>
      <p:bldP spid="7" grpId="0" build="p"/>
      <p:bldP spid="56" grpId="0"/>
      <p:bldP spid="57" grpId="0"/>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3158662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89"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Titel 5"/>
          <p:cNvSpPr>
            <a:spLocks noGrp="1"/>
          </p:cNvSpPr>
          <p:nvPr>
            <p:ph type="title"/>
          </p:nvPr>
        </p:nvSpPr>
        <p:spPr/>
        <p:txBody>
          <a:bodyPr/>
          <a:lstStyle/>
          <a:p>
            <a:r>
              <a:rPr lang="en-GB" dirty="0" smtClean="0">
                <a:solidFill>
                  <a:schemeClr val="tx2"/>
                </a:solidFill>
              </a:rPr>
              <a:t>Research Approach</a:t>
            </a: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bg2"/>
                </a:solidFill>
              </a:rPr>
              <a:t>Functional Safety and Redundancy</a:t>
            </a:r>
            <a:endParaRPr lang="en-GB" dirty="0"/>
          </a:p>
        </p:txBody>
      </p:sp>
      <p:sp>
        <p:nvSpPr>
          <p:cNvPr id="7" name="Inhaltsplatzhalter 6"/>
          <p:cNvSpPr>
            <a:spLocks noGrp="1"/>
          </p:cNvSpPr>
          <p:nvPr>
            <p:ph sz="half" idx="1"/>
          </p:nvPr>
        </p:nvSpPr>
        <p:spPr>
          <a:xfrm>
            <a:off x="6087639" y="1154025"/>
            <a:ext cx="5518800" cy="3472465"/>
          </a:xfrm>
        </p:spPr>
        <p:txBody>
          <a:bodyPr>
            <a:normAutofit/>
          </a:bodyPr>
          <a:lstStyle/>
          <a:p>
            <a:r>
              <a:rPr lang="en-US" dirty="0" smtClean="0"/>
              <a:t>Increasing Hardware redundancy</a:t>
            </a:r>
          </a:p>
          <a:p>
            <a:pPr lvl="1"/>
            <a:r>
              <a:rPr lang="en-US" dirty="0" smtClean="0"/>
              <a:t>ASIL D MCU + ASIL B-D peripherals</a:t>
            </a:r>
          </a:p>
          <a:p>
            <a:pPr lvl="2"/>
            <a:r>
              <a:rPr lang="en-US" dirty="0" smtClean="0"/>
              <a:t>Whole system in ASIL B/C level</a:t>
            </a:r>
          </a:p>
          <a:p>
            <a:pPr lvl="2"/>
            <a:r>
              <a:rPr lang="en-US" dirty="0" smtClean="0"/>
              <a:t>FMEDA in system level as well in component level</a:t>
            </a:r>
          </a:p>
          <a:p>
            <a:pPr lvl="1"/>
            <a:r>
              <a:rPr lang="en-US" dirty="0" smtClean="0"/>
              <a:t>Add additional safety element, i.e. PGA</a:t>
            </a:r>
          </a:p>
          <a:p>
            <a:r>
              <a:rPr lang="en-US" dirty="0" smtClean="0"/>
              <a:t>Increasing Software redundancy</a:t>
            </a:r>
          </a:p>
          <a:p>
            <a:pPr lvl="1"/>
            <a:r>
              <a:rPr lang="en-US" dirty="0" smtClean="0"/>
              <a:t>Prepared SW functions for future failure situations, i.e. </a:t>
            </a:r>
            <a:r>
              <a:rPr lang="en-US" smtClean="0"/>
              <a:t>scene </a:t>
            </a:r>
            <a:r>
              <a:rPr lang="en-US" smtClean="0"/>
              <a:t>analysis</a:t>
            </a:r>
            <a:endParaRPr lang="en-US" dirty="0" smtClean="0"/>
          </a:p>
          <a:p>
            <a:pPr lvl="1"/>
            <a:r>
              <a:rPr lang="en-US" dirty="0" smtClean="0"/>
              <a:t>Direct access and actions in failure situation</a:t>
            </a:r>
            <a:endParaRPr lang="en-US" dirty="0"/>
          </a:p>
        </p:txBody>
      </p:sp>
      <p:sp>
        <p:nvSpPr>
          <p:cNvPr id="8" name="Inhaltsplatzhalter 7"/>
          <p:cNvSpPr>
            <a:spLocks noGrp="1"/>
          </p:cNvSpPr>
          <p:nvPr>
            <p:ph sz="half" idx="2"/>
          </p:nvPr>
        </p:nvSpPr>
        <p:spPr>
          <a:xfrm>
            <a:off x="337683" y="2814834"/>
            <a:ext cx="5696857" cy="2304257"/>
          </a:xfrm>
        </p:spPr>
        <p:txBody>
          <a:bodyPr>
            <a:normAutofit/>
          </a:bodyPr>
          <a:lstStyle/>
          <a:p>
            <a:r>
              <a:rPr lang="en-US" dirty="0" smtClean="0"/>
              <a:t>Systematic failure will be avoided during system design</a:t>
            </a:r>
            <a:endParaRPr lang="en-US" dirty="0"/>
          </a:p>
          <a:p>
            <a:r>
              <a:rPr lang="en-US" b="1" dirty="0" smtClean="0"/>
              <a:t>Increasing redundancy </a:t>
            </a:r>
            <a:r>
              <a:rPr lang="en-US" dirty="0" smtClean="0"/>
              <a:t>= decreasing random failure</a:t>
            </a:r>
          </a:p>
          <a:p>
            <a:endParaRPr lang="en-US" dirty="0" smtClean="0"/>
          </a:p>
        </p:txBody>
      </p:sp>
      <p:sp>
        <p:nvSpPr>
          <p:cNvPr id="4"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5" name="Textplatzhalter 9"/>
          <p:cNvSpPr txBox="1">
            <a:spLocks/>
          </p:cNvSpPr>
          <p:nvPr/>
        </p:nvSpPr>
        <p:spPr>
          <a:xfrm>
            <a:off x="380135" y="942628"/>
            <a:ext cx="2726241"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lvl="0" indent="-360000">
              <a:spcAft>
                <a:spcPts val="600"/>
              </a:spcAft>
              <a:buClr>
                <a:schemeClr val="tx2"/>
              </a:buClr>
              <a:defRPr/>
            </a:pPr>
            <a:r>
              <a:rPr lang="en-GB" sz="1300" dirty="0">
                <a:latin typeface="Arial" pitchFamily="34" charset="0"/>
                <a:cs typeface="Arial" pitchFamily="34" charset="0"/>
              </a:rPr>
              <a:t>Safe and efficient Dynamic Module</a:t>
            </a:r>
          </a:p>
        </p:txBody>
      </p:sp>
      <p:sp>
        <p:nvSpPr>
          <p:cNvPr id="10" name="Abgerundetes Rechteck 9"/>
          <p:cNvSpPr/>
          <p:nvPr/>
        </p:nvSpPr>
        <p:spPr>
          <a:xfrm>
            <a:off x="2620968" y="1410844"/>
            <a:ext cx="970816" cy="5040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Failure</a:t>
            </a:r>
          </a:p>
        </p:txBody>
      </p:sp>
      <p:sp>
        <p:nvSpPr>
          <p:cNvPr id="17" name="Abgerundetes Rechteck 16"/>
          <p:cNvSpPr/>
          <p:nvPr/>
        </p:nvSpPr>
        <p:spPr>
          <a:xfrm>
            <a:off x="699271" y="2168977"/>
            <a:ext cx="1584176" cy="5040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Systematic failure</a:t>
            </a:r>
          </a:p>
        </p:txBody>
      </p:sp>
      <p:sp>
        <p:nvSpPr>
          <p:cNvPr id="18" name="Abgerundetes Rechteck 17"/>
          <p:cNvSpPr/>
          <p:nvPr/>
        </p:nvSpPr>
        <p:spPr>
          <a:xfrm>
            <a:off x="3876063" y="2168977"/>
            <a:ext cx="1584176" cy="5040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Random failure</a:t>
            </a:r>
          </a:p>
        </p:txBody>
      </p:sp>
      <p:cxnSp>
        <p:nvCxnSpPr>
          <p:cNvPr id="16" name="Gerade Verbindung mit Pfeil 15"/>
          <p:cNvCxnSpPr>
            <a:endCxn id="17" idx="0"/>
          </p:cNvCxnSpPr>
          <p:nvPr/>
        </p:nvCxnSpPr>
        <p:spPr>
          <a:xfrm flipH="1">
            <a:off x="1491359" y="1802472"/>
            <a:ext cx="1110678" cy="366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endCxn id="18" idx="0"/>
          </p:cNvCxnSpPr>
          <p:nvPr/>
        </p:nvCxnSpPr>
        <p:spPr>
          <a:xfrm>
            <a:off x="3591784" y="1802472"/>
            <a:ext cx="1076367" cy="3665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71" name="Gruppieren 70"/>
          <p:cNvGrpSpPr/>
          <p:nvPr/>
        </p:nvGrpSpPr>
        <p:grpSpPr>
          <a:xfrm>
            <a:off x="2309475" y="4061814"/>
            <a:ext cx="3150764" cy="2358405"/>
            <a:chOff x="7092674" y="4173172"/>
            <a:chExt cx="3150764" cy="2358405"/>
          </a:xfrm>
        </p:grpSpPr>
        <p:sp>
          <p:nvSpPr>
            <p:cNvPr id="50" name="Abgerundetes Rechteck 49"/>
            <p:cNvSpPr/>
            <p:nvPr/>
          </p:nvSpPr>
          <p:spPr>
            <a:xfrm>
              <a:off x="7092674" y="6093296"/>
              <a:ext cx="1656184" cy="438281"/>
            </a:xfrm>
            <a:prstGeom prst="round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solidFill>
                    <a:schemeClr val="tx1"/>
                  </a:solidFill>
                </a:rPr>
                <a:t>Safety Unit</a:t>
              </a:r>
            </a:p>
          </p:txBody>
        </p:sp>
        <p:sp>
          <p:nvSpPr>
            <p:cNvPr id="51" name="Ellipse 50"/>
            <p:cNvSpPr/>
            <p:nvPr/>
          </p:nvSpPr>
          <p:spPr>
            <a:xfrm>
              <a:off x="9565119" y="5566524"/>
              <a:ext cx="505124" cy="49229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M  </a:t>
              </a:r>
            </a:p>
          </p:txBody>
        </p:sp>
        <p:sp>
          <p:nvSpPr>
            <p:cNvPr id="52" name="Ellipse 51"/>
            <p:cNvSpPr/>
            <p:nvPr/>
          </p:nvSpPr>
          <p:spPr>
            <a:xfrm>
              <a:off x="9565118" y="4446305"/>
              <a:ext cx="505124" cy="49229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M  </a:t>
              </a:r>
            </a:p>
          </p:txBody>
        </p:sp>
        <p:sp>
          <p:nvSpPr>
            <p:cNvPr id="53" name="Textfeld 52"/>
            <p:cNvSpPr txBox="1"/>
            <p:nvPr/>
          </p:nvSpPr>
          <p:spPr>
            <a:xfrm>
              <a:off x="9521592" y="4173172"/>
              <a:ext cx="603050" cy="307777"/>
            </a:xfrm>
            <a:prstGeom prst="rect">
              <a:avLst/>
            </a:prstGeom>
            <a:noFill/>
          </p:spPr>
          <p:txBody>
            <a:bodyPr wrap="none" rtlCol="0">
              <a:spAutoFit/>
            </a:bodyPr>
            <a:lstStyle/>
            <a:p>
              <a:r>
                <a:rPr lang="en-US" sz="1400" dirty="0" smtClean="0"/>
                <a:t>Drive</a:t>
              </a:r>
              <a:endParaRPr lang="en-US" sz="1400" dirty="0"/>
            </a:p>
          </p:txBody>
        </p:sp>
        <p:sp>
          <p:nvSpPr>
            <p:cNvPr id="54" name="Textfeld 53"/>
            <p:cNvSpPr txBox="1"/>
            <p:nvPr/>
          </p:nvSpPr>
          <p:spPr>
            <a:xfrm>
              <a:off x="9391923" y="5292472"/>
              <a:ext cx="851515" cy="307777"/>
            </a:xfrm>
            <a:prstGeom prst="rect">
              <a:avLst/>
            </a:prstGeom>
            <a:noFill/>
          </p:spPr>
          <p:txBody>
            <a:bodyPr wrap="none" rtlCol="0">
              <a:spAutoFit/>
            </a:bodyPr>
            <a:lstStyle/>
            <a:p>
              <a:r>
                <a:rPr lang="en-US" sz="1400" dirty="0" smtClean="0"/>
                <a:t>Steering</a:t>
              </a:r>
              <a:endParaRPr lang="en-US" sz="1400" dirty="0"/>
            </a:p>
          </p:txBody>
        </p:sp>
        <p:sp>
          <p:nvSpPr>
            <p:cNvPr id="55" name="Freihandform 54"/>
            <p:cNvSpPr/>
            <p:nvPr/>
          </p:nvSpPr>
          <p:spPr>
            <a:xfrm>
              <a:off x="8754097" y="4979269"/>
              <a:ext cx="1041400" cy="1282062"/>
            </a:xfrm>
            <a:custGeom>
              <a:avLst/>
              <a:gdLst>
                <a:gd name="connsiteX0" fmla="*/ 0 w 1041400"/>
                <a:gd name="connsiteY0" fmla="*/ 1651000 h 1651000"/>
                <a:gd name="connsiteX1" fmla="*/ 368300 w 1041400"/>
                <a:gd name="connsiteY1" fmla="*/ 1651000 h 1651000"/>
                <a:gd name="connsiteX2" fmla="*/ 374650 w 1041400"/>
                <a:gd name="connsiteY2" fmla="*/ 165100 h 1651000"/>
                <a:gd name="connsiteX3" fmla="*/ 1035050 w 1041400"/>
                <a:gd name="connsiteY3" fmla="*/ 165100 h 1651000"/>
                <a:gd name="connsiteX4" fmla="*/ 1041400 w 1041400"/>
                <a:gd name="connsiteY4" fmla="*/ 0 h 165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00" h="1651000">
                  <a:moveTo>
                    <a:pt x="0" y="1651000"/>
                  </a:moveTo>
                  <a:lnTo>
                    <a:pt x="368300" y="1651000"/>
                  </a:lnTo>
                  <a:cubicBezTo>
                    <a:pt x="370417" y="1155700"/>
                    <a:pt x="372533" y="660400"/>
                    <a:pt x="374650" y="165100"/>
                  </a:cubicBezTo>
                  <a:lnTo>
                    <a:pt x="1035050" y="165100"/>
                  </a:lnTo>
                  <a:lnTo>
                    <a:pt x="104140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8747747" y="6093295"/>
              <a:ext cx="1066800" cy="295035"/>
            </a:xfrm>
            <a:custGeom>
              <a:avLst/>
              <a:gdLst>
                <a:gd name="connsiteX0" fmla="*/ 0 w 1066800"/>
                <a:gd name="connsiteY0" fmla="*/ 781050 h 781050"/>
                <a:gd name="connsiteX1" fmla="*/ 1066800 w 1066800"/>
                <a:gd name="connsiteY1" fmla="*/ 781050 h 781050"/>
                <a:gd name="connsiteX2" fmla="*/ 1066800 w 1066800"/>
                <a:gd name="connsiteY2" fmla="*/ 0 h 781050"/>
              </a:gdLst>
              <a:ahLst/>
              <a:cxnLst>
                <a:cxn ang="0">
                  <a:pos x="connsiteX0" y="connsiteY0"/>
                </a:cxn>
                <a:cxn ang="0">
                  <a:pos x="connsiteX1" y="connsiteY1"/>
                </a:cxn>
                <a:cxn ang="0">
                  <a:pos x="connsiteX2" y="connsiteY2"/>
                </a:cxn>
              </a:cxnLst>
              <a:rect l="l" t="t" r="r" b="b"/>
              <a:pathLst>
                <a:path w="1066800" h="781050">
                  <a:moveTo>
                    <a:pt x="0" y="781050"/>
                  </a:moveTo>
                  <a:lnTo>
                    <a:pt x="1066800" y="781050"/>
                  </a:lnTo>
                  <a:lnTo>
                    <a:pt x="106680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Gleichschenkliges Dreieck 56"/>
            <p:cNvSpPr/>
            <p:nvPr/>
          </p:nvSpPr>
          <p:spPr>
            <a:xfrm flipH="1">
              <a:off x="9767877" y="4961548"/>
              <a:ext cx="55240" cy="5785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58" name="Gleichschenkliges Dreieck 57"/>
            <p:cNvSpPr/>
            <p:nvPr/>
          </p:nvSpPr>
          <p:spPr>
            <a:xfrm flipH="1">
              <a:off x="9786927" y="6072590"/>
              <a:ext cx="55240" cy="5785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grpSp>
      <p:pic>
        <p:nvPicPr>
          <p:cNvPr id="66" name="Grafik 6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9980" y="4126259"/>
            <a:ext cx="1959417" cy="1653957"/>
          </a:xfrm>
          <a:prstGeom prst="rect">
            <a:avLst/>
          </a:prstGeom>
        </p:spPr>
      </p:pic>
      <p:sp>
        <p:nvSpPr>
          <p:cNvPr id="70" name="Form 69"/>
          <p:cNvSpPr/>
          <p:nvPr/>
        </p:nvSpPr>
        <p:spPr>
          <a:xfrm rot="4396374">
            <a:off x="1733878" y="5247821"/>
            <a:ext cx="974041" cy="635578"/>
          </a:xfrm>
          <a:prstGeom prst="swooshArrow">
            <a:avLst>
              <a:gd name="adj1" fmla="val 16310"/>
              <a:gd name="adj2" fmla="val 31370"/>
            </a:avLst>
          </a:prstGeom>
          <a:gradFill flip="none" rotWithShape="1">
            <a:gsLst>
              <a:gs pos="0">
                <a:schemeClr val="accent6">
                  <a:lumMod val="5000"/>
                  <a:lumOff val="95000"/>
                </a:schemeClr>
              </a:gs>
              <a:gs pos="38000">
                <a:schemeClr val="accent6">
                  <a:lumMod val="45000"/>
                  <a:lumOff val="55000"/>
                </a:schemeClr>
              </a:gs>
              <a:gs pos="53000">
                <a:srgbClr val="0070C0"/>
              </a:gs>
              <a:gs pos="100000">
                <a:schemeClr val="accent6">
                  <a:lumMod val="30000"/>
                  <a:lumOff val="70000"/>
                </a:schemeClr>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cxnSp>
        <p:nvCxnSpPr>
          <p:cNvPr id="11" name="Gerader Verbinder 10"/>
          <p:cNvCxnSpPr/>
          <p:nvPr/>
        </p:nvCxnSpPr>
        <p:spPr>
          <a:xfrm flipH="1">
            <a:off x="479376" y="2168977"/>
            <a:ext cx="1872208" cy="504056"/>
          </a:xfrm>
          <a:prstGeom prst="line">
            <a:avLst/>
          </a:prstGeom>
          <a:ln w="38100">
            <a:solidFill>
              <a:srgbClr val="FF0000"/>
            </a:solidFill>
            <a:prstDash val="dash"/>
          </a:ln>
        </p:spPr>
        <p:style>
          <a:lnRef idx="1">
            <a:schemeClr val="accent3"/>
          </a:lnRef>
          <a:fillRef idx="0">
            <a:schemeClr val="accent3"/>
          </a:fillRef>
          <a:effectRef idx="0">
            <a:schemeClr val="accent3"/>
          </a:effectRef>
          <a:fontRef idx="minor">
            <a:schemeClr val="tx1"/>
          </a:fontRef>
        </p:style>
      </p:cxnSp>
      <p:sp>
        <p:nvSpPr>
          <p:cNvPr id="27" name="Abgerundetes Rechteck 26"/>
          <p:cNvSpPr/>
          <p:nvPr/>
        </p:nvSpPr>
        <p:spPr>
          <a:xfrm>
            <a:off x="5844467" y="5144122"/>
            <a:ext cx="1332815" cy="64807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Plausibility</a:t>
            </a:r>
            <a:r>
              <a:rPr lang="de-DE" dirty="0" smtClean="0">
                <a:solidFill>
                  <a:schemeClr val="tx1"/>
                </a:solidFill>
              </a:rPr>
              <a:t> </a:t>
            </a:r>
            <a:r>
              <a:rPr lang="en-US" dirty="0" smtClean="0">
                <a:solidFill>
                  <a:schemeClr val="tx1"/>
                </a:solidFill>
              </a:rPr>
              <a:t>test</a:t>
            </a:r>
          </a:p>
        </p:txBody>
      </p:sp>
      <p:sp>
        <p:nvSpPr>
          <p:cNvPr id="28" name="Abgerundetes Rechteck 27"/>
          <p:cNvSpPr/>
          <p:nvPr/>
        </p:nvSpPr>
        <p:spPr>
          <a:xfrm>
            <a:off x="7718870" y="5149774"/>
            <a:ext cx="1588220" cy="64807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Redundancy</a:t>
            </a:r>
            <a:r>
              <a:rPr lang="de-DE" dirty="0" smtClean="0">
                <a:solidFill>
                  <a:schemeClr val="tx1"/>
                </a:solidFill>
              </a:rPr>
              <a:t> </a:t>
            </a:r>
            <a:r>
              <a:rPr lang="en-US" dirty="0" smtClean="0">
                <a:solidFill>
                  <a:schemeClr val="tx1"/>
                </a:solidFill>
              </a:rPr>
              <a:t>test</a:t>
            </a:r>
          </a:p>
        </p:txBody>
      </p:sp>
      <p:sp>
        <p:nvSpPr>
          <p:cNvPr id="29" name="Abgerundetes Rechteck 28"/>
          <p:cNvSpPr/>
          <p:nvPr/>
        </p:nvSpPr>
        <p:spPr>
          <a:xfrm>
            <a:off x="9839812" y="5144122"/>
            <a:ext cx="1182761" cy="648072"/>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Validity</a:t>
            </a:r>
            <a:r>
              <a:rPr lang="de-DE" dirty="0" smtClean="0">
                <a:solidFill>
                  <a:schemeClr val="tx1"/>
                </a:solidFill>
              </a:rPr>
              <a:t> </a:t>
            </a:r>
            <a:r>
              <a:rPr lang="en-US" dirty="0" smtClean="0">
                <a:solidFill>
                  <a:schemeClr val="tx1"/>
                </a:solidFill>
              </a:rPr>
              <a:t>test</a:t>
            </a:r>
          </a:p>
        </p:txBody>
      </p:sp>
      <p:sp>
        <p:nvSpPr>
          <p:cNvPr id="30" name="Abgerundetes Rechteck 29"/>
          <p:cNvSpPr/>
          <p:nvPr/>
        </p:nvSpPr>
        <p:spPr>
          <a:xfrm>
            <a:off x="5730295" y="4763748"/>
            <a:ext cx="3949552" cy="1672556"/>
          </a:xfrm>
          <a:prstGeom prst="roundRect">
            <a:avLst/>
          </a:prstGeom>
          <a:noFill/>
          <a:ln w="28575">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sp>
        <p:nvSpPr>
          <p:cNvPr id="31" name="Abgerundetes Rechteck 30"/>
          <p:cNvSpPr/>
          <p:nvPr/>
        </p:nvSpPr>
        <p:spPr>
          <a:xfrm>
            <a:off x="5669174" y="4553050"/>
            <a:ext cx="5955284" cy="2027270"/>
          </a:xfrm>
          <a:prstGeom prst="roundRect">
            <a:avLst/>
          </a:prstGeom>
          <a:noFill/>
          <a:ln w="28575">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sp>
        <p:nvSpPr>
          <p:cNvPr id="32" name="Textfeld 31"/>
          <p:cNvSpPr txBox="1"/>
          <p:nvPr/>
        </p:nvSpPr>
        <p:spPr>
          <a:xfrm>
            <a:off x="6784132" y="4770667"/>
            <a:ext cx="1351652" cy="369332"/>
          </a:xfrm>
          <a:prstGeom prst="rect">
            <a:avLst/>
          </a:prstGeom>
          <a:noFill/>
        </p:spPr>
        <p:txBody>
          <a:bodyPr wrap="none" rtlCol="0">
            <a:spAutoFit/>
          </a:bodyPr>
          <a:lstStyle/>
          <a:p>
            <a:r>
              <a:rPr lang="de-DE" dirty="0" smtClean="0"/>
              <a:t>Sensor </a:t>
            </a:r>
            <a:r>
              <a:rPr lang="de-DE" dirty="0" err="1" smtClean="0"/>
              <a:t>test</a:t>
            </a:r>
            <a:endParaRPr lang="de-DE" dirty="0"/>
          </a:p>
        </p:txBody>
      </p:sp>
      <p:sp>
        <p:nvSpPr>
          <p:cNvPr id="33" name="Textfeld 32"/>
          <p:cNvSpPr txBox="1"/>
          <p:nvPr/>
        </p:nvSpPr>
        <p:spPr>
          <a:xfrm>
            <a:off x="9708236" y="4763748"/>
            <a:ext cx="1390124" cy="369332"/>
          </a:xfrm>
          <a:prstGeom prst="rect">
            <a:avLst/>
          </a:prstGeom>
          <a:noFill/>
        </p:spPr>
        <p:txBody>
          <a:bodyPr wrap="none" rtlCol="0">
            <a:spAutoFit/>
          </a:bodyPr>
          <a:lstStyle/>
          <a:p>
            <a:r>
              <a:rPr lang="de-DE" dirty="0" smtClean="0"/>
              <a:t>System </a:t>
            </a:r>
            <a:r>
              <a:rPr lang="de-DE" dirty="0" err="1" smtClean="0"/>
              <a:t>test</a:t>
            </a:r>
            <a:endParaRPr lang="de-DE" dirty="0"/>
          </a:p>
        </p:txBody>
      </p:sp>
      <p:cxnSp>
        <p:nvCxnSpPr>
          <p:cNvPr id="34" name="Gerade Verbindung mit Pfeil 33"/>
          <p:cNvCxnSpPr/>
          <p:nvPr/>
        </p:nvCxnSpPr>
        <p:spPr>
          <a:xfrm>
            <a:off x="7177282" y="5284176"/>
            <a:ext cx="541588"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5" name="Gerade Verbindung mit Pfeil 34"/>
          <p:cNvCxnSpPr/>
          <p:nvPr/>
        </p:nvCxnSpPr>
        <p:spPr>
          <a:xfrm>
            <a:off x="9307090" y="5284176"/>
            <a:ext cx="541588" cy="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6" name="Gerade Verbindung mit Pfeil 35"/>
          <p:cNvCxnSpPr/>
          <p:nvPr/>
        </p:nvCxnSpPr>
        <p:spPr>
          <a:xfrm flipV="1">
            <a:off x="11022573" y="5284176"/>
            <a:ext cx="839724" cy="2520"/>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37" name="Gewinkelter Verbinder 36"/>
          <p:cNvCxnSpPr/>
          <p:nvPr/>
        </p:nvCxnSpPr>
        <p:spPr>
          <a:xfrm rot="16200000" flipH="1">
            <a:off x="7101095" y="5681934"/>
            <a:ext cx="394529" cy="220519"/>
          </a:xfrm>
          <a:prstGeom prst="bentConnector3">
            <a:avLst>
              <a:gd name="adj1" fmla="val 347"/>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8" name="Gewinkelter Verbinder 37"/>
          <p:cNvCxnSpPr/>
          <p:nvPr/>
        </p:nvCxnSpPr>
        <p:spPr>
          <a:xfrm rot="16200000" flipH="1">
            <a:off x="9207260" y="5681933"/>
            <a:ext cx="394529" cy="220519"/>
          </a:xfrm>
          <a:prstGeom prst="bentConnector3">
            <a:avLst>
              <a:gd name="adj1" fmla="val 347"/>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Textfeld 38"/>
          <p:cNvSpPr txBox="1"/>
          <p:nvPr/>
        </p:nvSpPr>
        <p:spPr>
          <a:xfrm>
            <a:off x="7486286" y="5997256"/>
            <a:ext cx="1415772" cy="369332"/>
          </a:xfrm>
          <a:prstGeom prst="rect">
            <a:avLst/>
          </a:prstGeom>
          <a:noFill/>
        </p:spPr>
        <p:txBody>
          <a:bodyPr wrap="none" rtlCol="0">
            <a:spAutoFit/>
          </a:bodyPr>
          <a:lstStyle/>
          <a:p>
            <a:r>
              <a:rPr lang="de-DE" dirty="0" smtClean="0"/>
              <a:t>Sensor fault</a:t>
            </a:r>
            <a:endParaRPr lang="de-DE" dirty="0"/>
          </a:p>
        </p:txBody>
      </p:sp>
      <p:cxnSp>
        <p:nvCxnSpPr>
          <p:cNvPr id="40" name="Gewinkelter Verbinder 39"/>
          <p:cNvCxnSpPr/>
          <p:nvPr/>
        </p:nvCxnSpPr>
        <p:spPr>
          <a:xfrm rot="16200000" flipH="1">
            <a:off x="10940011" y="5681933"/>
            <a:ext cx="394529" cy="220519"/>
          </a:xfrm>
          <a:prstGeom prst="bentConnector3">
            <a:avLst>
              <a:gd name="adj1" fmla="val 347"/>
            </a:avLst>
          </a:prstGeom>
          <a:ln>
            <a:tailEnd type="triangle"/>
          </a:ln>
        </p:spPr>
        <p:style>
          <a:lnRef idx="2">
            <a:schemeClr val="accent3"/>
          </a:lnRef>
          <a:fillRef idx="0">
            <a:schemeClr val="accent3"/>
          </a:fillRef>
          <a:effectRef idx="1">
            <a:schemeClr val="accent3"/>
          </a:effectRef>
          <a:fontRef idx="minor">
            <a:schemeClr val="tx1"/>
          </a:fontRef>
        </p:style>
      </p:cxnSp>
      <p:sp>
        <p:nvSpPr>
          <p:cNvPr id="41" name="Textfeld 40"/>
          <p:cNvSpPr txBox="1"/>
          <p:nvPr/>
        </p:nvSpPr>
        <p:spPr>
          <a:xfrm>
            <a:off x="9960352" y="5997256"/>
            <a:ext cx="1454244" cy="369332"/>
          </a:xfrm>
          <a:prstGeom prst="rect">
            <a:avLst/>
          </a:prstGeom>
          <a:noFill/>
        </p:spPr>
        <p:txBody>
          <a:bodyPr wrap="none" rtlCol="0">
            <a:spAutoFit/>
          </a:bodyPr>
          <a:lstStyle/>
          <a:p>
            <a:r>
              <a:rPr lang="de-DE" dirty="0" smtClean="0"/>
              <a:t>System fault</a:t>
            </a:r>
            <a:endParaRPr lang="de-DE" dirty="0"/>
          </a:p>
        </p:txBody>
      </p:sp>
      <p:sp>
        <p:nvSpPr>
          <p:cNvPr id="42" name="Textfeld 41"/>
          <p:cNvSpPr txBox="1"/>
          <p:nvPr/>
        </p:nvSpPr>
        <p:spPr>
          <a:xfrm>
            <a:off x="3961862" y="6353373"/>
            <a:ext cx="1768433" cy="307777"/>
          </a:xfrm>
          <a:prstGeom prst="rect">
            <a:avLst/>
          </a:prstGeom>
          <a:noFill/>
        </p:spPr>
        <p:txBody>
          <a:bodyPr wrap="none" rtlCol="0">
            <a:spAutoFit/>
          </a:bodyPr>
          <a:lstStyle/>
          <a:p>
            <a:r>
              <a:rPr lang="de-DE" sz="1400" dirty="0" smtClean="0"/>
              <a:t>Source: </a:t>
            </a:r>
            <a:r>
              <a:rPr lang="de-DE" sz="1400" dirty="0" err="1" smtClean="0"/>
              <a:t>SpeedE</a:t>
            </a:r>
            <a:r>
              <a:rPr lang="de-DE" sz="1400" dirty="0" smtClean="0"/>
              <a:t> </a:t>
            </a:r>
            <a:r>
              <a:rPr lang="de-DE" sz="1400" dirty="0" err="1" smtClean="0"/>
              <a:t>ika</a:t>
            </a:r>
            <a:endParaRPr lang="de-DE" sz="1400" dirty="0"/>
          </a:p>
        </p:txBody>
      </p:sp>
    </p:spTree>
    <p:extLst>
      <p:ext uri="{BB962C8B-B14F-4D97-AF65-F5344CB8AC3E}">
        <p14:creationId xmlns:p14="http://schemas.microsoft.com/office/powerpoint/2010/main" val="2729935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805931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426"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9" name="Grafik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7960" y="4381448"/>
            <a:ext cx="3264089" cy="2029028"/>
          </a:xfrm>
          <a:prstGeom prst="rect">
            <a:avLst/>
          </a:prstGeom>
        </p:spPr>
      </p:pic>
      <p:sp>
        <p:nvSpPr>
          <p:cNvPr id="6" name="Titel 5"/>
          <p:cNvSpPr>
            <a:spLocks noGrp="1"/>
          </p:cNvSpPr>
          <p:nvPr>
            <p:ph type="title"/>
          </p:nvPr>
        </p:nvSpPr>
        <p:spPr/>
        <p:txBody>
          <a:bodyPr/>
          <a:lstStyle/>
          <a:p>
            <a:r>
              <a:rPr lang="en-GB" dirty="0">
                <a:solidFill>
                  <a:schemeClr val="tx2"/>
                </a:solidFill>
              </a:rPr>
              <a:t>Research Approach</a:t>
            </a:r>
            <a:r>
              <a:rPr lang="en-GB" dirty="0" smtClean="0">
                <a:solidFill>
                  <a:schemeClr val="accent1">
                    <a:lumMod val="75000"/>
                  </a:schemeClr>
                </a:solidFill>
              </a:rPr>
              <a:t/>
            </a:r>
            <a:br>
              <a:rPr lang="en-GB" dirty="0" smtClean="0">
                <a:solidFill>
                  <a:schemeClr val="accent1">
                    <a:lumMod val="75000"/>
                  </a:schemeClr>
                </a:solidFill>
              </a:rPr>
            </a:br>
            <a:r>
              <a:rPr lang="en-GB" dirty="0">
                <a:solidFill>
                  <a:schemeClr val="bg2"/>
                </a:solidFill>
              </a:rPr>
              <a:t>S</a:t>
            </a:r>
            <a:r>
              <a:rPr lang="en-GB" dirty="0" smtClean="0">
                <a:solidFill>
                  <a:schemeClr val="bg2"/>
                </a:solidFill>
              </a:rPr>
              <a:t>ecurity</a:t>
            </a:r>
            <a:endParaRPr lang="en-GB" dirty="0"/>
          </a:p>
        </p:txBody>
      </p:sp>
      <p:sp>
        <p:nvSpPr>
          <p:cNvPr id="7" name="Inhaltsplatzhalter 6"/>
          <p:cNvSpPr>
            <a:spLocks noGrp="1"/>
          </p:cNvSpPr>
          <p:nvPr>
            <p:ph sz="half" idx="1"/>
          </p:nvPr>
        </p:nvSpPr>
        <p:spPr>
          <a:xfrm>
            <a:off x="6087639" y="1235016"/>
            <a:ext cx="5518800" cy="3733690"/>
          </a:xfrm>
        </p:spPr>
        <p:txBody>
          <a:bodyPr/>
          <a:lstStyle/>
          <a:p>
            <a:r>
              <a:rPr lang="en-US" dirty="0" smtClean="0"/>
              <a:t>Safe intelligent dynamic module</a:t>
            </a:r>
          </a:p>
          <a:p>
            <a:pPr lvl="1"/>
            <a:r>
              <a:rPr lang="en-US" dirty="0" smtClean="0"/>
              <a:t>Not only functional safety</a:t>
            </a:r>
          </a:p>
          <a:p>
            <a:pPr lvl="1"/>
            <a:r>
              <a:rPr lang="en-US" dirty="0" smtClean="0"/>
              <a:t>But security with data</a:t>
            </a:r>
          </a:p>
          <a:p>
            <a:pPr lvl="1"/>
            <a:endParaRPr lang="en-US" dirty="0" smtClean="0"/>
          </a:p>
          <a:p>
            <a:r>
              <a:rPr lang="en-US" dirty="0" smtClean="0"/>
              <a:t>Embedded Security</a:t>
            </a:r>
          </a:p>
          <a:p>
            <a:pPr lvl="1"/>
            <a:r>
              <a:rPr lang="en-US" dirty="0" smtClean="0"/>
              <a:t>Bus Systems Security</a:t>
            </a:r>
          </a:p>
          <a:p>
            <a:pPr lvl="1"/>
            <a:r>
              <a:rPr lang="en-US" dirty="0" smtClean="0"/>
              <a:t>Internal security of MCU</a:t>
            </a:r>
          </a:p>
          <a:p>
            <a:pPr lvl="1"/>
            <a:r>
              <a:rPr lang="en-US" dirty="0" smtClean="0"/>
              <a:t>Hardware-software solution to increase Data security: i.e. </a:t>
            </a:r>
            <a:r>
              <a:rPr lang="en-US" dirty="0" err="1" smtClean="0"/>
              <a:t>Aurix</a:t>
            </a:r>
            <a:r>
              <a:rPr lang="en-US" dirty="0" smtClean="0"/>
              <a:t> 2G </a:t>
            </a:r>
            <a:r>
              <a:rPr lang="en-US" dirty="0" err="1" smtClean="0"/>
              <a:t>mit</a:t>
            </a:r>
            <a:r>
              <a:rPr lang="en-US" dirty="0" smtClean="0"/>
              <a:t> </a:t>
            </a:r>
            <a:r>
              <a:rPr lang="en-US" dirty="0" err="1" smtClean="0"/>
              <a:t>CycurHSM</a:t>
            </a:r>
            <a:r>
              <a:rPr lang="en-US" dirty="0" smtClean="0"/>
              <a:t> in dynamic module</a:t>
            </a:r>
            <a:endParaRPr lang="en-US" dirty="0"/>
          </a:p>
        </p:txBody>
      </p:sp>
      <p:sp>
        <p:nvSpPr>
          <p:cNvPr id="4"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5" name="Textplatzhalter 9"/>
          <p:cNvSpPr txBox="1">
            <a:spLocks/>
          </p:cNvSpPr>
          <p:nvPr/>
        </p:nvSpPr>
        <p:spPr>
          <a:xfrm>
            <a:off x="380135" y="942628"/>
            <a:ext cx="2726241"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lvl="0" indent="-360000">
              <a:spcAft>
                <a:spcPts val="600"/>
              </a:spcAft>
              <a:buClr>
                <a:schemeClr val="tx2"/>
              </a:buClr>
              <a:defRPr/>
            </a:pPr>
            <a:r>
              <a:rPr lang="en-GB" sz="1300" dirty="0" smtClean="0">
                <a:latin typeface="Arial" pitchFamily="34" charset="0"/>
                <a:cs typeface="Arial" pitchFamily="34" charset="0"/>
              </a:rPr>
              <a:t>Safe </a:t>
            </a:r>
            <a:r>
              <a:rPr lang="en-GB" sz="1300" dirty="0">
                <a:latin typeface="Arial" pitchFamily="34" charset="0"/>
                <a:cs typeface="Arial" pitchFamily="34" charset="0"/>
              </a:rPr>
              <a:t>and efficient Dynamic Module</a:t>
            </a:r>
          </a:p>
        </p:txBody>
      </p:sp>
      <p:sp>
        <p:nvSpPr>
          <p:cNvPr id="10" name="Abgerundetes Rechteck 9"/>
          <p:cNvSpPr/>
          <p:nvPr/>
        </p:nvSpPr>
        <p:spPr>
          <a:xfrm>
            <a:off x="436216" y="5143934"/>
            <a:ext cx="1633636" cy="504056"/>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Data Security</a:t>
            </a:r>
          </a:p>
        </p:txBody>
      </p:sp>
      <p:sp>
        <p:nvSpPr>
          <p:cNvPr id="18" name="Abgerundetes Rechteck 17"/>
          <p:cNvSpPr/>
          <p:nvPr/>
        </p:nvSpPr>
        <p:spPr>
          <a:xfrm>
            <a:off x="2432369" y="4550029"/>
            <a:ext cx="1655117" cy="584231"/>
          </a:xfrm>
          <a:prstGeom prst="roundRect">
            <a:avLst/>
          </a:prstGeom>
          <a:solidFill>
            <a:schemeClr val="lt1">
              <a:alpha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Data transmission</a:t>
            </a:r>
          </a:p>
        </p:txBody>
      </p:sp>
      <p:pic>
        <p:nvPicPr>
          <p:cNvPr id="66" name="Grafik 6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5930" y="1395814"/>
            <a:ext cx="3511837" cy="2964365"/>
          </a:xfrm>
          <a:prstGeom prst="rect">
            <a:avLst/>
          </a:prstGeom>
        </p:spPr>
      </p:pic>
      <p:sp>
        <p:nvSpPr>
          <p:cNvPr id="70" name="Form 69"/>
          <p:cNvSpPr/>
          <p:nvPr/>
        </p:nvSpPr>
        <p:spPr>
          <a:xfrm rot="3205803" flipV="1">
            <a:off x="-480185" y="2700665"/>
            <a:ext cx="3054133" cy="1642673"/>
          </a:xfrm>
          <a:prstGeom prst="swooshArrow">
            <a:avLst>
              <a:gd name="adj1" fmla="val 16310"/>
              <a:gd name="adj2" fmla="val 31370"/>
            </a:avLst>
          </a:prstGeom>
          <a:gradFill flip="none" rotWithShape="1">
            <a:gsLst>
              <a:gs pos="0">
                <a:schemeClr val="accent6">
                  <a:lumMod val="5000"/>
                  <a:lumOff val="95000"/>
                </a:schemeClr>
              </a:gs>
              <a:gs pos="38000">
                <a:schemeClr val="accent6">
                  <a:lumMod val="45000"/>
                  <a:lumOff val="55000"/>
                </a:schemeClr>
              </a:gs>
              <a:gs pos="53000">
                <a:srgbClr val="0070C0"/>
              </a:gs>
              <a:gs pos="100000">
                <a:schemeClr val="accent6">
                  <a:lumMod val="30000"/>
                  <a:lumOff val="70000"/>
                </a:schemeClr>
              </a:gs>
            </a:gsLst>
            <a:lin ang="5400000" scaled="1"/>
            <a:tileRect/>
          </a:gra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8" name="Abgerundetes Rechteck 27"/>
          <p:cNvSpPr/>
          <p:nvPr/>
        </p:nvSpPr>
        <p:spPr>
          <a:xfrm>
            <a:off x="2432368" y="5678186"/>
            <a:ext cx="1655117" cy="584231"/>
          </a:xfrm>
          <a:prstGeom prst="roundRect">
            <a:avLst/>
          </a:prstGeom>
          <a:solidFill>
            <a:schemeClr val="lt1">
              <a:alpha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bg1"/>
                </a:solidFill>
              </a:rPr>
              <a:t>Data access</a:t>
            </a:r>
          </a:p>
        </p:txBody>
      </p:sp>
      <p:sp>
        <p:nvSpPr>
          <p:cNvPr id="11" name="Geschweifte Klammer links 10"/>
          <p:cNvSpPr/>
          <p:nvPr/>
        </p:nvSpPr>
        <p:spPr>
          <a:xfrm>
            <a:off x="2091332" y="4797394"/>
            <a:ext cx="341036" cy="12408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8" name="Grafik 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30131" y="4383969"/>
            <a:ext cx="3405829" cy="1915779"/>
          </a:xfrm>
          <a:prstGeom prst="rect">
            <a:avLst/>
          </a:prstGeom>
        </p:spPr>
      </p:pic>
      <p:sp>
        <p:nvSpPr>
          <p:cNvPr id="15" name="Textfeld 14"/>
          <p:cNvSpPr txBox="1"/>
          <p:nvPr/>
        </p:nvSpPr>
        <p:spPr>
          <a:xfrm>
            <a:off x="8457626" y="6254663"/>
            <a:ext cx="2228495" cy="276999"/>
          </a:xfrm>
          <a:prstGeom prst="rect">
            <a:avLst/>
          </a:prstGeom>
          <a:noFill/>
        </p:spPr>
        <p:txBody>
          <a:bodyPr wrap="none" rtlCol="0">
            <a:spAutoFit/>
          </a:bodyPr>
          <a:lstStyle/>
          <a:p>
            <a:r>
              <a:rPr lang="de-DE" sz="1200" dirty="0" smtClean="0"/>
              <a:t>Source: Michigan Engineering</a:t>
            </a:r>
            <a:endParaRPr lang="de-DE" sz="1200" dirty="0"/>
          </a:p>
        </p:txBody>
      </p:sp>
      <p:sp>
        <p:nvSpPr>
          <p:cNvPr id="17" name="Textfeld 16"/>
          <p:cNvSpPr txBox="1"/>
          <p:nvPr/>
        </p:nvSpPr>
        <p:spPr>
          <a:xfrm>
            <a:off x="4082549" y="6349769"/>
            <a:ext cx="1713482" cy="276999"/>
          </a:xfrm>
          <a:prstGeom prst="rect">
            <a:avLst/>
          </a:prstGeom>
          <a:noFill/>
        </p:spPr>
        <p:txBody>
          <a:bodyPr wrap="none" rtlCol="0">
            <a:spAutoFit/>
          </a:bodyPr>
          <a:lstStyle/>
          <a:p>
            <a:r>
              <a:rPr lang="de-DE" sz="1200" dirty="0" smtClean="0"/>
              <a:t>Source: Automotive </a:t>
            </a:r>
            <a:r>
              <a:rPr lang="de-DE" sz="1200" dirty="0" err="1" smtClean="0"/>
              <a:t>iQ</a:t>
            </a:r>
            <a:endParaRPr lang="de-DE" sz="1200" dirty="0"/>
          </a:p>
        </p:txBody>
      </p:sp>
    </p:spTree>
    <p:extLst>
      <p:ext uri="{BB962C8B-B14F-4D97-AF65-F5344CB8AC3E}">
        <p14:creationId xmlns:p14="http://schemas.microsoft.com/office/powerpoint/2010/main" val="205038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17494801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87"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Titel 5"/>
          <p:cNvSpPr>
            <a:spLocks noGrp="1"/>
          </p:cNvSpPr>
          <p:nvPr>
            <p:ph type="title"/>
          </p:nvPr>
        </p:nvSpPr>
        <p:spPr/>
        <p:txBody>
          <a:bodyPr/>
          <a:lstStyle/>
          <a:p>
            <a:r>
              <a:rPr lang="en-GB" dirty="0" smtClean="0">
                <a:solidFill>
                  <a:schemeClr val="tx2"/>
                </a:solidFill>
              </a:rPr>
              <a:t>Research Approach</a:t>
            </a: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bg2"/>
                </a:solidFill>
              </a:rPr>
              <a:t>Research challenges</a:t>
            </a:r>
            <a:endParaRPr lang="en-GB" dirty="0"/>
          </a:p>
        </p:txBody>
      </p:sp>
      <p:sp>
        <p:nvSpPr>
          <p:cNvPr id="4"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5" name="Textplatzhalter 9"/>
          <p:cNvSpPr txBox="1">
            <a:spLocks/>
          </p:cNvSpPr>
          <p:nvPr/>
        </p:nvSpPr>
        <p:spPr>
          <a:xfrm>
            <a:off x="380135" y="942628"/>
            <a:ext cx="5401653"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lvl="0" indent="-360000">
              <a:spcAft>
                <a:spcPts val="600"/>
              </a:spcAft>
              <a:buClr>
                <a:schemeClr val="tx2"/>
              </a:buClr>
              <a:defRPr/>
            </a:pPr>
            <a:r>
              <a:rPr lang="en-GB" sz="1300" dirty="0" smtClean="0">
                <a:latin typeface="Arial" pitchFamily="34" charset="0"/>
                <a:cs typeface="Arial" pitchFamily="34" charset="0"/>
              </a:rPr>
              <a:t>Challenges in development of safe and highly efficient dynamic module</a:t>
            </a:r>
            <a:endParaRPr lang="en-GB" sz="1300" dirty="0">
              <a:latin typeface="Arial" pitchFamily="34" charset="0"/>
              <a:cs typeface="Arial" pitchFamily="34" charset="0"/>
            </a:endParaRPr>
          </a:p>
        </p:txBody>
      </p:sp>
      <p:sp>
        <p:nvSpPr>
          <p:cNvPr id="8" name="Inhaltsplatzhalter 7"/>
          <p:cNvSpPr>
            <a:spLocks noGrp="1"/>
          </p:cNvSpPr>
          <p:nvPr>
            <p:ph sz="half" idx="1"/>
          </p:nvPr>
        </p:nvSpPr>
        <p:spPr>
          <a:xfrm>
            <a:off x="334799" y="1447199"/>
            <a:ext cx="11627755" cy="5151600"/>
          </a:xfrm>
        </p:spPr>
        <p:txBody>
          <a:bodyPr/>
          <a:lstStyle/>
          <a:p>
            <a:r>
              <a:rPr lang="en-US" dirty="0"/>
              <a:t>Failure detection </a:t>
            </a:r>
            <a:r>
              <a:rPr lang="en-US" dirty="0" smtClean="0"/>
              <a:t>	   Ultrahigh </a:t>
            </a:r>
            <a:r>
              <a:rPr lang="en-US" dirty="0"/>
              <a:t>frequency monitoring</a:t>
            </a:r>
          </a:p>
          <a:p>
            <a:endParaRPr lang="en-US" dirty="0" smtClean="0"/>
          </a:p>
          <a:p>
            <a:r>
              <a:rPr lang="en-US" dirty="0" smtClean="0"/>
              <a:t>Fail-operational</a:t>
            </a:r>
          </a:p>
          <a:p>
            <a:pPr lvl="1"/>
            <a:r>
              <a:rPr lang="en-US" dirty="0" smtClean="0"/>
              <a:t>Strong limited failure: keep system in safe state	ASIL B / C </a:t>
            </a:r>
          </a:p>
          <a:p>
            <a:pPr lvl="1"/>
            <a:r>
              <a:rPr lang="en-US" dirty="0" smtClean="0"/>
              <a:t>Limited failure i.e. limp home</a:t>
            </a:r>
          </a:p>
          <a:p>
            <a:pPr lvl="1"/>
            <a:r>
              <a:rPr lang="en-US" dirty="0" smtClean="0"/>
              <a:t>No limited failure: quick reaction and increasing of redundancy	          Additional Safety Unit</a:t>
            </a:r>
            <a:endParaRPr lang="en-US" dirty="0"/>
          </a:p>
          <a:p>
            <a:endParaRPr lang="en-US" dirty="0"/>
          </a:p>
          <a:p>
            <a:r>
              <a:rPr lang="en-US" dirty="0" smtClean="0"/>
              <a:t>Safe State = </a:t>
            </a:r>
            <a:r>
              <a:rPr lang="en-US" b="1" dirty="0" smtClean="0"/>
              <a:t>Functional Safety</a:t>
            </a:r>
            <a:r>
              <a:rPr lang="en-US" dirty="0" smtClean="0"/>
              <a:t> and </a:t>
            </a:r>
            <a:r>
              <a:rPr lang="en-US" b="1" dirty="0" smtClean="0"/>
              <a:t>Embedded Security</a:t>
            </a:r>
          </a:p>
          <a:p>
            <a:pPr lvl="1"/>
            <a:r>
              <a:rPr lang="en-US" dirty="0" smtClean="0"/>
              <a:t>Embedded Security  	     Hardware-Software combined solutions</a:t>
            </a:r>
          </a:p>
        </p:txBody>
      </p:sp>
      <p:sp>
        <p:nvSpPr>
          <p:cNvPr id="7" name="Pfeil nach rechts 6"/>
          <p:cNvSpPr/>
          <p:nvPr/>
        </p:nvSpPr>
        <p:spPr>
          <a:xfrm>
            <a:off x="6054389" y="2564904"/>
            <a:ext cx="576064" cy="21602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sp>
        <p:nvSpPr>
          <p:cNvPr id="9" name="Pfeil nach rechts 8"/>
          <p:cNvSpPr/>
          <p:nvPr/>
        </p:nvSpPr>
        <p:spPr>
          <a:xfrm>
            <a:off x="7536160" y="3212976"/>
            <a:ext cx="576064" cy="21602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sp>
        <p:nvSpPr>
          <p:cNvPr id="10" name="Pfeil nach rechts 9"/>
          <p:cNvSpPr/>
          <p:nvPr/>
        </p:nvSpPr>
        <p:spPr>
          <a:xfrm>
            <a:off x="2530312" y="1484949"/>
            <a:ext cx="576064" cy="21602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sp>
        <p:nvSpPr>
          <p:cNvPr id="11" name="Pfeil nach rechts 10"/>
          <p:cNvSpPr/>
          <p:nvPr/>
        </p:nvSpPr>
        <p:spPr>
          <a:xfrm>
            <a:off x="3359696" y="4293096"/>
            <a:ext cx="576064" cy="216024"/>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spTree>
    <p:extLst>
      <p:ext uri="{BB962C8B-B14F-4D97-AF65-F5344CB8AC3E}">
        <p14:creationId xmlns:p14="http://schemas.microsoft.com/office/powerpoint/2010/main" val="1600956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nvPr>
        </p:nvGraphicFramePr>
        <p:xfrm>
          <a:off x="1525588" y="1589"/>
          <a:ext cx="1587" cy="1587"/>
        </p:xfrm>
        <a:graphic>
          <a:graphicData uri="http://schemas.openxmlformats.org/presentationml/2006/ole">
            <mc:AlternateContent xmlns:mc="http://schemas.openxmlformats.org/markup-compatibility/2006">
              <mc:Choice xmlns:v="urn:schemas-microsoft-com:vml" Requires="v">
                <p:oleObj spid="_x0000_s46188" name="think-cell Folie" r:id="rId5" imgW="360" imgH="360" progId="TCLayout.ActiveDocument.1">
                  <p:embed/>
                </p:oleObj>
              </mc:Choice>
              <mc:Fallback>
                <p:oleObj name="think-cell Folie" r:id="rId5" imgW="360" imgH="360" progId="TCLayout.ActiveDocument.1">
                  <p:embed/>
                  <p:pic>
                    <p:nvPicPr>
                      <p:cNvPr id="10" name="Objek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Highlight"/>
          <p:cNvGrpSpPr>
            <a:grpSpLocks/>
          </p:cNvGrpSpPr>
          <p:nvPr/>
        </p:nvGrpSpPr>
        <p:grpSpPr bwMode="auto">
          <a:xfrm>
            <a:off x="330200" y="2863850"/>
            <a:ext cx="11518900" cy="288776"/>
            <a:chOff x="342" y="1063"/>
            <a:chExt cx="4329" cy="276"/>
          </a:xfrm>
        </p:grpSpPr>
        <p:sp>
          <p:nvSpPr>
            <p:cNvPr id="7" name="Rectangle 1042"/>
            <p:cNvSpPr>
              <a:spLocks noChangeArrowheads="1"/>
            </p:cNvSpPr>
            <p:nvPr/>
          </p:nvSpPr>
          <p:spPr bwMode="auto">
            <a:xfrm>
              <a:off x="342" y="1063"/>
              <a:ext cx="3118" cy="276"/>
            </a:xfrm>
            <a:prstGeom prst="rect">
              <a:avLst/>
            </a:prstGeom>
            <a:solidFill>
              <a:srgbClr val="FFFF00"/>
            </a:solidFill>
            <a:ln w="7239">
              <a:noFill/>
              <a:miter lim="800000"/>
              <a:headEnd/>
              <a:tailEnd/>
            </a:ln>
          </p:spPr>
          <p:txBody>
            <a:bodyPr wrap="none" anchor="ctr"/>
            <a:lstStyle/>
            <a:p>
              <a:pPr algn="r" eaLnBrk="0" hangingPunct="0"/>
              <a:endParaRPr lang="de-DE" dirty="0"/>
            </a:p>
          </p:txBody>
        </p:sp>
        <p:sp>
          <p:nvSpPr>
            <p:cNvPr id="8" name="Rectangle 1043"/>
            <p:cNvSpPr>
              <a:spLocks noChangeArrowheads="1"/>
            </p:cNvSpPr>
            <p:nvPr/>
          </p:nvSpPr>
          <p:spPr bwMode="auto">
            <a:xfrm>
              <a:off x="3460" y="1063"/>
              <a:ext cx="1211" cy="276"/>
            </a:xfrm>
            <a:prstGeom prst="rect">
              <a:avLst/>
            </a:prstGeom>
            <a:gradFill flip="none" rotWithShape="1">
              <a:gsLst>
                <a:gs pos="0">
                  <a:srgbClr val="FFFF00"/>
                </a:gs>
                <a:gs pos="100000">
                  <a:srgbClr val="FFFFFF"/>
                </a:gs>
              </a:gsLst>
              <a:lin ang="0" scaled="1"/>
              <a:tileRect/>
            </a:gradFill>
            <a:ln w="7239">
              <a:noFill/>
              <a:miter lim="800000"/>
              <a:headEnd/>
              <a:tailEnd/>
            </a:ln>
          </p:spPr>
          <p:txBody>
            <a:bodyPr wrap="none" anchor="ctr"/>
            <a:lstStyle/>
            <a:p>
              <a:pPr algn="r" eaLnBrk="0" hangingPunct="0"/>
              <a:endParaRPr lang="de-DE" dirty="0"/>
            </a:p>
          </p:txBody>
        </p:sp>
      </p:grpSp>
      <p:sp>
        <p:nvSpPr>
          <p:cNvPr id="4" name="Titel 3"/>
          <p:cNvSpPr>
            <a:spLocks noGrp="1"/>
          </p:cNvSpPr>
          <p:nvPr>
            <p:ph type="title"/>
          </p:nvPr>
        </p:nvSpPr>
        <p:spPr/>
        <p:txBody>
          <a:bodyPr/>
          <a:lstStyle/>
          <a:p>
            <a:r>
              <a:rPr lang="en-GB" dirty="0" smtClean="0"/>
              <a:t>Agenda</a:t>
            </a:r>
            <a:endParaRPr lang="en-GB" dirty="0"/>
          </a:p>
        </p:txBody>
      </p:sp>
      <p:sp>
        <p:nvSpPr>
          <p:cNvPr id="14" name="Inhaltsplatzhalter 13"/>
          <p:cNvSpPr>
            <a:spLocks noGrp="1"/>
          </p:cNvSpPr>
          <p:nvPr>
            <p:ph idx="1"/>
          </p:nvPr>
        </p:nvSpPr>
        <p:spPr/>
        <p:txBody>
          <a:bodyPr/>
          <a:lstStyle/>
          <a:p>
            <a:r>
              <a:rPr lang="en-US" dirty="0"/>
              <a:t>Curriculum Vitae</a:t>
            </a:r>
          </a:p>
          <a:p>
            <a:r>
              <a:rPr lang="en-US" dirty="0" smtClean="0"/>
              <a:t>Background</a:t>
            </a:r>
            <a:endParaRPr lang="en-US" dirty="0"/>
          </a:p>
          <a:p>
            <a:r>
              <a:rPr lang="en-US" dirty="0"/>
              <a:t>Development of safe and highly efficient dynamic module</a:t>
            </a:r>
          </a:p>
          <a:p>
            <a:r>
              <a:rPr lang="de-DE" dirty="0" smtClean="0"/>
              <a:t>Research Approach</a:t>
            </a:r>
          </a:p>
          <a:p>
            <a:r>
              <a:rPr lang="de-DE" dirty="0" smtClean="0"/>
              <a:t>Work </a:t>
            </a:r>
            <a:r>
              <a:rPr lang="de-DE" dirty="0"/>
              <a:t>Progress</a:t>
            </a:r>
          </a:p>
          <a:p>
            <a:r>
              <a:rPr lang="de-DE" dirty="0" smtClean="0"/>
              <a:t>Outlook</a:t>
            </a:r>
          </a:p>
          <a:p>
            <a:r>
              <a:rPr lang="de-DE" dirty="0" err="1" smtClean="0"/>
              <a:t>Financing</a:t>
            </a:r>
            <a:endParaRPr lang="de-DE" dirty="0"/>
          </a:p>
          <a:p>
            <a:endParaRPr lang="en-GB" dirty="0"/>
          </a:p>
        </p:txBody>
      </p:sp>
    </p:spTree>
    <p:extLst>
      <p:ext uri="{BB962C8B-B14F-4D97-AF65-F5344CB8AC3E}">
        <p14:creationId xmlns:p14="http://schemas.microsoft.com/office/powerpoint/2010/main" val="1454752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4198698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0459"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7" name="Grafik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29062" y="1117585"/>
            <a:ext cx="6232051" cy="3298427"/>
          </a:xfrm>
          <a:prstGeom prst="rect">
            <a:avLst/>
          </a:prstGeom>
        </p:spPr>
      </p:pic>
      <p:sp>
        <p:nvSpPr>
          <p:cNvPr id="6" name="Titel 5"/>
          <p:cNvSpPr>
            <a:spLocks noGrp="1"/>
          </p:cNvSpPr>
          <p:nvPr>
            <p:ph type="title"/>
          </p:nvPr>
        </p:nvSpPr>
        <p:spPr/>
        <p:txBody>
          <a:bodyPr/>
          <a:lstStyle/>
          <a:p>
            <a:r>
              <a:rPr lang="en-GB" dirty="0" smtClean="0">
                <a:solidFill>
                  <a:schemeClr val="tx2"/>
                </a:solidFill>
              </a:rPr>
              <a:t>Work Progress</a:t>
            </a: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bg2"/>
                </a:solidFill>
              </a:rPr>
              <a:t>Work progress</a:t>
            </a:r>
            <a:endParaRPr lang="en-GB" dirty="0"/>
          </a:p>
        </p:txBody>
      </p:sp>
      <p:sp>
        <p:nvSpPr>
          <p:cNvPr id="4"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5" name="Textplatzhalter 9"/>
          <p:cNvSpPr txBox="1">
            <a:spLocks/>
          </p:cNvSpPr>
          <p:nvPr/>
        </p:nvSpPr>
        <p:spPr>
          <a:xfrm>
            <a:off x="380135" y="942628"/>
            <a:ext cx="2726241"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lvl="0" indent="-360000">
              <a:spcAft>
                <a:spcPts val="600"/>
              </a:spcAft>
              <a:buClr>
                <a:schemeClr val="tx2"/>
              </a:buClr>
              <a:defRPr/>
            </a:pPr>
            <a:r>
              <a:rPr lang="en-GB" sz="1300" dirty="0">
                <a:latin typeface="Arial" pitchFamily="34" charset="0"/>
                <a:cs typeface="Arial" pitchFamily="34" charset="0"/>
              </a:rPr>
              <a:t>Safe and efficient Dynamic Module</a:t>
            </a:r>
          </a:p>
        </p:txBody>
      </p:sp>
      <p:sp>
        <p:nvSpPr>
          <p:cNvPr id="8" name="Inhaltsplatzhalter 7"/>
          <p:cNvSpPr>
            <a:spLocks noGrp="1"/>
          </p:cNvSpPr>
          <p:nvPr>
            <p:ph sz="half" idx="1"/>
          </p:nvPr>
        </p:nvSpPr>
        <p:spPr>
          <a:xfrm>
            <a:off x="334800" y="1447199"/>
            <a:ext cx="5518800" cy="3133929"/>
          </a:xfrm>
        </p:spPr>
        <p:txBody>
          <a:bodyPr/>
          <a:lstStyle/>
          <a:p>
            <a:r>
              <a:rPr lang="en-US" dirty="0" smtClean="0"/>
              <a:t>First version of dynamic module has been already developed</a:t>
            </a:r>
          </a:p>
          <a:p>
            <a:endParaRPr lang="en-US" dirty="0" smtClean="0"/>
          </a:p>
          <a:p>
            <a:r>
              <a:rPr lang="en-US" dirty="0" smtClean="0"/>
              <a:t>Standard monitoring are used in first version</a:t>
            </a:r>
          </a:p>
          <a:p>
            <a:endParaRPr lang="en-US" dirty="0" smtClean="0"/>
          </a:p>
          <a:p>
            <a:r>
              <a:rPr lang="en-US" dirty="0" smtClean="0"/>
              <a:t>Seminar of functional safety</a:t>
            </a:r>
          </a:p>
          <a:p>
            <a:endParaRPr lang="en-US" dirty="0" smtClean="0"/>
          </a:p>
          <a:p>
            <a:r>
              <a:rPr lang="en-US" dirty="0" smtClean="0"/>
              <a:t>Functional Safety on system level (extern of dynamic module) defined </a:t>
            </a:r>
            <a:r>
              <a:rPr lang="en-US" dirty="0" smtClean="0">
                <a:sym typeface="Wingdings" panose="05000000000000000000" pitchFamily="2" charset="2"/>
              </a:rPr>
              <a:t> prediction</a:t>
            </a:r>
            <a:endParaRPr lang="en-US" dirty="0"/>
          </a:p>
        </p:txBody>
      </p:sp>
    </p:spTree>
    <p:extLst>
      <p:ext uri="{BB962C8B-B14F-4D97-AF65-F5344CB8AC3E}">
        <p14:creationId xmlns:p14="http://schemas.microsoft.com/office/powerpoint/2010/main" val="3560016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up)">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up)">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wipe(up)">
                                      <p:cBhvr>
                                        <p:cTn id="2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nvPr>
        </p:nvGraphicFramePr>
        <p:xfrm>
          <a:off x="1525588" y="1589"/>
          <a:ext cx="1587" cy="1587"/>
        </p:xfrm>
        <a:graphic>
          <a:graphicData uri="http://schemas.openxmlformats.org/presentationml/2006/ole">
            <mc:AlternateContent xmlns:mc="http://schemas.openxmlformats.org/markup-compatibility/2006">
              <mc:Choice xmlns:v="urn:schemas-microsoft-com:vml" Requires="v">
                <p:oleObj spid="_x0000_s47211" name="think-cell Folie" r:id="rId5" imgW="360" imgH="360" progId="TCLayout.ActiveDocument.1">
                  <p:embed/>
                </p:oleObj>
              </mc:Choice>
              <mc:Fallback>
                <p:oleObj name="think-cell Folie" r:id="rId5" imgW="360" imgH="360" progId="TCLayout.ActiveDocument.1">
                  <p:embed/>
                  <p:pic>
                    <p:nvPicPr>
                      <p:cNvPr id="10" name="Objek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Highlight"/>
          <p:cNvGrpSpPr>
            <a:grpSpLocks/>
          </p:cNvGrpSpPr>
          <p:nvPr/>
        </p:nvGrpSpPr>
        <p:grpSpPr bwMode="auto">
          <a:xfrm>
            <a:off x="330200" y="3219450"/>
            <a:ext cx="11518900" cy="288776"/>
            <a:chOff x="342" y="1063"/>
            <a:chExt cx="4329" cy="276"/>
          </a:xfrm>
        </p:grpSpPr>
        <p:sp>
          <p:nvSpPr>
            <p:cNvPr id="7" name="Rectangle 1042"/>
            <p:cNvSpPr>
              <a:spLocks noChangeArrowheads="1"/>
            </p:cNvSpPr>
            <p:nvPr/>
          </p:nvSpPr>
          <p:spPr bwMode="auto">
            <a:xfrm>
              <a:off x="342" y="1063"/>
              <a:ext cx="3118" cy="276"/>
            </a:xfrm>
            <a:prstGeom prst="rect">
              <a:avLst/>
            </a:prstGeom>
            <a:solidFill>
              <a:srgbClr val="FFFF00"/>
            </a:solidFill>
            <a:ln w="7239">
              <a:noFill/>
              <a:miter lim="800000"/>
              <a:headEnd/>
              <a:tailEnd/>
            </a:ln>
          </p:spPr>
          <p:txBody>
            <a:bodyPr wrap="none" anchor="ctr"/>
            <a:lstStyle/>
            <a:p>
              <a:pPr algn="r" eaLnBrk="0" hangingPunct="0"/>
              <a:endParaRPr lang="de-DE" dirty="0"/>
            </a:p>
          </p:txBody>
        </p:sp>
        <p:sp>
          <p:nvSpPr>
            <p:cNvPr id="8" name="Rectangle 1043"/>
            <p:cNvSpPr>
              <a:spLocks noChangeArrowheads="1"/>
            </p:cNvSpPr>
            <p:nvPr/>
          </p:nvSpPr>
          <p:spPr bwMode="auto">
            <a:xfrm>
              <a:off x="3460" y="1063"/>
              <a:ext cx="1211" cy="276"/>
            </a:xfrm>
            <a:prstGeom prst="rect">
              <a:avLst/>
            </a:prstGeom>
            <a:gradFill flip="none" rotWithShape="1">
              <a:gsLst>
                <a:gs pos="0">
                  <a:srgbClr val="FFFF00"/>
                </a:gs>
                <a:gs pos="100000">
                  <a:srgbClr val="FFFFFF"/>
                </a:gs>
              </a:gsLst>
              <a:lin ang="0" scaled="1"/>
              <a:tileRect/>
            </a:gradFill>
            <a:ln w="7239">
              <a:noFill/>
              <a:miter lim="800000"/>
              <a:headEnd/>
              <a:tailEnd/>
            </a:ln>
          </p:spPr>
          <p:txBody>
            <a:bodyPr wrap="none" anchor="ctr"/>
            <a:lstStyle/>
            <a:p>
              <a:pPr algn="r" eaLnBrk="0" hangingPunct="0"/>
              <a:endParaRPr lang="de-DE" dirty="0"/>
            </a:p>
          </p:txBody>
        </p:sp>
      </p:grpSp>
      <p:sp>
        <p:nvSpPr>
          <p:cNvPr id="4" name="Titel 3"/>
          <p:cNvSpPr>
            <a:spLocks noGrp="1"/>
          </p:cNvSpPr>
          <p:nvPr>
            <p:ph type="title"/>
          </p:nvPr>
        </p:nvSpPr>
        <p:spPr/>
        <p:txBody>
          <a:bodyPr/>
          <a:lstStyle/>
          <a:p>
            <a:r>
              <a:rPr lang="en-GB" dirty="0" smtClean="0"/>
              <a:t>Agenda</a:t>
            </a:r>
            <a:endParaRPr lang="en-GB" dirty="0"/>
          </a:p>
        </p:txBody>
      </p:sp>
      <p:sp>
        <p:nvSpPr>
          <p:cNvPr id="14" name="Inhaltsplatzhalter 13"/>
          <p:cNvSpPr>
            <a:spLocks noGrp="1"/>
          </p:cNvSpPr>
          <p:nvPr>
            <p:ph idx="1"/>
          </p:nvPr>
        </p:nvSpPr>
        <p:spPr/>
        <p:txBody>
          <a:bodyPr/>
          <a:lstStyle/>
          <a:p>
            <a:r>
              <a:rPr lang="en-US" dirty="0"/>
              <a:t>Curriculum Vitae</a:t>
            </a:r>
          </a:p>
          <a:p>
            <a:r>
              <a:rPr lang="en-US" dirty="0" smtClean="0"/>
              <a:t>Background</a:t>
            </a:r>
            <a:endParaRPr lang="en-US" dirty="0"/>
          </a:p>
          <a:p>
            <a:r>
              <a:rPr lang="en-US" dirty="0"/>
              <a:t>Development of safe and highly efficient dynamic module</a:t>
            </a:r>
          </a:p>
          <a:p>
            <a:r>
              <a:rPr lang="de-DE" dirty="0" smtClean="0"/>
              <a:t>Research Approach</a:t>
            </a:r>
            <a:endParaRPr lang="de-DE" dirty="0"/>
          </a:p>
          <a:p>
            <a:r>
              <a:rPr lang="de-DE" dirty="0"/>
              <a:t>Work Progress</a:t>
            </a:r>
          </a:p>
          <a:p>
            <a:r>
              <a:rPr lang="de-DE" dirty="0" smtClean="0"/>
              <a:t>Outlook</a:t>
            </a:r>
          </a:p>
          <a:p>
            <a:r>
              <a:rPr lang="de-DE" dirty="0" err="1" smtClean="0"/>
              <a:t>Financing</a:t>
            </a:r>
            <a:endParaRPr lang="de-DE" dirty="0"/>
          </a:p>
          <a:p>
            <a:endParaRPr lang="en-GB" dirty="0"/>
          </a:p>
        </p:txBody>
      </p:sp>
    </p:spTree>
    <p:extLst>
      <p:ext uri="{BB962C8B-B14F-4D97-AF65-F5344CB8AC3E}">
        <p14:creationId xmlns:p14="http://schemas.microsoft.com/office/powerpoint/2010/main" val="3451318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112912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102"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44"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78800" y="1307973"/>
            <a:ext cx="2592000" cy="2870773"/>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grpSp>
        <p:nvGrpSpPr>
          <p:cNvPr id="7" name="Gruppieren 6"/>
          <p:cNvGrpSpPr/>
          <p:nvPr/>
        </p:nvGrpSpPr>
        <p:grpSpPr>
          <a:xfrm>
            <a:off x="4209144" y="2353727"/>
            <a:ext cx="245318" cy="598431"/>
            <a:chOff x="4365903" y="2326513"/>
            <a:chExt cx="245318" cy="598431"/>
          </a:xfrm>
        </p:grpSpPr>
        <p:cxnSp>
          <p:nvCxnSpPr>
            <p:cNvPr id="5" name="Gerader Verbinder 4"/>
            <p:cNvCxnSpPr/>
            <p:nvPr/>
          </p:nvCxnSpPr>
          <p:spPr>
            <a:xfrm>
              <a:off x="4486498" y="2326513"/>
              <a:ext cx="0" cy="474612"/>
            </a:xfrm>
            <a:prstGeom prst="line">
              <a:avLst/>
            </a:prstGeom>
          </p:spPr>
          <p:style>
            <a:lnRef idx="2">
              <a:schemeClr val="dk1"/>
            </a:lnRef>
            <a:fillRef idx="0">
              <a:schemeClr val="dk1"/>
            </a:fillRef>
            <a:effectRef idx="1">
              <a:schemeClr val="dk1"/>
            </a:effectRef>
            <a:fontRef idx="minor">
              <a:schemeClr val="tx1"/>
            </a:fontRef>
          </p:style>
        </p:cxnSp>
        <p:sp>
          <p:nvSpPr>
            <p:cNvPr id="6" name="Gleichschenkliges Dreieck 5"/>
            <p:cNvSpPr/>
            <p:nvPr/>
          </p:nvSpPr>
          <p:spPr>
            <a:xfrm>
              <a:off x="4365903" y="2708920"/>
              <a:ext cx="245318" cy="216024"/>
            </a:xfrm>
            <a:prstGeom prst="triangle">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de-DE" dirty="0" err="1" smtClean="0">
                <a:solidFill>
                  <a:schemeClr val="tx1"/>
                </a:solidFill>
              </a:endParaRPr>
            </a:p>
          </p:txBody>
        </p:sp>
      </p:grpSp>
      <p:sp>
        <p:nvSpPr>
          <p:cNvPr id="2" name="Titel 1"/>
          <p:cNvSpPr>
            <a:spLocks noGrp="1"/>
          </p:cNvSpPr>
          <p:nvPr>
            <p:ph type="title"/>
          </p:nvPr>
        </p:nvSpPr>
        <p:spPr/>
        <p:txBody>
          <a:bodyPr/>
          <a:lstStyle/>
          <a:p>
            <a:r>
              <a:rPr lang="en-GB" dirty="0" smtClean="0">
                <a:solidFill>
                  <a:schemeClr val="accent1">
                    <a:lumMod val="75000"/>
                  </a:schemeClr>
                </a:solidFill>
              </a:rPr>
              <a:t>Electronics Department</a:t>
            </a:r>
            <a:br>
              <a:rPr lang="en-GB" dirty="0" smtClean="0">
                <a:solidFill>
                  <a:schemeClr val="accent1">
                    <a:lumMod val="75000"/>
                  </a:schemeClr>
                </a:solidFill>
              </a:rPr>
            </a:br>
            <a:r>
              <a:rPr lang="en-GB" dirty="0" smtClean="0">
                <a:solidFill>
                  <a:schemeClr val="bg2"/>
                </a:solidFill>
              </a:rPr>
              <a:t>Li, Minglu</a:t>
            </a:r>
            <a:endParaRPr lang="en-GB" dirty="0">
              <a:solidFill>
                <a:schemeClr val="bg2"/>
              </a:solidFill>
            </a:endParaRPr>
          </a:p>
        </p:txBody>
      </p:sp>
      <p:sp>
        <p:nvSpPr>
          <p:cNvPr id="28"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de-DE" sz="1400" b="1">
              <a:solidFill>
                <a:srgbClr val="4D4D4D"/>
              </a:solidFill>
              <a:latin typeface="+mn-lt"/>
            </a:endParaRPr>
          </a:p>
        </p:txBody>
      </p:sp>
      <p:sp>
        <p:nvSpPr>
          <p:cNvPr id="29" name="Textplatzhalter 9"/>
          <p:cNvSpPr txBox="1">
            <a:spLocks/>
          </p:cNvSpPr>
          <p:nvPr/>
        </p:nvSpPr>
        <p:spPr>
          <a:xfrm>
            <a:off x="380135" y="942628"/>
            <a:ext cx="1918584"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marR="0" lvl="0" indent="-360000" algn="l" defTabSz="914400" rtl="0" eaLnBrk="1" fontAlgn="auto" latinLnBrk="0" hangingPunct="1">
              <a:lnSpc>
                <a:spcPct val="100000"/>
              </a:lnSpc>
              <a:spcBef>
                <a:spcPts val="0"/>
              </a:spcBef>
              <a:spcAft>
                <a:spcPts val="600"/>
              </a:spcAft>
              <a:buClr>
                <a:schemeClr val="tx2"/>
              </a:buClr>
              <a:buSzTx/>
              <a:buFont typeface="Wingdings" pitchFamily="2" charset="2"/>
              <a:buNone/>
              <a:tabLst/>
              <a:defRPr/>
            </a:pPr>
            <a:r>
              <a:rPr lang="en-GB" sz="1300" dirty="0" smtClean="0">
                <a:latin typeface="Arial" pitchFamily="34" charset="0"/>
                <a:cs typeface="Arial" pitchFamily="34" charset="0"/>
              </a:rPr>
              <a:t>Profile – Ph.D. Activities</a:t>
            </a:r>
            <a:endParaRPr kumimoji="0" lang="en-GB" sz="1300" b="0" i="1" u="none" strike="noStrike" kern="1200" cap="none" spc="0" normalizeH="0" baseline="0" dirty="0">
              <a:ln>
                <a:noFill/>
              </a:ln>
              <a:solidFill>
                <a:schemeClr val="tx2"/>
              </a:solidFill>
              <a:effectLst/>
              <a:uLnTx/>
              <a:uFillTx/>
              <a:latin typeface="Arial" pitchFamily="34" charset="0"/>
              <a:ea typeface="+mn-ea"/>
              <a:cs typeface="Arial" pitchFamily="34" charset="0"/>
            </a:endParaRPr>
          </a:p>
        </p:txBody>
      </p:sp>
      <p:sp>
        <p:nvSpPr>
          <p:cNvPr id="55298" name="AutoShape 2" descr="https://ifaic.ika.rwth-aachen.de/personal/fotos/I120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55300" name="AutoShape 4" descr="https://ifaic.ika.rwth-aachen.de/personal/fotos/I120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63490" name="AutoShape 2" descr="Bildergebnis für mr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63492" name="AutoShape 4" descr="Bildergebnis für mr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de-DE"/>
          </a:p>
        </p:txBody>
      </p:sp>
      <p:sp>
        <p:nvSpPr>
          <p:cNvPr id="58" name="Rechteck 57"/>
          <p:cNvSpPr/>
          <p:nvPr/>
        </p:nvSpPr>
        <p:spPr>
          <a:xfrm>
            <a:off x="3287688" y="1317018"/>
            <a:ext cx="8208912" cy="369332"/>
          </a:xfrm>
          <a:prstGeom prst="rect">
            <a:avLst/>
          </a:prstGeom>
        </p:spPr>
        <p:txBody>
          <a:bodyPr wrap="square">
            <a:spAutoFit/>
          </a:bodyPr>
          <a:lstStyle/>
          <a:p>
            <a:pPr>
              <a:buNone/>
            </a:pPr>
            <a:r>
              <a:rPr lang="en-GB" b="1" dirty="0" smtClean="0"/>
              <a:t>Li, Minglu</a:t>
            </a:r>
            <a:endParaRPr lang="en-GB" b="1" dirty="0"/>
          </a:p>
        </p:txBody>
      </p:sp>
      <p:cxnSp>
        <p:nvCxnSpPr>
          <p:cNvPr id="62" name="Gerade Verbindung 61"/>
          <p:cNvCxnSpPr/>
          <p:nvPr/>
        </p:nvCxnSpPr>
        <p:spPr>
          <a:xfrm>
            <a:off x="3359696" y="1988840"/>
            <a:ext cx="8280920" cy="0"/>
          </a:xfrm>
          <a:prstGeom prst="line">
            <a:avLst/>
          </a:prstGeom>
          <a:ln w="190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3287688" y="1629558"/>
            <a:ext cx="8208912" cy="307777"/>
          </a:xfrm>
          <a:prstGeom prst="rect">
            <a:avLst/>
          </a:prstGeom>
        </p:spPr>
        <p:txBody>
          <a:bodyPr wrap="square">
            <a:spAutoFit/>
          </a:bodyPr>
          <a:lstStyle/>
          <a:p>
            <a:pPr>
              <a:buNone/>
            </a:pPr>
            <a:r>
              <a:rPr lang="en-GB" sz="1400" dirty="0"/>
              <a:t>M.Sc. RWTH Aachen University</a:t>
            </a:r>
          </a:p>
        </p:txBody>
      </p:sp>
      <p:sp>
        <p:nvSpPr>
          <p:cNvPr id="15" name="Rechteck 14"/>
          <p:cNvSpPr/>
          <p:nvPr/>
        </p:nvSpPr>
        <p:spPr>
          <a:xfrm>
            <a:off x="407368" y="4221088"/>
            <a:ext cx="3096344" cy="523220"/>
          </a:xfrm>
          <a:prstGeom prst="rect">
            <a:avLst/>
          </a:prstGeom>
        </p:spPr>
        <p:txBody>
          <a:bodyPr wrap="square">
            <a:spAutoFit/>
          </a:bodyPr>
          <a:lstStyle/>
          <a:p>
            <a:r>
              <a:rPr lang="en-GB" sz="1400" i="1" dirty="0"/>
              <a:t>Research </a:t>
            </a:r>
            <a:r>
              <a:rPr lang="en-GB" sz="1400" i="1" dirty="0" smtClean="0"/>
              <a:t>Assistant</a:t>
            </a:r>
            <a:endParaRPr lang="en-GB" sz="1400" i="1" dirty="0"/>
          </a:p>
          <a:p>
            <a:pPr>
              <a:buNone/>
            </a:pPr>
            <a:endParaRPr lang="en-GB" sz="1400" i="1" dirty="0"/>
          </a:p>
        </p:txBody>
      </p:sp>
      <p:sp>
        <p:nvSpPr>
          <p:cNvPr id="54274" name="AutoShape 2" descr="Foto"/>
          <p:cNvSpPr>
            <a:spLocks noChangeAspect="1" noChangeArrowheads="1"/>
          </p:cNvSpPr>
          <p:nvPr/>
        </p:nvSpPr>
        <p:spPr bwMode="auto">
          <a:xfrm>
            <a:off x="155575" y="-898525"/>
            <a:ext cx="1333500" cy="1876425"/>
          </a:xfrm>
          <a:prstGeom prst="rect">
            <a:avLst/>
          </a:prstGeom>
          <a:noFill/>
        </p:spPr>
        <p:txBody>
          <a:bodyPr vert="horz" wrap="square" lIns="91440" tIns="45720" rIns="91440" bIns="45720" numCol="1" anchor="t" anchorCtr="0" compatLnSpc="1">
            <a:prstTxWarp prst="textNoShape">
              <a:avLst/>
            </a:prstTxWarp>
          </a:bodyPr>
          <a:lstStyle/>
          <a:p>
            <a:endParaRPr lang="de-DE"/>
          </a:p>
        </p:txBody>
      </p:sp>
      <p:cxnSp>
        <p:nvCxnSpPr>
          <p:cNvPr id="34" name="Gerade Verbindung 61"/>
          <p:cNvCxnSpPr/>
          <p:nvPr/>
        </p:nvCxnSpPr>
        <p:spPr>
          <a:xfrm>
            <a:off x="7320136" y="2119452"/>
            <a:ext cx="0" cy="4333884"/>
          </a:xfrm>
          <a:prstGeom prst="line">
            <a:avLst/>
          </a:prstGeom>
          <a:ln w="190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Chevron 9"/>
          <p:cNvSpPr/>
          <p:nvPr/>
        </p:nvSpPr>
        <p:spPr>
          <a:xfrm>
            <a:off x="3373985" y="2420888"/>
            <a:ext cx="576062" cy="252028"/>
          </a:xfrm>
          <a:custGeom>
            <a:avLst/>
            <a:gdLst>
              <a:gd name="connsiteX0" fmla="*/ 0 w 576062"/>
              <a:gd name="connsiteY0" fmla="*/ 0 h 252028"/>
              <a:gd name="connsiteX1" fmla="*/ 450048 w 576062"/>
              <a:gd name="connsiteY1" fmla="*/ 0 h 252028"/>
              <a:gd name="connsiteX2" fmla="*/ 576062 w 576062"/>
              <a:gd name="connsiteY2" fmla="*/ 126014 h 252028"/>
              <a:gd name="connsiteX3" fmla="*/ 450048 w 576062"/>
              <a:gd name="connsiteY3" fmla="*/ 252028 h 252028"/>
              <a:gd name="connsiteX4" fmla="*/ 0 w 576062"/>
              <a:gd name="connsiteY4" fmla="*/ 252028 h 252028"/>
              <a:gd name="connsiteX5" fmla="*/ 126014 w 576062"/>
              <a:gd name="connsiteY5" fmla="*/ 126014 h 252028"/>
              <a:gd name="connsiteX6" fmla="*/ 0 w 576062"/>
              <a:gd name="connsiteY6" fmla="*/ 0 h 252028"/>
              <a:gd name="connsiteX0" fmla="*/ 0 w 576062"/>
              <a:gd name="connsiteY0" fmla="*/ 0 h 252028"/>
              <a:gd name="connsiteX1" fmla="*/ 450048 w 576062"/>
              <a:gd name="connsiteY1" fmla="*/ 0 h 252028"/>
              <a:gd name="connsiteX2" fmla="*/ 576062 w 576062"/>
              <a:gd name="connsiteY2" fmla="*/ 126014 h 252028"/>
              <a:gd name="connsiteX3" fmla="*/ 450048 w 576062"/>
              <a:gd name="connsiteY3" fmla="*/ 252028 h 252028"/>
              <a:gd name="connsiteX4" fmla="*/ 0 w 576062"/>
              <a:gd name="connsiteY4" fmla="*/ 252028 h 252028"/>
              <a:gd name="connsiteX5" fmla="*/ 0 w 576062"/>
              <a:gd name="connsiteY5" fmla="*/ 0 h 25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62" h="252028">
                <a:moveTo>
                  <a:pt x="0" y="0"/>
                </a:moveTo>
                <a:lnTo>
                  <a:pt x="450048" y="0"/>
                </a:lnTo>
                <a:lnTo>
                  <a:pt x="576062" y="126014"/>
                </a:lnTo>
                <a:lnTo>
                  <a:pt x="450048" y="252028"/>
                </a:lnTo>
                <a:lnTo>
                  <a:pt x="0" y="252028"/>
                </a:lnTo>
                <a:lnTo>
                  <a:pt x="0" y="0"/>
                </a:lnTo>
                <a:close/>
              </a:path>
            </a:pathLst>
          </a:custGeom>
          <a:ln/>
        </p:spPr>
        <p:style>
          <a:lnRef idx="1">
            <a:schemeClr val="dk1"/>
          </a:lnRef>
          <a:fillRef idx="3">
            <a:schemeClr val="dk1"/>
          </a:fillRef>
          <a:effectRef idx="2">
            <a:schemeClr val="dk1"/>
          </a:effectRef>
          <a:fontRef idx="minor">
            <a:schemeClr val="lt1"/>
          </a:fontRef>
        </p:style>
        <p:txBody>
          <a:bodyPr lIns="36000" tIns="0" rIns="0" bIns="0" rtlCol="0" anchor="ctr"/>
          <a:lstStyle/>
          <a:p>
            <a:r>
              <a:rPr lang="de-DE" sz="700" dirty="0" err="1" smtClean="0">
                <a:solidFill>
                  <a:schemeClr val="bg1"/>
                </a:solidFill>
              </a:rPr>
              <a:t>induction</a:t>
            </a:r>
            <a:r>
              <a:rPr lang="de-DE" sz="700" dirty="0" smtClean="0">
                <a:solidFill>
                  <a:schemeClr val="bg1"/>
                </a:solidFill>
              </a:rPr>
              <a:t/>
            </a:r>
            <a:br>
              <a:rPr lang="de-DE" sz="700" dirty="0" smtClean="0">
                <a:solidFill>
                  <a:schemeClr val="bg1"/>
                </a:solidFill>
              </a:rPr>
            </a:br>
            <a:r>
              <a:rPr lang="de-DE" sz="700" dirty="0" err="1" smtClean="0">
                <a:solidFill>
                  <a:schemeClr val="bg1"/>
                </a:solidFill>
              </a:rPr>
              <a:t>phase</a:t>
            </a:r>
            <a:endParaRPr lang="de-DE" sz="700" dirty="0" smtClean="0">
              <a:solidFill>
                <a:schemeClr val="bg1"/>
              </a:solidFill>
            </a:endParaRPr>
          </a:p>
        </p:txBody>
      </p:sp>
      <p:sp>
        <p:nvSpPr>
          <p:cNvPr id="35" name="Chevron 34"/>
          <p:cNvSpPr/>
          <p:nvPr/>
        </p:nvSpPr>
        <p:spPr>
          <a:xfrm>
            <a:off x="3893046" y="2420888"/>
            <a:ext cx="648072" cy="252028"/>
          </a:xfrm>
          <a:prstGeom prst="chevron">
            <a:avLst/>
          </a:prstGeom>
          <a:ln/>
        </p:spPr>
        <p:style>
          <a:lnRef idx="1">
            <a:schemeClr val="dk1"/>
          </a:lnRef>
          <a:fillRef idx="3">
            <a:schemeClr val="dk1"/>
          </a:fillRef>
          <a:effectRef idx="2">
            <a:schemeClr val="dk1"/>
          </a:effectRef>
          <a:fontRef idx="minor">
            <a:schemeClr val="lt1"/>
          </a:fontRef>
        </p:style>
        <p:txBody>
          <a:bodyPr lIns="0" tIns="0" rIns="0" bIns="0" rtlCol="0" anchor="ctr"/>
          <a:lstStyle/>
          <a:p>
            <a:pPr algn="ctr"/>
            <a:r>
              <a:rPr lang="de-DE" sz="700" dirty="0" err="1" smtClean="0">
                <a:solidFill>
                  <a:schemeClr val="bg1"/>
                </a:solidFill>
              </a:rPr>
              <a:t>definition</a:t>
            </a:r>
            <a:r>
              <a:rPr lang="de-DE" sz="700" dirty="0" smtClean="0">
                <a:solidFill>
                  <a:schemeClr val="bg1"/>
                </a:solidFill>
              </a:rPr>
              <a:t> </a:t>
            </a:r>
            <a:r>
              <a:rPr lang="de-DE" sz="700" dirty="0" err="1">
                <a:solidFill>
                  <a:schemeClr val="bg1"/>
                </a:solidFill>
              </a:rPr>
              <a:t>phase</a:t>
            </a:r>
            <a:endParaRPr lang="de-DE" sz="700" dirty="0" smtClean="0">
              <a:solidFill>
                <a:schemeClr val="bg1"/>
              </a:solidFill>
            </a:endParaRPr>
          </a:p>
        </p:txBody>
      </p:sp>
      <p:sp>
        <p:nvSpPr>
          <p:cNvPr id="37" name="Chevron 36"/>
          <p:cNvSpPr/>
          <p:nvPr/>
        </p:nvSpPr>
        <p:spPr>
          <a:xfrm>
            <a:off x="4484117" y="2420888"/>
            <a:ext cx="648072" cy="252028"/>
          </a:xfrm>
          <a:prstGeom prst="chevron">
            <a:avLst/>
          </a:prstGeom>
          <a:ln/>
        </p:spPr>
        <p:style>
          <a:lnRef idx="1">
            <a:schemeClr val="dk1"/>
          </a:lnRef>
          <a:fillRef idx="3">
            <a:schemeClr val="dk1"/>
          </a:fillRef>
          <a:effectRef idx="2">
            <a:schemeClr val="dk1"/>
          </a:effectRef>
          <a:fontRef idx="minor">
            <a:schemeClr val="lt1"/>
          </a:fontRef>
        </p:style>
        <p:txBody>
          <a:bodyPr lIns="0" tIns="0" rIns="0" bIns="0" rtlCol="0" anchor="ctr"/>
          <a:lstStyle/>
          <a:p>
            <a:pPr algn="ctr"/>
            <a:r>
              <a:rPr lang="de-DE" sz="700" dirty="0" err="1" smtClean="0">
                <a:solidFill>
                  <a:schemeClr val="bg1"/>
                </a:solidFill>
              </a:rPr>
              <a:t>focusing</a:t>
            </a:r>
            <a:r>
              <a:rPr lang="de-DE" sz="700" dirty="0" smtClean="0">
                <a:solidFill>
                  <a:schemeClr val="bg1"/>
                </a:solidFill>
              </a:rPr>
              <a:t> </a:t>
            </a:r>
            <a:r>
              <a:rPr lang="de-DE" sz="700" dirty="0" err="1">
                <a:solidFill>
                  <a:schemeClr val="bg1"/>
                </a:solidFill>
              </a:rPr>
              <a:t>phase</a:t>
            </a:r>
            <a:endParaRPr lang="de-DE" sz="700" dirty="0" smtClean="0">
              <a:solidFill>
                <a:schemeClr val="bg1"/>
              </a:solidFill>
            </a:endParaRPr>
          </a:p>
        </p:txBody>
      </p:sp>
      <p:sp>
        <p:nvSpPr>
          <p:cNvPr id="38" name="Chevron 37"/>
          <p:cNvSpPr/>
          <p:nvPr/>
        </p:nvSpPr>
        <p:spPr>
          <a:xfrm>
            <a:off x="5075188" y="2420888"/>
            <a:ext cx="1509863" cy="252028"/>
          </a:xfrm>
          <a:prstGeom prst="chevron">
            <a:avLst/>
          </a:prstGeom>
          <a:ln/>
        </p:spPr>
        <p:style>
          <a:lnRef idx="1">
            <a:schemeClr val="dk1"/>
          </a:lnRef>
          <a:fillRef idx="3">
            <a:schemeClr val="dk1"/>
          </a:fillRef>
          <a:effectRef idx="2">
            <a:schemeClr val="dk1"/>
          </a:effectRef>
          <a:fontRef idx="minor">
            <a:schemeClr val="lt1"/>
          </a:fontRef>
        </p:style>
        <p:txBody>
          <a:bodyPr lIns="0" tIns="0" rIns="0" bIns="0" rtlCol="0" anchor="ctr"/>
          <a:lstStyle/>
          <a:p>
            <a:pPr algn="ctr"/>
            <a:r>
              <a:rPr lang="de-DE" sz="700" dirty="0" err="1" smtClean="0">
                <a:solidFill>
                  <a:schemeClr val="bg1"/>
                </a:solidFill>
              </a:rPr>
              <a:t>scientific</a:t>
            </a:r>
            <a:r>
              <a:rPr lang="de-DE" sz="700" dirty="0" smtClean="0">
                <a:solidFill>
                  <a:schemeClr val="bg1"/>
                </a:solidFill>
              </a:rPr>
              <a:t> </a:t>
            </a:r>
            <a:r>
              <a:rPr lang="de-DE" sz="700" dirty="0" err="1" smtClean="0">
                <a:solidFill>
                  <a:schemeClr val="bg1"/>
                </a:solidFill>
              </a:rPr>
              <a:t>investigation</a:t>
            </a:r>
            <a:endParaRPr lang="de-DE" sz="700" dirty="0" smtClean="0">
              <a:solidFill>
                <a:schemeClr val="bg1"/>
              </a:solidFill>
            </a:endParaRPr>
          </a:p>
        </p:txBody>
      </p:sp>
      <p:sp>
        <p:nvSpPr>
          <p:cNvPr id="39" name="Chevron 38"/>
          <p:cNvSpPr/>
          <p:nvPr/>
        </p:nvSpPr>
        <p:spPr>
          <a:xfrm>
            <a:off x="6528048" y="2420888"/>
            <a:ext cx="613117" cy="252028"/>
          </a:xfrm>
          <a:custGeom>
            <a:avLst/>
            <a:gdLst>
              <a:gd name="connsiteX0" fmla="*/ 0 w 739131"/>
              <a:gd name="connsiteY0" fmla="*/ 0 h 252028"/>
              <a:gd name="connsiteX1" fmla="*/ 613117 w 739131"/>
              <a:gd name="connsiteY1" fmla="*/ 0 h 252028"/>
              <a:gd name="connsiteX2" fmla="*/ 739131 w 739131"/>
              <a:gd name="connsiteY2" fmla="*/ 126014 h 252028"/>
              <a:gd name="connsiteX3" fmla="*/ 613117 w 739131"/>
              <a:gd name="connsiteY3" fmla="*/ 252028 h 252028"/>
              <a:gd name="connsiteX4" fmla="*/ 0 w 739131"/>
              <a:gd name="connsiteY4" fmla="*/ 252028 h 252028"/>
              <a:gd name="connsiteX5" fmla="*/ 126014 w 739131"/>
              <a:gd name="connsiteY5" fmla="*/ 126014 h 252028"/>
              <a:gd name="connsiteX6" fmla="*/ 0 w 739131"/>
              <a:gd name="connsiteY6" fmla="*/ 0 h 252028"/>
              <a:gd name="connsiteX0" fmla="*/ 0 w 613117"/>
              <a:gd name="connsiteY0" fmla="*/ 0 h 252028"/>
              <a:gd name="connsiteX1" fmla="*/ 613117 w 613117"/>
              <a:gd name="connsiteY1" fmla="*/ 0 h 252028"/>
              <a:gd name="connsiteX2" fmla="*/ 613117 w 613117"/>
              <a:gd name="connsiteY2" fmla="*/ 252028 h 252028"/>
              <a:gd name="connsiteX3" fmla="*/ 0 w 613117"/>
              <a:gd name="connsiteY3" fmla="*/ 252028 h 252028"/>
              <a:gd name="connsiteX4" fmla="*/ 126014 w 613117"/>
              <a:gd name="connsiteY4" fmla="*/ 126014 h 252028"/>
              <a:gd name="connsiteX5" fmla="*/ 0 w 613117"/>
              <a:gd name="connsiteY5" fmla="*/ 0 h 252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117" h="252028">
                <a:moveTo>
                  <a:pt x="0" y="0"/>
                </a:moveTo>
                <a:lnTo>
                  <a:pt x="613117" y="0"/>
                </a:lnTo>
                <a:lnTo>
                  <a:pt x="613117" y="252028"/>
                </a:lnTo>
                <a:lnTo>
                  <a:pt x="0" y="252028"/>
                </a:lnTo>
                <a:lnTo>
                  <a:pt x="126014" y="126014"/>
                </a:lnTo>
                <a:lnTo>
                  <a:pt x="0" y="0"/>
                </a:lnTo>
                <a:close/>
              </a:path>
            </a:pathLst>
          </a:custGeom>
          <a:ln/>
        </p:spPr>
        <p:style>
          <a:lnRef idx="1">
            <a:schemeClr val="dk1"/>
          </a:lnRef>
          <a:fillRef idx="3">
            <a:schemeClr val="dk1"/>
          </a:fillRef>
          <a:effectRef idx="2">
            <a:schemeClr val="dk1"/>
          </a:effectRef>
          <a:fontRef idx="minor">
            <a:schemeClr val="lt1"/>
          </a:fontRef>
        </p:style>
        <p:txBody>
          <a:bodyPr lIns="0" tIns="0" rIns="36000" bIns="0" rtlCol="0" anchor="ctr"/>
          <a:lstStyle/>
          <a:p>
            <a:pPr algn="r"/>
            <a:r>
              <a:rPr lang="de-DE" sz="700" dirty="0" err="1" smtClean="0">
                <a:solidFill>
                  <a:schemeClr val="bg1"/>
                </a:solidFill>
              </a:rPr>
              <a:t>finalization</a:t>
            </a:r>
            <a:r>
              <a:rPr lang="de-DE" sz="700" dirty="0" smtClean="0">
                <a:solidFill>
                  <a:schemeClr val="bg1"/>
                </a:solidFill>
              </a:rPr>
              <a:t/>
            </a:r>
            <a:br>
              <a:rPr lang="de-DE" sz="700" dirty="0" smtClean="0">
                <a:solidFill>
                  <a:schemeClr val="bg1"/>
                </a:solidFill>
              </a:rPr>
            </a:br>
            <a:r>
              <a:rPr lang="de-DE" sz="700" dirty="0" err="1" smtClean="0">
                <a:solidFill>
                  <a:schemeClr val="bg1"/>
                </a:solidFill>
              </a:rPr>
              <a:t>phase</a:t>
            </a:r>
            <a:endParaRPr lang="de-DE" sz="700" dirty="0" smtClean="0">
              <a:solidFill>
                <a:schemeClr val="bg1"/>
              </a:solidFill>
            </a:endParaRPr>
          </a:p>
        </p:txBody>
      </p:sp>
      <p:sp>
        <p:nvSpPr>
          <p:cNvPr id="17" name="Textfeld 16"/>
          <p:cNvSpPr txBox="1"/>
          <p:nvPr/>
        </p:nvSpPr>
        <p:spPr>
          <a:xfrm>
            <a:off x="3298027" y="2102872"/>
            <a:ext cx="654346" cy="276999"/>
          </a:xfrm>
          <a:prstGeom prst="rect">
            <a:avLst/>
          </a:prstGeom>
          <a:noFill/>
        </p:spPr>
        <p:txBody>
          <a:bodyPr wrap="none" rtlCol="0">
            <a:spAutoFit/>
          </a:bodyPr>
          <a:lstStyle/>
          <a:p>
            <a:r>
              <a:rPr lang="de-DE" sz="1200" b="1" dirty="0" smtClean="0"/>
              <a:t>Status</a:t>
            </a:r>
            <a:endParaRPr lang="de-DE" sz="1200" b="1" dirty="0"/>
          </a:p>
        </p:txBody>
      </p:sp>
      <p:sp>
        <p:nvSpPr>
          <p:cNvPr id="50" name="Textfeld 49"/>
          <p:cNvSpPr txBox="1"/>
          <p:nvPr/>
        </p:nvSpPr>
        <p:spPr>
          <a:xfrm>
            <a:off x="3296741" y="3281846"/>
            <a:ext cx="1161600" cy="276999"/>
          </a:xfrm>
          <a:prstGeom prst="rect">
            <a:avLst/>
          </a:prstGeom>
          <a:noFill/>
        </p:spPr>
        <p:txBody>
          <a:bodyPr wrap="none" rtlCol="0">
            <a:spAutoFit/>
          </a:bodyPr>
          <a:lstStyle/>
          <a:p>
            <a:r>
              <a:rPr lang="de-DE" sz="1200" b="1" dirty="0" smtClean="0"/>
              <a:t>Next </a:t>
            </a:r>
            <a:r>
              <a:rPr lang="de-DE" sz="1200" b="1" dirty="0"/>
              <a:t>A</a:t>
            </a:r>
            <a:r>
              <a:rPr lang="de-DE" sz="1200" b="1" dirty="0" smtClean="0"/>
              <a:t>ctions</a:t>
            </a:r>
            <a:endParaRPr lang="de-DE" sz="1200" b="1" dirty="0"/>
          </a:p>
        </p:txBody>
      </p:sp>
      <p:sp>
        <p:nvSpPr>
          <p:cNvPr id="51" name="Textfeld 50"/>
          <p:cNvSpPr txBox="1"/>
          <p:nvPr/>
        </p:nvSpPr>
        <p:spPr>
          <a:xfrm>
            <a:off x="3295455" y="4376137"/>
            <a:ext cx="1364476" cy="276999"/>
          </a:xfrm>
          <a:prstGeom prst="rect">
            <a:avLst/>
          </a:prstGeom>
          <a:noFill/>
        </p:spPr>
        <p:txBody>
          <a:bodyPr wrap="none" rtlCol="0">
            <a:spAutoFit/>
          </a:bodyPr>
          <a:lstStyle/>
          <a:p>
            <a:r>
              <a:rPr lang="de-DE" sz="1200" b="1" dirty="0" smtClean="0"/>
              <a:t>Notes </a:t>
            </a:r>
            <a:r>
              <a:rPr lang="de-DE" sz="1200" b="1" dirty="0" err="1" smtClean="0"/>
              <a:t>and</a:t>
            </a:r>
            <a:r>
              <a:rPr lang="de-DE" sz="1200" b="1" dirty="0" smtClean="0"/>
              <a:t> </a:t>
            </a:r>
            <a:r>
              <a:rPr lang="de-DE" sz="1200" b="1" dirty="0" err="1" smtClean="0"/>
              <a:t>Ideas</a:t>
            </a:r>
            <a:endParaRPr lang="de-DE" sz="1200" b="1" dirty="0"/>
          </a:p>
        </p:txBody>
      </p:sp>
      <p:cxnSp>
        <p:nvCxnSpPr>
          <p:cNvPr id="52" name="Gerade Verbindung 61"/>
          <p:cNvCxnSpPr/>
          <p:nvPr/>
        </p:nvCxnSpPr>
        <p:spPr>
          <a:xfrm>
            <a:off x="3359696" y="3147570"/>
            <a:ext cx="3816424" cy="0"/>
          </a:xfrm>
          <a:prstGeom prst="line">
            <a:avLst/>
          </a:prstGeom>
          <a:ln w="190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4" name="Gerade Verbindung 61"/>
          <p:cNvCxnSpPr/>
          <p:nvPr/>
        </p:nvCxnSpPr>
        <p:spPr>
          <a:xfrm>
            <a:off x="3359696" y="4293096"/>
            <a:ext cx="3816424" cy="0"/>
          </a:xfrm>
          <a:prstGeom prst="line">
            <a:avLst/>
          </a:prstGeom>
          <a:ln w="190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6" name="Rechteck 55"/>
          <p:cNvSpPr/>
          <p:nvPr/>
        </p:nvSpPr>
        <p:spPr>
          <a:xfrm>
            <a:off x="3320077" y="3551287"/>
            <a:ext cx="3856043" cy="774571"/>
          </a:xfrm>
          <a:prstGeom prst="rect">
            <a:avLst/>
          </a:prstGeom>
        </p:spPr>
        <p:txBody>
          <a:bodyPr wrap="square">
            <a:spAutoFit/>
          </a:bodyPr>
          <a:lstStyle/>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dirty="0" smtClean="0"/>
              <a:t>Research of ultrahigh frequency monitoring</a:t>
            </a:r>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dirty="0" smtClean="0"/>
              <a:t>First FMEDA analysis for present dynamic module</a:t>
            </a:r>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dirty="0" smtClean="0"/>
              <a:t>Research of safety unit</a:t>
            </a:r>
          </a:p>
        </p:txBody>
      </p:sp>
      <p:sp>
        <p:nvSpPr>
          <p:cNvPr id="144" name="Textfeld 143"/>
          <p:cNvSpPr txBox="1"/>
          <p:nvPr/>
        </p:nvSpPr>
        <p:spPr>
          <a:xfrm>
            <a:off x="7392143" y="2101325"/>
            <a:ext cx="1643399" cy="276999"/>
          </a:xfrm>
          <a:prstGeom prst="rect">
            <a:avLst/>
          </a:prstGeom>
          <a:noFill/>
        </p:spPr>
        <p:txBody>
          <a:bodyPr wrap="none" rtlCol="0">
            <a:spAutoFit/>
          </a:bodyPr>
          <a:lstStyle/>
          <a:p>
            <a:r>
              <a:rPr lang="de-DE" sz="1200" b="1" dirty="0" smtClean="0"/>
              <a:t>Executive Summary</a:t>
            </a:r>
            <a:endParaRPr lang="de-DE" sz="1200" b="1" dirty="0"/>
          </a:p>
        </p:txBody>
      </p:sp>
      <p:sp>
        <p:nvSpPr>
          <p:cNvPr id="174" name="Rechteck 173"/>
          <p:cNvSpPr/>
          <p:nvPr/>
        </p:nvSpPr>
        <p:spPr>
          <a:xfrm>
            <a:off x="3320077" y="4653136"/>
            <a:ext cx="3856043" cy="959237"/>
          </a:xfrm>
          <a:prstGeom prst="rect">
            <a:avLst/>
          </a:prstGeom>
        </p:spPr>
        <p:txBody>
          <a:bodyPr wrap="square">
            <a:spAutoFit/>
          </a:bodyPr>
          <a:lstStyle/>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i="1" kern="0" dirty="0" smtClean="0">
                <a:solidFill>
                  <a:srgbClr val="000000"/>
                </a:solidFill>
              </a:rPr>
              <a:t>Increasing current monitoring frequency</a:t>
            </a:r>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i="1" kern="0" dirty="0" smtClean="0">
                <a:solidFill>
                  <a:srgbClr val="000000"/>
                </a:solidFill>
              </a:rPr>
              <a:t>Standardization peripherals with ISO26262 ASIL Level of </a:t>
            </a:r>
            <a:r>
              <a:rPr lang="en-GB" sz="1200" i="1" kern="0" dirty="0" err="1" smtClean="0">
                <a:solidFill>
                  <a:srgbClr val="000000"/>
                </a:solidFill>
              </a:rPr>
              <a:t>Aurix</a:t>
            </a:r>
            <a:r>
              <a:rPr lang="en-GB" sz="1200" i="1" kern="0" dirty="0" smtClean="0">
                <a:solidFill>
                  <a:srgbClr val="000000"/>
                </a:solidFill>
              </a:rPr>
              <a:t> Control unit</a:t>
            </a:r>
          </a:p>
          <a:p>
            <a:pPr marL="280988" lvl="1" indent="-279400" defTabSz="900113" fontAlgn="base">
              <a:spcBef>
                <a:spcPts val="500"/>
              </a:spcBef>
              <a:spcAft>
                <a:spcPct val="0"/>
              </a:spcAft>
              <a:buClr>
                <a:srgbClr val="000000"/>
              </a:buClr>
              <a:buFont typeface="Wingdings" pitchFamily="2" charset="2"/>
              <a:buChar char="n"/>
              <a:tabLst>
                <a:tab pos="1085850" algn="l"/>
              </a:tabLst>
            </a:pPr>
            <a:endParaRPr lang="en-GB" sz="1200" dirty="0" smtClean="0"/>
          </a:p>
        </p:txBody>
      </p:sp>
      <p:sp>
        <p:nvSpPr>
          <p:cNvPr id="98" name="Rechteck 97"/>
          <p:cNvSpPr/>
          <p:nvPr/>
        </p:nvSpPr>
        <p:spPr>
          <a:xfrm>
            <a:off x="478800" y="3895200"/>
            <a:ext cx="2588400" cy="288032"/>
          </a:xfrm>
          <a:prstGeom prst="rect">
            <a:avLst/>
          </a:prstGeom>
          <a:gradFill>
            <a:gsLst>
              <a:gs pos="0">
                <a:schemeClr val="bg1">
                  <a:alpha val="0"/>
                </a:schemeClr>
              </a:gs>
              <a:gs pos="53000">
                <a:schemeClr val="bg1">
                  <a:alpha val="90000"/>
                </a:schemeClr>
              </a:gs>
              <a:gs pos="100000">
                <a:schemeClr val="bg1">
                  <a:alpha val="90000"/>
                </a:schemeClr>
              </a:gs>
            </a:gsLst>
            <a:lin ang="5400000" scaled="0"/>
          </a:gradFill>
          <a:ln w="38100" cap="sq">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pic>
        <p:nvPicPr>
          <p:cNvPr id="99" name="Picture 2" descr="https://www.sgs-tuev-saar.com/images/content/afsp-logo.gif"/>
          <p:cNvPicPr>
            <a:picLocks noChangeAspect="1" noChangeArrowheads="1"/>
          </p:cNvPicPr>
          <p:nvPr/>
        </p:nvPicPr>
        <p:blipFill>
          <a:blip r:embed="rId9" cstate="print"/>
          <a:stretch>
            <a:fillRect/>
          </a:stretch>
        </p:blipFill>
        <p:spPr bwMode="auto">
          <a:xfrm>
            <a:off x="2518147" y="4068814"/>
            <a:ext cx="539936" cy="117296"/>
          </a:xfrm>
          <a:prstGeom prst="rect">
            <a:avLst/>
          </a:prstGeom>
          <a:noFill/>
        </p:spPr>
      </p:pic>
      <p:pic>
        <p:nvPicPr>
          <p:cNvPr id="46" name="Logo" descr="K:\ika-fka\Vorlagen\LOGOS\ika\6 PNG\ika Logo rgb.png"/>
          <p:cNvPicPr>
            <a:picLocks noChangeArrowheads="1"/>
          </p:cNvPicPr>
          <p:nvPr/>
        </p:nvPicPr>
        <p:blipFill>
          <a:blip r:embed="rId10" cstate="print"/>
          <a:srcRect/>
          <a:stretch>
            <a:fillRect/>
          </a:stretch>
        </p:blipFill>
        <p:spPr bwMode="auto">
          <a:xfrm>
            <a:off x="2063552" y="4293096"/>
            <a:ext cx="1080120" cy="243898"/>
          </a:xfrm>
          <a:prstGeom prst="rect">
            <a:avLst/>
          </a:prstGeom>
          <a:noFill/>
        </p:spPr>
      </p:pic>
      <p:sp>
        <p:nvSpPr>
          <p:cNvPr id="40" name="Textfeld 39"/>
          <p:cNvSpPr txBox="1"/>
          <p:nvPr/>
        </p:nvSpPr>
        <p:spPr>
          <a:xfrm>
            <a:off x="7392142" y="2398981"/>
            <a:ext cx="4436789" cy="2908489"/>
          </a:xfrm>
          <a:prstGeom prst="rect">
            <a:avLst/>
          </a:prstGeom>
          <a:noFill/>
        </p:spPr>
        <p:txBody>
          <a:bodyPr wrap="square" rtlCol="0">
            <a:spAutoFit/>
          </a:bodyPr>
          <a:lstStyle/>
          <a:p>
            <a:pPr>
              <a:spcAft>
                <a:spcPts val="600"/>
              </a:spcAft>
            </a:pPr>
            <a:r>
              <a:rPr lang="en-GB" sz="1200" dirty="0" smtClean="0"/>
              <a:t>Current automated driving EVs are still on the field of traditional mechanical control systems. </a:t>
            </a:r>
            <a:r>
              <a:rPr lang="en-GB" sz="1200" dirty="0"/>
              <a:t>H</a:t>
            </a:r>
            <a:r>
              <a:rPr lang="en-GB" sz="1200" dirty="0" smtClean="0"/>
              <a:t>ighly automated driving EVs with steer-by-wire system shall be the trend for the future. At the same time safety plays a much more significant role than present design. </a:t>
            </a:r>
          </a:p>
          <a:p>
            <a:pPr>
              <a:spcAft>
                <a:spcPts val="600"/>
              </a:spcAft>
            </a:pPr>
            <a:r>
              <a:rPr lang="en-GB" sz="1200" dirty="0" smtClean="0"/>
              <a:t>Efficient control process or energy saving is becoming much more popular since the reach of EVs is still limited. </a:t>
            </a:r>
          </a:p>
          <a:p>
            <a:pPr>
              <a:spcAft>
                <a:spcPts val="600"/>
              </a:spcAft>
            </a:pPr>
            <a:r>
              <a:rPr lang="en-GB" sz="1200" dirty="0" smtClean="0"/>
              <a:t>Since data protection becomes more and more often in our daily life. Our automated driving EVs shall be safer than ever. This addresses component safety and IT safety simultaneously. Embedded security is the lowest level of data security which is directly relevant to our hardware and low level software. </a:t>
            </a:r>
          </a:p>
          <a:p>
            <a:pPr>
              <a:spcAft>
                <a:spcPts val="600"/>
              </a:spcAft>
            </a:pPr>
            <a:endParaRPr lang="en-GB" sz="1200" dirty="0" smtClean="0"/>
          </a:p>
        </p:txBody>
      </p:sp>
    </p:spTree>
    <p:extLst>
      <p:ext uri="{BB962C8B-B14F-4D97-AF65-F5344CB8AC3E}">
        <p14:creationId xmlns:p14="http://schemas.microsoft.com/office/powerpoint/2010/main" val="394674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nvPr>
        </p:nvGraphicFramePr>
        <p:xfrm>
          <a:off x="1525588" y="1589"/>
          <a:ext cx="1587" cy="1587"/>
        </p:xfrm>
        <a:graphic>
          <a:graphicData uri="http://schemas.openxmlformats.org/presentationml/2006/ole">
            <mc:AlternateContent xmlns:mc="http://schemas.openxmlformats.org/markup-compatibility/2006">
              <mc:Choice xmlns:v="urn:schemas-microsoft-com:vml" Requires="v">
                <p:oleObj spid="_x0000_s48235" name="think-cell Folie" r:id="rId5" imgW="360" imgH="360" progId="TCLayout.ActiveDocument.1">
                  <p:embed/>
                </p:oleObj>
              </mc:Choice>
              <mc:Fallback>
                <p:oleObj name="think-cell Folie" r:id="rId5" imgW="360" imgH="360" progId="TCLayout.ActiveDocument.1">
                  <p:embed/>
                  <p:pic>
                    <p:nvPicPr>
                      <p:cNvPr id="10" name="Objek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Highlight"/>
          <p:cNvGrpSpPr>
            <a:grpSpLocks/>
          </p:cNvGrpSpPr>
          <p:nvPr/>
        </p:nvGrpSpPr>
        <p:grpSpPr bwMode="auto">
          <a:xfrm>
            <a:off x="330200" y="3575050"/>
            <a:ext cx="11518900" cy="288776"/>
            <a:chOff x="342" y="1063"/>
            <a:chExt cx="4329" cy="276"/>
          </a:xfrm>
        </p:grpSpPr>
        <p:sp>
          <p:nvSpPr>
            <p:cNvPr id="7" name="Rectangle 1042"/>
            <p:cNvSpPr>
              <a:spLocks noChangeArrowheads="1"/>
            </p:cNvSpPr>
            <p:nvPr/>
          </p:nvSpPr>
          <p:spPr bwMode="auto">
            <a:xfrm>
              <a:off x="342" y="1063"/>
              <a:ext cx="3118" cy="276"/>
            </a:xfrm>
            <a:prstGeom prst="rect">
              <a:avLst/>
            </a:prstGeom>
            <a:solidFill>
              <a:srgbClr val="FFFF00"/>
            </a:solidFill>
            <a:ln w="7239">
              <a:noFill/>
              <a:miter lim="800000"/>
              <a:headEnd/>
              <a:tailEnd/>
            </a:ln>
          </p:spPr>
          <p:txBody>
            <a:bodyPr wrap="none" anchor="ctr"/>
            <a:lstStyle/>
            <a:p>
              <a:pPr algn="r" eaLnBrk="0" hangingPunct="0"/>
              <a:endParaRPr lang="de-DE" dirty="0"/>
            </a:p>
          </p:txBody>
        </p:sp>
        <p:sp>
          <p:nvSpPr>
            <p:cNvPr id="8" name="Rectangle 1043"/>
            <p:cNvSpPr>
              <a:spLocks noChangeArrowheads="1"/>
            </p:cNvSpPr>
            <p:nvPr/>
          </p:nvSpPr>
          <p:spPr bwMode="auto">
            <a:xfrm>
              <a:off x="3460" y="1063"/>
              <a:ext cx="1211" cy="276"/>
            </a:xfrm>
            <a:prstGeom prst="rect">
              <a:avLst/>
            </a:prstGeom>
            <a:gradFill flip="none" rotWithShape="1">
              <a:gsLst>
                <a:gs pos="0">
                  <a:srgbClr val="FFFF00"/>
                </a:gs>
                <a:gs pos="100000">
                  <a:srgbClr val="FFFFFF"/>
                </a:gs>
              </a:gsLst>
              <a:lin ang="0" scaled="1"/>
              <a:tileRect/>
            </a:gradFill>
            <a:ln w="7239">
              <a:noFill/>
              <a:miter lim="800000"/>
              <a:headEnd/>
              <a:tailEnd/>
            </a:ln>
          </p:spPr>
          <p:txBody>
            <a:bodyPr wrap="none" anchor="ctr"/>
            <a:lstStyle/>
            <a:p>
              <a:pPr algn="r" eaLnBrk="0" hangingPunct="0"/>
              <a:endParaRPr lang="de-DE" dirty="0"/>
            </a:p>
          </p:txBody>
        </p:sp>
      </p:grpSp>
      <p:sp>
        <p:nvSpPr>
          <p:cNvPr id="4" name="Titel 3"/>
          <p:cNvSpPr>
            <a:spLocks noGrp="1"/>
          </p:cNvSpPr>
          <p:nvPr>
            <p:ph type="title"/>
          </p:nvPr>
        </p:nvSpPr>
        <p:spPr/>
        <p:txBody>
          <a:bodyPr/>
          <a:lstStyle/>
          <a:p>
            <a:r>
              <a:rPr lang="en-GB" dirty="0" smtClean="0"/>
              <a:t>Agenda</a:t>
            </a:r>
            <a:endParaRPr lang="en-GB" dirty="0"/>
          </a:p>
        </p:txBody>
      </p:sp>
      <p:sp>
        <p:nvSpPr>
          <p:cNvPr id="14" name="Inhaltsplatzhalter 13"/>
          <p:cNvSpPr>
            <a:spLocks noGrp="1"/>
          </p:cNvSpPr>
          <p:nvPr>
            <p:ph idx="1"/>
          </p:nvPr>
        </p:nvSpPr>
        <p:spPr/>
        <p:txBody>
          <a:bodyPr/>
          <a:lstStyle/>
          <a:p>
            <a:r>
              <a:rPr lang="en-US" dirty="0"/>
              <a:t>Curriculum Vitae</a:t>
            </a:r>
          </a:p>
          <a:p>
            <a:r>
              <a:rPr lang="en-US" dirty="0" smtClean="0"/>
              <a:t>Background</a:t>
            </a:r>
            <a:endParaRPr lang="en-US" dirty="0"/>
          </a:p>
          <a:p>
            <a:r>
              <a:rPr lang="en-US" dirty="0"/>
              <a:t>Development of safe and highly efficient dynamic module</a:t>
            </a:r>
          </a:p>
          <a:p>
            <a:r>
              <a:rPr lang="de-DE" dirty="0" smtClean="0"/>
              <a:t>Research Approach </a:t>
            </a:r>
            <a:r>
              <a:rPr lang="de-DE" dirty="0" err="1" smtClean="0"/>
              <a:t>and</a:t>
            </a:r>
            <a:r>
              <a:rPr lang="de-DE" dirty="0" smtClean="0"/>
              <a:t> </a:t>
            </a:r>
            <a:r>
              <a:rPr lang="de-DE" dirty="0" err="1" smtClean="0"/>
              <a:t>Measure</a:t>
            </a:r>
            <a:endParaRPr lang="de-DE" dirty="0"/>
          </a:p>
          <a:p>
            <a:r>
              <a:rPr lang="de-DE" dirty="0"/>
              <a:t>Work Progress</a:t>
            </a:r>
          </a:p>
          <a:p>
            <a:r>
              <a:rPr lang="de-DE" dirty="0" smtClean="0"/>
              <a:t>Outlook</a:t>
            </a:r>
          </a:p>
          <a:p>
            <a:r>
              <a:rPr lang="en-US" dirty="0" smtClean="0"/>
              <a:t>Financing</a:t>
            </a:r>
          </a:p>
          <a:p>
            <a:endParaRPr lang="en-GB" dirty="0"/>
          </a:p>
        </p:txBody>
      </p:sp>
    </p:spTree>
    <p:extLst>
      <p:ext uri="{BB962C8B-B14F-4D97-AF65-F5344CB8AC3E}">
        <p14:creationId xmlns:p14="http://schemas.microsoft.com/office/powerpoint/2010/main" val="143381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4061678778"/>
              </p:ext>
            </p:extLst>
          </p:nvPr>
        </p:nvGraphicFramePr>
        <p:xfrm>
          <a:off x="1525588" y="1589"/>
          <a:ext cx="1587" cy="1587"/>
        </p:xfrm>
        <a:graphic>
          <a:graphicData uri="http://schemas.openxmlformats.org/presentationml/2006/ole">
            <mc:AlternateContent xmlns:mc="http://schemas.openxmlformats.org/markup-compatibility/2006">
              <mc:Choice xmlns:v="urn:schemas-microsoft-com:vml" Requires="v">
                <p:oleObj spid="_x0000_s2235" name="think-cell Folie" r:id="rId5" imgW="360" imgH="360" progId="TCLayout.ActiveDocument.1">
                  <p:embed/>
                </p:oleObj>
              </mc:Choice>
              <mc:Fallback>
                <p:oleObj name="think-cell Folie" r:id="rId5" imgW="360" imgH="360" progId="TCLayout.ActiveDocument.1">
                  <p:embed/>
                  <p:pic>
                    <p:nvPicPr>
                      <p:cNvPr id="0" name="Picture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Highlight"/>
          <p:cNvGrpSpPr>
            <a:grpSpLocks/>
          </p:cNvGrpSpPr>
          <p:nvPr/>
        </p:nvGrpSpPr>
        <p:grpSpPr bwMode="auto">
          <a:xfrm>
            <a:off x="330200" y="1447800"/>
            <a:ext cx="11518900" cy="288776"/>
            <a:chOff x="342" y="1063"/>
            <a:chExt cx="4329" cy="276"/>
          </a:xfrm>
        </p:grpSpPr>
        <p:sp>
          <p:nvSpPr>
            <p:cNvPr id="7" name="Rectangle 1042"/>
            <p:cNvSpPr>
              <a:spLocks noChangeArrowheads="1"/>
            </p:cNvSpPr>
            <p:nvPr/>
          </p:nvSpPr>
          <p:spPr bwMode="auto">
            <a:xfrm>
              <a:off x="342" y="1063"/>
              <a:ext cx="3118" cy="276"/>
            </a:xfrm>
            <a:prstGeom prst="rect">
              <a:avLst/>
            </a:prstGeom>
            <a:solidFill>
              <a:srgbClr val="FFFF00"/>
            </a:solidFill>
            <a:ln w="7239">
              <a:noFill/>
              <a:miter lim="800000"/>
              <a:headEnd/>
              <a:tailEnd/>
            </a:ln>
          </p:spPr>
          <p:txBody>
            <a:bodyPr wrap="none" anchor="ctr"/>
            <a:lstStyle/>
            <a:p>
              <a:pPr algn="r" eaLnBrk="0" hangingPunct="0"/>
              <a:endParaRPr lang="de-DE" dirty="0"/>
            </a:p>
          </p:txBody>
        </p:sp>
        <p:sp>
          <p:nvSpPr>
            <p:cNvPr id="8" name="Rectangle 1043"/>
            <p:cNvSpPr>
              <a:spLocks noChangeArrowheads="1"/>
            </p:cNvSpPr>
            <p:nvPr/>
          </p:nvSpPr>
          <p:spPr bwMode="auto">
            <a:xfrm>
              <a:off x="3460" y="1063"/>
              <a:ext cx="1211" cy="276"/>
            </a:xfrm>
            <a:prstGeom prst="rect">
              <a:avLst/>
            </a:prstGeom>
            <a:gradFill flip="none" rotWithShape="1">
              <a:gsLst>
                <a:gs pos="0">
                  <a:srgbClr val="FFFF00"/>
                </a:gs>
                <a:gs pos="100000">
                  <a:srgbClr val="FFFFFF"/>
                </a:gs>
              </a:gsLst>
              <a:lin ang="0" scaled="1"/>
              <a:tileRect/>
            </a:gradFill>
            <a:ln w="7239">
              <a:noFill/>
              <a:miter lim="800000"/>
              <a:headEnd/>
              <a:tailEnd/>
            </a:ln>
          </p:spPr>
          <p:txBody>
            <a:bodyPr wrap="none" anchor="ctr"/>
            <a:lstStyle/>
            <a:p>
              <a:pPr algn="r" eaLnBrk="0" hangingPunct="0"/>
              <a:endParaRPr lang="de-DE" dirty="0"/>
            </a:p>
          </p:txBody>
        </p:sp>
      </p:grpSp>
      <p:sp>
        <p:nvSpPr>
          <p:cNvPr id="4" name="Titel 3"/>
          <p:cNvSpPr>
            <a:spLocks noGrp="1"/>
          </p:cNvSpPr>
          <p:nvPr>
            <p:ph type="title"/>
          </p:nvPr>
        </p:nvSpPr>
        <p:spPr/>
        <p:txBody>
          <a:bodyPr/>
          <a:lstStyle/>
          <a:p>
            <a:r>
              <a:rPr lang="en-GB" dirty="0" smtClean="0"/>
              <a:t>Agenda</a:t>
            </a:r>
            <a:endParaRPr lang="en-GB" dirty="0"/>
          </a:p>
        </p:txBody>
      </p:sp>
      <p:sp>
        <p:nvSpPr>
          <p:cNvPr id="14" name="Inhaltsplatzhalter 13"/>
          <p:cNvSpPr>
            <a:spLocks noGrp="1"/>
          </p:cNvSpPr>
          <p:nvPr>
            <p:ph idx="1"/>
          </p:nvPr>
        </p:nvSpPr>
        <p:spPr/>
        <p:txBody>
          <a:bodyPr/>
          <a:lstStyle/>
          <a:p>
            <a:r>
              <a:rPr lang="en-US" dirty="0"/>
              <a:t>Curriculum Vitae</a:t>
            </a:r>
          </a:p>
          <a:p>
            <a:r>
              <a:rPr lang="en-US" dirty="0" smtClean="0"/>
              <a:t>Background</a:t>
            </a:r>
            <a:endParaRPr lang="en-US" dirty="0"/>
          </a:p>
          <a:p>
            <a:r>
              <a:rPr lang="en-US" dirty="0"/>
              <a:t>Development of safe and highly efficient dynamic module</a:t>
            </a:r>
          </a:p>
          <a:p>
            <a:r>
              <a:rPr lang="de-DE" dirty="0"/>
              <a:t>Research </a:t>
            </a:r>
            <a:r>
              <a:rPr lang="de-DE" dirty="0" smtClean="0"/>
              <a:t>Approach</a:t>
            </a:r>
            <a:endParaRPr lang="de-DE" dirty="0"/>
          </a:p>
          <a:p>
            <a:r>
              <a:rPr lang="de-DE" dirty="0" smtClean="0"/>
              <a:t>Work </a:t>
            </a:r>
            <a:r>
              <a:rPr lang="de-DE" dirty="0"/>
              <a:t>Progress</a:t>
            </a:r>
          </a:p>
          <a:p>
            <a:r>
              <a:rPr lang="de-DE" dirty="0" smtClean="0"/>
              <a:t>Outlook</a:t>
            </a:r>
          </a:p>
          <a:p>
            <a:r>
              <a:rPr lang="de-DE" dirty="0" err="1" smtClean="0"/>
              <a:t>Financing</a:t>
            </a:r>
            <a:endParaRPr lang="de-DE" dirty="0"/>
          </a:p>
          <a:p>
            <a:endParaRPr lang="en-GB"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3257957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5570"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Titel 5"/>
          <p:cNvSpPr>
            <a:spLocks noGrp="1"/>
          </p:cNvSpPr>
          <p:nvPr>
            <p:ph type="title"/>
          </p:nvPr>
        </p:nvSpPr>
        <p:spPr/>
        <p:txBody>
          <a:bodyPr/>
          <a:lstStyle/>
          <a:p>
            <a:r>
              <a:rPr lang="en-GB" dirty="0" smtClean="0">
                <a:solidFill>
                  <a:schemeClr val="tx2"/>
                </a:solidFill>
              </a:rPr>
              <a:t>Financing</a:t>
            </a: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bg2"/>
                </a:solidFill>
              </a:rPr>
              <a:t>Financing</a:t>
            </a:r>
            <a:endParaRPr lang="en-GB" dirty="0"/>
          </a:p>
        </p:txBody>
      </p:sp>
      <p:sp>
        <p:nvSpPr>
          <p:cNvPr id="4"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5" name="Textplatzhalter 9"/>
          <p:cNvSpPr txBox="1">
            <a:spLocks/>
          </p:cNvSpPr>
          <p:nvPr/>
        </p:nvSpPr>
        <p:spPr>
          <a:xfrm>
            <a:off x="380135" y="942628"/>
            <a:ext cx="2726241"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lvl="0" indent="-360000">
              <a:spcAft>
                <a:spcPts val="600"/>
              </a:spcAft>
              <a:buClr>
                <a:schemeClr val="tx2"/>
              </a:buClr>
              <a:defRPr/>
            </a:pPr>
            <a:r>
              <a:rPr lang="en-GB" sz="1300" dirty="0">
                <a:latin typeface="Arial" pitchFamily="34" charset="0"/>
                <a:cs typeface="Arial" pitchFamily="34" charset="0"/>
              </a:rPr>
              <a:t>Safe and efficient Dynamic Module</a:t>
            </a:r>
          </a:p>
        </p:txBody>
      </p:sp>
      <p:sp>
        <p:nvSpPr>
          <p:cNvPr id="8" name="Inhaltsplatzhalter 7"/>
          <p:cNvSpPr>
            <a:spLocks noGrp="1"/>
          </p:cNvSpPr>
          <p:nvPr>
            <p:ph sz="half" idx="1"/>
          </p:nvPr>
        </p:nvSpPr>
        <p:spPr>
          <a:xfrm>
            <a:off x="334799" y="1447199"/>
            <a:ext cx="11627755" cy="5151600"/>
          </a:xfrm>
        </p:spPr>
        <p:txBody>
          <a:bodyPr/>
          <a:lstStyle/>
          <a:p>
            <a:r>
              <a:rPr lang="en-US" dirty="0" smtClean="0"/>
              <a:t>Publicly funded project by BMBF: </a:t>
            </a:r>
            <a:r>
              <a:rPr lang="en-US" dirty="0" err="1" smtClean="0"/>
              <a:t>UNICARagil</a:t>
            </a:r>
            <a:r>
              <a:rPr lang="en-US" dirty="0" smtClean="0"/>
              <a:t> </a:t>
            </a:r>
          </a:p>
          <a:p>
            <a:pPr lvl="1"/>
            <a:r>
              <a:rPr lang="en-US" dirty="0" smtClean="0"/>
              <a:t>Dynamic module of </a:t>
            </a:r>
            <a:r>
              <a:rPr lang="en-US" dirty="0" err="1" smtClean="0"/>
              <a:t>UNICARagil</a:t>
            </a:r>
            <a:r>
              <a:rPr lang="en-US" dirty="0" smtClean="0"/>
              <a:t> could be further developed and optimized</a:t>
            </a:r>
          </a:p>
          <a:p>
            <a:pPr lvl="1"/>
            <a:r>
              <a:rPr lang="en-US" dirty="0" smtClean="0"/>
              <a:t>The test platform of dynamic module could be used to test and prove the ideas and designs</a:t>
            </a:r>
          </a:p>
          <a:p>
            <a:endParaRPr lang="en-US" dirty="0"/>
          </a:p>
          <a:p>
            <a:r>
              <a:rPr lang="en-US" dirty="0" smtClean="0"/>
              <a:t>Other E /</a:t>
            </a:r>
            <a:r>
              <a:rPr lang="en-US" dirty="0"/>
              <a:t> </a:t>
            </a:r>
            <a:r>
              <a:rPr lang="en-US" dirty="0" smtClean="0"/>
              <a:t>E safety, efficiency and security relevant projects</a:t>
            </a:r>
            <a:endParaRPr lang="en-US" dirty="0"/>
          </a:p>
        </p:txBody>
      </p:sp>
    </p:spTree>
    <p:extLst>
      <p:ext uri="{BB962C8B-B14F-4D97-AF65-F5344CB8AC3E}">
        <p14:creationId xmlns:p14="http://schemas.microsoft.com/office/powerpoint/2010/main" val="3189181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2"/>
          </p:nvPr>
        </p:nvSpPr>
        <p:spPr/>
        <p:txBody>
          <a:bodyPr/>
          <a:lstStyle/>
          <a:p>
            <a:r>
              <a:rPr lang="en-GB" dirty="0" smtClean="0"/>
              <a:t>Minglu Li, M.Sc. </a:t>
            </a:r>
          </a:p>
          <a:p>
            <a:pPr lvl="0"/>
            <a:endParaRPr lang="en-GB" dirty="0" smtClean="0"/>
          </a:p>
        </p:txBody>
      </p:sp>
      <p:sp>
        <p:nvSpPr>
          <p:cNvPr id="7" name="Textplatzhalter 6"/>
          <p:cNvSpPr>
            <a:spLocks noGrp="1"/>
          </p:cNvSpPr>
          <p:nvPr>
            <p:ph type="body" sz="quarter" idx="13"/>
          </p:nvPr>
        </p:nvSpPr>
        <p:spPr/>
        <p:txBody>
          <a:bodyPr/>
          <a:lstStyle/>
          <a:p>
            <a:pPr lvl="0"/>
            <a:r>
              <a:rPr lang="fr-FR" dirty="0" smtClean="0"/>
              <a:t>+49 241 80 25702</a:t>
            </a:r>
          </a:p>
          <a:p>
            <a:pPr lvl="0"/>
            <a:r>
              <a:rPr lang="fr-FR" dirty="0" smtClean="0"/>
              <a:t>+49 241 80 22147</a:t>
            </a:r>
          </a:p>
          <a:p>
            <a:pPr lvl="0"/>
            <a:endParaRPr lang="fr-FR" dirty="0" smtClean="0"/>
          </a:p>
          <a:p>
            <a:pPr lvl="0"/>
            <a:r>
              <a:rPr lang="fr-FR" dirty="0" smtClean="0"/>
              <a:t>Minglu.li@ika.rwth-aachen.de</a:t>
            </a:r>
          </a:p>
          <a:p>
            <a:endParaRPr lang="en-GB"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42887766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6568"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Titel 5"/>
          <p:cNvSpPr>
            <a:spLocks noGrp="1"/>
          </p:cNvSpPr>
          <p:nvPr>
            <p:ph type="title"/>
          </p:nvPr>
        </p:nvSpPr>
        <p:spPr/>
        <p:txBody>
          <a:bodyPr/>
          <a:lstStyle/>
          <a:p>
            <a:r>
              <a:rPr lang="en-GB" dirty="0" smtClean="0">
                <a:solidFill>
                  <a:schemeClr val="tx2"/>
                </a:solidFill>
              </a:rPr>
              <a:t>Backup</a:t>
            </a: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bg2"/>
                </a:solidFill>
              </a:rPr>
              <a:t>ASIL Level</a:t>
            </a:r>
            <a:endParaRPr lang="en-GB" dirty="0"/>
          </a:p>
        </p:txBody>
      </p:sp>
      <p:pic>
        <p:nvPicPr>
          <p:cNvPr id="7" name="Inhaltsplatzhalter 6"/>
          <p:cNvPicPr>
            <a:picLocks noGrp="1" noChangeAspect="1"/>
          </p:cNvPicPr>
          <p:nvPr>
            <p:ph sz="half" idx="1"/>
          </p:nvPr>
        </p:nvPicPr>
        <p:blipFill>
          <a:blip r:embed="rId8">
            <a:extLst>
              <a:ext uri="{28A0092B-C50C-407E-A947-70E740481C1C}">
                <a14:useLocalDpi xmlns:a14="http://schemas.microsoft.com/office/drawing/2010/main" val="0"/>
              </a:ext>
            </a:extLst>
          </a:blip>
          <a:stretch>
            <a:fillRect/>
          </a:stretch>
        </p:blipFill>
        <p:spPr>
          <a:xfrm>
            <a:off x="5975673" y="1340532"/>
            <a:ext cx="5913551" cy="4464731"/>
          </a:xfrm>
        </p:spPr>
      </p:pic>
      <p:sp>
        <p:nvSpPr>
          <p:cNvPr id="9" name="Inhaltsplatzhalter 8"/>
          <p:cNvSpPr>
            <a:spLocks noGrp="1"/>
          </p:cNvSpPr>
          <p:nvPr>
            <p:ph sz="half" idx="2"/>
          </p:nvPr>
        </p:nvSpPr>
        <p:spPr>
          <a:xfrm>
            <a:off x="334799" y="1340533"/>
            <a:ext cx="5518800" cy="5151600"/>
          </a:xfrm>
        </p:spPr>
        <p:txBody>
          <a:bodyPr/>
          <a:lstStyle/>
          <a:p>
            <a:r>
              <a:rPr lang="en-US" dirty="0" smtClean="0"/>
              <a:t>S: Severity</a:t>
            </a:r>
          </a:p>
          <a:p>
            <a:r>
              <a:rPr lang="en-US" dirty="0" smtClean="0"/>
              <a:t>E: Exposure</a:t>
            </a:r>
          </a:p>
          <a:p>
            <a:r>
              <a:rPr lang="en-US" dirty="0" smtClean="0"/>
              <a:t>C: Controllability</a:t>
            </a:r>
          </a:p>
          <a:p>
            <a:endParaRPr lang="en-US" dirty="0"/>
          </a:p>
          <a:p>
            <a:r>
              <a:rPr lang="en-US" dirty="0" smtClean="0"/>
              <a:t>ASIL B = </a:t>
            </a:r>
          </a:p>
          <a:p>
            <a:pPr lvl="1"/>
            <a:r>
              <a:rPr lang="en-US" dirty="0"/>
              <a:t>S3 + E4 + </a:t>
            </a:r>
            <a:r>
              <a:rPr lang="en-US" dirty="0" smtClean="0"/>
              <a:t>C1 or</a:t>
            </a:r>
            <a:endParaRPr lang="en-US" dirty="0"/>
          </a:p>
          <a:p>
            <a:pPr lvl="1"/>
            <a:r>
              <a:rPr lang="en-US" dirty="0"/>
              <a:t>S3 + E3 + </a:t>
            </a:r>
            <a:r>
              <a:rPr lang="en-US" dirty="0" smtClean="0"/>
              <a:t>C2 or </a:t>
            </a:r>
            <a:endParaRPr lang="de-DE" dirty="0"/>
          </a:p>
          <a:p>
            <a:pPr lvl="1"/>
            <a:r>
              <a:rPr lang="en-US" dirty="0"/>
              <a:t>S2 + E4 + </a:t>
            </a:r>
            <a:r>
              <a:rPr lang="en-US" dirty="0" smtClean="0"/>
              <a:t>C2 or </a:t>
            </a:r>
            <a:endParaRPr lang="de-DE" dirty="0"/>
          </a:p>
          <a:p>
            <a:pPr lvl="1"/>
            <a:r>
              <a:rPr lang="en-US" dirty="0"/>
              <a:t>S3 + E2 + </a:t>
            </a:r>
            <a:r>
              <a:rPr lang="en-US" dirty="0" smtClean="0"/>
              <a:t>C2 or</a:t>
            </a:r>
            <a:endParaRPr lang="de-DE" dirty="0"/>
          </a:p>
          <a:p>
            <a:pPr lvl="1"/>
            <a:r>
              <a:rPr lang="en-US" dirty="0"/>
              <a:t>S2 + E3 + </a:t>
            </a:r>
            <a:r>
              <a:rPr lang="en-US" dirty="0" smtClean="0"/>
              <a:t>C3 or</a:t>
            </a:r>
            <a:endParaRPr lang="de-DE" dirty="0"/>
          </a:p>
          <a:p>
            <a:pPr lvl="1"/>
            <a:r>
              <a:rPr lang="en-US" dirty="0"/>
              <a:t>S1 + E4 + C1</a:t>
            </a:r>
            <a:endParaRPr lang="de-DE" dirty="0"/>
          </a:p>
          <a:p>
            <a:endParaRPr lang="en-US" dirty="0"/>
          </a:p>
        </p:txBody>
      </p:sp>
      <p:sp>
        <p:nvSpPr>
          <p:cNvPr id="4"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5" name="Textplatzhalter 9"/>
          <p:cNvSpPr txBox="1">
            <a:spLocks/>
          </p:cNvSpPr>
          <p:nvPr/>
        </p:nvSpPr>
        <p:spPr>
          <a:xfrm>
            <a:off x="380135" y="942628"/>
            <a:ext cx="2726241"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lvl="0" indent="-360000">
              <a:spcAft>
                <a:spcPts val="600"/>
              </a:spcAft>
              <a:buClr>
                <a:schemeClr val="tx2"/>
              </a:buClr>
              <a:defRPr/>
            </a:pPr>
            <a:r>
              <a:rPr lang="en-GB" sz="1300" dirty="0">
                <a:latin typeface="Arial" pitchFamily="34" charset="0"/>
                <a:cs typeface="Arial" pitchFamily="34" charset="0"/>
              </a:rPr>
              <a:t>Safe and efficient Dynamic Module</a:t>
            </a:r>
          </a:p>
        </p:txBody>
      </p:sp>
      <p:sp>
        <p:nvSpPr>
          <p:cNvPr id="10" name="Textfeld 9"/>
          <p:cNvSpPr txBox="1"/>
          <p:nvPr/>
        </p:nvSpPr>
        <p:spPr>
          <a:xfrm>
            <a:off x="5969696" y="5924457"/>
            <a:ext cx="1713931" cy="276999"/>
          </a:xfrm>
          <a:prstGeom prst="rect">
            <a:avLst/>
          </a:prstGeom>
          <a:noFill/>
        </p:spPr>
        <p:txBody>
          <a:bodyPr wrap="none" rtlCol="0">
            <a:spAutoFit/>
          </a:bodyPr>
          <a:lstStyle/>
          <a:p>
            <a:r>
              <a:rPr lang="de-DE" sz="1200" dirty="0" smtClean="0"/>
              <a:t>Source: ISO 26262 - 3</a:t>
            </a:r>
            <a:endParaRPr lang="de-DE" sz="1200" dirty="0"/>
          </a:p>
        </p:txBody>
      </p:sp>
    </p:spTree>
    <p:extLst>
      <p:ext uri="{BB962C8B-B14F-4D97-AF65-F5344CB8AC3E}">
        <p14:creationId xmlns:p14="http://schemas.microsoft.com/office/powerpoint/2010/main" val="1673668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ext uri="{D42A27DB-BD31-4B8C-83A1-F6EECF244321}">
                <p14:modId xmlns:p14="http://schemas.microsoft.com/office/powerpoint/2010/main" val="30835522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25"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hteck 8"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p:txBody>
          <a:bodyPr/>
          <a:lstStyle/>
          <a:p>
            <a:r>
              <a:rPr lang="en-GB" dirty="0" smtClean="0">
                <a:solidFill>
                  <a:schemeClr val="accent1">
                    <a:lumMod val="75000"/>
                  </a:schemeClr>
                </a:solidFill>
              </a:rPr>
              <a:t>Electronics Department</a:t>
            </a:r>
            <a:br>
              <a:rPr lang="en-GB" dirty="0" smtClean="0">
                <a:solidFill>
                  <a:schemeClr val="accent1">
                    <a:lumMod val="75000"/>
                  </a:schemeClr>
                </a:solidFill>
              </a:rPr>
            </a:br>
            <a:r>
              <a:rPr lang="en-GB" dirty="0">
                <a:solidFill>
                  <a:schemeClr val="bg2"/>
                </a:solidFill>
              </a:rPr>
              <a:t>Li</a:t>
            </a:r>
            <a:r>
              <a:rPr lang="en-GB" dirty="0" smtClean="0">
                <a:solidFill>
                  <a:schemeClr val="bg2"/>
                </a:solidFill>
              </a:rPr>
              <a:t>, Minglu</a:t>
            </a:r>
            <a:endParaRPr lang="en-GB" dirty="0">
              <a:solidFill>
                <a:schemeClr val="bg2"/>
              </a:solidFill>
            </a:endParaRPr>
          </a:p>
        </p:txBody>
      </p:sp>
      <p:sp>
        <p:nvSpPr>
          <p:cNvPr id="28"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a:solidFill>
                <a:srgbClr val="4D4D4D"/>
              </a:solidFill>
              <a:latin typeface="+mn-lt"/>
            </a:endParaRPr>
          </a:p>
        </p:txBody>
      </p:sp>
      <p:sp>
        <p:nvSpPr>
          <p:cNvPr id="29" name="Textplatzhalter 9"/>
          <p:cNvSpPr txBox="1">
            <a:spLocks/>
          </p:cNvSpPr>
          <p:nvPr/>
        </p:nvSpPr>
        <p:spPr>
          <a:xfrm>
            <a:off x="380135" y="942628"/>
            <a:ext cx="1463075"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indent="-360000">
              <a:spcAft>
                <a:spcPts val="600"/>
              </a:spcAft>
              <a:buClr>
                <a:schemeClr val="tx2"/>
              </a:buClr>
              <a:defRPr/>
            </a:pPr>
            <a:r>
              <a:rPr lang="en-GB" sz="1300" dirty="0" smtClean="0">
                <a:latin typeface="Arial" pitchFamily="34" charset="0"/>
                <a:cs typeface="Arial" pitchFamily="34" charset="0"/>
              </a:rPr>
              <a:t>Profile - Overview</a:t>
            </a:r>
          </a:p>
        </p:txBody>
      </p:sp>
      <p:sp>
        <p:nvSpPr>
          <p:cNvPr id="55298" name="AutoShape 2" descr="https://ifaic.ika.rwth-aachen.de/personal/fotos/I120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55300" name="AutoShape 4" descr="https://ifaic.ika.rwth-aachen.de/personal/fotos/I120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63490" name="AutoShape 2" descr="Bildergebnis für mr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63492" name="AutoShape 4" descr="Bildergebnis für mr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cxnSp>
        <p:nvCxnSpPr>
          <p:cNvPr id="49" name="Gerade Verbindung 48"/>
          <p:cNvCxnSpPr/>
          <p:nvPr/>
        </p:nvCxnSpPr>
        <p:spPr>
          <a:xfrm>
            <a:off x="479376" y="4797152"/>
            <a:ext cx="11161240" cy="0"/>
          </a:xfrm>
          <a:prstGeom prst="line">
            <a:avLst/>
          </a:prstGeom>
          <a:ln w="190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1" name="Rechteck 50"/>
          <p:cNvSpPr/>
          <p:nvPr/>
        </p:nvSpPr>
        <p:spPr>
          <a:xfrm>
            <a:off x="407368" y="4221088"/>
            <a:ext cx="3096344" cy="307777"/>
          </a:xfrm>
          <a:prstGeom prst="rect">
            <a:avLst/>
          </a:prstGeom>
        </p:spPr>
        <p:txBody>
          <a:bodyPr wrap="square">
            <a:spAutoFit/>
          </a:bodyPr>
          <a:lstStyle/>
          <a:p>
            <a:pPr>
              <a:buNone/>
            </a:pPr>
            <a:r>
              <a:rPr lang="en-GB" sz="1400" i="1" dirty="0" smtClean="0"/>
              <a:t>Research Assistant</a:t>
            </a:r>
          </a:p>
        </p:txBody>
      </p:sp>
      <p:sp>
        <p:nvSpPr>
          <p:cNvPr id="55" name="Rechteck 54"/>
          <p:cNvSpPr/>
          <p:nvPr/>
        </p:nvSpPr>
        <p:spPr>
          <a:xfrm>
            <a:off x="3287688" y="2073622"/>
            <a:ext cx="8208912" cy="2539157"/>
          </a:xfrm>
          <a:prstGeom prst="rect">
            <a:avLst/>
          </a:prstGeom>
        </p:spPr>
        <p:txBody>
          <a:bodyPr wrap="square">
            <a:spAutoFit/>
          </a:bodyPr>
          <a:lstStyle/>
          <a:p>
            <a:pPr>
              <a:spcAft>
                <a:spcPts val="600"/>
              </a:spcAft>
              <a:buNone/>
            </a:pPr>
            <a:r>
              <a:rPr lang="en-GB" b="1" dirty="0" smtClean="0"/>
              <a:t>2018 – today </a:t>
            </a:r>
            <a:r>
              <a:rPr lang="en-GB" dirty="0"/>
              <a:t>	</a:t>
            </a:r>
            <a:r>
              <a:rPr lang="en-GB" dirty="0" smtClean="0"/>
              <a:t>Research Assistant </a:t>
            </a:r>
            <a:r>
              <a:rPr lang="en-GB" dirty="0"/>
              <a:t>				</a:t>
            </a:r>
            <a:r>
              <a:rPr lang="en-GB" dirty="0" smtClean="0"/>
              <a:t>	</a:t>
            </a:r>
            <a:r>
              <a:rPr lang="en-GB" dirty="0"/>
              <a:t>	Institute for Automotive Engineering (</a:t>
            </a:r>
            <a:r>
              <a:rPr lang="en-GB" dirty="0" err="1"/>
              <a:t>ika</a:t>
            </a:r>
            <a:r>
              <a:rPr lang="en-GB" dirty="0"/>
              <a:t>) of RWTH </a:t>
            </a:r>
            <a:r>
              <a:rPr lang="en-GB" dirty="0" smtClean="0"/>
              <a:t>Aachen</a:t>
            </a:r>
          </a:p>
          <a:p>
            <a:r>
              <a:rPr lang="en-GB" b="1" dirty="0" smtClean="0"/>
              <a:t>2016 – 2018 </a:t>
            </a:r>
            <a:r>
              <a:rPr lang="en-GB" dirty="0" smtClean="0"/>
              <a:t>	Research Assistant 						</a:t>
            </a:r>
            <a:r>
              <a:rPr lang="en-GB" dirty="0" err="1" smtClean="0"/>
              <a:t>Forschungsgesellschaft</a:t>
            </a:r>
            <a:r>
              <a:rPr lang="en-GB" dirty="0" smtClean="0"/>
              <a:t> </a:t>
            </a:r>
            <a:r>
              <a:rPr lang="en-GB" dirty="0" err="1" smtClean="0"/>
              <a:t>Kraftfahrwesen</a:t>
            </a:r>
            <a:r>
              <a:rPr lang="en-GB" dirty="0" smtClean="0"/>
              <a:t> </a:t>
            </a:r>
            <a:r>
              <a:rPr lang="en-GB" dirty="0" err="1" smtClean="0"/>
              <a:t>mbH</a:t>
            </a:r>
            <a:r>
              <a:rPr lang="en-GB" dirty="0" smtClean="0"/>
              <a:t> Aachen</a:t>
            </a:r>
            <a:endParaRPr lang="en-GB" b="1" i="1" dirty="0" smtClean="0"/>
          </a:p>
          <a:p>
            <a:pPr>
              <a:spcAft>
                <a:spcPts val="600"/>
              </a:spcAft>
              <a:buNone/>
            </a:pPr>
            <a:r>
              <a:rPr lang="en-GB" b="1" dirty="0" smtClean="0"/>
              <a:t>2014 </a:t>
            </a:r>
            <a:r>
              <a:rPr lang="en-GB" b="1" dirty="0"/>
              <a:t>– </a:t>
            </a:r>
            <a:r>
              <a:rPr lang="en-GB" b="1" dirty="0" smtClean="0"/>
              <a:t>2016 </a:t>
            </a:r>
            <a:r>
              <a:rPr lang="en-GB" dirty="0" smtClean="0"/>
              <a:t>	Masters Degree in </a:t>
            </a:r>
            <a:r>
              <a:rPr lang="en-GB" dirty="0"/>
              <a:t>Electrical Engineering, </a:t>
            </a:r>
            <a:r>
              <a:rPr lang="en-GB" dirty="0" smtClean="0"/>
              <a:t>M.Sc. 			RWTH </a:t>
            </a:r>
            <a:r>
              <a:rPr lang="en-GB" dirty="0"/>
              <a:t>Aachen </a:t>
            </a:r>
            <a:r>
              <a:rPr lang="en-GB" dirty="0" smtClean="0"/>
              <a:t>University</a:t>
            </a:r>
          </a:p>
          <a:p>
            <a:pPr>
              <a:spcAft>
                <a:spcPts val="600"/>
              </a:spcAft>
              <a:buNone/>
            </a:pPr>
            <a:r>
              <a:rPr lang="en-GB" b="1" dirty="0" smtClean="0"/>
              <a:t>2009 </a:t>
            </a:r>
            <a:r>
              <a:rPr lang="en-GB" b="1" dirty="0"/>
              <a:t>– </a:t>
            </a:r>
            <a:r>
              <a:rPr lang="en-GB" b="1" dirty="0" smtClean="0"/>
              <a:t>2013	</a:t>
            </a:r>
            <a:r>
              <a:rPr lang="en-GB" dirty="0" smtClean="0"/>
              <a:t>Bachelor Degree in Electrical Engineering, B.Sc.</a:t>
            </a:r>
          </a:p>
          <a:p>
            <a:pPr>
              <a:spcAft>
                <a:spcPts val="600"/>
              </a:spcAft>
              <a:buNone/>
            </a:pPr>
            <a:r>
              <a:rPr lang="en-GB" dirty="0" smtClean="0"/>
              <a:t>		Beijing University of Posts and Telecommunications</a:t>
            </a:r>
            <a:endParaRPr lang="en-GB" dirty="0"/>
          </a:p>
        </p:txBody>
      </p:sp>
      <p:sp>
        <p:nvSpPr>
          <p:cNvPr id="58" name="Rechteck 57"/>
          <p:cNvSpPr/>
          <p:nvPr/>
        </p:nvSpPr>
        <p:spPr>
          <a:xfrm>
            <a:off x="3287688" y="1317018"/>
            <a:ext cx="8208912" cy="369332"/>
          </a:xfrm>
          <a:prstGeom prst="rect">
            <a:avLst/>
          </a:prstGeom>
        </p:spPr>
        <p:txBody>
          <a:bodyPr wrap="square">
            <a:spAutoFit/>
          </a:bodyPr>
          <a:lstStyle/>
          <a:p>
            <a:pPr>
              <a:buNone/>
            </a:pPr>
            <a:r>
              <a:rPr lang="en-GB" b="1" dirty="0" smtClean="0"/>
              <a:t>Li, Minglu</a:t>
            </a:r>
          </a:p>
        </p:txBody>
      </p:sp>
      <p:cxnSp>
        <p:nvCxnSpPr>
          <p:cNvPr id="62" name="Gerade Verbindung 61"/>
          <p:cNvCxnSpPr/>
          <p:nvPr/>
        </p:nvCxnSpPr>
        <p:spPr>
          <a:xfrm>
            <a:off x="3359696" y="1988840"/>
            <a:ext cx="8280920" cy="0"/>
          </a:xfrm>
          <a:prstGeom prst="line">
            <a:avLst/>
          </a:prstGeom>
          <a:ln w="190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3287688" y="1629558"/>
            <a:ext cx="8208912" cy="307777"/>
          </a:xfrm>
          <a:prstGeom prst="rect">
            <a:avLst/>
          </a:prstGeom>
        </p:spPr>
        <p:txBody>
          <a:bodyPr wrap="square">
            <a:spAutoFit/>
          </a:bodyPr>
          <a:lstStyle/>
          <a:p>
            <a:pPr>
              <a:buNone/>
            </a:pPr>
            <a:r>
              <a:rPr lang="en-GB" sz="1400" dirty="0" smtClean="0"/>
              <a:t>M.Sc. RWTH Aachen University</a:t>
            </a:r>
          </a:p>
        </p:txBody>
      </p:sp>
      <p:sp>
        <p:nvSpPr>
          <p:cNvPr id="46" name="Rechteck 45"/>
          <p:cNvSpPr/>
          <p:nvPr/>
        </p:nvSpPr>
        <p:spPr>
          <a:xfrm>
            <a:off x="407368" y="4845410"/>
            <a:ext cx="5472608" cy="1272143"/>
          </a:xfrm>
          <a:prstGeom prst="rect">
            <a:avLst/>
          </a:prstGeom>
        </p:spPr>
        <p:txBody>
          <a:bodyPr wrap="square">
            <a:spAutoFit/>
          </a:bodyPr>
          <a:lstStyle/>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kern="0" dirty="0">
                <a:solidFill>
                  <a:srgbClr val="000000"/>
                </a:solidFill>
              </a:rPr>
              <a:t>Hardware Development</a:t>
            </a:r>
            <a:endParaRPr lang="en-GB" sz="1200" dirty="0"/>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kern="0" dirty="0">
                <a:solidFill>
                  <a:srgbClr val="000000"/>
                </a:solidFill>
              </a:rPr>
              <a:t>Battery Management </a:t>
            </a:r>
            <a:r>
              <a:rPr lang="en-GB" sz="1200" kern="0" dirty="0" smtClean="0">
                <a:solidFill>
                  <a:srgbClr val="000000"/>
                </a:solidFill>
              </a:rPr>
              <a:t>System</a:t>
            </a:r>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kern="0" dirty="0">
                <a:solidFill>
                  <a:srgbClr val="000000"/>
                </a:solidFill>
              </a:rPr>
              <a:t>Power Electronics &amp; Inverter</a:t>
            </a:r>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kern="0" dirty="0">
                <a:solidFill>
                  <a:srgbClr val="000000"/>
                </a:solidFill>
              </a:rPr>
              <a:t>Visual Programming Software Development &amp; LabVIEW</a:t>
            </a:r>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kern="0" dirty="0">
                <a:solidFill>
                  <a:srgbClr val="000000"/>
                </a:solidFill>
              </a:rPr>
              <a:t>Embedded Software </a:t>
            </a:r>
            <a:r>
              <a:rPr lang="en-GB" sz="1200" kern="0" dirty="0" smtClean="0">
                <a:solidFill>
                  <a:srgbClr val="000000"/>
                </a:solidFill>
              </a:rPr>
              <a:t>Development</a:t>
            </a:r>
            <a:endParaRPr lang="en-GB" sz="1200" kern="0" dirty="0">
              <a:solidFill>
                <a:srgbClr val="000000"/>
              </a:solidFill>
            </a:endParaRPr>
          </a:p>
        </p:txBody>
      </p:sp>
      <p:sp>
        <p:nvSpPr>
          <p:cNvPr id="47" name="Rechteck 46"/>
          <p:cNvSpPr/>
          <p:nvPr/>
        </p:nvSpPr>
        <p:spPr>
          <a:xfrm>
            <a:off x="5879976" y="4845410"/>
            <a:ext cx="5904656" cy="1208023"/>
          </a:xfrm>
          <a:prstGeom prst="rect">
            <a:avLst/>
          </a:prstGeom>
        </p:spPr>
        <p:txBody>
          <a:bodyPr wrap="square">
            <a:spAutoFit/>
          </a:bodyPr>
          <a:lstStyle/>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dirty="0" err="1"/>
              <a:t>UNICARagil</a:t>
            </a:r>
            <a:r>
              <a:rPr lang="en-GB" sz="1200" dirty="0"/>
              <a:t>, German Government funded, electronics and mechatronics</a:t>
            </a:r>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dirty="0" err="1"/>
              <a:t>SpeedE</a:t>
            </a:r>
            <a:r>
              <a:rPr lang="en-GB" sz="1200" dirty="0"/>
              <a:t> </a:t>
            </a:r>
            <a:r>
              <a:rPr lang="en-GB" sz="1200" dirty="0" err="1"/>
              <a:t>Projekt</a:t>
            </a:r>
            <a:r>
              <a:rPr lang="en-GB" sz="1200" dirty="0"/>
              <a:t>, </a:t>
            </a:r>
            <a:r>
              <a:rPr lang="en-GB" sz="1200" dirty="0" err="1"/>
              <a:t>gerneric</a:t>
            </a:r>
            <a:r>
              <a:rPr lang="en-GB" sz="1200" dirty="0"/>
              <a:t> research platform of </a:t>
            </a:r>
            <a:r>
              <a:rPr lang="en-GB" sz="1200" dirty="0" err="1"/>
              <a:t>ika</a:t>
            </a:r>
            <a:endParaRPr lang="en-GB" sz="1200" dirty="0"/>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dirty="0"/>
              <a:t>Functional design for the Surf &amp; Curve Mock-Up CES2018 by Body Control System</a:t>
            </a:r>
          </a:p>
          <a:p>
            <a:pPr marL="280988" lvl="1" indent="-279400" defTabSz="900113" fontAlgn="base">
              <a:spcBef>
                <a:spcPts val="500"/>
              </a:spcBef>
              <a:spcAft>
                <a:spcPct val="0"/>
              </a:spcAft>
              <a:buClr>
                <a:srgbClr val="000000"/>
              </a:buClr>
              <a:buFont typeface="Wingdings" pitchFamily="2" charset="2"/>
              <a:buChar char="n"/>
              <a:tabLst>
                <a:tab pos="1085850" algn="l"/>
              </a:tabLst>
            </a:pPr>
            <a:r>
              <a:rPr lang="en-GB" sz="1200" dirty="0"/>
              <a:t>Various projects with industrial </a:t>
            </a:r>
            <a:r>
              <a:rPr lang="en-GB" sz="1200" dirty="0" smtClean="0"/>
              <a:t>partners</a:t>
            </a:r>
            <a:endParaRPr lang="en-GB" sz="1200" kern="0" dirty="0">
              <a:solidFill>
                <a:srgbClr val="000000"/>
              </a:solidFill>
            </a:endParaRPr>
          </a:p>
        </p:txBody>
      </p:sp>
      <p:grpSp>
        <p:nvGrpSpPr>
          <p:cNvPr id="4" name="Gruppieren 47"/>
          <p:cNvGrpSpPr/>
          <p:nvPr/>
        </p:nvGrpSpPr>
        <p:grpSpPr>
          <a:xfrm rot="5400000">
            <a:off x="4881300" y="5589240"/>
            <a:ext cx="1610473" cy="333201"/>
            <a:chOff x="4054612" y="5589240"/>
            <a:chExt cx="1610473" cy="333201"/>
          </a:xfrm>
        </p:grpSpPr>
        <p:cxnSp>
          <p:nvCxnSpPr>
            <p:cNvPr id="53" name="Gerade Verbindung 52"/>
            <p:cNvCxnSpPr/>
            <p:nvPr/>
          </p:nvCxnSpPr>
          <p:spPr>
            <a:xfrm rot="16200000">
              <a:off x="4859849" y="4950604"/>
              <a:ext cx="0" cy="1610473"/>
            </a:xfrm>
            <a:prstGeom prst="line">
              <a:avLst/>
            </a:prstGeom>
            <a:ln w="38100">
              <a:solidFill>
                <a:srgbClr val="F0F4F6"/>
              </a:solidFill>
            </a:ln>
          </p:spPr>
          <p:style>
            <a:lnRef idx="1">
              <a:schemeClr val="accent1"/>
            </a:lnRef>
            <a:fillRef idx="0">
              <a:schemeClr val="accent1"/>
            </a:fillRef>
            <a:effectRef idx="0">
              <a:schemeClr val="accent1"/>
            </a:effectRef>
            <a:fontRef idx="minor">
              <a:schemeClr val="tx1"/>
            </a:fontRef>
          </p:style>
        </p:cxnSp>
        <p:sp>
          <p:nvSpPr>
            <p:cNvPr id="54" name="Pfeil nach rechts 53"/>
            <p:cNvSpPr/>
            <p:nvPr/>
          </p:nvSpPr>
          <p:spPr>
            <a:xfrm rot="16200000">
              <a:off x="4386512" y="5282504"/>
              <a:ext cx="166601" cy="780073"/>
            </a:xfrm>
            <a:prstGeom prst="rightArrow">
              <a:avLst>
                <a:gd name="adj1" fmla="val 49205"/>
                <a:gd name="adj2" fmla="val 77740"/>
              </a:avLst>
            </a:prstGeom>
            <a:solidFill>
              <a:srgbClr val="F0F4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smtClean="0">
                <a:solidFill>
                  <a:schemeClr val="tx1"/>
                </a:solidFill>
              </a:endParaRPr>
            </a:p>
          </p:txBody>
        </p:sp>
        <p:sp>
          <p:nvSpPr>
            <p:cNvPr id="56" name="Pfeil nach rechts 55"/>
            <p:cNvSpPr/>
            <p:nvPr/>
          </p:nvSpPr>
          <p:spPr>
            <a:xfrm rot="5400000">
              <a:off x="5065930" y="5449104"/>
              <a:ext cx="166601" cy="780073"/>
            </a:xfrm>
            <a:prstGeom prst="rightArrow">
              <a:avLst>
                <a:gd name="adj1" fmla="val 49205"/>
                <a:gd name="adj2" fmla="val 77740"/>
              </a:avLst>
            </a:prstGeom>
            <a:solidFill>
              <a:srgbClr val="F0F4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100" smtClean="0">
                <a:solidFill>
                  <a:schemeClr val="tx1"/>
                </a:solidFill>
              </a:endParaRPr>
            </a:p>
          </p:txBody>
        </p:sp>
      </p:grpSp>
      <p:pic>
        <p:nvPicPr>
          <p:cNvPr id="33"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78800" y="1307973"/>
            <a:ext cx="2592000" cy="2870773"/>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sp>
        <p:nvSpPr>
          <p:cNvPr id="34" name="Rechteck 33"/>
          <p:cNvSpPr/>
          <p:nvPr/>
        </p:nvSpPr>
        <p:spPr>
          <a:xfrm>
            <a:off x="478800" y="3895200"/>
            <a:ext cx="2588400" cy="288032"/>
          </a:xfrm>
          <a:prstGeom prst="rect">
            <a:avLst/>
          </a:prstGeom>
          <a:gradFill>
            <a:gsLst>
              <a:gs pos="0">
                <a:schemeClr val="bg1">
                  <a:alpha val="0"/>
                </a:schemeClr>
              </a:gs>
              <a:gs pos="53000">
                <a:schemeClr val="bg1">
                  <a:alpha val="90000"/>
                </a:schemeClr>
              </a:gs>
              <a:gs pos="100000">
                <a:schemeClr val="bg1">
                  <a:alpha val="90000"/>
                </a:schemeClr>
              </a:gs>
            </a:gsLst>
            <a:lin ang="5400000" scaled="0"/>
          </a:gradFill>
          <a:ln w="38100" cap="sq">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pic>
        <p:nvPicPr>
          <p:cNvPr id="35" name="Picture 2" descr="https://www.sgs-tuev-saar.com/images/content/afsp-logo.gif"/>
          <p:cNvPicPr>
            <a:picLocks noChangeAspect="1" noChangeArrowheads="1"/>
          </p:cNvPicPr>
          <p:nvPr/>
        </p:nvPicPr>
        <p:blipFill>
          <a:blip r:embed="rId9" cstate="print"/>
          <a:stretch>
            <a:fillRect/>
          </a:stretch>
        </p:blipFill>
        <p:spPr bwMode="auto">
          <a:xfrm>
            <a:off x="2518147" y="4068814"/>
            <a:ext cx="539936" cy="117296"/>
          </a:xfrm>
          <a:prstGeom prst="rect">
            <a:avLst/>
          </a:prstGeom>
          <a:noFill/>
        </p:spPr>
      </p:pic>
      <p:pic>
        <p:nvPicPr>
          <p:cNvPr id="32" name="Logo" descr="K:\ika-fka\Vorlagen\LOGOS\ika\6 PNG\ika Logo rgb.png"/>
          <p:cNvPicPr>
            <a:picLocks noChangeArrowheads="1"/>
          </p:cNvPicPr>
          <p:nvPr/>
        </p:nvPicPr>
        <p:blipFill>
          <a:blip r:embed="rId10" cstate="print"/>
          <a:srcRect/>
          <a:stretch>
            <a:fillRect/>
          </a:stretch>
        </p:blipFill>
        <p:spPr bwMode="auto">
          <a:xfrm>
            <a:off x="2063552" y="4293096"/>
            <a:ext cx="1080120" cy="243898"/>
          </a:xfrm>
          <a:prstGeom prst="rect">
            <a:avLst/>
          </a:prstGeom>
          <a:noFill/>
        </p:spPr>
      </p:pic>
    </p:spTree>
    <p:extLst>
      <p:ext uri="{BB962C8B-B14F-4D97-AF65-F5344CB8AC3E}">
        <p14:creationId xmlns:p14="http://schemas.microsoft.com/office/powerpoint/2010/main" val="77955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37523305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77"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31" name="Picture 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78800" y="1307973"/>
            <a:ext cx="2592000" cy="2870773"/>
          </a:xfrm>
          <a:prstGeom prst="rect">
            <a:avLst/>
          </a:prstGeom>
          <a:ln w="38100" cap="sq">
            <a:solidFill>
              <a:schemeClr val="accent4"/>
            </a:solidFill>
            <a:prstDash val="solid"/>
            <a:miter lim="800000"/>
          </a:ln>
          <a:effectLst>
            <a:outerShdw blurRad="50800" dist="38100" dir="2700000" algn="tl" rotWithShape="0">
              <a:srgbClr val="000000">
                <a:alpha val="43000"/>
              </a:srgbClr>
            </a:outerShdw>
          </a:effectLst>
        </p:spPr>
      </p:pic>
      <p:sp>
        <p:nvSpPr>
          <p:cNvPr id="2" name="Titel 1"/>
          <p:cNvSpPr>
            <a:spLocks noGrp="1"/>
          </p:cNvSpPr>
          <p:nvPr>
            <p:ph type="title"/>
          </p:nvPr>
        </p:nvSpPr>
        <p:spPr/>
        <p:txBody>
          <a:bodyPr/>
          <a:lstStyle/>
          <a:p>
            <a:r>
              <a:rPr lang="en-GB" dirty="0" smtClean="0">
                <a:solidFill>
                  <a:schemeClr val="accent1">
                    <a:lumMod val="75000"/>
                  </a:schemeClr>
                </a:solidFill>
              </a:rPr>
              <a:t>Electronics Department</a:t>
            </a:r>
            <a:br>
              <a:rPr lang="en-GB" dirty="0" smtClean="0">
                <a:solidFill>
                  <a:schemeClr val="accent1">
                    <a:lumMod val="75000"/>
                  </a:schemeClr>
                </a:solidFill>
              </a:rPr>
            </a:br>
            <a:r>
              <a:rPr lang="en-GB" dirty="0">
                <a:solidFill>
                  <a:schemeClr val="bg2"/>
                </a:solidFill>
              </a:rPr>
              <a:t>Li, Minglu</a:t>
            </a:r>
          </a:p>
        </p:txBody>
      </p:sp>
      <p:sp>
        <p:nvSpPr>
          <p:cNvPr id="28"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a:solidFill>
                <a:srgbClr val="4D4D4D"/>
              </a:solidFill>
              <a:latin typeface="+mn-lt"/>
            </a:endParaRPr>
          </a:p>
        </p:txBody>
      </p:sp>
      <p:sp>
        <p:nvSpPr>
          <p:cNvPr id="29" name="Textplatzhalter 9"/>
          <p:cNvSpPr txBox="1">
            <a:spLocks/>
          </p:cNvSpPr>
          <p:nvPr/>
        </p:nvSpPr>
        <p:spPr>
          <a:xfrm>
            <a:off x="380135" y="942628"/>
            <a:ext cx="1389337"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lvl="0" indent="-360000">
              <a:spcAft>
                <a:spcPts val="600"/>
              </a:spcAft>
              <a:buClr>
                <a:schemeClr val="tx2"/>
              </a:buClr>
              <a:defRPr/>
            </a:pPr>
            <a:r>
              <a:rPr lang="en-GB" sz="1300" dirty="0" smtClean="0">
                <a:latin typeface="Arial" pitchFamily="34" charset="0"/>
                <a:cs typeface="Arial" pitchFamily="34" charset="0"/>
              </a:rPr>
              <a:t>Profile - Resume</a:t>
            </a:r>
            <a:endParaRPr kumimoji="0" lang="en-GB" sz="1300" b="0" i="1" u="none" strike="noStrike" kern="1200" cap="none" spc="0" normalizeH="0" baseline="0" dirty="0">
              <a:ln>
                <a:noFill/>
              </a:ln>
              <a:solidFill>
                <a:schemeClr val="tx2"/>
              </a:solidFill>
              <a:effectLst/>
              <a:uLnTx/>
              <a:uFillTx/>
              <a:latin typeface="Arial" pitchFamily="34" charset="0"/>
              <a:ea typeface="+mn-ea"/>
              <a:cs typeface="Arial" pitchFamily="34" charset="0"/>
            </a:endParaRPr>
          </a:p>
        </p:txBody>
      </p:sp>
      <p:sp>
        <p:nvSpPr>
          <p:cNvPr id="55298" name="AutoShape 2" descr="https://ifaic.ika.rwth-aachen.de/personal/fotos/I120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55300" name="AutoShape 4" descr="https://ifaic.ika.rwth-aachen.de/personal/fotos/I120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63490" name="AutoShape 2" descr="Bildergebnis für mr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63492" name="AutoShape 4" descr="Bildergebnis für mr 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55" name="Rechteck 54"/>
          <p:cNvSpPr/>
          <p:nvPr/>
        </p:nvSpPr>
        <p:spPr>
          <a:xfrm>
            <a:off x="3287688" y="2073622"/>
            <a:ext cx="8208912" cy="3031599"/>
          </a:xfrm>
          <a:prstGeom prst="rect">
            <a:avLst/>
          </a:prstGeom>
        </p:spPr>
        <p:txBody>
          <a:bodyPr wrap="square">
            <a:spAutoFit/>
          </a:bodyPr>
          <a:lstStyle/>
          <a:p>
            <a:pPr>
              <a:buNone/>
            </a:pPr>
            <a:r>
              <a:rPr lang="en-GB" dirty="0"/>
              <a:t>Minglu Li is a Research Engineer at the Institute for Automotive Engineering (</a:t>
            </a:r>
            <a:r>
              <a:rPr lang="en-GB" dirty="0" err="1"/>
              <a:t>ika</a:t>
            </a:r>
            <a:r>
              <a:rPr lang="en-GB" dirty="0"/>
              <a:t>) RWTH Aachen University and works in hardware development for power electronics, autonomous driving and e-mobility</a:t>
            </a:r>
            <a:r>
              <a:rPr lang="en-GB" dirty="0" smtClean="0"/>
              <a:t>.</a:t>
            </a:r>
          </a:p>
          <a:p>
            <a:pPr>
              <a:buNone/>
            </a:pPr>
            <a:endParaRPr lang="en-GB" sz="1100" dirty="0"/>
          </a:p>
          <a:p>
            <a:pPr>
              <a:buNone/>
            </a:pPr>
            <a:r>
              <a:rPr lang="en-GB" dirty="0"/>
              <a:t>Minglu Li received his master’s degree in Electrical Engineering from RWTH Aachen University in 2016 and began his career as Research Assistant directly in </a:t>
            </a:r>
            <a:r>
              <a:rPr lang="en-GB" dirty="0" err="1"/>
              <a:t>fka</a:t>
            </a:r>
            <a:r>
              <a:rPr lang="en-GB" dirty="0"/>
              <a:t> – </a:t>
            </a:r>
            <a:r>
              <a:rPr lang="en-GB" dirty="0" err="1"/>
              <a:t>Forschungsgesellschaft</a:t>
            </a:r>
            <a:r>
              <a:rPr lang="en-GB" dirty="0"/>
              <a:t> </a:t>
            </a:r>
            <a:r>
              <a:rPr lang="en-GB" dirty="0" err="1" smtClean="0"/>
              <a:t>Kraftfahrwesen</a:t>
            </a:r>
            <a:r>
              <a:rPr lang="en-GB" dirty="0" smtClean="0"/>
              <a:t> </a:t>
            </a:r>
            <a:r>
              <a:rPr lang="en-GB" dirty="0" err="1" smtClean="0"/>
              <a:t>mbH</a:t>
            </a:r>
            <a:r>
              <a:rPr lang="en-GB" dirty="0" smtClean="0"/>
              <a:t> Aachen. </a:t>
            </a:r>
            <a:r>
              <a:rPr lang="en-GB" dirty="0"/>
              <a:t>Since spring of 2018 he joined </a:t>
            </a:r>
            <a:r>
              <a:rPr lang="en-GB" dirty="0" err="1"/>
              <a:t>ika</a:t>
            </a:r>
            <a:r>
              <a:rPr lang="en-GB" dirty="0"/>
              <a:t> as a Research Assistant. </a:t>
            </a:r>
            <a:endParaRPr lang="en-GB" dirty="0" smtClean="0"/>
          </a:p>
          <a:p>
            <a:pPr>
              <a:buNone/>
            </a:pPr>
            <a:endParaRPr lang="en-GB" dirty="0"/>
          </a:p>
          <a:p>
            <a:pPr>
              <a:buNone/>
            </a:pPr>
            <a:r>
              <a:rPr lang="en-GB" dirty="0"/>
              <a:t>He is an expert in the fields of functional design of hardware development, as well as </a:t>
            </a:r>
            <a:r>
              <a:rPr lang="en-GB" dirty="0" smtClean="0"/>
              <a:t>inverter </a:t>
            </a:r>
            <a:r>
              <a:rPr lang="en-GB" dirty="0"/>
              <a:t>design in 12V and 48V power net for automotive engineering.</a:t>
            </a:r>
          </a:p>
        </p:txBody>
      </p:sp>
      <p:cxnSp>
        <p:nvCxnSpPr>
          <p:cNvPr id="62" name="Gerade Verbindung 61"/>
          <p:cNvCxnSpPr/>
          <p:nvPr/>
        </p:nvCxnSpPr>
        <p:spPr>
          <a:xfrm>
            <a:off x="3359696" y="1988840"/>
            <a:ext cx="8280920" cy="0"/>
          </a:xfrm>
          <a:prstGeom prst="line">
            <a:avLst/>
          </a:prstGeom>
          <a:ln w="19050">
            <a:solidFill>
              <a:schemeClr val="accent1">
                <a:lumMod val="75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Rechteck 14"/>
          <p:cNvSpPr/>
          <p:nvPr/>
        </p:nvSpPr>
        <p:spPr>
          <a:xfrm>
            <a:off x="407368" y="4221088"/>
            <a:ext cx="3096344" cy="523220"/>
          </a:xfrm>
          <a:prstGeom prst="rect">
            <a:avLst/>
          </a:prstGeom>
        </p:spPr>
        <p:txBody>
          <a:bodyPr wrap="square">
            <a:spAutoFit/>
          </a:bodyPr>
          <a:lstStyle/>
          <a:p>
            <a:r>
              <a:rPr lang="en-GB" sz="1400" i="1" dirty="0"/>
              <a:t>Research </a:t>
            </a:r>
            <a:r>
              <a:rPr lang="en-GB" sz="1400" i="1" dirty="0" smtClean="0"/>
              <a:t>Assistant</a:t>
            </a:r>
            <a:endParaRPr lang="en-GB" sz="1400" i="1" dirty="0"/>
          </a:p>
          <a:p>
            <a:pPr>
              <a:buNone/>
            </a:pPr>
            <a:endParaRPr lang="en-GB" sz="1400" i="1" dirty="0" smtClean="0"/>
          </a:p>
        </p:txBody>
      </p:sp>
      <p:sp>
        <p:nvSpPr>
          <p:cNvPr id="33" name="Rechteck 32"/>
          <p:cNvSpPr/>
          <p:nvPr/>
        </p:nvSpPr>
        <p:spPr>
          <a:xfrm>
            <a:off x="478800" y="3895200"/>
            <a:ext cx="2588400" cy="288032"/>
          </a:xfrm>
          <a:prstGeom prst="rect">
            <a:avLst/>
          </a:prstGeom>
          <a:gradFill>
            <a:gsLst>
              <a:gs pos="0">
                <a:schemeClr val="bg1">
                  <a:alpha val="0"/>
                </a:schemeClr>
              </a:gs>
              <a:gs pos="53000">
                <a:schemeClr val="bg1">
                  <a:alpha val="90000"/>
                </a:schemeClr>
              </a:gs>
              <a:gs pos="100000">
                <a:schemeClr val="bg1">
                  <a:alpha val="90000"/>
                </a:schemeClr>
              </a:gs>
            </a:gsLst>
            <a:lin ang="5400000" scaled="0"/>
          </a:gradFill>
          <a:ln w="38100" cap="sq">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tx1"/>
              </a:solidFill>
            </a:endParaRPr>
          </a:p>
        </p:txBody>
      </p:sp>
      <p:pic>
        <p:nvPicPr>
          <p:cNvPr id="34" name="Picture 2" descr="https://www.sgs-tuev-saar.com/images/content/afsp-logo.gif"/>
          <p:cNvPicPr>
            <a:picLocks noChangeAspect="1" noChangeArrowheads="1"/>
          </p:cNvPicPr>
          <p:nvPr/>
        </p:nvPicPr>
        <p:blipFill>
          <a:blip r:embed="rId9" cstate="print"/>
          <a:stretch>
            <a:fillRect/>
          </a:stretch>
        </p:blipFill>
        <p:spPr bwMode="auto">
          <a:xfrm>
            <a:off x="2518147" y="4068814"/>
            <a:ext cx="539936" cy="117296"/>
          </a:xfrm>
          <a:prstGeom prst="rect">
            <a:avLst/>
          </a:prstGeom>
          <a:noFill/>
        </p:spPr>
      </p:pic>
      <p:sp>
        <p:nvSpPr>
          <p:cNvPr id="26" name="Rechteck 25"/>
          <p:cNvSpPr/>
          <p:nvPr/>
        </p:nvSpPr>
        <p:spPr>
          <a:xfrm>
            <a:off x="3287688" y="1317018"/>
            <a:ext cx="8208912" cy="369332"/>
          </a:xfrm>
          <a:prstGeom prst="rect">
            <a:avLst/>
          </a:prstGeom>
        </p:spPr>
        <p:txBody>
          <a:bodyPr wrap="square">
            <a:spAutoFit/>
          </a:bodyPr>
          <a:lstStyle/>
          <a:p>
            <a:pPr>
              <a:buNone/>
            </a:pPr>
            <a:r>
              <a:rPr lang="en-GB" b="1" dirty="0" smtClean="0"/>
              <a:t>Li, Minglu </a:t>
            </a:r>
            <a:endParaRPr lang="en-GB" b="1" dirty="0"/>
          </a:p>
        </p:txBody>
      </p:sp>
      <p:sp>
        <p:nvSpPr>
          <p:cNvPr id="27" name="Rechteck 26"/>
          <p:cNvSpPr/>
          <p:nvPr/>
        </p:nvSpPr>
        <p:spPr>
          <a:xfrm>
            <a:off x="3287688" y="1629558"/>
            <a:ext cx="8208912" cy="307777"/>
          </a:xfrm>
          <a:prstGeom prst="rect">
            <a:avLst/>
          </a:prstGeom>
        </p:spPr>
        <p:txBody>
          <a:bodyPr wrap="square">
            <a:spAutoFit/>
          </a:bodyPr>
          <a:lstStyle/>
          <a:p>
            <a:pPr>
              <a:buNone/>
            </a:pPr>
            <a:r>
              <a:rPr lang="en-GB" sz="1400" dirty="0"/>
              <a:t>M.Sc. RWTH Aachen University</a:t>
            </a:r>
          </a:p>
        </p:txBody>
      </p:sp>
      <p:pic>
        <p:nvPicPr>
          <p:cNvPr id="30" name="Logo" descr="K:\ika-fka\Vorlagen\LOGOS\ika\6 PNG\ika Logo rgb.png"/>
          <p:cNvPicPr>
            <a:picLocks noChangeArrowheads="1"/>
          </p:cNvPicPr>
          <p:nvPr/>
        </p:nvPicPr>
        <p:blipFill>
          <a:blip r:embed="rId10" cstate="print"/>
          <a:srcRect/>
          <a:stretch>
            <a:fillRect/>
          </a:stretch>
        </p:blipFill>
        <p:spPr bwMode="auto">
          <a:xfrm>
            <a:off x="2063552" y="4293096"/>
            <a:ext cx="1080120" cy="243898"/>
          </a:xfrm>
          <a:prstGeom prst="rect">
            <a:avLst/>
          </a:prstGeom>
          <a:noFill/>
        </p:spPr>
      </p:pic>
    </p:spTree>
    <p:extLst>
      <p:ext uri="{BB962C8B-B14F-4D97-AF65-F5344CB8AC3E}">
        <p14:creationId xmlns:p14="http://schemas.microsoft.com/office/powerpoint/2010/main" val="1800886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nvPr>
        </p:nvGraphicFramePr>
        <p:xfrm>
          <a:off x="1525588" y="1589"/>
          <a:ext cx="1587" cy="1587"/>
        </p:xfrm>
        <a:graphic>
          <a:graphicData uri="http://schemas.openxmlformats.org/presentationml/2006/ole">
            <mc:AlternateContent xmlns:mc="http://schemas.openxmlformats.org/markup-compatibility/2006">
              <mc:Choice xmlns:v="urn:schemas-microsoft-com:vml" Requires="v">
                <p:oleObj spid="_x0000_s43116" name="think-cell Folie" r:id="rId5" imgW="360" imgH="360" progId="TCLayout.ActiveDocument.1">
                  <p:embed/>
                </p:oleObj>
              </mc:Choice>
              <mc:Fallback>
                <p:oleObj name="think-cell Folie" r:id="rId5" imgW="360" imgH="360" progId="TCLayout.ActiveDocument.1">
                  <p:embed/>
                  <p:pic>
                    <p:nvPicPr>
                      <p:cNvPr id="10" name="Objek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Highlight"/>
          <p:cNvGrpSpPr>
            <a:grpSpLocks/>
          </p:cNvGrpSpPr>
          <p:nvPr/>
        </p:nvGrpSpPr>
        <p:grpSpPr bwMode="auto">
          <a:xfrm>
            <a:off x="330200" y="1797050"/>
            <a:ext cx="11518900" cy="288776"/>
            <a:chOff x="342" y="1063"/>
            <a:chExt cx="4329" cy="276"/>
          </a:xfrm>
        </p:grpSpPr>
        <p:sp>
          <p:nvSpPr>
            <p:cNvPr id="7" name="Rectangle 1042"/>
            <p:cNvSpPr>
              <a:spLocks noChangeArrowheads="1"/>
            </p:cNvSpPr>
            <p:nvPr/>
          </p:nvSpPr>
          <p:spPr bwMode="auto">
            <a:xfrm>
              <a:off x="342" y="1063"/>
              <a:ext cx="3118" cy="276"/>
            </a:xfrm>
            <a:prstGeom prst="rect">
              <a:avLst/>
            </a:prstGeom>
            <a:solidFill>
              <a:srgbClr val="FFFF00"/>
            </a:solidFill>
            <a:ln w="7239">
              <a:noFill/>
              <a:miter lim="800000"/>
              <a:headEnd/>
              <a:tailEnd/>
            </a:ln>
          </p:spPr>
          <p:txBody>
            <a:bodyPr wrap="none" anchor="ctr"/>
            <a:lstStyle/>
            <a:p>
              <a:pPr algn="r" eaLnBrk="0" hangingPunct="0"/>
              <a:endParaRPr lang="de-DE" dirty="0"/>
            </a:p>
          </p:txBody>
        </p:sp>
        <p:sp>
          <p:nvSpPr>
            <p:cNvPr id="8" name="Rectangle 1043"/>
            <p:cNvSpPr>
              <a:spLocks noChangeArrowheads="1"/>
            </p:cNvSpPr>
            <p:nvPr/>
          </p:nvSpPr>
          <p:spPr bwMode="auto">
            <a:xfrm>
              <a:off x="3460" y="1063"/>
              <a:ext cx="1211" cy="276"/>
            </a:xfrm>
            <a:prstGeom prst="rect">
              <a:avLst/>
            </a:prstGeom>
            <a:gradFill flip="none" rotWithShape="1">
              <a:gsLst>
                <a:gs pos="0">
                  <a:srgbClr val="FFFF00"/>
                </a:gs>
                <a:gs pos="100000">
                  <a:srgbClr val="FFFFFF"/>
                </a:gs>
              </a:gsLst>
              <a:lin ang="0" scaled="1"/>
              <a:tileRect/>
            </a:gradFill>
            <a:ln w="7239">
              <a:noFill/>
              <a:miter lim="800000"/>
              <a:headEnd/>
              <a:tailEnd/>
            </a:ln>
          </p:spPr>
          <p:txBody>
            <a:bodyPr wrap="none" anchor="ctr"/>
            <a:lstStyle/>
            <a:p>
              <a:pPr algn="r" eaLnBrk="0" hangingPunct="0"/>
              <a:endParaRPr lang="de-DE" dirty="0"/>
            </a:p>
          </p:txBody>
        </p:sp>
      </p:grpSp>
      <p:sp>
        <p:nvSpPr>
          <p:cNvPr id="4" name="Titel 3"/>
          <p:cNvSpPr>
            <a:spLocks noGrp="1"/>
          </p:cNvSpPr>
          <p:nvPr>
            <p:ph type="title"/>
          </p:nvPr>
        </p:nvSpPr>
        <p:spPr/>
        <p:txBody>
          <a:bodyPr/>
          <a:lstStyle/>
          <a:p>
            <a:r>
              <a:rPr lang="en-GB" dirty="0" smtClean="0"/>
              <a:t>Agenda</a:t>
            </a:r>
            <a:endParaRPr lang="en-GB" dirty="0"/>
          </a:p>
        </p:txBody>
      </p:sp>
      <p:sp>
        <p:nvSpPr>
          <p:cNvPr id="14" name="Inhaltsplatzhalter 13"/>
          <p:cNvSpPr>
            <a:spLocks noGrp="1"/>
          </p:cNvSpPr>
          <p:nvPr>
            <p:ph idx="1"/>
          </p:nvPr>
        </p:nvSpPr>
        <p:spPr/>
        <p:txBody>
          <a:bodyPr/>
          <a:lstStyle/>
          <a:p>
            <a:r>
              <a:rPr lang="en-US" dirty="0"/>
              <a:t>Curriculum Vitae</a:t>
            </a:r>
          </a:p>
          <a:p>
            <a:r>
              <a:rPr lang="en-US" dirty="0" smtClean="0"/>
              <a:t>Background</a:t>
            </a:r>
            <a:endParaRPr lang="en-US" dirty="0"/>
          </a:p>
          <a:p>
            <a:r>
              <a:rPr lang="en-US" dirty="0" smtClean="0"/>
              <a:t>Development of safe and highly efficient dynamic module</a:t>
            </a:r>
            <a:endParaRPr lang="en-US" dirty="0"/>
          </a:p>
          <a:p>
            <a:r>
              <a:rPr lang="de-DE" dirty="0"/>
              <a:t>Research </a:t>
            </a:r>
            <a:r>
              <a:rPr lang="de-DE" dirty="0" smtClean="0"/>
              <a:t>Approach</a:t>
            </a:r>
            <a:endParaRPr lang="de-DE" dirty="0"/>
          </a:p>
          <a:p>
            <a:r>
              <a:rPr lang="de-DE" dirty="0"/>
              <a:t>Work Progress</a:t>
            </a:r>
          </a:p>
          <a:p>
            <a:r>
              <a:rPr lang="de-DE" dirty="0" smtClean="0"/>
              <a:t>Outlook</a:t>
            </a:r>
          </a:p>
          <a:p>
            <a:r>
              <a:rPr lang="de-DE" dirty="0" err="1" smtClean="0"/>
              <a:t>Financing</a:t>
            </a:r>
            <a:endParaRPr lang="de-DE" dirty="0"/>
          </a:p>
          <a:p>
            <a:endParaRPr lang="en-GB" dirty="0"/>
          </a:p>
        </p:txBody>
      </p:sp>
    </p:spTree>
    <p:extLst>
      <p:ext uri="{BB962C8B-B14F-4D97-AF65-F5344CB8AC3E}">
        <p14:creationId xmlns:p14="http://schemas.microsoft.com/office/powerpoint/2010/main" val="4038448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043"/>
          <p:cNvSpPr>
            <a:spLocks noChangeArrowheads="1"/>
          </p:cNvSpPr>
          <p:nvPr/>
        </p:nvSpPr>
        <p:spPr bwMode="auto">
          <a:xfrm>
            <a:off x="1703512" y="2494681"/>
            <a:ext cx="4104456" cy="288776"/>
          </a:xfrm>
          <a:prstGeom prst="rect">
            <a:avLst/>
          </a:prstGeom>
          <a:gradFill flip="none" rotWithShape="1">
            <a:gsLst>
              <a:gs pos="28000">
                <a:srgbClr val="92D050"/>
              </a:gs>
              <a:gs pos="100000">
                <a:srgbClr val="FFFFFF"/>
              </a:gs>
            </a:gsLst>
            <a:lin ang="0" scaled="1"/>
            <a:tileRect/>
          </a:gradFill>
          <a:ln w="7239">
            <a:noFill/>
            <a:miter lim="800000"/>
            <a:headEnd/>
            <a:tailEnd/>
          </a:ln>
        </p:spPr>
        <p:txBody>
          <a:bodyPr wrap="none" anchor="ctr"/>
          <a:lstStyle/>
          <a:p>
            <a:pPr algn="r" eaLnBrk="0" hangingPunct="0"/>
            <a:endParaRPr lang="de-DE" dirty="0"/>
          </a:p>
        </p:txBody>
      </p:sp>
      <p:sp>
        <p:nvSpPr>
          <p:cNvPr id="15" name="Inhaltsplatzhalter 2"/>
          <p:cNvSpPr>
            <a:spLocks noGrp="1"/>
          </p:cNvSpPr>
          <p:nvPr>
            <p:ph sz="half" idx="1"/>
          </p:nvPr>
        </p:nvSpPr>
        <p:spPr>
          <a:xfrm>
            <a:off x="345087" y="1325470"/>
            <a:ext cx="5694519" cy="5272181"/>
          </a:xfrm>
        </p:spPr>
        <p:txBody>
          <a:bodyPr>
            <a:normAutofit/>
          </a:bodyPr>
          <a:lstStyle/>
          <a:p>
            <a:r>
              <a:rPr lang="en-US" b="1" dirty="0" smtClean="0"/>
              <a:t>Status: </a:t>
            </a:r>
            <a:r>
              <a:rPr lang="en-US" dirty="0"/>
              <a:t>H</a:t>
            </a:r>
            <a:r>
              <a:rPr lang="en-US" dirty="0" smtClean="0"/>
              <a:t>ighly assisted driving functionalities with intelligent, safety relevant electric actuators (driver as </a:t>
            </a:r>
            <a:r>
              <a:rPr lang="en-US" dirty="0" err="1" smtClean="0"/>
              <a:t>fall-back</a:t>
            </a:r>
            <a:r>
              <a:rPr lang="en-US" dirty="0" smtClean="0"/>
              <a:t>)</a:t>
            </a:r>
          </a:p>
          <a:p>
            <a:r>
              <a:rPr lang="en-US" b="1" dirty="0" smtClean="0"/>
              <a:t>Trend</a:t>
            </a:r>
            <a:r>
              <a:rPr lang="en-US" dirty="0" smtClean="0"/>
              <a:t>: Electronic Vehicle and </a:t>
            </a:r>
            <a:r>
              <a:rPr lang="en-US" dirty="0"/>
              <a:t>h</a:t>
            </a:r>
            <a:r>
              <a:rPr lang="en-US" dirty="0" smtClean="0"/>
              <a:t>ighly automated driving </a:t>
            </a:r>
            <a:r>
              <a:rPr lang="en-US" dirty="0" smtClean="0">
                <a:sym typeface="Wingdings" panose="05000000000000000000" pitchFamily="2" charset="2"/>
              </a:rPr>
              <a:t> Steer-by-Wire highly automated EVs</a:t>
            </a:r>
            <a:endParaRPr lang="en-US" dirty="0" smtClean="0"/>
          </a:p>
          <a:p>
            <a:r>
              <a:rPr lang="en-US" b="1" dirty="0" smtClean="0"/>
              <a:t>Challenge</a:t>
            </a:r>
            <a:r>
              <a:rPr lang="en-US" dirty="0" smtClean="0"/>
              <a:t>: Safety is the biggest topic in automated driving system, functional safety shall be standardized and data security shall be taken in consideration in the future. At the same time energy saving can compensate the shorts of battery technology. Example project: Dynamic module in </a:t>
            </a:r>
            <a:r>
              <a:rPr lang="en-US" dirty="0" err="1" smtClean="0"/>
              <a:t>UNICARagil</a:t>
            </a:r>
            <a:r>
              <a:rPr lang="en-US" dirty="0" smtClean="0"/>
              <a:t>. </a:t>
            </a:r>
          </a:p>
          <a:p>
            <a:r>
              <a:rPr lang="en-US" b="1" dirty="0" smtClean="0"/>
              <a:t>Issues</a:t>
            </a:r>
            <a:r>
              <a:rPr lang="en-US" dirty="0" smtClean="0"/>
              <a:t>: Safety and efficiency topics should be included in development of dynamic module, furthermore dynamic module shall be standardized with ISO 26262</a:t>
            </a:r>
          </a:p>
          <a:p>
            <a:pPr marL="0" indent="0">
              <a:buNone/>
            </a:pPr>
            <a:endParaRPr lang="en-US" dirty="0" smtClean="0"/>
          </a:p>
          <a:p>
            <a:endParaRPr lang="en-US" dirty="0"/>
          </a:p>
        </p:txBody>
      </p:sp>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7668300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351" name="think-cell Folie" r:id="rId6" imgW="270" imgH="270" progId="TCLayout.ActiveDocument.1">
                  <p:embed/>
                </p:oleObj>
              </mc:Choice>
              <mc:Fallback>
                <p:oleObj name="think-cell Folie" r:id="rId6" imgW="270" imgH="270" progId="TCLayout.ActiveDocument.1">
                  <p:embed/>
                  <p:pic>
                    <p:nvPicPr>
                      <p:cNvPr id="3" name="Objekt 2" hidden="1"/>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el 1"/>
          <p:cNvSpPr>
            <a:spLocks noGrp="1"/>
          </p:cNvSpPr>
          <p:nvPr>
            <p:ph type="title"/>
          </p:nvPr>
        </p:nvSpPr>
        <p:spPr/>
        <p:txBody>
          <a:bodyPr/>
          <a:lstStyle/>
          <a:p>
            <a:r>
              <a:rPr lang="en-GB" dirty="0" smtClean="0">
                <a:solidFill>
                  <a:schemeClr val="tx2"/>
                </a:solidFill>
              </a:rPr>
              <a:t>Dynamic module in </a:t>
            </a:r>
            <a:r>
              <a:rPr lang="en-GB" dirty="0" err="1" smtClean="0">
                <a:solidFill>
                  <a:schemeClr val="tx2"/>
                </a:solidFill>
              </a:rPr>
              <a:t>UNICARagil</a:t>
            </a: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bg2"/>
                </a:solidFill>
              </a:rPr>
              <a:t>Background</a:t>
            </a:r>
            <a:endParaRPr lang="en-GB" dirty="0">
              <a:solidFill>
                <a:schemeClr val="bg2"/>
              </a:solidFill>
            </a:endParaRPr>
          </a:p>
        </p:txBody>
      </p:sp>
      <p:sp>
        <p:nvSpPr>
          <p:cNvPr id="28"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29" name="Textplatzhalter 9"/>
          <p:cNvSpPr txBox="1">
            <a:spLocks/>
          </p:cNvSpPr>
          <p:nvPr/>
        </p:nvSpPr>
        <p:spPr>
          <a:xfrm>
            <a:off x="380135" y="942628"/>
            <a:ext cx="2509836"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marR="0" lvl="0" indent="-360000" algn="l" defTabSz="914400" rtl="0" eaLnBrk="1" fontAlgn="auto" latinLnBrk="0" hangingPunct="1">
              <a:lnSpc>
                <a:spcPct val="100000"/>
              </a:lnSpc>
              <a:spcBef>
                <a:spcPts val="0"/>
              </a:spcBef>
              <a:spcAft>
                <a:spcPts val="600"/>
              </a:spcAft>
              <a:buClr>
                <a:schemeClr val="tx2"/>
              </a:buClr>
              <a:buSzTx/>
              <a:buFont typeface="Wingdings" pitchFamily="2" charset="2"/>
              <a:buNone/>
              <a:tabLst/>
              <a:defRPr/>
            </a:pPr>
            <a:r>
              <a:rPr lang="en-GB" sz="1300" dirty="0" smtClean="0">
                <a:latin typeface="Arial" pitchFamily="34" charset="0"/>
                <a:cs typeface="Arial" pitchFamily="34" charset="0"/>
              </a:rPr>
              <a:t>Dynamic Module in </a:t>
            </a:r>
            <a:r>
              <a:rPr lang="en-GB" sz="1300" dirty="0" err="1" smtClean="0">
                <a:latin typeface="Arial" pitchFamily="34" charset="0"/>
                <a:cs typeface="Arial" pitchFamily="34" charset="0"/>
              </a:rPr>
              <a:t>UNICARagil</a:t>
            </a:r>
            <a:endParaRPr kumimoji="0" lang="en-GB" sz="1300" b="0" i="1" u="none" strike="noStrike" kern="1200" cap="none" spc="0" normalizeH="0" baseline="0" dirty="0">
              <a:ln>
                <a:noFill/>
              </a:ln>
              <a:solidFill>
                <a:schemeClr val="tx2"/>
              </a:solidFill>
              <a:effectLst/>
              <a:uLnTx/>
              <a:uFillTx/>
              <a:latin typeface="Arial" pitchFamily="34" charset="0"/>
              <a:cs typeface="Arial" pitchFamily="34" charset="0"/>
            </a:endParaRPr>
          </a:p>
        </p:txBody>
      </p:sp>
      <p:sp>
        <p:nvSpPr>
          <p:cNvPr id="4" name="Textfeld 3"/>
          <p:cNvSpPr txBox="1"/>
          <p:nvPr/>
        </p:nvSpPr>
        <p:spPr>
          <a:xfrm>
            <a:off x="10890336" y="3704918"/>
            <a:ext cx="946093" cy="276999"/>
          </a:xfrm>
          <a:prstGeom prst="rect">
            <a:avLst/>
          </a:prstGeom>
          <a:noFill/>
        </p:spPr>
        <p:txBody>
          <a:bodyPr wrap="none" rtlCol="0">
            <a:spAutoFit/>
          </a:bodyPr>
          <a:lstStyle/>
          <a:p>
            <a:r>
              <a:rPr lang="de-DE" sz="1200" dirty="0" smtClean="0"/>
              <a:t>Source: ZF</a:t>
            </a:r>
            <a:endParaRPr lang="de-DE" sz="1200" dirty="0"/>
          </a:p>
        </p:txBody>
      </p:sp>
      <p:pic>
        <p:nvPicPr>
          <p:cNvPr id="5" name="Grafik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7293" y="1235016"/>
            <a:ext cx="5183011" cy="2469902"/>
          </a:xfrm>
          <a:prstGeom prst="rect">
            <a:avLst/>
          </a:prstGeom>
        </p:spPr>
      </p:pic>
      <p:pic>
        <p:nvPicPr>
          <p:cNvPr id="8" name="Grafik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69933" y="3734614"/>
            <a:ext cx="4181641" cy="2772538"/>
          </a:xfrm>
          <a:prstGeom prst="rect">
            <a:avLst/>
          </a:prstGeom>
        </p:spPr>
      </p:pic>
      <p:sp>
        <p:nvSpPr>
          <p:cNvPr id="16" name="Textfeld 15"/>
          <p:cNvSpPr txBox="1"/>
          <p:nvPr/>
        </p:nvSpPr>
        <p:spPr>
          <a:xfrm>
            <a:off x="10253945" y="6320652"/>
            <a:ext cx="1582484" cy="276999"/>
          </a:xfrm>
          <a:prstGeom prst="rect">
            <a:avLst/>
          </a:prstGeom>
          <a:noFill/>
        </p:spPr>
        <p:txBody>
          <a:bodyPr wrap="none" rtlCol="0">
            <a:spAutoFit/>
          </a:bodyPr>
          <a:lstStyle/>
          <a:p>
            <a:r>
              <a:rPr lang="de-DE" sz="1200" dirty="0" smtClean="0"/>
              <a:t>Source: </a:t>
            </a:r>
            <a:r>
              <a:rPr lang="de-DE" sz="1200" dirty="0" err="1" smtClean="0"/>
              <a:t>UNICARagil</a:t>
            </a:r>
            <a:endParaRPr lang="de-DE" sz="1200" dirty="0"/>
          </a:p>
        </p:txBody>
      </p:sp>
    </p:spTree>
    <p:extLst>
      <p:ext uri="{BB962C8B-B14F-4D97-AF65-F5344CB8AC3E}">
        <p14:creationId xmlns:p14="http://schemas.microsoft.com/office/powerpoint/2010/main" val="942429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kt 9" hidden="1"/>
          <p:cNvGraphicFramePr>
            <a:graphicFrameLocks noChangeAspect="1"/>
          </p:cNvGraphicFramePr>
          <p:nvPr>
            <p:custDataLst>
              <p:tags r:id="rId2"/>
            </p:custDataLst>
            <p:extLst/>
          </p:nvPr>
        </p:nvGraphicFramePr>
        <p:xfrm>
          <a:off x="1525588" y="1589"/>
          <a:ext cx="1587" cy="1587"/>
        </p:xfrm>
        <a:graphic>
          <a:graphicData uri="http://schemas.openxmlformats.org/presentationml/2006/ole">
            <mc:AlternateContent xmlns:mc="http://schemas.openxmlformats.org/markup-compatibility/2006">
              <mc:Choice xmlns:v="urn:schemas-microsoft-com:vml" Requires="v">
                <p:oleObj spid="_x0000_s44141" name="think-cell Folie" r:id="rId5" imgW="360" imgH="360" progId="TCLayout.ActiveDocument.1">
                  <p:embed/>
                </p:oleObj>
              </mc:Choice>
              <mc:Fallback>
                <p:oleObj name="think-cell Folie" r:id="rId5" imgW="360" imgH="360" progId="TCLayout.ActiveDocument.1">
                  <p:embed/>
                  <p:pic>
                    <p:nvPicPr>
                      <p:cNvPr id="10" name="Objekt 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5588" y="1589"/>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Highlight"/>
          <p:cNvGrpSpPr>
            <a:grpSpLocks/>
          </p:cNvGrpSpPr>
          <p:nvPr/>
        </p:nvGrpSpPr>
        <p:grpSpPr bwMode="auto">
          <a:xfrm>
            <a:off x="330200" y="2152650"/>
            <a:ext cx="11518900" cy="288776"/>
            <a:chOff x="342" y="1063"/>
            <a:chExt cx="4329" cy="276"/>
          </a:xfrm>
        </p:grpSpPr>
        <p:sp>
          <p:nvSpPr>
            <p:cNvPr id="7" name="Rectangle 1042"/>
            <p:cNvSpPr>
              <a:spLocks noChangeArrowheads="1"/>
            </p:cNvSpPr>
            <p:nvPr/>
          </p:nvSpPr>
          <p:spPr bwMode="auto">
            <a:xfrm>
              <a:off x="342" y="1063"/>
              <a:ext cx="3118" cy="276"/>
            </a:xfrm>
            <a:prstGeom prst="rect">
              <a:avLst/>
            </a:prstGeom>
            <a:solidFill>
              <a:srgbClr val="FFFF00"/>
            </a:solidFill>
            <a:ln w="7239">
              <a:noFill/>
              <a:miter lim="800000"/>
              <a:headEnd/>
              <a:tailEnd/>
            </a:ln>
          </p:spPr>
          <p:txBody>
            <a:bodyPr wrap="none" anchor="ctr"/>
            <a:lstStyle/>
            <a:p>
              <a:pPr algn="r" eaLnBrk="0" hangingPunct="0"/>
              <a:endParaRPr lang="de-DE" dirty="0"/>
            </a:p>
          </p:txBody>
        </p:sp>
        <p:sp>
          <p:nvSpPr>
            <p:cNvPr id="8" name="Rectangle 1043"/>
            <p:cNvSpPr>
              <a:spLocks noChangeArrowheads="1"/>
            </p:cNvSpPr>
            <p:nvPr/>
          </p:nvSpPr>
          <p:spPr bwMode="auto">
            <a:xfrm>
              <a:off x="3460" y="1063"/>
              <a:ext cx="1211" cy="276"/>
            </a:xfrm>
            <a:prstGeom prst="rect">
              <a:avLst/>
            </a:prstGeom>
            <a:gradFill flip="none" rotWithShape="1">
              <a:gsLst>
                <a:gs pos="0">
                  <a:srgbClr val="FFFF00"/>
                </a:gs>
                <a:gs pos="100000">
                  <a:srgbClr val="FFFFFF"/>
                </a:gs>
              </a:gsLst>
              <a:lin ang="0" scaled="1"/>
              <a:tileRect/>
            </a:gradFill>
            <a:ln w="7239">
              <a:noFill/>
              <a:miter lim="800000"/>
              <a:headEnd/>
              <a:tailEnd/>
            </a:ln>
          </p:spPr>
          <p:txBody>
            <a:bodyPr wrap="none" anchor="ctr"/>
            <a:lstStyle/>
            <a:p>
              <a:pPr algn="r" eaLnBrk="0" hangingPunct="0"/>
              <a:endParaRPr lang="de-DE" dirty="0"/>
            </a:p>
          </p:txBody>
        </p:sp>
      </p:grpSp>
      <p:sp>
        <p:nvSpPr>
          <p:cNvPr id="4" name="Titel 3"/>
          <p:cNvSpPr>
            <a:spLocks noGrp="1"/>
          </p:cNvSpPr>
          <p:nvPr>
            <p:ph type="title"/>
          </p:nvPr>
        </p:nvSpPr>
        <p:spPr/>
        <p:txBody>
          <a:bodyPr/>
          <a:lstStyle/>
          <a:p>
            <a:r>
              <a:rPr lang="en-GB" dirty="0" smtClean="0"/>
              <a:t>Agenda</a:t>
            </a:r>
            <a:endParaRPr lang="en-GB" dirty="0"/>
          </a:p>
        </p:txBody>
      </p:sp>
      <p:sp>
        <p:nvSpPr>
          <p:cNvPr id="14" name="Inhaltsplatzhalter 13"/>
          <p:cNvSpPr>
            <a:spLocks noGrp="1"/>
          </p:cNvSpPr>
          <p:nvPr>
            <p:ph idx="1"/>
          </p:nvPr>
        </p:nvSpPr>
        <p:spPr/>
        <p:txBody>
          <a:bodyPr/>
          <a:lstStyle/>
          <a:p>
            <a:r>
              <a:rPr lang="en-US" dirty="0"/>
              <a:t>Curriculum Vitae</a:t>
            </a:r>
          </a:p>
          <a:p>
            <a:r>
              <a:rPr lang="en-US" dirty="0" smtClean="0"/>
              <a:t>Background</a:t>
            </a:r>
            <a:endParaRPr lang="en-US" dirty="0"/>
          </a:p>
          <a:p>
            <a:r>
              <a:rPr lang="en-US" dirty="0"/>
              <a:t>Development of safe and highly efficient dynamic module</a:t>
            </a:r>
          </a:p>
          <a:p>
            <a:r>
              <a:rPr lang="de-DE" dirty="0"/>
              <a:t>Research </a:t>
            </a:r>
            <a:r>
              <a:rPr lang="de-DE" dirty="0" smtClean="0"/>
              <a:t>Approach</a:t>
            </a:r>
            <a:endParaRPr lang="de-DE" dirty="0"/>
          </a:p>
          <a:p>
            <a:r>
              <a:rPr lang="de-DE" dirty="0" smtClean="0"/>
              <a:t>Work </a:t>
            </a:r>
            <a:r>
              <a:rPr lang="de-DE" dirty="0"/>
              <a:t>Progress</a:t>
            </a:r>
          </a:p>
          <a:p>
            <a:r>
              <a:rPr lang="de-DE" dirty="0" smtClean="0"/>
              <a:t>Outlook</a:t>
            </a:r>
          </a:p>
          <a:p>
            <a:r>
              <a:rPr lang="de-DE" dirty="0" err="1" smtClean="0"/>
              <a:t>Financing</a:t>
            </a:r>
            <a:endParaRPr lang="de-DE" dirty="0"/>
          </a:p>
          <a:p>
            <a:endParaRPr lang="en-GB" dirty="0"/>
          </a:p>
        </p:txBody>
      </p:sp>
    </p:spTree>
    <p:extLst>
      <p:ext uri="{BB962C8B-B14F-4D97-AF65-F5344CB8AC3E}">
        <p14:creationId xmlns:p14="http://schemas.microsoft.com/office/powerpoint/2010/main" val="1364411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p:custDataLst>
              <p:tags r:id="rId2"/>
            </p:custDataLst>
            <p:extLst>
              <p:ext uri="{D42A27DB-BD31-4B8C-83A1-F6EECF244321}">
                <p14:modId xmlns:p14="http://schemas.microsoft.com/office/powerpoint/2010/main" val="267217783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46"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3" name="Rechteck 2"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pic>
        <p:nvPicPr>
          <p:cNvPr id="44" name="Grafik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4333" y="1682536"/>
            <a:ext cx="4213291" cy="2438184"/>
          </a:xfrm>
          <a:prstGeom prst="rect">
            <a:avLst/>
          </a:prstGeom>
        </p:spPr>
      </p:pic>
      <p:sp>
        <p:nvSpPr>
          <p:cNvPr id="6" name="Titel 5"/>
          <p:cNvSpPr>
            <a:spLocks noGrp="1"/>
          </p:cNvSpPr>
          <p:nvPr>
            <p:ph type="title"/>
          </p:nvPr>
        </p:nvSpPr>
        <p:spPr/>
        <p:txBody>
          <a:bodyPr/>
          <a:lstStyle/>
          <a:p>
            <a:r>
              <a:rPr lang="en-GB" dirty="0" smtClean="0">
                <a:solidFill>
                  <a:schemeClr val="tx2"/>
                </a:solidFill>
              </a:rPr>
              <a:t>Development safe </a:t>
            </a:r>
            <a:r>
              <a:rPr lang="en-GB" dirty="0">
                <a:solidFill>
                  <a:schemeClr val="tx2"/>
                </a:solidFill>
              </a:rPr>
              <a:t>and </a:t>
            </a:r>
            <a:r>
              <a:rPr lang="en-GB" dirty="0" smtClean="0">
                <a:solidFill>
                  <a:schemeClr val="tx2"/>
                </a:solidFill>
              </a:rPr>
              <a:t>highly efficient </a:t>
            </a:r>
            <a:r>
              <a:rPr lang="en-GB" dirty="0">
                <a:solidFill>
                  <a:schemeClr val="tx2"/>
                </a:solidFill>
              </a:rPr>
              <a:t>Dynamic </a:t>
            </a:r>
            <a:r>
              <a:rPr lang="en-GB" dirty="0" smtClean="0">
                <a:solidFill>
                  <a:schemeClr val="tx2"/>
                </a:solidFill>
              </a:rPr>
              <a:t>Module</a:t>
            </a: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bg2"/>
                </a:solidFill>
              </a:rPr>
              <a:t>Architecture</a:t>
            </a:r>
            <a:endParaRPr lang="en-GB" dirty="0"/>
          </a:p>
        </p:txBody>
      </p:sp>
      <p:sp>
        <p:nvSpPr>
          <p:cNvPr id="4"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5" name="Textplatzhalter 9"/>
          <p:cNvSpPr txBox="1">
            <a:spLocks/>
          </p:cNvSpPr>
          <p:nvPr/>
        </p:nvSpPr>
        <p:spPr>
          <a:xfrm>
            <a:off x="380135" y="942628"/>
            <a:ext cx="3933303"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marR="0" lvl="0" indent="-360000" algn="l" defTabSz="914400" rtl="0" eaLnBrk="1" fontAlgn="auto" latinLnBrk="0" hangingPunct="1">
              <a:lnSpc>
                <a:spcPct val="100000"/>
              </a:lnSpc>
              <a:spcBef>
                <a:spcPts val="0"/>
              </a:spcBef>
              <a:spcAft>
                <a:spcPts val="600"/>
              </a:spcAft>
              <a:buClr>
                <a:schemeClr val="tx2"/>
              </a:buClr>
              <a:buSzTx/>
              <a:buFont typeface="Wingdings" pitchFamily="2" charset="2"/>
              <a:buNone/>
              <a:tabLst/>
              <a:defRPr/>
            </a:pPr>
            <a:r>
              <a:rPr lang="en-GB" sz="1300" dirty="0" smtClean="0">
                <a:latin typeface="Arial" pitchFamily="34" charset="0"/>
                <a:cs typeface="Arial" pitchFamily="34" charset="0"/>
              </a:rPr>
              <a:t>Safe and highly efficient intelligent dynamic module</a:t>
            </a:r>
            <a:endParaRPr kumimoji="0" lang="en-GB" sz="1300" b="0" i="1" u="none" strike="noStrike" kern="1200" cap="none" spc="0" normalizeH="0" baseline="0" dirty="0">
              <a:ln>
                <a:noFill/>
              </a:ln>
              <a:solidFill>
                <a:schemeClr val="tx2"/>
              </a:solidFill>
              <a:effectLst/>
              <a:uLnTx/>
              <a:uFillTx/>
              <a:latin typeface="Arial" pitchFamily="34" charset="0"/>
              <a:cs typeface="Arial" pitchFamily="34" charset="0"/>
            </a:endParaRPr>
          </a:p>
        </p:txBody>
      </p:sp>
      <p:sp>
        <p:nvSpPr>
          <p:cNvPr id="66" name="Inhaltsplatzhalter 4"/>
          <p:cNvSpPr>
            <a:spLocks noGrp="1"/>
          </p:cNvSpPr>
          <p:nvPr>
            <p:ph sz="half" idx="1"/>
          </p:nvPr>
        </p:nvSpPr>
        <p:spPr>
          <a:xfrm>
            <a:off x="334800" y="1447199"/>
            <a:ext cx="5275157" cy="895980"/>
          </a:xfrm>
        </p:spPr>
        <p:txBody>
          <a:bodyPr/>
          <a:lstStyle/>
          <a:p>
            <a:r>
              <a:rPr lang="en-US" dirty="0" smtClean="0"/>
              <a:t>Architecture</a:t>
            </a:r>
            <a:r>
              <a:rPr lang="de-DE" dirty="0" smtClean="0"/>
              <a:t> </a:t>
            </a:r>
            <a:r>
              <a:rPr lang="de-DE" dirty="0" err="1" smtClean="0"/>
              <a:t>of</a:t>
            </a:r>
            <a:r>
              <a:rPr lang="de-DE" dirty="0" smtClean="0"/>
              <a:t> </a:t>
            </a:r>
            <a:r>
              <a:rPr lang="de-DE" dirty="0" err="1" smtClean="0"/>
              <a:t>UNICARagil</a:t>
            </a:r>
            <a:r>
              <a:rPr lang="de-DE" dirty="0" smtClean="0"/>
              <a:t> </a:t>
            </a:r>
            <a:endParaRPr lang="de-DE" dirty="0"/>
          </a:p>
        </p:txBody>
      </p:sp>
      <p:pic>
        <p:nvPicPr>
          <p:cNvPr id="50" name="Grafik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96822" y="4164751"/>
            <a:ext cx="2269505" cy="1702129"/>
          </a:xfrm>
          <a:prstGeom prst="rect">
            <a:avLst/>
          </a:prstGeom>
        </p:spPr>
      </p:pic>
      <p:pic>
        <p:nvPicPr>
          <p:cNvPr id="7" name="Grafik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1211" y="4245046"/>
            <a:ext cx="2265229" cy="1698922"/>
          </a:xfrm>
          <a:prstGeom prst="rect">
            <a:avLst/>
          </a:prstGeom>
        </p:spPr>
      </p:pic>
      <p:sp>
        <p:nvSpPr>
          <p:cNvPr id="59" name="Inhaltsplatzhalter 4"/>
          <p:cNvSpPr txBox="1">
            <a:spLocks/>
          </p:cNvSpPr>
          <p:nvPr/>
        </p:nvSpPr>
        <p:spPr>
          <a:xfrm>
            <a:off x="334799" y="4084377"/>
            <a:ext cx="5275157" cy="895980"/>
          </a:xfrm>
          <a:prstGeom prst="rect">
            <a:avLst/>
          </a:prstGeom>
        </p:spPr>
        <p:txBody>
          <a:bodyPr vert="horz" lIns="0" tIns="0" rIns="0" bIns="0" rtlCol="0">
            <a:normAutofit/>
          </a:bodyPr>
          <a:lst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t>E / E </a:t>
            </a:r>
            <a:r>
              <a:rPr lang="en-US" dirty="0" smtClean="0"/>
              <a:t>Architecture</a:t>
            </a:r>
            <a:r>
              <a:rPr lang="de-DE" dirty="0" smtClean="0"/>
              <a:t> </a:t>
            </a:r>
            <a:r>
              <a:rPr lang="en-US" dirty="0" smtClean="0"/>
              <a:t>for</a:t>
            </a:r>
            <a:r>
              <a:rPr lang="de-DE" dirty="0" smtClean="0"/>
              <a:t> Dynamic Module</a:t>
            </a:r>
            <a:endParaRPr lang="de-DE" dirty="0"/>
          </a:p>
        </p:txBody>
      </p:sp>
      <p:sp>
        <p:nvSpPr>
          <p:cNvPr id="60" name="Inhaltsplatzhalter 4"/>
          <p:cNvSpPr txBox="1">
            <a:spLocks/>
          </p:cNvSpPr>
          <p:nvPr/>
        </p:nvSpPr>
        <p:spPr>
          <a:xfrm>
            <a:off x="5986145" y="1466756"/>
            <a:ext cx="5275157" cy="895980"/>
          </a:xfrm>
          <a:prstGeom prst="rect">
            <a:avLst/>
          </a:prstGeom>
        </p:spPr>
        <p:txBody>
          <a:bodyPr vert="horz" lIns="0" tIns="0" rIns="0" bIns="0" rtlCol="0">
            <a:normAutofit/>
          </a:bodyPr>
          <a:lstStyle>
            <a:lvl1pPr marL="36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1pPr>
            <a:lvl2pPr marL="72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2pPr>
            <a:lvl3pPr marL="108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3pPr>
            <a:lvl4pPr marL="1438275"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4pPr>
            <a:lvl5pPr marL="1800000" indent="-360000" algn="l" defTabSz="914400" rtl="0" eaLnBrk="1" latinLnBrk="0" hangingPunct="1">
              <a:spcBef>
                <a:spcPts val="0"/>
              </a:spcBef>
              <a:spcAft>
                <a:spcPts val="600"/>
              </a:spcAft>
              <a:buClr>
                <a:schemeClr val="tx2"/>
              </a:buClr>
              <a:buFont typeface="Wingdings" pitchFamily="2" charset="2"/>
              <a:buChar char="§"/>
              <a:defRPr lang="de-DE"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Architecture</a:t>
            </a:r>
            <a:r>
              <a:rPr lang="de-DE" dirty="0" smtClean="0"/>
              <a:t> </a:t>
            </a:r>
            <a:r>
              <a:rPr lang="en-US" dirty="0" smtClean="0"/>
              <a:t>of</a:t>
            </a:r>
            <a:r>
              <a:rPr lang="de-DE" dirty="0" smtClean="0"/>
              <a:t> </a:t>
            </a:r>
            <a:r>
              <a:rPr lang="en-US" dirty="0" smtClean="0"/>
              <a:t>function</a:t>
            </a:r>
            <a:endParaRPr lang="de-DE" dirty="0"/>
          </a:p>
        </p:txBody>
      </p:sp>
      <p:sp>
        <p:nvSpPr>
          <p:cNvPr id="12" name="Abgerundetes Rechteck 11"/>
          <p:cNvSpPr/>
          <p:nvPr/>
        </p:nvSpPr>
        <p:spPr>
          <a:xfrm>
            <a:off x="7594402" y="2073324"/>
            <a:ext cx="1656184" cy="43828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Bus Systems</a:t>
            </a:r>
          </a:p>
        </p:txBody>
      </p:sp>
      <p:sp>
        <p:nvSpPr>
          <p:cNvPr id="61" name="Abgerundetes Rechteck 60"/>
          <p:cNvSpPr/>
          <p:nvPr/>
        </p:nvSpPr>
        <p:spPr>
          <a:xfrm>
            <a:off x="7594402" y="3068971"/>
            <a:ext cx="1656184" cy="43828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Control Unit</a:t>
            </a:r>
          </a:p>
        </p:txBody>
      </p:sp>
      <p:sp>
        <p:nvSpPr>
          <p:cNvPr id="62" name="Abgerundetes Rechteck 61"/>
          <p:cNvSpPr/>
          <p:nvPr/>
        </p:nvSpPr>
        <p:spPr>
          <a:xfrm>
            <a:off x="7594402" y="4064618"/>
            <a:ext cx="1656184" cy="438281"/>
          </a:xfrm>
          <a:prstGeom prst="round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solidFill>
                  <a:schemeClr val="tx1"/>
                </a:solidFill>
              </a:rPr>
              <a:t>Safety Unit</a:t>
            </a:r>
          </a:p>
        </p:txBody>
      </p:sp>
      <p:sp>
        <p:nvSpPr>
          <p:cNvPr id="13" name="Richtungspfeil 12"/>
          <p:cNvSpPr/>
          <p:nvPr/>
        </p:nvSpPr>
        <p:spPr>
          <a:xfrm>
            <a:off x="6210395" y="2138972"/>
            <a:ext cx="1241635" cy="326810"/>
          </a:xfrm>
          <a:prstGeom prst="homePlate">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tx1"/>
                </a:solidFill>
              </a:rPr>
              <a:t>Security</a:t>
            </a:r>
          </a:p>
        </p:txBody>
      </p:sp>
      <p:sp>
        <p:nvSpPr>
          <p:cNvPr id="65" name="Richtungspfeil 64"/>
          <p:cNvSpPr/>
          <p:nvPr/>
        </p:nvSpPr>
        <p:spPr>
          <a:xfrm>
            <a:off x="6210395" y="3141131"/>
            <a:ext cx="1241635" cy="326810"/>
          </a:xfrm>
          <a:prstGeom prst="homePlate">
            <a:avLst/>
          </a:prstGeom>
          <a:solidFill>
            <a:schemeClr val="bg1"/>
          </a:solid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tx1"/>
                </a:solidFill>
              </a:rPr>
              <a:t>Safety</a:t>
            </a:r>
          </a:p>
        </p:txBody>
      </p:sp>
      <p:sp>
        <p:nvSpPr>
          <p:cNvPr id="14" name="Abgerundetes Rechteck 13"/>
          <p:cNvSpPr/>
          <p:nvPr/>
        </p:nvSpPr>
        <p:spPr>
          <a:xfrm>
            <a:off x="7483058" y="1931692"/>
            <a:ext cx="2023084" cy="3102045"/>
          </a:xfrm>
          <a:prstGeom prst="round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US" dirty="0" smtClean="0">
                <a:solidFill>
                  <a:schemeClr val="tx1"/>
                </a:solidFill>
              </a:rPr>
              <a:t>E / E Functions</a:t>
            </a:r>
          </a:p>
        </p:txBody>
      </p:sp>
      <p:sp>
        <p:nvSpPr>
          <p:cNvPr id="15" name="Ellipse 14"/>
          <p:cNvSpPr/>
          <p:nvPr/>
        </p:nvSpPr>
        <p:spPr>
          <a:xfrm>
            <a:off x="10060090" y="3068971"/>
            <a:ext cx="505124" cy="49229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M  </a:t>
            </a:r>
          </a:p>
        </p:txBody>
      </p:sp>
      <p:sp>
        <p:nvSpPr>
          <p:cNvPr id="76" name="Ellipse 75"/>
          <p:cNvSpPr/>
          <p:nvPr/>
        </p:nvSpPr>
        <p:spPr>
          <a:xfrm>
            <a:off x="10045036" y="2059516"/>
            <a:ext cx="505124" cy="49229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M  </a:t>
            </a:r>
          </a:p>
        </p:txBody>
      </p:sp>
      <p:sp>
        <p:nvSpPr>
          <p:cNvPr id="16" name="Textfeld 15"/>
          <p:cNvSpPr txBox="1"/>
          <p:nvPr/>
        </p:nvSpPr>
        <p:spPr>
          <a:xfrm>
            <a:off x="10011266" y="1805029"/>
            <a:ext cx="603050" cy="307777"/>
          </a:xfrm>
          <a:prstGeom prst="rect">
            <a:avLst/>
          </a:prstGeom>
          <a:noFill/>
        </p:spPr>
        <p:txBody>
          <a:bodyPr wrap="none" rtlCol="0">
            <a:spAutoFit/>
          </a:bodyPr>
          <a:lstStyle/>
          <a:p>
            <a:r>
              <a:rPr lang="en-US" sz="1400" dirty="0" smtClean="0"/>
              <a:t>Drive</a:t>
            </a:r>
            <a:endParaRPr lang="en-US" sz="1400" dirty="0"/>
          </a:p>
        </p:txBody>
      </p:sp>
      <p:sp>
        <p:nvSpPr>
          <p:cNvPr id="77" name="Textfeld 76"/>
          <p:cNvSpPr txBox="1"/>
          <p:nvPr/>
        </p:nvSpPr>
        <p:spPr>
          <a:xfrm>
            <a:off x="9886894" y="2811540"/>
            <a:ext cx="851515" cy="307777"/>
          </a:xfrm>
          <a:prstGeom prst="rect">
            <a:avLst/>
          </a:prstGeom>
          <a:noFill/>
        </p:spPr>
        <p:txBody>
          <a:bodyPr wrap="none" rtlCol="0">
            <a:spAutoFit/>
          </a:bodyPr>
          <a:lstStyle/>
          <a:p>
            <a:r>
              <a:rPr lang="en-US" sz="1400" dirty="0" smtClean="0"/>
              <a:t>Steering</a:t>
            </a:r>
            <a:endParaRPr lang="en-US" sz="1400" dirty="0"/>
          </a:p>
        </p:txBody>
      </p:sp>
      <p:cxnSp>
        <p:nvCxnSpPr>
          <p:cNvPr id="18" name="Gerade Verbindung mit Pfeil 17"/>
          <p:cNvCxnSpPr>
            <a:endCxn id="76" idx="2"/>
          </p:cNvCxnSpPr>
          <p:nvPr/>
        </p:nvCxnSpPr>
        <p:spPr>
          <a:xfrm>
            <a:off x="9250586" y="2302377"/>
            <a:ext cx="794450" cy="3287"/>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1" name="Gerade Verbindung mit Pfeil 20"/>
          <p:cNvCxnSpPr>
            <a:endCxn id="15" idx="2"/>
          </p:cNvCxnSpPr>
          <p:nvPr/>
        </p:nvCxnSpPr>
        <p:spPr>
          <a:xfrm>
            <a:off x="9250586" y="3315118"/>
            <a:ext cx="809504" cy="1"/>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94" name="Freihandform 93"/>
          <p:cNvSpPr/>
          <p:nvPr/>
        </p:nvSpPr>
        <p:spPr>
          <a:xfrm>
            <a:off x="9255825" y="2581653"/>
            <a:ext cx="1041400" cy="1651000"/>
          </a:xfrm>
          <a:custGeom>
            <a:avLst/>
            <a:gdLst>
              <a:gd name="connsiteX0" fmla="*/ 0 w 1041400"/>
              <a:gd name="connsiteY0" fmla="*/ 1651000 h 1651000"/>
              <a:gd name="connsiteX1" fmla="*/ 368300 w 1041400"/>
              <a:gd name="connsiteY1" fmla="*/ 1651000 h 1651000"/>
              <a:gd name="connsiteX2" fmla="*/ 374650 w 1041400"/>
              <a:gd name="connsiteY2" fmla="*/ 165100 h 1651000"/>
              <a:gd name="connsiteX3" fmla="*/ 1035050 w 1041400"/>
              <a:gd name="connsiteY3" fmla="*/ 165100 h 1651000"/>
              <a:gd name="connsiteX4" fmla="*/ 1041400 w 1041400"/>
              <a:gd name="connsiteY4" fmla="*/ 0 h 165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00" h="1651000">
                <a:moveTo>
                  <a:pt x="0" y="1651000"/>
                </a:moveTo>
                <a:lnTo>
                  <a:pt x="368300" y="1651000"/>
                </a:lnTo>
                <a:cubicBezTo>
                  <a:pt x="370417" y="1155700"/>
                  <a:pt x="372533" y="660400"/>
                  <a:pt x="374650" y="165100"/>
                </a:cubicBezTo>
                <a:lnTo>
                  <a:pt x="1035050" y="165100"/>
                </a:lnTo>
                <a:lnTo>
                  <a:pt x="104140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ihandform 94"/>
          <p:cNvSpPr/>
          <p:nvPr/>
        </p:nvSpPr>
        <p:spPr>
          <a:xfrm>
            <a:off x="9249475" y="3578603"/>
            <a:ext cx="1066800" cy="781050"/>
          </a:xfrm>
          <a:custGeom>
            <a:avLst/>
            <a:gdLst>
              <a:gd name="connsiteX0" fmla="*/ 0 w 1066800"/>
              <a:gd name="connsiteY0" fmla="*/ 781050 h 781050"/>
              <a:gd name="connsiteX1" fmla="*/ 1066800 w 1066800"/>
              <a:gd name="connsiteY1" fmla="*/ 781050 h 781050"/>
              <a:gd name="connsiteX2" fmla="*/ 1066800 w 1066800"/>
              <a:gd name="connsiteY2" fmla="*/ 0 h 781050"/>
            </a:gdLst>
            <a:ahLst/>
            <a:cxnLst>
              <a:cxn ang="0">
                <a:pos x="connsiteX0" y="connsiteY0"/>
              </a:cxn>
              <a:cxn ang="0">
                <a:pos x="connsiteX1" y="connsiteY1"/>
              </a:cxn>
              <a:cxn ang="0">
                <a:pos x="connsiteX2" y="connsiteY2"/>
              </a:cxn>
            </a:cxnLst>
            <a:rect l="l" t="t" r="r" b="b"/>
            <a:pathLst>
              <a:path w="1066800" h="781050">
                <a:moveTo>
                  <a:pt x="0" y="781050"/>
                </a:moveTo>
                <a:lnTo>
                  <a:pt x="1066800" y="781050"/>
                </a:lnTo>
                <a:lnTo>
                  <a:pt x="106680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leichschenkliges Dreieck 96"/>
          <p:cNvSpPr/>
          <p:nvPr/>
        </p:nvSpPr>
        <p:spPr>
          <a:xfrm flipH="1">
            <a:off x="10269393" y="2581652"/>
            <a:ext cx="55240" cy="5785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99" name="Gleichschenkliges Dreieck 98"/>
          <p:cNvSpPr/>
          <p:nvPr/>
        </p:nvSpPr>
        <p:spPr>
          <a:xfrm flipH="1">
            <a:off x="10290688" y="3578603"/>
            <a:ext cx="55240" cy="5785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107" name="Gerade Verbindung mit Pfeil 106"/>
          <p:cNvCxnSpPr/>
          <p:nvPr/>
        </p:nvCxnSpPr>
        <p:spPr>
          <a:xfrm>
            <a:off x="8422494" y="2505989"/>
            <a:ext cx="0" cy="568598"/>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111" name="Richtungspfeil 110"/>
          <p:cNvSpPr/>
          <p:nvPr/>
        </p:nvSpPr>
        <p:spPr>
          <a:xfrm rot="5400000" flipH="1">
            <a:off x="9158734" y="3882613"/>
            <a:ext cx="1368017" cy="326810"/>
          </a:xfrm>
          <a:prstGeom prst="homePlat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tx1"/>
                </a:solidFill>
              </a:rPr>
              <a:t>Efficiency</a:t>
            </a:r>
          </a:p>
        </p:txBody>
      </p:sp>
      <p:sp>
        <p:nvSpPr>
          <p:cNvPr id="113" name="Parallelogramm 112"/>
          <p:cNvSpPr/>
          <p:nvPr/>
        </p:nvSpPr>
        <p:spPr>
          <a:xfrm flipH="1">
            <a:off x="815573" y="5842845"/>
            <a:ext cx="1645405" cy="288032"/>
          </a:xfrm>
          <a:prstGeom prst="parallelogram">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solidFill>
                  <a:schemeClr val="tx1"/>
                </a:solidFill>
              </a:rPr>
              <a:t>Control Board</a:t>
            </a:r>
          </a:p>
        </p:txBody>
      </p:sp>
      <p:sp>
        <p:nvSpPr>
          <p:cNvPr id="114" name="Parallelogramm 113"/>
          <p:cNvSpPr/>
          <p:nvPr/>
        </p:nvSpPr>
        <p:spPr>
          <a:xfrm flipH="1">
            <a:off x="812701" y="6187619"/>
            <a:ext cx="1838685" cy="288032"/>
          </a:xfrm>
          <a:prstGeom prst="parallelogram">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solidFill>
                  <a:schemeClr val="tx1"/>
                </a:solidFill>
              </a:rPr>
              <a:t>Function Board</a:t>
            </a:r>
          </a:p>
        </p:txBody>
      </p:sp>
      <p:sp>
        <p:nvSpPr>
          <p:cNvPr id="115" name="Parallelogramm 114"/>
          <p:cNvSpPr/>
          <p:nvPr/>
        </p:nvSpPr>
        <p:spPr>
          <a:xfrm flipH="1">
            <a:off x="3127642" y="5852853"/>
            <a:ext cx="1672214" cy="288032"/>
          </a:xfrm>
          <a:prstGeom prst="parallelogram">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solidFill>
                  <a:schemeClr val="tx1"/>
                </a:solidFill>
              </a:rPr>
              <a:t>Inverter Board</a:t>
            </a:r>
          </a:p>
        </p:txBody>
      </p:sp>
      <p:sp>
        <p:nvSpPr>
          <p:cNvPr id="116" name="Parallelogramm 115"/>
          <p:cNvSpPr/>
          <p:nvPr/>
        </p:nvSpPr>
        <p:spPr>
          <a:xfrm flipH="1">
            <a:off x="3415674" y="6186128"/>
            <a:ext cx="1096150" cy="288032"/>
          </a:xfrm>
          <a:prstGeom prst="parallelogram">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solidFill>
                  <a:schemeClr val="tx1"/>
                </a:solidFill>
              </a:rPr>
              <a:t>Cooling</a:t>
            </a:r>
          </a:p>
        </p:txBody>
      </p:sp>
      <p:sp>
        <p:nvSpPr>
          <p:cNvPr id="118" name="Abgerundetes Rechteck 117"/>
          <p:cNvSpPr/>
          <p:nvPr/>
        </p:nvSpPr>
        <p:spPr>
          <a:xfrm>
            <a:off x="6073198" y="1805029"/>
            <a:ext cx="4782485" cy="4022056"/>
          </a:xfrm>
          <a:prstGeom prst="roundRect">
            <a:avLst/>
          </a:prstGeom>
          <a:no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smtClean="0">
              <a:solidFill>
                <a:schemeClr val="tx1"/>
              </a:solidFill>
            </a:endParaRPr>
          </a:p>
        </p:txBody>
      </p:sp>
      <p:sp>
        <p:nvSpPr>
          <p:cNvPr id="119" name="Textfeld 118"/>
          <p:cNvSpPr txBox="1"/>
          <p:nvPr/>
        </p:nvSpPr>
        <p:spPr>
          <a:xfrm>
            <a:off x="7128715" y="5113326"/>
            <a:ext cx="2903359" cy="646331"/>
          </a:xfrm>
          <a:prstGeom prst="rect">
            <a:avLst/>
          </a:prstGeom>
          <a:noFill/>
        </p:spPr>
        <p:txBody>
          <a:bodyPr wrap="none" rtlCol="0">
            <a:spAutoFit/>
          </a:bodyPr>
          <a:lstStyle/>
          <a:p>
            <a:pPr algn="ctr"/>
            <a:r>
              <a:rPr lang="en-US" dirty="0" smtClean="0"/>
              <a:t>Safe and highly efficient </a:t>
            </a:r>
          </a:p>
          <a:p>
            <a:pPr algn="ctr"/>
            <a:r>
              <a:rPr lang="en-US" dirty="0" smtClean="0"/>
              <a:t>intelligent dynamic module</a:t>
            </a:r>
            <a:endParaRPr lang="en-US" dirty="0"/>
          </a:p>
        </p:txBody>
      </p:sp>
      <p:sp>
        <p:nvSpPr>
          <p:cNvPr id="37" name="Textfeld 36"/>
          <p:cNvSpPr txBox="1"/>
          <p:nvPr/>
        </p:nvSpPr>
        <p:spPr>
          <a:xfrm>
            <a:off x="3439040" y="3822386"/>
            <a:ext cx="1582484" cy="276999"/>
          </a:xfrm>
          <a:prstGeom prst="rect">
            <a:avLst/>
          </a:prstGeom>
          <a:noFill/>
        </p:spPr>
        <p:txBody>
          <a:bodyPr wrap="none" rtlCol="0">
            <a:spAutoFit/>
          </a:bodyPr>
          <a:lstStyle/>
          <a:p>
            <a:r>
              <a:rPr lang="de-DE" sz="1200" dirty="0" smtClean="0"/>
              <a:t>Source: </a:t>
            </a:r>
            <a:r>
              <a:rPr lang="de-DE" sz="1200" dirty="0" err="1" smtClean="0"/>
              <a:t>UNICARagil</a:t>
            </a:r>
            <a:endParaRPr lang="de-DE" sz="12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022657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55" name="think-cell Folie" r:id="rId6" imgW="270" imgH="270" progId="TCLayout.ActiveDocument.1">
                  <p:embed/>
                </p:oleObj>
              </mc:Choice>
              <mc:Fallback>
                <p:oleObj name="think-cell Folie" r:id="rId6" imgW="270" imgH="27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ts val="2500"/>
              </a:lnSpc>
              <a:spcBef>
                <a:spcPct val="0"/>
              </a:spcBef>
              <a:spcAft>
                <a:spcPct val="0"/>
              </a:spcAft>
            </a:pPr>
            <a:endParaRPr lang="en-GB" sz="2200" b="1" dirty="0" err="1" smtClean="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Titel 5"/>
          <p:cNvSpPr>
            <a:spLocks noGrp="1"/>
          </p:cNvSpPr>
          <p:nvPr>
            <p:ph type="title"/>
          </p:nvPr>
        </p:nvSpPr>
        <p:spPr/>
        <p:txBody>
          <a:bodyPr/>
          <a:lstStyle/>
          <a:p>
            <a:r>
              <a:rPr lang="en-GB" dirty="0">
                <a:solidFill>
                  <a:schemeClr val="tx2"/>
                </a:solidFill>
              </a:rPr>
              <a:t>Development safe and highly efficient Dynamic Module</a:t>
            </a:r>
            <a:r>
              <a:rPr lang="en-GB" dirty="0" smtClean="0">
                <a:solidFill>
                  <a:schemeClr val="accent1">
                    <a:lumMod val="75000"/>
                  </a:schemeClr>
                </a:solidFill>
              </a:rPr>
              <a:t/>
            </a:r>
            <a:br>
              <a:rPr lang="en-GB" dirty="0" smtClean="0">
                <a:solidFill>
                  <a:schemeClr val="accent1">
                    <a:lumMod val="75000"/>
                  </a:schemeClr>
                </a:solidFill>
              </a:rPr>
            </a:br>
            <a:r>
              <a:rPr lang="en-GB" dirty="0" smtClean="0">
                <a:solidFill>
                  <a:schemeClr val="bg2"/>
                </a:solidFill>
              </a:rPr>
              <a:t>Requirement</a:t>
            </a:r>
            <a:endParaRPr lang="en-GB" dirty="0"/>
          </a:p>
        </p:txBody>
      </p:sp>
      <p:sp>
        <p:nvSpPr>
          <p:cNvPr id="4" name="Rechteck 92"/>
          <p:cNvSpPr/>
          <p:nvPr/>
        </p:nvSpPr>
        <p:spPr>
          <a:xfrm>
            <a:off x="212724" y="1124745"/>
            <a:ext cx="11749831" cy="5472906"/>
          </a:xfrm>
          <a:prstGeom prst="rect">
            <a:avLst/>
          </a:prstGeom>
          <a:noFill/>
          <a:ln w="9525">
            <a:solidFill>
              <a:schemeClr val="tx2"/>
            </a:solidFill>
            <a:miter lim="800000"/>
            <a:headEnd/>
            <a:tailEnd/>
          </a:ln>
        </p:spPr>
        <p:txBody>
          <a:bodyPr lIns="0" tIns="0" rIns="0" bIns="0" anchor="ctr"/>
          <a:lstStyle/>
          <a:p>
            <a:pPr marL="419100" indent="-419100" defTabSz="915988" fontAlgn="auto">
              <a:spcBef>
                <a:spcPct val="20000"/>
              </a:spcBef>
              <a:spcAft>
                <a:spcPct val="20000"/>
              </a:spcAft>
              <a:buClr>
                <a:srgbClr val="000000"/>
              </a:buClr>
              <a:tabLst>
                <a:tab pos="5465763" algn="l"/>
              </a:tabLst>
              <a:defRPr/>
            </a:pPr>
            <a:endParaRPr lang="en-GB" sz="1400" b="1" dirty="0">
              <a:solidFill>
                <a:srgbClr val="4D4D4D"/>
              </a:solidFill>
              <a:latin typeface="+mn-lt"/>
            </a:endParaRPr>
          </a:p>
        </p:txBody>
      </p:sp>
      <p:sp>
        <p:nvSpPr>
          <p:cNvPr id="5" name="Textplatzhalter 9"/>
          <p:cNvSpPr txBox="1">
            <a:spLocks/>
          </p:cNvSpPr>
          <p:nvPr/>
        </p:nvSpPr>
        <p:spPr>
          <a:xfrm>
            <a:off x="380135" y="942628"/>
            <a:ext cx="2726241" cy="292388"/>
          </a:xfrm>
          <a:prstGeom prst="rect">
            <a:avLst/>
          </a:prstGeom>
          <a:gradFill>
            <a:gsLst>
              <a:gs pos="0">
                <a:schemeClr val="bg1">
                  <a:alpha val="0"/>
                </a:schemeClr>
              </a:gs>
              <a:gs pos="2000">
                <a:schemeClr val="bg1"/>
              </a:gs>
              <a:gs pos="98000">
                <a:schemeClr val="bg1"/>
              </a:gs>
              <a:gs pos="100000">
                <a:schemeClr val="accent1">
                  <a:tint val="23500"/>
                  <a:satMod val="160000"/>
                  <a:alpha val="0"/>
                </a:schemeClr>
              </a:gs>
            </a:gsLst>
            <a:lin ang="0" scaled="0"/>
          </a:gradFill>
        </p:spPr>
        <p:txBody>
          <a:bodyPr wrap="none" lIns="72000" rIns="72000">
            <a:spAutoFit/>
          </a:bodyPr>
          <a:lstStyle>
            <a:lvl1pPr>
              <a:buNone/>
              <a:defRPr sz="1400" b="0" i="1">
                <a:solidFill>
                  <a:schemeClr val="tx2"/>
                </a:solidFill>
              </a:defRPr>
            </a:lvl1pPr>
          </a:lstStyle>
          <a:p>
            <a:pPr marL="360000" lvl="0" indent="-360000">
              <a:spcAft>
                <a:spcPts val="600"/>
              </a:spcAft>
              <a:buClr>
                <a:schemeClr val="tx2"/>
              </a:buClr>
              <a:defRPr/>
            </a:pPr>
            <a:r>
              <a:rPr lang="en-GB" sz="1300" dirty="0">
                <a:latin typeface="Arial" pitchFamily="34" charset="0"/>
                <a:cs typeface="Arial" pitchFamily="34" charset="0"/>
              </a:rPr>
              <a:t>Safe and efficient Dynamic Module</a:t>
            </a:r>
          </a:p>
        </p:txBody>
      </p:sp>
      <p:sp>
        <p:nvSpPr>
          <p:cNvPr id="66" name="Inhaltsplatzhalter 4"/>
          <p:cNvSpPr>
            <a:spLocks noGrp="1"/>
          </p:cNvSpPr>
          <p:nvPr>
            <p:ph sz="half" idx="1"/>
          </p:nvPr>
        </p:nvSpPr>
        <p:spPr>
          <a:xfrm>
            <a:off x="334800" y="1447197"/>
            <a:ext cx="5518800" cy="5150453"/>
          </a:xfrm>
        </p:spPr>
        <p:txBody>
          <a:bodyPr>
            <a:normAutofit/>
          </a:bodyPr>
          <a:lstStyle/>
          <a:p>
            <a:r>
              <a:rPr lang="en-US" dirty="0" smtClean="0"/>
              <a:t>Functional Safety in E / E function</a:t>
            </a:r>
          </a:p>
          <a:p>
            <a:pPr lvl="1"/>
            <a:r>
              <a:rPr lang="en-US" dirty="0" smtClean="0"/>
              <a:t>Fail-operational</a:t>
            </a:r>
          </a:p>
          <a:p>
            <a:pPr lvl="1"/>
            <a:r>
              <a:rPr lang="en-US" dirty="0" smtClean="0"/>
              <a:t>Additional </a:t>
            </a:r>
            <a:r>
              <a:rPr lang="en-US" dirty="0"/>
              <a:t>S</a:t>
            </a:r>
            <a:r>
              <a:rPr lang="en-US" dirty="0" smtClean="0"/>
              <a:t>afety Unit</a:t>
            </a:r>
          </a:p>
          <a:p>
            <a:pPr marL="360000" lvl="1" indent="0">
              <a:buNone/>
            </a:pPr>
            <a:endParaRPr lang="en-US" dirty="0" smtClean="0"/>
          </a:p>
          <a:p>
            <a:r>
              <a:rPr lang="en-US" dirty="0" smtClean="0"/>
              <a:t>Data security</a:t>
            </a:r>
          </a:p>
          <a:p>
            <a:pPr lvl="1"/>
            <a:r>
              <a:rPr lang="en-US" dirty="0" smtClean="0"/>
              <a:t>Data among dynamic modules</a:t>
            </a:r>
          </a:p>
          <a:p>
            <a:pPr lvl="1"/>
            <a:r>
              <a:rPr lang="en-US" dirty="0" smtClean="0"/>
              <a:t>Data between dynamic module and “</a:t>
            </a:r>
            <a:r>
              <a:rPr lang="en-US" dirty="0" err="1" smtClean="0"/>
              <a:t>Stammhirn</a:t>
            </a:r>
            <a:r>
              <a:rPr lang="en-US" dirty="0" smtClean="0"/>
              <a:t>” and “</a:t>
            </a:r>
            <a:r>
              <a:rPr lang="en-US" dirty="0" err="1" smtClean="0"/>
              <a:t>Großhirn</a:t>
            </a:r>
            <a:r>
              <a:rPr lang="en-US" dirty="0" smtClean="0"/>
              <a:t>”</a:t>
            </a:r>
          </a:p>
          <a:p>
            <a:pPr lvl="1"/>
            <a:r>
              <a:rPr lang="en-US" dirty="0" smtClean="0"/>
              <a:t>Inside of Microprocessor</a:t>
            </a:r>
          </a:p>
          <a:p>
            <a:pPr lvl="1"/>
            <a:endParaRPr lang="en-US" dirty="0" smtClean="0"/>
          </a:p>
          <a:p>
            <a:r>
              <a:rPr lang="en-US" dirty="0" smtClean="0"/>
              <a:t>High efficiency / Energy saving</a:t>
            </a:r>
          </a:p>
          <a:p>
            <a:pPr lvl="1"/>
            <a:r>
              <a:rPr lang="en-US" dirty="0" smtClean="0"/>
              <a:t>Inside of dynamic module</a:t>
            </a:r>
          </a:p>
          <a:p>
            <a:pPr lvl="1"/>
            <a:r>
              <a:rPr lang="en-US" dirty="0" smtClean="0"/>
              <a:t>During Drive and steering motor controlling</a:t>
            </a:r>
          </a:p>
          <a:p>
            <a:pPr lvl="1"/>
            <a:r>
              <a:rPr lang="en-US" dirty="0" smtClean="0"/>
              <a:t>With optimization of cooling controlling</a:t>
            </a:r>
            <a:endParaRPr lang="en-US" dirty="0"/>
          </a:p>
          <a:p>
            <a:pPr marL="360000" lvl="1" indent="0">
              <a:buNone/>
            </a:pPr>
            <a:endParaRPr lang="en-US" dirty="0" smtClean="0"/>
          </a:p>
        </p:txBody>
      </p:sp>
      <p:sp>
        <p:nvSpPr>
          <p:cNvPr id="8" name="Textfeld 7"/>
          <p:cNvSpPr txBox="1"/>
          <p:nvPr/>
        </p:nvSpPr>
        <p:spPr>
          <a:xfrm>
            <a:off x="6105193" y="6129671"/>
            <a:ext cx="4634602" cy="369332"/>
          </a:xfrm>
          <a:prstGeom prst="rect">
            <a:avLst/>
          </a:prstGeom>
          <a:noFill/>
        </p:spPr>
        <p:txBody>
          <a:bodyPr wrap="none" rtlCol="0">
            <a:spAutoFit/>
          </a:bodyPr>
          <a:lstStyle/>
          <a:p>
            <a:r>
              <a:rPr lang="en-US" b="1" dirty="0"/>
              <a:t>The entire system shall be standardized</a:t>
            </a:r>
            <a:r>
              <a:rPr lang="en-US" b="1" dirty="0" smtClean="0"/>
              <a:t>!</a:t>
            </a:r>
            <a:endParaRPr lang="en-US" b="1" dirty="0"/>
          </a:p>
        </p:txBody>
      </p:sp>
      <p:sp>
        <p:nvSpPr>
          <p:cNvPr id="35" name="Abgerundetes Rechteck 34"/>
          <p:cNvSpPr/>
          <p:nvPr/>
        </p:nvSpPr>
        <p:spPr>
          <a:xfrm>
            <a:off x="7594402" y="2073324"/>
            <a:ext cx="1656184" cy="43828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Bus Systems</a:t>
            </a:r>
          </a:p>
        </p:txBody>
      </p:sp>
      <p:sp>
        <p:nvSpPr>
          <p:cNvPr id="36" name="Abgerundetes Rechteck 35"/>
          <p:cNvSpPr/>
          <p:nvPr/>
        </p:nvSpPr>
        <p:spPr>
          <a:xfrm>
            <a:off x="7594402" y="3068971"/>
            <a:ext cx="1656184" cy="438281"/>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Control Unit</a:t>
            </a:r>
          </a:p>
        </p:txBody>
      </p:sp>
      <p:sp>
        <p:nvSpPr>
          <p:cNvPr id="37" name="Abgerundetes Rechteck 36"/>
          <p:cNvSpPr/>
          <p:nvPr/>
        </p:nvSpPr>
        <p:spPr>
          <a:xfrm>
            <a:off x="7594402" y="4064618"/>
            <a:ext cx="1656184" cy="438281"/>
          </a:xfrm>
          <a:prstGeom prst="round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solidFill>
                  <a:schemeClr val="tx1"/>
                </a:solidFill>
              </a:rPr>
              <a:t>Safety Unit</a:t>
            </a:r>
          </a:p>
        </p:txBody>
      </p:sp>
      <p:sp>
        <p:nvSpPr>
          <p:cNvPr id="38" name="Richtungspfeil 37"/>
          <p:cNvSpPr/>
          <p:nvPr/>
        </p:nvSpPr>
        <p:spPr>
          <a:xfrm>
            <a:off x="6210395" y="2138972"/>
            <a:ext cx="1241635" cy="326810"/>
          </a:xfrm>
          <a:prstGeom prst="homePlate">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tx1"/>
                </a:solidFill>
              </a:rPr>
              <a:t>Security</a:t>
            </a:r>
          </a:p>
        </p:txBody>
      </p:sp>
      <p:sp>
        <p:nvSpPr>
          <p:cNvPr id="46" name="Richtungspfeil 45"/>
          <p:cNvSpPr/>
          <p:nvPr/>
        </p:nvSpPr>
        <p:spPr>
          <a:xfrm>
            <a:off x="6210395" y="3141131"/>
            <a:ext cx="1241635" cy="326810"/>
          </a:xfrm>
          <a:prstGeom prst="homePlate">
            <a:avLst/>
          </a:prstGeom>
          <a:solidFill>
            <a:schemeClr val="bg1"/>
          </a:solidFill>
          <a:ln>
            <a:solidFill>
              <a:srgbClr val="00B0F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tx1"/>
                </a:solidFill>
              </a:rPr>
              <a:t>Safety</a:t>
            </a:r>
          </a:p>
        </p:txBody>
      </p:sp>
      <p:sp>
        <p:nvSpPr>
          <p:cNvPr id="47" name="Abgerundetes Rechteck 46"/>
          <p:cNvSpPr/>
          <p:nvPr/>
        </p:nvSpPr>
        <p:spPr>
          <a:xfrm>
            <a:off x="7483058" y="1931692"/>
            <a:ext cx="2023084" cy="3102045"/>
          </a:xfrm>
          <a:prstGeom prst="roundRect">
            <a:avLst/>
          </a:prstGeom>
          <a:noFill/>
          <a:ln>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US" dirty="0" smtClean="0">
                <a:solidFill>
                  <a:schemeClr val="tx1"/>
                </a:solidFill>
              </a:rPr>
              <a:t>E / E Functions</a:t>
            </a:r>
          </a:p>
        </p:txBody>
      </p:sp>
      <p:sp>
        <p:nvSpPr>
          <p:cNvPr id="48" name="Ellipse 47"/>
          <p:cNvSpPr/>
          <p:nvPr/>
        </p:nvSpPr>
        <p:spPr>
          <a:xfrm>
            <a:off x="10060090" y="3068971"/>
            <a:ext cx="505124" cy="49229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M  </a:t>
            </a:r>
          </a:p>
        </p:txBody>
      </p:sp>
      <p:sp>
        <p:nvSpPr>
          <p:cNvPr id="49" name="Ellipse 48"/>
          <p:cNvSpPr/>
          <p:nvPr/>
        </p:nvSpPr>
        <p:spPr>
          <a:xfrm>
            <a:off x="10045036" y="2059516"/>
            <a:ext cx="505124" cy="492295"/>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M  </a:t>
            </a:r>
          </a:p>
        </p:txBody>
      </p:sp>
      <p:sp>
        <p:nvSpPr>
          <p:cNvPr id="50" name="Textfeld 49"/>
          <p:cNvSpPr txBox="1"/>
          <p:nvPr/>
        </p:nvSpPr>
        <p:spPr>
          <a:xfrm>
            <a:off x="10011266" y="1805029"/>
            <a:ext cx="603050" cy="307777"/>
          </a:xfrm>
          <a:prstGeom prst="rect">
            <a:avLst/>
          </a:prstGeom>
          <a:noFill/>
        </p:spPr>
        <p:txBody>
          <a:bodyPr wrap="none" rtlCol="0">
            <a:spAutoFit/>
          </a:bodyPr>
          <a:lstStyle/>
          <a:p>
            <a:r>
              <a:rPr lang="en-US" sz="1400" dirty="0" smtClean="0"/>
              <a:t>Drive</a:t>
            </a:r>
            <a:endParaRPr lang="en-US" sz="1400" dirty="0"/>
          </a:p>
        </p:txBody>
      </p:sp>
      <p:sp>
        <p:nvSpPr>
          <p:cNvPr id="51" name="Textfeld 50"/>
          <p:cNvSpPr txBox="1"/>
          <p:nvPr/>
        </p:nvSpPr>
        <p:spPr>
          <a:xfrm>
            <a:off x="9886894" y="2811540"/>
            <a:ext cx="851515" cy="307777"/>
          </a:xfrm>
          <a:prstGeom prst="rect">
            <a:avLst/>
          </a:prstGeom>
          <a:noFill/>
        </p:spPr>
        <p:txBody>
          <a:bodyPr wrap="none" rtlCol="0">
            <a:spAutoFit/>
          </a:bodyPr>
          <a:lstStyle/>
          <a:p>
            <a:r>
              <a:rPr lang="en-US" sz="1400" dirty="0" smtClean="0"/>
              <a:t>Steering</a:t>
            </a:r>
            <a:endParaRPr lang="en-US" sz="1400" dirty="0"/>
          </a:p>
        </p:txBody>
      </p:sp>
      <p:cxnSp>
        <p:nvCxnSpPr>
          <p:cNvPr id="52" name="Gerade Verbindung mit Pfeil 51"/>
          <p:cNvCxnSpPr>
            <a:endCxn id="49" idx="2"/>
          </p:cNvCxnSpPr>
          <p:nvPr/>
        </p:nvCxnSpPr>
        <p:spPr>
          <a:xfrm>
            <a:off x="9250586" y="2302377"/>
            <a:ext cx="794450" cy="3287"/>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53" name="Gerade Verbindung mit Pfeil 52"/>
          <p:cNvCxnSpPr>
            <a:endCxn id="48" idx="2"/>
          </p:cNvCxnSpPr>
          <p:nvPr/>
        </p:nvCxnSpPr>
        <p:spPr>
          <a:xfrm>
            <a:off x="9250586" y="3315118"/>
            <a:ext cx="809504" cy="1"/>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54" name="Freihandform 53"/>
          <p:cNvSpPr/>
          <p:nvPr/>
        </p:nvSpPr>
        <p:spPr>
          <a:xfrm>
            <a:off x="9255825" y="2581653"/>
            <a:ext cx="1041400" cy="1651000"/>
          </a:xfrm>
          <a:custGeom>
            <a:avLst/>
            <a:gdLst>
              <a:gd name="connsiteX0" fmla="*/ 0 w 1041400"/>
              <a:gd name="connsiteY0" fmla="*/ 1651000 h 1651000"/>
              <a:gd name="connsiteX1" fmla="*/ 368300 w 1041400"/>
              <a:gd name="connsiteY1" fmla="*/ 1651000 h 1651000"/>
              <a:gd name="connsiteX2" fmla="*/ 374650 w 1041400"/>
              <a:gd name="connsiteY2" fmla="*/ 165100 h 1651000"/>
              <a:gd name="connsiteX3" fmla="*/ 1035050 w 1041400"/>
              <a:gd name="connsiteY3" fmla="*/ 165100 h 1651000"/>
              <a:gd name="connsiteX4" fmla="*/ 1041400 w 1041400"/>
              <a:gd name="connsiteY4" fmla="*/ 0 h 165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400" h="1651000">
                <a:moveTo>
                  <a:pt x="0" y="1651000"/>
                </a:moveTo>
                <a:lnTo>
                  <a:pt x="368300" y="1651000"/>
                </a:lnTo>
                <a:cubicBezTo>
                  <a:pt x="370417" y="1155700"/>
                  <a:pt x="372533" y="660400"/>
                  <a:pt x="374650" y="165100"/>
                </a:cubicBezTo>
                <a:lnTo>
                  <a:pt x="1035050" y="165100"/>
                </a:lnTo>
                <a:lnTo>
                  <a:pt x="104140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ihandform 54"/>
          <p:cNvSpPr/>
          <p:nvPr/>
        </p:nvSpPr>
        <p:spPr>
          <a:xfrm>
            <a:off x="9249475" y="3578603"/>
            <a:ext cx="1066800" cy="781050"/>
          </a:xfrm>
          <a:custGeom>
            <a:avLst/>
            <a:gdLst>
              <a:gd name="connsiteX0" fmla="*/ 0 w 1066800"/>
              <a:gd name="connsiteY0" fmla="*/ 781050 h 781050"/>
              <a:gd name="connsiteX1" fmla="*/ 1066800 w 1066800"/>
              <a:gd name="connsiteY1" fmla="*/ 781050 h 781050"/>
              <a:gd name="connsiteX2" fmla="*/ 1066800 w 1066800"/>
              <a:gd name="connsiteY2" fmla="*/ 0 h 781050"/>
            </a:gdLst>
            <a:ahLst/>
            <a:cxnLst>
              <a:cxn ang="0">
                <a:pos x="connsiteX0" y="connsiteY0"/>
              </a:cxn>
              <a:cxn ang="0">
                <a:pos x="connsiteX1" y="connsiteY1"/>
              </a:cxn>
              <a:cxn ang="0">
                <a:pos x="connsiteX2" y="connsiteY2"/>
              </a:cxn>
            </a:cxnLst>
            <a:rect l="l" t="t" r="r" b="b"/>
            <a:pathLst>
              <a:path w="1066800" h="781050">
                <a:moveTo>
                  <a:pt x="0" y="781050"/>
                </a:moveTo>
                <a:lnTo>
                  <a:pt x="1066800" y="781050"/>
                </a:lnTo>
                <a:lnTo>
                  <a:pt x="1066800" y="0"/>
                </a:ln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Gleichschenkliges Dreieck 55"/>
          <p:cNvSpPr/>
          <p:nvPr/>
        </p:nvSpPr>
        <p:spPr>
          <a:xfrm flipH="1">
            <a:off x="10269393" y="2581652"/>
            <a:ext cx="55240" cy="5785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sp>
        <p:nvSpPr>
          <p:cNvPr id="57" name="Gleichschenkliges Dreieck 56"/>
          <p:cNvSpPr/>
          <p:nvPr/>
        </p:nvSpPr>
        <p:spPr>
          <a:xfrm flipH="1">
            <a:off x="10290688" y="3578603"/>
            <a:ext cx="55240" cy="57852"/>
          </a:xfrm>
          <a:prstGeom prst="triangl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smtClean="0">
              <a:solidFill>
                <a:schemeClr val="tx1"/>
              </a:solidFill>
            </a:endParaRPr>
          </a:p>
        </p:txBody>
      </p:sp>
      <p:cxnSp>
        <p:nvCxnSpPr>
          <p:cNvPr id="58" name="Gerade Verbindung mit Pfeil 57"/>
          <p:cNvCxnSpPr/>
          <p:nvPr/>
        </p:nvCxnSpPr>
        <p:spPr>
          <a:xfrm>
            <a:off x="8422494" y="2505989"/>
            <a:ext cx="0" cy="568598"/>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59" name="Richtungspfeil 58"/>
          <p:cNvSpPr/>
          <p:nvPr/>
        </p:nvSpPr>
        <p:spPr>
          <a:xfrm rot="5400000" flipH="1">
            <a:off x="9158734" y="3882613"/>
            <a:ext cx="1368017" cy="326810"/>
          </a:xfrm>
          <a:prstGeom prst="homePlat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smtClean="0">
                <a:solidFill>
                  <a:schemeClr val="tx1"/>
                </a:solidFill>
              </a:rPr>
              <a:t>Efficiency</a:t>
            </a:r>
          </a:p>
        </p:txBody>
      </p:sp>
      <p:sp>
        <p:nvSpPr>
          <p:cNvPr id="60" name="Abgerundetes Rechteck 59"/>
          <p:cNvSpPr/>
          <p:nvPr/>
        </p:nvSpPr>
        <p:spPr>
          <a:xfrm>
            <a:off x="6073198" y="1805029"/>
            <a:ext cx="4782485" cy="4022056"/>
          </a:xfrm>
          <a:prstGeom prst="roundRect">
            <a:avLst/>
          </a:prstGeom>
          <a:noFill/>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err="1" smtClean="0">
              <a:solidFill>
                <a:schemeClr val="tx1"/>
              </a:solidFill>
            </a:endParaRPr>
          </a:p>
        </p:txBody>
      </p:sp>
      <p:sp>
        <p:nvSpPr>
          <p:cNvPr id="61" name="Textfeld 60"/>
          <p:cNvSpPr txBox="1"/>
          <p:nvPr/>
        </p:nvSpPr>
        <p:spPr>
          <a:xfrm>
            <a:off x="7128715" y="5113326"/>
            <a:ext cx="2903359" cy="646331"/>
          </a:xfrm>
          <a:prstGeom prst="rect">
            <a:avLst/>
          </a:prstGeom>
          <a:noFill/>
        </p:spPr>
        <p:txBody>
          <a:bodyPr wrap="none" rtlCol="0">
            <a:spAutoFit/>
          </a:bodyPr>
          <a:lstStyle/>
          <a:p>
            <a:pPr algn="ctr"/>
            <a:r>
              <a:rPr lang="en-US" dirty="0" smtClean="0"/>
              <a:t>Safe and highly efficient </a:t>
            </a:r>
          </a:p>
          <a:p>
            <a:pPr algn="ctr"/>
            <a:r>
              <a:rPr lang="en-US" dirty="0" smtClean="0"/>
              <a:t>intelligent dynamic module</a:t>
            </a:r>
            <a:endParaRPr lang="en-US" dirty="0"/>
          </a:p>
        </p:txBody>
      </p:sp>
    </p:spTree>
    <p:extLst>
      <p:ext uri="{BB962C8B-B14F-4D97-AF65-F5344CB8AC3E}">
        <p14:creationId xmlns:p14="http://schemas.microsoft.com/office/powerpoint/2010/main" val="2161039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uU._BEZVQai7tezUzX5s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mCHQxXT5Rk2NvqaQSk97p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6WlVvZ5pTaCpjwnWxM7YL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dtMPa7iSQLufYuyFXx4c5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dtMPa7iSQLufYuyFXx4c5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dtMPa7iSQLufYuyFXx4c5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dtMPa7iSQLufYuyFXx4c5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dtMPa7iSQLufYuyFXx4c5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dtMPa7iSQLufYuyFXx4c5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EALAcVYvQ_CXllwDy85e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dtMPa7iSQLufYuyFXx4c5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dtMPa7iSQLufYuyFXx4c5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LsS9x1ITCKd.K_lyGm6O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F-Praesentation_Standard">
  <a:themeElements>
    <a:clrScheme name="ika-MDI-2014-12-02">
      <a:dk1>
        <a:srgbClr val="171717"/>
      </a:dk1>
      <a:lt1>
        <a:srgbClr val="FFFFFF"/>
      </a:lt1>
      <a:dk2>
        <a:srgbClr val="5E5E5E"/>
      </a:dk2>
      <a:lt2>
        <a:srgbClr val="9A9A9A"/>
      </a:lt2>
      <a:accent1>
        <a:srgbClr val="5A7E92"/>
      </a:accent1>
      <a:accent2>
        <a:srgbClr val="E57200"/>
      </a:accent2>
      <a:accent3>
        <a:srgbClr val="CC071E"/>
      </a:accent3>
      <a:accent4>
        <a:srgbClr val="FFFF00"/>
      </a:accent4>
      <a:accent5>
        <a:srgbClr val="57AB27"/>
      </a:accent5>
      <a:accent6>
        <a:srgbClr val="00549F"/>
      </a:accent6>
      <a:hlink>
        <a:srgbClr val="171717"/>
      </a:hlink>
      <a:folHlink>
        <a:srgbClr val="171717"/>
      </a:folHlink>
    </a:clrScheme>
    <a:fontScheme name="ika Schrift">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1" id="{CC7A9A54-81D5-4418-BE5D-AD98DCDA7938}" vid="{039FAB9D-009D-4590-ACA3-514C52169DEC}"/>
    </a:ext>
  </a:extLst>
</a:theme>
</file>

<file path=ppt/theme/theme2.xml><?xml version="1.0" encoding="utf-8"?>
<a:theme xmlns:a="http://schemas.openxmlformats.org/drawingml/2006/main" name="ika_Englisch">
  <a:themeElements>
    <a:clrScheme name="ika-MDI-2014-12-02">
      <a:dk1>
        <a:srgbClr val="171717"/>
      </a:dk1>
      <a:lt1>
        <a:srgbClr val="FFFFFF"/>
      </a:lt1>
      <a:dk2>
        <a:srgbClr val="5E5E5E"/>
      </a:dk2>
      <a:lt2>
        <a:srgbClr val="9A9A9A"/>
      </a:lt2>
      <a:accent1>
        <a:srgbClr val="5A7E92"/>
      </a:accent1>
      <a:accent2>
        <a:srgbClr val="E57200"/>
      </a:accent2>
      <a:accent3>
        <a:srgbClr val="CC071E"/>
      </a:accent3>
      <a:accent4>
        <a:srgbClr val="FFFF00"/>
      </a:accent4>
      <a:accent5>
        <a:srgbClr val="57AB27"/>
      </a:accent5>
      <a:accent6>
        <a:srgbClr val="00549F"/>
      </a:accent6>
      <a:hlink>
        <a:srgbClr val="171717"/>
      </a:hlink>
      <a:folHlink>
        <a:srgbClr val="171717"/>
      </a:folHlink>
    </a:clrScheme>
    <a:fontScheme name="ika Schrift 12 2014">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1" id="{CC7A9A54-81D5-4418-BE5D-AD98DCDA7938}" vid="{F81616BE-3E79-4937-A4E1-333A663EF185}"/>
    </a:ext>
  </a:extLst>
</a:theme>
</file>

<file path=ppt/theme/theme3.xml><?xml version="1.0" encoding="utf-8"?>
<a:theme xmlns:a="http://schemas.openxmlformats.org/drawingml/2006/main" name="fka_Deutsch">
  <a:themeElements>
    <a:clrScheme name="Benutzerdefiniert 1">
      <a:dk1>
        <a:srgbClr val="171717"/>
      </a:dk1>
      <a:lt1>
        <a:srgbClr val="FFFFFF"/>
      </a:lt1>
      <a:dk2>
        <a:srgbClr val="5E5E5E"/>
      </a:dk2>
      <a:lt2>
        <a:srgbClr val="9A9A9A"/>
      </a:lt2>
      <a:accent1>
        <a:srgbClr val="5A7E92"/>
      </a:accent1>
      <a:accent2>
        <a:srgbClr val="FFFF00"/>
      </a:accent2>
      <a:accent3>
        <a:srgbClr val="CC071E"/>
      </a:accent3>
      <a:accent4>
        <a:srgbClr val="E57200"/>
      </a:accent4>
      <a:accent5>
        <a:srgbClr val="57AB27"/>
      </a:accent5>
      <a:accent6>
        <a:srgbClr val="00549F"/>
      </a:accent6>
      <a:hlink>
        <a:srgbClr val="171717"/>
      </a:hlink>
      <a:folHlink>
        <a:srgbClr val="171717"/>
      </a:folHlink>
    </a:clrScheme>
    <a:fontScheme name="ika Schrift 12 2014">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1" id="{CC7A9A54-81D5-4418-BE5D-AD98DCDA7938}" vid="{0BC3888D-EBCC-4D0A-B11C-1EB22320D6D3}"/>
    </a:ext>
  </a:extLst>
</a:theme>
</file>

<file path=ppt/theme/theme4.xml><?xml version="1.0" encoding="utf-8"?>
<a:theme xmlns:a="http://schemas.openxmlformats.org/drawingml/2006/main" name="fka_Englisch">
  <a:themeElements>
    <a:clrScheme name="Benutzerdefiniert 1">
      <a:dk1>
        <a:srgbClr val="171717"/>
      </a:dk1>
      <a:lt1>
        <a:srgbClr val="FFFFFF"/>
      </a:lt1>
      <a:dk2>
        <a:srgbClr val="5E5E5E"/>
      </a:dk2>
      <a:lt2>
        <a:srgbClr val="9A9A9A"/>
      </a:lt2>
      <a:accent1>
        <a:srgbClr val="5A7E92"/>
      </a:accent1>
      <a:accent2>
        <a:srgbClr val="FFFF00"/>
      </a:accent2>
      <a:accent3>
        <a:srgbClr val="CC071E"/>
      </a:accent3>
      <a:accent4>
        <a:srgbClr val="E57200"/>
      </a:accent4>
      <a:accent5>
        <a:srgbClr val="57AB27"/>
      </a:accent5>
      <a:accent6>
        <a:srgbClr val="00549F"/>
      </a:accent6>
      <a:hlink>
        <a:srgbClr val="171717"/>
      </a:hlink>
      <a:folHlink>
        <a:srgbClr val="171717"/>
      </a:folHlink>
    </a:clrScheme>
    <a:fontScheme name="ika Schrift 12 2014">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1" id="{CC7A9A54-81D5-4418-BE5D-AD98DCDA7938}" vid="{9FE5380F-10C5-4D57-9B4A-525CA22D6C87}"/>
    </a:ext>
  </a:ext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IF-Praesentation_Standard</Template>
  <TotalTime>0</TotalTime>
  <Words>1213</Words>
  <Application>Microsoft Office PowerPoint</Application>
  <PresentationFormat>Breitbild</PresentationFormat>
  <Paragraphs>317</Paragraphs>
  <Slides>22</Slides>
  <Notes>22</Notes>
  <HiddenSlides>0</HiddenSlides>
  <MMClips>0</MMClips>
  <ScaleCrop>false</ScaleCrop>
  <HeadingPairs>
    <vt:vector size="8" baseType="variant">
      <vt:variant>
        <vt:lpstr>Verwendete Schriftarten</vt:lpstr>
      </vt:variant>
      <vt:variant>
        <vt:i4>3</vt:i4>
      </vt:variant>
      <vt:variant>
        <vt:lpstr>Design</vt:lpstr>
      </vt:variant>
      <vt:variant>
        <vt:i4>4</vt:i4>
      </vt:variant>
      <vt:variant>
        <vt:lpstr>Eingebettete OLE-Server</vt:lpstr>
      </vt:variant>
      <vt:variant>
        <vt:i4>1</vt:i4>
      </vt:variant>
      <vt:variant>
        <vt:lpstr>Folientitel</vt:lpstr>
      </vt:variant>
      <vt:variant>
        <vt:i4>22</vt:i4>
      </vt:variant>
    </vt:vector>
  </HeadingPairs>
  <TitlesOfParts>
    <vt:vector size="30" baseType="lpstr">
      <vt:lpstr>Arial</vt:lpstr>
      <vt:lpstr>Calibri</vt:lpstr>
      <vt:lpstr>Wingdings</vt:lpstr>
      <vt:lpstr>IF-Praesentation_Standard</vt:lpstr>
      <vt:lpstr>ika_Englisch</vt:lpstr>
      <vt:lpstr>fka_Deutsch</vt:lpstr>
      <vt:lpstr>fka_Englisch</vt:lpstr>
      <vt:lpstr>think-cell Folie</vt:lpstr>
      <vt:lpstr>PowerPoint-Präsentation</vt:lpstr>
      <vt:lpstr>Agenda</vt:lpstr>
      <vt:lpstr>Electronics Department Li, Minglu</vt:lpstr>
      <vt:lpstr>Electronics Department Li, Minglu</vt:lpstr>
      <vt:lpstr>Agenda</vt:lpstr>
      <vt:lpstr>Dynamic module in UNICARagil Background</vt:lpstr>
      <vt:lpstr>Agenda</vt:lpstr>
      <vt:lpstr>Development safe and highly efficient Dynamic Module Architecture</vt:lpstr>
      <vt:lpstr>Development safe and highly efficient Dynamic Module Requirement</vt:lpstr>
      <vt:lpstr>Agenda</vt:lpstr>
      <vt:lpstr>Research Approach  Monitoring and Prediction</vt:lpstr>
      <vt:lpstr>Research Approach Functional Safety and Redundancy</vt:lpstr>
      <vt:lpstr>Research Approach Security</vt:lpstr>
      <vt:lpstr>Research Approach Research challenges</vt:lpstr>
      <vt:lpstr>Agenda</vt:lpstr>
      <vt:lpstr>Work Progress Work progress</vt:lpstr>
      <vt:lpstr>Agenda</vt:lpstr>
      <vt:lpstr>Electronics Department Li, Minglu</vt:lpstr>
      <vt:lpstr>Agenda</vt:lpstr>
      <vt:lpstr>Financing Financing</vt:lpstr>
      <vt:lpstr>PowerPoint-Präsentation</vt:lpstr>
      <vt:lpstr>Backup ASIL Level</vt:lpstr>
    </vt:vector>
  </TitlesOfParts>
  <Company>ika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minglu.li@ika.rwth-aachen.de</dc:creator>
  <cp:lastModifiedBy>Minglu Li</cp:lastModifiedBy>
  <cp:revision>271</cp:revision>
  <cp:lastPrinted>2018-07-30T12:07:50Z</cp:lastPrinted>
  <dcterms:created xsi:type="dcterms:W3CDTF">2018-06-17T18:22:58Z</dcterms:created>
  <dcterms:modified xsi:type="dcterms:W3CDTF">2018-07-30T12:08:25Z</dcterms:modified>
  <cp:contentStatus/>
</cp:coreProperties>
</file>