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60" r:id="rId1"/>
  </p:sldMasterIdLst>
  <p:notesMasterIdLst>
    <p:notesMasterId r:id="rId3"/>
  </p:notesMasterIdLst>
  <p:sldIdLst>
    <p:sldId id="297" r:id="rId2"/>
  </p:sldIdLst>
  <p:sldSz cx="30275213" cy="42803763"/>
  <p:notesSz cx="6797675" cy="9926638"/>
  <p:embeddedFontLst>
    <p:embeddedFont>
      <p:font typeface="Comfortaa" panose="020B0604020202020204" charset="0"/>
      <p:regular r:id="rId4"/>
      <p:bold r:id="rId5"/>
    </p:embeddedFont>
    <p:embeddedFont>
      <p:font typeface="Montserrat" panose="020B0604020202020204" charset="0"/>
      <p:regular r:id="rId6"/>
    </p:embeddedFont>
    <p:embeddedFont>
      <p:font typeface="Comfortaa Medium" panose="020B0604020202020204" charset="0"/>
      <p:regular r:id="rId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monstrator 4: UAB" id="{EB297286-0599-472E-B431-DCBBDD280E0B}">
          <p14:sldIdLst>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108"/>
    <a:srgbClr val="082624"/>
    <a:srgbClr val="002624"/>
    <a:srgbClr val="0099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3" autoAdjust="0"/>
    <p:restoredTop sz="94068" autoAdjust="0"/>
  </p:normalViewPr>
  <p:slideViewPr>
    <p:cSldViewPr snapToGrid="0">
      <p:cViewPr varScale="1">
        <p:scale>
          <a:sx n="17" d="100"/>
          <a:sy n="17" d="100"/>
        </p:scale>
        <p:origin x="2994"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CD67D0B4-B29E-6645-A74C-15D5CEAC748C}" type="datetimeFigureOut">
              <a:rPr lang="de-DE" smtClean="0"/>
              <a:t>18.08.2025</a:t>
            </a:fld>
            <a:endParaRPr lang="de-DE"/>
          </a:p>
        </p:txBody>
      </p:sp>
      <p:sp>
        <p:nvSpPr>
          <p:cNvPr id="4" name="Folienbildplatzhalter 3"/>
          <p:cNvSpPr>
            <a:spLocks noGrp="1" noRot="1" noChangeAspect="1"/>
          </p:cNvSpPr>
          <p:nvPr>
            <p:ph type="sldImg" idx="2"/>
          </p:nvPr>
        </p:nvSpPr>
        <p:spPr>
          <a:xfrm>
            <a:off x="2214563" y="1241425"/>
            <a:ext cx="2368550" cy="334962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B7BD65BC-FF6E-F843-B8C4-FA825F12B837}" type="slidenum">
              <a:rPr lang="de-DE" smtClean="0"/>
              <a:t>‹Nr.›</a:t>
            </a:fld>
            <a:endParaRPr lang="de-DE"/>
          </a:p>
        </p:txBody>
      </p:sp>
    </p:spTree>
    <p:extLst>
      <p:ext uri="{BB962C8B-B14F-4D97-AF65-F5344CB8AC3E}">
        <p14:creationId xmlns:p14="http://schemas.microsoft.com/office/powerpoint/2010/main" val="1824724805"/>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7EABA-5F12-E34C-EE84-7DB01430318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1941326-5B0B-E292-9129-889C13165F4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ECE2A8F-AED8-5EFC-BA46-AD1049105FC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CBD9830-3C94-F2A7-ECE5-231CFDD1310E}"/>
              </a:ext>
            </a:extLst>
          </p:cNvPr>
          <p:cNvSpPr>
            <a:spLocks noGrp="1"/>
          </p:cNvSpPr>
          <p:nvPr>
            <p:ph type="sldNum" sz="quarter" idx="5"/>
          </p:nvPr>
        </p:nvSpPr>
        <p:spPr/>
        <p:txBody>
          <a:bodyPr/>
          <a:lstStyle/>
          <a:p>
            <a:fld id="{B7BD65BC-FF6E-F843-B8C4-FA825F12B837}" type="slidenum">
              <a:rPr lang="de-DE" smtClean="0"/>
              <a:t>1</a:t>
            </a:fld>
            <a:endParaRPr lang="de-DE"/>
          </a:p>
        </p:txBody>
      </p:sp>
    </p:spTree>
    <p:extLst>
      <p:ext uri="{BB962C8B-B14F-4D97-AF65-F5344CB8AC3E}">
        <p14:creationId xmlns:p14="http://schemas.microsoft.com/office/powerpoint/2010/main" val="4261437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3C75C95A-2740-7D46-A9FC-D1950A6E6E9A}" type="datetimeFigureOut">
              <a:rPr lang="de-DE" smtClean="0"/>
              <a:t>18.08.2025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672F07D-6A51-E148-8913-487DAC914D1A}" type="slidenum">
              <a:rPr lang="de-DE" smtClean="0"/>
              <a:t>‹Nr.›</a:t>
            </a:fld>
            <a:endParaRPr lang="de-DE"/>
          </a:p>
        </p:txBody>
      </p:sp>
      <p:pic>
        <p:nvPicPr>
          <p:cNvPr id="7" name="Grafik 6">
            <a:extLst>
              <a:ext uri="{FF2B5EF4-FFF2-40B4-BE49-F238E27FC236}">
                <a16:creationId xmlns:a16="http://schemas.microsoft.com/office/drawing/2014/main" id="{EF44862F-AB0B-DCE2-38B5-F977C4D14F83}"/>
              </a:ext>
            </a:extLst>
          </p:cNvPr>
          <p:cNvPicPr>
            <a:picLocks noChangeAspect="1"/>
          </p:cNvPicPr>
          <p:nvPr userDrawn="1"/>
        </p:nvPicPr>
        <p:blipFill>
          <a:blip r:embed="rId2"/>
          <a:stretch>
            <a:fillRect/>
          </a:stretch>
        </p:blipFill>
        <p:spPr>
          <a:xfrm>
            <a:off x="10987" y="-1"/>
            <a:ext cx="30264226" cy="42819313"/>
          </a:xfrm>
          <a:prstGeom prst="rect">
            <a:avLst/>
          </a:prstGeom>
        </p:spPr>
      </p:pic>
      <p:pic>
        <p:nvPicPr>
          <p:cNvPr id="38" name="Grafik 37">
            <a:extLst>
              <a:ext uri="{FF2B5EF4-FFF2-40B4-BE49-F238E27FC236}">
                <a16:creationId xmlns:a16="http://schemas.microsoft.com/office/drawing/2014/main" id="{1E11D3FB-5DBA-A0D0-755A-63D8F4A979C2}"/>
              </a:ext>
            </a:extLst>
          </p:cNvPr>
          <p:cNvPicPr>
            <a:picLocks noChangeAspect="1"/>
          </p:cNvPicPr>
          <p:nvPr userDrawn="1"/>
        </p:nvPicPr>
        <p:blipFill>
          <a:blip r:embed="rId3"/>
          <a:srcRect/>
          <a:stretch/>
        </p:blipFill>
        <p:spPr>
          <a:xfrm>
            <a:off x="24709615" y="6137504"/>
            <a:ext cx="4467279" cy="2978185"/>
          </a:xfrm>
          <a:prstGeom prst="rect">
            <a:avLst/>
          </a:prstGeom>
        </p:spPr>
      </p:pic>
      <p:pic>
        <p:nvPicPr>
          <p:cNvPr id="40" name="Grafik 39" descr="Ein Bild, das Grafiken, Schrift, Screenshot, Grafikdesign enthält.&#10;&#10;Automatisch generierte Beschreibung">
            <a:extLst>
              <a:ext uri="{FF2B5EF4-FFF2-40B4-BE49-F238E27FC236}">
                <a16:creationId xmlns:a16="http://schemas.microsoft.com/office/drawing/2014/main" id="{F23A6B0E-E296-D2E5-8CB5-997928EAB5C2}"/>
              </a:ext>
            </a:extLst>
          </p:cNvPr>
          <p:cNvPicPr>
            <a:picLocks noChangeAspect="1"/>
          </p:cNvPicPr>
          <p:nvPr userDrawn="1"/>
        </p:nvPicPr>
        <p:blipFill>
          <a:blip r:embed="rId4">
            <a:alphaModFix/>
          </a:blip>
          <a:stretch>
            <a:fillRect/>
          </a:stretch>
        </p:blipFill>
        <p:spPr>
          <a:xfrm>
            <a:off x="22198222" y="1416691"/>
            <a:ext cx="6642000" cy="1793340"/>
          </a:xfrm>
          <a:prstGeom prst="rect">
            <a:avLst/>
          </a:prstGeom>
        </p:spPr>
      </p:pic>
    </p:spTree>
    <p:extLst>
      <p:ext uri="{BB962C8B-B14F-4D97-AF65-F5344CB8AC3E}">
        <p14:creationId xmlns:p14="http://schemas.microsoft.com/office/powerpoint/2010/main" val="2516926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C75C95A-2740-7D46-A9FC-D1950A6E6E9A}" type="datetimeFigureOut">
              <a:rPr lang="de-DE" smtClean="0"/>
              <a:t>18.08.2025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4179298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C75C95A-2740-7D46-A9FC-D1950A6E6E9A}" type="datetimeFigureOut">
              <a:rPr lang="de-DE" smtClean="0"/>
              <a:t>18.08.2025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1453546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3C75C95A-2740-7D46-A9FC-D1950A6E6E9A}" type="datetimeFigureOut">
              <a:rPr lang="de-DE" smtClean="0"/>
              <a:t>18.08.2025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2745444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3C75C95A-2740-7D46-A9FC-D1950A6E6E9A}" type="datetimeFigureOut">
              <a:rPr lang="de-DE" smtClean="0"/>
              <a:t>18.08.2025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403671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3C75C95A-2740-7D46-A9FC-D1950A6E6E9A}" type="datetimeFigureOut">
              <a:rPr lang="de-DE" smtClean="0"/>
              <a:t>18.08.2025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3356286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3C75C95A-2740-7D46-A9FC-D1950A6E6E9A}" type="datetimeFigureOut">
              <a:rPr lang="de-DE" smtClean="0"/>
              <a:t>18.08.2025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4168064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3C75C95A-2740-7D46-A9FC-D1950A6E6E9A}" type="datetimeFigureOut">
              <a:rPr lang="de-DE" smtClean="0"/>
              <a:t>18.08.2025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4012598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75C95A-2740-7D46-A9FC-D1950A6E6E9A}" type="datetimeFigureOut">
              <a:rPr lang="de-DE" smtClean="0"/>
              <a:t>18.08.2025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3861017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C75C95A-2740-7D46-A9FC-D1950A6E6E9A}" type="datetimeFigureOut">
              <a:rPr lang="de-DE" smtClean="0"/>
              <a:t>18.08.2025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1777718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3C75C95A-2740-7D46-A9FC-D1950A6E6E9A}" type="datetimeFigureOut">
              <a:rPr lang="de-DE" smtClean="0"/>
              <a:t>18.08.2025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6672F07D-6A51-E148-8913-487DAC914D1A}" type="slidenum">
              <a:rPr lang="de-DE" smtClean="0"/>
              <a:t>‹Nr.›</a:t>
            </a:fld>
            <a:endParaRPr lang="de-DE"/>
          </a:p>
        </p:txBody>
      </p:sp>
    </p:spTree>
    <p:extLst>
      <p:ext uri="{BB962C8B-B14F-4D97-AF65-F5344CB8AC3E}">
        <p14:creationId xmlns:p14="http://schemas.microsoft.com/office/powerpoint/2010/main" val="14748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3C75C95A-2740-7D46-A9FC-D1950A6E6E9A}" type="datetimeFigureOut">
              <a:rPr lang="de-DE" smtClean="0"/>
              <a:t>18.08.2025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6672F07D-6A51-E148-8913-487DAC914D1A}" type="slidenum">
              <a:rPr lang="de-DE" smtClean="0"/>
              <a:t>‹Nr.›</a:t>
            </a:fld>
            <a:endParaRPr lang="de-DE"/>
          </a:p>
        </p:txBody>
      </p:sp>
    </p:spTree>
    <p:extLst>
      <p:ext uri="{BB962C8B-B14F-4D97-AF65-F5344CB8AC3E}">
        <p14:creationId xmlns:p14="http://schemas.microsoft.com/office/powerpoint/2010/main" val="17746422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12.svg"/><Relationship Id="rId4" Type="http://schemas.openxmlformats.org/officeDocument/2006/relationships/image" Target="../media/image5.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B49C2-1037-E20B-AB1A-09273F2DCCA1}"/>
            </a:ext>
          </a:extLst>
        </p:cNvPr>
        <p:cNvGrpSpPr/>
        <p:nvPr/>
      </p:nvGrpSpPr>
      <p:grpSpPr>
        <a:xfrm>
          <a:off x="0" y="0"/>
          <a:ext cx="0" cy="0"/>
          <a:chOff x="0" y="0"/>
          <a:chExt cx="0" cy="0"/>
        </a:xfrm>
      </p:grpSpPr>
      <p:sp>
        <p:nvSpPr>
          <p:cNvPr id="6" name="Textfeld 5">
            <a:extLst>
              <a:ext uri="{FF2B5EF4-FFF2-40B4-BE49-F238E27FC236}">
                <a16:creationId xmlns:a16="http://schemas.microsoft.com/office/drawing/2014/main" id="{0D10C606-C61D-B5B3-AE50-2F532853EA3C}"/>
              </a:ext>
            </a:extLst>
          </p:cNvPr>
          <p:cNvSpPr txBox="1"/>
          <p:nvPr/>
        </p:nvSpPr>
        <p:spPr>
          <a:xfrm>
            <a:off x="1363381" y="1217992"/>
            <a:ext cx="18392502" cy="3631763"/>
          </a:xfrm>
          <a:prstGeom prst="rect">
            <a:avLst/>
          </a:prstGeom>
          <a:noFill/>
        </p:spPr>
        <p:txBody>
          <a:bodyPr wrap="square" rtlCol="0">
            <a:spAutoFit/>
          </a:bodyPr>
          <a:lstStyle/>
          <a:p>
            <a:pPr>
              <a:lnSpc>
                <a:spcPts val="13800"/>
              </a:lnSpc>
            </a:pPr>
            <a:r>
              <a:rPr lang="en-US" sz="11400" spc="150" dirty="0" smtClean="0">
                <a:solidFill>
                  <a:srgbClr val="082624"/>
                </a:solidFill>
                <a:effectLst/>
                <a:latin typeface="Comfortaa Medium" pitchFamily="2" charset="0"/>
              </a:rPr>
              <a:t>Distributed </a:t>
            </a:r>
            <a:endParaRPr lang="en-US" sz="11400" spc="150" dirty="0">
              <a:solidFill>
                <a:srgbClr val="082624"/>
              </a:solidFill>
              <a:effectLst/>
              <a:latin typeface="Comfortaa Medium" pitchFamily="2" charset="0"/>
            </a:endParaRPr>
          </a:p>
          <a:p>
            <a:pPr>
              <a:lnSpc>
                <a:spcPts val="13800"/>
              </a:lnSpc>
            </a:pPr>
            <a:r>
              <a:rPr lang="en-US" sz="11400" spc="150" dirty="0" smtClean="0">
                <a:solidFill>
                  <a:srgbClr val="FF6108"/>
                </a:solidFill>
                <a:effectLst/>
                <a:latin typeface="Comfortaa Medium" pitchFamily="2" charset="0"/>
              </a:rPr>
              <a:t>Computing Platform</a:t>
            </a:r>
            <a:endParaRPr lang="de-DE" sz="11400" b="1" dirty="0">
              <a:solidFill>
                <a:srgbClr val="FF6108"/>
              </a:solidFill>
              <a:effectLst/>
              <a:latin typeface="Comfortaa Medium" pitchFamily="2" charset="0"/>
            </a:endParaRPr>
          </a:p>
        </p:txBody>
      </p:sp>
      <p:sp>
        <p:nvSpPr>
          <p:cNvPr id="7" name="Textfeld 6">
            <a:extLst>
              <a:ext uri="{FF2B5EF4-FFF2-40B4-BE49-F238E27FC236}">
                <a16:creationId xmlns:a16="http://schemas.microsoft.com/office/drawing/2014/main" id="{7C65A1FE-F04B-3CBE-7060-EFE8FAB61096}"/>
              </a:ext>
            </a:extLst>
          </p:cNvPr>
          <p:cNvSpPr txBox="1"/>
          <p:nvPr/>
        </p:nvSpPr>
        <p:spPr>
          <a:xfrm>
            <a:off x="1363381" y="6075916"/>
            <a:ext cx="15133919" cy="1754326"/>
          </a:xfrm>
          <a:prstGeom prst="rect">
            <a:avLst/>
          </a:prstGeom>
          <a:noFill/>
        </p:spPr>
        <p:txBody>
          <a:bodyPr wrap="square" rtlCol="0">
            <a:spAutoFit/>
          </a:bodyPr>
          <a:lstStyle/>
          <a:p>
            <a:r>
              <a:rPr lang="en-US" sz="5400" dirty="0" smtClean="0">
                <a:solidFill>
                  <a:srgbClr val="082624"/>
                </a:solidFill>
                <a:latin typeface="Montserrat" pitchFamily="2" charset="77"/>
              </a:rPr>
              <a:t>Utilizing unused </a:t>
            </a:r>
            <a:r>
              <a:rPr lang="en-US" sz="5400" dirty="0" smtClean="0">
                <a:solidFill>
                  <a:srgbClr val="FF6108"/>
                </a:solidFill>
                <a:latin typeface="Montserrat" pitchFamily="2" charset="77"/>
              </a:rPr>
              <a:t>computing resources</a:t>
            </a:r>
            <a:r>
              <a:rPr lang="en-US" sz="5400" dirty="0" smtClean="0">
                <a:solidFill>
                  <a:srgbClr val="082624"/>
                </a:solidFill>
                <a:latin typeface="Montserrat" pitchFamily="2" charset="77"/>
              </a:rPr>
              <a:t> of autonomous </a:t>
            </a:r>
            <a:r>
              <a:rPr lang="en-US" sz="5400" dirty="0" smtClean="0">
                <a:solidFill>
                  <a:srgbClr val="FF6108"/>
                </a:solidFill>
                <a:latin typeface="Montserrat" pitchFamily="2" charset="77"/>
              </a:rPr>
              <a:t>vehicles</a:t>
            </a:r>
            <a:endParaRPr lang="de-DE" sz="5400" dirty="0">
              <a:solidFill>
                <a:srgbClr val="FF6108"/>
              </a:solidFill>
              <a:latin typeface="Montserrat" pitchFamily="2" charset="77"/>
            </a:endParaRPr>
          </a:p>
        </p:txBody>
      </p:sp>
      <p:sp>
        <p:nvSpPr>
          <p:cNvPr id="9" name="Textfeld 8">
            <a:extLst>
              <a:ext uri="{FF2B5EF4-FFF2-40B4-BE49-F238E27FC236}">
                <a16:creationId xmlns:a16="http://schemas.microsoft.com/office/drawing/2014/main" id="{BCB3EF64-C5C3-D1D9-9886-567B76351DA8}"/>
              </a:ext>
            </a:extLst>
          </p:cNvPr>
          <p:cNvSpPr txBox="1"/>
          <p:nvPr/>
        </p:nvSpPr>
        <p:spPr>
          <a:xfrm>
            <a:off x="1363381" y="9399288"/>
            <a:ext cx="27479524" cy="2977738"/>
          </a:xfrm>
          <a:prstGeom prst="rect">
            <a:avLst/>
          </a:prstGeom>
          <a:noFill/>
        </p:spPr>
        <p:txBody>
          <a:bodyPr wrap="square" rtlCol="0">
            <a:spAutoFit/>
          </a:bodyPr>
          <a:lstStyle/>
          <a:p>
            <a:pPr algn="just">
              <a:lnSpc>
                <a:spcPts val="4500"/>
              </a:lnSpc>
            </a:pPr>
            <a:r>
              <a:rPr lang="en-US" sz="4000" dirty="0">
                <a:solidFill>
                  <a:srgbClr val="082624"/>
                </a:solidFill>
                <a:latin typeface="Montserrat" pitchFamily="2" charset="77"/>
              </a:rPr>
              <a:t>Autonomous vehicles use powerful hardware to carry out the necessary driving functions. However, this computing power is often unused in certain scenarios, such as when parking. To improve resource efficiency, this unused computing power could be made accessible as a general-purpose computing platform. In a similar way to server clusters in IT infrastructures, multiple autonomous vehicles could be pooled together to create a distributed computing cluster.</a:t>
            </a:r>
            <a:endParaRPr lang="de-DE" sz="4000" dirty="0">
              <a:solidFill>
                <a:srgbClr val="082624"/>
              </a:solidFill>
              <a:effectLst/>
              <a:latin typeface="Montserrat" pitchFamily="2" charset="77"/>
            </a:endParaRPr>
          </a:p>
        </p:txBody>
      </p:sp>
      <p:sp>
        <p:nvSpPr>
          <p:cNvPr id="23" name="Textfeld 22">
            <a:extLst>
              <a:ext uri="{FF2B5EF4-FFF2-40B4-BE49-F238E27FC236}">
                <a16:creationId xmlns:a16="http://schemas.microsoft.com/office/drawing/2014/main" id="{AEFD540A-6319-F226-C1FB-9272A5118704}"/>
              </a:ext>
            </a:extLst>
          </p:cNvPr>
          <p:cNvSpPr txBox="1"/>
          <p:nvPr/>
        </p:nvSpPr>
        <p:spPr>
          <a:xfrm>
            <a:off x="15590876" y="33856344"/>
            <a:ext cx="13252029" cy="923330"/>
          </a:xfrm>
          <a:prstGeom prst="rect">
            <a:avLst/>
          </a:prstGeom>
          <a:noFill/>
        </p:spPr>
        <p:txBody>
          <a:bodyPr wrap="square" rtlCol="0">
            <a:spAutoFit/>
          </a:bodyPr>
          <a:lstStyle/>
          <a:p>
            <a:r>
              <a:rPr lang="de-DE" sz="5400" dirty="0" err="1">
                <a:solidFill>
                  <a:srgbClr val="082624"/>
                </a:solidFill>
                <a:effectLst/>
                <a:latin typeface="Comfortaa Medium" pitchFamily="2" charset="0"/>
              </a:rPr>
              <a:t>Contributing</a:t>
            </a:r>
            <a:r>
              <a:rPr lang="de-DE" sz="5400" dirty="0">
                <a:solidFill>
                  <a:srgbClr val="082624"/>
                </a:solidFill>
                <a:effectLst/>
                <a:latin typeface="Comfortaa Medium" pitchFamily="2" charset="0"/>
              </a:rPr>
              <a:t> </a:t>
            </a:r>
            <a:r>
              <a:rPr lang="de-DE" sz="5400" b="1" dirty="0">
                <a:solidFill>
                  <a:srgbClr val="FF6108"/>
                </a:solidFill>
                <a:effectLst/>
                <a:latin typeface="Comfortaa Medium" pitchFamily="2" charset="0"/>
              </a:rPr>
              <a:t>Partners</a:t>
            </a:r>
            <a:endParaRPr lang="de-DE" sz="5400" b="1" dirty="0">
              <a:solidFill>
                <a:srgbClr val="FF6108"/>
              </a:solidFill>
              <a:effectLst/>
              <a:latin typeface="Comfortaa" pitchFamily="2" charset="0"/>
            </a:endParaRPr>
          </a:p>
        </p:txBody>
      </p:sp>
      <p:pic>
        <p:nvPicPr>
          <p:cNvPr id="5" name="Grafik 4">
            <a:extLst>
              <a:ext uri="{FF2B5EF4-FFF2-40B4-BE49-F238E27FC236}">
                <a16:creationId xmlns:a16="http://schemas.microsoft.com/office/drawing/2014/main" id="{EC97AF43-21E6-81D5-DBA9-FF31272C3C68}"/>
              </a:ext>
            </a:extLst>
          </p:cNvPr>
          <p:cNvPicPr>
            <a:picLocks noChangeAspect="1"/>
          </p:cNvPicPr>
          <p:nvPr/>
        </p:nvPicPr>
        <p:blipFill>
          <a:blip r:embed="rId3"/>
          <a:srcRect/>
          <a:stretch/>
        </p:blipFill>
        <p:spPr>
          <a:xfrm>
            <a:off x="15583762" y="34876784"/>
            <a:ext cx="2867833" cy="2861769"/>
          </a:xfrm>
          <a:prstGeom prst="rect">
            <a:avLst/>
          </a:prstGeom>
        </p:spPr>
      </p:pic>
      <p:sp>
        <p:nvSpPr>
          <p:cNvPr id="77" name="Textfeld 76">
            <a:extLst>
              <a:ext uri="{FF2B5EF4-FFF2-40B4-BE49-F238E27FC236}">
                <a16:creationId xmlns:a16="http://schemas.microsoft.com/office/drawing/2014/main" id="{D831FD05-80F7-8B82-ADB9-78B8C58D19D8}"/>
              </a:ext>
            </a:extLst>
          </p:cNvPr>
          <p:cNvSpPr txBox="1"/>
          <p:nvPr/>
        </p:nvSpPr>
        <p:spPr>
          <a:xfrm>
            <a:off x="1363380" y="24378896"/>
            <a:ext cx="13252029" cy="5863144"/>
          </a:xfrm>
          <a:prstGeom prst="rect">
            <a:avLst/>
          </a:prstGeom>
          <a:noFill/>
        </p:spPr>
        <p:txBody>
          <a:bodyPr wrap="square" rtlCol="0">
            <a:spAutoFit/>
          </a:bodyPr>
          <a:lstStyle/>
          <a:p>
            <a:pPr>
              <a:lnSpc>
                <a:spcPts val="4500"/>
              </a:lnSpc>
            </a:pPr>
            <a:r>
              <a:rPr kumimoji="0" lang="de-DE" sz="5400" b="1" i="0" u="none" strike="noStrike" kern="1200" cap="none" spc="0" normalizeH="0" baseline="0" noProof="0" dirty="0">
                <a:ln>
                  <a:noFill/>
                </a:ln>
                <a:solidFill>
                  <a:srgbClr val="002624"/>
                </a:solidFill>
                <a:effectLst/>
                <a:uLnTx/>
                <a:uFillTx/>
                <a:latin typeface="Comfortaa" pitchFamily="2" charset="0"/>
                <a:ea typeface="+mn-ea"/>
                <a:cs typeface="+mn-cs"/>
              </a:rPr>
              <a:t>State </a:t>
            </a:r>
            <a:r>
              <a:rPr kumimoji="0" lang="de-DE" sz="5400" b="1" i="0" u="none" strike="noStrike" kern="1200" cap="none" spc="0" normalizeH="0" baseline="0" noProof="0" dirty="0" err="1">
                <a:ln>
                  <a:noFill/>
                </a:ln>
                <a:solidFill>
                  <a:srgbClr val="002624"/>
                </a:solidFill>
                <a:effectLst/>
                <a:uLnTx/>
                <a:uFillTx/>
                <a:latin typeface="Comfortaa" pitchFamily="2" charset="0"/>
                <a:ea typeface="+mn-ea"/>
                <a:cs typeface="+mn-cs"/>
              </a:rPr>
              <a:t>of</a:t>
            </a:r>
            <a:r>
              <a:rPr kumimoji="0" lang="de-DE" sz="5400" b="1" i="0" u="none" strike="noStrike" kern="1200" cap="none" spc="0" normalizeH="0" baseline="0" noProof="0" dirty="0">
                <a:ln>
                  <a:noFill/>
                </a:ln>
                <a:solidFill>
                  <a:srgbClr val="002624"/>
                </a:solidFill>
                <a:effectLst/>
                <a:uLnTx/>
                <a:uFillTx/>
                <a:latin typeface="Comfortaa" pitchFamily="2" charset="0"/>
                <a:ea typeface="+mn-ea"/>
                <a:cs typeface="+mn-cs"/>
              </a:rPr>
              <a:t> </a:t>
            </a:r>
            <a:r>
              <a:rPr kumimoji="0" lang="de-DE" sz="5400" b="1" i="0" u="none" strike="noStrike" kern="1200" cap="none" spc="0" normalizeH="0" baseline="0" noProof="0" dirty="0" err="1">
                <a:ln>
                  <a:noFill/>
                </a:ln>
                <a:solidFill>
                  <a:srgbClr val="FF6108"/>
                </a:solidFill>
                <a:effectLst/>
                <a:uLnTx/>
                <a:uFillTx/>
                <a:latin typeface="Comfortaa" pitchFamily="2" charset="0"/>
                <a:ea typeface="+mn-ea"/>
                <a:cs typeface="+mn-cs"/>
              </a:rPr>
              <a:t>the</a:t>
            </a:r>
            <a:r>
              <a:rPr kumimoji="0" lang="de-DE" sz="5400" b="1" i="0" u="none" strike="noStrike" kern="1200" cap="none" spc="0" normalizeH="0" baseline="0" noProof="0" dirty="0">
                <a:ln>
                  <a:noFill/>
                </a:ln>
                <a:solidFill>
                  <a:srgbClr val="FF6108"/>
                </a:solidFill>
                <a:effectLst/>
                <a:uLnTx/>
                <a:uFillTx/>
                <a:latin typeface="Comfortaa" pitchFamily="2" charset="0"/>
                <a:ea typeface="+mn-ea"/>
                <a:cs typeface="+mn-cs"/>
              </a:rPr>
              <a:t> Art</a:t>
            </a:r>
          </a:p>
          <a:p>
            <a:pPr algn="just">
              <a:lnSpc>
                <a:spcPts val="4500"/>
              </a:lnSpc>
            </a:pPr>
            <a:endParaRPr lang="en-US" sz="4000" dirty="0">
              <a:solidFill>
                <a:srgbClr val="082624"/>
              </a:solidFill>
              <a:latin typeface="Montserrat" pitchFamily="2" charset="77"/>
            </a:endParaRPr>
          </a:p>
          <a:p>
            <a:pPr algn="just">
              <a:lnSpc>
                <a:spcPts val="4500"/>
              </a:lnSpc>
            </a:pPr>
            <a:r>
              <a:rPr lang="en-US" sz="4000" dirty="0">
                <a:solidFill>
                  <a:srgbClr val="082624"/>
                </a:solidFill>
                <a:latin typeface="Montserrat" pitchFamily="2" charset="77"/>
              </a:rPr>
              <a:t>Autonomous vehicles are still the subject of ongoing research. The concept of a distributed computing platform consisting solely of autonomous vehicles only becomes viable when there are a large number of them. Although there are existing concepts for such use cases, there is currently </a:t>
            </a:r>
            <a:r>
              <a:rPr lang="en-US" sz="4000" dirty="0" smtClean="0">
                <a:solidFill>
                  <a:srgbClr val="082624"/>
                </a:solidFill>
                <a:latin typeface="Montserrat" pitchFamily="2" charset="77"/>
              </a:rPr>
              <a:t>no commercially </a:t>
            </a:r>
            <a:r>
              <a:rPr lang="en-US" sz="4000" dirty="0">
                <a:solidFill>
                  <a:srgbClr val="082624"/>
                </a:solidFill>
                <a:latin typeface="Montserrat" pitchFamily="2" charset="77"/>
              </a:rPr>
              <a:t>available </a:t>
            </a:r>
            <a:r>
              <a:rPr lang="en-US" sz="4000" dirty="0" smtClean="0">
                <a:solidFill>
                  <a:srgbClr val="082624"/>
                </a:solidFill>
                <a:latin typeface="Montserrat" pitchFamily="2" charset="77"/>
              </a:rPr>
              <a:t>implementation for automotive applications. </a:t>
            </a:r>
            <a:endParaRPr lang="en-US" sz="4000" dirty="0">
              <a:solidFill>
                <a:srgbClr val="082624"/>
              </a:solidFill>
              <a:latin typeface="Montserrat" pitchFamily="2" charset="77"/>
            </a:endParaRPr>
          </a:p>
        </p:txBody>
      </p:sp>
      <p:sp>
        <p:nvSpPr>
          <p:cNvPr id="78" name="Textfeld 77">
            <a:extLst>
              <a:ext uri="{FF2B5EF4-FFF2-40B4-BE49-F238E27FC236}">
                <a16:creationId xmlns:a16="http://schemas.microsoft.com/office/drawing/2014/main" id="{C4645D14-43A2-1B18-FABA-201A3CB5B61E}"/>
              </a:ext>
            </a:extLst>
          </p:cNvPr>
          <p:cNvSpPr txBox="1"/>
          <p:nvPr/>
        </p:nvSpPr>
        <p:spPr>
          <a:xfrm>
            <a:off x="15590876" y="24378896"/>
            <a:ext cx="13252029" cy="5286062"/>
          </a:xfrm>
          <a:prstGeom prst="rect">
            <a:avLst/>
          </a:prstGeom>
          <a:noFill/>
        </p:spPr>
        <p:txBody>
          <a:bodyPr wrap="square" rtlCol="0">
            <a:spAutoFit/>
          </a:bodyPr>
          <a:lstStyle/>
          <a:p>
            <a:pPr>
              <a:lnSpc>
                <a:spcPts val="4500"/>
              </a:lnSpc>
            </a:pPr>
            <a:r>
              <a:rPr kumimoji="0" lang="de-DE" sz="5400" b="1" i="0" u="none" strike="noStrike" kern="1200" cap="none" spc="0" normalizeH="0" baseline="0" noProof="0" dirty="0">
                <a:ln>
                  <a:noFill/>
                </a:ln>
                <a:solidFill>
                  <a:srgbClr val="002624"/>
                </a:solidFill>
                <a:effectLst/>
                <a:uLnTx/>
                <a:uFillTx/>
                <a:latin typeface="Comfortaa" pitchFamily="2" charset="0"/>
                <a:ea typeface="+mn-ea"/>
                <a:cs typeface="+mn-cs"/>
              </a:rPr>
              <a:t>Technological </a:t>
            </a:r>
            <a:r>
              <a:rPr kumimoji="0" lang="de-DE" sz="5400" b="1" i="0" u="none" strike="noStrike" kern="1200" cap="none" spc="0" normalizeH="0" baseline="0" noProof="0" dirty="0" err="1">
                <a:ln>
                  <a:noFill/>
                </a:ln>
                <a:solidFill>
                  <a:srgbClr val="FF6108"/>
                </a:solidFill>
                <a:effectLst/>
                <a:uLnTx/>
                <a:uFillTx/>
                <a:latin typeface="Comfortaa" pitchFamily="2" charset="0"/>
                <a:ea typeface="+mn-ea"/>
                <a:cs typeface="+mn-cs"/>
              </a:rPr>
              <a:t>Innovations</a:t>
            </a:r>
            <a:endParaRPr kumimoji="0" lang="de-DE" sz="5400" b="1" i="0" u="none" strike="noStrike" kern="1200" cap="none" spc="0" normalizeH="0" baseline="0" noProof="0" dirty="0">
              <a:ln>
                <a:noFill/>
              </a:ln>
              <a:solidFill>
                <a:srgbClr val="FF6108"/>
              </a:solidFill>
              <a:effectLst/>
              <a:uLnTx/>
              <a:uFillTx/>
              <a:latin typeface="Comfortaa" pitchFamily="2" charset="0"/>
              <a:ea typeface="+mn-ea"/>
              <a:cs typeface="+mn-cs"/>
            </a:endParaRPr>
          </a:p>
          <a:p>
            <a:pPr>
              <a:lnSpc>
                <a:spcPts val="4500"/>
              </a:lnSpc>
            </a:pPr>
            <a:endParaRPr lang="en-US" sz="4000" dirty="0">
              <a:solidFill>
                <a:srgbClr val="082624"/>
              </a:solidFill>
              <a:latin typeface="Montserrat" pitchFamily="2" charset="77"/>
            </a:endParaRPr>
          </a:p>
          <a:p>
            <a:pPr algn="just">
              <a:lnSpc>
                <a:spcPts val="4500"/>
              </a:lnSpc>
            </a:pPr>
            <a:r>
              <a:rPr lang="en-US" sz="4000" dirty="0" smtClean="0">
                <a:solidFill>
                  <a:srgbClr val="082624"/>
                </a:solidFill>
                <a:latin typeface="Montserrat" pitchFamily="2" charset="77"/>
              </a:rPr>
              <a:t>A prototype implementation of a distributed computing platform is developed for automotive application. </a:t>
            </a:r>
            <a:r>
              <a:rPr lang="en-US" sz="4000" dirty="0">
                <a:solidFill>
                  <a:srgbClr val="082624"/>
                </a:solidFill>
                <a:latin typeface="Montserrat" pitchFamily="2" charset="77"/>
              </a:rPr>
              <a:t>Particular attention was paid to ensuring compatibility with common autonomous hardware architectures, as well as identifying the necessary features to </a:t>
            </a:r>
            <a:r>
              <a:rPr lang="en-US" sz="4000" dirty="0" err="1">
                <a:solidFill>
                  <a:srgbClr val="082624"/>
                </a:solidFill>
                <a:latin typeface="Montserrat" pitchFamily="2" charset="77"/>
              </a:rPr>
              <a:t>minimise</a:t>
            </a:r>
            <a:r>
              <a:rPr lang="en-US" sz="4000" dirty="0">
                <a:solidFill>
                  <a:srgbClr val="082624"/>
                </a:solidFill>
                <a:latin typeface="Montserrat" pitchFamily="2" charset="77"/>
              </a:rPr>
              <a:t> unnecessary complexity</a:t>
            </a:r>
            <a:r>
              <a:rPr lang="en-US" sz="4000" dirty="0" smtClean="0">
                <a:solidFill>
                  <a:srgbClr val="082624"/>
                </a:solidFill>
                <a:latin typeface="Montserrat" pitchFamily="2" charset="77"/>
              </a:rPr>
              <a:t>. </a:t>
            </a:r>
            <a:endParaRPr lang="en-US" sz="4000" dirty="0">
              <a:solidFill>
                <a:srgbClr val="082624"/>
              </a:solidFill>
              <a:latin typeface="Montserrat" pitchFamily="2" charset="77"/>
            </a:endParaRPr>
          </a:p>
        </p:txBody>
      </p:sp>
      <p:sp>
        <p:nvSpPr>
          <p:cNvPr id="89" name="Rechteck 88">
            <a:extLst>
              <a:ext uri="{FF2B5EF4-FFF2-40B4-BE49-F238E27FC236}">
                <a16:creationId xmlns:a16="http://schemas.microsoft.com/office/drawing/2014/main" id="{20834241-34CB-A237-F897-62B18FF5B856}"/>
              </a:ext>
            </a:extLst>
          </p:cNvPr>
          <p:cNvSpPr/>
          <p:nvPr/>
        </p:nvSpPr>
        <p:spPr>
          <a:xfrm>
            <a:off x="-9067800" y="9704088"/>
            <a:ext cx="6743700" cy="26784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rgbClr val="082624"/>
                </a:solidFill>
              </a:rPr>
              <a:t>Summary </a:t>
            </a:r>
            <a:r>
              <a:rPr lang="en-US" sz="8000" dirty="0">
                <a:solidFill>
                  <a:srgbClr val="082624"/>
                </a:solidFill>
                <a:sym typeface="Wingdings" panose="05000000000000000000" pitchFamily="2" charset="2"/>
              </a:rPr>
              <a:t></a:t>
            </a:r>
            <a:endParaRPr lang="en-US" sz="8000" dirty="0">
              <a:solidFill>
                <a:srgbClr val="082624"/>
              </a:solidFill>
            </a:endParaRPr>
          </a:p>
        </p:txBody>
      </p:sp>
      <p:sp>
        <p:nvSpPr>
          <p:cNvPr id="90" name="Rechteck 89">
            <a:extLst>
              <a:ext uri="{FF2B5EF4-FFF2-40B4-BE49-F238E27FC236}">
                <a16:creationId xmlns:a16="http://schemas.microsoft.com/office/drawing/2014/main" id="{0613980D-C6B4-2204-A53B-809EC8EB88FE}"/>
              </a:ext>
            </a:extLst>
          </p:cNvPr>
          <p:cNvSpPr/>
          <p:nvPr/>
        </p:nvSpPr>
        <p:spPr>
          <a:xfrm>
            <a:off x="-12382500" y="17462917"/>
            <a:ext cx="10972800" cy="26784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rgbClr val="082624"/>
                </a:solidFill>
              </a:rPr>
              <a:t>Representative Image </a:t>
            </a:r>
            <a:r>
              <a:rPr lang="en-US" sz="8000" dirty="0">
                <a:solidFill>
                  <a:srgbClr val="082624"/>
                </a:solidFill>
                <a:sym typeface="Wingdings" panose="05000000000000000000" pitchFamily="2" charset="2"/>
              </a:rPr>
              <a:t></a:t>
            </a:r>
            <a:endParaRPr lang="en-US" sz="8000" dirty="0">
              <a:solidFill>
                <a:srgbClr val="082624"/>
              </a:solidFill>
            </a:endParaRPr>
          </a:p>
        </p:txBody>
      </p:sp>
      <p:sp>
        <p:nvSpPr>
          <p:cNvPr id="93" name="Rechteck 92">
            <a:extLst>
              <a:ext uri="{FF2B5EF4-FFF2-40B4-BE49-F238E27FC236}">
                <a16:creationId xmlns:a16="http://schemas.microsoft.com/office/drawing/2014/main" id="{9785F8B1-1608-F202-5445-B551F991AFEE}"/>
              </a:ext>
            </a:extLst>
          </p:cNvPr>
          <p:cNvSpPr/>
          <p:nvPr/>
        </p:nvSpPr>
        <p:spPr>
          <a:xfrm>
            <a:off x="-12382500" y="35674717"/>
            <a:ext cx="10972800" cy="26784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rgbClr val="082624"/>
                </a:solidFill>
              </a:rPr>
              <a:t>Highlight Elements </a:t>
            </a:r>
            <a:r>
              <a:rPr lang="en-US" sz="8000" dirty="0">
                <a:solidFill>
                  <a:srgbClr val="082624"/>
                </a:solidFill>
                <a:sym typeface="Wingdings" panose="05000000000000000000" pitchFamily="2" charset="2"/>
              </a:rPr>
              <a:t></a:t>
            </a:r>
            <a:endParaRPr lang="en-US" sz="8000" dirty="0">
              <a:solidFill>
                <a:srgbClr val="082624"/>
              </a:solidFill>
            </a:endParaRPr>
          </a:p>
        </p:txBody>
      </p:sp>
      <p:sp>
        <p:nvSpPr>
          <p:cNvPr id="2" name="Rechteck 1">
            <a:extLst>
              <a:ext uri="{FF2B5EF4-FFF2-40B4-BE49-F238E27FC236}">
                <a16:creationId xmlns:a16="http://schemas.microsoft.com/office/drawing/2014/main" id="{5ACD7120-FAFC-0E49-60E0-F8725ECC82F7}"/>
              </a:ext>
            </a:extLst>
          </p:cNvPr>
          <p:cNvSpPr/>
          <p:nvPr/>
        </p:nvSpPr>
        <p:spPr>
          <a:xfrm>
            <a:off x="31791728" y="35320881"/>
            <a:ext cx="12491357" cy="2678412"/>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solidFill>
                  <a:srgbClr val="082624"/>
                </a:solidFill>
                <a:sym typeface="Wingdings" panose="05000000000000000000" pitchFamily="2" charset="2"/>
              </a:rPr>
              <a:t> Contributing Partners</a:t>
            </a:r>
            <a:endParaRPr lang="en-US" sz="8000" dirty="0">
              <a:solidFill>
                <a:srgbClr val="082624"/>
              </a:solidFill>
            </a:endParaRPr>
          </a:p>
        </p:txBody>
      </p:sp>
      <p:sp>
        <p:nvSpPr>
          <p:cNvPr id="3" name="Ellipse 2">
            <a:extLst>
              <a:ext uri="{FF2B5EF4-FFF2-40B4-BE49-F238E27FC236}">
                <a16:creationId xmlns:a16="http://schemas.microsoft.com/office/drawing/2014/main" id="{B88D8421-067A-B0CA-C646-1990E291ED58}"/>
              </a:ext>
            </a:extLst>
          </p:cNvPr>
          <p:cNvSpPr/>
          <p:nvPr/>
        </p:nvSpPr>
        <p:spPr>
          <a:xfrm>
            <a:off x="8439150" y="38176200"/>
            <a:ext cx="2120482" cy="1919536"/>
          </a:xfrm>
          <a:prstGeom prst="ellipse">
            <a:avLst/>
          </a:prstGeom>
          <a:solidFill>
            <a:srgbClr val="FF610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Ellipse 3">
            <a:extLst>
              <a:ext uri="{FF2B5EF4-FFF2-40B4-BE49-F238E27FC236}">
                <a16:creationId xmlns:a16="http://schemas.microsoft.com/office/drawing/2014/main" id="{19F533A7-BC11-A059-DA65-BDA5832CEB11}"/>
              </a:ext>
            </a:extLst>
          </p:cNvPr>
          <p:cNvSpPr/>
          <p:nvPr/>
        </p:nvSpPr>
        <p:spPr>
          <a:xfrm>
            <a:off x="12853523" y="36770674"/>
            <a:ext cx="1495347" cy="1121199"/>
          </a:xfrm>
          <a:prstGeom prst="ellipse">
            <a:avLst/>
          </a:prstGeom>
          <a:solidFill>
            <a:srgbClr val="FF610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Ellipse 9">
            <a:extLst>
              <a:ext uri="{FF2B5EF4-FFF2-40B4-BE49-F238E27FC236}">
                <a16:creationId xmlns:a16="http://schemas.microsoft.com/office/drawing/2014/main" id="{9580709D-7E07-416E-DC3F-E59E8CA13C84}"/>
              </a:ext>
            </a:extLst>
          </p:cNvPr>
          <p:cNvSpPr/>
          <p:nvPr/>
        </p:nvSpPr>
        <p:spPr>
          <a:xfrm>
            <a:off x="3143250" y="38176200"/>
            <a:ext cx="2120482" cy="1919536"/>
          </a:xfrm>
          <a:prstGeom prst="ellipse">
            <a:avLst/>
          </a:prstGeom>
          <a:solidFill>
            <a:srgbClr val="FF6108">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8" name="Grafik 87">
            <a:extLst>
              <a:ext uri="{FF2B5EF4-FFF2-40B4-BE49-F238E27FC236}">
                <a16:creationId xmlns:a16="http://schemas.microsoft.com/office/drawing/2014/main" id="{9BDF8B6A-FC4F-552A-348D-D2C78853C92C}"/>
              </a:ext>
            </a:extLst>
          </p:cNvPr>
          <p:cNvPicPr>
            <a:picLocks noChangeAspect="1"/>
          </p:cNvPicPr>
          <p:nvPr/>
        </p:nvPicPr>
        <p:blipFill>
          <a:blip r:embed="rId4">
            <a:extLst>
              <a:ext uri="{96DAC541-7B7A-43D3-8B79-37D633B846F1}">
                <asvg:svgBlip xmlns:asvg="http://schemas.microsoft.com/office/drawing/2016/SVG/main" xmlns="" r:embed="rId5"/>
              </a:ext>
            </a:extLst>
          </a:blip>
          <a:srcRect r="11939" b="6662"/>
          <a:stretch/>
        </p:blipFill>
        <p:spPr>
          <a:xfrm>
            <a:off x="1363379" y="32765496"/>
            <a:ext cx="13252029" cy="7629671"/>
          </a:xfrm>
          <a:prstGeom prst="rect">
            <a:avLst/>
          </a:prstGeom>
        </p:spPr>
      </p:pic>
      <p:grpSp>
        <p:nvGrpSpPr>
          <p:cNvPr id="17" name="Gruppieren 16"/>
          <p:cNvGrpSpPr>
            <a:grpSpLocks noChangeAspect="1"/>
          </p:cNvGrpSpPr>
          <p:nvPr/>
        </p:nvGrpSpPr>
        <p:grpSpPr>
          <a:xfrm>
            <a:off x="18457320" y="12975144"/>
            <a:ext cx="7519139" cy="9631321"/>
            <a:chOff x="7248128" y="1340768"/>
            <a:chExt cx="4107941" cy="5261892"/>
          </a:xfrm>
        </p:grpSpPr>
        <p:pic>
          <p:nvPicPr>
            <p:cNvPr id="18" name="Grafik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8208" y="1340768"/>
              <a:ext cx="720080" cy="720080"/>
            </a:xfrm>
            <a:prstGeom prst="rect">
              <a:avLst/>
            </a:prstGeom>
          </p:spPr>
        </p:pic>
        <p:pic>
          <p:nvPicPr>
            <p:cNvPr id="19" name="Grafik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84078" y="1348408"/>
              <a:ext cx="720080" cy="720080"/>
            </a:xfrm>
            <a:prstGeom prst="rect">
              <a:avLst/>
            </a:prstGeom>
          </p:spPr>
        </p:pic>
        <p:pic>
          <p:nvPicPr>
            <p:cNvPr id="20" name="Grafik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2344" y="1340768"/>
              <a:ext cx="720080" cy="720080"/>
            </a:xfrm>
            <a:prstGeom prst="rect">
              <a:avLst/>
            </a:prstGeom>
          </p:spPr>
        </p:pic>
        <p:pic>
          <p:nvPicPr>
            <p:cNvPr id="21" name="Grafik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08214" y="1348408"/>
              <a:ext cx="720080" cy="720080"/>
            </a:xfrm>
            <a:prstGeom prst="rect">
              <a:avLst/>
            </a:prstGeom>
          </p:spPr>
        </p:pic>
        <p:pic>
          <p:nvPicPr>
            <p:cNvPr id="22" name="Grafik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2097" y="1350293"/>
              <a:ext cx="720080" cy="720080"/>
            </a:xfrm>
            <a:prstGeom prst="rect">
              <a:avLst/>
            </a:prstGeom>
          </p:spPr>
        </p:pic>
        <p:pic>
          <p:nvPicPr>
            <p:cNvPr id="24" name="Grafik 2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968208" y="2123331"/>
              <a:ext cx="720080" cy="720080"/>
            </a:xfrm>
            <a:prstGeom prst="rect">
              <a:avLst/>
            </a:prstGeom>
          </p:spPr>
        </p:pic>
        <p:pic>
          <p:nvPicPr>
            <p:cNvPr id="25" name="Grafik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84078" y="2130971"/>
              <a:ext cx="720080" cy="720080"/>
            </a:xfrm>
            <a:prstGeom prst="rect">
              <a:avLst/>
            </a:prstGeom>
          </p:spPr>
        </p:pic>
        <p:pic>
          <p:nvPicPr>
            <p:cNvPr id="26" name="Grafik 2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92344" y="2123331"/>
              <a:ext cx="720080" cy="720080"/>
            </a:xfrm>
            <a:prstGeom prst="rect">
              <a:avLst/>
            </a:prstGeom>
          </p:spPr>
        </p:pic>
        <p:pic>
          <p:nvPicPr>
            <p:cNvPr id="27" name="Grafik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08214" y="2130971"/>
              <a:ext cx="720080" cy="720080"/>
            </a:xfrm>
            <a:prstGeom prst="rect">
              <a:avLst/>
            </a:prstGeom>
          </p:spPr>
        </p:pic>
        <p:pic>
          <p:nvPicPr>
            <p:cNvPr id="28" name="Grafik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92097" y="2132856"/>
              <a:ext cx="720080" cy="720080"/>
            </a:xfrm>
            <a:prstGeom prst="rect">
              <a:avLst/>
            </a:prstGeom>
          </p:spPr>
        </p:pic>
        <p:pic>
          <p:nvPicPr>
            <p:cNvPr id="29" name="Grafik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17892" y="3894570"/>
              <a:ext cx="720080" cy="720080"/>
            </a:xfrm>
            <a:prstGeom prst="rect">
              <a:avLst/>
            </a:prstGeom>
          </p:spPr>
        </p:pic>
        <p:grpSp>
          <p:nvGrpSpPr>
            <p:cNvPr id="30" name="Gruppieren 29"/>
            <p:cNvGrpSpPr>
              <a:grpSpLocks noChangeAspect="1"/>
            </p:cNvGrpSpPr>
            <p:nvPr/>
          </p:nvGrpSpPr>
          <p:grpSpPr>
            <a:xfrm>
              <a:off x="7248128" y="5783529"/>
              <a:ext cx="819131" cy="819131"/>
              <a:chOff x="4843289" y="4914125"/>
              <a:chExt cx="1800200" cy="1800200"/>
            </a:xfrm>
          </p:grpSpPr>
          <p:pic>
            <p:nvPicPr>
              <p:cNvPr id="61" name="Grafik 6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62" name="Grafik 6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grpSp>
          <p:nvGrpSpPr>
            <p:cNvPr id="31" name="Gruppieren 30"/>
            <p:cNvGrpSpPr>
              <a:grpSpLocks noChangeAspect="1"/>
            </p:cNvGrpSpPr>
            <p:nvPr/>
          </p:nvGrpSpPr>
          <p:grpSpPr>
            <a:xfrm>
              <a:off x="8180757" y="5773966"/>
              <a:ext cx="819131" cy="819131"/>
              <a:chOff x="4843289" y="4914125"/>
              <a:chExt cx="1800200" cy="1800200"/>
            </a:xfrm>
          </p:grpSpPr>
          <p:pic>
            <p:nvPicPr>
              <p:cNvPr id="59" name="Grafik 5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60" name="Grafik 5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grpSp>
          <p:nvGrpSpPr>
            <p:cNvPr id="32" name="Gruppieren 31"/>
            <p:cNvGrpSpPr>
              <a:grpSpLocks noChangeAspect="1"/>
            </p:cNvGrpSpPr>
            <p:nvPr/>
          </p:nvGrpSpPr>
          <p:grpSpPr>
            <a:xfrm>
              <a:off x="9113386" y="5783529"/>
              <a:ext cx="819131" cy="819131"/>
              <a:chOff x="4843289" y="4914125"/>
              <a:chExt cx="1800200" cy="1800200"/>
            </a:xfrm>
          </p:grpSpPr>
          <p:pic>
            <p:nvPicPr>
              <p:cNvPr id="57" name="Grafik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58" name="Grafik 5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grpSp>
          <p:nvGrpSpPr>
            <p:cNvPr id="33" name="Gruppieren 32"/>
            <p:cNvGrpSpPr>
              <a:grpSpLocks noChangeAspect="1"/>
            </p:cNvGrpSpPr>
            <p:nvPr/>
          </p:nvGrpSpPr>
          <p:grpSpPr>
            <a:xfrm>
              <a:off x="10046015" y="5773966"/>
              <a:ext cx="819131" cy="819131"/>
              <a:chOff x="4843289" y="4914125"/>
              <a:chExt cx="1800200" cy="1800200"/>
            </a:xfrm>
          </p:grpSpPr>
          <p:pic>
            <p:nvPicPr>
              <p:cNvPr id="55" name="Grafik 5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56" name="Grafik 5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grpSp>
          <p:nvGrpSpPr>
            <p:cNvPr id="34" name="Gruppieren 33"/>
            <p:cNvGrpSpPr>
              <a:grpSpLocks noChangeAspect="1"/>
            </p:cNvGrpSpPr>
            <p:nvPr/>
          </p:nvGrpSpPr>
          <p:grpSpPr>
            <a:xfrm>
              <a:off x="7739051" y="5088027"/>
              <a:ext cx="819131" cy="819131"/>
              <a:chOff x="4843289" y="4914125"/>
              <a:chExt cx="1800200" cy="1800200"/>
            </a:xfrm>
          </p:grpSpPr>
          <p:pic>
            <p:nvPicPr>
              <p:cNvPr id="53" name="Grafik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54" name="Grafik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grpSp>
          <p:nvGrpSpPr>
            <p:cNvPr id="35" name="Gruppieren 34"/>
            <p:cNvGrpSpPr>
              <a:grpSpLocks noChangeAspect="1"/>
            </p:cNvGrpSpPr>
            <p:nvPr/>
          </p:nvGrpSpPr>
          <p:grpSpPr>
            <a:xfrm>
              <a:off x="8671680" y="5078464"/>
              <a:ext cx="819131" cy="819131"/>
              <a:chOff x="4843289" y="4914125"/>
              <a:chExt cx="1800200" cy="1800200"/>
            </a:xfrm>
          </p:grpSpPr>
          <p:pic>
            <p:nvPicPr>
              <p:cNvPr id="51" name="Grafik 5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52" name="Grafik 5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grpSp>
          <p:nvGrpSpPr>
            <p:cNvPr id="36" name="Gruppieren 35"/>
            <p:cNvGrpSpPr>
              <a:grpSpLocks noChangeAspect="1"/>
            </p:cNvGrpSpPr>
            <p:nvPr/>
          </p:nvGrpSpPr>
          <p:grpSpPr>
            <a:xfrm>
              <a:off x="9604309" y="5088027"/>
              <a:ext cx="819131" cy="819131"/>
              <a:chOff x="4843289" y="4914125"/>
              <a:chExt cx="1800200" cy="1800200"/>
            </a:xfrm>
          </p:grpSpPr>
          <p:pic>
            <p:nvPicPr>
              <p:cNvPr id="49" name="Grafik 4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50" name="Grafik 4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grpSp>
          <p:nvGrpSpPr>
            <p:cNvPr id="37" name="Gruppieren 36"/>
            <p:cNvGrpSpPr>
              <a:grpSpLocks noChangeAspect="1"/>
            </p:cNvGrpSpPr>
            <p:nvPr/>
          </p:nvGrpSpPr>
          <p:grpSpPr>
            <a:xfrm>
              <a:off x="10536938" y="5078464"/>
              <a:ext cx="819131" cy="819131"/>
              <a:chOff x="4843289" y="4914125"/>
              <a:chExt cx="1800200" cy="1800200"/>
            </a:xfrm>
          </p:grpSpPr>
          <p:pic>
            <p:nvPicPr>
              <p:cNvPr id="47" name="Grafik 4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H="1">
                <a:off x="5477922" y="5445224"/>
                <a:ext cx="585595" cy="585595"/>
              </a:xfrm>
              <a:prstGeom prst="rect">
                <a:avLst/>
              </a:prstGeom>
            </p:spPr>
          </p:pic>
          <p:pic>
            <p:nvPicPr>
              <p:cNvPr id="48" name="Grafik 4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43289" y="4914125"/>
                <a:ext cx="1800200" cy="1800200"/>
              </a:xfrm>
              <a:prstGeom prst="rect">
                <a:avLst/>
              </a:prstGeom>
            </p:spPr>
          </p:pic>
        </p:grpSp>
        <p:cxnSp>
          <p:nvCxnSpPr>
            <p:cNvPr id="38" name="Gewinkelter Verbinder 37"/>
            <p:cNvCxnSpPr>
              <a:stCxn id="54" idx="0"/>
              <a:endCxn id="29" idx="1"/>
            </p:cNvCxnSpPr>
            <p:nvPr/>
          </p:nvCxnSpPr>
          <p:spPr>
            <a:xfrm rot="5400000" flipH="1" flipV="1">
              <a:off x="8316546" y="4086682"/>
              <a:ext cx="833417" cy="1169275"/>
            </a:xfrm>
            <a:prstGeom prst="bentConnector2">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39" name="Gewinkelter Verbinder 38"/>
            <p:cNvCxnSpPr>
              <a:stCxn id="52" idx="0"/>
            </p:cNvCxnSpPr>
            <p:nvPr/>
          </p:nvCxnSpPr>
          <p:spPr>
            <a:xfrm rot="5400000" flipH="1" flipV="1">
              <a:off x="8985815" y="4696737"/>
              <a:ext cx="477159" cy="286296"/>
            </a:xfrm>
            <a:prstGeom prst="bentConnector3">
              <a:avLst>
                <a:gd name="adj1" fmla="val 101901"/>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0" name="Gewinkelter Verbinder 39"/>
            <p:cNvCxnSpPr>
              <a:stCxn id="50" idx="0"/>
            </p:cNvCxnSpPr>
            <p:nvPr/>
          </p:nvCxnSpPr>
          <p:spPr>
            <a:xfrm rot="16200000" flipV="1">
              <a:off x="9758489" y="4832640"/>
              <a:ext cx="510773" cy="1"/>
            </a:xfrm>
            <a:prstGeom prst="bentConnector3">
              <a:avLst>
                <a:gd name="adj1" fmla="val 50000"/>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1" name="Gewinkelter Verbinder 40"/>
            <p:cNvCxnSpPr>
              <a:stCxn id="48" idx="0"/>
            </p:cNvCxnSpPr>
            <p:nvPr/>
          </p:nvCxnSpPr>
          <p:spPr>
            <a:xfrm rot="16200000" flipV="1">
              <a:off x="10000241" y="4132201"/>
              <a:ext cx="1073399" cy="819128"/>
            </a:xfrm>
            <a:prstGeom prst="bentConnector3">
              <a:avLst>
                <a:gd name="adj1" fmla="val 99693"/>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2" name="Gewinkelter Verbinder 41"/>
            <p:cNvCxnSpPr>
              <a:stCxn id="56" idx="0"/>
            </p:cNvCxnSpPr>
            <p:nvPr/>
          </p:nvCxnSpPr>
          <p:spPr>
            <a:xfrm rot="16200000" flipV="1">
              <a:off x="9484584" y="4802969"/>
              <a:ext cx="1624886" cy="317108"/>
            </a:xfrm>
            <a:prstGeom prst="bentConnector3">
              <a:avLst>
                <a:gd name="adj1" fmla="val 98654"/>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3" name="Gewinkelter Verbinder 42"/>
            <p:cNvCxnSpPr>
              <a:stCxn id="58" idx="0"/>
              <a:endCxn id="29" idx="2"/>
            </p:cNvCxnSpPr>
            <p:nvPr/>
          </p:nvCxnSpPr>
          <p:spPr>
            <a:xfrm rot="5400000" flipH="1" flipV="1">
              <a:off x="9016003" y="5121600"/>
              <a:ext cx="1168879" cy="154980"/>
            </a:xfrm>
            <a:prstGeom prst="bentConnector3">
              <a:avLst>
                <a:gd name="adj1" fmla="val 50000"/>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4" name="Gewinkelter Verbinder 43"/>
            <p:cNvCxnSpPr>
              <a:stCxn id="60" idx="0"/>
            </p:cNvCxnSpPr>
            <p:nvPr/>
          </p:nvCxnSpPr>
          <p:spPr>
            <a:xfrm rot="5400000" flipH="1" flipV="1">
              <a:off x="8290668" y="4746741"/>
              <a:ext cx="1326881" cy="727571"/>
            </a:xfrm>
            <a:prstGeom prst="bentConnector3">
              <a:avLst>
                <a:gd name="adj1" fmla="val 99224"/>
              </a:avLst>
            </a:prstGeom>
            <a:ln w="25400">
              <a:prstDash val="sysDot"/>
            </a:ln>
          </p:spPr>
          <p:style>
            <a:lnRef idx="1">
              <a:schemeClr val="accent1"/>
            </a:lnRef>
            <a:fillRef idx="0">
              <a:schemeClr val="accent1"/>
            </a:fillRef>
            <a:effectRef idx="0">
              <a:schemeClr val="accent1"/>
            </a:effectRef>
            <a:fontRef idx="minor">
              <a:schemeClr val="tx1"/>
            </a:fontRef>
          </p:style>
        </p:cxnSp>
        <p:cxnSp>
          <p:nvCxnSpPr>
            <p:cNvPr id="45" name="Gewinkelter Verbinder 44"/>
            <p:cNvCxnSpPr>
              <a:stCxn id="62" idx="0"/>
            </p:cNvCxnSpPr>
            <p:nvPr/>
          </p:nvCxnSpPr>
          <p:spPr>
            <a:xfrm rot="5400000" flipH="1" flipV="1">
              <a:off x="7626462" y="4081001"/>
              <a:ext cx="1733761" cy="1671297"/>
            </a:xfrm>
            <a:prstGeom prst="bentConnector3">
              <a:avLst>
                <a:gd name="adj1" fmla="val 101093"/>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46" name="Pfeil nach rechts 45"/>
            <p:cNvSpPr/>
            <p:nvPr/>
          </p:nvSpPr>
          <p:spPr>
            <a:xfrm rot="5400000">
              <a:off x="9369921" y="3090313"/>
              <a:ext cx="583820" cy="541372"/>
            </a:xfrm>
            <a:prstGeom prst="rightArrow">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a:solidFill>
                  <a:schemeClr val="tx1"/>
                </a:solidFill>
              </a:endParaRPr>
            </a:p>
          </p:txBody>
        </p:sp>
      </p:grpSp>
      <p:pic>
        <p:nvPicPr>
          <p:cNvPr id="63" name="Picture 2" descr="Fahren"/>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3397" y="13042068"/>
            <a:ext cx="16709448" cy="938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0965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lumMod val="50000"/>
            <a:lumOff val="50000"/>
          </a:schemeClr>
        </a:solidFill>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198</Words>
  <Application>Microsoft Office PowerPoint</Application>
  <PresentationFormat>Benutzerdefiniert</PresentationFormat>
  <Paragraphs>16</Paragraphs>
  <Slides>1</Slides>
  <Notes>1</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vt:i4>
      </vt:variant>
    </vt:vector>
  </HeadingPairs>
  <TitlesOfParts>
    <vt:vector size="9" baseType="lpstr">
      <vt:lpstr>Comfortaa</vt:lpstr>
      <vt:lpstr>Montserrat</vt:lpstr>
      <vt:lpstr>Aptos Display</vt:lpstr>
      <vt:lpstr>Aptos</vt:lpstr>
      <vt:lpstr>Comfortaa Medium</vt:lpstr>
      <vt:lpstr>Arial</vt:lpstr>
      <vt:lpstr>Wingdings</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kevin.palm</dc:creator>
  <cp:lastModifiedBy>Gergely Bilkei-Gorzo</cp:lastModifiedBy>
  <cp:revision>97</cp:revision>
  <dcterms:created xsi:type="dcterms:W3CDTF">2024-09-30T12:36:04Z</dcterms:created>
  <dcterms:modified xsi:type="dcterms:W3CDTF">2025-08-18T13:09:44Z</dcterms:modified>
</cp:coreProperties>
</file>