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55" d="100"/>
          <a:sy n="155" d="100"/>
        </p:scale>
        <p:origin x="462" y="13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29.11.2022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29.11.2022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60" imgH="360" progId="">
                  <p:embed/>
                </p:oleObj>
              </mc:Choice>
              <mc:Fallback>
                <p:oleObj name="think-cell Folie" r:id="rId9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mittels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056658" y="1116449"/>
            <a:ext cx="1308371" cy="1156230"/>
            <a:chOff x="648984" y="5329137"/>
            <a:chExt cx="1308371" cy="1156230"/>
          </a:xfrm>
        </p:grpSpPr>
        <p:sp>
          <p:nvSpPr>
            <p:cNvPr id="5" name="Rechteck 4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b="1" dirty="0" err="1"/>
                <a:t>Auftraggeber</a:t>
              </a:r>
              <a:endParaRPr lang="en-DE" sz="14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9" name="Rechteck 8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48984" y="1730156"/>
              <a:ext cx="5480158" cy="3364856"/>
              <a:chOff x="563224" y="1700808"/>
              <a:chExt cx="10861367" cy="4222292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Benutzeroberoberfläche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für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Auftraggeber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Auftraggeber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kann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zur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Verfügung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stellen</a:t>
                </a:r>
                <a:endParaRPr lang="de-DE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Rahmenbedingungen 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Eingangsdaten für die Applikation bereitstellen, Ausgangsdaten empfangen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Verwaltungsapplikation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Verteilt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vom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Auftraggeber</a:t>
                </a:r>
                <a:r>
                  <a:rPr lang="en-GB" sz="1000" dirty="0"/>
                  <a:t> auf </a:t>
                </a:r>
                <a:r>
                  <a:rPr lang="en-GB" sz="1000" dirty="0" err="1"/>
                  <a:t>komplatible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Steuergeräte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Lädt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auf </a:t>
                </a:r>
                <a:r>
                  <a:rPr lang="en-GB" sz="1000" dirty="0" err="1"/>
                  <a:t>Fahrzeugsteuergeräte</a:t>
                </a:r>
                <a:endParaRPr lang="en-GB" sz="1000" dirty="0"/>
              </a:p>
              <a:p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Bietet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möglichkeit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für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parallele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Berechnungen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Ermittelt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Verfügbare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Rechenleistung</a:t>
                </a:r>
                <a:r>
                  <a:rPr lang="en-GB" sz="1000" dirty="0"/>
                  <a:t> von </a:t>
                </a:r>
                <a:r>
                  <a:rPr lang="en-GB" sz="1000" dirty="0" err="1"/>
                  <a:t>Fahrzeugen</a:t>
                </a:r>
                <a:r>
                  <a:rPr lang="en-GB" sz="1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Überwacht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gelieferte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Rechenleistung</a:t>
                </a:r>
                <a:r>
                  <a:rPr lang="en-GB" sz="1000" dirty="0"/>
                  <a:t> von </a:t>
                </a:r>
                <a:r>
                  <a:rPr lang="en-GB" sz="1000" dirty="0" err="1"/>
                  <a:t>Fahrzeugen</a:t>
                </a:r>
                <a:endParaRPr lang="en-DE" sz="1000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9" y="4792984"/>
                <a:ext cx="6584927" cy="11301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Implementiert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Kommunikation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der </a:t>
                </a:r>
                <a:r>
                  <a:rPr lang="en-GB" sz="1000" dirty="0" err="1"/>
                  <a:t>Fahrzeugflotte</a:t>
                </a:r>
                <a:endParaRPr lang="en-GB" sz="1000" dirty="0"/>
              </a:p>
            </p:txBody>
          </p:sp>
          <p:sp>
            <p:nvSpPr>
              <p:cNvPr id="15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Verwaltungsserver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820858" y="1211547"/>
            <a:ext cx="5079900" cy="3950137"/>
            <a:chOff x="6820858" y="1999143"/>
            <a:chExt cx="5079900" cy="3950137"/>
          </a:xfrm>
        </p:grpSpPr>
        <p:sp>
          <p:nvSpPr>
            <p:cNvPr id="20" name="Rechteck 19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Kommunikationsschnittstelle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Implementiert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Kommunikation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Verwaltungsapplikation</a:t>
                </a:r>
                <a:r>
                  <a:rPr lang="en-GB" sz="1000" dirty="0"/>
                  <a:t> </a:t>
                </a:r>
                <a:endParaRPr lang="en-DE" sz="1000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/>
                  <a:t>Loader-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Empfängt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als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Binärcode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speichert</a:t>
                </a:r>
                <a:r>
                  <a:rPr lang="en-GB" sz="1000" dirty="0"/>
                  <a:t> es </a:t>
                </a:r>
                <a:r>
                  <a:rPr lang="en-GB" sz="1000" dirty="0" err="1"/>
                  <a:t>im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Systemspeicher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Kann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starten</a:t>
                </a:r>
                <a:r>
                  <a:rPr lang="en-GB" sz="1000" dirty="0"/>
                  <a:t> und </a:t>
                </a:r>
                <a:r>
                  <a:rPr lang="en-GB" sz="1000" dirty="0" err="1"/>
                  <a:t>stoppen</a:t>
                </a: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Kommuniziert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mit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externe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Applikation</a:t>
                </a:r>
                <a:r>
                  <a:rPr lang="en-GB" sz="1000" dirty="0"/>
                  <a:t> </a:t>
                </a:r>
                <a:r>
                  <a:rPr lang="en-GB" sz="1000" dirty="0" err="1"/>
                  <a:t>über</a:t>
                </a:r>
                <a:r>
                  <a:rPr lang="en-GB" sz="1000" dirty="0"/>
                  <a:t> </a:t>
                </a:r>
                <a:r>
                  <a:rPr lang="en-GB" sz="1000" dirty="0" err="1"/>
                  <a:t>definierte</a:t>
                </a:r>
                <a:r>
                  <a:rPr lang="en-GB" sz="1000" dirty="0"/>
                  <a:t> </a:t>
                </a:r>
                <a:r>
                  <a:rPr lang="en-GB" sz="1000" dirty="0" err="1"/>
                  <a:t>Schnittstelle</a:t>
                </a:r>
                <a:endParaRPr lang="en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000" b="1" dirty="0" err="1"/>
                  <a:t>Externe</a:t>
                </a:r>
                <a:r>
                  <a:rPr lang="en-GB" sz="1000" b="1" dirty="0"/>
                  <a:t> </a:t>
                </a:r>
                <a:r>
                  <a:rPr lang="en-GB" sz="1000" b="1" dirty="0" err="1"/>
                  <a:t>Applikation</a:t>
                </a:r>
                <a:endParaRPr lang="en-GB" sz="1000" b="1" dirty="0"/>
              </a:p>
              <a:p>
                <a:pPr algn="ctr"/>
                <a:endParaRPr lang="en-GB" sz="10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000" dirty="0" err="1"/>
                  <a:t>Führt</a:t>
                </a:r>
                <a:r>
                  <a:rPr lang="en-GB" sz="1000" dirty="0"/>
                  <a:t> </a:t>
                </a:r>
                <a:r>
                  <a:rPr lang="en-GB" sz="1000" dirty="0" err="1"/>
                  <a:t>Berechnungen</a:t>
                </a:r>
                <a:r>
                  <a:rPr lang="en-GB" sz="1000" dirty="0"/>
                  <a:t> für </a:t>
                </a:r>
                <a:r>
                  <a:rPr lang="en-GB" sz="1000" dirty="0" err="1"/>
                  <a:t>Auftraggeber</a:t>
                </a:r>
                <a:r>
                  <a:rPr lang="en-GB" sz="1000" dirty="0"/>
                  <a:t> auf der Hardware </a:t>
                </a:r>
                <a:r>
                  <a:rPr lang="en-GB" sz="1000" dirty="0" err="1"/>
                  <a:t>aus</a:t>
                </a:r>
                <a:endParaRPr lang="en-GB" sz="1000" dirty="0"/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7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Fahrzeugsteuergerät</a:t>
              </a:r>
            </a:p>
          </p:txBody>
        </p:sp>
      </p:grpSp>
      <p:cxnSp>
        <p:nvCxnSpPr>
          <p:cNvPr id="31" name="Gewinkelter Verbinder 30"/>
          <p:cNvCxnSpPr>
            <a:stCxn id="14" idx="3"/>
            <a:endCxn id="23" idx="1"/>
          </p:cNvCxnSpPr>
          <p:nvPr/>
        </p:nvCxnSpPr>
        <p:spPr>
          <a:xfrm flipV="1">
            <a:off x="6051416" y="2050120"/>
            <a:ext cx="945529" cy="3724949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2" idx="0"/>
            <a:endCxn id="7" idx="2"/>
          </p:cNvCxnSpPr>
          <p:nvPr/>
        </p:nvCxnSpPr>
        <p:spPr>
          <a:xfrm rot="16200000" flipV="1">
            <a:off x="1122825" y="2860698"/>
            <a:ext cx="1176040" cy="1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1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Sicherheit</a:t>
            </a:r>
            <a:r>
              <a:rPr lang="de-DE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Bei geeigneter Absicherung kann jeder öffentlich zugreifen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Einschränkungen für Applikationen ggf. nötig, code review, Identitätsnachweis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Unautorisierte Zugänge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Umsetzung Plattform: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Auftraggeber erstellt Angebot mit benötigter Rechenleistung und Vergütung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Auszahlung zentral über Finanzdienstleister oder dezentral über Kryptowährung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009632" y="2204864"/>
            <a:ext cx="4624340" cy="2477173"/>
            <a:chOff x="7075230" y="1461984"/>
            <a:chExt cx="4294862" cy="188854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err="1"/>
                <a:t>Sicherheit</a:t>
              </a:r>
              <a:endParaRPr lang="en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err="1"/>
                  <a:t>Fleixbilität</a:t>
                </a:r>
                <a:endParaRPr lang="en-DE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 err="1"/>
                  <a:t>Benutzerfreundlichkeit</a:t>
                </a:r>
                <a:endParaRPr lang="en-DE" dirty="0"/>
              </a:p>
            </p:txBody>
          </p:sp>
          <p:cxnSp>
            <p:nvCxnSpPr>
              <p:cNvPr id="10" name="Gerade Verbindung mit Pfeil 9"/>
              <p:cNvCxnSpPr>
                <a:stCxn id="6" idx="3"/>
                <a:endCxn id="8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0"/>
              </p:cNvCxnSpPr>
              <p:nvPr/>
            </p:nvCxnSpPr>
            <p:spPr>
              <a:xfrm flipV="1">
                <a:off x="7637398" y="1831316"/>
                <a:ext cx="1063764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8" idx="0"/>
              </p:cNvCxnSpPr>
              <p:nvPr/>
            </p:nvCxnSpPr>
            <p:spPr>
              <a:xfrm flipH="1" flipV="1">
                <a:off x="9637448" y="1831316"/>
                <a:ext cx="1075818" cy="123764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1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Geplante Ziele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Netzwerk- und Softwarearchitektur erarbeiten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Fahrzeug, lauffähig auf POSIX konformem System. (</a:t>
            </a:r>
            <a:r>
              <a:rPr lang="de-DE" dirty="0" err="1"/>
              <a:t>Nvidia</a:t>
            </a:r>
            <a:r>
              <a:rPr lang="de-DE" dirty="0"/>
              <a:t> </a:t>
            </a:r>
            <a:r>
              <a:rPr lang="de-DE" dirty="0" err="1"/>
              <a:t>Jetson</a:t>
            </a:r>
            <a:r>
              <a:rPr lang="de-DE" dirty="0"/>
              <a:t> oder </a:t>
            </a:r>
            <a:r>
              <a:rPr lang="de-DE" dirty="0" err="1"/>
              <a:t>Raspberry</a:t>
            </a:r>
            <a:r>
              <a:rPr lang="de-DE" dirty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Plattformkonzepten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40" name="Gewinkelter Verbinder 39"/>
          <p:cNvCxnSpPr>
            <a:stCxn id="30" idx="0"/>
            <a:endCxn id="1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33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36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7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24" idx="0"/>
            <a:endCxn id="1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21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18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rechts 4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/>
              <a:t>Konzept</a:t>
            </a:r>
            <a:r>
              <a:rPr lang="en-GB" sz="1200" dirty="0"/>
              <a:t> </a:t>
            </a:r>
            <a:r>
              <a:rPr lang="en-GB" sz="1200" dirty="0" err="1"/>
              <a:t>für</a:t>
            </a:r>
            <a:r>
              <a:rPr lang="en-GB" sz="1200" dirty="0"/>
              <a:t> die </a:t>
            </a:r>
            <a:r>
              <a:rPr lang="en-GB" sz="1200" dirty="0" err="1"/>
              <a:t>Verteilung</a:t>
            </a:r>
            <a:r>
              <a:rPr lang="en-GB" sz="1200" dirty="0"/>
              <a:t> von </a:t>
            </a:r>
            <a:r>
              <a:rPr lang="en-GB" sz="1200" dirty="0" err="1"/>
              <a:t>Rechenaufgaben</a:t>
            </a:r>
            <a:r>
              <a:rPr lang="en-GB" sz="1200" dirty="0"/>
              <a:t> auf </a:t>
            </a:r>
            <a:r>
              <a:rPr lang="en-GB" sz="1200" dirty="0" err="1"/>
              <a:t>Fahrzeugflotte</a:t>
            </a:r>
            <a:r>
              <a:rPr lang="en-GB" sz="1200" dirty="0"/>
              <a:t> </a:t>
            </a:r>
            <a:r>
              <a:rPr lang="en-GB" sz="1200" dirty="0" err="1"/>
              <a:t>erarbeiten</a:t>
            </a:r>
            <a:endParaRPr lang="en-GB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/>
              <a:t>Konzept</a:t>
            </a:r>
            <a:r>
              <a:rPr lang="en-GB" sz="1200" dirty="0"/>
              <a:t> </a:t>
            </a:r>
            <a:r>
              <a:rPr lang="en-GB" sz="1200" dirty="0" err="1"/>
              <a:t>für</a:t>
            </a:r>
            <a:r>
              <a:rPr lang="en-GB" sz="1200" dirty="0"/>
              <a:t> </a:t>
            </a:r>
            <a:r>
              <a:rPr lang="en-GB" sz="1200" dirty="0" err="1"/>
              <a:t>Verwaltung</a:t>
            </a:r>
            <a:r>
              <a:rPr lang="en-GB" sz="1200" dirty="0"/>
              <a:t> und Loader </a:t>
            </a:r>
            <a:r>
              <a:rPr lang="en-GB" sz="1200" dirty="0" err="1"/>
              <a:t>Applikation</a:t>
            </a:r>
            <a:r>
              <a:rPr lang="en-GB" sz="1200" dirty="0"/>
              <a:t> </a:t>
            </a:r>
            <a:r>
              <a:rPr lang="en-GB" sz="1200" dirty="0" err="1"/>
              <a:t>fertig</a:t>
            </a:r>
            <a:r>
              <a:rPr lang="en-GB" sz="1200" dirty="0"/>
              <a:t> </a:t>
            </a:r>
            <a:r>
              <a:rPr lang="en-GB" sz="1200" dirty="0" err="1"/>
              <a:t>stellen</a:t>
            </a:r>
            <a:endParaRPr lang="en-GB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en-GB" sz="1200" dirty="0" err="1"/>
              <a:t>Implementierung</a:t>
            </a:r>
            <a:r>
              <a:rPr lang="en-GB" sz="1200" dirty="0"/>
              <a:t> der </a:t>
            </a:r>
            <a:r>
              <a:rPr lang="en-GB" sz="1200" dirty="0" err="1"/>
              <a:t>Softwarekomponenten</a:t>
            </a:r>
            <a:endParaRPr lang="en-GB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 err="1"/>
              <a:t>Durch</a:t>
            </a:r>
            <a:r>
              <a:rPr lang="en-GB" sz="1200" dirty="0"/>
              <a:t> </a:t>
            </a:r>
            <a:r>
              <a:rPr lang="en-GB" sz="1200" dirty="0" err="1"/>
              <a:t>zunehmende</a:t>
            </a:r>
            <a:r>
              <a:rPr lang="en-GB" sz="1200" dirty="0"/>
              <a:t> </a:t>
            </a:r>
            <a:r>
              <a:rPr lang="en-GB" sz="1200" dirty="0" err="1"/>
              <a:t>automatisierung</a:t>
            </a:r>
            <a:r>
              <a:rPr lang="en-GB" sz="1200" dirty="0"/>
              <a:t> der </a:t>
            </a:r>
            <a:r>
              <a:rPr lang="en-GB" sz="1200" dirty="0" err="1"/>
              <a:t>Fahrfunktionen</a:t>
            </a:r>
            <a:r>
              <a:rPr lang="en-GB" sz="1200" dirty="0"/>
              <a:t> in </a:t>
            </a:r>
            <a:r>
              <a:rPr lang="en-GB" sz="1200" dirty="0" err="1"/>
              <a:t>Straßenfahrzeugen</a:t>
            </a:r>
            <a:r>
              <a:rPr lang="en-GB" sz="1200" dirty="0"/>
              <a:t> </a:t>
            </a:r>
            <a:r>
              <a:rPr lang="en-GB" sz="1200" dirty="0" err="1"/>
              <a:t>wird</a:t>
            </a:r>
            <a:r>
              <a:rPr lang="en-GB" sz="1200" dirty="0"/>
              <a:t> </a:t>
            </a:r>
            <a:r>
              <a:rPr lang="en-GB" sz="1200" dirty="0" err="1"/>
              <a:t>zunehmend</a:t>
            </a:r>
            <a:r>
              <a:rPr lang="en-GB" sz="1200" dirty="0"/>
              <a:t> </a:t>
            </a:r>
            <a:r>
              <a:rPr lang="en-GB" sz="1200" dirty="0" err="1"/>
              <a:t>lesitungsfähigere</a:t>
            </a:r>
            <a:r>
              <a:rPr lang="en-GB" sz="1200" dirty="0"/>
              <a:t> Hardware </a:t>
            </a:r>
            <a:r>
              <a:rPr lang="en-GB" sz="1200" dirty="0" err="1"/>
              <a:t>verbaut</a:t>
            </a:r>
            <a:r>
              <a:rPr lang="en-GB" sz="1200" dirty="0"/>
              <a:t>.</a:t>
            </a:r>
          </a:p>
          <a:p>
            <a:pPr>
              <a:spcAft>
                <a:spcPts val="600"/>
              </a:spcAft>
            </a:pPr>
            <a:r>
              <a:rPr lang="en-GB" sz="1200" dirty="0" err="1"/>
              <a:t>Diese</a:t>
            </a:r>
            <a:r>
              <a:rPr lang="en-GB" sz="1200" dirty="0"/>
              <a:t> </a:t>
            </a:r>
            <a:r>
              <a:rPr lang="en-GB" sz="1200" dirty="0" err="1"/>
              <a:t>Resourcen</a:t>
            </a:r>
            <a:r>
              <a:rPr lang="en-GB" sz="1200" dirty="0"/>
              <a:t> </a:t>
            </a:r>
            <a:r>
              <a:rPr lang="en-GB" sz="1200" dirty="0" err="1"/>
              <a:t>werden</a:t>
            </a:r>
            <a:r>
              <a:rPr lang="en-GB" sz="1200" dirty="0"/>
              <a:t> </a:t>
            </a:r>
            <a:r>
              <a:rPr lang="en-GB" sz="1200" dirty="0" err="1"/>
              <a:t>nicht</a:t>
            </a:r>
            <a:r>
              <a:rPr lang="en-GB" sz="1200" dirty="0"/>
              <a:t> in </a:t>
            </a:r>
            <a:r>
              <a:rPr lang="en-GB" sz="1200" dirty="0" err="1"/>
              <a:t>jeder</a:t>
            </a:r>
            <a:r>
              <a:rPr lang="en-GB" sz="1200" dirty="0"/>
              <a:t> Situation </a:t>
            </a:r>
            <a:r>
              <a:rPr lang="en-GB" sz="1200" dirty="0" err="1"/>
              <a:t>effektiv</a:t>
            </a:r>
            <a:r>
              <a:rPr lang="en-GB" sz="1200" dirty="0"/>
              <a:t> </a:t>
            </a:r>
            <a:r>
              <a:rPr lang="en-GB" sz="1200" dirty="0" err="1"/>
              <a:t>genutzt</a:t>
            </a:r>
            <a:r>
              <a:rPr lang="en-GB" sz="1200" dirty="0"/>
              <a:t>. </a:t>
            </a:r>
            <a:r>
              <a:rPr lang="en-GB" sz="1200" dirty="0" err="1"/>
              <a:t>Zusätzlich</a:t>
            </a:r>
            <a:r>
              <a:rPr lang="en-GB" sz="1200" dirty="0"/>
              <a:t> </a:t>
            </a:r>
            <a:r>
              <a:rPr lang="en-GB" sz="1200" dirty="0" err="1"/>
              <a:t>nimmt</a:t>
            </a:r>
            <a:r>
              <a:rPr lang="en-GB" sz="1200" dirty="0"/>
              <a:t> </a:t>
            </a:r>
            <a:r>
              <a:rPr lang="en-GB" sz="1200" dirty="0" err="1"/>
              <a:t>Rechenleistungsbedarf</a:t>
            </a:r>
            <a:r>
              <a:rPr lang="en-GB" sz="1200" dirty="0"/>
              <a:t> </a:t>
            </a:r>
            <a:r>
              <a:rPr lang="en-GB" sz="1200" dirty="0" err="1"/>
              <a:t>durch</a:t>
            </a:r>
            <a:r>
              <a:rPr lang="en-GB" sz="1200" dirty="0"/>
              <a:t> </a:t>
            </a:r>
            <a:r>
              <a:rPr lang="en-GB" sz="1200" dirty="0" err="1"/>
              <a:t>zunehmende</a:t>
            </a:r>
            <a:r>
              <a:rPr lang="en-GB" sz="1200" dirty="0"/>
              <a:t> </a:t>
            </a:r>
            <a:r>
              <a:rPr lang="en-GB" sz="1200" dirty="0" err="1"/>
              <a:t>Digitalisierung</a:t>
            </a:r>
            <a:r>
              <a:rPr lang="en-GB" sz="1200" dirty="0"/>
              <a:t> </a:t>
            </a:r>
            <a:r>
              <a:rPr lang="en-GB" sz="1200" dirty="0" err="1"/>
              <a:t>im</a:t>
            </a:r>
            <a:r>
              <a:rPr lang="en-GB" sz="1200" dirty="0"/>
              <a:t> </a:t>
            </a:r>
            <a:r>
              <a:rPr lang="en-GB" sz="1200" dirty="0" err="1"/>
              <a:t>Alltag</a:t>
            </a:r>
            <a:r>
              <a:rPr lang="en-GB" sz="1200" dirty="0"/>
              <a:t> </a:t>
            </a:r>
            <a:r>
              <a:rPr lang="en-GB" sz="1200" dirty="0" err="1"/>
              <a:t>zu</a:t>
            </a:r>
            <a:r>
              <a:rPr lang="en-GB" sz="1200" dirty="0"/>
              <a:t>.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r>
              <a:rPr lang="en-GB" sz="1200" dirty="0" err="1"/>
              <a:t>Durch</a:t>
            </a:r>
            <a:r>
              <a:rPr lang="en-GB" sz="1200" dirty="0"/>
              <a:t> die </a:t>
            </a:r>
            <a:r>
              <a:rPr lang="en-GB" sz="1200" dirty="0" err="1"/>
              <a:t>Bereitstellung</a:t>
            </a:r>
            <a:r>
              <a:rPr lang="en-GB" sz="1200" dirty="0"/>
              <a:t> </a:t>
            </a:r>
            <a:r>
              <a:rPr lang="en-GB" sz="1200" dirty="0" err="1"/>
              <a:t>ungenutzte</a:t>
            </a:r>
            <a:r>
              <a:rPr lang="en-GB" sz="1200" dirty="0"/>
              <a:t> </a:t>
            </a:r>
            <a:r>
              <a:rPr lang="en-GB" sz="1200" dirty="0" err="1"/>
              <a:t>Rechenleistung</a:t>
            </a:r>
            <a:r>
              <a:rPr lang="en-GB" sz="1200" dirty="0"/>
              <a:t> von </a:t>
            </a:r>
            <a:r>
              <a:rPr lang="en-GB" sz="1200" dirty="0" err="1"/>
              <a:t>Fahrzeugen</a:t>
            </a:r>
            <a:r>
              <a:rPr lang="en-GB" sz="1200" dirty="0"/>
              <a:t> </a:t>
            </a:r>
            <a:r>
              <a:rPr lang="en-GB" sz="1200" dirty="0" err="1"/>
              <a:t>können</a:t>
            </a:r>
            <a:r>
              <a:rPr lang="en-GB" sz="1200" dirty="0"/>
              <a:t> </a:t>
            </a:r>
            <a:r>
              <a:rPr lang="en-GB" sz="1200" dirty="0" err="1"/>
              <a:t>externe</a:t>
            </a:r>
            <a:r>
              <a:rPr lang="en-GB" sz="1200" dirty="0"/>
              <a:t> </a:t>
            </a:r>
            <a:r>
              <a:rPr lang="en-GB" sz="1200" dirty="0" err="1"/>
              <a:t>Auftraggeber</a:t>
            </a:r>
            <a:r>
              <a:rPr lang="en-GB" sz="1200" dirty="0"/>
              <a:t> </a:t>
            </a:r>
            <a:r>
              <a:rPr lang="en-GB" sz="1200" dirty="0" err="1"/>
              <a:t>ihre</a:t>
            </a:r>
            <a:r>
              <a:rPr lang="en-GB" sz="1200" dirty="0"/>
              <a:t> </a:t>
            </a:r>
            <a:r>
              <a:rPr lang="en-GB" sz="1200" dirty="0" err="1"/>
              <a:t>Berechnungen</a:t>
            </a:r>
            <a:r>
              <a:rPr lang="en-GB" sz="1200" dirty="0"/>
              <a:t> </a:t>
            </a:r>
            <a:r>
              <a:rPr lang="en-GB" sz="1200" dirty="0" err="1"/>
              <a:t>wie</a:t>
            </a:r>
            <a:r>
              <a:rPr lang="en-GB" sz="1200" dirty="0"/>
              <a:t> in </a:t>
            </a:r>
            <a:r>
              <a:rPr lang="en-GB" sz="1200" dirty="0" err="1"/>
              <a:t>einem</a:t>
            </a:r>
            <a:r>
              <a:rPr lang="en-GB" sz="1200" dirty="0"/>
              <a:t> Cloud-</a:t>
            </a:r>
            <a:r>
              <a:rPr lang="en-GB" sz="1200" dirty="0" err="1"/>
              <a:t>Dienst</a:t>
            </a:r>
            <a:r>
              <a:rPr lang="en-GB" sz="1200" dirty="0"/>
              <a:t> </a:t>
            </a:r>
            <a:r>
              <a:rPr lang="en-GB" sz="1200" dirty="0" err="1"/>
              <a:t>durch</a:t>
            </a:r>
            <a:r>
              <a:rPr lang="en-GB" sz="1200" dirty="0"/>
              <a:t> das </a:t>
            </a:r>
            <a:r>
              <a:rPr lang="en-GB" sz="1200" dirty="0" err="1"/>
              <a:t>verteilte</a:t>
            </a:r>
            <a:r>
              <a:rPr lang="en-GB" sz="1200" dirty="0"/>
              <a:t> </a:t>
            </a:r>
            <a:r>
              <a:rPr lang="en-GB" sz="1200" dirty="0" err="1"/>
              <a:t>Rechnen</a:t>
            </a:r>
            <a:r>
              <a:rPr lang="en-GB" sz="1200" dirty="0"/>
              <a:t> auf </a:t>
            </a:r>
            <a:r>
              <a:rPr lang="en-GB" sz="1200" dirty="0" err="1"/>
              <a:t>Fahrzeugen</a:t>
            </a:r>
            <a:r>
              <a:rPr lang="en-GB" sz="1200" dirty="0"/>
              <a:t> </a:t>
            </a:r>
            <a:r>
              <a:rPr lang="en-GB" sz="1200" dirty="0" err="1"/>
              <a:t>ausführen</a:t>
            </a:r>
            <a:r>
              <a:rPr lang="en-GB" sz="1200" dirty="0"/>
              <a:t> </a:t>
            </a:r>
            <a:r>
              <a:rPr lang="en-GB" sz="1200" dirty="0" err="1"/>
              <a:t>lassen</a:t>
            </a:r>
            <a:r>
              <a:rPr lang="en-GB" sz="1200" dirty="0"/>
              <a:t>. </a:t>
            </a:r>
            <a:r>
              <a:rPr lang="en-GB" sz="1200" dirty="0" err="1"/>
              <a:t>Hierdurch</a:t>
            </a:r>
            <a:r>
              <a:rPr lang="en-GB" sz="1200" dirty="0"/>
              <a:t> </a:t>
            </a:r>
            <a:r>
              <a:rPr lang="en-GB" sz="1200" dirty="0" err="1"/>
              <a:t>lassen</a:t>
            </a:r>
            <a:r>
              <a:rPr lang="en-GB" sz="1200" dirty="0"/>
              <a:t> </a:t>
            </a:r>
            <a:r>
              <a:rPr lang="en-GB" sz="1200" dirty="0" err="1"/>
              <a:t>sich</a:t>
            </a:r>
            <a:r>
              <a:rPr lang="en-GB" sz="1200" dirty="0"/>
              <a:t> </a:t>
            </a:r>
            <a:r>
              <a:rPr lang="en-GB" sz="1200" dirty="0" err="1"/>
              <a:t>Resourcen</a:t>
            </a:r>
            <a:r>
              <a:rPr lang="en-GB" sz="1200" dirty="0"/>
              <a:t> in Server und </a:t>
            </a:r>
            <a:r>
              <a:rPr lang="en-GB" sz="1200" dirty="0" err="1"/>
              <a:t>Netzwerkinfrastruktur</a:t>
            </a:r>
            <a:r>
              <a:rPr lang="en-GB" sz="1200" dirty="0"/>
              <a:t> </a:t>
            </a:r>
            <a:r>
              <a:rPr lang="en-GB" sz="1200" dirty="0" err="1"/>
              <a:t>einsparen</a:t>
            </a:r>
            <a:r>
              <a:rPr lang="en-GB" sz="1200" dirty="0"/>
              <a:t>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5229"/>
            <a:ext cx="5425367" cy="331880"/>
            <a:chOff x="1218506" y="2015229"/>
            <a:chExt cx="6450609" cy="394596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5229"/>
              <a:ext cx="1406320" cy="391919"/>
              <a:chOff x="6262795" y="2015229"/>
              <a:chExt cx="1406320" cy="391919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5229"/>
                <a:ext cx="1406320" cy="391919"/>
                <a:chOff x="2939277" y="1454309"/>
                <a:chExt cx="1049884" cy="391919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4309"/>
                  <a:ext cx="811874" cy="391919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2617131" y="1984738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50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51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53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Rechnen: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60" imgH="360" progId="">
                  <p:embed/>
                </p:oleObj>
              </mc:Choice>
              <mc:Fallback>
                <p:oleObj name="think-cell Folie" r:id="rId3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11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3" name="Titel 3"/>
          <p:cNvSpPr txBox="1">
            <a:spLocks/>
          </p:cNvSpPr>
          <p:nvPr/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Fahrzeugtechnik an 		der 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Hardwarenahe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AUTOtech.agil</a:t>
            </a:r>
            <a:r>
              <a:rPr lang="de-DE" sz="1600" dirty="0"/>
              <a:t>: </a:t>
            </a:r>
            <a:r>
              <a:rPr lang="de-DE" sz="1600" dirty="0" err="1"/>
              <a:t>Softwareenticklung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6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1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err="1"/>
              <a:t>Rechenresourcen</a:t>
            </a:r>
            <a:r>
              <a:rPr lang="de-DE" dirty="0"/>
              <a:t> 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12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/>
              <a:t>parallelisierbare</a:t>
            </a:r>
            <a:r>
              <a:rPr lang="de-DE" dirty="0"/>
              <a:t> 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</a:t>
            </a:r>
            <a:r>
              <a:rPr lang="en-GB" sz="1400" dirty="0" err="1"/>
              <a:t>Bereitstellen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Eingangsdaten</a:t>
            </a:r>
            <a:r>
              <a:rPr lang="en-GB" sz="1400" dirty="0"/>
              <a:t> für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Ergebnisse</a:t>
            </a:r>
            <a:r>
              <a:rPr lang="en-GB" sz="1400" dirty="0"/>
              <a:t> </a:t>
            </a:r>
            <a:r>
              <a:rPr lang="en-GB" sz="1400" dirty="0" err="1"/>
              <a:t>aus</a:t>
            </a:r>
            <a:r>
              <a:rPr lang="en-GB" sz="1400" dirty="0"/>
              <a:t> der </a:t>
            </a:r>
            <a:r>
              <a:rPr lang="en-GB" sz="1400" dirty="0" err="1"/>
              <a:t>Applikation</a:t>
            </a:r>
            <a:endParaRPr lang="en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Applikation</a:t>
            </a:r>
            <a:r>
              <a:rPr lang="en-GB" sz="1400" dirty="0"/>
              <a:t> an das </a:t>
            </a:r>
            <a:r>
              <a:rPr lang="en-GB" sz="1400" dirty="0" err="1"/>
              <a:t>Fahrzeug</a:t>
            </a:r>
            <a:r>
              <a:rPr lang="en-GB" sz="1400" dirty="0"/>
              <a:t> </a:t>
            </a:r>
            <a:r>
              <a:rPr lang="en-GB" sz="1400" dirty="0" err="1"/>
              <a:t>übertragen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/>
              <a:t>Kommunikation</a:t>
            </a:r>
            <a:r>
              <a:rPr lang="en-GB" sz="1400" dirty="0"/>
              <a:t> </a:t>
            </a:r>
            <a:r>
              <a:rPr lang="en-GB" sz="1400" dirty="0" err="1"/>
              <a:t>mit</a:t>
            </a:r>
            <a:r>
              <a:rPr lang="en-GB" sz="1400" dirty="0"/>
              <a:t> </a:t>
            </a:r>
            <a:r>
              <a:rPr lang="en-GB" sz="1400" dirty="0" err="1"/>
              <a:t>Applikation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Auftraggeber</a:t>
            </a:r>
            <a:endParaRPr lang="en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Verwaltung</a:t>
            </a:r>
            <a:endParaRPr lang="en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Fahrzeug</a:t>
            </a:r>
            <a:endParaRPr lang="en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Auftraggeber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Stellt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der </a:t>
            </a:r>
            <a:r>
              <a:rPr lang="en-GB" sz="1600" dirty="0" err="1"/>
              <a:t>Verwalungsapplikation</a:t>
            </a:r>
            <a:r>
              <a:rPr lang="en-GB" sz="1600" dirty="0"/>
              <a:t> </a:t>
            </a:r>
            <a:r>
              <a:rPr lang="en-GB" sz="1600" dirty="0" err="1"/>
              <a:t>zur</a:t>
            </a:r>
            <a:r>
              <a:rPr lang="en-GB" sz="1600" dirty="0"/>
              <a:t> </a:t>
            </a:r>
            <a:r>
              <a:rPr lang="en-GB" sz="1600" dirty="0" err="1"/>
              <a:t>Verfügung</a:t>
            </a:r>
            <a:r>
              <a:rPr lang="en-GB" sz="1600" dirty="0"/>
              <a:t>, die in </a:t>
            </a:r>
            <a:r>
              <a:rPr lang="en-GB" sz="1600" dirty="0" err="1"/>
              <a:t>einem</a:t>
            </a:r>
            <a:r>
              <a:rPr lang="en-GB" sz="1600" dirty="0"/>
              <a:t> Cloud </a:t>
            </a:r>
            <a:r>
              <a:rPr lang="en-GB" sz="1600" dirty="0" err="1"/>
              <a:t>Dienst</a:t>
            </a:r>
            <a:r>
              <a:rPr lang="en-GB" sz="1600" dirty="0"/>
              <a:t> </a:t>
            </a:r>
            <a:r>
              <a:rPr lang="en-GB" sz="1600" dirty="0" err="1"/>
              <a:t>berechnet</a:t>
            </a:r>
            <a:r>
              <a:rPr lang="en-GB" sz="1600" dirty="0"/>
              <a:t> </a:t>
            </a:r>
            <a:r>
              <a:rPr lang="en-GB" sz="1600" dirty="0" err="1"/>
              <a:t>werden</a:t>
            </a:r>
            <a:r>
              <a:rPr lang="en-GB" sz="1600" dirty="0"/>
              <a:t> </a:t>
            </a:r>
            <a:r>
              <a:rPr lang="en-GB" sz="1600" dirty="0" err="1"/>
              <a:t>sollen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Erhält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</a:t>
            </a:r>
            <a:r>
              <a:rPr lang="en-GB" sz="1600" dirty="0" err="1"/>
              <a:t>bereitgestellte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endParaRPr lang="en-GB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Versorgt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</a:t>
            </a:r>
            <a:r>
              <a:rPr lang="en-GB" sz="1600" dirty="0" err="1"/>
              <a:t>mit</a:t>
            </a:r>
            <a:r>
              <a:rPr lang="en-GB" sz="1600" dirty="0"/>
              <a:t> </a:t>
            </a:r>
            <a:r>
              <a:rPr lang="en-GB" sz="1600" dirty="0" err="1"/>
              <a:t>Daten</a:t>
            </a:r>
            <a:r>
              <a:rPr lang="en-GB" sz="1600" dirty="0"/>
              <a:t>, </a:t>
            </a:r>
            <a:r>
              <a:rPr lang="en-GB" sz="1600" dirty="0" err="1"/>
              <a:t>erhält</a:t>
            </a:r>
            <a:r>
              <a:rPr lang="en-GB" sz="1600" dirty="0"/>
              <a:t> </a:t>
            </a:r>
            <a:r>
              <a:rPr lang="en-GB" sz="1600" dirty="0" err="1"/>
              <a:t>Ergebnisse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Verwaltung</a:t>
            </a:r>
            <a:r>
              <a:rPr lang="en-GB" sz="1600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Nimmt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r>
              <a:rPr lang="en-GB" sz="1600" dirty="0"/>
              <a:t> </a:t>
            </a:r>
            <a:r>
              <a:rPr lang="en-GB" sz="1600" dirty="0" err="1"/>
              <a:t>vom</a:t>
            </a:r>
            <a:r>
              <a:rPr lang="en-GB" sz="1600" dirty="0"/>
              <a:t> </a:t>
            </a:r>
            <a:r>
              <a:rPr lang="en-GB" sz="1600" dirty="0" err="1"/>
              <a:t>Auftraggeber</a:t>
            </a:r>
            <a:r>
              <a:rPr lang="en-GB" sz="1600" dirty="0"/>
              <a:t> und </a:t>
            </a:r>
            <a:r>
              <a:rPr lang="en-GB" sz="1600" dirty="0" err="1"/>
              <a:t>verteilt</a:t>
            </a:r>
            <a:r>
              <a:rPr lang="en-GB" sz="1600" dirty="0"/>
              <a:t> es an </a:t>
            </a:r>
            <a:r>
              <a:rPr lang="en-GB" sz="1600" dirty="0" err="1"/>
              <a:t>Fahrzeuge</a:t>
            </a:r>
            <a:r>
              <a:rPr lang="en-GB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Kommunikationsschnittstellt</a:t>
            </a:r>
            <a:r>
              <a:rPr lang="en-GB" sz="1600" dirty="0"/>
              <a:t> für </a:t>
            </a:r>
            <a:r>
              <a:rPr lang="en-GB" sz="1600" dirty="0" err="1"/>
              <a:t>Auftraggeber</a:t>
            </a:r>
            <a:r>
              <a:rPr lang="en-GB" sz="1600" dirty="0"/>
              <a:t> und für </a:t>
            </a:r>
            <a:r>
              <a:rPr lang="en-GB" sz="1600" dirty="0" err="1"/>
              <a:t>Fahrzeuge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n-GB" sz="1600" b="1" dirty="0" err="1"/>
              <a:t>Fahrzeug</a:t>
            </a:r>
            <a:r>
              <a:rPr lang="en-GB" sz="1600" b="1" dirty="0"/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die </a:t>
            </a:r>
            <a:r>
              <a:rPr lang="en-GB" sz="1600" dirty="0" err="1"/>
              <a:t>Möglichkeit</a:t>
            </a:r>
            <a:r>
              <a:rPr lang="en-GB" sz="1600" dirty="0"/>
              <a:t> </a:t>
            </a:r>
            <a:r>
              <a:rPr lang="en-GB" sz="1600" dirty="0" err="1"/>
              <a:t>Applikationen</a:t>
            </a:r>
            <a:r>
              <a:rPr lang="en-GB" sz="1600" dirty="0"/>
              <a:t> von extern </a:t>
            </a:r>
            <a:r>
              <a:rPr lang="en-GB" sz="1600" dirty="0" err="1"/>
              <a:t>zu</a:t>
            </a:r>
            <a:r>
              <a:rPr lang="en-GB" sz="1600" dirty="0"/>
              <a:t> laden und local </a:t>
            </a:r>
            <a:r>
              <a:rPr lang="en-GB" sz="1600" dirty="0" err="1"/>
              <a:t>auszuführen</a:t>
            </a:r>
            <a:endParaRPr lang="en-GB" sz="16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1600" dirty="0" err="1"/>
              <a:t>Bietet</a:t>
            </a:r>
            <a:r>
              <a:rPr lang="en-GB" sz="1600" dirty="0"/>
              <a:t> </a:t>
            </a:r>
            <a:r>
              <a:rPr lang="en-GB" sz="1600" dirty="0" err="1"/>
              <a:t>Kommunikationsschnittstelle</a:t>
            </a:r>
            <a:r>
              <a:rPr lang="en-GB" sz="1600" dirty="0"/>
              <a:t> für die von extern </a:t>
            </a:r>
            <a:r>
              <a:rPr lang="en-GB" sz="1600" dirty="0" err="1"/>
              <a:t>geladene</a:t>
            </a:r>
            <a:r>
              <a:rPr lang="en-GB" sz="1600" dirty="0"/>
              <a:t> </a:t>
            </a:r>
            <a:r>
              <a:rPr lang="en-GB" sz="1600" dirty="0" err="1"/>
              <a:t>Applikation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24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23" name="Gerader Verbinder 22"/>
                <p:cNvCxnSpPr>
                  <a:endCxn id="18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>
                  <a:endCxn id="16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>
                  <a:endCxn id="19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15" name="Gerader Verbinder 14"/>
              <p:cNvCxnSpPr>
                <a:stCxn id="29" idx="1"/>
                <a:endCxn id="14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3" name="Grafik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5" name="Grafik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47" name="Gerader Verbinder 46"/>
                <p:cNvCxnSpPr>
                  <a:endCxn id="41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>
                  <a:endCxn id="40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>
                  <a:endCxn id="42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54" name="Gerader Verbinder 53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Gerader Verbinder 36"/>
              <p:cNvCxnSpPr>
                <a:stCxn id="35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5" idx="3"/>
                <a:endCxn id="3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430123" y="4562457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Edge Server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Edge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Edge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Edge Netzwerk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Cloud Ansatz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Cloud 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8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47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917</Words>
  <Application>Microsoft Office PowerPoint</Application>
  <PresentationFormat>Breitbild</PresentationFormat>
  <Paragraphs>240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mittels autonomen Fahrzeugsteuergeräten</vt:lpstr>
      <vt:lpstr>PowerPoint-Präsentation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_</cp:lastModifiedBy>
  <cp:revision>2</cp:revision>
  <dcterms:created xsi:type="dcterms:W3CDTF">2022-11-29T15:56:53Z</dcterms:created>
  <dcterms:modified xsi:type="dcterms:W3CDTF">2022-11-29T18:50:06Z</dcterms:modified>
</cp:coreProperties>
</file>