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20"/>
  </p:notesMasterIdLst>
  <p:handoutMasterIdLst>
    <p:handoutMasterId r:id="rId21"/>
  </p:handoutMasterIdLst>
  <p:sldIdLst>
    <p:sldId id="256" r:id="rId5"/>
    <p:sldId id="478" r:id="rId6"/>
    <p:sldId id="323" r:id="rId7"/>
    <p:sldId id="479" r:id="rId8"/>
    <p:sldId id="262" r:id="rId9"/>
    <p:sldId id="483" r:id="rId10"/>
    <p:sldId id="573" r:id="rId11"/>
    <p:sldId id="576" r:id="rId12"/>
    <p:sldId id="574" r:id="rId13"/>
    <p:sldId id="575" r:id="rId14"/>
    <p:sldId id="484" r:id="rId15"/>
    <p:sldId id="572" r:id="rId16"/>
    <p:sldId id="477" r:id="rId17"/>
    <p:sldId id="482" r:id="rId18"/>
    <p:sldId id="409" r:id="rId19"/>
  </p:sldIdLst>
  <p:sldSz cx="12192000" cy="6858000"/>
  <p:notesSz cx="6797675" cy="9926638"/>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 id="323"/>
          </p14:sldIdLst>
        </p14:section>
        <p14:section name="Lecture Introduction" id="{8D7F6AFA-0861-4F58-A965-DD99FD4FFA7C}">
          <p14:sldIdLst>
            <p14:sldId id="479"/>
            <p14:sldId id="262"/>
          </p14:sldIdLst>
        </p14:section>
        <p14:section name="What is an embedded system" id="{EEE20F8F-6017-4B4B-BD6F-679323B2C96F}">
          <p14:sldIdLst>
            <p14:sldId id="483"/>
            <p14:sldId id="573"/>
            <p14:sldId id="576"/>
            <p14:sldId id="574"/>
            <p14:sldId id="575"/>
            <p14:sldId id="484"/>
            <p14:sldId id="572"/>
          </p14:sldIdLst>
        </p14:section>
        <p14:section name="Templates" id="{65166E9A-4CD8-4511-9CEC-E9A9B02F1D1D}">
          <p14:sldIdLst/>
        </p14:section>
        <p14:section name="STL &amp; Lambda expressions" id="{9F33D7AB-2D81-4001-B82A-2F2C5B6144C0}">
          <p14:sldIdLst/>
        </p14:section>
        <p14:section name="Smart Pointers" id="{D4A032A6-EABD-4D59-BAF4-8500FFCF5C1D}">
          <p14:sldIdLst/>
        </p14:section>
        <p14:section name="And now?" id="{263A5D6F-A800-4729-85D3-6D1C0BCF5749}">
          <p14:sldIdLst>
            <p14:sldId id="477"/>
            <p14:sldId id="482"/>
          </p14:sldIdLst>
        </p14:section>
        <p14:section name="Lecture References" id="{F1741FD5-AD49-4D87-8083-80089C1E6044}">
          <p14:sldIdLst>
            <p14:sldId id="409"/>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3748"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B96"/>
    <a:srgbClr val="1B598E"/>
    <a:srgbClr val="000000"/>
    <a:srgbClr val="FFFF00"/>
    <a:srgbClr val="AC75D5"/>
    <a:srgbClr val="CFAFE7"/>
    <a:srgbClr val="00B0F0"/>
    <a:srgbClr val="5EAFFF"/>
    <a:srgbClr val="00549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2" autoAdjust="0"/>
    <p:restoredTop sz="74667" autoAdjust="0"/>
  </p:normalViewPr>
  <p:slideViewPr>
    <p:cSldViewPr showGuides="1">
      <p:cViewPr varScale="1">
        <p:scale>
          <a:sx n="86" d="100"/>
          <a:sy n="86" d="100"/>
        </p:scale>
        <p:origin x="654" y="96"/>
      </p:cViewPr>
      <p:guideLst>
        <p:guide orient="horz" pos="799"/>
        <p:guide orient="horz" pos="482"/>
        <p:guide orient="horz" pos="119"/>
        <p:guide orient="horz" pos="3748"/>
        <p:guide pos="3840"/>
        <p:guide pos="211"/>
        <p:guide pos="7469"/>
        <p:guide pos="3704"/>
        <p:guide pos="3976"/>
        <p:guide orient="horz" pos="618"/>
      </p:guideLst>
    </p:cSldViewPr>
  </p:slideViewPr>
  <p:outlineViewPr>
    <p:cViewPr>
      <p:scale>
        <a:sx n="33" d="100"/>
        <a:sy n="33" d="100"/>
      </p:scale>
      <p:origin x="0" y="-72516"/>
    </p:cViewPr>
  </p:outlineViewPr>
  <p:notesTextViewPr>
    <p:cViewPr>
      <p:scale>
        <a:sx n="101" d="100"/>
        <a:sy n="101"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60"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11.09.2024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9/11/2024</a:t>
            </a:fld>
            <a:endParaRPr lang="en-US"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161601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15</a:t>
            </a:fld>
            <a:endParaRPr lang="en-US" dirty="0"/>
          </a:p>
        </p:txBody>
      </p:sp>
    </p:spTree>
    <p:extLst>
      <p:ext uri="{BB962C8B-B14F-4D97-AF65-F5344CB8AC3E}">
        <p14:creationId xmlns:p14="http://schemas.microsoft.com/office/powerpoint/2010/main" val="76211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6"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a:t>
            </a:r>
            <a:r>
              <a:rPr lang="en-US" altLang="de-DE" sz="900" dirty="0" smtClean="0">
                <a:solidFill>
                  <a:schemeClr val="tx2"/>
                </a:solidFill>
              </a:rPr>
              <a:t>5 </a:t>
            </a:r>
            <a:r>
              <a:rPr lang="en-US" altLang="de-DE" sz="900" dirty="0">
                <a:solidFill>
                  <a:schemeClr val="tx2"/>
                </a:solidFill>
              </a:rPr>
              <a:t>– </a:t>
            </a:r>
            <a:r>
              <a:rPr lang="en-US" altLang="de-DE" sz="900" dirty="0" smtClean="0">
                <a:solidFill>
                  <a:schemeClr val="tx2"/>
                </a:solidFill>
              </a:rPr>
              <a:t>2024-09-18</a:t>
            </a:r>
            <a:endParaRPr lang="en-US" altLang="de-DE" sz="90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smtClean="0">
                <a:solidFill>
                  <a:schemeClr val="tx2"/>
                </a:solidFill>
              </a:rPr>
              <a:t>Modern C++ Concepts</a:t>
            </a:r>
            <a:endParaRPr lang="en-US" altLang="de-DE" sz="900" baseline="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smtClean="0">
                <a:solidFill>
                  <a:schemeClr val="tx2"/>
                </a:solidFill>
              </a:rPr>
              <a:t> Fabian </a:t>
            </a:r>
            <a:r>
              <a:rPr lang="de-DE" altLang="de-DE" sz="900" baseline="0" dirty="0">
                <a:solidFill>
                  <a:schemeClr val="tx2"/>
                </a:solidFill>
              </a:rPr>
              <a:t>Thomsen, M.Sc.</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7.png"/><Relationship Id="rId4" Type="http://schemas.openxmlformats.org/officeDocument/2006/relationships/image" Target="../media/image100.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sp>
        <p:nvSpPr>
          <p:cNvPr id="7" name="Rechteck 6"/>
          <p:cNvSpPr/>
          <p:nvPr/>
        </p:nvSpPr>
        <p:spPr>
          <a:xfrm>
            <a:off x="2541575" y="1414118"/>
            <a:ext cx="1466193" cy="115212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CPU</a:t>
            </a:r>
            <a:endParaRPr lang="de-DE" dirty="0"/>
          </a:p>
        </p:txBody>
      </p:sp>
      <p:sp>
        <p:nvSpPr>
          <p:cNvPr id="8" name="Rechteck 7"/>
          <p:cNvSpPr/>
          <p:nvPr/>
        </p:nvSpPr>
        <p:spPr>
          <a:xfrm>
            <a:off x="1317439" y="1412776"/>
            <a:ext cx="936104"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DSPR</a:t>
            </a:r>
            <a:endParaRPr lang="de-DE" dirty="0"/>
          </a:p>
        </p:txBody>
      </p:sp>
      <p:sp>
        <p:nvSpPr>
          <p:cNvPr id="9" name="Rechteck 8"/>
          <p:cNvSpPr/>
          <p:nvPr/>
        </p:nvSpPr>
        <p:spPr>
          <a:xfrm>
            <a:off x="4295800" y="1412776"/>
            <a:ext cx="910072"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PSPR</a:t>
            </a:r>
            <a:endParaRPr lang="de-DE" dirty="0"/>
          </a:p>
        </p:txBody>
      </p:sp>
      <p:sp>
        <p:nvSpPr>
          <p:cNvPr id="10" name="Rechteck 9"/>
          <p:cNvSpPr/>
          <p:nvPr/>
        </p:nvSpPr>
        <p:spPr>
          <a:xfrm>
            <a:off x="6456040" y="1412776"/>
            <a:ext cx="910072"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LMU</a:t>
            </a:r>
            <a:endParaRPr lang="de-DE" dirty="0"/>
          </a:p>
        </p:txBody>
      </p:sp>
      <p:sp>
        <p:nvSpPr>
          <p:cNvPr id="11" name="Rechteck 10"/>
          <p:cNvSpPr/>
          <p:nvPr/>
        </p:nvSpPr>
        <p:spPr>
          <a:xfrm>
            <a:off x="8184232" y="1407964"/>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DFLASH</a:t>
            </a:r>
            <a:endParaRPr lang="de-DE" dirty="0"/>
          </a:p>
        </p:txBody>
      </p:sp>
      <p:sp>
        <p:nvSpPr>
          <p:cNvPr id="12" name="Rechteck 11"/>
          <p:cNvSpPr/>
          <p:nvPr/>
        </p:nvSpPr>
        <p:spPr>
          <a:xfrm>
            <a:off x="9938457" y="1407964"/>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PFLASH</a:t>
            </a:r>
            <a:endParaRPr lang="de-DE" dirty="0"/>
          </a:p>
        </p:txBody>
      </p:sp>
      <p:cxnSp>
        <p:nvCxnSpPr>
          <p:cNvPr id="14" name="Gewinkelter Verbinder 13"/>
          <p:cNvCxnSpPr>
            <a:stCxn id="8" idx="3"/>
            <a:endCxn id="7" idx="1"/>
          </p:cNvCxnSpPr>
          <p:nvPr/>
        </p:nvCxnSpPr>
        <p:spPr>
          <a:xfrm>
            <a:off x="2253543" y="1988840"/>
            <a:ext cx="288032" cy="1342"/>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winkelter Verbinder 20"/>
          <p:cNvCxnSpPr>
            <a:stCxn id="7" idx="3"/>
            <a:endCxn id="9" idx="1"/>
          </p:cNvCxnSpPr>
          <p:nvPr/>
        </p:nvCxnSpPr>
        <p:spPr>
          <a:xfrm flipV="1">
            <a:off x="4007768" y="1988840"/>
            <a:ext cx="288032" cy="1342"/>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winkelter Verbinder 24"/>
          <p:cNvCxnSpPr>
            <a:stCxn id="8" idx="2"/>
            <a:endCxn id="12" idx="2"/>
          </p:cNvCxnSpPr>
          <p:nvPr/>
        </p:nvCxnSpPr>
        <p:spPr>
          <a:xfrm rot="5400000" flipH="1" flipV="1">
            <a:off x="6226116" y="-1880534"/>
            <a:ext cx="4812" cy="8886063"/>
          </a:xfrm>
          <a:prstGeom prst="bentConnector3">
            <a:avLst>
              <a:gd name="adj1" fmla="val -475062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winkelter Verbinder 25"/>
          <p:cNvCxnSpPr>
            <a:stCxn id="7" idx="2"/>
            <a:endCxn id="11" idx="2"/>
          </p:cNvCxnSpPr>
          <p:nvPr/>
        </p:nvCxnSpPr>
        <p:spPr>
          <a:xfrm rot="5400000" flipH="1" flipV="1">
            <a:off x="6092923" y="-258160"/>
            <a:ext cx="6154" cy="5642657"/>
          </a:xfrm>
          <a:prstGeom prst="bentConnector3">
            <a:avLst>
              <a:gd name="adj1" fmla="val -371465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9" idx="2"/>
            <a:endCxn id="10" idx="2"/>
          </p:cNvCxnSpPr>
          <p:nvPr/>
        </p:nvCxnSpPr>
        <p:spPr>
          <a:xfrm rot="16200000" flipH="1">
            <a:off x="5830956" y="1484784"/>
            <a:ext cx="12700" cy="2160240"/>
          </a:xfrm>
          <a:prstGeom prst="bentConnector3">
            <a:avLst>
              <a:gd name="adj1" fmla="val 185625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5602869"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sp>
        <p:nvSpPr>
          <p:cNvPr id="33" name="Rechteck 32"/>
          <p:cNvSpPr/>
          <p:nvPr/>
        </p:nvSpPr>
        <p:spPr>
          <a:xfrm>
            <a:off x="7725010"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HSM</a:t>
            </a:r>
            <a:endParaRPr lang="de-DE" dirty="0"/>
          </a:p>
        </p:txBody>
      </p:sp>
      <p:sp>
        <p:nvSpPr>
          <p:cNvPr id="34" name="Rechteck 33"/>
          <p:cNvSpPr/>
          <p:nvPr/>
        </p:nvSpPr>
        <p:spPr>
          <a:xfrm>
            <a:off x="9848296"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DMA</a:t>
            </a:r>
            <a:endParaRPr lang="de-DE" dirty="0"/>
          </a:p>
        </p:txBody>
      </p:sp>
      <p:sp>
        <p:nvSpPr>
          <p:cNvPr id="18" name="Rechteck 17"/>
          <p:cNvSpPr/>
          <p:nvPr/>
        </p:nvSpPr>
        <p:spPr>
          <a:xfrm>
            <a:off x="5303912" y="3429000"/>
            <a:ext cx="1466193" cy="72643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Bridge</a:t>
            </a:r>
            <a:endParaRPr lang="de-DE" dirty="0"/>
          </a:p>
        </p:txBody>
      </p:sp>
      <p:sp>
        <p:nvSpPr>
          <p:cNvPr id="19" name="Rechteck 18"/>
          <p:cNvSpPr/>
          <p:nvPr/>
        </p:nvSpPr>
        <p:spPr>
          <a:xfrm>
            <a:off x="3460950"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sp>
        <p:nvSpPr>
          <p:cNvPr id="20" name="Rechteck 19"/>
          <p:cNvSpPr/>
          <p:nvPr/>
        </p:nvSpPr>
        <p:spPr>
          <a:xfrm>
            <a:off x="1319031"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cxnSp>
        <p:nvCxnSpPr>
          <p:cNvPr id="22" name="Gewinkelter Verbinder 21"/>
          <p:cNvCxnSpPr>
            <a:stCxn id="20" idx="0"/>
            <a:endCxn id="34" idx="0"/>
          </p:cNvCxnSpPr>
          <p:nvPr/>
        </p:nvCxnSpPr>
        <p:spPr>
          <a:xfrm rot="5400000" flipH="1" flipV="1">
            <a:off x="6316760" y="494733"/>
            <a:ext cx="12700" cy="8529265"/>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winkelter Verbinder 26"/>
          <p:cNvCxnSpPr>
            <a:stCxn id="19" idx="0"/>
            <a:endCxn id="33" idx="0"/>
          </p:cNvCxnSpPr>
          <p:nvPr/>
        </p:nvCxnSpPr>
        <p:spPr>
          <a:xfrm rot="5400000" flipH="1" flipV="1">
            <a:off x="6326077" y="2627335"/>
            <a:ext cx="12700" cy="4264060"/>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9" idx="0"/>
            <a:endCxn id="32" idx="0"/>
          </p:cNvCxnSpPr>
          <p:nvPr/>
        </p:nvCxnSpPr>
        <p:spPr>
          <a:xfrm rot="5400000" flipH="1" flipV="1">
            <a:off x="5265006" y="3688406"/>
            <a:ext cx="12700" cy="2141919"/>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p:nvPr/>
        </p:nvCxnSpPr>
        <p:spPr>
          <a:xfrm>
            <a:off x="6096000" y="2780928"/>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flipV="1">
            <a:off x="6096000" y="4155431"/>
            <a:ext cx="0" cy="39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238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017784" cy="4968552"/>
          </a:xfrm>
        </p:spPr>
        <p:txBody>
          <a:bodyPr/>
          <a:lstStyle/>
          <a:p>
            <a:r>
              <a:rPr lang="en-US" sz="1400" dirty="0" smtClean="0"/>
              <a:t>General:</a:t>
            </a:r>
          </a:p>
          <a:p>
            <a:r>
              <a:rPr lang="en-US" sz="1400" dirty="0" smtClean="0"/>
              <a:t>C library should only be accessed by C++ library headers</a:t>
            </a:r>
          </a:p>
          <a:p>
            <a:r>
              <a:rPr lang="en-US" sz="1400" dirty="0" smtClean="0"/>
              <a:t>No C Style casts due to lack of compile-time error validation</a:t>
            </a:r>
          </a:p>
          <a:p>
            <a:r>
              <a:rPr lang="en-US" sz="1400" dirty="0" smtClean="0"/>
              <a:t>Avoid recursion, a function should not call itself directly or indirectly</a:t>
            </a:r>
          </a:p>
          <a:p>
            <a:r>
              <a:rPr lang="en-US" sz="1400" dirty="0" smtClean="0"/>
              <a:t>Return values as </a:t>
            </a:r>
            <a:r>
              <a:rPr lang="en-US" sz="1400" dirty="0" err="1" smtClean="0"/>
              <a:t>structs</a:t>
            </a:r>
            <a:r>
              <a:rPr lang="en-US" sz="1400" dirty="0" smtClean="0"/>
              <a:t> or tuples</a:t>
            </a:r>
          </a:p>
          <a:p>
            <a:r>
              <a:rPr lang="en-US" sz="1400" dirty="0" smtClean="0"/>
              <a:t>Do not derive classes from more than one base class which is not an interface class. This increases code maintainability</a:t>
            </a:r>
          </a:p>
          <a:p>
            <a:r>
              <a:rPr lang="en-US" sz="1400" dirty="0"/>
              <a:t>Do no use Unions, they are not type safe </a:t>
            </a:r>
          </a:p>
          <a:p>
            <a:r>
              <a:rPr lang="en-US" sz="1400" dirty="0" err="1"/>
              <a:t>Structs</a:t>
            </a:r>
            <a:r>
              <a:rPr lang="en-US" sz="1400" dirty="0"/>
              <a:t> should only provide public data members, clear differentiation between </a:t>
            </a:r>
            <a:r>
              <a:rPr lang="en-US" sz="1400" dirty="0" err="1"/>
              <a:t>structs</a:t>
            </a:r>
            <a:r>
              <a:rPr lang="en-US" sz="1400" dirty="0"/>
              <a:t> and classes</a:t>
            </a:r>
          </a:p>
          <a:p>
            <a:r>
              <a:rPr lang="en-US" sz="1400" dirty="0" smtClean="0"/>
              <a:t>#pragma directive should not be used: it is implementation-defined and can behave differently accordingly. Use #</a:t>
            </a:r>
            <a:r>
              <a:rPr lang="en-US" sz="1400" dirty="0" err="1" smtClean="0"/>
              <a:t>ifndef</a:t>
            </a:r>
            <a:r>
              <a:rPr lang="en-US" sz="1400" dirty="0" smtClean="0"/>
              <a:t>, #define instead</a:t>
            </a:r>
          </a:p>
          <a:p>
            <a:endParaRPr lang="en-US" sz="1400" dirty="0" smtClean="0"/>
          </a:p>
          <a:p>
            <a:endParaRPr lang="en-US" dirty="0" smtClean="0"/>
          </a:p>
        </p:txBody>
      </p:sp>
    </p:spTree>
    <p:extLst>
      <p:ext uri="{BB962C8B-B14F-4D97-AF65-F5344CB8AC3E}">
        <p14:creationId xmlns:p14="http://schemas.microsoft.com/office/powerpoint/2010/main" val="2355234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593848" cy="4968552"/>
          </a:xfrm>
        </p:spPr>
        <p:txBody>
          <a:bodyPr/>
          <a:lstStyle/>
          <a:p>
            <a:r>
              <a:rPr lang="en-US" sz="1200" dirty="0" smtClean="0"/>
              <a:t>Embedded Specific:</a:t>
            </a:r>
          </a:p>
          <a:p>
            <a:r>
              <a:rPr lang="en-US" sz="1200" dirty="0" smtClean="0"/>
              <a:t>Basic numerical types of char, </a:t>
            </a:r>
            <a:r>
              <a:rPr lang="en-US" sz="1200" dirty="0" err="1" smtClean="0"/>
              <a:t>int</a:t>
            </a:r>
            <a:r>
              <a:rPr lang="en-US" sz="1200" dirty="0" smtClean="0"/>
              <a:t>, short, long should not be used, specific-length types from &lt;</a:t>
            </a:r>
            <a:r>
              <a:rPr lang="en-US" sz="1200" dirty="0" err="1" smtClean="0"/>
              <a:t>cstdint</a:t>
            </a:r>
            <a:r>
              <a:rPr lang="en-US" sz="1200" dirty="0" smtClean="0"/>
              <a:t>&gt; should be used</a:t>
            </a:r>
          </a:p>
          <a:p>
            <a:r>
              <a:rPr lang="en-US" sz="1200" dirty="0" smtClean="0"/>
              <a:t>No Dynamic casts due to performance and memory reasons</a:t>
            </a:r>
          </a:p>
          <a:p>
            <a:r>
              <a:rPr lang="en-US" sz="1200" dirty="0" smtClean="0"/>
              <a:t>Inline assembly code should be avoided. If assembly code is required it should be encapsulated and isolated</a:t>
            </a:r>
          </a:p>
          <a:p>
            <a:r>
              <a:rPr lang="en-US" sz="1200" dirty="0" smtClean="0"/>
              <a:t>Avoid recursion, a function should not call itself directly or indirectly</a:t>
            </a:r>
          </a:p>
          <a:p>
            <a:r>
              <a:rPr lang="en-US" sz="1200" dirty="0" smtClean="0"/>
              <a:t>Analyze failure modes of exception handling: exception handling should be deterministic</a:t>
            </a:r>
          </a:p>
          <a:p>
            <a:r>
              <a:rPr lang="en-US" sz="1200" dirty="0" smtClean="0"/>
              <a:t>Worst case execution time analysis shall be performed on the software</a:t>
            </a:r>
          </a:p>
          <a:p>
            <a:r>
              <a:rPr lang="en-US" sz="1200" dirty="0" smtClean="0"/>
              <a:t>Exceptions should only be raised after startup and before termination, unchecked exception should only be handled in main or thread main. The program can not recover from these exception therefore it should be handled in one common handler</a:t>
            </a:r>
          </a:p>
          <a:p>
            <a:r>
              <a:rPr lang="en-US" sz="1200" dirty="0" smtClean="0"/>
              <a:t>Program should not be abruptly terminated, in particular no invocation </a:t>
            </a:r>
            <a:r>
              <a:rPr lang="en-US" sz="1200" dirty="0"/>
              <a:t>of </a:t>
            </a:r>
            <a:r>
              <a:rPr lang="en-US" sz="1200" dirty="0" err="1"/>
              <a:t>std</a:t>
            </a:r>
            <a:r>
              <a:rPr lang="en-US" sz="1200" dirty="0"/>
              <a:t>::abort(), </a:t>
            </a:r>
            <a:r>
              <a:rPr lang="en-US" sz="1200" dirty="0" err="1"/>
              <a:t>std</a:t>
            </a:r>
            <a:r>
              <a:rPr lang="en-US" sz="1200" dirty="0"/>
              <a:t>::</a:t>
            </a:r>
            <a:r>
              <a:rPr lang="en-US" sz="1200" dirty="0" err="1"/>
              <a:t>quick_exit</a:t>
            </a:r>
            <a:r>
              <a:rPr lang="en-US" sz="1200" dirty="0"/>
              <a:t>(), </a:t>
            </a:r>
            <a:r>
              <a:rPr lang="en-US" sz="1200" dirty="0" err="1"/>
              <a:t>std</a:t>
            </a:r>
            <a:r>
              <a:rPr lang="en-US" sz="1200" dirty="0"/>
              <a:t>::_Exit(), </a:t>
            </a:r>
            <a:r>
              <a:rPr lang="en-US" sz="1200" dirty="0" err="1"/>
              <a:t>std</a:t>
            </a:r>
            <a:r>
              <a:rPr lang="en-US" sz="1200" dirty="0"/>
              <a:t>::terminate() </a:t>
            </a:r>
            <a:endParaRPr lang="en-US" sz="1200" b="1" dirty="0"/>
          </a:p>
          <a:p>
            <a:r>
              <a:rPr lang="en-US" sz="1200" dirty="0"/>
              <a:t>Memory management functions shall ensure the following: (a) deterministic behavior resulting with the existence of worst-case execution time, (b) avoiding memory fragmentation, (c) avoid running out of memory, (d) avoiding mismatched allocations or deallocations, (e) no dependence on non-deterministic calls to kernel</a:t>
            </a:r>
            <a:r>
              <a:rPr lang="en-US" sz="1200" dirty="0" smtClean="0"/>
              <a:t>.</a:t>
            </a:r>
          </a:p>
          <a:p>
            <a:r>
              <a:rPr lang="en-US" sz="1200" dirty="0" smtClean="0"/>
              <a:t>Dynamic memory:</a:t>
            </a:r>
          </a:p>
          <a:p>
            <a:pPr lvl="1"/>
            <a:r>
              <a:rPr lang="en-US" sz="1200" dirty="0" smtClean="0"/>
              <a:t>Follow RAII if possible. It is not allowed to make calls to new and delete explicitly.</a:t>
            </a:r>
          </a:p>
          <a:p>
            <a:pPr lvl="1"/>
            <a:r>
              <a:rPr lang="en-US" sz="1200" dirty="0" smtClean="0"/>
              <a:t>Memory allocators should guarantee no memory fragmentation</a:t>
            </a:r>
          </a:p>
          <a:p>
            <a:pPr lvl="1"/>
            <a:r>
              <a:rPr lang="en-US" sz="1200" dirty="0"/>
              <a:t>No C-style memory allocation and deallocation allowed. They are not type safe and do not invoke class constructors and </a:t>
            </a:r>
            <a:r>
              <a:rPr lang="en-US" sz="1200" dirty="0" err="1"/>
              <a:t>deconstructors</a:t>
            </a:r>
            <a:r>
              <a:rPr lang="en-US" sz="1200" dirty="0"/>
              <a:t> </a:t>
            </a:r>
          </a:p>
          <a:p>
            <a:pPr lvl="1"/>
            <a:r>
              <a:rPr lang="en-US" sz="1200" dirty="0" smtClean="0"/>
              <a:t>Application needs to define the maximum amount of dynamic memory it needs, running out of memory must not </a:t>
            </a:r>
            <a:r>
              <a:rPr lang="en-US" sz="1200" dirty="0" err="1" smtClean="0"/>
              <a:t>occure</a:t>
            </a:r>
            <a:r>
              <a:rPr lang="en-US" sz="1200" dirty="0" smtClean="0"/>
              <a:t> during faultless execution. Memory should be pre-allocated before run-time phase</a:t>
            </a:r>
          </a:p>
          <a:p>
            <a:pPr lvl="1"/>
            <a:r>
              <a:rPr lang="en-US" sz="1200" dirty="0" smtClean="0"/>
              <a:t>Memory allocator and </a:t>
            </a:r>
            <a:r>
              <a:rPr lang="en-US" sz="1200" dirty="0" err="1" smtClean="0"/>
              <a:t>deallocators</a:t>
            </a:r>
            <a:r>
              <a:rPr lang="en-US" sz="1200" dirty="0" smtClean="0"/>
              <a:t> should guarantee a defined time constraint to ensure real time capability of the software</a:t>
            </a:r>
            <a:r>
              <a:rPr lang="en-US" sz="1200" dirty="0"/>
              <a:t/>
            </a:r>
            <a:br>
              <a:rPr lang="en-US" sz="1200" dirty="0"/>
            </a:br>
            <a:r>
              <a:rPr lang="en-US" sz="1200" dirty="0"/>
              <a:t/>
            </a:r>
            <a:br>
              <a:rPr lang="en-US" sz="1200" dirty="0"/>
            </a:br>
            <a:endParaRPr lang="en-US" sz="1200" dirty="0" smtClean="0"/>
          </a:p>
        </p:txBody>
      </p:sp>
    </p:spTree>
    <p:extLst>
      <p:ext uri="{BB962C8B-B14F-4D97-AF65-F5344CB8AC3E}">
        <p14:creationId xmlns:p14="http://schemas.microsoft.com/office/powerpoint/2010/main" val="1215931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smtClean="0">
                <a:solidFill>
                  <a:schemeClr val="bg1"/>
                </a:solidFill>
              </a:rPr>
              <a:t>Modern C++ Concepts</a:t>
            </a:r>
            <a:endParaRPr lang="en-US" dirty="0">
              <a:solidFill>
                <a:schemeClr val="bg1"/>
              </a:solidFill>
            </a:endParaRPr>
          </a:p>
        </p:txBody>
      </p:sp>
      <p:sp>
        <p:nvSpPr>
          <p:cNvPr id="4" name="Textplatzhalter 3"/>
          <p:cNvSpPr>
            <a:spLocks noGrp="1"/>
          </p:cNvSpPr>
          <p:nvPr>
            <p:ph type="body" sz="quarter" idx="12"/>
          </p:nvPr>
        </p:nvSpPr>
        <p:spPr/>
        <p:txBody>
          <a:bodyPr/>
          <a:lstStyle/>
          <a:p>
            <a:r>
              <a:rPr lang="en-US" noProof="0" dirty="0">
                <a:solidFill>
                  <a:schemeClr val="bg1"/>
                </a:solidFill>
              </a:rPr>
              <a:t>Aachen, </a:t>
            </a:r>
            <a:r>
              <a:rPr lang="en-US" dirty="0" err="1">
                <a:solidFill>
                  <a:schemeClr val="bg1"/>
                </a:solidFill>
              </a:rPr>
              <a:t>S</a:t>
            </a:r>
            <a:r>
              <a:rPr lang="en-US" noProof="0" dirty="0" err="1" smtClean="0">
                <a:solidFill>
                  <a:schemeClr val="bg1"/>
                </a:solidFill>
              </a:rPr>
              <a:t>eptember</a:t>
            </a:r>
            <a:r>
              <a:rPr lang="en-US" noProof="0" dirty="0" smtClean="0">
                <a:solidFill>
                  <a:schemeClr val="bg1"/>
                </a:solidFill>
              </a:rPr>
              <a:t> 18,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15</a:t>
            </a:fld>
            <a:endParaRPr lang="en-US" dirty="0"/>
          </a:p>
        </p:txBody>
      </p:sp>
      <p:grpSp>
        <p:nvGrpSpPr>
          <p:cNvPr id="25" name="Gruppieren 24"/>
          <p:cNvGrpSpPr/>
          <p:nvPr/>
        </p:nvGrpSpPr>
        <p:grpSpPr>
          <a:xfrm>
            <a:off x="1487488"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1487488"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1487488"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1487488"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1487488"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703512"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1478743"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5" name="Gruppieren 14"/>
          <p:cNvGrpSpPr/>
          <p:nvPr/>
        </p:nvGrpSpPr>
        <p:grpSpPr>
          <a:xfrm>
            <a:off x="119336" y="1119958"/>
            <a:ext cx="1377941" cy="708679"/>
            <a:chOff x="-1377941" y="1119958"/>
            <a:chExt cx="1377941" cy="708679"/>
          </a:xfrm>
        </p:grpSpPr>
        <p:sp>
          <p:nvSpPr>
            <p:cNvPr id="12" name="Textfeld 11"/>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11</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49" name="Gruppieren 48"/>
          <p:cNvGrpSpPr/>
          <p:nvPr/>
        </p:nvGrpSpPr>
        <p:grpSpPr>
          <a:xfrm>
            <a:off x="119336" y="2075723"/>
            <a:ext cx="1377941" cy="708679"/>
            <a:chOff x="-1377941" y="1119958"/>
            <a:chExt cx="1377941" cy="708679"/>
          </a:xfrm>
        </p:grpSpPr>
        <p:sp>
          <p:nvSpPr>
            <p:cNvPr id="50" name="Textfeld 49"/>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14</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1" name="Grafik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52" name="Gruppieren 51"/>
          <p:cNvGrpSpPr/>
          <p:nvPr/>
        </p:nvGrpSpPr>
        <p:grpSpPr>
          <a:xfrm>
            <a:off x="119336" y="3050051"/>
            <a:ext cx="1377941" cy="708679"/>
            <a:chOff x="-1377941" y="1119958"/>
            <a:chExt cx="1377941" cy="708679"/>
          </a:xfrm>
        </p:grpSpPr>
        <p:sp>
          <p:nvSpPr>
            <p:cNvPr id="53" name="Textfeld 52"/>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17</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4" name="Grafik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508673864"/>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2</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Modern C++ </a:t>
                      </a:r>
                      <a:r>
                        <a:rPr lang="de-DE" sz="1600" b="1" i="0" dirty="0" err="1">
                          <a:solidFill>
                            <a:srgbClr val="000000"/>
                          </a:solidFill>
                          <a:effectLst/>
                          <a:latin typeface="Arial-BoldMT"/>
                        </a:rPr>
                        <a:t>Concepts</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a:t>
                      </a:r>
                      <a:r>
                        <a:rPr lang="de-DE" sz="1600" b="0" i="0" dirty="0" smtClean="0">
                          <a:solidFill>
                            <a:srgbClr val="000000"/>
                          </a:solidFill>
                          <a:effectLst/>
                          <a:latin typeface="ArialMT"/>
                        </a:rPr>
                        <a:t>5, </a:t>
                      </a:r>
                      <a:r>
                        <a:rPr lang="de-DE" sz="1600" b="0" i="0" dirty="0">
                          <a:solidFill>
                            <a:srgbClr val="000000"/>
                          </a:solidFill>
                          <a:effectLst/>
                          <a:latin typeface="ArialMT"/>
                        </a:rPr>
                        <a:t>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7 (</a:t>
                      </a:r>
                      <a:r>
                        <a:rPr lang="de-DE" sz="1600" b="0" i="0" dirty="0" err="1" smtClean="0">
                          <a:solidFill>
                            <a:srgbClr val="000000"/>
                          </a:solidFill>
                          <a:effectLst/>
                          <a:latin typeface="ArialMT"/>
                        </a:rPr>
                        <a:t>today</a:t>
                      </a:r>
                      <a:r>
                        <a:rPr lang="de-DE" sz="1600" b="0" i="0" dirty="0" smtClean="0">
                          <a:solidFill>
                            <a:srgbClr val="000000"/>
                          </a:solidFill>
                          <a:effectLst/>
                          <a:latin typeface="Arial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a:t>Agenda for Workshop 7</a:t>
            </a:r>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2197270794"/>
              </p:ext>
            </p:extLst>
          </p:nvPr>
        </p:nvGraphicFramePr>
        <p:xfrm>
          <a:off x="334962" y="981075"/>
          <a:ext cx="11522075" cy="4968548"/>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382196">
                <a:tc>
                  <a:txBody>
                    <a:bodyPr/>
                    <a:lstStyle/>
                    <a:p>
                      <a:pPr algn="ctr"/>
                      <a:r>
                        <a:rPr lang="en-GB" sz="1600" dirty="0">
                          <a:solidFill>
                            <a:schemeClr val="bg1"/>
                          </a:solidFill>
                          <a:latin typeface="Arial" panose="020B0604020202020204" pitchFamily="34" charset="0"/>
                          <a:cs typeface="Arial" panose="020B060402020202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What is Modern C++?</a:t>
                      </a:r>
                      <a:endPar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Templates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STL &amp; Lambda expressions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Smart pointers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5</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Threading</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431245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6</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Understanding 3</a:t>
                      </a:r>
                      <a:r>
                        <a:rPr kumimoji="0" lang="en-US" sz="16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rPr>
                        <a:t>rd</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-party Code</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6265852"/>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7</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Challenges compared to MBD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8240814"/>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8</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CPP Core Guidelines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0210120"/>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9</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Rvalues</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and Move semantics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7261027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201160"/>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Wrap-Up</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275163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sz="1600" b="0" i="1" dirty="0">
                          <a:solidFill>
                            <a:srgbClr val="000000"/>
                          </a:solidFill>
                          <a:effectLst/>
                          <a:latin typeface="Arial-ItalicMT"/>
                        </a:rPr>
                        <a:t>Breaks &amp; Lunch Break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600" b="0" i="1" dirty="0">
                          <a:solidFill>
                            <a:srgbClr val="000000"/>
                          </a:solidFill>
                          <a:effectLst/>
                          <a:latin typeface="Arial-ItalicMT"/>
                        </a:rPr>
                        <a:t>on </a:t>
                      </a:r>
                      <a:r>
                        <a:rPr lang="de-DE" sz="1600" b="0" i="1" dirty="0" err="1">
                          <a:solidFill>
                            <a:srgbClr val="000000"/>
                          </a:solidFill>
                          <a:effectLst/>
                          <a:latin typeface="Arial-ItalicMT"/>
                        </a:rPr>
                        <a:t>demand</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4023301"/>
                  </a:ext>
                </a:extLst>
              </a:tr>
            </a:tbl>
          </a:graphicData>
        </a:graphic>
      </p:graphicFrame>
    </p:spTree>
    <p:extLst>
      <p:ext uri="{BB962C8B-B14F-4D97-AF65-F5344CB8AC3E}">
        <p14:creationId xmlns:p14="http://schemas.microsoft.com/office/powerpoint/2010/main" val="293425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a:t>
            </a:r>
            <a:r>
              <a:rPr lang="en-US" dirty="0"/>
              <a:t>7</a:t>
            </a:r>
            <a:endParaRPr lang="en-US" noProof="0" dirty="0"/>
          </a:p>
        </p:txBody>
      </p:sp>
      <p:sp>
        <p:nvSpPr>
          <p:cNvPr id="3" name="Textplatzhalter 2"/>
          <p:cNvSpPr>
            <a:spLocks noGrp="1"/>
          </p:cNvSpPr>
          <p:nvPr>
            <p:ph type="body" sz="quarter" idx="11"/>
          </p:nvPr>
        </p:nvSpPr>
        <p:spPr/>
        <p:txBody>
          <a:bodyPr/>
          <a:lstStyle/>
          <a:p>
            <a:r>
              <a:rPr lang="en-US" noProof="0" dirty="0" smtClean="0"/>
              <a:t>Embedded Software</a:t>
            </a:r>
            <a:endParaRPr lang="en-US" noProof="0" dirty="0"/>
          </a:p>
        </p:txBody>
      </p:sp>
      <p:sp>
        <p:nvSpPr>
          <p:cNvPr id="4" name="Textplatzhalter 3"/>
          <p:cNvSpPr>
            <a:spLocks noGrp="1"/>
          </p:cNvSpPr>
          <p:nvPr>
            <p:ph type="body" sz="quarter" idx="12"/>
          </p:nvPr>
        </p:nvSpPr>
        <p:spPr/>
        <p:txBody>
          <a:bodyPr/>
          <a:lstStyle/>
          <a:p>
            <a:r>
              <a:rPr lang="en-US" noProof="0" dirty="0"/>
              <a:t>Aachen, </a:t>
            </a:r>
            <a:r>
              <a:rPr lang="en-US" noProof="0" dirty="0" smtClean="0"/>
              <a:t>September </a:t>
            </a:r>
            <a:r>
              <a:rPr lang="en-US" dirty="0" smtClean="0"/>
              <a:t>18</a:t>
            </a:r>
            <a:r>
              <a:rPr lang="en-US" noProof="0" dirty="0" smtClean="0"/>
              <a:t>, </a:t>
            </a:r>
            <a:r>
              <a:rPr lang="en-US" noProof="0" dirty="0"/>
              <a:t>2024</a:t>
            </a:r>
          </a:p>
        </p:txBody>
      </p:sp>
      <p:sp>
        <p:nvSpPr>
          <p:cNvPr id="5" name="Textplatzhalter 4"/>
          <p:cNvSpPr>
            <a:spLocks noGrp="1"/>
          </p:cNvSpPr>
          <p:nvPr>
            <p:ph type="body" sz="quarter" idx="13"/>
          </p:nvPr>
        </p:nvSpPr>
        <p:spPr/>
        <p:txBody>
          <a:bodyPr/>
          <a:lstStyle/>
          <a:p>
            <a:r>
              <a:rPr lang="en-US" noProof="0" dirty="0"/>
              <a:t>Fabian Thomsen, 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smtClean="0"/>
              <a:t>Be able to apply modern C++ concepts to many problems</a:t>
            </a:r>
          </a:p>
          <a:p>
            <a:pPr>
              <a:buFont typeface="Arial" panose="020B0604020202020204" pitchFamily="34" charset="0"/>
              <a:buChar char="□"/>
            </a:pPr>
            <a:endParaRPr lang="en-US" noProof="0" dirty="0"/>
          </a:p>
          <a:p>
            <a:pPr>
              <a:buFont typeface="Arial" panose="020B0604020202020204" pitchFamily="34" charset="0"/>
              <a:buChar char="□"/>
            </a:pPr>
            <a:r>
              <a:rPr lang="en-US" noProof="0" dirty="0" smtClean="0"/>
              <a:t>Know how to write efficient code (not to be confused with “how to write code efficiently”)</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Be aware of common pitfalls when using C++</a:t>
            </a:r>
          </a:p>
          <a:p>
            <a:pPr>
              <a:buFont typeface="Arial" panose="020B0604020202020204" pitchFamily="34" charset="0"/>
              <a:buChar char="□"/>
            </a:pPr>
            <a:endParaRPr lang="en-US" dirty="0"/>
          </a:p>
          <a:p>
            <a:pPr>
              <a:buFont typeface="Arial" panose="020B0604020202020204" pitchFamily="34" charset="0"/>
              <a:buChar char="□"/>
            </a:pPr>
            <a:r>
              <a:rPr lang="en-US" dirty="0" smtClean="0"/>
              <a:t>Have become quite a nerd concerning recent C++ functionalities</a:t>
            </a:r>
            <a:endParaRPr lang="en-US" noProof="0" dirty="0"/>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5</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1"/>
          </p:nvPr>
        </p:nvSpPr>
        <p:spPr/>
        <p:txBody>
          <a:bodyPr/>
          <a:lstStyle/>
          <a:p>
            <a:endParaRPr lang="en-US"/>
          </a:p>
        </p:txBody>
      </p:sp>
      <p:sp>
        <p:nvSpPr>
          <p:cNvPr id="3" name="Textplatzhalt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43856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3" name="Textplatzhalter 2"/>
          <p:cNvSpPr>
            <a:spLocks noGrp="1"/>
          </p:cNvSpPr>
          <p:nvPr>
            <p:ph type="body" sz="quarter" idx="10"/>
          </p:nvPr>
        </p:nvSpPr>
        <p:spPr/>
        <p:txBody>
          <a:bodyPr/>
          <a:lstStyle/>
          <a:p>
            <a:r>
              <a:rPr lang="de-DE" dirty="0" smtClean="0"/>
              <a:t>Embedded Systems </a:t>
            </a:r>
            <a:r>
              <a:rPr lang="de-DE" dirty="0" err="1" smtClean="0"/>
              <a:t>are</a:t>
            </a:r>
            <a:r>
              <a:rPr lang="de-DE" dirty="0" smtClean="0"/>
              <a:t> </a:t>
            </a:r>
            <a:r>
              <a:rPr lang="de-DE" dirty="0" err="1" smtClean="0"/>
              <a:t>computer</a:t>
            </a:r>
            <a:r>
              <a:rPr lang="de-DE" dirty="0" smtClean="0"/>
              <a:t> </a:t>
            </a:r>
            <a:r>
              <a:rPr lang="de-DE" dirty="0" err="1" smtClean="0"/>
              <a:t>systems</a:t>
            </a:r>
            <a:r>
              <a:rPr lang="de-DE" dirty="0" smtClean="0"/>
              <a:t> </a:t>
            </a:r>
            <a:r>
              <a:rPr lang="de-DE" dirty="0" err="1" smtClean="0"/>
              <a:t>with</a:t>
            </a:r>
            <a:r>
              <a:rPr lang="de-DE" dirty="0" smtClean="0"/>
              <a:t> </a:t>
            </a:r>
            <a:r>
              <a:rPr lang="de-DE" dirty="0" err="1" smtClean="0"/>
              <a:t>cpu</a:t>
            </a:r>
            <a:r>
              <a:rPr lang="de-DE" dirty="0" smtClean="0"/>
              <a:t>, </a:t>
            </a:r>
            <a:r>
              <a:rPr lang="de-DE" dirty="0" err="1" smtClean="0"/>
              <a:t>memory</a:t>
            </a:r>
            <a:r>
              <a:rPr lang="de-DE" dirty="0" smtClean="0"/>
              <a:t>, </a:t>
            </a:r>
            <a:r>
              <a:rPr lang="de-DE" dirty="0" err="1" smtClean="0"/>
              <a:t>io</a:t>
            </a:r>
            <a:r>
              <a:rPr lang="de-DE" dirty="0" smtClean="0"/>
              <a:t> </a:t>
            </a:r>
            <a:r>
              <a:rPr lang="de-DE" dirty="0" err="1" smtClean="0"/>
              <a:t>that</a:t>
            </a:r>
            <a:r>
              <a:rPr lang="de-DE" dirty="0" smtClean="0"/>
              <a:t> </a:t>
            </a:r>
            <a:r>
              <a:rPr lang="de-DE" dirty="0" err="1" smtClean="0"/>
              <a:t>are</a:t>
            </a:r>
            <a:r>
              <a:rPr lang="de-DE" dirty="0" smtClean="0"/>
              <a:t> </a:t>
            </a:r>
            <a:r>
              <a:rPr lang="de-DE" dirty="0" err="1" smtClean="0"/>
              <a:t>integrated</a:t>
            </a:r>
            <a:r>
              <a:rPr lang="de-DE" dirty="0" smtClean="0"/>
              <a:t> </a:t>
            </a:r>
            <a:r>
              <a:rPr lang="de-DE" dirty="0" err="1" smtClean="0"/>
              <a:t>into</a:t>
            </a:r>
            <a:r>
              <a:rPr lang="de-DE" dirty="0" smtClean="0"/>
              <a:t> a </a:t>
            </a:r>
            <a:r>
              <a:rPr lang="de-DE" dirty="0" err="1" smtClean="0"/>
              <a:t>technical</a:t>
            </a:r>
            <a:r>
              <a:rPr lang="de-DE" dirty="0" smtClean="0"/>
              <a:t> </a:t>
            </a:r>
            <a:r>
              <a:rPr lang="de-DE" dirty="0" err="1" smtClean="0"/>
              <a:t>system</a:t>
            </a:r>
            <a:r>
              <a:rPr lang="de-DE" dirty="0" smtClean="0"/>
              <a:t> </a:t>
            </a:r>
            <a:r>
              <a:rPr lang="de-DE" dirty="0" err="1" smtClean="0"/>
              <a:t>to</a:t>
            </a:r>
            <a:r>
              <a:rPr lang="de-DE" dirty="0" smtClean="0"/>
              <a:t> </a:t>
            </a:r>
            <a:r>
              <a:rPr lang="de-DE" dirty="0" err="1" smtClean="0"/>
              <a:t>fullfill</a:t>
            </a:r>
            <a:r>
              <a:rPr lang="de-DE" dirty="0" smtClean="0"/>
              <a:t> </a:t>
            </a:r>
            <a:r>
              <a:rPr lang="de-DE" dirty="0" err="1" smtClean="0"/>
              <a:t>specific</a:t>
            </a:r>
            <a:r>
              <a:rPr lang="de-DE" dirty="0" smtClean="0"/>
              <a:t> </a:t>
            </a:r>
            <a:r>
              <a:rPr lang="de-DE" dirty="0" err="1" smtClean="0"/>
              <a:t>functions</a:t>
            </a:r>
            <a:endParaRPr lang="de-DE" dirty="0" smtClean="0"/>
          </a:p>
          <a:p>
            <a:r>
              <a:rPr lang="de-DE" dirty="0" err="1" smtClean="0"/>
              <a:t>Specialized</a:t>
            </a:r>
            <a:r>
              <a:rPr lang="de-DE" dirty="0" smtClean="0"/>
              <a:t> in </a:t>
            </a:r>
            <a:r>
              <a:rPr lang="de-DE" dirty="0" err="1" smtClean="0"/>
              <a:t>functionality</a:t>
            </a:r>
            <a:endParaRPr lang="de-DE" dirty="0" smtClean="0"/>
          </a:p>
          <a:p>
            <a:r>
              <a:rPr lang="de-DE" dirty="0" smtClean="0"/>
              <a:t>Real-time Operation </a:t>
            </a:r>
            <a:r>
              <a:rPr lang="de-DE" dirty="0" err="1" smtClean="0"/>
              <a:t>capable</a:t>
            </a:r>
            <a:endParaRPr lang="de-DE" dirty="0" smtClean="0"/>
          </a:p>
          <a:p>
            <a:r>
              <a:rPr lang="de-DE" dirty="0" smtClean="0"/>
              <a:t>Limited </a:t>
            </a:r>
            <a:r>
              <a:rPr lang="de-DE" dirty="0" err="1" smtClean="0"/>
              <a:t>resources</a:t>
            </a:r>
            <a:endParaRPr lang="de-DE" dirty="0"/>
          </a:p>
          <a:p>
            <a:endParaRPr lang="de-DE" dirty="0" smtClean="0"/>
          </a:p>
          <a:p>
            <a:r>
              <a:rPr lang="de-DE" dirty="0" smtClean="0"/>
              <a:t>Common </a:t>
            </a:r>
            <a:r>
              <a:rPr lang="de-DE" dirty="0" err="1" smtClean="0"/>
              <a:t>examples</a:t>
            </a:r>
            <a:r>
              <a:rPr lang="de-DE" dirty="0" smtClean="0"/>
              <a:t>:</a:t>
            </a:r>
          </a:p>
          <a:p>
            <a:pPr lvl="1"/>
            <a:r>
              <a:rPr lang="de-DE" dirty="0" smtClean="0"/>
              <a:t>Smartphones</a:t>
            </a:r>
          </a:p>
          <a:p>
            <a:pPr lvl="1"/>
            <a:r>
              <a:rPr lang="de-DE" dirty="0" err="1" smtClean="0"/>
              <a:t>Wearables</a:t>
            </a:r>
            <a:endParaRPr lang="de-DE" dirty="0" smtClean="0"/>
          </a:p>
          <a:p>
            <a:pPr lvl="1"/>
            <a:r>
              <a:rPr lang="de-DE" dirty="0" smtClean="0"/>
              <a:t>Automotive ECU-s</a:t>
            </a:r>
          </a:p>
          <a:p>
            <a:pPr marL="215900" lvl="1" indent="0">
              <a:buNone/>
            </a:pPr>
            <a:endParaRPr lang="de-DE" dirty="0" smtClean="0"/>
          </a:p>
          <a:p>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a:t>
            </a:fld>
            <a:endParaRPr lang="en-US" dirty="0"/>
          </a:p>
        </p:txBody>
      </p:sp>
    </p:spTree>
    <p:extLst>
      <p:ext uri="{BB962C8B-B14F-4D97-AF65-F5344CB8AC3E}">
        <p14:creationId xmlns:p14="http://schemas.microsoft.com/office/powerpoint/2010/main" val="30055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spTree>
    <p:extLst>
      <p:ext uri="{BB962C8B-B14F-4D97-AF65-F5344CB8AC3E}">
        <p14:creationId xmlns:p14="http://schemas.microsoft.com/office/powerpoint/2010/main" val="329093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r>
              <a:rPr lang="de-DE" dirty="0" smtClean="0"/>
              <a:t>AUTOSAR C++14 Motivation:</a:t>
            </a:r>
          </a:p>
          <a:p>
            <a:pPr lvl="1"/>
            <a:r>
              <a:rPr lang="de-DE" dirty="0" err="1" smtClean="0"/>
              <a:t>No</a:t>
            </a:r>
            <a:r>
              <a:rPr lang="de-DE" dirty="0" smtClean="0"/>
              <a:t> </a:t>
            </a:r>
            <a:r>
              <a:rPr lang="de-DE" dirty="0" err="1" smtClean="0"/>
              <a:t>appropiate</a:t>
            </a:r>
            <a:r>
              <a:rPr lang="de-DE" dirty="0" smtClean="0"/>
              <a:t> </a:t>
            </a:r>
            <a:r>
              <a:rPr lang="de-DE" dirty="0" err="1" smtClean="0"/>
              <a:t>coding</a:t>
            </a:r>
            <a:r>
              <a:rPr lang="de-DE" dirty="0" smtClean="0"/>
              <a:t> </a:t>
            </a:r>
            <a:r>
              <a:rPr lang="de-DE" dirty="0" err="1" smtClean="0"/>
              <a:t>standard</a:t>
            </a:r>
            <a:r>
              <a:rPr lang="de-DE" dirty="0" smtClean="0"/>
              <a:t> </a:t>
            </a:r>
            <a:r>
              <a:rPr lang="de-DE" dirty="0" err="1" smtClean="0"/>
              <a:t>exist</a:t>
            </a:r>
            <a:r>
              <a:rPr lang="de-DE" dirty="0" smtClean="0"/>
              <a:t> </a:t>
            </a:r>
            <a:r>
              <a:rPr lang="de-DE" dirty="0" err="1" smtClean="0"/>
              <a:t>for</a:t>
            </a:r>
            <a:r>
              <a:rPr lang="de-DE" dirty="0" smtClean="0"/>
              <a:t> C++11 </a:t>
            </a:r>
            <a:r>
              <a:rPr lang="de-DE" dirty="0" err="1" smtClean="0"/>
              <a:t>and</a:t>
            </a:r>
            <a:r>
              <a:rPr lang="de-DE" dirty="0" smtClean="0"/>
              <a:t> 14 </a:t>
            </a:r>
            <a:r>
              <a:rPr lang="de-DE" dirty="0" err="1" smtClean="0"/>
              <a:t>for</a:t>
            </a:r>
            <a:r>
              <a:rPr lang="de-DE" dirty="0" smtClean="0"/>
              <a:t> </a:t>
            </a:r>
            <a:r>
              <a:rPr lang="de-DE" dirty="0" err="1" smtClean="0"/>
              <a:t>safety</a:t>
            </a:r>
            <a:r>
              <a:rPr lang="de-DE" dirty="0" smtClean="0"/>
              <a:t> </a:t>
            </a:r>
            <a:r>
              <a:rPr lang="de-DE" dirty="0" err="1" smtClean="0"/>
              <a:t>critical</a:t>
            </a:r>
            <a:r>
              <a:rPr lang="de-DE" dirty="0" smtClean="0"/>
              <a:t> </a:t>
            </a:r>
            <a:r>
              <a:rPr lang="de-DE" dirty="0" err="1" smtClean="0"/>
              <a:t>software</a:t>
            </a:r>
            <a:r>
              <a:rPr lang="de-DE" dirty="0" smtClean="0"/>
              <a:t> at </a:t>
            </a:r>
            <a:r>
              <a:rPr lang="de-DE" dirty="0" err="1" smtClean="0"/>
              <a:t>the</a:t>
            </a:r>
            <a:r>
              <a:rPr lang="de-DE" dirty="0" smtClean="0"/>
              <a:t> time </a:t>
            </a:r>
            <a:r>
              <a:rPr lang="de-DE" dirty="0" err="1" smtClean="0"/>
              <a:t>of</a:t>
            </a:r>
            <a:r>
              <a:rPr lang="de-DE" dirty="0" smtClean="0"/>
              <a:t> ist </a:t>
            </a:r>
            <a:r>
              <a:rPr lang="de-DE" dirty="0" err="1" smtClean="0"/>
              <a:t>release</a:t>
            </a:r>
            <a:endParaRPr lang="de-DE" dirty="0" smtClean="0"/>
          </a:p>
          <a:p>
            <a:pPr lvl="1"/>
            <a:r>
              <a:rPr lang="de-DE" dirty="0" err="1" smtClean="0"/>
              <a:t>Latest</a:t>
            </a:r>
            <a:r>
              <a:rPr lang="de-DE" dirty="0" smtClean="0"/>
              <a:t> MISRA </a:t>
            </a:r>
            <a:r>
              <a:rPr lang="de-DE" dirty="0" err="1" smtClean="0"/>
              <a:t>guideline</a:t>
            </a:r>
            <a:r>
              <a:rPr lang="de-DE" dirty="0" smtClean="0"/>
              <a:t> at </a:t>
            </a:r>
            <a:r>
              <a:rPr lang="de-DE" dirty="0" err="1" smtClean="0"/>
              <a:t>that</a:t>
            </a:r>
            <a:r>
              <a:rPr lang="de-DE" dirty="0" smtClean="0"/>
              <a:t> time was </a:t>
            </a:r>
            <a:r>
              <a:rPr lang="de-DE" dirty="0" err="1" smtClean="0"/>
              <a:t>for</a:t>
            </a:r>
            <a:r>
              <a:rPr lang="de-DE" dirty="0" smtClean="0"/>
              <a:t> C++ 2008</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9</a:t>
            </a:fld>
            <a:endParaRPr lang="en-US" dirty="0"/>
          </a:p>
        </p:txBody>
      </p:sp>
    </p:spTree>
    <p:extLst>
      <p:ext uri="{BB962C8B-B14F-4D97-AF65-F5344CB8AC3E}">
        <p14:creationId xmlns:p14="http://schemas.microsoft.com/office/powerpoint/2010/main" val="19307486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2DF9C9-466E-4FCA-9FE7-799231249F0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4b79380-0b27-46ab-9094-1a9833df88e4"/>
    <ds:schemaRef ds:uri="http://purl.org/dc/terms/"/>
    <ds:schemaRef ds:uri="http://schemas.openxmlformats.org/package/2006/metadata/core-properties"/>
    <ds:schemaRef ds:uri="4fb95d03-b6e5-4f22-a1e1-56277b59b9f1"/>
    <ds:schemaRef ds:uri="http://www.w3.org/XML/1998/namespace"/>
    <ds:schemaRef ds:uri="http://purl.org/dc/dcmitype/"/>
  </ds:schemaRefs>
</ds:datastoreItem>
</file>

<file path=customXml/itemProps2.xml><?xml version="1.0" encoding="utf-8"?>
<ds:datastoreItem xmlns:ds="http://schemas.openxmlformats.org/officeDocument/2006/customXml" ds:itemID="{04DA275E-0AAB-4803-9119-F8B06F10BF4D}">
  <ds:schemaRefs>
    <ds:schemaRef ds:uri="http://schemas.microsoft.com/sharepoint/v3/contenttype/forms"/>
  </ds:schemaRefs>
</ds:datastoreItem>
</file>

<file path=customXml/itemProps3.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950</Words>
  <Application>Microsoft Office PowerPoint</Application>
  <PresentationFormat>Breitbild</PresentationFormat>
  <Paragraphs>165</Paragraphs>
  <Slides>15</Slides>
  <Notes>6</Notes>
  <HiddenSlides>1</HiddenSlides>
  <MMClips>0</MMClips>
  <ScaleCrop>false</ScaleCrop>
  <HeadingPairs>
    <vt:vector size="8" baseType="variant">
      <vt:variant>
        <vt:lpstr>Verwendete Schriftarten</vt:lpstr>
      </vt:variant>
      <vt:variant>
        <vt:i4>12</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9" baseType="lpstr">
      <vt:lpstr>ＭＳ Ｐゴシック</vt:lpstr>
      <vt:lpstr>Arial</vt:lpstr>
      <vt:lpstr>Arial Black</vt:lpstr>
      <vt:lpstr>Arial-BoldMT</vt:lpstr>
      <vt:lpstr>Arial-ItalicMT</vt:lpstr>
      <vt:lpstr>ArialMT</vt:lpstr>
      <vt:lpstr>Calibri</vt:lpstr>
      <vt:lpstr>Consolas</vt:lpstr>
      <vt:lpstr>Courier New</vt:lpstr>
      <vt:lpstr>Symbol</vt:lpstr>
      <vt:lpstr>Times New Roman</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Gergely Bilkei-Gorzo</cp:lastModifiedBy>
  <cp:revision>893</cp:revision>
  <cp:lastPrinted>2024-09-03T06:52:46Z</cp:lastPrinted>
  <dcterms:created xsi:type="dcterms:W3CDTF">2021-03-10T13:35:24Z</dcterms:created>
  <dcterms:modified xsi:type="dcterms:W3CDTF">2024-09-11T15:36:31Z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