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84"/>
  </p:notesMasterIdLst>
  <p:handoutMasterIdLst>
    <p:handoutMasterId r:id="rId85"/>
  </p:handoutMasterIdLst>
  <p:sldIdLst>
    <p:sldId id="256" r:id="rId5"/>
    <p:sldId id="478" r:id="rId6"/>
    <p:sldId id="323" r:id="rId7"/>
    <p:sldId id="479" r:id="rId8"/>
    <p:sldId id="262" r:id="rId9"/>
    <p:sldId id="483" r:id="rId10"/>
    <p:sldId id="484" r:id="rId11"/>
    <p:sldId id="553" r:id="rId12"/>
    <p:sldId id="485" r:id="rId13"/>
    <p:sldId id="487" r:id="rId14"/>
    <p:sldId id="486" r:id="rId15"/>
    <p:sldId id="488" r:id="rId16"/>
    <p:sldId id="489" r:id="rId17"/>
    <p:sldId id="490" r:id="rId18"/>
    <p:sldId id="491" r:id="rId19"/>
    <p:sldId id="494" r:id="rId20"/>
    <p:sldId id="496" r:id="rId21"/>
    <p:sldId id="497" r:id="rId22"/>
    <p:sldId id="498" r:id="rId23"/>
    <p:sldId id="523" r:id="rId24"/>
    <p:sldId id="499" r:id="rId25"/>
    <p:sldId id="522" r:id="rId26"/>
    <p:sldId id="524" r:id="rId27"/>
    <p:sldId id="525" r:id="rId28"/>
    <p:sldId id="528" r:id="rId29"/>
    <p:sldId id="526" r:id="rId30"/>
    <p:sldId id="551" r:id="rId31"/>
    <p:sldId id="552" r:id="rId32"/>
    <p:sldId id="500" r:id="rId33"/>
    <p:sldId id="502" r:id="rId34"/>
    <p:sldId id="503" r:id="rId35"/>
    <p:sldId id="520" r:id="rId36"/>
    <p:sldId id="519" r:id="rId37"/>
    <p:sldId id="521" r:id="rId38"/>
    <p:sldId id="504" r:id="rId39"/>
    <p:sldId id="505" r:id="rId40"/>
    <p:sldId id="506" r:id="rId41"/>
    <p:sldId id="508" r:id="rId42"/>
    <p:sldId id="509" r:id="rId43"/>
    <p:sldId id="510" r:id="rId44"/>
    <p:sldId id="512" r:id="rId45"/>
    <p:sldId id="513" r:id="rId46"/>
    <p:sldId id="515" r:id="rId47"/>
    <p:sldId id="514" r:id="rId48"/>
    <p:sldId id="529" r:id="rId49"/>
    <p:sldId id="531" r:id="rId50"/>
    <p:sldId id="530" r:id="rId51"/>
    <p:sldId id="532" r:id="rId52"/>
    <p:sldId id="533" r:id="rId53"/>
    <p:sldId id="534" r:id="rId54"/>
    <p:sldId id="535" r:id="rId55"/>
    <p:sldId id="536" r:id="rId56"/>
    <p:sldId id="537" r:id="rId57"/>
    <p:sldId id="538" r:id="rId58"/>
    <p:sldId id="539" r:id="rId59"/>
    <p:sldId id="540" r:id="rId60"/>
    <p:sldId id="541" r:id="rId61"/>
    <p:sldId id="542" r:id="rId62"/>
    <p:sldId id="554" r:id="rId63"/>
    <p:sldId id="543" r:id="rId64"/>
    <p:sldId id="545" r:id="rId65"/>
    <p:sldId id="544" r:id="rId66"/>
    <p:sldId id="546" r:id="rId67"/>
    <p:sldId id="549" r:id="rId68"/>
    <p:sldId id="550" r:id="rId69"/>
    <p:sldId id="547" r:id="rId70"/>
    <p:sldId id="548" r:id="rId71"/>
    <p:sldId id="564" r:id="rId72"/>
    <p:sldId id="556" r:id="rId73"/>
    <p:sldId id="565" r:id="rId74"/>
    <p:sldId id="566" r:id="rId75"/>
    <p:sldId id="567" r:id="rId76"/>
    <p:sldId id="569" r:id="rId77"/>
    <p:sldId id="568" r:id="rId78"/>
    <p:sldId id="481" r:id="rId79"/>
    <p:sldId id="480" r:id="rId80"/>
    <p:sldId id="477" r:id="rId81"/>
    <p:sldId id="482" r:id="rId82"/>
    <p:sldId id="409" r:id="rId83"/>
  </p:sldIdLst>
  <p:sldSz cx="12192000" cy="6858000"/>
  <p:notesSz cx="6797675" cy="9926638"/>
  <p:custDataLst>
    <p:tags r:id="rId86"/>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Day" id="{90389BD3-C6BA-42C5-88B1-C48A589A5F51}">
          <p14:sldIdLst>
            <p14:sldId id="256"/>
            <p14:sldId id="478"/>
            <p14:sldId id="323"/>
          </p14:sldIdLst>
        </p14:section>
        <p14:section name="Lecture Introduction" id="{8D7F6AFA-0861-4F58-A965-DD99FD4FFA7C}">
          <p14:sldIdLst>
            <p14:sldId id="479"/>
            <p14:sldId id="262"/>
          </p14:sldIdLst>
        </p14:section>
        <p14:section name="What is modern C++?" id="{EEE20F8F-6017-4B4B-BD6F-679323B2C96F}">
          <p14:sldIdLst>
            <p14:sldId id="483"/>
            <p14:sldId id="484"/>
            <p14:sldId id="553"/>
            <p14:sldId id="485"/>
          </p14:sldIdLst>
        </p14:section>
        <p14:section name="Templates" id="{65166E9A-4CD8-4511-9CEC-E9A9B02F1D1D}">
          <p14:sldIdLst>
            <p14:sldId id="487"/>
            <p14:sldId id="486"/>
            <p14:sldId id="488"/>
            <p14:sldId id="489"/>
            <p14:sldId id="490"/>
            <p14:sldId id="491"/>
            <p14:sldId id="494"/>
            <p14:sldId id="496"/>
            <p14:sldId id="497"/>
            <p14:sldId id="498"/>
            <p14:sldId id="523"/>
            <p14:sldId id="499"/>
            <p14:sldId id="522"/>
            <p14:sldId id="524"/>
            <p14:sldId id="525"/>
            <p14:sldId id="528"/>
            <p14:sldId id="526"/>
            <p14:sldId id="551"/>
            <p14:sldId id="552"/>
            <p14:sldId id="500"/>
            <p14:sldId id="502"/>
            <p14:sldId id="503"/>
            <p14:sldId id="520"/>
            <p14:sldId id="519"/>
            <p14:sldId id="521"/>
            <p14:sldId id="504"/>
            <p14:sldId id="505"/>
            <p14:sldId id="506"/>
            <p14:sldId id="508"/>
            <p14:sldId id="509"/>
            <p14:sldId id="510"/>
            <p14:sldId id="512"/>
            <p14:sldId id="513"/>
            <p14:sldId id="515"/>
            <p14:sldId id="514"/>
          </p14:sldIdLst>
        </p14:section>
        <p14:section name="STL &amp; Lambda expressions" id="{9F33D7AB-2D81-4001-B82A-2F2C5B6144C0}">
          <p14:sldIdLst>
            <p14:sldId id="529"/>
            <p14:sldId id="531"/>
            <p14:sldId id="530"/>
            <p14:sldId id="532"/>
            <p14:sldId id="533"/>
            <p14:sldId id="534"/>
            <p14:sldId id="535"/>
            <p14:sldId id="536"/>
            <p14:sldId id="537"/>
            <p14:sldId id="538"/>
            <p14:sldId id="539"/>
            <p14:sldId id="540"/>
            <p14:sldId id="541"/>
            <p14:sldId id="542"/>
            <p14:sldId id="554"/>
            <p14:sldId id="543"/>
            <p14:sldId id="545"/>
            <p14:sldId id="544"/>
            <p14:sldId id="546"/>
            <p14:sldId id="549"/>
            <p14:sldId id="550"/>
            <p14:sldId id="547"/>
            <p14:sldId id="548"/>
          </p14:sldIdLst>
        </p14:section>
        <p14:section name="Smart Pointers" id="{D4A032A6-EABD-4D59-BAF4-8500FFCF5C1D}">
          <p14:sldIdLst>
            <p14:sldId id="564"/>
            <p14:sldId id="556"/>
            <p14:sldId id="565"/>
            <p14:sldId id="566"/>
            <p14:sldId id="567"/>
            <p14:sldId id="569"/>
            <p14:sldId id="568"/>
          </p14:sldIdLst>
        </p14:section>
        <p14:section name="And now?" id="{263A5D6F-A800-4729-85D3-6D1C0BCF5749}">
          <p14:sldIdLst>
            <p14:sldId id="481"/>
            <p14:sldId id="480"/>
            <p14:sldId id="477"/>
            <p14:sldId id="482"/>
          </p14:sldIdLst>
        </p14:section>
        <p14:section name="Lecture References" id="{F1741FD5-AD49-4D87-8083-80089C1E6044}">
          <p14:sldIdLst>
            <p14:sldId id="409"/>
          </p14:sldIdLst>
        </p14:section>
      </p14:sectionLst>
    </p:ext>
    <p:ext uri="{EFAFB233-063F-42B5-8137-9DF3F51BA10A}">
      <p15:sldGuideLst xmlns:p15="http://schemas.microsoft.com/office/powerpoint/2012/main">
        <p15:guide id="1" orient="horz" pos="799" userDrawn="1">
          <p15:clr>
            <a:srgbClr val="A4A3A4"/>
          </p15:clr>
        </p15:guide>
        <p15:guide id="2" orient="horz" pos="482" userDrawn="1">
          <p15:clr>
            <a:srgbClr val="A4A3A4"/>
          </p15:clr>
        </p15:guide>
        <p15:guide id="3" orient="horz" pos="119" userDrawn="1">
          <p15:clr>
            <a:srgbClr val="A4A3A4"/>
          </p15:clr>
        </p15:guide>
        <p15:guide id="4" orient="horz" pos="3748" userDrawn="1">
          <p15:clr>
            <a:srgbClr val="A4A3A4"/>
          </p15:clr>
        </p15:guide>
        <p15:guide id="6" pos="3840" userDrawn="1">
          <p15:clr>
            <a:srgbClr val="A4A3A4"/>
          </p15:clr>
        </p15:guide>
        <p15:guide id="7" pos="211" userDrawn="1">
          <p15:clr>
            <a:srgbClr val="A4A3A4"/>
          </p15:clr>
        </p15:guide>
        <p15:guide id="8" pos="7469" userDrawn="1">
          <p15:clr>
            <a:srgbClr val="A4A3A4"/>
          </p15:clr>
        </p15:guide>
        <p15:guide id="9" pos="3704" userDrawn="1">
          <p15:clr>
            <a:srgbClr val="A4A3A4"/>
          </p15:clr>
        </p15:guide>
        <p15:guide id="10" pos="3976" userDrawn="1">
          <p15:clr>
            <a:srgbClr val="A4A3A4"/>
          </p15:clr>
        </p15:guide>
        <p15:guide id="11" orient="horz" pos="618"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DB96"/>
    <a:srgbClr val="1B598E"/>
    <a:srgbClr val="000000"/>
    <a:srgbClr val="FFFF00"/>
    <a:srgbClr val="AC75D5"/>
    <a:srgbClr val="CFAFE7"/>
    <a:srgbClr val="00B0F0"/>
    <a:srgbClr val="5EAFFF"/>
    <a:srgbClr val="00549F"/>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4205E-D4D8-4D2D-B498-4D525F798FE7}" v="46" dt="2022-05-17T14:08:42.200"/>
  </p1510:revLst>
</p1510:revInfo>
</file>

<file path=ppt/tableStyles.xml><?xml version="1.0" encoding="utf-8"?>
<a:tblStyleLst xmlns:a="http://schemas.openxmlformats.org/drawingml/2006/main" def="{5940675A-B579-460E-94D1-54222C63F5D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gitternetz">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ittlere Formatvorlage 1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72" autoAdjust="0"/>
    <p:restoredTop sz="74667" autoAdjust="0"/>
  </p:normalViewPr>
  <p:slideViewPr>
    <p:cSldViewPr showGuides="1">
      <p:cViewPr varScale="1">
        <p:scale>
          <a:sx n="79" d="100"/>
          <a:sy n="79" d="100"/>
        </p:scale>
        <p:origin x="1158" y="84"/>
      </p:cViewPr>
      <p:guideLst>
        <p:guide orient="horz" pos="799"/>
        <p:guide orient="horz" pos="482"/>
        <p:guide orient="horz" pos="119"/>
        <p:guide orient="horz" pos="3748"/>
        <p:guide pos="3840"/>
        <p:guide pos="211"/>
        <p:guide pos="7469"/>
        <p:guide pos="3704"/>
        <p:guide pos="3976"/>
        <p:guide orient="horz" pos="618"/>
      </p:guideLst>
    </p:cSldViewPr>
  </p:slideViewPr>
  <p:outlineViewPr>
    <p:cViewPr>
      <p:scale>
        <a:sx n="33" d="100"/>
        <a:sy n="33" d="100"/>
      </p:scale>
      <p:origin x="0" y="-72516"/>
    </p:cViewPr>
  </p:outlineViewPr>
  <p:notesTextViewPr>
    <p:cViewPr>
      <p:scale>
        <a:sx n="101" d="100"/>
        <a:sy n="101" d="100"/>
      </p:scale>
      <p:origin x="0" y="0"/>
    </p:cViewPr>
  </p:notesTextViewPr>
  <p:sorterViewPr>
    <p:cViewPr>
      <p:scale>
        <a:sx n="100" d="100"/>
        <a:sy n="100" d="100"/>
      </p:scale>
      <p:origin x="0" y="0"/>
    </p:cViewPr>
  </p:sorterViewPr>
  <p:notesViewPr>
    <p:cSldViewPr showGuides="1">
      <p:cViewPr varScale="1">
        <p:scale>
          <a:sx n="88" d="100"/>
          <a:sy n="88" d="100"/>
        </p:scale>
        <p:origin x="3342" y="6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notesMaster" Target="notesMasters/notesMaster1.xml"/><Relationship Id="rId89" Type="http://schemas.openxmlformats.org/officeDocument/2006/relationships/theme" Target="theme/theme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tableStyles" Target="tableStyles.xml"/><Relationship Id="rId160"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EDB7F8-C7F8-4A1E-A041-89D0C58D07F3}"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de-DE"/>
        </a:p>
      </dgm:t>
    </dgm:pt>
    <dgm:pt modelId="{43F6C02F-C50C-4B67-990C-5FEF30046F71}">
      <dgm:prSet phldrT="[Text]"/>
      <dgm:spPr/>
      <dgm:t>
        <a:bodyPr/>
        <a:lstStyle/>
        <a:p>
          <a:r>
            <a:rPr lang="de-DE" dirty="0" smtClean="0"/>
            <a:t>1</a:t>
          </a:r>
          <a:endParaRPr lang="de-DE" dirty="0"/>
        </a:p>
      </dgm:t>
    </dgm:pt>
    <dgm:pt modelId="{24AF1F2A-E57D-43FC-8079-5363DC3E685D}" type="parTrans" cxnId="{0C369AB5-07CA-4B28-8267-E10CFBC44F0A}">
      <dgm:prSet/>
      <dgm:spPr/>
      <dgm:t>
        <a:bodyPr/>
        <a:lstStyle/>
        <a:p>
          <a:endParaRPr lang="de-DE"/>
        </a:p>
      </dgm:t>
    </dgm:pt>
    <dgm:pt modelId="{452D27AA-D421-4DAF-A6A4-0BB33F842B8D}" type="sibTrans" cxnId="{0C369AB5-07CA-4B28-8267-E10CFBC44F0A}">
      <dgm:prSet/>
      <dgm:spPr/>
      <dgm:t>
        <a:bodyPr/>
        <a:lstStyle/>
        <a:p>
          <a:endParaRPr lang="de-DE"/>
        </a:p>
      </dgm:t>
    </dgm:pt>
    <dgm:pt modelId="{DAF65F1F-1785-4812-BAFB-43AB0D76B478}">
      <dgm:prSet phldrT="[Text]"/>
      <dgm:spPr/>
      <dgm:t>
        <a:bodyPr/>
        <a:lstStyle/>
        <a:p>
          <a:r>
            <a:rPr lang="de-DE" dirty="0" smtClean="0"/>
            <a:t>Check </a:t>
          </a:r>
          <a:r>
            <a:rPr lang="de-DE" dirty="0" err="1" smtClean="0"/>
            <a:t>if</a:t>
          </a:r>
          <a:r>
            <a:rPr lang="de-DE" dirty="0" smtClean="0"/>
            <a:t> </a:t>
          </a:r>
          <a:r>
            <a:rPr lang="de-DE" dirty="0" err="1" smtClean="0"/>
            <a:t>the</a:t>
          </a:r>
          <a:r>
            <a:rPr lang="de-DE" dirty="0" smtClean="0"/>
            <a:t> </a:t>
          </a:r>
          <a:r>
            <a:rPr lang="de-DE" dirty="0" err="1" smtClean="0"/>
            <a:t>general</a:t>
          </a:r>
          <a:r>
            <a:rPr lang="de-DE" dirty="0" smtClean="0"/>
            <a:t> </a:t>
          </a:r>
          <a:r>
            <a:rPr lang="de-DE" dirty="0" err="1" smtClean="0"/>
            <a:t>version</a:t>
          </a:r>
          <a:r>
            <a:rPr lang="de-DE" dirty="0" smtClean="0"/>
            <a:t> </a:t>
          </a:r>
          <a:r>
            <a:rPr lang="de-DE" dirty="0" err="1" smtClean="0"/>
            <a:t>fits</a:t>
          </a:r>
          <a:endParaRPr lang="de-DE" dirty="0"/>
        </a:p>
      </dgm:t>
    </dgm:pt>
    <dgm:pt modelId="{CAC32615-77C9-434D-9232-B7452ECB34ED}" type="parTrans" cxnId="{25C05AF8-10AB-4FBB-AFC8-46BA87E78E37}">
      <dgm:prSet/>
      <dgm:spPr/>
      <dgm:t>
        <a:bodyPr/>
        <a:lstStyle/>
        <a:p>
          <a:endParaRPr lang="de-DE"/>
        </a:p>
      </dgm:t>
    </dgm:pt>
    <dgm:pt modelId="{55DBDA93-9B31-4040-A641-B0E681CD35DB}" type="sibTrans" cxnId="{25C05AF8-10AB-4FBB-AFC8-46BA87E78E37}">
      <dgm:prSet/>
      <dgm:spPr/>
      <dgm:t>
        <a:bodyPr/>
        <a:lstStyle/>
        <a:p>
          <a:endParaRPr lang="de-DE"/>
        </a:p>
      </dgm:t>
    </dgm:pt>
    <dgm:pt modelId="{0EECD99E-CA88-4B10-9F7C-9BA26F674810}">
      <dgm:prSet phldrT="[Text]"/>
      <dgm:spPr/>
      <dgm:t>
        <a:bodyPr/>
        <a:lstStyle/>
        <a:p>
          <a:r>
            <a:rPr lang="de-DE" dirty="0" smtClean="0"/>
            <a:t>First </a:t>
          </a:r>
          <a:r>
            <a:rPr lang="de-DE" dirty="0" err="1" smtClean="0"/>
            <a:t>typename</a:t>
          </a:r>
          <a:r>
            <a:rPr lang="de-DE" dirty="0" smtClean="0"/>
            <a:t>: </a:t>
          </a:r>
          <a:r>
            <a:rPr lang="de-DE" dirty="0" err="1" smtClean="0"/>
            <a:t>vec</a:t>
          </a:r>
          <a:r>
            <a:rPr lang="de-DE" dirty="0" smtClean="0"/>
            <a:t> ✅</a:t>
          </a:r>
          <a:endParaRPr lang="de-DE" dirty="0"/>
        </a:p>
      </dgm:t>
    </dgm:pt>
    <dgm:pt modelId="{08D99AC3-6999-4239-870A-1B9738AB1F43}" type="parTrans" cxnId="{6B221EEF-6618-4B82-BD96-5D9D97FB604B}">
      <dgm:prSet/>
      <dgm:spPr/>
      <dgm:t>
        <a:bodyPr/>
        <a:lstStyle/>
        <a:p>
          <a:endParaRPr lang="de-DE"/>
        </a:p>
      </dgm:t>
    </dgm:pt>
    <dgm:pt modelId="{519E886C-C384-43BA-A461-0536875C01A7}" type="sibTrans" cxnId="{6B221EEF-6618-4B82-BD96-5D9D97FB604B}">
      <dgm:prSet/>
      <dgm:spPr/>
      <dgm:t>
        <a:bodyPr/>
        <a:lstStyle/>
        <a:p>
          <a:endParaRPr lang="de-DE"/>
        </a:p>
      </dgm:t>
    </dgm:pt>
    <dgm:pt modelId="{D2C84068-9BE3-4A57-9BA6-73CD21367102}">
      <dgm:prSet phldrT="[Text]"/>
      <dgm:spPr/>
      <dgm:t>
        <a:bodyPr/>
        <a:lstStyle/>
        <a:p>
          <a:r>
            <a:rPr lang="de-DE" dirty="0" smtClean="0"/>
            <a:t>2</a:t>
          </a:r>
          <a:endParaRPr lang="de-DE" dirty="0"/>
        </a:p>
      </dgm:t>
    </dgm:pt>
    <dgm:pt modelId="{6D327EAA-D9F0-4338-B2EA-0480F3CB4C5F}" type="parTrans" cxnId="{C21070AB-475A-41A0-9D05-B7636E5ED521}">
      <dgm:prSet/>
      <dgm:spPr/>
      <dgm:t>
        <a:bodyPr/>
        <a:lstStyle/>
        <a:p>
          <a:endParaRPr lang="de-DE"/>
        </a:p>
      </dgm:t>
    </dgm:pt>
    <dgm:pt modelId="{C7AB3E5C-3748-4FE6-9249-49C40613E183}" type="sibTrans" cxnId="{C21070AB-475A-41A0-9D05-B7636E5ED521}">
      <dgm:prSet/>
      <dgm:spPr/>
      <dgm:t>
        <a:bodyPr/>
        <a:lstStyle/>
        <a:p>
          <a:endParaRPr lang="de-DE"/>
        </a:p>
      </dgm:t>
    </dgm:pt>
    <dgm:pt modelId="{5B68712F-C5D9-4A73-B102-B60D963B5C3F}">
      <dgm:prSet phldrT="[Text]"/>
      <dgm:spPr/>
      <dgm:t>
        <a:bodyPr/>
        <a:lstStyle/>
        <a:p>
          <a:r>
            <a:rPr lang="de-DE" dirty="0" smtClean="0"/>
            <a:t>Check </a:t>
          </a:r>
          <a:r>
            <a:rPr lang="de-DE" dirty="0" err="1" smtClean="0"/>
            <a:t>the</a:t>
          </a:r>
          <a:r>
            <a:rPr lang="de-DE" dirty="0" smtClean="0"/>
            <a:t> </a:t>
          </a:r>
          <a:r>
            <a:rPr lang="de-DE" dirty="0" err="1" smtClean="0"/>
            <a:t>specialized</a:t>
          </a:r>
          <a:r>
            <a:rPr lang="de-DE" dirty="0" smtClean="0"/>
            <a:t> </a:t>
          </a:r>
          <a:r>
            <a:rPr lang="de-DE" dirty="0" err="1" smtClean="0"/>
            <a:t>version</a:t>
          </a:r>
          <a:endParaRPr lang="de-DE" dirty="0"/>
        </a:p>
      </dgm:t>
    </dgm:pt>
    <dgm:pt modelId="{180DB900-E2BC-46EB-BD9F-10344C69EC9E}" type="parTrans" cxnId="{F753E642-5D6C-4CD9-82EB-30E48FBF4C4B}">
      <dgm:prSet/>
      <dgm:spPr/>
      <dgm:t>
        <a:bodyPr/>
        <a:lstStyle/>
        <a:p>
          <a:endParaRPr lang="de-DE"/>
        </a:p>
      </dgm:t>
    </dgm:pt>
    <dgm:pt modelId="{02E4A92C-2D51-4968-89E6-DD9438FC1474}" type="sibTrans" cxnId="{F753E642-5D6C-4CD9-82EB-30E48FBF4C4B}">
      <dgm:prSet/>
      <dgm:spPr/>
      <dgm:t>
        <a:bodyPr/>
        <a:lstStyle/>
        <a:p>
          <a:endParaRPr lang="de-DE"/>
        </a:p>
      </dgm:t>
    </dgm:pt>
    <dgm:pt modelId="{F371EDBF-6072-4C05-8F04-2F47ADB32F8E}">
      <dgm:prSet phldrT="[Text]"/>
      <dgm:spPr/>
      <dgm:t>
        <a:bodyPr/>
        <a:lstStyle/>
        <a:p>
          <a:r>
            <a:rPr lang="de-DE" dirty="0" smtClean="0"/>
            <a:t>First </a:t>
          </a:r>
          <a:r>
            <a:rPr lang="de-DE" dirty="0" err="1" smtClean="0"/>
            <a:t>typename</a:t>
          </a:r>
          <a:r>
            <a:rPr lang="de-DE" dirty="0" smtClean="0"/>
            <a:t>: </a:t>
          </a:r>
          <a:r>
            <a:rPr lang="de-DE" dirty="0" err="1" smtClean="0"/>
            <a:t>vec</a:t>
          </a:r>
          <a:r>
            <a:rPr lang="de-DE" dirty="0" smtClean="0"/>
            <a:t> ✅</a:t>
          </a:r>
          <a:endParaRPr lang="de-DE" dirty="0"/>
        </a:p>
      </dgm:t>
    </dgm:pt>
    <dgm:pt modelId="{28648D96-4C93-432C-9E43-E041534CBAB7}" type="parTrans" cxnId="{47A6CC2C-20EB-42BB-8CC9-F87D1E14DEFE}">
      <dgm:prSet/>
      <dgm:spPr/>
      <dgm:t>
        <a:bodyPr/>
        <a:lstStyle/>
        <a:p>
          <a:endParaRPr lang="de-DE"/>
        </a:p>
      </dgm:t>
    </dgm:pt>
    <dgm:pt modelId="{BC143CAF-4B57-4EE9-8ED8-8E43B96C722F}" type="sibTrans" cxnId="{47A6CC2C-20EB-42BB-8CC9-F87D1E14DEFE}">
      <dgm:prSet/>
      <dgm:spPr/>
      <dgm:t>
        <a:bodyPr/>
        <a:lstStyle/>
        <a:p>
          <a:endParaRPr lang="de-DE"/>
        </a:p>
      </dgm:t>
    </dgm:pt>
    <dgm:pt modelId="{ADA48BB3-290C-4969-85DB-51CD9AC91BD1}">
      <dgm:prSet phldrT="[Text]"/>
      <dgm:spPr/>
      <dgm:t>
        <a:bodyPr/>
        <a:lstStyle/>
        <a:p>
          <a:r>
            <a:rPr lang="de-DE" dirty="0" smtClean="0"/>
            <a:t>Second </a:t>
          </a:r>
          <a:r>
            <a:rPr lang="de-DE" dirty="0" err="1" smtClean="0"/>
            <a:t>typename</a:t>
          </a:r>
          <a:r>
            <a:rPr lang="de-DE" dirty="0" smtClean="0"/>
            <a:t>: </a:t>
          </a:r>
          <a:r>
            <a:rPr lang="de-DE" dirty="0" err="1" smtClean="0"/>
            <a:t>void</a:t>
          </a:r>
          <a:r>
            <a:rPr lang="de-DE" dirty="0" smtClean="0"/>
            <a:t> ✅</a:t>
          </a:r>
          <a:endParaRPr lang="de-DE" dirty="0"/>
        </a:p>
      </dgm:t>
    </dgm:pt>
    <dgm:pt modelId="{75CCACFE-3866-4686-B795-8141AC522413}" type="parTrans" cxnId="{CF562A34-6F5C-4CEA-8FF3-A63BE04F3B32}">
      <dgm:prSet/>
      <dgm:spPr/>
      <dgm:t>
        <a:bodyPr/>
        <a:lstStyle/>
        <a:p>
          <a:endParaRPr lang="de-DE"/>
        </a:p>
      </dgm:t>
    </dgm:pt>
    <dgm:pt modelId="{81D05865-BD63-48B0-A643-9DDC486AD12E}" type="sibTrans" cxnId="{CF562A34-6F5C-4CEA-8FF3-A63BE04F3B32}">
      <dgm:prSet/>
      <dgm:spPr/>
      <dgm:t>
        <a:bodyPr/>
        <a:lstStyle/>
        <a:p>
          <a:endParaRPr lang="de-DE"/>
        </a:p>
      </dgm:t>
    </dgm:pt>
    <dgm:pt modelId="{125A97BA-9D5C-46F6-A3EF-67B5D548D7D4}">
      <dgm:prSet phldrT="[Text]"/>
      <dgm:spPr/>
      <dgm:t>
        <a:bodyPr/>
        <a:lstStyle/>
        <a:p>
          <a:r>
            <a:rPr lang="de-DE" dirty="0" smtClean="0"/>
            <a:t>Second </a:t>
          </a:r>
          <a:r>
            <a:rPr lang="de-DE" dirty="0" err="1" smtClean="0"/>
            <a:t>typename</a:t>
          </a:r>
          <a:r>
            <a:rPr lang="de-DE" dirty="0" smtClean="0"/>
            <a:t>: </a:t>
          </a:r>
          <a:r>
            <a:rPr lang="de-DE" dirty="0" err="1" smtClean="0"/>
            <a:t>No</a:t>
          </a:r>
          <a:r>
            <a:rPr lang="de-DE" dirty="0" smtClean="0"/>
            <a:t> </a:t>
          </a:r>
          <a:r>
            <a:rPr lang="de-DE" dirty="0" err="1" smtClean="0"/>
            <a:t>deduction</a:t>
          </a:r>
          <a:r>
            <a:rPr lang="de-DE" dirty="0" smtClean="0"/>
            <a:t> </a:t>
          </a:r>
          <a:r>
            <a:rPr lang="de-DE" dirty="0" err="1" smtClean="0"/>
            <a:t>possible</a:t>
          </a:r>
          <a:r>
            <a:rPr lang="de-DE" dirty="0" smtClean="0"/>
            <a:t> ✅</a:t>
          </a:r>
          <a:endParaRPr lang="de-DE" dirty="0"/>
        </a:p>
      </dgm:t>
    </dgm:pt>
    <dgm:pt modelId="{93497927-7009-43EF-A1F0-744DA48B6DB9}" type="parTrans" cxnId="{8E97186F-C4FD-4AD5-9D50-9C60DE82E558}">
      <dgm:prSet/>
      <dgm:spPr/>
      <dgm:t>
        <a:bodyPr/>
        <a:lstStyle/>
        <a:p>
          <a:endParaRPr lang="de-DE"/>
        </a:p>
      </dgm:t>
    </dgm:pt>
    <dgm:pt modelId="{32E834A5-1E7F-40C2-ADC6-2450390B8C0A}" type="sibTrans" cxnId="{8E97186F-C4FD-4AD5-9D50-9C60DE82E558}">
      <dgm:prSet/>
      <dgm:spPr/>
      <dgm:t>
        <a:bodyPr/>
        <a:lstStyle/>
        <a:p>
          <a:endParaRPr lang="de-DE"/>
        </a:p>
      </dgm:t>
    </dgm:pt>
    <dgm:pt modelId="{F4B1D061-5989-4624-807C-A9FE7E0BB09B}" type="pres">
      <dgm:prSet presAssocID="{1FEDB7F8-C7F8-4A1E-A041-89D0C58D07F3}" presName="linearFlow" presStyleCnt="0">
        <dgm:presLayoutVars>
          <dgm:dir/>
          <dgm:animLvl val="lvl"/>
          <dgm:resizeHandles val="exact"/>
        </dgm:presLayoutVars>
      </dgm:prSet>
      <dgm:spPr/>
      <dgm:t>
        <a:bodyPr/>
        <a:lstStyle/>
        <a:p>
          <a:endParaRPr lang="de-DE"/>
        </a:p>
      </dgm:t>
    </dgm:pt>
    <dgm:pt modelId="{96F2EF8C-0C0D-42D8-97A6-86A0F39BD935}" type="pres">
      <dgm:prSet presAssocID="{43F6C02F-C50C-4B67-990C-5FEF30046F71}" presName="composite" presStyleCnt="0"/>
      <dgm:spPr/>
    </dgm:pt>
    <dgm:pt modelId="{CF9DAE90-2C14-446B-925F-148980C20B5B}" type="pres">
      <dgm:prSet presAssocID="{43F6C02F-C50C-4B67-990C-5FEF30046F71}" presName="parentText" presStyleLbl="alignNode1" presStyleIdx="0" presStyleCnt="2">
        <dgm:presLayoutVars>
          <dgm:chMax val="1"/>
          <dgm:bulletEnabled val="1"/>
        </dgm:presLayoutVars>
      </dgm:prSet>
      <dgm:spPr/>
      <dgm:t>
        <a:bodyPr/>
        <a:lstStyle/>
        <a:p>
          <a:endParaRPr lang="de-DE"/>
        </a:p>
      </dgm:t>
    </dgm:pt>
    <dgm:pt modelId="{280DDA49-7676-425F-A1B4-C1D3CC6978BE}" type="pres">
      <dgm:prSet presAssocID="{43F6C02F-C50C-4B67-990C-5FEF30046F71}" presName="descendantText" presStyleLbl="alignAcc1" presStyleIdx="0" presStyleCnt="2">
        <dgm:presLayoutVars>
          <dgm:bulletEnabled val="1"/>
        </dgm:presLayoutVars>
      </dgm:prSet>
      <dgm:spPr/>
      <dgm:t>
        <a:bodyPr/>
        <a:lstStyle/>
        <a:p>
          <a:endParaRPr lang="de-DE"/>
        </a:p>
      </dgm:t>
    </dgm:pt>
    <dgm:pt modelId="{FB26724B-D05E-4FA7-BE56-6C40EE48712B}" type="pres">
      <dgm:prSet presAssocID="{452D27AA-D421-4DAF-A6A4-0BB33F842B8D}" presName="sp" presStyleCnt="0"/>
      <dgm:spPr/>
    </dgm:pt>
    <dgm:pt modelId="{9B0C4767-59C8-4353-8364-13131E577148}" type="pres">
      <dgm:prSet presAssocID="{D2C84068-9BE3-4A57-9BA6-73CD21367102}" presName="composite" presStyleCnt="0"/>
      <dgm:spPr/>
    </dgm:pt>
    <dgm:pt modelId="{ABECE4A9-4D67-4C58-8892-96A2E83A86B4}" type="pres">
      <dgm:prSet presAssocID="{D2C84068-9BE3-4A57-9BA6-73CD21367102}" presName="parentText" presStyleLbl="alignNode1" presStyleIdx="1" presStyleCnt="2">
        <dgm:presLayoutVars>
          <dgm:chMax val="1"/>
          <dgm:bulletEnabled val="1"/>
        </dgm:presLayoutVars>
      </dgm:prSet>
      <dgm:spPr/>
      <dgm:t>
        <a:bodyPr/>
        <a:lstStyle/>
        <a:p>
          <a:endParaRPr lang="de-DE"/>
        </a:p>
      </dgm:t>
    </dgm:pt>
    <dgm:pt modelId="{7436ADD2-0FFB-4112-B2C8-41C9CDCADDD9}" type="pres">
      <dgm:prSet presAssocID="{D2C84068-9BE3-4A57-9BA6-73CD21367102}" presName="descendantText" presStyleLbl="alignAcc1" presStyleIdx="1" presStyleCnt="2">
        <dgm:presLayoutVars>
          <dgm:bulletEnabled val="1"/>
        </dgm:presLayoutVars>
      </dgm:prSet>
      <dgm:spPr/>
      <dgm:t>
        <a:bodyPr/>
        <a:lstStyle/>
        <a:p>
          <a:endParaRPr lang="de-DE"/>
        </a:p>
      </dgm:t>
    </dgm:pt>
  </dgm:ptLst>
  <dgm:cxnLst>
    <dgm:cxn modelId="{9956B5D6-37DF-432C-8FB1-DFE78146010F}" type="presOf" srcId="{1FEDB7F8-C7F8-4A1E-A041-89D0C58D07F3}" destId="{F4B1D061-5989-4624-807C-A9FE7E0BB09B}" srcOrd="0" destOrd="0" presId="urn:microsoft.com/office/officeart/2005/8/layout/chevron2"/>
    <dgm:cxn modelId="{8E97186F-C4FD-4AD5-9D50-9C60DE82E558}" srcId="{D2C84068-9BE3-4A57-9BA6-73CD21367102}" destId="{125A97BA-9D5C-46F6-A3EF-67B5D548D7D4}" srcOrd="2" destOrd="0" parTransId="{93497927-7009-43EF-A1F0-744DA48B6DB9}" sibTransId="{32E834A5-1E7F-40C2-ADC6-2450390B8C0A}"/>
    <dgm:cxn modelId="{C21070AB-475A-41A0-9D05-B7636E5ED521}" srcId="{1FEDB7F8-C7F8-4A1E-A041-89D0C58D07F3}" destId="{D2C84068-9BE3-4A57-9BA6-73CD21367102}" srcOrd="1" destOrd="0" parTransId="{6D327EAA-D9F0-4338-B2EA-0480F3CB4C5F}" sibTransId="{C7AB3E5C-3748-4FE6-9249-49C40613E183}"/>
    <dgm:cxn modelId="{CA04BBDC-3A7E-45E6-BF0C-861BF6B6B033}" type="presOf" srcId="{5B68712F-C5D9-4A73-B102-B60D963B5C3F}" destId="{7436ADD2-0FFB-4112-B2C8-41C9CDCADDD9}" srcOrd="0" destOrd="0" presId="urn:microsoft.com/office/officeart/2005/8/layout/chevron2"/>
    <dgm:cxn modelId="{6B221EEF-6618-4B82-BD96-5D9D97FB604B}" srcId="{43F6C02F-C50C-4B67-990C-5FEF30046F71}" destId="{0EECD99E-CA88-4B10-9F7C-9BA26F674810}" srcOrd="1" destOrd="0" parTransId="{08D99AC3-6999-4239-870A-1B9738AB1F43}" sibTransId="{519E886C-C384-43BA-A461-0536875C01A7}"/>
    <dgm:cxn modelId="{BDB90F5A-F430-46B3-B984-9CA3C4CDDBE9}" type="presOf" srcId="{D2C84068-9BE3-4A57-9BA6-73CD21367102}" destId="{ABECE4A9-4D67-4C58-8892-96A2E83A86B4}" srcOrd="0" destOrd="0" presId="urn:microsoft.com/office/officeart/2005/8/layout/chevron2"/>
    <dgm:cxn modelId="{25C05AF8-10AB-4FBB-AFC8-46BA87E78E37}" srcId="{43F6C02F-C50C-4B67-990C-5FEF30046F71}" destId="{DAF65F1F-1785-4812-BAFB-43AB0D76B478}" srcOrd="0" destOrd="0" parTransId="{CAC32615-77C9-434D-9232-B7452ECB34ED}" sibTransId="{55DBDA93-9B31-4040-A641-B0E681CD35DB}"/>
    <dgm:cxn modelId="{F753E642-5D6C-4CD9-82EB-30E48FBF4C4B}" srcId="{D2C84068-9BE3-4A57-9BA6-73CD21367102}" destId="{5B68712F-C5D9-4A73-B102-B60D963B5C3F}" srcOrd="0" destOrd="0" parTransId="{180DB900-E2BC-46EB-BD9F-10344C69EC9E}" sibTransId="{02E4A92C-2D51-4968-89E6-DD9438FC1474}"/>
    <dgm:cxn modelId="{06054E81-EAE5-41D2-B1F0-F209B2563E01}" type="presOf" srcId="{0EECD99E-CA88-4B10-9F7C-9BA26F674810}" destId="{280DDA49-7676-425F-A1B4-C1D3CC6978BE}" srcOrd="0" destOrd="1" presId="urn:microsoft.com/office/officeart/2005/8/layout/chevron2"/>
    <dgm:cxn modelId="{DEBF36A3-AC82-46AB-898B-B166CCDF2F58}" type="presOf" srcId="{125A97BA-9D5C-46F6-A3EF-67B5D548D7D4}" destId="{7436ADD2-0FFB-4112-B2C8-41C9CDCADDD9}" srcOrd="0" destOrd="2" presId="urn:microsoft.com/office/officeart/2005/8/layout/chevron2"/>
    <dgm:cxn modelId="{CF562A34-6F5C-4CEA-8FF3-A63BE04F3B32}" srcId="{43F6C02F-C50C-4B67-990C-5FEF30046F71}" destId="{ADA48BB3-290C-4969-85DB-51CD9AC91BD1}" srcOrd="2" destOrd="0" parTransId="{75CCACFE-3866-4686-B795-8141AC522413}" sibTransId="{81D05865-BD63-48B0-A643-9DDC486AD12E}"/>
    <dgm:cxn modelId="{34097B8F-1CF0-4351-A58C-1EB526EA1B50}" type="presOf" srcId="{F371EDBF-6072-4C05-8F04-2F47ADB32F8E}" destId="{7436ADD2-0FFB-4112-B2C8-41C9CDCADDD9}" srcOrd="0" destOrd="1" presId="urn:microsoft.com/office/officeart/2005/8/layout/chevron2"/>
    <dgm:cxn modelId="{47A6CC2C-20EB-42BB-8CC9-F87D1E14DEFE}" srcId="{D2C84068-9BE3-4A57-9BA6-73CD21367102}" destId="{F371EDBF-6072-4C05-8F04-2F47ADB32F8E}" srcOrd="1" destOrd="0" parTransId="{28648D96-4C93-432C-9E43-E041534CBAB7}" sibTransId="{BC143CAF-4B57-4EE9-8ED8-8E43B96C722F}"/>
    <dgm:cxn modelId="{B41FAD94-FC94-4B7E-844A-548A78F5CB0F}" type="presOf" srcId="{43F6C02F-C50C-4B67-990C-5FEF30046F71}" destId="{CF9DAE90-2C14-446B-925F-148980C20B5B}" srcOrd="0" destOrd="0" presId="urn:microsoft.com/office/officeart/2005/8/layout/chevron2"/>
    <dgm:cxn modelId="{0C369AB5-07CA-4B28-8267-E10CFBC44F0A}" srcId="{1FEDB7F8-C7F8-4A1E-A041-89D0C58D07F3}" destId="{43F6C02F-C50C-4B67-990C-5FEF30046F71}" srcOrd="0" destOrd="0" parTransId="{24AF1F2A-E57D-43FC-8079-5363DC3E685D}" sibTransId="{452D27AA-D421-4DAF-A6A4-0BB33F842B8D}"/>
    <dgm:cxn modelId="{DE9369BF-E138-4239-8CAA-968169FB7EB8}" type="presOf" srcId="{DAF65F1F-1785-4812-BAFB-43AB0D76B478}" destId="{280DDA49-7676-425F-A1B4-C1D3CC6978BE}" srcOrd="0" destOrd="0" presId="urn:microsoft.com/office/officeart/2005/8/layout/chevron2"/>
    <dgm:cxn modelId="{6DB1B488-ABC4-4659-BA6E-B2DBFC2EFE6F}" type="presOf" srcId="{ADA48BB3-290C-4969-85DB-51CD9AC91BD1}" destId="{280DDA49-7676-425F-A1B4-C1D3CC6978BE}" srcOrd="0" destOrd="2" presId="urn:microsoft.com/office/officeart/2005/8/layout/chevron2"/>
    <dgm:cxn modelId="{24DE465C-92FC-4E6D-8153-8F85F89D8483}" type="presParOf" srcId="{F4B1D061-5989-4624-807C-A9FE7E0BB09B}" destId="{96F2EF8C-0C0D-42D8-97A6-86A0F39BD935}" srcOrd="0" destOrd="0" presId="urn:microsoft.com/office/officeart/2005/8/layout/chevron2"/>
    <dgm:cxn modelId="{8D9C79BC-EDDF-4E1D-BA8A-1265E6E625FA}" type="presParOf" srcId="{96F2EF8C-0C0D-42D8-97A6-86A0F39BD935}" destId="{CF9DAE90-2C14-446B-925F-148980C20B5B}" srcOrd="0" destOrd="0" presId="urn:microsoft.com/office/officeart/2005/8/layout/chevron2"/>
    <dgm:cxn modelId="{C95F5D69-50C4-4592-B430-41C3A788FCBB}" type="presParOf" srcId="{96F2EF8C-0C0D-42D8-97A6-86A0F39BD935}" destId="{280DDA49-7676-425F-A1B4-C1D3CC6978BE}" srcOrd="1" destOrd="0" presId="urn:microsoft.com/office/officeart/2005/8/layout/chevron2"/>
    <dgm:cxn modelId="{7CEBBFE4-D199-4592-9B45-5584D72978BA}" type="presParOf" srcId="{F4B1D061-5989-4624-807C-A9FE7E0BB09B}" destId="{FB26724B-D05E-4FA7-BE56-6C40EE48712B}" srcOrd="1" destOrd="0" presId="urn:microsoft.com/office/officeart/2005/8/layout/chevron2"/>
    <dgm:cxn modelId="{8A78FC26-0FBA-43E8-B8B3-09D9233A9BF0}" type="presParOf" srcId="{F4B1D061-5989-4624-807C-A9FE7E0BB09B}" destId="{9B0C4767-59C8-4353-8364-13131E577148}" srcOrd="2" destOrd="0" presId="urn:microsoft.com/office/officeart/2005/8/layout/chevron2"/>
    <dgm:cxn modelId="{672444DB-4F7C-467E-AE8C-B57D071C90F2}" type="presParOf" srcId="{9B0C4767-59C8-4353-8364-13131E577148}" destId="{ABECE4A9-4D67-4C58-8892-96A2E83A86B4}" srcOrd="0" destOrd="0" presId="urn:microsoft.com/office/officeart/2005/8/layout/chevron2"/>
    <dgm:cxn modelId="{253ECD51-D28D-41C8-9E18-A090001D0D04}" type="presParOf" srcId="{9B0C4767-59C8-4353-8364-13131E577148}" destId="{7436ADD2-0FFB-4112-B2C8-41C9CDCADDD9}"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EDB7F8-C7F8-4A1E-A041-89D0C58D07F3}" type="doc">
      <dgm:prSet loTypeId="urn:microsoft.com/office/officeart/2005/8/layout/chevron2" loCatId="process" qsTypeId="urn:microsoft.com/office/officeart/2005/8/quickstyle/simple1" qsCatId="simple" csTypeId="urn:microsoft.com/office/officeart/2005/8/colors/accent2_2" csCatId="accent2" phldr="1"/>
      <dgm:spPr/>
      <dgm:t>
        <a:bodyPr/>
        <a:lstStyle/>
        <a:p>
          <a:endParaRPr lang="de-DE"/>
        </a:p>
      </dgm:t>
    </dgm:pt>
    <dgm:pt modelId="{43F6C02F-C50C-4B67-990C-5FEF30046F71}">
      <dgm:prSet phldrT="[Text]"/>
      <dgm:spPr/>
      <dgm:t>
        <a:bodyPr/>
        <a:lstStyle/>
        <a:p>
          <a:r>
            <a:rPr lang="de-DE" dirty="0" smtClean="0"/>
            <a:t>3</a:t>
          </a:r>
          <a:endParaRPr lang="de-DE" dirty="0"/>
        </a:p>
      </dgm:t>
    </dgm:pt>
    <dgm:pt modelId="{24AF1F2A-E57D-43FC-8079-5363DC3E685D}" type="parTrans" cxnId="{0C369AB5-07CA-4B28-8267-E10CFBC44F0A}">
      <dgm:prSet/>
      <dgm:spPr/>
      <dgm:t>
        <a:bodyPr/>
        <a:lstStyle/>
        <a:p>
          <a:endParaRPr lang="de-DE"/>
        </a:p>
      </dgm:t>
    </dgm:pt>
    <dgm:pt modelId="{452D27AA-D421-4DAF-A6A4-0BB33F842B8D}" type="sibTrans" cxnId="{0C369AB5-07CA-4B28-8267-E10CFBC44F0A}">
      <dgm:prSet/>
      <dgm:spPr/>
      <dgm:t>
        <a:bodyPr/>
        <a:lstStyle/>
        <a:p>
          <a:endParaRPr lang="de-DE"/>
        </a:p>
      </dgm:t>
    </dgm:pt>
    <dgm:pt modelId="{7A7ED00E-750E-4311-A69F-3102398A2BAB}">
      <dgm:prSet/>
      <dgm:spPr/>
      <dgm:t>
        <a:bodyPr/>
        <a:lstStyle/>
        <a:p>
          <a:r>
            <a:rPr lang="de-DE" dirty="0" err="1" smtClean="0"/>
            <a:t>Evaluate</a:t>
          </a:r>
          <a:r>
            <a:rPr lang="de-DE" dirty="0" smtClean="0"/>
            <a:t> </a:t>
          </a:r>
          <a:r>
            <a:rPr lang="de-DE" dirty="0" err="1" smtClean="0"/>
            <a:t>the</a:t>
          </a:r>
          <a:r>
            <a:rPr lang="de-DE" dirty="0" smtClean="0"/>
            <a:t> </a:t>
          </a:r>
          <a:r>
            <a:rPr lang="de-DE" dirty="0" err="1" smtClean="0"/>
            <a:t>void_t</a:t>
          </a:r>
          <a:endParaRPr lang="de-DE" dirty="0" smtClean="0"/>
        </a:p>
      </dgm:t>
    </dgm:pt>
    <dgm:pt modelId="{18E5323D-E589-4D0A-A258-8468C3C9706D}" type="parTrans" cxnId="{81618245-3EB8-4BB8-A2D3-190F7D87EAF3}">
      <dgm:prSet/>
      <dgm:spPr/>
      <dgm:t>
        <a:bodyPr/>
        <a:lstStyle/>
        <a:p>
          <a:endParaRPr lang="de-DE"/>
        </a:p>
      </dgm:t>
    </dgm:pt>
    <dgm:pt modelId="{92A32064-7B6A-4FAC-83C5-727BA71A7561}" type="sibTrans" cxnId="{81618245-3EB8-4BB8-A2D3-190F7D87EAF3}">
      <dgm:prSet/>
      <dgm:spPr/>
      <dgm:t>
        <a:bodyPr/>
        <a:lstStyle/>
        <a:p>
          <a:endParaRPr lang="de-DE"/>
        </a:p>
      </dgm:t>
    </dgm:pt>
    <dgm:pt modelId="{E10731F7-A17E-4896-8D52-941C8643C3D4}">
      <dgm:prSet/>
      <dgm:spPr/>
      <dgm:t>
        <a:bodyPr/>
        <a:lstStyle/>
        <a:p>
          <a:r>
            <a:rPr lang="de-DE" dirty="0" smtClean="0"/>
            <a:t>SFINAE-</a:t>
          </a:r>
          <a:r>
            <a:rPr lang="de-DE" dirty="0" err="1" smtClean="0"/>
            <a:t>Failure</a:t>
          </a:r>
          <a:r>
            <a:rPr lang="de-DE" dirty="0" smtClean="0"/>
            <a:t>, </a:t>
          </a:r>
          <a:r>
            <a:rPr lang="de-DE" dirty="0" err="1" smtClean="0"/>
            <a:t>because</a:t>
          </a:r>
          <a:r>
            <a:rPr lang="de-DE" dirty="0" smtClean="0"/>
            <a:t> </a:t>
          </a:r>
          <a:r>
            <a:rPr lang="de-DE" dirty="0" err="1" smtClean="0"/>
            <a:t>vec</a:t>
          </a:r>
          <a:r>
            <a:rPr lang="de-DE" dirty="0" smtClean="0"/>
            <a:t> </a:t>
          </a:r>
          <a:r>
            <a:rPr lang="de-DE" dirty="0" err="1" smtClean="0"/>
            <a:t>has</a:t>
          </a:r>
          <a:r>
            <a:rPr lang="de-DE" dirty="0" smtClean="0"/>
            <a:t> </a:t>
          </a:r>
          <a:r>
            <a:rPr lang="de-DE" dirty="0" err="1" smtClean="0"/>
            <a:t>no</a:t>
          </a:r>
          <a:r>
            <a:rPr lang="de-DE" dirty="0" smtClean="0"/>
            <a:t> </a:t>
          </a:r>
          <a:r>
            <a:rPr lang="de-DE" dirty="0" err="1" smtClean="0"/>
            <a:t>function</a:t>
          </a:r>
          <a:r>
            <a:rPr lang="de-DE" dirty="0" smtClean="0"/>
            <a:t> </a:t>
          </a:r>
          <a:r>
            <a:rPr lang="de-DE" dirty="0" err="1" smtClean="0"/>
            <a:t>data</a:t>
          </a:r>
          <a:r>
            <a:rPr lang="de-DE" dirty="0" smtClean="0"/>
            <a:t>!</a:t>
          </a:r>
        </a:p>
      </dgm:t>
    </dgm:pt>
    <dgm:pt modelId="{6A636352-E347-4677-A72F-5AAE9FC55265}" type="parTrans" cxnId="{5AE4F9F1-5D62-40A1-9E8E-49397B944DE8}">
      <dgm:prSet/>
      <dgm:spPr/>
      <dgm:t>
        <a:bodyPr/>
        <a:lstStyle/>
        <a:p>
          <a:endParaRPr lang="de-DE"/>
        </a:p>
      </dgm:t>
    </dgm:pt>
    <dgm:pt modelId="{C06375C5-5C3F-45B8-931F-091445A454DD}" type="sibTrans" cxnId="{5AE4F9F1-5D62-40A1-9E8E-49397B944DE8}">
      <dgm:prSet/>
      <dgm:spPr/>
      <dgm:t>
        <a:bodyPr/>
        <a:lstStyle/>
        <a:p>
          <a:endParaRPr lang="de-DE"/>
        </a:p>
      </dgm:t>
    </dgm:pt>
    <dgm:pt modelId="{F68A5181-5B5D-4549-8BBD-0668C8F0EDE7}">
      <dgm:prSet/>
      <dgm:spPr/>
      <dgm:t>
        <a:bodyPr/>
        <a:lstStyle/>
        <a:p>
          <a:r>
            <a:rPr lang="de-DE" smtClean="0"/>
            <a:t>4</a:t>
          </a:r>
          <a:endParaRPr lang="de-DE" dirty="0" smtClean="0"/>
        </a:p>
      </dgm:t>
    </dgm:pt>
    <dgm:pt modelId="{9A711392-9696-4242-B29E-40B206C3723F}" type="parTrans" cxnId="{FD583FFB-5F6A-457B-8D55-A86945502715}">
      <dgm:prSet/>
      <dgm:spPr/>
      <dgm:t>
        <a:bodyPr/>
        <a:lstStyle/>
        <a:p>
          <a:endParaRPr lang="de-DE"/>
        </a:p>
      </dgm:t>
    </dgm:pt>
    <dgm:pt modelId="{F4EDA163-3D7E-4A85-AD5C-29BAD02DAE58}" type="sibTrans" cxnId="{FD583FFB-5F6A-457B-8D55-A86945502715}">
      <dgm:prSet/>
      <dgm:spPr/>
      <dgm:t>
        <a:bodyPr/>
        <a:lstStyle/>
        <a:p>
          <a:endParaRPr lang="de-DE"/>
        </a:p>
      </dgm:t>
    </dgm:pt>
    <dgm:pt modelId="{D4D84273-5D4A-41F7-BADF-4FAE7D5F8A4E}">
      <dgm:prSet/>
      <dgm:spPr/>
      <dgm:t>
        <a:bodyPr/>
        <a:lstStyle/>
        <a:p>
          <a:r>
            <a:rPr lang="de-DE" dirty="0" err="1" smtClean="0"/>
            <a:t>Use</a:t>
          </a:r>
          <a:r>
            <a:rPr lang="de-DE" dirty="0" smtClean="0"/>
            <a:t> </a:t>
          </a:r>
          <a:r>
            <a:rPr lang="de-DE" dirty="0" err="1" smtClean="0"/>
            <a:t>the</a:t>
          </a:r>
          <a:r>
            <a:rPr lang="de-DE" dirty="0" smtClean="0"/>
            <a:t> </a:t>
          </a:r>
          <a:r>
            <a:rPr lang="de-DE" dirty="0" err="1" smtClean="0"/>
            <a:t>general</a:t>
          </a:r>
          <a:r>
            <a:rPr lang="de-DE" dirty="0" smtClean="0"/>
            <a:t> </a:t>
          </a:r>
          <a:r>
            <a:rPr lang="de-DE" dirty="0" err="1" smtClean="0"/>
            <a:t>version</a:t>
          </a:r>
          <a:endParaRPr lang="de-DE" dirty="0" smtClean="0"/>
        </a:p>
      </dgm:t>
    </dgm:pt>
    <dgm:pt modelId="{3F29EC6A-2945-4AAD-9B76-1E35AF672B23}" type="parTrans" cxnId="{CEB453F2-5C17-48D6-964E-80715F2B0F96}">
      <dgm:prSet/>
      <dgm:spPr/>
      <dgm:t>
        <a:bodyPr/>
        <a:lstStyle/>
        <a:p>
          <a:endParaRPr lang="de-DE"/>
        </a:p>
      </dgm:t>
    </dgm:pt>
    <dgm:pt modelId="{BB6B37F7-602C-4F03-8D34-6502E3278CD9}" type="sibTrans" cxnId="{CEB453F2-5C17-48D6-964E-80715F2B0F96}">
      <dgm:prSet/>
      <dgm:spPr/>
      <dgm:t>
        <a:bodyPr/>
        <a:lstStyle/>
        <a:p>
          <a:endParaRPr lang="de-DE"/>
        </a:p>
      </dgm:t>
    </dgm:pt>
    <dgm:pt modelId="{3BE99A18-C139-42A9-A129-5C7D9B01D0FA}">
      <dgm:prSet/>
      <dgm:spPr/>
      <dgm:t>
        <a:bodyPr/>
        <a:lstStyle/>
        <a:p>
          <a:r>
            <a:rPr lang="de-DE" dirty="0" err="1" smtClean="0"/>
            <a:t>No</a:t>
          </a:r>
          <a:r>
            <a:rPr lang="de-DE" dirty="0" smtClean="0"/>
            <a:t> </a:t>
          </a:r>
          <a:r>
            <a:rPr lang="de-DE" dirty="0" err="1" smtClean="0"/>
            <a:t>error</a:t>
          </a:r>
          <a:r>
            <a:rPr lang="de-DE" dirty="0" smtClean="0"/>
            <a:t>, but </a:t>
          </a:r>
          <a:r>
            <a:rPr lang="de-DE" dirty="0" err="1" smtClean="0"/>
            <a:t>the</a:t>
          </a:r>
          <a:r>
            <a:rPr lang="de-DE" dirty="0" smtClean="0"/>
            <a:t> </a:t>
          </a:r>
          <a:r>
            <a:rPr lang="de-DE" dirty="0" err="1" smtClean="0"/>
            <a:t>specialized</a:t>
          </a:r>
          <a:r>
            <a:rPr lang="de-DE" dirty="0" smtClean="0"/>
            <a:t> </a:t>
          </a:r>
          <a:r>
            <a:rPr lang="de-DE" dirty="0" err="1" smtClean="0"/>
            <a:t>version</a:t>
          </a:r>
          <a:r>
            <a:rPr lang="de-DE" dirty="0" smtClean="0"/>
            <a:t> </a:t>
          </a:r>
          <a:r>
            <a:rPr lang="de-DE" dirty="0" err="1" smtClean="0"/>
            <a:t>is</a:t>
          </a:r>
          <a:r>
            <a:rPr lang="de-DE" dirty="0" smtClean="0"/>
            <a:t> </a:t>
          </a:r>
          <a:r>
            <a:rPr lang="de-DE" dirty="0" err="1" smtClean="0"/>
            <a:t>dicarded</a:t>
          </a:r>
          <a:endParaRPr lang="de-DE" dirty="0" smtClean="0"/>
        </a:p>
      </dgm:t>
    </dgm:pt>
    <dgm:pt modelId="{72BCE668-F93A-4A4B-8C0A-3EB614414251}" type="parTrans" cxnId="{8451CD36-7E49-4C3C-AE64-149B0A102F34}">
      <dgm:prSet/>
      <dgm:spPr/>
      <dgm:t>
        <a:bodyPr/>
        <a:lstStyle/>
        <a:p>
          <a:endParaRPr lang="de-DE"/>
        </a:p>
      </dgm:t>
    </dgm:pt>
    <dgm:pt modelId="{06083034-3235-4EAD-AC05-66E9F532C512}" type="sibTrans" cxnId="{8451CD36-7E49-4C3C-AE64-149B0A102F34}">
      <dgm:prSet/>
      <dgm:spPr/>
      <dgm:t>
        <a:bodyPr/>
        <a:lstStyle/>
        <a:p>
          <a:endParaRPr lang="de-DE"/>
        </a:p>
      </dgm:t>
    </dgm:pt>
    <dgm:pt modelId="{F4B1D061-5989-4624-807C-A9FE7E0BB09B}" type="pres">
      <dgm:prSet presAssocID="{1FEDB7F8-C7F8-4A1E-A041-89D0C58D07F3}" presName="linearFlow" presStyleCnt="0">
        <dgm:presLayoutVars>
          <dgm:dir/>
          <dgm:animLvl val="lvl"/>
          <dgm:resizeHandles val="exact"/>
        </dgm:presLayoutVars>
      </dgm:prSet>
      <dgm:spPr/>
      <dgm:t>
        <a:bodyPr/>
        <a:lstStyle/>
        <a:p>
          <a:endParaRPr lang="de-DE"/>
        </a:p>
      </dgm:t>
    </dgm:pt>
    <dgm:pt modelId="{96F2EF8C-0C0D-42D8-97A6-86A0F39BD935}" type="pres">
      <dgm:prSet presAssocID="{43F6C02F-C50C-4B67-990C-5FEF30046F71}" presName="composite" presStyleCnt="0"/>
      <dgm:spPr/>
    </dgm:pt>
    <dgm:pt modelId="{CF9DAE90-2C14-446B-925F-148980C20B5B}" type="pres">
      <dgm:prSet presAssocID="{43F6C02F-C50C-4B67-990C-5FEF30046F71}" presName="parentText" presStyleLbl="alignNode1" presStyleIdx="0" presStyleCnt="2">
        <dgm:presLayoutVars>
          <dgm:chMax val="1"/>
          <dgm:bulletEnabled val="1"/>
        </dgm:presLayoutVars>
      </dgm:prSet>
      <dgm:spPr/>
      <dgm:t>
        <a:bodyPr/>
        <a:lstStyle/>
        <a:p>
          <a:endParaRPr lang="de-DE"/>
        </a:p>
      </dgm:t>
    </dgm:pt>
    <dgm:pt modelId="{280DDA49-7676-425F-A1B4-C1D3CC6978BE}" type="pres">
      <dgm:prSet presAssocID="{43F6C02F-C50C-4B67-990C-5FEF30046F71}" presName="descendantText" presStyleLbl="alignAcc1" presStyleIdx="0" presStyleCnt="2">
        <dgm:presLayoutVars>
          <dgm:bulletEnabled val="1"/>
        </dgm:presLayoutVars>
      </dgm:prSet>
      <dgm:spPr/>
      <dgm:t>
        <a:bodyPr/>
        <a:lstStyle/>
        <a:p>
          <a:endParaRPr lang="de-DE"/>
        </a:p>
      </dgm:t>
    </dgm:pt>
    <dgm:pt modelId="{FB26724B-D05E-4FA7-BE56-6C40EE48712B}" type="pres">
      <dgm:prSet presAssocID="{452D27AA-D421-4DAF-A6A4-0BB33F842B8D}" presName="sp" presStyleCnt="0"/>
      <dgm:spPr/>
    </dgm:pt>
    <dgm:pt modelId="{B1E32143-961C-4E32-8B58-968199446551}" type="pres">
      <dgm:prSet presAssocID="{F68A5181-5B5D-4549-8BBD-0668C8F0EDE7}" presName="composite" presStyleCnt="0"/>
      <dgm:spPr/>
    </dgm:pt>
    <dgm:pt modelId="{278077CB-5D5C-4DDD-9831-384023E4C00E}" type="pres">
      <dgm:prSet presAssocID="{F68A5181-5B5D-4549-8BBD-0668C8F0EDE7}" presName="parentText" presStyleLbl="alignNode1" presStyleIdx="1" presStyleCnt="2">
        <dgm:presLayoutVars>
          <dgm:chMax val="1"/>
          <dgm:bulletEnabled val="1"/>
        </dgm:presLayoutVars>
      </dgm:prSet>
      <dgm:spPr/>
      <dgm:t>
        <a:bodyPr/>
        <a:lstStyle/>
        <a:p>
          <a:endParaRPr lang="de-DE"/>
        </a:p>
      </dgm:t>
    </dgm:pt>
    <dgm:pt modelId="{1BA516F8-3FD5-4393-AE0E-637AA6E89BDE}" type="pres">
      <dgm:prSet presAssocID="{F68A5181-5B5D-4549-8BBD-0668C8F0EDE7}" presName="descendantText" presStyleLbl="alignAcc1" presStyleIdx="1" presStyleCnt="2">
        <dgm:presLayoutVars>
          <dgm:bulletEnabled val="1"/>
        </dgm:presLayoutVars>
      </dgm:prSet>
      <dgm:spPr/>
      <dgm:t>
        <a:bodyPr/>
        <a:lstStyle/>
        <a:p>
          <a:endParaRPr lang="de-DE"/>
        </a:p>
      </dgm:t>
    </dgm:pt>
  </dgm:ptLst>
  <dgm:cxnLst>
    <dgm:cxn modelId="{FD583FFB-5F6A-457B-8D55-A86945502715}" srcId="{1FEDB7F8-C7F8-4A1E-A041-89D0C58D07F3}" destId="{F68A5181-5B5D-4549-8BBD-0668C8F0EDE7}" srcOrd="1" destOrd="0" parTransId="{9A711392-9696-4242-B29E-40B206C3723F}" sibTransId="{F4EDA163-3D7E-4A85-AD5C-29BAD02DAE58}"/>
    <dgm:cxn modelId="{9956B5D6-37DF-432C-8FB1-DFE78146010F}" type="presOf" srcId="{1FEDB7F8-C7F8-4A1E-A041-89D0C58D07F3}" destId="{F4B1D061-5989-4624-807C-A9FE7E0BB09B}" srcOrd="0" destOrd="0" presId="urn:microsoft.com/office/officeart/2005/8/layout/chevron2"/>
    <dgm:cxn modelId="{CEB453F2-5C17-48D6-964E-80715F2B0F96}" srcId="{F68A5181-5B5D-4549-8BBD-0668C8F0EDE7}" destId="{D4D84273-5D4A-41F7-BADF-4FAE7D5F8A4E}" srcOrd="1" destOrd="0" parTransId="{3F29EC6A-2945-4AAD-9B76-1E35AF672B23}" sibTransId="{BB6B37F7-602C-4F03-8D34-6502E3278CD9}"/>
    <dgm:cxn modelId="{4BD11E5E-B8EA-49EE-B55E-A0691A68D4DC}" type="presOf" srcId="{D4D84273-5D4A-41F7-BADF-4FAE7D5F8A4E}" destId="{1BA516F8-3FD5-4393-AE0E-637AA6E89BDE}" srcOrd="0" destOrd="1" presId="urn:microsoft.com/office/officeart/2005/8/layout/chevron2"/>
    <dgm:cxn modelId="{0578761D-C742-4687-BC98-58966895BCFA}" type="presOf" srcId="{F68A5181-5B5D-4549-8BBD-0668C8F0EDE7}" destId="{278077CB-5D5C-4DDD-9831-384023E4C00E}" srcOrd="0" destOrd="0" presId="urn:microsoft.com/office/officeart/2005/8/layout/chevron2"/>
    <dgm:cxn modelId="{4F586A7C-8C7B-4E7A-973E-CFAE366B0F8F}" type="presOf" srcId="{7A7ED00E-750E-4311-A69F-3102398A2BAB}" destId="{280DDA49-7676-425F-A1B4-C1D3CC6978BE}" srcOrd="0" destOrd="0" presId="urn:microsoft.com/office/officeart/2005/8/layout/chevron2"/>
    <dgm:cxn modelId="{A0E54F6F-1DCA-49F6-BBFC-F5CE9D013DC2}" type="presOf" srcId="{3BE99A18-C139-42A9-A129-5C7D9B01D0FA}" destId="{1BA516F8-3FD5-4393-AE0E-637AA6E89BDE}" srcOrd="0" destOrd="0" presId="urn:microsoft.com/office/officeart/2005/8/layout/chevron2"/>
    <dgm:cxn modelId="{5AE4F9F1-5D62-40A1-9E8E-49397B944DE8}" srcId="{43F6C02F-C50C-4B67-990C-5FEF30046F71}" destId="{E10731F7-A17E-4896-8D52-941C8643C3D4}" srcOrd="1" destOrd="0" parTransId="{6A636352-E347-4677-A72F-5AAE9FC55265}" sibTransId="{C06375C5-5C3F-45B8-931F-091445A454DD}"/>
    <dgm:cxn modelId="{81618245-3EB8-4BB8-A2D3-190F7D87EAF3}" srcId="{43F6C02F-C50C-4B67-990C-5FEF30046F71}" destId="{7A7ED00E-750E-4311-A69F-3102398A2BAB}" srcOrd="0" destOrd="0" parTransId="{18E5323D-E589-4D0A-A258-8468C3C9706D}" sibTransId="{92A32064-7B6A-4FAC-83C5-727BA71A7561}"/>
    <dgm:cxn modelId="{8451CD36-7E49-4C3C-AE64-149B0A102F34}" srcId="{F68A5181-5B5D-4549-8BBD-0668C8F0EDE7}" destId="{3BE99A18-C139-42A9-A129-5C7D9B01D0FA}" srcOrd="0" destOrd="0" parTransId="{72BCE668-F93A-4A4B-8C0A-3EB614414251}" sibTransId="{06083034-3235-4EAD-AC05-66E9F532C512}"/>
    <dgm:cxn modelId="{B41FAD94-FC94-4B7E-844A-548A78F5CB0F}" type="presOf" srcId="{43F6C02F-C50C-4B67-990C-5FEF30046F71}" destId="{CF9DAE90-2C14-446B-925F-148980C20B5B}" srcOrd="0" destOrd="0" presId="urn:microsoft.com/office/officeart/2005/8/layout/chevron2"/>
    <dgm:cxn modelId="{0C369AB5-07CA-4B28-8267-E10CFBC44F0A}" srcId="{1FEDB7F8-C7F8-4A1E-A041-89D0C58D07F3}" destId="{43F6C02F-C50C-4B67-990C-5FEF30046F71}" srcOrd="0" destOrd="0" parTransId="{24AF1F2A-E57D-43FC-8079-5363DC3E685D}" sibTransId="{452D27AA-D421-4DAF-A6A4-0BB33F842B8D}"/>
    <dgm:cxn modelId="{CB5E3A9E-6599-495B-8C00-ED3023DFBA2A}" type="presOf" srcId="{E10731F7-A17E-4896-8D52-941C8643C3D4}" destId="{280DDA49-7676-425F-A1B4-C1D3CC6978BE}" srcOrd="0" destOrd="1" presId="urn:microsoft.com/office/officeart/2005/8/layout/chevron2"/>
    <dgm:cxn modelId="{24DE465C-92FC-4E6D-8153-8F85F89D8483}" type="presParOf" srcId="{F4B1D061-5989-4624-807C-A9FE7E0BB09B}" destId="{96F2EF8C-0C0D-42D8-97A6-86A0F39BD935}" srcOrd="0" destOrd="0" presId="urn:microsoft.com/office/officeart/2005/8/layout/chevron2"/>
    <dgm:cxn modelId="{8D9C79BC-EDDF-4E1D-BA8A-1265E6E625FA}" type="presParOf" srcId="{96F2EF8C-0C0D-42D8-97A6-86A0F39BD935}" destId="{CF9DAE90-2C14-446B-925F-148980C20B5B}" srcOrd="0" destOrd="0" presId="urn:microsoft.com/office/officeart/2005/8/layout/chevron2"/>
    <dgm:cxn modelId="{C95F5D69-50C4-4592-B430-41C3A788FCBB}" type="presParOf" srcId="{96F2EF8C-0C0D-42D8-97A6-86A0F39BD935}" destId="{280DDA49-7676-425F-A1B4-C1D3CC6978BE}" srcOrd="1" destOrd="0" presId="urn:microsoft.com/office/officeart/2005/8/layout/chevron2"/>
    <dgm:cxn modelId="{7CEBBFE4-D199-4592-9B45-5584D72978BA}" type="presParOf" srcId="{F4B1D061-5989-4624-807C-A9FE7E0BB09B}" destId="{FB26724B-D05E-4FA7-BE56-6C40EE48712B}" srcOrd="1" destOrd="0" presId="urn:microsoft.com/office/officeart/2005/8/layout/chevron2"/>
    <dgm:cxn modelId="{1D92D803-940F-4849-9C7A-3CD197FEC1EC}" type="presParOf" srcId="{F4B1D061-5989-4624-807C-A9FE7E0BB09B}" destId="{B1E32143-961C-4E32-8B58-968199446551}" srcOrd="2" destOrd="0" presId="urn:microsoft.com/office/officeart/2005/8/layout/chevron2"/>
    <dgm:cxn modelId="{B2A4C8B2-5C74-44BB-98D4-38817B761483}" type="presParOf" srcId="{B1E32143-961C-4E32-8B58-968199446551}" destId="{278077CB-5D5C-4DDD-9831-384023E4C00E}" srcOrd="0" destOrd="0" presId="urn:microsoft.com/office/officeart/2005/8/layout/chevron2"/>
    <dgm:cxn modelId="{4ED4A4B7-EB5E-40D5-9E7F-3093A44B647C}" type="presParOf" srcId="{B1E32143-961C-4E32-8B58-968199446551}" destId="{1BA516F8-3FD5-4393-AE0E-637AA6E89BDE}" srcOrd="1" destOrd="0" presId="urn:microsoft.com/office/officeart/2005/8/layout/chevron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03A322-C940-43A7-A0A2-41A9D7A43902}"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de-DE"/>
        </a:p>
      </dgm:t>
    </dgm:pt>
    <dgm:pt modelId="{32884420-6EDA-485E-80ED-8B7D9661DD54}">
      <dgm:prSet phldrT="[Text]"/>
      <dgm:spPr/>
      <dgm:t>
        <a:bodyPr/>
        <a:lstStyle/>
        <a:p>
          <a:r>
            <a:rPr lang="de-DE" dirty="0" err="1"/>
            <a:t>Datatypes</a:t>
          </a:r>
          <a:endParaRPr lang="de-DE" dirty="0"/>
        </a:p>
      </dgm:t>
    </dgm:pt>
    <dgm:pt modelId="{19230406-2034-4B3E-88F9-83DD9DE6F4CF}" type="parTrans" cxnId="{CACCCB7E-3C54-486B-A6DE-C0F9F935B93B}">
      <dgm:prSet/>
      <dgm:spPr/>
      <dgm:t>
        <a:bodyPr/>
        <a:lstStyle/>
        <a:p>
          <a:endParaRPr lang="de-DE"/>
        </a:p>
      </dgm:t>
    </dgm:pt>
    <dgm:pt modelId="{DF02D732-B56F-4452-983F-475B96057C53}" type="sibTrans" cxnId="{CACCCB7E-3C54-486B-A6DE-C0F9F935B93B}">
      <dgm:prSet/>
      <dgm:spPr/>
      <dgm:t>
        <a:bodyPr/>
        <a:lstStyle/>
        <a:p>
          <a:endParaRPr lang="de-DE"/>
        </a:p>
      </dgm:t>
    </dgm:pt>
    <dgm:pt modelId="{D454635F-546F-4B11-BF06-2A5C1E313A39}">
      <dgm:prSet phldrT="[Text]"/>
      <dgm:spPr/>
      <dgm:t>
        <a:bodyPr/>
        <a:lstStyle/>
        <a:p>
          <a:r>
            <a:rPr lang="de-DE" dirty="0"/>
            <a:t>Fundamental</a:t>
          </a:r>
        </a:p>
      </dgm:t>
    </dgm:pt>
    <dgm:pt modelId="{8071BD83-B8AF-44D3-BD7E-C4EDF6295FDF}" type="parTrans" cxnId="{1CC9B20C-2BA1-436D-9CB8-D50EF05C8052}">
      <dgm:prSet/>
      <dgm:spPr/>
      <dgm:t>
        <a:bodyPr/>
        <a:lstStyle/>
        <a:p>
          <a:endParaRPr lang="de-DE"/>
        </a:p>
      </dgm:t>
    </dgm:pt>
    <dgm:pt modelId="{E7FF4CCA-CD39-4B2D-A770-DDB5A15B17B1}" type="sibTrans" cxnId="{1CC9B20C-2BA1-436D-9CB8-D50EF05C8052}">
      <dgm:prSet/>
      <dgm:spPr/>
      <dgm:t>
        <a:bodyPr/>
        <a:lstStyle/>
        <a:p>
          <a:endParaRPr lang="de-DE"/>
        </a:p>
      </dgm:t>
    </dgm:pt>
    <dgm:pt modelId="{3A06F080-D0EF-4C97-A7A0-9F908C4440C9}">
      <dgm:prSet phldrT="[Text]"/>
      <dgm:spPr/>
      <dgm:t>
        <a:bodyPr/>
        <a:lstStyle/>
        <a:p>
          <a:r>
            <a:rPr lang="de-DE" dirty="0" err="1">
              <a:latin typeface="Courier New" panose="02070309020205020404" pitchFamily="49" charset="0"/>
              <a:cs typeface="Courier New" panose="02070309020205020404" pitchFamily="49" charset="0"/>
            </a:rPr>
            <a:t>void</a:t>
          </a:r>
          <a:endParaRPr lang="de-DE" dirty="0">
            <a:latin typeface="Courier New" panose="02070309020205020404" pitchFamily="49" charset="0"/>
            <a:cs typeface="Courier New" panose="02070309020205020404" pitchFamily="49" charset="0"/>
          </a:endParaRPr>
        </a:p>
      </dgm:t>
    </dgm:pt>
    <dgm:pt modelId="{DC0077FD-A89A-4B71-B773-AE11BECC2DA4}" type="parTrans" cxnId="{F7B8ACA0-C116-4D10-A015-C24076E54824}">
      <dgm:prSet/>
      <dgm:spPr/>
      <dgm:t>
        <a:bodyPr/>
        <a:lstStyle/>
        <a:p>
          <a:endParaRPr lang="de-DE"/>
        </a:p>
      </dgm:t>
    </dgm:pt>
    <dgm:pt modelId="{2277995B-D59A-4095-8185-8E3FF82C1831}" type="sibTrans" cxnId="{F7B8ACA0-C116-4D10-A015-C24076E54824}">
      <dgm:prSet/>
      <dgm:spPr/>
      <dgm:t>
        <a:bodyPr/>
        <a:lstStyle/>
        <a:p>
          <a:endParaRPr lang="de-DE"/>
        </a:p>
      </dgm:t>
    </dgm:pt>
    <dgm:pt modelId="{4986171F-9802-46AC-B3B6-A26F8130CC2E}">
      <dgm:prSet phldrT="[Text]"/>
      <dgm:spPr/>
      <dgm:t>
        <a:bodyPr/>
        <a:lstStyle/>
        <a:p>
          <a:r>
            <a:rPr lang="de-DE" dirty="0" err="1">
              <a:latin typeface="Courier New" panose="02070309020205020404" pitchFamily="49" charset="0"/>
              <a:cs typeface="Courier New" panose="02070309020205020404" pitchFamily="49" charset="0"/>
            </a:rPr>
            <a:t>nullptr</a:t>
          </a:r>
          <a:endParaRPr lang="de-DE" dirty="0">
            <a:latin typeface="Courier New" panose="02070309020205020404" pitchFamily="49" charset="0"/>
            <a:cs typeface="Courier New" panose="02070309020205020404" pitchFamily="49" charset="0"/>
          </a:endParaRPr>
        </a:p>
      </dgm:t>
    </dgm:pt>
    <dgm:pt modelId="{1CFFF2D9-8856-4BD9-A0C3-C184CE493A31}" type="parTrans" cxnId="{EF170A10-5AFF-4DC4-859D-4C69D4B920A7}">
      <dgm:prSet/>
      <dgm:spPr/>
      <dgm:t>
        <a:bodyPr/>
        <a:lstStyle/>
        <a:p>
          <a:endParaRPr lang="de-DE"/>
        </a:p>
      </dgm:t>
    </dgm:pt>
    <dgm:pt modelId="{666E4712-F1BF-454F-B4FA-B42E8A1E8D07}" type="sibTrans" cxnId="{EF170A10-5AFF-4DC4-859D-4C69D4B920A7}">
      <dgm:prSet/>
      <dgm:spPr/>
      <dgm:t>
        <a:bodyPr/>
        <a:lstStyle/>
        <a:p>
          <a:endParaRPr lang="de-DE"/>
        </a:p>
      </dgm:t>
    </dgm:pt>
    <dgm:pt modelId="{96503066-2192-4452-A93B-24483E045B99}">
      <dgm:prSet phldrT="[Text]"/>
      <dgm:spPr/>
      <dgm:t>
        <a:bodyPr/>
        <a:lstStyle/>
        <a:p>
          <a:r>
            <a:rPr lang="de-DE" dirty="0" err="1"/>
            <a:t>Compound</a:t>
          </a:r>
          <a:endParaRPr lang="de-DE" dirty="0"/>
        </a:p>
      </dgm:t>
    </dgm:pt>
    <dgm:pt modelId="{8A7E2262-9293-4A18-A508-16FF45752C06}" type="parTrans" cxnId="{0C7FA0C5-6712-4457-991E-AA5CD49999F0}">
      <dgm:prSet/>
      <dgm:spPr/>
      <dgm:t>
        <a:bodyPr/>
        <a:lstStyle/>
        <a:p>
          <a:endParaRPr lang="de-DE"/>
        </a:p>
      </dgm:t>
    </dgm:pt>
    <dgm:pt modelId="{5D9FB132-CF2D-43A3-8496-EE27AEE34E89}" type="sibTrans" cxnId="{0C7FA0C5-6712-4457-991E-AA5CD49999F0}">
      <dgm:prSet/>
      <dgm:spPr/>
      <dgm:t>
        <a:bodyPr/>
        <a:lstStyle/>
        <a:p>
          <a:endParaRPr lang="de-DE"/>
        </a:p>
      </dgm:t>
    </dgm:pt>
    <dgm:pt modelId="{6C3CB197-824D-437E-9F33-31F292D52FD5}">
      <dgm:prSet phldrT="[Text]"/>
      <dgm:spPr/>
      <dgm:t>
        <a:bodyPr/>
        <a:lstStyle/>
        <a:p>
          <a:r>
            <a:rPr lang="de-DE" dirty="0" err="1">
              <a:latin typeface="+mn-lt"/>
              <a:cs typeface="Courier New" panose="02070309020205020404" pitchFamily="49" charset="0"/>
            </a:rPr>
            <a:t>Arithmetic</a:t>
          </a:r>
          <a:endParaRPr lang="de-DE" dirty="0">
            <a:latin typeface="+mn-lt"/>
            <a:cs typeface="Courier New" panose="02070309020205020404" pitchFamily="49" charset="0"/>
          </a:endParaRPr>
        </a:p>
      </dgm:t>
    </dgm:pt>
    <dgm:pt modelId="{B0209048-C1D3-4310-A0F7-FE27B6E87C28}" type="parTrans" cxnId="{EFD26451-AD65-4794-9481-55F54F1892D2}">
      <dgm:prSet/>
      <dgm:spPr/>
      <dgm:t>
        <a:bodyPr/>
        <a:lstStyle/>
        <a:p>
          <a:endParaRPr lang="de-DE"/>
        </a:p>
      </dgm:t>
    </dgm:pt>
    <dgm:pt modelId="{69A39034-44C4-4B9F-B46A-0B213069A1CA}" type="sibTrans" cxnId="{EFD26451-AD65-4794-9481-55F54F1892D2}">
      <dgm:prSet/>
      <dgm:spPr/>
      <dgm:t>
        <a:bodyPr/>
        <a:lstStyle/>
        <a:p>
          <a:endParaRPr lang="de-DE"/>
        </a:p>
      </dgm:t>
    </dgm:pt>
    <dgm:pt modelId="{EB453887-B1DF-4C97-ACB3-4746B2EC53D3}">
      <dgm:prSet phldrT="[Text]"/>
      <dgm:spPr/>
      <dgm:t>
        <a:bodyPr/>
        <a:lstStyle/>
        <a:p>
          <a:r>
            <a:rPr lang="de-DE" dirty="0">
              <a:latin typeface="+mn-lt"/>
              <a:cs typeface="Courier New" panose="02070309020205020404" pitchFamily="49" charset="0"/>
            </a:rPr>
            <a:t>Integral</a:t>
          </a:r>
        </a:p>
      </dgm:t>
    </dgm:pt>
    <dgm:pt modelId="{F4955825-E85B-473A-BBC1-A84106FC04AB}" type="parTrans" cxnId="{B20B16D9-CB18-4520-B7D9-2590F660E594}">
      <dgm:prSet/>
      <dgm:spPr/>
      <dgm:t>
        <a:bodyPr/>
        <a:lstStyle/>
        <a:p>
          <a:endParaRPr lang="de-DE"/>
        </a:p>
      </dgm:t>
    </dgm:pt>
    <dgm:pt modelId="{4021C9A4-1B78-46F8-B217-82261BFABA1C}" type="sibTrans" cxnId="{B20B16D9-CB18-4520-B7D9-2590F660E594}">
      <dgm:prSet/>
      <dgm:spPr/>
      <dgm:t>
        <a:bodyPr/>
        <a:lstStyle/>
        <a:p>
          <a:endParaRPr lang="de-DE"/>
        </a:p>
      </dgm:t>
    </dgm:pt>
    <dgm:pt modelId="{72A0AEDD-0277-4B96-87D8-E3692479C620}">
      <dgm:prSet phldrT="[Text]"/>
      <dgm:spPr/>
      <dgm:t>
        <a:bodyPr/>
        <a:lstStyle/>
        <a:p>
          <a:r>
            <a:rPr lang="de-DE" dirty="0">
              <a:latin typeface="+mn-lt"/>
              <a:cs typeface="Courier New" panose="02070309020205020404" pitchFamily="49" charset="0"/>
            </a:rPr>
            <a:t>Floating </a:t>
          </a:r>
          <a:r>
            <a:rPr lang="de-DE" dirty="0" err="1">
              <a:latin typeface="+mn-lt"/>
              <a:cs typeface="Courier New" panose="02070309020205020404" pitchFamily="49" charset="0"/>
            </a:rPr>
            <a:t>point</a:t>
          </a:r>
          <a:endParaRPr lang="de-DE" dirty="0">
            <a:latin typeface="+mn-lt"/>
            <a:cs typeface="Courier New" panose="02070309020205020404" pitchFamily="49" charset="0"/>
          </a:endParaRPr>
        </a:p>
      </dgm:t>
    </dgm:pt>
    <dgm:pt modelId="{88E35565-90BF-4673-A5D7-A51CE066C253}" type="parTrans" cxnId="{31340850-05AC-4FE3-9A5E-06F81F53E614}">
      <dgm:prSet/>
      <dgm:spPr/>
      <dgm:t>
        <a:bodyPr/>
        <a:lstStyle/>
        <a:p>
          <a:endParaRPr lang="de-DE"/>
        </a:p>
      </dgm:t>
    </dgm:pt>
    <dgm:pt modelId="{6017A94A-9187-4E0D-BFAB-429A2C842C69}" type="sibTrans" cxnId="{31340850-05AC-4FE3-9A5E-06F81F53E614}">
      <dgm:prSet/>
      <dgm:spPr/>
      <dgm:t>
        <a:bodyPr/>
        <a:lstStyle/>
        <a:p>
          <a:endParaRPr lang="de-DE"/>
        </a:p>
      </dgm:t>
    </dgm:pt>
    <dgm:pt modelId="{4650ECAD-10FE-4858-962B-0D39EC2C8FF2}">
      <dgm:prSet phldrT="[Text]"/>
      <dgm:spPr/>
      <dgm:t>
        <a:bodyPr/>
        <a:lstStyle/>
        <a:p>
          <a:r>
            <a:rPr lang="de-DE" dirty="0" err="1">
              <a:latin typeface="Courier New" panose="02070309020205020404" pitchFamily="49" charset="0"/>
              <a:cs typeface="Courier New" panose="02070309020205020404" pitchFamily="49" charset="0"/>
            </a:rPr>
            <a:t>union</a:t>
          </a:r>
          <a:endParaRPr lang="de-DE" dirty="0">
            <a:latin typeface="Courier New" panose="02070309020205020404" pitchFamily="49" charset="0"/>
            <a:cs typeface="Courier New" panose="02070309020205020404" pitchFamily="49" charset="0"/>
          </a:endParaRPr>
        </a:p>
      </dgm:t>
    </dgm:pt>
    <dgm:pt modelId="{954BE03F-EBC5-4CF2-9F27-D82461F7D3A9}" type="parTrans" cxnId="{04CADAD7-0AF4-4287-9FC4-A22C0B595CAF}">
      <dgm:prSet/>
      <dgm:spPr/>
      <dgm:t>
        <a:bodyPr/>
        <a:lstStyle/>
        <a:p>
          <a:endParaRPr lang="de-DE"/>
        </a:p>
      </dgm:t>
    </dgm:pt>
    <dgm:pt modelId="{93D36595-56A6-4B37-8D1F-21EAEFB6DEBB}" type="sibTrans" cxnId="{04CADAD7-0AF4-4287-9FC4-A22C0B595CAF}">
      <dgm:prSet/>
      <dgm:spPr/>
      <dgm:t>
        <a:bodyPr/>
        <a:lstStyle/>
        <a:p>
          <a:endParaRPr lang="de-DE"/>
        </a:p>
      </dgm:t>
    </dgm:pt>
    <dgm:pt modelId="{0D8356EE-7F9A-4C27-8362-BE6369BBFB25}">
      <dgm:prSet phldrT="[Text]"/>
      <dgm:spPr/>
      <dgm:t>
        <a:bodyPr/>
        <a:lstStyle/>
        <a:p>
          <a:r>
            <a:rPr lang="de-DE" dirty="0"/>
            <a:t>Array</a:t>
          </a:r>
        </a:p>
      </dgm:t>
    </dgm:pt>
    <dgm:pt modelId="{C920F62D-FA5C-4AE9-9248-2C01E2920438}" type="parTrans" cxnId="{60B588AD-8B7B-48F4-972E-8F81AA1108F1}">
      <dgm:prSet/>
      <dgm:spPr/>
      <dgm:t>
        <a:bodyPr/>
        <a:lstStyle/>
        <a:p>
          <a:endParaRPr lang="de-DE"/>
        </a:p>
      </dgm:t>
    </dgm:pt>
    <dgm:pt modelId="{71A50E28-7CC3-4DE9-9A5A-C7CDF2F67D7E}" type="sibTrans" cxnId="{60B588AD-8B7B-48F4-972E-8F81AA1108F1}">
      <dgm:prSet/>
      <dgm:spPr/>
      <dgm:t>
        <a:bodyPr/>
        <a:lstStyle/>
        <a:p>
          <a:endParaRPr lang="de-DE"/>
        </a:p>
      </dgm:t>
    </dgm:pt>
    <dgm:pt modelId="{C30C96F9-6310-43FC-968B-515158D830E7}">
      <dgm:prSet phldrT="[Text]"/>
      <dgm:spPr/>
      <dgm:t>
        <a:bodyPr/>
        <a:lstStyle/>
        <a:p>
          <a:r>
            <a:rPr lang="de-DE" dirty="0" err="1">
              <a:latin typeface="Courier New" panose="02070309020205020404" pitchFamily="49" charset="0"/>
              <a:cs typeface="Courier New" panose="02070309020205020404" pitchFamily="49" charset="0"/>
            </a:rPr>
            <a:t>class</a:t>
          </a:r>
          <a:endParaRPr lang="de-DE" dirty="0">
            <a:latin typeface="Courier New" panose="02070309020205020404" pitchFamily="49" charset="0"/>
            <a:cs typeface="Courier New" panose="02070309020205020404" pitchFamily="49" charset="0"/>
          </a:endParaRPr>
        </a:p>
      </dgm:t>
    </dgm:pt>
    <dgm:pt modelId="{5C873C4D-2249-4BD5-B128-15A4428E6371}" type="parTrans" cxnId="{75D0C090-2858-4475-AFDD-20429FFD0990}">
      <dgm:prSet/>
      <dgm:spPr/>
      <dgm:t>
        <a:bodyPr/>
        <a:lstStyle/>
        <a:p>
          <a:endParaRPr lang="de-DE"/>
        </a:p>
      </dgm:t>
    </dgm:pt>
    <dgm:pt modelId="{F0C71040-FF13-4976-AE2F-12079FD7727C}" type="sibTrans" cxnId="{75D0C090-2858-4475-AFDD-20429FFD0990}">
      <dgm:prSet/>
      <dgm:spPr/>
      <dgm:t>
        <a:bodyPr/>
        <a:lstStyle/>
        <a:p>
          <a:endParaRPr lang="de-DE"/>
        </a:p>
      </dgm:t>
    </dgm:pt>
    <dgm:pt modelId="{7EFCA50C-2441-4F04-9379-12723D08645E}">
      <dgm:prSet phldrT="[Text]"/>
      <dgm:spPr/>
      <dgm:t>
        <a:bodyPr/>
        <a:lstStyle/>
        <a:p>
          <a:r>
            <a:rPr lang="de-DE">
              <a:latin typeface="Courier New" panose="02070309020205020404" pitchFamily="49" charset="0"/>
              <a:cs typeface="Courier New" panose="02070309020205020404" pitchFamily="49" charset="0"/>
            </a:rPr>
            <a:t>enum</a:t>
          </a:r>
          <a:endParaRPr lang="de-DE" dirty="0"/>
        </a:p>
      </dgm:t>
    </dgm:pt>
    <dgm:pt modelId="{6EC83A39-233F-4CD1-BDC8-976C9B82AA20}" type="parTrans" cxnId="{626D747C-53A1-450B-9990-BA8B0C793C80}">
      <dgm:prSet/>
      <dgm:spPr/>
      <dgm:t>
        <a:bodyPr/>
        <a:lstStyle/>
        <a:p>
          <a:endParaRPr lang="de-DE"/>
        </a:p>
      </dgm:t>
    </dgm:pt>
    <dgm:pt modelId="{551A1A8A-0910-46E1-B3E7-9A4AB791301A}" type="sibTrans" cxnId="{626D747C-53A1-450B-9990-BA8B0C793C80}">
      <dgm:prSet/>
      <dgm:spPr/>
      <dgm:t>
        <a:bodyPr/>
        <a:lstStyle/>
        <a:p>
          <a:endParaRPr lang="de-DE"/>
        </a:p>
      </dgm:t>
    </dgm:pt>
    <dgm:pt modelId="{78CA2043-C62C-46C3-9ED9-2B463E8D5CC8}">
      <dgm:prSet phldrT="[Text]"/>
      <dgm:spPr/>
      <dgm:t>
        <a:bodyPr/>
        <a:lstStyle/>
        <a:p>
          <a:r>
            <a:rPr lang="de-DE" dirty="0"/>
            <a:t>Pointer</a:t>
          </a:r>
        </a:p>
      </dgm:t>
    </dgm:pt>
    <dgm:pt modelId="{8E4CD551-4F94-4CA7-88A5-6B8FCB6E1164}" type="parTrans" cxnId="{CB1694E3-568B-4073-8337-4995C7D30DA2}">
      <dgm:prSet/>
      <dgm:spPr/>
      <dgm:t>
        <a:bodyPr/>
        <a:lstStyle/>
        <a:p>
          <a:endParaRPr lang="de-DE"/>
        </a:p>
      </dgm:t>
    </dgm:pt>
    <dgm:pt modelId="{B75C0E72-44C0-4B5E-B299-A4B2E1D99647}" type="sibTrans" cxnId="{CB1694E3-568B-4073-8337-4995C7D30DA2}">
      <dgm:prSet/>
      <dgm:spPr/>
      <dgm:t>
        <a:bodyPr/>
        <a:lstStyle/>
        <a:p>
          <a:endParaRPr lang="de-DE"/>
        </a:p>
      </dgm:t>
    </dgm:pt>
    <dgm:pt modelId="{87571C02-0489-4783-A7E0-366FC3157035}">
      <dgm:prSet phldrT="[Text]"/>
      <dgm:spPr/>
      <dgm:t>
        <a:bodyPr/>
        <a:lstStyle/>
        <a:p>
          <a:r>
            <a:rPr lang="de-DE" dirty="0"/>
            <a:t>Member </a:t>
          </a:r>
          <a:r>
            <a:rPr lang="de-DE" dirty="0" err="1"/>
            <a:t>pointer</a:t>
          </a:r>
          <a:endParaRPr lang="de-DE" dirty="0"/>
        </a:p>
      </dgm:t>
    </dgm:pt>
    <dgm:pt modelId="{119C361F-403B-4F2A-A5DE-AFAF7BAF16BE}" type="parTrans" cxnId="{46181333-4957-4F76-913A-D831FC14766F}">
      <dgm:prSet/>
      <dgm:spPr/>
      <dgm:t>
        <a:bodyPr/>
        <a:lstStyle/>
        <a:p>
          <a:endParaRPr lang="de-DE"/>
        </a:p>
      </dgm:t>
    </dgm:pt>
    <dgm:pt modelId="{8487F59D-1E83-4B01-8ABE-038445906C27}" type="sibTrans" cxnId="{46181333-4957-4F76-913A-D831FC14766F}">
      <dgm:prSet/>
      <dgm:spPr/>
      <dgm:t>
        <a:bodyPr/>
        <a:lstStyle/>
        <a:p>
          <a:endParaRPr lang="de-DE"/>
        </a:p>
      </dgm:t>
    </dgm:pt>
    <dgm:pt modelId="{398D9B34-AC64-43A8-82D7-A3BF17DC2547}">
      <dgm:prSet phldrT="[Text]"/>
      <dgm:spPr/>
      <dgm:t>
        <a:bodyPr/>
        <a:lstStyle/>
        <a:p>
          <a:r>
            <a:rPr lang="de-DE"/>
            <a:t>Reference</a:t>
          </a:r>
          <a:endParaRPr lang="de-DE" dirty="0">
            <a:latin typeface="Courier New" panose="02070309020205020404" pitchFamily="49" charset="0"/>
            <a:cs typeface="Courier New" panose="02070309020205020404" pitchFamily="49" charset="0"/>
          </a:endParaRPr>
        </a:p>
      </dgm:t>
    </dgm:pt>
    <dgm:pt modelId="{611BA81E-D00D-4649-850A-7C9E3B0C20F1}" type="parTrans" cxnId="{A226BC7E-6EE8-4331-99F6-2703A9EE581F}">
      <dgm:prSet/>
      <dgm:spPr/>
      <dgm:t>
        <a:bodyPr/>
        <a:lstStyle/>
        <a:p>
          <a:endParaRPr lang="de-DE"/>
        </a:p>
      </dgm:t>
    </dgm:pt>
    <dgm:pt modelId="{0F2FDA4C-BAEC-4ADE-A55E-D24689CC6FEC}" type="sibTrans" cxnId="{A226BC7E-6EE8-4331-99F6-2703A9EE581F}">
      <dgm:prSet/>
      <dgm:spPr/>
      <dgm:t>
        <a:bodyPr/>
        <a:lstStyle/>
        <a:p>
          <a:endParaRPr lang="de-DE"/>
        </a:p>
      </dgm:t>
    </dgm:pt>
    <dgm:pt modelId="{A2D377E4-1DA7-4B4E-9781-976DB0C4635C}">
      <dgm:prSet phldrT="[Text]"/>
      <dgm:spPr/>
      <dgm:t>
        <a:bodyPr/>
        <a:lstStyle/>
        <a:p>
          <a:r>
            <a:rPr lang="de-DE" dirty="0" err="1"/>
            <a:t>Function</a:t>
          </a:r>
          <a:endParaRPr lang="de-DE" dirty="0"/>
        </a:p>
      </dgm:t>
    </dgm:pt>
    <dgm:pt modelId="{37674275-95F9-4580-B956-9B7F67289F03}" type="parTrans" cxnId="{CD6102F2-DAA4-4214-80BB-52D39080E3CC}">
      <dgm:prSet/>
      <dgm:spPr/>
      <dgm:t>
        <a:bodyPr/>
        <a:lstStyle/>
        <a:p>
          <a:endParaRPr lang="de-DE"/>
        </a:p>
      </dgm:t>
    </dgm:pt>
    <dgm:pt modelId="{21AF6628-A790-429F-8764-8F537D69EEA7}" type="sibTrans" cxnId="{CD6102F2-DAA4-4214-80BB-52D39080E3CC}">
      <dgm:prSet/>
      <dgm:spPr/>
      <dgm:t>
        <a:bodyPr/>
        <a:lstStyle/>
        <a:p>
          <a:endParaRPr lang="de-DE"/>
        </a:p>
      </dgm:t>
    </dgm:pt>
    <dgm:pt modelId="{4A009597-9415-4B67-833E-4F6133827259}" type="pres">
      <dgm:prSet presAssocID="{5903A322-C940-43A7-A0A2-41A9D7A43902}" presName="hierChild1" presStyleCnt="0">
        <dgm:presLayoutVars>
          <dgm:chPref val="1"/>
          <dgm:dir/>
          <dgm:animOne val="branch"/>
          <dgm:animLvl val="lvl"/>
          <dgm:resizeHandles/>
        </dgm:presLayoutVars>
      </dgm:prSet>
      <dgm:spPr/>
      <dgm:t>
        <a:bodyPr/>
        <a:lstStyle/>
        <a:p>
          <a:endParaRPr lang="de-DE"/>
        </a:p>
      </dgm:t>
    </dgm:pt>
    <dgm:pt modelId="{0C2DA956-58AA-4EEC-9A01-0E9BB938537B}" type="pres">
      <dgm:prSet presAssocID="{32884420-6EDA-485E-80ED-8B7D9661DD54}" presName="hierRoot1" presStyleCnt="0"/>
      <dgm:spPr/>
    </dgm:pt>
    <dgm:pt modelId="{27001B0B-5C4B-4103-B3A1-DD67DAA91E97}" type="pres">
      <dgm:prSet presAssocID="{32884420-6EDA-485E-80ED-8B7D9661DD54}" presName="composite" presStyleCnt="0"/>
      <dgm:spPr/>
    </dgm:pt>
    <dgm:pt modelId="{6D9471BC-1E90-4883-A4C5-35BF43AD0294}" type="pres">
      <dgm:prSet presAssocID="{32884420-6EDA-485E-80ED-8B7D9661DD54}" presName="background" presStyleLbl="node0" presStyleIdx="0" presStyleCnt="1"/>
      <dgm:spPr/>
    </dgm:pt>
    <dgm:pt modelId="{5D501454-F32E-413F-95C9-CCCA29C8BE0E}" type="pres">
      <dgm:prSet presAssocID="{32884420-6EDA-485E-80ED-8B7D9661DD54}" presName="text" presStyleLbl="fgAcc0" presStyleIdx="0" presStyleCnt="1">
        <dgm:presLayoutVars>
          <dgm:chPref val="3"/>
        </dgm:presLayoutVars>
      </dgm:prSet>
      <dgm:spPr/>
      <dgm:t>
        <a:bodyPr/>
        <a:lstStyle/>
        <a:p>
          <a:endParaRPr lang="de-DE"/>
        </a:p>
      </dgm:t>
    </dgm:pt>
    <dgm:pt modelId="{C0D99DC5-51F8-492B-97FA-5D4096BD30BB}" type="pres">
      <dgm:prSet presAssocID="{32884420-6EDA-485E-80ED-8B7D9661DD54}" presName="hierChild2" presStyleCnt="0"/>
      <dgm:spPr/>
    </dgm:pt>
    <dgm:pt modelId="{A1D3DDCC-C0D7-47D3-93DC-9FF3098ABC2E}" type="pres">
      <dgm:prSet presAssocID="{8071BD83-B8AF-44D3-BD7E-C4EDF6295FDF}" presName="Name10" presStyleLbl="parChTrans1D2" presStyleIdx="0" presStyleCnt="2"/>
      <dgm:spPr/>
      <dgm:t>
        <a:bodyPr/>
        <a:lstStyle/>
        <a:p>
          <a:endParaRPr lang="de-DE"/>
        </a:p>
      </dgm:t>
    </dgm:pt>
    <dgm:pt modelId="{2E759AAE-1B35-41AA-9F65-BD36C25978BC}" type="pres">
      <dgm:prSet presAssocID="{D454635F-546F-4B11-BF06-2A5C1E313A39}" presName="hierRoot2" presStyleCnt="0"/>
      <dgm:spPr/>
    </dgm:pt>
    <dgm:pt modelId="{BD5E9391-704E-4C75-AD5A-EC5AC969903B}" type="pres">
      <dgm:prSet presAssocID="{D454635F-546F-4B11-BF06-2A5C1E313A39}" presName="composite2" presStyleCnt="0"/>
      <dgm:spPr/>
    </dgm:pt>
    <dgm:pt modelId="{A4046FAE-9D42-4E2D-A2ED-1AD80C687051}" type="pres">
      <dgm:prSet presAssocID="{D454635F-546F-4B11-BF06-2A5C1E313A39}" presName="background2" presStyleLbl="node2" presStyleIdx="0" presStyleCnt="2"/>
      <dgm:spPr/>
    </dgm:pt>
    <dgm:pt modelId="{015CCDB8-3C42-4997-AD6D-CB86963FBD93}" type="pres">
      <dgm:prSet presAssocID="{D454635F-546F-4B11-BF06-2A5C1E313A39}" presName="text2" presStyleLbl="fgAcc2" presStyleIdx="0" presStyleCnt="2">
        <dgm:presLayoutVars>
          <dgm:chPref val="3"/>
        </dgm:presLayoutVars>
      </dgm:prSet>
      <dgm:spPr/>
      <dgm:t>
        <a:bodyPr/>
        <a:lstStyle/>
        <a:p>
          <a:endParaRPr lang="de-DE"/>
        </a:p>
      </dgm:t>
    </dgm:pt>
    <dgm:pt modelId="{426D3266-4089-487A-82F5-8685FE5A3923}" type="pres">
      <dgm:prSet presAssocID="{D454635F-546F-4B11-BF06-2A5C1E313A39}" presName="hierChild3" presStyleCnt="0"/>
      <dgm:spPr/>
    </dgm:pt>
    <dgm:pt modelId="{8417D2FC-AE30-47C3-9892-BF70EE616DDA}" type="pres">
      <dgm:prSet presAssocID="{DC0077FD-A89A-4B71-B773-AE11BECC2DA4}" presName="Name17" presStyleLbl="parChTrans1D3" presStyleIdx="0" presStyleCnt="11"/>
      <dgm:spPr/>
      <dgm:t>
        <a:bodyPr/>
        <a:lstStyle/>
        <a:p>
          <a:endParaRPr lang="de-DE"/>
        </a:p>
      </dgm:t>
    </dgm:pt>
    <dgm:pt modelId="{E6DFC911-6FC8-480B-87D8-7CA9C3BC83AB}" type="pres">
      <dgm:prSet presAssocID="{3A06F080-D0EF-4C97-A7A0-9F908C4440C9}" presName="hierRoot3" presStyleCnt="0"/>
      <dgm:spPr/>
    </dgm:pt>
    <dgm:pt modelId="{C9CD7500-C238-4D97-B200-77379703FB74}" type="pres">
      <dgm:prSet presAssocID="{3A06F080-D0EF-4C97-A7A0-9F908C4440C9}" presName="composite3" presStyleCnt="0"/>
      <dgm:spPr/>
    </dgm:pt>
    <dgm:pt modelId="{A7786C12-07D1-4FA2-A351-72FB09BA3411}" type="pres">
      <dgm:prSet presAssocID="{3A06F080-D0EF-4C97-A7A0-9F908C4440C9}" presName="background3" presStyleLbl="node3" presStyleIdx="0" presStyleCnt="11"/>
      <dgm:spPr/>
    </dgm:pt>
    <dgm:pt modelId="{02916749-8E50-4FB4-BA14-81689B9573E1}" type="pres">
      <dgm:prSet presAssocID="{3A06F080-D0EF-4C97-A7A0-9F908C4440C9}" presName="text3" presStyleLbl="fgAcc3" presStyleIdx="0" presStyleCnt="11">
        <dgm:presLayoutVars>
          <dgm:chPref val="3"/>
        </dgm:presLayoutVars>
      </dgm:prSet>
      <dgm:spPr/>
      <dgm:t>
        <a:bodyPr/>
        <a:lstStyle/>
        <a:p>
          <a:endParaRPr lang="de-DE"/>
        </a:p>
      </dgm:t>
    </dgm:pt>
    <dgm:pt modelId="{E477C81B-3A86-47E2-884E-CF8C80EF4983}" type="pres">
      <dgm:prSet presAssocID="{3A06F080-D0EF-4C97-A7A0-9F908C4440C9}" presName="hierChild4" presStyleCnt="0"/>
      <dgm:spPr/>
    </dgm:pt>
    <dgm:pt modelId="{1CE650EC-9AB3-455E-8A35-09A93A9DD673}" type="pres">
      <dgm:prSet presAssocID="{1CFFF2D9-8856-4BD9-A0C3-C184CE493A31}" presName="Name17" presStyleLbl="parChTrans1D3" presStyleIdx="1" presStyleCnt="11"/>
      <dgm:spPr/>
      <dgm:t>
        <a:bodyPr/>
        <a:lstStyle/>
        <a:p>
          <a:endParaRPr lang="de-DE"/>
        </a:p>
      </dgm:t>
    </dgm:pt>
    <dgm:pt modelId="{C7D31646-5DB4-488C-B10C-D77731AD27A5}" type="pres">
      <dgm:prSet presAssocID="{4986171F-9802-46AC-B3B6-A26F8130CC2E}" presName="hierRoot3" presStyleCnt="0"/>
      <dgm:spPr/>
    </dgm:pt>
    <dgm:pt modelId="{DA9434ED-708B-445E-8AA8-E078DBCD04A4}" type="pres">
      <dgm:prSet presAssocID="{4986171F-9802-46AC-B3B6-A26F8130CC2E}" presName="composite3" presStyleCnt="0"/>
      <dgm:spPr/>
    </dgm:pt>
    <dgm:pt modelId="{9F529E6F-6605-42CD-B3BA-374249624F59}" type="pres">
      <dgm:prSet presAssocID="{4986171F-9802-46AC-B3B6-A26F8130CC2E}" presName="background3" presStyleLbl="node3" presStyleIdx="1" presStyleCnt="11"/>
      <dgm:spPr/>
    </dgm:pt>
    <dgm:pt modelId="{E64E7126-BABF-4ADF-A16E-EE1444A30A91}" type="pres">
      <dgm:prSet presAssocID="{4986171F-9802-46AC-B3B6-A26F8130CC2E}" presName="text3" presStyleLbl="fgAcc3" presStyleIdx="1" presStyleCnt="11">
        <dgm:presLayoutVars>
          <dgm:chPref val="3"/>
        </dgm:presLayoutVars>
      </dgm:prSet>
      <dgm:spPr/>
      <dgm:t>
        <a:bodyPr/>
        <a:lstStyle/>
        <a:p>
          <a:endParaRPr lang="de-DE"/>
        </a:p>
      </dgm:t>
    </dgm:pt>
    <dgm:pt modelId="{3DFF22C8-2BD0-475A-ACBB-64616B9A2ED0}" type="pres">
      <dgm:prSet presAssocID="{4986171F-9802-46AC-B3B6-A26F8130CC2E}" presName="hierChild4" presStyleCnt="0"/>
      <dgm:spPr/>
    </dgm:pt>
    <dgm:pt modelId="{D59F4D3C-4574-4F9E-B5D9-31F211AC560E}" type="pres">
      <dgm:prSet presAssocID="{B0209048-C1D3-4310-A0F7-FE27B6E87C28}" presName="Name17" presStyleLbl="parChTrans1D3" presStyleIdx="2" presStyleCnt="11"/>
      <dgm:spPr/>
      <dgm:t>
        <a:bodyPr/>
        <a:lstStyle/>
        <a:p>
          <a:endParaRPr lang="de-DE"/>
        </a:p>
      </dgm:t>
    </dgm:pt>
    <dgm:pt modelId="{084A81C1-9521-4EE0-8FAF-2FC9E5CBEBE1}" type="pres">
      <dgm:prSet presAssocID="{6C3CB197-824D-437E-9F33-31F292D52FD5}" presName="hierRoot3" presStyleCnt="0"/>
      <dgm:spPr/>
    </dgm:pt>
    <dgm:pt modelId="{71FCDC80-73E7-4193-BFD7-BCDD8668F823}" type="pres">
      <dgm:prSet presAssocID="{6C3CB197-824D-437E-9F33-31F292D52FD5}" presName="composite3" presStyleCnt="0"/>
      <dgm:spPr/>
    </dgm:pt>
    <dgm:pt modelId="{C81D0F1D-FCDA-40A0-8D4E-E806A1106E2D}" type="pres">
      <dgm:prSet presAssocID="{6C3CB197-824D-437E-9F33-31F292D52FD5}" presName="background3" presStyleLbl="node3" presStyleIdx="2" presStyleCnt="11"/>
      <dgm:spPr/>
    </dgm:pt>
    <dgm:pt modelId="{221A74F7-3EE4-43BB-970D-42C33FB91D8B}" type="pres">
      <dgm:prSet presAssocID="{6C3CB197-824D-437E-9F33-31F292D52FD5}" presName="text3" presStyleLbl="fgAcc3" presStyleIdx="2" presStyleCnt="11">
        <dgm:presLayoutVars>
          <dgm:chPref val="3"/>
        </dgm:presLayoutVars>
      </dgm:prSet>
      <dgm:spPr/>
      <dgm:t>
        <a:bodyPr/>
        <a:lstStyle/>
        <a:p>
          <a:endParaRPr lang="de-DE"/>
        </a:p>
      </dgm:t>
    </dgm:pt>
    <dgm:pt modelId="{E248F21D-2F7C-41B2-A9C4-1131AA945946}" type="pres">
      <dgm:prSet presAssocID="{6C3CB197-824D-437E-9F33-31F292D52FD5}" presName="hierChild4" presStyleCnt="0"/>
      <dgm:spPr/>
    </dgm:pt>
    <dgm:pt modelId="{6AD303D6-4E68-4362-9FE6-574A4D4FA201}" type="pres">
      <dgm:prSet presAssocID="{F4955825-E85B-473A-BBC1-A84106FC04AB}" presName="Name23" presStyleLbl="parChTrans1D4" presStyleIdx="0" presStyleCnt="2"/>
      <dgm:spPr/>
      <dgm:t>
        <a:bodyPr/>
        <a:lstStyle/>
        <a:p>
          <a:endParaRPr lang="de-DE"/>
        </a:p>
      </dgm:t>
    </dgm:pt>
    <dgm:pt modelId="{A5BB3C04-E3FB-4FA8-B51A-480AE71BC4F0}" type="pres">
      <dgm:prSet presAssocID="{EB453887-B1DF-4C97-ACB3-4746B2EC53D3}" presName="hierRoot4" presStyleCnt="0"/>
      <dgm:spPr/>
    </dgm:pt>
    <dgm:pt modelId="{A6D70DC5-A935-46DB-9500-CEB2C767E50C}" type="pres">
      <dgm:prSet presAssocID="{EB453887-B1DF-4C97-ACB3-4746B2EC53D3}" presName="composite4" presStyleCnt="0"/>
      <dgm:spPr/>
    </dgm:pt>
    <dgm:pt modelId="{E34FBF16-DC5F-4584-AA0E-7F5316005711}" type="pres">
      <dgm:prSet presAssocID="{EB453887-B1DF-4C97-ACB3-4746B2EC53D3}" presName="background4" presStyleLbl="node4" presStyleIdx="0" presStyleCnt="2"/>
      <dgm:spPr/>
    </dgm:pt>
    <dgm:pt modelId="{736966DF-BD6F-4958-AC90-7B6640AAFAC8}" type="pres">
      <dgm:prSet presAssocID="{EB453887-B1DF-4C97-ACB3-4746B2EC53D3}" presName="text4" presStyleLbl="fgAcc4" presStyleIdx="0" presStyleCnt="2">
        <dgm:presLayoutVars>
          <dgm:chPref val="3"/>
        </dgm:presLayoutVars>
      </dgm:prSet>
      <dgm:spPr/>
      <dgm:t>
        <a:bodyPr/>
        <a:lstStyle/>
        <a:p>
          <a:endParaRPr lang="de-DE"/>
        </a:p>
      </dgm:t>
    </dgm:pt>
    <dgm:pt modelId="{9D8FF6B3-1694-40EE-BC40-76981FFFC36F}" type="pres">
      <dgm:prSet presAssocID="{EB453887-B1DF-4C97-ACB3-4746B2EC53D3}" presName="hierChild5" presStyleCnt="0"/>
      <dgm:spPr/>
    </dgm:pt>
    <dgm:pt modelId="{9055DBA3-5FD5-4B9B-977C-28212CC3B8EC}" type="pres">
      <dgm:prSet presAssocID="{88E35565-90BF-4673-A5D7-A51CE066C253}" presName="Name23" presStyleLbl="parChTrans1D4" presStyleIdx="1" presStyleCnt="2"/>
      <dgm:spPr/>
      <dgm:t>
        <a:bodyPr/>
        <a:lstStyle/>
        <a:p>
          <a:endParaRPr lang="de-DE"/>
        </a:p>
      </dgm:t>
    </dgm:pt>
    <dgm:pt modelId="{2C6D1065-13DD-4C49-8841-FB6551B575F2}" type="pres">
      <dgm:prSet presAssocID="{72A0AEDD-0277-4B96-87D8-E3692479C620}" presName="hierRoot4" presStyleCnt="0"/>
      <dgm:spPr/>
    </dgm:pt>
    <dgm:pt modelId="{966174BF-ABB4-42A5-B1B4-400A5673C94A}" type="pres">
      <dgm:prSet presAssocID="{72A0AEDD-0277-4B96-87D8-E3692479C620}" presName="composite4" presStyleCnt="0"/>
      <dgm:spPr/>
    </dgm:pt>
    <dgm:pt modelId="{BECC38A1-FE1D-4352-8A33-24D41CE7E0B6}" type="pres">
      <dgm:prSet presAssocID="{72A0AEDD-0277-4B96-87D8-E3692479C620}" presName="background4" presStyleLbl="node4" presStyleIdx="1" presStyleCnt="2"/>
      <dgm:spPr/>
    </dgm:pt>
    <dgm:pt modelId="{5BCE0624-9DCB-4461-8BF1-ECAE01314524}" type="pres">
      <dgm:prSet presAssocID="{72A0AEDD-0277-4B96-87D8-E3692479C620}" presName="text4" presStyleLbl="fgAcc4" presStyleIdx="1" presStyleCnt="2">
        <dgm:presLayoutVars>
          <dgm:chPref val="3"/>
        </dgm:presLayoutVars>
      </dgm:prSet>
      <dgm:spPr/>
      <dgm:t>
        <a:bodyPr/>
        <a:lstStyle/>
        <a:p>
          <a:endParaRPr lang="de-DE"/>
        </a:p>
      </dgm:t>
    </dgm:pt>
    <dgm:pt modelId="{091F804A-424D-4355-8B40-684755203A6D}" type="pres">
      <dgm:prSet presAssocID="{72A0AEDD-0277-4B96-87D8-E3692479C620}" presName="hierChild5" presStyleCnt="0"/>
      <dgm:spPr/>
    </dgm:pt>
    <dgm:pt modelId="{2E789287-24CB-44F3-BA59-965063BF5BE9}" type="pres">
      <dgm:prSet presAssocID="{8A7E2262-9293-4A18-A508-16FF45752C06}" presName="Name10" presStyleLbl="parChTrans1D2" presStyleIdx="1" presStyleCnt="2"/>
      <dgm:spPr/>
      <dgm:t>
        <a:bodyPr/>
        <a:lstStyle/>
        <a:p>
          <a:endParaRPr lang="de-DE"/>
        </a:p>
      </dgm:t>
    </dgm:pt>
    <dgm:pt modelId="{634AB816-C786-4DDB-A4D8-45B87988172C}" type="pres">
      <dgm:prSet presAssocID="{96503066-2192-4452-A93B-24483E045B99}" presName="hierRoot2" presStyleCnt="0"/>
      <dgm:spPr/>
    </dgm:pt>
    <dgm:pt modelId="{7D123517-421E-4C44-8DEE-9AA1BDE23BC5}" type="pres">
      <dgm:prSet presAssocID="{96503066-2192-4452-A93B-24483E045B99}" presName="composite2" presStyleCnt="0"/>
      <dgm:spPr/>
    </dgm:pt>
    <dgm:pt modelId="{92B815A5-A0F4-4006-B761-F0E09368D401}" type="pres">
      <dgm:prSet presAssocID="{96503066-2192-4452-A93B-24483E045B99}" presName="background2" presStyleLbl="node2" presStyleIdx="1" presStyleCnt="2"/>
      <dgm:spPr/>
    </dgm:pt>
    <dgm:pt modelId="{BE94CEF6-5782-415C-8B5E-A114A1F91E78}" type="pres">
      <dgm:prSet presAssocID="{96503066-2192-4452-A93B-24483E045B99}" presName="text2" presStyleLbl="fgAcc2" presStyleIdx="1" presStyleCnt="2">
        <dgm:presLayoutVars>
          <dgm:chPref val="3"/>
        </dgm:presLayoutVars>
      </dgm:prSet>
      <dgm:spPr/>
      <dgm:t>
        <a:bodyPr/>
        <a:lstStyle/>
        <a:p>
          <a:endParaRPr lang="de-DE"/>
        </a:p>
      </dgm:t>
    </dgm:pt>
    <dgm:pt modelId="{9CD1C32D-019E-4B25-AEF0-A18FD1727550}" type="pres">
      <dgm:prSet presAssocID="{96503066-2192-4452-A93B-24483E045B99}" presName="hierChild3" presStyleCnt="0"/>
      <dgm:spPr/>
    </dgm:pt>
    <dgm:pt modelId="{7C58317E-CF1A-40D4-A437-53046DD160AB}" type="pres">
      <dgm:prSet presAssocID="{6EC83A39-233F-4CD1-BDC8-976C9B82AA20}" presName="Name17" presStyleLbl="parChTrans1D3" presStyleIdx="3" presStyleCnt="11"/>
      <dgm:spPr/>
      <dgm:t>
        <a:bodyPr/>
        <a:lstStyle/>
        <a:p>
          <a:endParaRPr lang="de-DE"/>
        </a:p>
      </dgm:t>
    </dgm:pt>
    <dgm:pt modelId="{BF1AA730-8276-4DF8-BACA-7B154A1466D4}" type="pres">
      <dgm:prSet presAssocID="{7EFCA50C-2441-4F04-9379-12723D08645E}" presName="hierRoot3" presStyleCnt="0"/>
      <dgm:spPr/>
    </dgm:pt>
    <dgm:pt modelId="{BCEE620A-B3C8-48D7-B5D3-CB916FF2DD0B}" type="pres">
      <dgm:prSet presAssocID="{7EFCA50C-2441-4F04-9379-12723D08645E}" presName="composite3" presStyleCnt="0"/>
      <dgm:spPr/>
    </dgm:pt>
    <dgm:pt modelId="{05F5D2F0-672C-45CD-BB84-AE377971F943}" type="pres">
      <dgm:prSet presAssocID="{7EFCA50C-2441-4F04-9379-12723D08645E}" presName="background3" presStyleLbl="node3" presStyleIdx="3" presStyleCnt="11"/>
      <dgm:spPr/>
    </dgm:pt>
    <dgm:pt modelId="{D17BEEDA-F2F6-4D18-831E-5F2C8107B0BC}" type="pres">
      <dgm:prSet presAssocID="{7EFCA50C-2441-4F04-9379-12723D08645E}" presName="text3" presStyleLbl="fgAcc3" presStyleIdx="3" presStyleCnt="11">
        <dgm:presLayoutVars>
          <dgm:chPref val="3"/>
        </dgm:presLayoutVars>
      </dgm:prSet>
      <dgm:spPr/>
      <dgm:t>
        <a:bodyPr/>
        <a:lstStyle/>
        <a:p>
          <a:endParaRPr lang="de-DE"/>
        </a:p>
      </dgm:t>
    </dgm:pt>
    <dgm:pt modelId="{A011E8D2-FC83-431D-9F2C-4C97F0674203}" type="pres">
      <dgm:prSet presAssocID="{7EFCA50C-2441-4F04-9379-12723D08645E}" presName="hierChild4" presStyleCnt="0"/>
      <dgm:spPr/>
    </dgm:pt>
    <dgm:pt modelId="{87015A8C-5B02-46DC-BA46-F1C97985C55D}" type="pres">
      <dgm:prSet presAssocID="{8E4CD551-4F94-4CA7-88A5-6B8FCB6E1164}" presName="Name17" presStyleLbl="parChTrans1D3" presStyleIdx="4" presStyleCnt="11"/>
      <dgm:spPr/>
      <dgm:t>
        <a:bodyPr/>
        <a:lstStyle/>
        <a:p>
          <a:endParaRPr lang="de-DE"/>
        </a:p>
      </dgm:t>
    </dgm:pt>
    <dgm:pt modelId="{B2FAAA44-810F-46CD-AC99-880B4AC8DD89}" type="pres">
      <dgm:prSet presAssocID="{78CA2043-C62C-46C3-9ED9-2B463E8D5CC8}" presName="hierRoot3" presStyleCnt="0"/>
      <dgm:spPr/>
    </dgm:pt>
    <dgm:pt modelId="{6A4DF179-6666-42EC-B581-F44F7BA54958}" type="pres">
      <dgm:prSet presAssocID="{78CA2043-C62C-46C3-9ED9-2B463E8D5CC8}" presName="composite3" presStyleCnt="0"/>
      <dgm:spPr/>
    </dgm:pt>
    <dgm:pt modelId="{71F8BFA9-3980-4533-BE86-A0B66DE65012}" type="pres">
      <dgm:prSet presAssocID="{78CA2043-C62C-46C3-9ED9-2B463E8D5CC8}" presName="background3" presStyleLbl="node3" presStyleIdx="4" presStyleCnt="11"/>
      <dgm:spPr/>
    </dgm:pt>
    <dgm:pt modelId="{FCA8E0C6-F8F2-4100-A1DC-55EDC6BAF5EC}" type="pres">
      <dgm:prSet presAssocID="{78CA2043-C62C-46C3-9ED9-2B463E8D5CC8}" presName="text3" presStyleLbl="fgAcc3" presStyleIdx="4" presStyleCnt="11">
        <dgm:presLayoutVars>
          <dgm:chPref val="3"/>
        </dgm:presLayoutVars>
      </dgm:prSet>
      <dgm:spPr/>
      <dgm:t>
        <a:bodyPr/>
        <a:lstStyle/>
        <a:p>
          <a:endParaRPr lang="de-DE"/>
        </a:p>
      </dgm:t>
    </dgm:pt>
    <dgm:pt modelId="{19C20A9E-A00C-4673-987D-42B96F3CE828}" type="pres">
      <dgm:prSet presAssocID="{78CA2043-C62C-46C3-9ED9-2B463E8D5CC8}" presName="hierChild4" presStyleCnt="0"/>
      <dgm:spPr/>
    </dgm:pt>
    <dgm:pt modelId="{CAD18B81-2AD6-4B42-A45F-1930AEC3D0A7}" type="pres">
      <dgm:prSet presAssocID="{119C361F-403B-4F2A-A5DE-AFAF7BAF16BE}" presName="Name17" presStyleLbl="parChTrans1D3" presStyleIdx="5" presStyleCnt="11"/>
      <dgm:spPr/>
      <dgm:t>
        <a:bodyPr/>
        <a:lstStyle/>
        <a:p>
          <a:endParaRPr lang="de-DE"/>
        </a:p>
      </dgm:t>
    </dgm:pt>
    <dgm:pt modelId="{37C1E475-17EF-47CD-9C86-1DDAB1190F06}" type="pres">
      <dgm:prSet presAssocID="{87571C02-0489-4783-A7E0-366FC3157035}" presName="hierRoot3" presStyleCnt="0"/>
      <dgm:spPr/>
    </dgm:pt>
    <dgm:pt modelId="{B7D16B9A-E4AD-4A92-8AC8-5CCE57DE4150}" type="pres">
      <dgm:prSet presAssocID="{87571C02-0489-4783-A7E0-366FC3157035}" presName="composite3" presStyleCnt="0"/>
      <dgm:spPr/>
    </dgm:pt>
    <dgm:pt modelId="{AB525D16-B9A9-46AA-A543-6B5FF21876FD}" type="pres">
      <dgm:prSet presAssocID="{87571C02-0489-4783-A7E0-366FC3157035}" presName="background3" presStyleLbl="node3" presStyleIdx="5" presStyleCnt="11"/>
      <dgm:spPr/>
    </dgm:pt>
    <dgm:pt modelId="{1FAB1118-B1F0-470D-AFD6-D976BB340B8E}" type="pres">
      <dgm:prSet presAssocID="{87571C02-0489-4783-A7E0-366FC3157035}" presName="text3" presStyleLbl="fgAcc3" presStyleIdx="5" presStyleCnt="11">
        <dgm:presLayoutVars>
          <dgm:chPref val="3"/>
        </dgm:presLayoutVars>
      </dgm:prSet>
      <dgm:spPr/>
      <dgm:t>
        <a:bodyPr/>
        <a:lstStyle/>
        <a:p>
          <a:endParaRPr lang="de-DE"/>
        </a:p>
      </dgm:t>
    </dgm:pt>
    <dgm:pt modelId="{2EA08073-BE4E-4F7A-9E3D-9D5E2D264D42}" type="pres">
      <dgm:prSet presAssocID="{87571C02-0489-4783-A7E0-366FC3157035}" presName="hierChild4" presStyleCnt="0"/>
      <dgm:spPr/>
    </dgm:pt>
    <dgm:pt modelId="{2A482332-2835-4FD9-83E3-1703BD8B197E}" type="pres">
      <dgm:prSet presAssocID="{954BE03F-EBC5-4CF2-9F27-D82461F7D3A9}" presName="Name17" presStyleLbl="parChTrans1D3" presStyleIdx="6" presStyleCnt="11"/>
      <dgm:spPr/>
      <dgm:t>
        <a:bodyPr/>
        <a:lstStyle/>
        <a:p>
          <a:endParaRPr lang="de-DE"/>
        </a:p>
      </dgm:t>
    </dgm:pt>
    <dgm:pt modelId="{AC7A274A-3271-4C99-A700-76E0FF685CC8}" type="pres">
      <dgm:prSet presAssocID="{4650ECAD-10FE-4858-962B-0D39EC2C8FF2}" presName="hierRoot3" presStyleCnt="0"/>
      <dgm:spPr/>
    </dgm:pt>
    <dgm:pt modelId="{1A9AC822-BD23-4AE0-A060-64B0035E332B}" type="pres">
      <dgm:prSet presAssocID="{4650ECAD-10FE-4858-962B-0D39EC2C8FF2}" presName="composite3" presStyleCnt="0"/>
      <dgm:spPr/>
    </dgm:pt>
    <dgm:pt modelId="{AF24FFCD-4CEF-439D-9ED4-917BAD2C437D}" type="pres">
      <dgm:prSet presAssocID="{4650ECAD-10FE-4858-962B-0D39EC2C8FF2}" presName="background3" presStyleLbl="node3" presStyleIdx="6" presStyleCnt="11"/>
      <dgm:spPr/>
    </dgm:pt>
    <dgm:pt modelId="{17A29010-F1C0-479B-9AD4-5238311A147D}" type="pres">
      <dgm:prSet presAssocID="{4650ECAD-10FE-4858-962B-0D39EC2C8FF2}" presName="text3" presStyleLbl="fgAcc3" presStyleIdx="6" presStyleCnt="11">
        <dgm:presLayoutVars>
          <dgm:chPref val="3"/>
        </dgm:presLayoutVars>
      </dgm:prSet>
      <dgm:spPr/>
      <dgm:t>
        <a:bodyPr/>
        <a:lstStyle/>
        <a:p>
          <a:endParaRPr lang="de-DE"/>
        </a:p>
      </dgm:t>
    </dgm:pt>
    <dgm:pt modelId="{EC4E38D6-7F64-4E56-AB1F-FC7E159FFBF1}" type="pres">
      <dgm:prSet presAssocID="{4650ECAD-10FE-4858-962B-0D39EC2C8FF2}" presName="hierChild4" presStyleCnt="0"/>
      <dgm:spPr/>
    </dgm:pt>
    <dgm:pt modelId="{135091D2-132E-4047-AD76-7C066FBE9C77}" type="pres">
      <dgm:prSet presAssocID="{C920F62D-FA5C-4AE9-9248-2C01E2920438}" presName="Name17" presStyleLbl="parChTrans1D3" presStyleIdx="7" presStyleCnt="11"/>
      <dgm:spPr/>
      <dgm:t>
        <a:bodyPr/>
        <a:lstStyle/>
        <a:p>
          <a:endParaRPr lang="de-DE"/>
        </a:p>
      </dgm:t>
    </dgm:pt>
    <dgm:pt modelId="{CA0F126F-D359-4BAB-BE96-519CC721D719}" type="pres">
      <dgm:prSet presAssocID="{0D8356EE-7F9A-4C27-8362-BE6369BBFB25}" presName="hierRoot3" presStyleCnt="0"/>
      <dgm:spPr/>
    </dgm:pt>
    <dgm:pt modelId="{FE40225B-7602-41A4-B21C-78FECBC3FDA1}" type="pres">
      <dgm:prSet presAssocID="{0D8356EE-7F9A-4C27-8362-BE6369BBFB25}" presName="composite3" presStyleCnt="0"/>
      <dgm:spPr/>
    </dgm:pt>
    <dgm:pt modelId="{A8B43F6D-964B-4769-ACF9-B4CD6D781869}" type="pres">
      <dgm:prSet presAssocID="{0D8356EE-7F9A-4C27-8362-BE6369BBFB25}" presName="background3" presStyleLbl="node3" presStyleIdx="7" presStyleCnt="11"/>
      <dgm:spPr/>
    </dgm:pt>
    <dgm:pt modelId="{BAE7C7F9-F7F9-4159-A3C0-A444E048FF25}" type="pres">
      <dgm:prSet presAssocID="{0D8356EE-7F9A-4C27-8362-BE6369BBFB25}" presName="text3" presStyleLbl="fgAcc3" presStyleIdx="7" presStyleCnt="11">
        <dgm:presLayoutVars>
          <dgm:chPref val="3"/>
        </dgm:presLayoutVars>
      </dgm:prSet>
      <dgm:spPr/>
      <dgm:t>
        <a:bodyPr/>
        <a:lstStyle/>
        <a:p>
          <a:endParaRPr lang="de-DE"/>
        </a:p>
      </dgm:t>
    </dgm:pt>
    <dgm:pt modelId="{63A5F630-9444-4692-8822-9D2910743A75}" type="pres">
      <dgm:prSet presAssocID="{0D8356EE-7F9A-4C27-8362-BE6369BBFB25}" presName="hierChild4" presStyleCnt="0"/>
      <dgm:spPr/>
    </dgm:pt>
    <dgm:pt modelId="{4356A1A4-F869-4268-B5D6-891131DE8935}" type="pres">
      <dgm:prSet presAssocID="{5C873C4D-2249-4BD5-B128-15A4428E6371}" presName="Name17" presStyleLbl="parChTrans1D3" presStyleIdx="8" presStyleCnt="11"/>
      <dgm:spPr/>
      <dgm:t>
        <a:bodyPr/>
        <a:lstStyle/>
        <a:p>
          <a:endParaRPr lang="de-DE"/>
        </a:p>
      </dgm:t>
    </dgm:pt>
    <dgm:pt modelId="{336E6283-E905-4937-A476-FB1DBCD2BCF3}" type="pres">
      <dgm:prSet presAssocID="{C30C96F9-6310-43FC-968B-515158D830E7}" presName="hierRoot3" presStyleCnt="0"/>
      <dgm:spPr/>
    </dgm:pt>
    <dgm:pt modelId="{A4E9B6C7-A04B-4202-A7CA-80E251552282}" type="pres">
      <dgm:prSet presAssocID="{C30C96F9-6310-43FC-968B-515158D830E7}" presName="composite3" presStyleCnt="0"/>
      <dgm:spPr/>
    </dgm:pt>
    <dgm:pt modelId="{E96C62E8-0670-495C-9E5F-865916277A37}" type="pres">
      <dgm:prSet presAssocID="{C30C96F9-6310-43FC-968B-515158D830E7}" presName="background3" presStyleLbl="node3" presStyleIdx="8" presStyleCnt="11"/>
      <dgm:spPr/>
    </dgm:pt>
    <dgm:pt modelId="{880AA182-7CB9-4E59-9415-025941FE43DA}" type="pres">
      <dgm:prSet presAssocID="{C30C96F9-6310-43FC-968B-515158D830E7}" presName="text3" presStyleLbl="fgAcc3" presStyleIdx="8" presStyleCnt="11">
        <dgm:presLayoutVars>
          <dgm:chPref val="3"/>
        </dgm:presLayoutVars>
      </dgm:prSet>
      <dgm:spPr/>
      <dgm:t>
        <a:bodyPr/>
        <a:lstStyle/>
        <a:p>
          <a:endParaRPr lang="de-DE"/>
        </a:p>
      </dgm:t>
    </dgm:pt>
    <dgm:pt modelId="{DA225621-11EC-4204-89B4-1C8640B5D285}" type="pres">
      <dgm:prSet presAssocID="{C30C96F9-6310-43FC-968B-515158D830E7}" presName="hierChild4" presStyleCnt="0"/>
      <dgm:spPr/>
    </dgm:pt>
    <dgm:pt modelId="{F20A0474-9245-4558-AADC-8C0733C2D9B7}" type="pres">
      <dgm:prSet presAssocID="{611BA81E-D00D-4649-850A-7C9E3B0C20F1}" presName="Name17" presStyleLbl="parChTrans1D3" presStyleIdx="9" presStyleCnt="11"/>
      <dgm:spPr/>
      <dgm:t>
        <a:bodyPr/>
        <a:lstStyle/>
        <a:p>
          <a:endParaRPr lang="de-DE"/>
        </a:p>
      </dgm:t>
    </dgm:pt>
    <dgm:pt modelId="{27923F54-B6D9-458A-9B91-C2D91EA11BEF}" type="pres">
      <dgm:prSet presAssocID="{398D9B34-AC64-43A8-82D7-A3BF17DC2547}" presName="hierRoot3" presStyleCnt="0"/>
      <dgm:spPr/>
    </dgm:pt>
    <dgm:pt modelId="{10636685-04C1-4A33-9A33-7914390A6CB8}" type="pres">
      <dgm:prSet presAssocID="{398D9B34-AC64-43A8-82D7-A3BF17DC2547}" presName="composite3" presStyleCnt="0"/>
      <dgm:spPr/>
    </dgm:pt>
    <dgm:pt modelId="{78FB3C39-C777-4BB6-924E-078F96CEB155}" type="pres">
      <dgm:prSet presAssocID="{398D9B34-AC64-43A8-82D7-A3BF17DC2547}" presName="background3" presStyleLbl="node3" presStyleIdx="9" presStyleCnt="11"/>
      <dgm:spPr/>
    </dgm:pt>
    <dgm:pt modelId="{D87424A3-5EC5-4CC2-9BF8-3B61761FF027}" type="pres">
      <dgm:prSet presAssocID="{398D9B34-AC64-43A8-82D7-A3BF17DC2547}" presName="text3" presStyleLbl="fgAcc3" presStyleIdx="9" presStyleCnt="11">
        <dgm:presLayoutVars>
          <dgm:chPref val="3"/>
        </dgm:presLayoutVars>
      </dgm:prSet>
      <dgm:spPr/>
      <dgm:t>
        <a:bodyPr/>
        <a:lstStyle/>
        <a:p>
          <a:endParaRPr lang="de-DE"/>
        </a:p>
      </dgm:t>
    </dgm:pt>
    <dgm:pt modelId="{7F1AA7C1-E79F-4F10-90BC-259C493ECBDA}" type="pres">
      <dgm:prSet presAssocID="{398D9B34-AC64-43A8-82D7-A3BF17DC2547}" presName="hierChild4" presStyleCnt="0"/>
      <dgm:spPr/>
    </dgm:pt>
    <dgm:pt modelId="{5292E206-D7FE-4A95-BBD9-7FB4EBEEE0F0}" type="pres">
      <dgm:prSet presAssocID="{37674275-95F9-4580-B956-9B7F67289F03}" presName="Name17" presStyleLbl="parChTrans1D3" presStyleIdx="10" presStyleCnt="11"/>
      <dgm:spPr/>
      <dgm:t>
        <a:bodyPr/>
        <a:lstStyle/>
        <a:p>
          <a:endParaRPr lang="de-DE"/>
        </a:p>
      </dgm:t>
    </dgm:pt>
    <dgm:pt modelId="{30004054-5875-4594-A870-13C99B0BD3DE}" type="pres">
      <dgm:prSet presAssocID="{A2D377E4-1DA7-4B4E-9781-976DB0C4635C}" presName="hierRoot3" presStyleCnt="0"/>
      <dgm:spPr/>
    </dgm:pt>
    <dgm:pt modelId="{6CFCA61E-18E5-403D-BB77-1064594467B0}" type="pres">
      <dgm:prSet presAssocID="{A2D377E4-1DA7-4B4E-9781-976DB0C4635C}" presName="composite3" presStyleCnt="0"/>
      <dgm:spPr/>
    </dgm:pt>
    <dgm:pt modelId="{906C200E-404D-4003-9DC0-6CC7A81D1184}" type="pres">
      <dgm:prSet presAssocID="{A2D377E4-1DA7-4B4E-9781-976DB0C4635C}" presName="background3" presStyleLbl="node3" presStyleIdx="10" presStyleCnt="11"/>
      <dgm:spPr/>
    </dgm:pt>
    <dgm:pt modelId="{6674F15A-F061-472B-B772-D4154D19282E}" type="pres">
      <dgm:prSet presAssocID="{A2D377E4-1DA7-4B4E-9781-976DB0C4635C}" presName="text3" presStyleLbl="fgAcc3" presStyleIdx="10" presStyleCnt="11">
        <dgm:presLayoutVars>
          <dgm:chPref val="3"/>
        </dgm:presLayoutVars>
      </dgm:prSet>
      <dgm:spPr/>
      <dgm:t>
        <a:bodyPr/>
        <a:lstStyle/>
        <a:p>
          <a:endParaRPr lang="de-DE"/>
        </a:p>
      </dgm:t>
    </dgm:pt>
    <dgm:pt modelId="{D7330627-489B-4AB2-B953-266D256C5329}" type="pres">
      <dgm:prSet presAssocID="{A2D377E4-1DA7-4B4E-9781-976DB0C4635C}" presName="hierChild4" presStyleCnt="0"/>
      <dgm:spPr/>
    </dgm:pt>
  </dgm:ptLst>
  <dgm:cxnLst>
    <dgm:cxn modelId="{17B336A6-A4F4-486A-B2BC-8D947812D171}" type="presOf" srcId="{1CFFF2D9-8856-4BD9-A0C3-C184CE493A31}" destId="{1CE650EC-9AB3-455E-8A35-09A93A9DD673}" srcOrd="0" destOrd="0" presId="urn:microsoft.com/office/officeart/2005/8/layout/hierarchy1"/>
    <dgm:cxn modelId="{3E71337C-6525-4FEA-8DBC-12AE14CB489E}" type="presOf" srcId="{32884420-6EDA-485E-80ED-8B7D9661DD54}" destId="{5D501454-F32E-413F-95C9-CCCA29C8BE0E}" srcOrd="0" destOrd="0" presId="urn:microsoft.com/office/officeart/2005/8/layout/hierarchy1"/>
    <dgm:cxn modelId="{C69B06D9-0A25-44FF-81E5-61A55D8BFBA4}" type="presOf" srcId="{78CA2043-C62C-46C3-9ED9-2B463E8D5CC8}" destId="{FCA8E0C6-F8F2-4100-A1DC-55EDC6BAF5EC}" srcOrd="0" destOrd="0" presId="urn:microsoft.com/office/officeart/2005/8/layout/hierarchy1"/>
    <dgm:cxn modelId="{F96C3416-8B05-4CEA-AA1E-68289E4C5D36}" type="presOf" srcId="{8071BD83-B8AF-44D3-BD7E-C4EDF6295FDF}" destId="{A1D3DDCC-C0D7-47D3-93DC-9FF3098ABC2E}" srcOrd="0" destOrd="0" presId="urn:microsoft.com/office/officeart/2005/8/layout/hierarchy1"/>
    <dgm:cxn modelId="{CB1694E3-568B-4073-8337-4995C7D30DA2}" srcId="{96503066-2192-4452-A93B-24483E045B99}" destId="{78CA2043-C62C-46C3-9ED9-2B463E8D5CC8}" srcOrd="1" destOrd="0" parTransId="{8E4CD551-4F94-4CA7-88A5-6B8FCB6E1164}" sibTransId="{B75C0E72-44C0-4B5E-B299-A4B2E1D99647}"/>
    <dgm:cxn modelId="{98125CD7-1178-4BD8-B80C-E3A9EB3F0870}" type="presOf" srcId="{EB453887-B1DF-4C97-ACB3-4746B2EC53D3}" destId="{736966DF-BD6F-4958-AC90-7B6640AAFAC8}" srcOrd="0" destOrd="0" presId="urn:microsoft.com/office/officeart/2005/8/layout/hierarchy1"/>
    <dgm:cxn modelId="{7D267965-A14F-478B-A036-033EE84FC489}" type="presOf" srcId="{398D9B34-AC64-43A8-82D7-A3BF17DC2547}" destId="{D87424A3-5EC5-4CC2-9BF8-3B61761FF027}" srcOrd="0" destOrd="0" presId="urn:microsoft.com/office/officeart/2005/8/layout/hierarchy1"/>
    <dgm:cxn modelId="{CB5DB576-1BE7-4137-9F2B-981D4CF05A04}" type="presOf" srcId="{DC0077FD-A89A-4B71-B773-AE11BECC2DA4}" destId="{8417D2FC-AE30-47C3-9892-BF70EE616DDA}" srcOrd="0" destOrd="0" presId="urn:microsoft.com/office/officeart/2005/8/layout/hierarchy1"/>
    <dgm:cxn modelId="{46181333-4957-4F76-913A-D831FC14766F}" srcId="{96503066-2192-4452-A93B-24483E045B99}" destId="{87571C02-0489-4783-A7E0-366FC3157035}" srcOrd="2" destOrd="0" parTransId="{119C361F-403B-4F2A-A5DE-AFAF7BAF16BE}" sibTransId="{8487F59D-1E83-4B01-8ABE-038445906C27}"/>
    <dgm:cxn modelId="{626D747C-53A1-450B-9990-BA8B0C793C80}" srcId="{96503066-2192-4452-A93B-24483E045B99}" destId="{7EFCA50C-2441-4F04-9379-12723D08645E}" srcOrd="0" destOrd="0" parTransId="{6EC83A39-233F-4CD1-BDC8-976C9B82AA20}" sibTransId="{551A1A8A-0910-46E1-B3E7-9A4AB791301A}"/>
    <dgm:cxn modelId="{EFD26451-AD65-4794-9481-55F54F1892D2}" srcId="{D454635F-546F-4B11-BF06-2A5C1E313A39}" destId="{6C3CB197-824D-437E-9F33-31F292D52FD5}" srcOrd="2" destOrd="0" parTransId="{B0209048-C1D3-4310-A0F7-FE27B6E87C28}" sibTransId="{69A39034-44C4-4B9F-B46A-0B213069A1CA}"/>
    <dgm:cxn modelId="{2FC04B1B-FC80-48F7-AAC1-9D0107B0E6B1}" type="presOf" srcId="{5903A322-C940-43A7-A0A2-41A9D7A43902}" destId="{4A009597-9415-4B67-833E-4F6133827259}" srcOrd="0" destOrd="0" presId="urn:microsoft.com/office/officeart/2005/8/layout/hierarchy1"/>
    <dgm:cxn modelId="{04CADAD7-0AF4-4287-9FC4-A22C0B595CAF}" srcId="{96503066-2192-4452-A93B-24483E045B99}" destId="{4650ECAD-10FE-4858-962B-0D39EC2C8FF2}" srcOrd="3" destOrd="0" parTransId="{954BE03F-EBC5-4CF2-9F27-D82461F7D3A9}" sibTransId="{93D36595-56A6-4B37-8D1F-21EAEFB6DEBB}"/>
    <dgm:cxn modelId="{8BE995C3-D957-4C6D-9F93-B051EC5C8933}" type="presOf" srcId="{72A0AEDD-0277-4B96-87D8-E3692479C620}" destId="{5BCE0624-9DCB-4461-8BF1-ECAE01314524}" srcOrd="0" destOrd="0" presId="urn:microsoft.com/office/officeart/2005/8/layout/hierarchy1"/>
    <dgm:cxn modelId="{B8F16D46-F1DC-417E-8F67-6A234804B88B}" type="presOf" srcId="{611BA81E-D00D-4649-850A-7C9E3B0C20F1}" destId="{F20A0474-9245-4558-AADC-8C0733C2D9B7}" srcOrd="0" destOrd="0" presId="urn:microsoft.com/office/officeart/2005/8/layout/hierarchy1"/>
    <dgm:cxn modelId="{A226BC7E-6EE8-4331-99F6-2703A9EE581F}" srcId="{96503066-2192-4452-A93B-24483E045B99}" destId="{398D9B34-AC64-43A8-82D7-A3BF17DC2547}" srcOrd="6" destOrd="0" parTransId="{611BA81E-D00D-4649-850A-7C9E3B0C20F1}" sibTransId="{0F2FDA4C-BAEC-4ADE-A55E-D24689CC6FEC}"/>
    <dgm:cxn modelId="{45C8B87C-A4DB-44DD-BE2C-3246752190CD}" type="presOf" srcId="{8E4CD551-4F94-4CA7-88A5-6B8FCB6E1164}" destId="{87015A8C-5B02-46DC-BA46-F1C97985C55D}" srcOrd="0" destOrd="0" presId="urn:microsoft.com/office/officeart/2005/8/layout/hierarchy1"/>
    <dgm:cxn modelId="{CD6102F2-DAA4-4214-80BB-52D39080E3CC}" srcId="{96503066-2192-4452-A93B-24483E045B99}" destId="{A2D377E4-1DA7-4B4E-9781-976DB0C4635C}" srcOrd="7" destOrd="0" parTransId="{37674275-95F9-4580-B956-9B7F67289F03}" sibTransId="{21AF6628-A790-429F-8764-8F537D69EEA7}"/>
    <dgm:cxn modelId="{B232E9B0-91AF-4611-B91A-69F2D2CBF82E}" type="presOf" srcId="{4650ECAD-10FE-4858-962B-0D39EC2C8FF2}" destId="{17A29010-F1C0-479B-9AD4-5238311A147D}" srcOrd="0" destOrd="0" presId="urn:microsoft.com/office/officeart/2005/8/layout/hierarchy1"/>
    <dgm:cxn modelId="{B20B16D9-CB18-4520-B7D9-2590F660E594}" srcId="{6C3CB197-824D-437E-9F33-31F292D52FD5}" destId="{EB453887-B1DF-4C97-ACB3-4746B2EC53D3}" srcOrd="0" destOrd="0" parTransId="{F4955825-E85B-473A-BBC1-A84106FC04AB}" sibTransId="{4021C9A4-1B78-46F8-B217-82261BFABA1C}"/>
    <dgm:cxn modelId="{1CC9B20C-2BA1-436D-9CB8-D50EF05C8052}" srcId="{32884420-6EDA-485E-80ED-8B7D9661DD54}" destId="{D454635F-546F-4B11-BF06-2A5C1E313A39}" srcOrd="0" destOrd="0" parTransId="{8071BD83-B8AF-44D3-BD7E-C4EDF6295FDF}" sibTransId="{E7FF4CCA-CD39-4B2D-A770-DDB5A15B17B1}"/>
    <dgm:cxn modelId="{14DBA6CB-3C36-4E6C-B5C8-CFC80DC9F7DF}" type="presOf" srcId="{3A06F080-D0EF-4C97-A7A0-9F908C4440C9}" destId="{02916749-8E50-4FB4-BA14-81689B9573E1}" srcOrd="0" destOrd="0" presId="urn:microsoft.com/office/officeart/2005/8/layout/hierarchy1"/>
    <dgm:cxn modelId="{E7299349-0255-4B36-9EB6-26CCF24A5B18}" type="presOf" srcId="{88E35565-90BF-4673-A5D7-A51CE066C253}" destId="{9055DBA3-5FD5-4B9B-977C-28212CC3B8EC}" srcOrd="0" destOrd="0" presId="urn:microsoft.com/office/officeart/2005/8/layout/hierarchy1"/>
    <dgm:cxn modelId="{613AF388-66DE-45F6-8203-0013578034B0}" type="presOf" srcId="{87571C02-0489-4783-A7E0-366FC3157035}" destId="{1FAB1118-B1F0-470D-AFD6-D976BB340B8E}" srcOrd="0" destOrd="0" presId="urn:microsoft.com/office/officeart/2005/8/layout/hierarchy1"/>
    <dgm:cxn modelId="{F7B8ACA0-C116-4D10-A015-C24076E54824}" srcId="{D454635F-546F-4B11-BF06-2A5C1E313A39}" destId="{3A06F080-D0EF-4C97-A7A0-9F908C4440C9}" srcOrd="0" destOrd="0" parTransId="{DC0077FD-A89A-4B71-B773-AE11BECC2DA4}" sibTransId="{2277995B-D59A-4095-8185-8E3FF82C1831}"/>
    <dgm:cxn modelId="{0BF29D8E-3988-4B1C-92B0-03CE04C87847}" type="presOf" srcId="{0D8356EE-7F9A-4C27-8362-BE6369BBFB25}" destId="{BAE7C7F9-F7F9-4159-A3C0-A444E048FF25}" srcOrd="0" destOrd="0" presId="urn:microsoft.com/office/officeart/2005/8/layout/hierarchy1"/>
    <dgm:cxn modelId="{BD054B53-ED2B-4396-894A-8B9F25DDCC09}" type="presOf" srcId="{4986171F-9802-46AC-B3B6-A26F8130CC2E}" destId="{E64E7126-BABF-4ADF-A16E-EE1444A30A91}" srcOrd="0" destOrd="0" presId="urn:microsoft.com/office/officeart/2005/8/layout/hierarchy1"/>
    <dgm:cxn modelId="{DDD29D30-9D75-4BDA-A4D5-7FA2A076A431}" type="presOf" srcId="{8A7E2262-9293-4A18-A508-16FF45752C06}" destId="{2E789287-24CB-44F3-BA59-965063BF5BE9}" srcOrd="0" destOrd="0" presId="urn:microsoft.com/office/officeart/2005/8/layout/hierarchy1"/>
    <dgm:cxn modelId="{60B588AD-8B7B-48F4-972E-8F81AA1108F1}" srcId="{96503066-2192-4452-A93B-24483E045B99}" destId="{0D8356EE-7F9A-4C27-8362-BE6369BBFB25}" srcOrd="4" destOrd="0" parTransId="{C920F62D-FA5C-4AE9-9248-2C01E2920438}" sibTransId="{71A50E28-7CC3-4DE9-9A5A-C7CDF2F67D7E}"/>
    <dgm:cxn modelId="{CACCCB7E-3C54-486B-A6DE-C0F9F935B93B}" srcId="{5903A322-C940-43A7-A0A2-41A9D7A43902}" destId="{32884420-6EDA-485E-80ED-8B7D9661DD54}" srcOrd="0" destOrd="0" parTransId="{19230406-2034-4B3E-88F9-83DD9DE6F4CF}" sibTransId="{DF02D732-B56F-4452-983F-475B96057C53}"/>
    <dgm:cxn modelId="{8BB9280B-9F9A-4BD7-B953-6F19895C9DD5}" type="presOf" srcId="{B0209048-C1D3-4310-A0F7-FE27B6E87C28}" destId="{D59F4D3C-4574-4F9E-B5D9-31F211AC560E}" srcOrd="0" destOrd="0" presId="urn:microsoft.com/office/officeart/2005/8/layout/hierarchy1"/>
    <dgm:cxn modelId="{A39D5A31-A6E6-470D-B4BA-9DDE5B242553}" type="presOf" srcId="{96503066-2192-4452-A93B-24483E045B99}" destId="{BE94CEF6-5782-415C-8B5E-A114A1F91E78}" srcOrd="0" destOrd="0" presId="urn:microsoft.com/office/officeart/2005/8/layout/hierarchy1"/>
    <dgm:cxn modelId="{599B668C-21DF-4585-BC36-12C3AD133054}" type="presOf" srcId="{C30C96F9-6310-43FC-968B-515158D830E7}" destId="{880AA182-7CB9-4E59-9415-025941FE43DA}" srcOrd="0" destOrd="0" presId="urn:microsoft.com/office/officeart/2005/8/layout/hierarchy1"/>
    <dgm:cxn modelId="{B373BEA8-A016-47AC-A256-BD978A792E87}" type="presOf" srcId="{954BE03F-EBC5-4CF2-9F27-D82461F7D3A9}" destId="{2A482332-2835-4FD9-83E3-1703BD8B197E}" srcOrd="0" destOrd="0" presId="urn:microsoft.com/office/officeart/2005/8/layout/hierarchy1"/>
    <dgm:cxn modelId="{9ED1E172-717A-4186-A215-596962D249AD}" type="presOf" srcId="{6EC83A39-233F-4CD1-BDC8-976C9B82AA20}" destId="{7C58317E-CF1A-40D4-A437-53046DD160AB}" srcOrd="0" destOrd="0" presId="urn:microsoft.com/office/officeart/2005/8/layout/hierarchy1"/>
    <dgm:cxn modelId="{8F1E0F03-0047-4CFA-9988-13A1F22FD1B3}" type="presOf" srcId="{A2D377E4-1DA7-4B4E-9781-976DB0C4635C}" destId="{6674F15A-F061-472B-B772-D4154D19282E}" srcOrd="0" destOrd="0" presId="urn:microsoft.com/office/officeart/2005/8/layout/hierarchy1"/>
    <dgm:cxn modelId="{C1CD0D56-340D-4C2C-8F69-1D9192EE1B31}" type="presOf" srcId="{6C3CB197-824D-437E-9F33-31F292D52FD5}" destId="{221A74F7-3EE4-43BB-970D-42C33FB91D8B}" srcOrd="0" destOrd="0" presId="urn:microsoft.com/office/officeart/2005/8/layout/hierarchy1"/>
    <dgm:cxn modelId="{EF170A10-5AFF-4DC4-859D-4C69D4B920A7}" srcId="{D454635F-546F-4B11-BF06-2A5C1E313A39}" destId="{4986171F-9802-46AC-B3B6-A26F8130CC2E}" srcOrd="1" destOrd="0" parTransId="{1CFFF2D9-8856-4BD9-A0C3-C184CE493A31}" sibTransId="{666E4712-F1BF-454F-B4FA-B42E8A1E8D07}"/>
    <dgm:cxn modelId="{E2EF74F4-1EB1-4676-928B-02060DA3FE6B}" type="presOf" srcId="{119C361F-403B-4F2A-A5DE-AFAF7BAF16BE}" destId="{CAD18B81-2AD6-4B42-A45F-1930AEC3D0A7}" srcOrd="0" destOrd="0" presId="urn:microsoft.com/office/officeart/2005/8/layout/hierarchy1"/>
    <dgm:cxn modelId="{851478AB-6600-4AA1-8F86-D9595DE14264}" type="presOf" srcId="{D454635F-546F-4B11-BF06-2A5C1E313A39}" destId="{015CCDB8-3C42-4997-AD6D-CB86963FBD93}" srcOrd="0" destOrd="0" presId="urn:microsoft.com/office/officeart/2005/8/layout/hierarchy1"/>
    <dgm:cxn modelId="{58160C77-14CD-4477-83D0-4EC087B0852D}" type="presOf" srcId="{5C873C4D-2249-4BD5-B128-15A4428E6371}" destId="{4356A1A4-F869-4268-B5D6-891131DE8935}" srcOrd="0" destOrd="0" presId="urn:microsoft.com/office/officeart/2005/8/layout/hierarchy1"/>
    <dgm:cxn modelId="{B8293E28-A3DA-40BD-9BB5-2BDFD0A005B0}" type="presOf" srcId="{F4955825-E85B-473A-BBC1-A84106FC04AB}" destId="{6AD303D6-4E68-4362-9FE6-574A4D4FA201}" srcOrd="0" destOrd="0" presId="urn:microsoft.com/office/officeart/2005/8/layout/hierarchy1"/>
    <dgm:cxn modelId="{A76B098D-30DF-40AC-8225-B7C575326CD5}" type="presOf" srcId="{37674275-95F9-4580-B956-9B7F67289F03}" destId="{5292E206-D7FE-4A95-BBD9-7FB4EBEEE0F0}" srcOrd="0" destOrd="0" presId="urn:microsoft.com/office/officeart/2005/8/layout/hierarchy1"/>
    <dgm:cxn modelId="{EF32D6A2-60A5-49DB-91CB-53CFE09395FA}" type="presOf" srcId="{7EFCA50C-2441-4F04-9379-12723D08645E}" destId="{D17BEEDA-F2F6-4D18-831E-5F2C8107B0BC}" srcOrd="0" destOrd="0" presId="urn:microsoft.com/office/officeart/2005/8/layout/hierarchy1"/>
    <dgm:cxn modelId="{31340850-05AC-4FE3-9A5E-06F81F53E614}" srcId="{6C3CB197-824D-437E-9F33-31F292D52FD5}" destId="{72A0AEDD-0277-4B96-87D8-E3692479C620}" srcOrd="1" destOrd="0" parTransId="{88E35565-90BF-4673-A5D7-A51CE066C253}" sibTransId="{6017A94A-9187-4E0D-BFAB-429A2C842C69}"/>
    <dgm:cxn modelId="{0C7FA0C5-6712-4457-991E-AA5CD49999F0}" srcId="{32884420-6EDA-485E-80ED-8B7D9661DD54}" destId="{96503066-2192-4452-A93B-24483E045B99}" srcOrd="1" destOrd="0" parTransId="{8A7E2262-9293-4A18-A508-16FF45752C06}" sibTransId="{5D9FB132-CF2D-43A3-8496-EE27AEE34E89}"/>
    <dgm:cxn modelId="{75D0C090-2858-4475-AFDD-20429FFD0990}" srcId="{96503066-2192-4452-A93B-24483E045B99}" destId="{C30C96F9-6310-43FC-968B-515158D830E7}" srcOrd="5" destOrd="0" parTransId="{5C873C4D-2249-4BD5-B128-15A4428E6371}" sibTransId="{F0C71040-FF13-4976-AE2F-12079FD7727C}"/>
    <dgm:cxn modelId="{722B67B6-03C7-4382-91FB-2365BF5DE332}" type="presOf" srcId="{C920F62D-FA5C-4AE9-9248-2C01E2920438}" destId="{135091D2-132E-4047-AD76-7C066FBE9C77}" srcOrd="0" destOrd="0" presId="urn:microsoft.com/office/officeart/2005/8/layout/hierarchy1"/>
    <dgm:cxn modelId="{5EF7DA4E-51D8-4C97-871F-0FE054A60EBE}" type="presParOf" srcId="{4A009597-9415-4B67-833E-4F6133827259}" destId="{0C2DA956-58AA-4EEC-9A01-0E9BB938537B}" srcOrd="0" destOrd="0" presId="urn:microsoft.com/office/officeart/2005/8/layout/hierarchy1"/>
    <dgm:cxn modelId="{9C35BDA7-F1AF-447A-8CEB-56DA322EDA09}" type="presParOf" srcId="{0C2DA956-58AA-4EEC-9A01-0E9BB938537B}" destId="{27001B0B-5C4B-4103-B3A1-DD67DAA91E97}" srcOrd="0" destOrd="0" presId="urn:microsoft.com/office/officeart/2005/8/layout/hierarchy1"/>
    <dgm:cxn modelId="{06584992-CA2E-4318-B113-4EF66002C45E}" type="presParOf" srcId="{27001B0B-5C4B-4103-B3A1-DD67DAA91E97}" destId="{6D9471BC-1E90-4883-A4C5-35BF43AD0294}" srcOrd="0" destOrd="0" presId="urn:microsoft.com/office/officeart/2005/8/layout/hierarchy1"/>
    <dgm:cxn modelId="{E645AECD-2C18-4B61-B407-F22364116B53}" type="presParOf" srcId="{27001B0B-5C4B-4103-B3A1-DD67DAA91E97}" destId="{5D501454-F32E-413F-95C9-CCCA29C8BE0E}" srcOrd="1" destOrd="0" presId="urn:microsoft.com/office/officeart/2005/8/layout/hierarchy1"/>
    <dgm:cxn modelId="{721EABB0-9B65-4F99-A119-DA57FFBA5A97}" type="presParOf" srcId="{0C2DA956-58AA-4EEC-9A01-0E9BB938537B}" destId="{C0D99DC5-51F8-492B-97FA-5D4096BD30BB}" srcOrd="1" destOrd="0" presId="urn:microsoft.com/office/officeart/2005/8/layout/hierarchy1"/>
    <dgm:cxn modelId="{190CCC43-6E6B-40D9-980B-8E88E5D03936}" type="presParOf" srcId="{C0D99DC5-51F8-492B-97FA-5D4096BD30BB}" destId="{A1D3DDCC-C0D7-47D3-93DC-9FF3098ABC2E}" srcOrd="0" destOrd="0" presId="urn:microsoft.com/office/officeart/2005/8/layout/hierarchy1"/>
    <dgm:cxn modelId="{A1730BC5-C6B8-42D5-AD7E-569216360F6F}" type="presParOf" srcId="{C0D99DC5-51F8-492B-97FA-5D4096BD30BB}" destId="{2E759AAE-1B35-41AA-9F65-BD36C25978BC}" srcOrd="1" destOrd="0" presId="urn:microsoft.com/office/officeart/2005/8/layout/hierarchy1"/>
    <dgm:cxn modelId="{454F457D-19B9-4436-B7D9-1EE9117710BD}" type="presParOf" srcId="{2E759AAE-1B35-41AA-9F65-BD36C25978BC}" destId="{BD5E9391-704E-4C75-AD5A-EC5AC969903B}" srcOrd="0" destOrd="0" presId="urn:microsoft.com/office/officeart/2005/8/layout/hierarchy1"/>
    <dgm:cxn modelId="{198A93EC-C978-4971-8E28-CBA822C73717}" type="presParOf" srcId="{BD5E9391-704E-4C75-AD5A-EC5AC969903B}" destId="{A4046FAE-9D42-4E2D-A2ED-1AD80C687051}" srcOrd="0" destOrd="0" presId="urn:microsoft.com/office/officeart/2005/8/layout/hierarchy1"/>
    <dgm:cxn modelId="{31DF8033-67E6-4934-B6AE-09F1C3E34CA8}" type="presParOf" srcId="{BD5E9391-704E-4C75-AD5A-EC5AC969903B}" destId="{015CCDB8-3C42-4997-AD6D-CB86963FBD93}" srcOrd="1" destOrd="0" presId="urn:microsoft.com/office/officeart/2005/8/layout/hierarchy1"/>
    <dgm:cxn modelId="{336BF6B6-DBAA-4049-A390-6F1A53798A7C}" type="presParOf" srcId="{2E759AAE-1B35-41AA-9F65-BD36C25978BC}" destId="{426D3266-4089-487A-82F5-8685FE5A3923}" srcOrd="1" destOrd="0" presId="urn:microsoft.com/office/officeart/2005/8/layout/hierarchy1"/>
    <dgm:cxn modelId="{76992A26-3147-4FEB-9D08-F6D11C10D101}" type="presParOf" srcId="{426D3266-4089-487A-82F5-8685FE5A3923}" destId="{8417D2FC-AE30-47C3-9892-BF70EE616DDA}" srcOrd="0" destOrd="0" presId="urn:microsoft.com/office/officeart/2005/8/layout/hierarchy1"/>
    <dgm:cxn modelId="{B35C394A-09FB-425E-BF8B-A7F8DCCE135B}" type="presParOf" srcId="{426D3266-4089-487A-82F5-8685FE5A3923}" destId="{E6DFC911-6FC8-480B-87D8-7CA9C3BC83AB}" srcOrd="1" destOrd="0" presId="urn:microsoft.com/office/officeart/2005/8/layout/hierarchy1"/>
    <dgm:cxn modelId="{564AB2CF-E43F-4E31-AB7B-F70D8043F437}" type="presParOf" srcId="{E6DFC911-6FC8-480B-87D8-7CA9C3BC83AB}" destId="{C9CD7500-C238-4D97-B200-77379703FB74}" srcOrd="0" destOrd="0" presId="urn:microsoft.com/office/officeart/2005/8/layout/hierarchy1"/>
    <dgm:cxn modelId="{9EB0872E-4987-4F1C-892D-747D8392D862}" type="presParOf" srcId="{C9CD7500-C238-4D97-B200-77379703FB74}" destId="{A7786C12-07D1-4FA2-A351-72FB09BA3411}" srcOrd="0" destOrd="0" presId="urn:microsoft.com/office/officeart/2005/8/layout/hierarchy1"/>
    <dgm:cxn modelId="{6FCDF20C-D2A0-493F-A6A0-4FEA3DDAD5C4}" type="presParOf" srcId="{C9CD7500-C238-4D97-B200-77379703FB74}" destId="{02916749-8E50-4FB4-BA14-81689B9573E1}" srcOrd="1" destOrd="0" presId="urn:microsoft.com/office/officeart/2005/8/layout/hierarchy1"/>
    <dgm:cxn modelId="{2700DF2E-46B7-4028-A115-252626D12B5C}" type="presParOf" srcId="{E6DFC911-6FC8-480B-87D8-7CA9C3BC83AB}" destId="{E477C81B-3A86-47E2-884E-CF8C80EF4983}" srcOrd="1" destOrd="0" presId="urn:microsoft.com/office/officeart/2005/8/layout/hierarchy1"/>
    <dgm:cxn modelId="{81A18541-BCFA-476A-B411-FB381548B1F2}" type="presParOf" srcId="{426D3266-4089-487A-82F5-8685FE5A3923}" destId="{1CE650EC-9AB3-455E-8A35-09A93A9DD673}" srcOrd="2" destOrd="0" presId="urn:microsoft.com/office/officeart/2005/8/layout/hierarchy1"/>
    <dgm:cxn modelId="{62F2DF2C-FC71-458E-8A4F-0FC5D9D6B372}" type="presParOf" srcId="{426D3266-4089-487A-82F5-8685FE5A3923}" destId="{C7D31646-5DB4-488C-B10C-D77731AD27A5}" srcOrd="3" destOrd="0" presId="urn:microsoft.com/office/officeart/2005/8/layout/hierarchy1"/>
    <dgm:cxn modelId="{31BCB07E-8B69-4E99-965F-6B4C14A9B12F}" type="presParOf" srcId="{C7D31646-5DB4-488C-B10C-D77731AD27A5}" destId="{DA9434ED-708B-445E-8AA8-E078DBCD04A4}" srcOrd="0" destOrd="0" presId="urn:microsoft.com/office/officeart/2005/8/layout/hierarchy1"/>
    <dgm:cxn modelId="{CE5E6B8A-81F1-494F-AB10-A97F61AA8DF6}" type="presParOf" srcId="{DA9434ED-708B-445E-8AA8-E078DBCD04A4}" destId="{9F529E6F-6605-42CD-B3BA-374249624F59}" srcOrd="0" destOrd="0" presId="urn:microsoft.com/office/officeart/2005/8/layout/hierarchy1"/>
    <dgm:cxn modelId="{1C1CC554-BC69-4D06-ADCD-F5C22374E10D}" type="presParOf" srcId="{DA9434ED-708B-445E-8AA8-E078DBCD04A4}" destId="{E64E7126-BABF-4ADF-A16E-EE1444A30A91}" srcOrd="1" destOrd="0" presId="urn:microsoft.com/office/officeart/2005/8/layout/hierarchy1"/>
    <dgm:cxn modelId="{8A1EC96C-CBCB-4012-83BE-54599173910B}" type="presParOf" srcId="{C7D31646-5DB4-488C-B10C-D77731AD27A5}" destId="{3DFF22C8-2BD0-475A-ACBB-64616B9A2ED0}" srcOrd="1" destOrd="0" presId="urn:microsoft.com/office/officeart/2005/8/layout/hierarchy1"/>
    <dgm:cxn modelId="{26EFCD82-502F-4837-97B5-B9549604316A}" type="presParOf" srcId="{426D3266-4089-487A-82F5-8685FE5A3923}" destId="{D59F4D3C-4574-4F9E-B5D9-31F211AC560E}" srcOrd="4" destOrd="0" presId="urn:microsoft.com/office/officeart/2005/8/layout/hierarchy1"/>
    <dgm:cxn modelId="{CB116107-43EC-4216-B6AE-C8A2B823A969}" type="presParOf" srcId="{426D3266-4089-487A-82F5-8685FE5A3923}" destId="{084A81C1-9521-4EE0-8FAF-2FC9E5CBEBE1}" srcOrd="5" destOrd="0" presId="urn:microsoft.com/office/officeart/2005/8/layout/hierarchy1"/>
    <dgm:cxn modelId="{D5E01A06-03CA-4011-A44A-0A62BE10A473}" type="presParOf" srcId="{084A81C1-9521-4EE0-8FAF-2FC9E5CBEBE1}" destId="{71FCDC80-73E7-4193-BFD7-BCDD8668F823}" srcOrd="0" destOrd="0" presId="urn:microsoft.com/office/officeart/2005/8/layout/hierarchy1"/>
    <dgm:cxn modelId="{905DF5DC-CC19-4F88-80A0-E6D0021DB8A0}" type="presParOf" srcId="{71FCDC80-73E7-4193-BFD7-BCDD8668F823}" destId="{C81D0F1D-FCDA-40A0-8D4E-E806A1106E2D}" srcOrd="0" destOrd="0" presId="urn:microsoft.com/office/officeart/2005/8/layout/hierarchy1"/>
    <dgm:cxn modelId="{8B491CB1-9670-47A4-82B3-77454F1C5AC9}" type="presParOf" srcId="{71FCDC80-73E7-4193-BFD7-BCDD8668F823}" destId="{221A74F7-3EE4-43BB-970D-42C33FB91D8B}" srcOrd="1" destOrd="0" presId="urn:microsoft.com/office/officeart/2005/8/layout/hierarchy1"/>
    <dgm:cxn modelId="{2FA6FED6-EDE8-4E12-8459-D38F7F120559}" type="presParOf" srcId="{084A81C1-9521-4EE0-8FAF-2FC9E5CBEBE1}" destId="{E248F21D-2F7C-41B2-A9C4-1131AA945946}" srcOrd="1" destOrd="0" presId="urn:microsoft.com/office/officeart/2005/8/layout/hierarchy1"/>
    <dgm:cxn modelId="{F37B0999-EB99-48E5-BB51-CF75D965BDA5}" type="presParOf" srcId="{E248F21D-2F7C-41B2-A9C4-1131AA945946}" destId="{6AD303D6-4E68-4362-9FE6-574A4D4FA201}" srcOrd="0" destOrd="0" presId="urn:microsoft.com/office/officeart/2005/8/layout/hierarchy1"/>
    <dgm:cxn modelId="{AF79776E-5C32-4999-909C-156D494C3594}" type="presParOf" srcId="{E248F21D-2F7C-41B2-A9C4-1131AA945946}" destId="{A5BB3C04-E3FB-4FA8-B51A-480AE71BC4F0}" srcOrd="1" destOrd="0" presId="urn:microsoft.com/office/officeart/2005/8/layout/hierarchy1"/>
    <dgm:cxn modelId="{C5D03AA3-5270-4C74-AC13-173CE8A16A80}" type="presParOf" srcId="{A5BB3C04-E3FB-4FA8-B51A-480AE71BC4F0}" destId="{A6D70DC5-A935-46DB-9500-CEB2C767E50C}" srcOrd="0" destOrd="0" presId="urn:microsoft.com/office/officeart/2005/8/layout/hierarchy1"/>
    <dgm:cxn modelId="{E0DD94F2-3DAA-4DF2-BF5B-7E940B881E16}" type="presParOf" srcId="{A6D70DC5-A935-46DB-9500-CEB2C767E50C}" destId="{E34FBF16-DC5F-4584-AA0E-7F5316005711}" srcOrd="0" destOrd="0" presId="urn:microsoft.com/office/officeart/2005/8/layout/hierarchy1"/>
    <dgm:cxn modelId="{B37280B6-2E5F-4BBE-B2B2-8F67377D4384}" type="presParOf" srcId="{A6D70DC5-A935-46DB-9500-CEB2C767E50C}" destId="{736966DF-BD6F-4958-AC90-7B6640AAFAC8}" srcOrd="1" destOrd="0" presId="urn:microsoft.com/office/officeart/2005/8/layout/hierarchy1"/>
    <dgm:cxn modelId="{C3B14B85-7084-405E-9501-9D6D23445785}" type="presParOf" srcId="{A5BB3C04-E3FB-4FA8-B51A-480AE71BC4F0}" destId="{9D8FF6B3-1694-40EE-BC40-76981FFFC36F}" srcOrd="1" destOrd="0" presId="urn:microsoft.com/office/officeart/2005/8/layout/hierarchy1"/>
    <dgm:cxn modelId="{327DEDAA-9626-48F5-80C9-6B14C26C597C}" type="presParOf" srcId="{E248F21D-2F7C-41B2-A9C4-1131AA945946}" destId="{9055DBA3-5FD5-4B9B-977C-28212CC3B8EC}" srcOrd="2" destOrd="0" presId="urn:microsoft.com/office/officeart/2005/8/layout/hierarchy1"/>
    <dgm:cxn modelId="{29146305-1E07-49B6-A861-4A9DAE3CD67D}" type="presParOf" srcId="{E248F21D-2F7C-41B2-A9C4-1131AA945946}" destId="{2C6D1065-13DD-4C49-8841-FB6551B575F2}" srcOrd="3" destOrd="0" presId="urn:microsoft.com/office/officeart/2005/8/layout/hierarchy1"/>
    <dgm:cxn modelId="{F127880D-6C9D-4DD8-A5C0-928D74A05165}" type="presParOf" srcId="{2C6D1065-13DD-4C49-8841-FB6551B575F2}" destId="{966174BF-ABB4-42A5-B1B4-400A5673C94A}" srcOrd="0" destOrd="0" presId="urn:microsoft.com/office/officeart/2005/8/layout/hierarchy1"/>
    <dgm:cxn modelId="{CD00ACE5-8058-4EC4-AE00-9ADBF66EC52C}" type="presParOf" srcId="{966174BF-ABB4-42A5-B1B4-400A5673C94A}" destId="{BECC38A1-FE1D-4352-8A33-24D41CE7E0B6}" srcOrd="0" destOrd="0" presId="urn:microsoft.com/office/officeart/2005/8/layout/hierarchy1"/>
    <dgm:cxn modelId="{ED9EFEE8-AFA4-492A-8748-E26D9885D235}" type="presParOf" srcId="{966174BF-ABB4-42A5-B1B4-400A5673C94A}" destId="{5BCE0624-9DCB-4461-8BF1-ECAE01314524}" srcOrd="1" destOrd="0" presId="urn:microsoft.com/office/officeart/2005/8/layout/hierarchy1"/>
    <dgm:cxn modelId="{CDE2DEA0-B287-412F-9DCC-0A931684195F}" type="presParOf" srcId="{2C6D1065-13DD-4C49-8841-FB6551B575F2}" destId="{091F804A-424D-4355-8B40-684755203A6D}" srcOrd="1" destOrd="0" presId="urn:microsoft.com/office/officeart/2005/8/layout/hierarchy1"/>
    <dgm:cxn modelId="{F218E336-5CDE-4146-9A00-BFEABDF57D32}" type="presParOf" srcId="{C0D99DC5-51F8-492B-97FA-5D4096BD30BB}" destId="{2E789287-24CB-44F3-BA59-965063BF5BE9}" srcOrd="2" destOrd="0" presId="urn:microsoft.com/office/officeart/2005/8/layout/hierarchy1"/>
    <dgm:cxn modelId="{122456B6-2734-4076-A5FE-767683BC76D4}" type="presParOf" srcId="{C0D99DC5-51F8-492B-97FA-5D4096BD30BB}" destId="{634AB816-C786-4DDB-A4D8-45B87988172C}" srcOrd="3" destOrd="0" presId="urn:microsoft.com/office/officeart/2005/8/layout/hierarchy1"/>
    <dgm:cxn modelId="{D36F7CB2-60FC-4877-BA32-24D8A8216F4E}" type="presParOf" srcId="{634AB816-C786-4DDB-A4D8-45B87988172C}" destId="{7D123517-421E-4C44-8DEE-9AA1BDE23BC5}" srcOrd="0" destOrd="0" presId="urn:microsoft.com/office/officeart/2005/8/layout/hierarchy1"/>
    <dgm:cxn modelId="{5D0D172A-8FB3-4055-885E-C0B7FE7A3694}" type="presParOf" srcId="{7D123517-421E-4C44-8DEE-9AA1BDE23BC5}" destId="{92B815A5-A0F4-4006-B761-F0E09368D401}" srcOrd="0" destOrd="0" presId="urn:microsoft.com/office/officeart/2005/8/layout/hierarchy1"/>
    <dgm:cxn modelId="{064B514F-360F-4EA5-8E3B-F9793A8295DE}" type="presParOf" srcId="{7D123517-421E-4C44-8DEE-9AA1BDE23BC5}" destId="{BE94CEF6-5782-415C-8B5E-A114A1F91E78}" srcOrd="1" destOrd="0" presId="urn:microsoft.com/office/officeart/2005/8/layout/hierarchy1"/>
    <dgm:cxn modelId="{22C7D93E-32A6-47BC-B1F7-44B5C2C2D9B5}" type="presParOf" srcId="{634AB816-C786-4DDB-A4D8-45B87988172C}" destId="{9CD1C32D-019E-4B25-AEF0-A18FD1727550}" srcOrd="1" destOrd="0" presId="urn:microsoft.com/office/officeart/2005/8/layout/hierarchy1"/>
    <dgm:cxn modelId="{D6A24F4D-C85F-4B9D-B19E-2ABFF3A0825E}" type="presParOf" srcId="{9CD1C32D-019E-4B25-AEF0-A18FD1727550}" destId="{7C58317E-CF1A-40D4-A437-53046DD160AB}" srcOrd="0" destOrd="0" presId="urn:microsoft.com/office/officeart/2005/8/layout/hierarchy1"/>
    <dgm:cxn modelId="{8FE62D1E-5269-4468-AC41-36EE8E0CE923}" type="presParOf" srcId="{9CD1C32D-019E-4B25-AEF0-A18FD1727550}" destId="{BF1AA730-8276-4DF8-BACA-7B154A1466D4}" srcOrd="1" destOrd="0" presId="urn:microsoft.com/office/officeart/2005/8/layout/hierarchy1"/>
    <dgm:cxn modelId="{AD6CF932-8DC8-4EB7-B206-62774181E2A7}" type="presParOf" srcId="{BF1AA730-8276-4DF8-BACA-7B154A1466D4}" destId="{BCEE620A-B3C8-48D7-B5D3-CB916FF2DD0B}" srcOrd="0" destOrd="0" presId="urn:microsoft.com/office/officeart/2005/8/layout/hierarchy1"/>
    <dgm:cxn modelId="{3D8C962D-CB5E-4556-BB78-D67550A6D9F9}" type="presParOf" srcId="{BCEE620A-B3C8-48D7-B5D3-CB916FF2DD0B}" destId="{05F5D2F0-672C-45CD-BB84-AE377971F943}" srcOrd="0" destOrd="0" presId="urn:microsoft.com/office/officeart/2005/8/layout/hierarchy1"/>
    <dgm:cxn modelId="{C01D3BBF-AC22-4500-9BE8-4BDB59DCF4FC}" type="presParOf" srcId="{BCEE620A-B3C8-48D7-B5D3-CB916FF2DD0B}" destId="{D17BEEDA-F2F6-4D18-831E-5F2C8107B0BC}" srcOrd="1" destOrd="0" presId="urn:microsoft.com/office/officeart/2005/8/layout/hierarchy1"/>
    <dgm:cxn modelId="{79E147EC-BFA5-48E1-912D-7E4779DBFBB5}" type="presParOf" srcId="{BF1AA730-8276-4DF8-BACA-7B154A1466D4}" destId="{A011E8D2-FC83-431D-9F2C-4C97F0674203}" srcOrd="1" destOrd="0" presId="urn:microsoft.com/office/officeart/2005/8/layout/hierarchy1"/>
    <dgm:cxn modelId="{1BA04A63-4C66-4751-B0A6-27156AC8DCE0}" type="presParOf" srcId="{9CD1C32D-019E-4B25-AEF0-A18FD1727550}" destId="{87015A8C-5B02-46DC-BA46-F1C97985C55D}" srcOrd="2" destOrd="0" presId="urn:microsoft.com/office/officeart/2005/8/layout/hierarchy1"/>
    <dgm:cxn modelId="{EA861607-45F1-482A-B52C-34A8A025A027}" type="presParOf" srcId="{9CD1C32D-019E-4B25-AEF0-A18FD1727550}" destId="{B2FAAA44-810F-46CD-AC99-880B4AC8DD89}" srcOrd="3" destOrd="0" presId="urn:microsoft.com/office/officeart/2005/8/layout/hierarchy1"/>
    <dgm:cxn modelId="{65F79D1D-AC57-472F-BBF1-34F1FF514928}" type="presParOf" srcId="{B2FAAA44-810F-46CD-AC99-880B4AC8DD89}" destId="{6A4DF179-6666-42EC-B581-F44F7BA54958}" srcOrd="0" destOrd="0" presId="urn:microsoft.com/office/officeart/2005/8/layout/hierarchy1"/>
    <dgm:cxn modelId="{DB810888-EFBD-4F2A-8A52-0EFDF3511786}" type="presParOf" srcId="{6A4DF179-6666-42EC-B581-F44F7BA54958}" destId="{71F8BFA9-3980-4533-BE86-A0B66DE65012}" srcOrd="0" destOrd="0" presId="urn:microsoft.com/office/officeart/2005/8/layout/hierarchy1"/>
    <dgm:cxn modelId="{F62DD21F-F337-47CA-8A6E-3E775F58902F}" type="presParOf" srcId="{6A4DF179-6666-42EC-B581-F44F7BA54958}" destId="{FCA8E0C6-F8F2-4100-A1DC-55EDC6BAF5EC}" srcOrd="1" destOrd="0" presId="urn:microsoft.com/office/officeart/2005/8/layout/hierarchy1"/>
    <dgm:cxn modelId="{4E822D15-EEA7-42B2-9374-43990E7CD5BB}" type="presParOf" srcId="{B2FAAA44-810F-46CD-AC99-880B4AC8DD89}" destId="{19C20A9E-A00C-4673-987D-42B96F3CE828}" srcOrd="1" destOrd="0" presId="urn:microsoft.com/office/officeart/2005/8/layout/hierarchy1"/>
    <dgm:cxn modelId="{5D4D65C5-CF55-4EBC-9DC5-41711997C777}" type="presParOf" srcId="{9CD1C32D-019E-4B25-AEF0-A18FD1727550}" destId="{CAD18B81-2AD6-4B42-A45F-1930AEC3D0A7}" srcOrd="4" destOrd="0" presId="urn:microsoft.com/office/officeart/2005/8/layout/hierarchy1"/>
    <dgm:cxn modelId="{373BE273-7333-4665-AAE1-FDD51A857999}" type="presParOf" srcId="{9CD1C32D-019E-4B25-AEF0-A18FD1727550}" destId="{37C1E475-17EF-47CD-9C86-1DDAB1190F06}" srcOrd="5" destOrd="0" presId="urn:microsoft.com/office/officeart/2005/8/layout/hierarchy1"/>
    <dgm:cxn modelId="{6490761C-9944-4E37-AAB4-9BBB3BB7C927}" type="presParOf" srcId="{37C1E475-17EF-47CD-9C86-1DDAB1190F06}" destId="{B7D16B9A-E4AD-4A92-8AC8-5CCE57DE4150}" srcOrd="0" destOrd="0" presId="urn:microsoft.com/office/officeart/2005/8/layout/hierarchy1"/>
    <dgm:cxn modelId="{491C3B2C-6684-45D8-A09A-ACF2AD2B3053}" type="presParOf" srcId="{B7D16B9A-E4AD-4A92-8AC8-5CCE57DE4150}" destId="{AB525D16-B9A9-46AA-A543-6B5FF21876FD}" srcOrd="0" destOrd="0" presId="urn:microsoft.com/office/officeart/2005/8/layout/hierarchy1"/>
    <dgm:cxn modelId="{34309942-4CF3-4D86-A673-5FA673089FD3}" type="presParOf" srcId="{B7D16B9A-E4AD-4A92-8AC8-5CCE57DE4150}" destId="{1FAB1118-B1F0-470D-AFD6-D976BB340B8E}" srcOrd="1" destOrd="0" presId="urn:microsoft.com/office/officeart/2005/8/layout/hierarchy1"/>
    <dgm:cxn modelId="{91FF0EC7-1AFF-4ABC-842D-15692F698DFB}" type="presParOf" srcId="{37C1E475-17EF-47CD-9C86-1DDAB1190F06}" destId="{2EA08073-BE4E-4F7A-9E3D-9D5E2D264D42}" srcOrd="1" destOrd="0" presId="urn:microsoft.com/office/officeart/2005/8/layout/hierarchy1"/>
    <dgm:cxn modelId="{ABE1A535-E1F8-4DE4-A90C-8876F2126306}" type="presParOf" srcId="{9CD1C32D-019E-4B25-AEF0-A18FD1727550}" destId="{2A482332-2835-4FD9-83E3-1703BD8B197E}" srcOrd="6" destOrd="0" presId="urn:microsoft.com/office/officeart/2005/8/layout/hierarchy1"/>
    <dgm:cxn modelId="{6F7B122A-47D7-454B-B72A-818DE92B8B33}" type="presParOf" srcId="{9CD1C32D-019E-4B25-AEF0-A18FD1727550}" destId="{AC7A274A-3271-4C99-A700-76E0FF685CC8}" srcOrd="7" destOrd="0" presId="urn:microsoft.com/office/officeart/2005/8/layout/hierarchy1"/>
    <dgm:cxn modelId="{ABBE46BD-0093-4030-9963-B17466C0BD88}" type="presParOf" srcId="{AC7A274A-3271-4C99-A700-76E0FF685CC8}" destId="{1A9AC822-BD23-4AE0-A060-64B0035E332B}" srcOrd="0" destOrd="0" presId="urn:microsoft.com/office/officeart/2005/8/layout/hierarchy1"/>
    <dgm:cxn modelId="{613B4A76-8D25-40CD-BF46-F388AC8A4211}" type="presParOf" srcId="{1A9AC822-BD23-4AE0-A060-64B0035E332B}" destId="{AF24FFCD-4CEF-439D-9ED4-917BAD2C437D}" srcOrd="0" destOrd="0" presId="urn:microsoft.com/office/officeart/2005/8/layout/hierarchy1"/>
    <dgm:cxn modelId="{E1125D8E-237B-4989-9F08-440146003668}" type="presParOf" srcId="{1A9AC822-BD23-4AE0-A060-64B0035E332B}" destId="{17A29010-F1C0-479B-9AD4-5238311A147D}" srcOrd="1" destOrd="0" presId="urn:microsoft.com/office/officeart/2005/8/layout/hierarchy1"/>
    <dgm:cxn modelId="{3FAC4B96-9440-4E40-8A84-87F3BDC35241}" type="presParOf" srcId="{AC7A274A-3271-4C99-A700-76E0FF685CC8}" destId="{EC4E38D6-7F64-4E56-AB1F-FC7E159FFBF1}" srcOrd="1" destOrd="0" presId="urn:microsoft.com/office/officeart/2005/8/layout/hierarchy1"/>
    <dgm:cxn modelId="{A697063D-4503-40A0-9432-38BCC1E2D048}" type="presParOf" srcId="{9CD1C32D-019E-4B25-AEF0-A18FD1727550}" destId="{135091D2-132E-4047-AD76-7C066FBE9C77}" srcOrd="8" destOrd="0" presId="urn:microsoft.com/office/officeart/2005/8/layout/hierarchy1"/>
    <dgm:cxn modelId="{2273F955-770D-43AE-87FC-FF488AE00B52}" type="presParOf" srcId="{9CD1C32D-019E-4B25-AEF0-A18FD1727550}" destId="{CA0F126F-D359-4BAB-BE96-519CC721D719}" srcOrd="9" destOrd="0" presId="urn:microsoft.com/office/officeart/2005/8/layout/hierarchy1"/>
    <dgm:cxn modelId="{8BC2F702-5576-43C9-BF50-865EE17F998B}" type="presParOf" srcId="{CA0F126F-D359-4BAB-BE96-519CC721D719}" destId="{FE40225B-7602-41A4-B21C-78FECBC3FDA1}" srcOrd="0" destOrd="0" presId="urn:microsoft.com/office/officeart/2005/8/layout/hierarchy1"/>
    <dgm:cxn modelId="{5832AABB-34FF-46D3-9222-7A0A4170165A}" type="presParOf" srcId="{FE40225B-7602-41A4-B21C-78FECBC3FDA1}" destId="{A8B43F6D-964B-4769-ACF9-B4CD6D781869}" srcOrd="0" destOrd="0" presId="urn:microsoft.com/office/officeart/2005/8/layout/hierarchy1"/>
    <dgm:cxn modelId="{05BB95D7-7ED7-4F6E-9339-418A9DE65E43}" type="presParOf" srcId="{FE40225B-7602-41A4-B21C-78FECBC3FDA1}" destId="{BAE7C7F9-F7F9-4159-A3C0-A444E048FF25}" srcOrd="1" destOrd="0" presId="urn:microsoft.com/office/officeart/2005/8/layout/hierarchy1"/>
    <dgm:cxn modelId="{CD57B963-8E2F-4A7F-AAF9-F4F0332577DF}" type="presParOf" srcId="{CA0F126F-D359-4BAB-BE96-519CC721D719}" destId="{63A5F630-9444-4692-8822-9D2910743A75}" srcOrd="1" destOrd="0" presId="urn:microsoft.com/office/officeart/2005/8/layout/hierarchy1"/>
    <dgm:cxn modelId="{04914EEE-A1E8-4DB5-977B-7B8D14D52838}" type="presParOf" srcId="{9CD1C32D-019E-4B25-AEF0-A18FD1727550}" destId="{4356A1A4-F869-4268-B5D6-891131DE8935}" srcOrd="10" destOrd="0" presId="urn:microsoft.com/office/officeart/2005/8/layout/hierarchy1"/>
    <dgm:cxn modelId="{4485974D-D2D3-4EF5-B2BA-FCDFCCED08FB}" type="presParOf" srcId="{9CD1C32D-019E-4B25-AEF0-A18FD1727550}" destId="{336E6283-E905-4937-A476-FB1DBCD2BCF3}" srcOrd="11" destOrd="0" presId="urn:microsoft.com/office/officeart/2005/8/layout/hierarchy1"/>
    <dgm:cxn modelId="{BA0DB811-5DF3-4279-845B-E7D7BF7070F0}" type="presParOf" srcId="{336E6283-E905-4937-A476-FB1DBCD2BCF3}" destId="{A4E9B6C7-A04B-4202-A7CA-80E251552282}" srcOrd="0" destOrd="0" presId="urn:microsoft.com/office/officeart/2005/8/layout/hierarchy1"/>
    <dgm:cxn modelId="{7B94A268-580E-4978-A67C-6AA0365247B2}" type="presParOf" srcId="{A4E9B6C7-A04B-4202-A7CA-80E251552282}" destId="{E96C62E8-0670-495C-9E5F-865916277A37}" srcOrd="0" destOrd="0" presId="urn:microsoft.com/office/officeart/2005/8/layout/hierarchy1"/>
    <dgm:cxn modelId="{13C80D01-0573-4E48-A984-AB2F38169464}" type="presParOf" srcId="{A4E9B6C7-A04B-4202-A7CA-80E251552282}" destId="{880AA182-7CB9-4E59-9415-025941FE43DA}" srcOrd="1" destOrd="0" presId="urn:microsoft.com/office/officeart/2005/8/layout/hierarchy1"/>
    <dgm:cxn modelId="{71530B36-6843-49CF-B77D-FC67BB14CC2B}" type="presParOf" srcId="{336E6283-E905-4937-A476-FB1DBCD2BCF3}" destId="{DA225621-11EC-4204-89B4-1C8640B5D285}" srcOrd="1" destOrd="0" presId="urn:microsoft.com/office/officeart/2005/8/layout/hierarchy1"/>
    <dgm:cxn modelId="{ABDCA3FA-983D-4F2A-ACC2-601B961B86F2}" type="presParOf" srcId="{9CD1C32D-019E-4B25-AEF0-A18FD1727550}" destId="{F20A0474-9245-4558-AADC-8C0733C2D9B7}" srcOrd="12" destOrd="0" presId="urn:microsoft.com/office/officeart/2005/8/layout/hierarchy1"/>
    <dgm:cxn modelId="{5DFEAA2B-1275-43C4-8423-8E35D95295C6}" type="presParOf" srcId="{9CD1C32D-019E-4B25-AEF0-A18FD1727550}" destId="{27923F54-B6D9-458A-9B91-C2D91EA11BEF}" srcOrd="13" destOrd="0" presId="urn:microsoft.com/office/officeart/2005/8/layout/hierarchy1"/>
    <dgm:cxn modelId="{1E3A0125-5735-47CD-AB85-757E5347AA1F}" type="presParOf" srcId="{27923F54-B6D9-458A-9B91-C2D91EA11BEF}" destId="{10636685-04C1-4A33-9A33-7914390A6CB8}" srcOrd="0" destOrd="0" presId="urn:microsoft.com/office/officeart/2005/8/layout/hierarchy1"/>
    <dgm:cxn modelId="{07C5D1D2-DF43-4EA0-BB71-ABEE16C473B3}" type="presParOf" srcId="{10636685-04C1-4A33-9A33-7914390A6CB8}" destId="{78FB3C39-C777-4BB6-924E-078F96CEB155}" srcOrd="0" destOrd="0" presId="urn:microsoft.com/office/officeart/2005/8/layout/hierarchy1"/>
    <dgm:cxn modelId="{07774D8D-2CB4-4BDD-9103-41CA4EC01719}" type="presParOf" srcId="{10636685-04C1-4A33-9A33-7914390A6CB8}" destId="{D87424A3-5EC5-4CC2-9BF8-3B61761FF027}" srcOrd="1" destOrd="0" presId="urn:microsoft.com/office/officeart/2005/8/layout/hierarchy1"/>
    <dgm:cxn modelId="{5FDEFE21-F2BF-4B81-9CE1-92D5FA974DE0}" type="presParOf" srcId="{27923F54-B6D9-458A-9B91-C2D91EA11BEF}" destId="{7F1AA7C1-E79F-4F10-90BC-259C493ECBDA}" srcOrd="1" destOrd="0" presId="urn:microsoft.com/office/officeart/2005/8/layout/hierarchy1"/>
    <dgm:cxn modelId="{355601C7-8647-449C-BA18-61569B012D6C}" type="presParOf" srcId="{9CD1C32D-019E-4B25-AEF0-A18FD1727550}" destId="{5292E206-D7FE-4A95-BBD9-7FB4EBEEE0F0}" srcOrd="14" destOrd="0" presId="urn:microsoft.com/office/officeart/2005/8/layout/hierarchy1"/>
    <dgm:cxn modelId="{AA6DE1FC-27F5-497E-9016-4203E2A993C9}" type="presParOf" srcId="{9CD1C32D-019E-4B25-AEF0-A18FD1727550}" destId="{30004054-5875-4594-A870-13C99B0BD3DE}" srcOrd="15" destOrd="0" presId="urn:microsoft.com/office/officeart/2005/8/layout/hierarchy1"/>
    <dgm:cxn modelId="{092CA873-8056-4339-BFD4-78770AEE88D0}" type="presParOf" srcId="{30004054-5875-4594-A870-13C99B0BD3DE}" destId="{6CFCA61E-18E5-403D-BB77-1064594467B0}" srcOrd="0" destOrd="0" presId="urn:microsoft.com/office/officeart/2005/8/layout/hierarchy1"/>
    <dgm:cxn modelId="{E90D409B-84D1-4AF1-BBC4-C565A9E8920B}" type="presParOf" srcId="{6CFCA61E-18E5-403D-BB77-1064594467B0}" destId="{906C200E-404D-4003-9DC0-6CC7A81D1184}" srcOrd="0" destOrd="0" presId="urn:microsoft.com/office/officeart/2005/8/layout/hierarchy1"/>
    <dgm:cxn modelId="{B1692417-FC4B-4D5D-B030-212A6C5BBD16}" type="presParOf" srcId="{6CFCA61E-18E5-403D-BB77-1064594467B0}" destId="{6674F15A-F061-472B-B772-D4154D19282E}" srcOrd="1" destOrd="0" presId="urn:microsoft.com/office/officeart/2005/8/layout/hierarchy1"/>
    <dgm:cxn modelId="{BC090334-5779-4BF2-8695-35EB6387B1DF}" type="presParOf" srcId="{30004054-5875-4594-A870-13C99B0BD3DE}" destId="{D7330627-489B-4AB2-B953-266D256C5329}"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DAE90-2C14-446B-925F-148980C20B5B}">
      <dsp:nvSpPr>
        <dsp:cNvPr id="0" name=""/>
        <dsp:cNvSpPr/>
      </dsp:nvSpPr>
      <dsp:spPr>
        <a:xfrm rot="5400000">
          <a:off x="-205037" y="205180"/>
          <a:ext cx="1366916" cy="95684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de-DE" sz="2800" kern="1200" dirty="0" smtClean="0"/>
            <a:t>1</a:t>
          </a:r>
          <a:endParaRPr lang="de-DE" sz="2800" kern="1200" dirty="0"/>
        </a:p>
      </dsp:txBody>
      <dsp:txXfrm rot="-5400000">
        <a:off x="1" y="478564"/>
        <a:ext cx="956841" cy="410075"/>
      </dsp:txXfrm>
    </dsp:sp>
    <dsp:sp modelId="{280DDA49-7676-425F-A1B4-C1D3CC6978BE}">
      <dsp:nvSpPr>
        <dsp:cNvPr id="0" name=""/>
        <dsp:cNvSpPr/>
      </dsp:nvSpPr>
      <dsp:spPr>
        <a:xfrm rot="5400000">
          <a:off x="2806542" y="-1849557"/>
          <a:ext cx="888495" cy="458789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if</a:t>
          </a:r>
          <a:r>
            <a:rPr lang="de-DE" sz="1600" kern="1200" dirty="0" smtClean="0"/>
            <a:t> </a:t>
          </a:r>
          <a:r>
            <a:rPr lang="de-DE" sz="1600" kern="1200" dirty="0" err="1" smtClean="0"/>
            <a:t>the</a:t>
          </a:r>
          <a:r>
            <a:rPr lang="de-DE" sz="1600" kern="1200" dirty="0" smtClean="0"/>
            <a:t> </a:t>
          </a:r>
          <a:r>
            <a:rPr lang="de-DE" sz="1600" kern="1200" dirty="0" err="1" smtClean="0"/>
            <a:t>general</a:t>
          </a:r>
          <a:r>
            <a:rPr lang="de-DE" sz="1600" kern="1200" dirty="0" smtClean="0"/>
            <a:t> </a:t>
          </a:r>
          <a:r>
            <a:rPr lang="de-DE" sz="1600" kern="1200" dirty="0" err="1" smtClean="0"/>
            <a:t>version</a:t>
          </a:r>
          <a:r>
            <a:rPr lang="de-DE" sz="1600" kern="1200" dirty="0" smtClean="0"/>
            <a:t> </a:t>
          </a:r>
          <a:r>
            <a:rPr lang="de-DE" sz="1600" kern="1200" dirty="0" err="1" smtClean="0"/>
            <a:t>fits</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vec</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void</a:t>
          </a:r>
          <a:r>
            <a:rPr lang="de-DE" sz="1600" kern="1200" dirty="0" smtClean="0"/>
            <a:t> ✅</a:t>
          </a:r>
          <a:endParaRPr lang="de-DE" sz="1600" kern="1200" dirty="0"/>
        </a:p>
      </dsp:txBody>
      <dsp:txXfrm rot="-5400000">
        <a:off x="956841" y="43517"/>
        <a:ext cx="4544525" cy="801749"/>
      </dsp:txXfrm>
    </dsp:sp>
    <dsp:sp modelId="{ABECE4A9-4D67-4C58-8892-96A2E83A86B4}">
      <dsp:nvSpPr>
        <dsp:cNvPr id="0" name=""/>
        <dsp:cNvSpPr/>
      </dsp:nvSpPr>
      <dsp:spPr>
        <a:xfrm rot="5400000">
          <a:off x="-205037" y="1285045"/>
          <a:ext cx="1366916" cy="95684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de-DE" sz="2800" kern="1200" dirty="0" smtClean="0"/>
            <a:t>2</a:t>
          </a:r>
          <a:endParaRPr lang="de-DE" sz="2800" kern="1200" dirty="0"/>
        </a:p>
      </dsp:txBody>
      <dsp:txXfrm rot="-5400000">
        <a:off x="1" y="1558429"/>
        <a:ext cx="956841" cy="410075"/>
      </dsp:txXfrm>
    </dsp:sp>
    <dsp:sp modelId="{7436ADD2-0FFB-4112-B2C8-41C9CDCADDD9}">
      <dsp:nvSpPr>
        <dsp:cNvPr id="0" name=""/>
        <dsp:cNvSpPr/>
      </dsp:nvSpPr>
      <dsp:spPr>
        <a:xfrm rot="5400000">
          <a:off x="2806542" y="-769693"/>
          <a:ext cx="888495" cy="4587898"/>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the</a:t>
          </a:r>
          <a:r>
            <a:rPr lang="de-DE" sz="1600" kern="1200" dirty="0" smtClean="0"/>
            <a:t> </a:t>
          </a:r>
          <a:r>
            <a:rPr lang="de-DE" sz="1600" kern="1200" dirty="0" err="1" smtClean="0"/>
            <a:t>specialized</a:t>
          </a:r>
          <a:r>
            <a:rPr lang="de-DE" sz="1600" kern="1200" dirty="0" smtClean="0"/>
            <a:t> </a:t>
          </a:r>
          <a:r>
            <a:rPr lang="de-DE" sz="1600" kern="1200" dirty="0" err="1" smtClean="0"/>
            <a:t>version</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vec</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No</a:t>
          </a:r>
          <a:r>
            <a:rPr lang="de-DE" sz="1600" kern="1200" dirty="0" smtClean="0"/>
            <a:t> </a:t>
          </a:r>
          <a:r>
            <a:rPr lang="de-DE" sz="1600" kern="1200" dirty="0" err="1" smtClean="0"/>
            <a:t>deduction</a:t>
          </a:r>
          <a:r>
            <a:rPr lang="de-DE" sz="1600" kern="1200" dirty="0" smtClean="0"/>
            <a:t> </a:t>
          </a:r>
          <a:r>
            <a:rPr lang="de-DE" sz="1600" kern="1200" dirty="0" err="1" smtClean="0"/>
            <a:t>possible</a:t>
          </a:r>
          <a:r>
            <a:rPr lang="de-DE" sz="1600" kern="1200" dirty="0" smtClean="0"/>
            <a:t> ✅</a:t>
          </a:r>
          <a:endParaRPr lang="de-DE" sz="1600" kern="1200" dirty="0"/>
        </a:p>
      </dsp:txBody>
      <dsp:txXfrm rot="-5400000">
        <a:off x="956841" y="1123381"/>
        <a:ext cx="4544525" cy="8017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9DAE90-2C14-446B-925F-148980C20B5B}">
      <dsp:nvSpPr>
        <dsp:cNvPr id="0" name=""/>
        <dsp:cNvSpPr/>
      </dsp:nvSpPr>
      <dsp:spPr>
        <a:xfrm rot="5400000">
          <a:off x="-205037" y="205180"/>
          <a:ext cx="1366916" cy="95684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de-DE" sz="2800" kern="1200" dirty="0" smtClean="0"/>
            <a:t>3</a:t>
          </a:r>
          <a:endParaRPr lang="de-DE" sz="2800" kern="1200" dirty="0"/>
        </a:p>
      </dsp:txBody>
      <dsp:txXfrm rot="-5400000">
        <a:off x="1" y="478564"/>
        <a:ext cx="956841" cy="410075"/>
      </dsp:txXfrm>
    </dsp:sp>
    <dsp:sp modelId="{280DDA49-7676-425F-A1B4-C1D3CC6978BE}">
      <dsp:nvSpPr>
        <dsp:cNvPr id="0" name=""/>
        <dsp:cNvSpPr/>
      </dsp:nvSpPr>
      <dsp:spPr>
        <a:xfrm rot="5400000">
          <a:off x="2793663" y="-1836678"/>
          <a:ext cx="888495" cy="456213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de-DE" sz="1800" kern="1200" dirty="0" err="1" smtClean="0"/>
            <a:t>Evaluate</a:t>
          </a:r>
          <a:r>
            <a:rPr lang="de-DE" sz="1800" kern="1200" dirty="0" smtClean="0"/>
            <a:t> </a:t>
          </a:r>
          <a:r>
            <a:rPr lang="de-DE" sz="1800" kern="1200" dirty="0" err="1" smtClean="0"/>
            <a:t>the</a:t>
          </a:r>
          <a:r>
            <a:rPr lang="de-DE" sz="1800" kern="1200" dirty="0" smtClean="0"/>
            <a:t> </a:t>
          </a:r>
          <a:r>
            <a:rPr lang="de-DE" sz="1800" kern="1200" dirty="0" err="1" smtClean="0"/>
            <a:t>void_t</a:t>
          </a:r>
          <a:endParaRPr lang="de-DE" sz="1800" kern="1200" dirty="0" smtClean="0"/>
        </a:p>
        <a:p>
          <a:pPr marL="171450" lvl="1" indent="-171450" algn="l" defTabSz="800100">
            <a:lnSpc>
              <a:spcPct val="90000"/>
            </a:lnSpc>
            <a:spcBef>
              <a:spcPct val="0"/>
            </a:spcBef>
            <a:spcAft>
              <a:spcPct val="15000"/>
            </a:spcAft>
            <a:buChar char="••"/>
          </a:pPr>
          <a:r>
            <a:rPr lang="de-DE" sz="1800" kern="1200" dirty="0" smtClean="0"/>
            <a:t>SFINAE-</a:t>
          </a:r>
          <a:r>
            <a:rPr lang="de-DE" sz="1800" kern="1200" dirty="0" err="1" smtClean="0"/>
            <a:t>Failure</a:t>
          </a:r>
          <a:r>
            <a:rPr lang="de-DE" sz="1800" kern="1200" dirty="0" smtClean="0"/>
            <a:t>, </a:t>
          </a:r>
          <a:r>
            <a:rPr lang="de-DE" sz="1800" kern="1200" dirty="0" err="1" smtClean="0"/>
            <a:t>because</a:t>
          </a:r>
          <a:r>
            <a:rPr lang="de-DE" sz="1800" kern="1200" dirty="0" smtClean="0"/>
            <a:t> </a:t>
          </a:r>
          <a:r>
            <a:rPr lang="de-DE" sz="1800" kern="1200" dirty="0" err="1" smtClean="0"/>
            <a:t>vec</a:t>
          </a:r>
          <a:r>
            <a:rPr lang="de-DE" sz="1800" kern="1200" dirty="0" smtClean="0"/>
            <a:t> </a:t>
          </a:r>
          <a:r>
            <a:rPr lang="de-DE" sz="1800" kern="1200" dirty="0" err="1" smtClean="0"/>
            <a:t>has</a:t>
          </a:r>
          <a:r>
            <a:rPr lang="de-DE" sz="1800" kern="1200" dirty="0" smtClean="0"/>
            <a:t> </a:t>
          </a:r>
          <a:r>
            <a:rPr lang="de-DE" sz="1800" kern="1200" dirty="0" err="1" smtClean="0"/>
            <a:t>no</a:t>
          </a:r>
          <a:r>
            <a:rPr lang="de-DE" sz="1800" kern="1200" dirty="0" smtClean="0"/>
            <a:t> </a:t>
          </a:r>
          <a:r>
            <a:rPr lang="de-DE" sz="1800" kern="1200" dirty="0" err="1" smtClean="0"/>
            <a:t>function</a:t>
          </a:r>
          <a:r>
            <a:rPr lang="de-DE" sz="1800" kern="1200" dirty="0" smtClean="0"/>
            <a:t> </a:t>
          </a:r>
          <a:r>
            <a:rPr lang="de-DE" sz="1800" kern="1200" dirty="0" err="1" smtClean="0"/>
            <a:t>data</a:t>
          </a:r>
          <a:r>
            <a:rPr lang="de-DE" sz="1800" kern="1200" dirty="0" smtClean="0"/>
            <a:t>!</a:t>
          </a:r>
        </a:p>
      </dsp:txBody>
      <dsp:txXfrm rot="-5400000">
        <a:off x="956842" y="43516"/>
        <a:ext cx="4518766" cy="801749"/>
      </dsp:txXfrm>
    </dsp:sp>
    <dsp:sp modelId="{278077CB-5D5C-4DDD-9831-384023E4C00E}">
      <dsp:nvSpPr>
        <dsp:cNvPr id="0" name=""/>
        <dsp:cNvSpPr/>
      </dsp:nvSpPr>
      <dsp:spPr>
        <a:xfrm rot="5400000">
          <a:off x="-205037" y="1285045"/>
          <a:ext cx="1366916" cy="956841"/>
        </a:xfrm>
        <a:prstGeom prst="chevron">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de-DE" sz="2800" kern="1200" smtClean="0"/>
            <a:t>4</a:t>
          </a:r>
          <a:endParaRPr lang="de-DE" sz="2800" kern="1200" dirty="0" smtClean="0"/>
        </a:p>
      </dsp:txBody>
      <dsp:txXfrm rot="-5400000">
        <a:off x="1" y="1558429"/>
        <a:ext cx="956841" cy="410075"/>
      </dsp:txXfrm>
    </dsp:sp>
    <dsp:sp modelId="{1BA516F8-3FD5-4393-AE0E-637AA6E89BDE}">
      <dsp:nvSpPr>
        <dsp:cNvPr id="0" name=""/>
        <dsp:cNvSpPr/>
      </dsp:nvSpPr>
      <dsp:spPr>
        <a:xfrm rot="5400000">
          <a:off x="2793663" y="-756813"/>
          <a:ext cx="888495" cy="4562139"/>
        </a:xfrm>
        <a:prstGeom prst="round2Same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de-DE" sz="1800" kern="1200" dirty="0" err="1" smtClean="0"/>
            <a:t>No</a:t>
          </a:r>
          <a:r>
            <a:rPr lang="de-DE" sz="1800" kern="1200" dirty="0" smtClean="0"/>
            <a:t> </a:t>
          </a:r>
          <a:r>
            <a:rPr lang="de-DE" sz="1800" kern="1200" dirty="0" err="1" smtClean="0"/>
            <a:t>error</a:t>
          </a:r>
          <a:r>
            <a:rPr lang="de-DE" sz="1800" kern="1200" dirty="0" smtClean="0"/>
            <a:t>, but </a:t>
          </a:r>
          <a:r>
            <a:rPr lang="de-DE" sz="1800" kern="1200" dirty="0" err="1" smtClean="0"/>
            <a:t>the</a:t>
          </a:r>
          <a:r>
            <a:rPr lang="de-DE" sz="1800" kern="1200" dirty="0" smtClean="0"/>
            <a:t> </a:t>
          </a:r>
          <a:r>
            <a:rPr lang="de-DE" sz="1800" kern="1200" dirty="0" err="1" smtClean="0"/>
            <a:t>specialized</a:t>
          </a:r>
          <a:r>
            <a:rPr lang="de-DE" sz="1800" kern="1200" dirty="0" smtClean="0"/>
            <a:t> </a:t>
          </a:r>
          <a:r>
            <a:rPr lang="de-DE" sz="1800" kern="1200" dirty="0" err="1" smtClean="0"/>
            <a:t>version</a:t>
          </a:r>
          <a:r>
            <a:rPr lang="de-DE" sz="1800" kern="1200" dirty="0" smtClean="0"/>
            <a:t> </a:t>
          </a:r>
          <a:r>
            <a:rPr lang="de-DE" sz="1800" kern="1200" dirty="0" err="1" smtClean="0"/>
            <a:t>is</a:t>
          </a:r>
          <a:r>
            <a:rPr lang="de-DE" sz="1800" kern="1200" dirty="0" smtClean="0"/>
            <a:t> </a:t>
          </a:r>
          <a:r>
            <a:rPr lang="de-DE" sz="1800" kern="1200" dirty="0" err="1" smtClean="0"/>
            <a:t>dicarded</a:t>
          </a:r>
          <a:endParaRPr lang="de-DE" sz="1800" kern="1200" dirty="0" smtClean="0"/>
        </a:p>
        <a:p>
          <a:pPr marL="171450" lvl="1" indent="-171450" algn="l" defTabSz="800100">
            <a:lnSpc>
              <a:spcPct val="90000"/>
            </a:lnSpc>
            <a:spcBef>
              <a:spcPct val="0"/>
            </a:spcBef>
            <a:spcAft>
              <a:spcPct val="15000"/>
            </a:spcAft>
            <a:buChar char="••"/>
          </a:pPr>
          <a:r>
            <a:rPr lang="de-DE" sz="1800" kern="1200" dirty="0" err="1" smtClean="0"/>
            <a:t>Use</a:t>
          </a:r>
          <a:r>
            <a:rPr lang="de-DE" sz="1800" kern="1200" dirty="0" smtClean="0"/>
            <a:t> </a:t>
          </a:r>
          <a:r>
            <a:rPr lang="de-DE" sz="1800" kern="1200" dirty="0" err="1" smtClean="0"/>
            <a:t>the</a:t>
          </a:r>
          <a:r>
            <a:rPr lang="de-DE" sz="1800" kern="1200" dirty="0" smtClean="0"/>
            <a:t> </a:t>
          </a:r>
          <a:r>
            <a:rPr lang="de-DE" sz="1800" kern="1200" dirty="0" err="1" smtClean="0"/>
            <a:t>general</a:t>
          </a:r>
          <a:r>
            <a:rPr lang="de-DE" sz="1800" kern="1200" dirty="0" smtClean="0"/>
            <a:t> </a:t>
          </a:r>
          <a:r>
            <a:rPr lang="de-DE" sz="1800" kern="1200" dirty="0" err="1" smtClean="0"/>
            <a:t>version</a:t>
          </a:r>
          <a:endParaRPr lang="de-DE" sz="1800" kern="1200" dirty="0" smtClean="0"/>
        </a:p>
      </dsp:txBody>
      <dsp:txXfrm rot="-5400000">
        <a:off x="956842" y="1123381"/>
        <a:ext cx="4518766" cy="8017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2E206-D7FE-4A95-BBD9-7FB4EBEEE0F0}">
      <dsp:nvSpPr>
        <dsp:cNvPr id="0" name=""/>
        <dsp:cNvSpPr/>
      </dsp:nvSpPr>
      <dsp:spPr>
        <a:xfrm>
          <a:off x="7294396" y="2083696"/>
          <a:ext cx="3692338" cy="251031"/>
        </a:xfrm>
        <a:custGeom>
          <a:avLst/>
          <a:gdLst/>
          <a:ahLst/>
          <a:cxnLst/>
          <a:rect l="0" t="0" r="0" b="0"/>
          <a:pathLst>
            <a:path>
              <a:moveTo>
                <a:pt x="0" y="0"/>
              </a:moveTo>
              <a:lnTo>
                <a:pt x="0" y="171070"/>
              </a:lnTo>
              <a:lnTo>
                <a:pt x="3692338" y="171070"/>
              </a:lnTo>
              <a:lnTo>
                <a:pt x="3692338"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20A0474-9245-4558-AADC-8C0733C2D9B7}">
      <dsp:nvSpPr>
        <dsp:cNvPr id="0" name=""/>
        <dsp:cNvSpPr/>
      </dsp:nvSpPr>
      <dsp:spPr>
        <a:xfrm>
          <a:off x="7294396" y="2083696"/>
          <a:ext cx="2637384" cy="251031"/>
        </a:xfrm>
        <a:custGeom>
          <a:avLst/>
          <a:gdLst/>
          <a:ahLst/>
          <a:cxnLst/>
          <a:rect l="0" t="0" r="0" b="0"/>
          <a:pathLst>
            <a:path>
              <a:moveTo>
                <a:pt x="0" y="0"/>
              </a:moveTo>
              <a:lnTo>
                <a:pt x="0" y="171070"/>
              </a:lnTo>
              <a:lnTo>
                <a:pt x="2637384" y="171070"/>
              </a:lnTo>
              <a:lnTo>
                <a:pt x="2637384"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56A1A4-F869-4268-B5D6-891131DE8935}">
      <dsp:nvSpPr>
        <dsp:cNvPr id="0" name=""/>
        <dsp:cNvSpPr/>
      </dsp:nvSpPr>
      <dsp:spPr>
        <a:xfrm>
          <a:off x="7294396" y="2083696"/>
          <a:ext cx="1582430" cy="251031"/>
        </a:xfrm>
        <a:custGeom>
          <a:avLst/>
          <a:gdLst/>
          <a:ahLst/>
          <a:cxnLst/>
          <a:rect l="0" t="0" r="0" b="0"/>
          <a:pathLst>
            <a:path>
              <a:moveTo>
                <a:pt x="0" y="0"/>
              </a:moveTo>
              <a:lnTo>
                <a:pt x="0" y="171070"/>
              </a:lnTo>
              <a:lnTo>
                <a:pt x="1582430" y="171070"/>
              </a:lnTo>
              <a:lnTo>
                <a:pt x="158243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35091D2-132E-4047-AD76-7C066FBE9C77}">
      <dsp:nvSpPr>
        <dsp:cNvPr id="0" name=""/>
        <dsp:cNvSpPr/>
      </dsp:nvSpPr>
      <dsp:spPr>
        <a:xfrm>
          <a:off x="7294396" y="2083696"/>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82332-2835-4FD9-83E3-1703BD8B197E}">
      <dsp:nvSpPr>
        <dsp:cNvPr id="0" name=""/>
        <dsp:cNvSpPr/>
      </dsp:nvSpPr>
      <dsp:spPr>
        <a:xfrm>
          <a:off x="6766919" y="2083696"/>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AD18B81-2AD6-4B42-A45F-1930AEC3D0A7}">
      <dsp:nvSpPr>
        <dsp:cNvPr id="0" name=""/>
        <dsp:cNvSpPr/>
      </dsp:nvSpPr>
      <dsp:spPr>
        <a:xfrm>
          <a:off x="5711966" y="2083696"/>
          <a:ext cx="1582430" cy="251031"/>
        </a:xfrm>
        <a:custGeom>
          <a:avLst/>
          <a:gdLst/>
          <a:ahLst/>
          <a:cxnLst/>
          <a:rect l="0" t="0" r="0" b="0"/>
          <a:pathLst>
            <a:path>
              <a:moveTo>
                <a:pt x="1582430" y="0"/>
              </a:moveTo>
              <a:lnTo>
                <a:pt x="1582430"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7015A8C-5B02-46DC-BA46-F1C97985C55D}">
      <dsp:nvSpPr>
        <dsp:cNvPr id="0" name=""/>
        <dsp:cNvSpPr/>
      </dsp:nvSpPr>
      <dsp:spPr>
        <a:xfrm>
          <a:off x="4657012" y="2083696"/>
          <a:ext cx="2637384" cy="251031"/>
        </a:xfrm>
        <a:custGeom>
          <a:avLst/>
          <a:gdLst/>
          <a:ahLst/>
          <a:cxnLst/>
          <a:rect l="0" t="0" r="0" b="0"/>
          <a:pathLst>
            <a:path>
              <a:moveTo>
                <a:pt x="2637384" y="0"/>
              </a:moveTo>
              <a:lnTo>
                <a:pt x="2637384"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C58317E-CF1A-40D4-A437-53046DD160AB}">
      <dsp:nvSpPr>
        <dsp:cNvPr id="0" name=""/>
        <dsp:cNvSpPr/>
      </dsp:nvSpPr>
      <dsp:spPr>
        <a:xfrm>
          <a:off x="3602058" y="2083696"/>
          <a:ext cx="3692338" cy="251031"/>
        </a:xfrm>
        <a:custGeom>
          <a:avLst/>
          <a:gdLst/>
          <a:ahLst/>
          <a:cxnLst/>
          <a:rect l="0" t="0" r="0" b="0"/>
          <a:pathLst>
            <a:path>
              <a:moveTo>
                <a:pt x="3692338" y="0"/>
              </a:moveTo>
              <a:lnTo>
                <a:pt x="3692338"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E789287-24CB-44F3-BA59-965063BF5BE9}">
      <dsp:nvSpPr>
        <dsp:cNvPr id="0" name=""/>
        <dsp:cNvSpPr/>
      </dsp:nvSpPr>
      <dsp:spPr>
        <a:xfrm>
          <a:off x="4393273" y="1284568"/>
          <a:ext cx="2901123" cy="251031"/>
        </a:xfrm>
        <a:custGeom>
          <a:avLst/>
          <a:gdLst/>
          <a:ahLst/>
          <a:cxnLst/>
          <a:rect l="0" t="0" r="0" b="0"/>
          <a:pathLst>
            <a:path>
              <a:moveTo>
                <a:pt x="0" y="0"/>
              </a:moveTo>
              <a:lnTo>
                <a:pt x="0" y="171070"/>
              </a:lnTo>
              <a:lnTo>
                <a:pt x="2901123" y="171070"/>
              </a:lnTo>
              <a:lnTo>
                <a:pt x="2901123"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55DBA3-5FD5-4B9B-977C-28212CC3B8EC}">
      <dsp:nvSpPr>
        <dsp:cNvPr id="0" name=""/>
        <dsp:cNvSpPr/>
      </dsp:nvSpPr>
      <dsp:spPr>
        <a:xfrm>
          <a:off x="2547104" y="2882823"/>
          <a:ext cx="527476" cy="251031"/>
        </a:xfrm>
        <a:custGeom>
          <a:avLst/>
          <a:gdLst/>
          <a:ahLst/>
          <a:cxnLst/>
          <a:rect l="0" t="0" r="0" b="0"/>
          <a:pathLst>
            <a:path>
              <a:moveTo>
                <a:pt x="0" y="0"/>
              </a:moveTo>
              <a:lnTo>
                <a:pt x="0" y="171070"/>
              </a:lnTo>
              <a:lnTo>
                <a:pt x="527476" y="171070"/>
              </a:lnTo>
              <a:lnTo>
                <a:pt x="527476"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D303D6-4E68-4362-9FE6-574A4D4FA201}">
      <dsp:nvSpPr>
        <dsp:cNvPr id="0" name=""/>
        <dsp:cNvSpPr/>
      </dsp:nvSpPr>
      <dsp:spPr>
        <a:xfrm>
          <a:off x="2019627" y="2882823"/>
          <a:ext cx="527476" cy="251031"/>
        </a:xfrm>
        <a:custGeom>
          <a:avLst/>
          <a:gdLst/>
          <a:ahLst/>
          <a:cxnLst/>
          <a:rect l="0" t="0" r="0" b="0"/>
          <a:pathLst>
            <a:path>
              <a:moveTo>
                <a:pt x="527476" y="0"/>
              </a:moveTo>
              <a:lnTo>
                <a:pt x="527476"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9F4D3C-4574-4F9E-B5D9-31F211AC560E}">
      <dsp:nvSpPr>
        <dsp:cNvPr id="0" name=""/>
        <dsp:cNvSpPr/>
      </dsp:nvSpPr>
      <dsp:spPr>
        <a:xfrm>
          <a:off x="1492150" y="2083696"/>
          <a:ext cx="1054953" cy="251031"/>
        </a:xfrm>
        <a:custGeom>
          <a:avLst/>
          <a:gdLst/>
          <a:ahLst/>
          <a:cxnLst/>
          <a:rect l="0" t="0" r="0" b="0"/>
          <a:pathLst>
            <a:path>
              <a:moveTo>
                <a:pt x="0" y="0"/>
              </a:moveTo>
              <a:lnTo>
                <a:pt x="0" y="171070"/>
              </a:lnTo>
              <a:lnTo>
                <a:pt x="1054953" y="171070"/>
              </a:lnTo>
              <a:lnTo>
                <a:pt x="1054953"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E650EC-9AB3-455E-8A35-09A93A9DD673}">
      <dsp:nvSpPr>
        <dsp:cNvPr id="0" name=""/>
        <dsp:cNvSpPr/>
      </dsp:nvSpPr>
      <dsp:spPr>
        <a:xfrm>
          <a:off x="1446430" y="2083696"/>
          <a:ext cx="91440" cy="251031"/>
        </a:xfrm>
        <a:custGeom>
          <a:avLst/>
          <a:gdLst/>
          <a:ahLst/>
          <a:cxnLst/>
          <a:rect l="0" t="0" r="0" b="0"/>
          <a:pathLst>
            <a:path>
              <a:moveTo>
                <a:pt x="45720" y="0"/>
              </a:moveTo>
              <a:lnTo>
                <a:pt x="4572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17D2FC-AE30-47C3-9892-BF70EE616DDA}">
      <dsp:nvSpPr>
        <dsp:cNvPr id="0" name=""/>
        <dsp:cNvSpPr/>
      </dsp:nvSpPr>
      <dsp:spPr>
        <a:xfrm>
          <a:off x="437196" y="2083696"/>
          <a:ext cx="1054953" cy="251031"/>
        </a:xfrm>
        <a:custGeom>
          <a:avLst/>
          <a:gdLst/>
          <a:ahLst/>
          <a:cxnLst/>
          <a:rect l="0" t="0" r="0" b="0"/>
          <a:pathLst>
            <a:path>
              <a:moveTo>
                <a:pt x="1054953" y="0"/>
              </a:moveTo>
              <a:lnTo>
                <a:pt x="1054953" y="171070"/>
              </a:lnTo>
              <a:lnTo>
                <a:pt x="0" y="171070"/>
              </a:lnTo>
              <a:lnTo>
                <a:pt x="0" y="251031"/>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3DDCC-C0D7-47D3-93DC-9FF3098ABC2E}">
      <dsp:nvSpPr>
        <dsp:cNvPr id="0" name=""/>
        <dsp:cNvSpPr/>
      </dsp:nvSpPr>
      <dsp:spPr>
        <a:xfrm>
          <a:off x="1492150" y="1284568"/>
          <a:ext cx="2901123" cy="251031"/>
        </a:xfrm>
        <a:custGeom>
          <a:avLst/>
          <a:gdLst/>
          <a:ahLst/>
          <a:cxnLst/>
          <a:rect l="0" t="0" r="0" b="0"/>
          <a:pathLst>
            <a:path>
              <a:moveTo>
                <a:pt x="2901123" y="0"/>
              </a:moveTo>
              <a:lnTo>
                <a:pt x="2901123" y="171070"/>
              </a:lnTo>
              <a:lnTo>
                <a:pt x="0" y="171070"/>
              </a:lnTo>
              <a:lnTo>
                <a:pt x="0" y="251031"/>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D9471BC-1E90-4883-A4C5-35BF43AD0294}">
      <dsp:nvSpPr>
        <dsp:cNvPr id="0" name=""/>
        <dsp:cNvSpPr/>
      </dsp:nvSpPr>
      <dsp:spPr>
        <a:xfrm>
          <a:off x="3961701" y="736472"/>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501454-F32E-413F-95C9-CCCA29C8BE0E}">
      <dsp:nvSpPr>
        <dsp:cNvPr id="0" name=""/>
        <dsp:cNvSpPr/>
      </dsp:nvSpPr>
      <dsp:spPr>
        <a:xfrm>
          <a:off x="4057606" y="827581"/>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Datatypes</a:t>
          </a:r>
          <a:endParaRPr lang="de-DE" sz="1000" kern="1200" dirty="0"/>
        </a:p>
      </dsp:txBody>
      <dsp:txXfrm>
        <a:off x="4073659" y="843634"/>
        <a:ext cx="831038" cy="515990"/>
      </dsp:txXfrm>
    </dsp:sp>
    <dsp:sp modelId="{A4046FAE-9D42-4E2D-A2ED-1AD80C687051}">
      <dsp:nvSpPr>
        <dsp:cNvPr id="0" name=""/>
        <dsp:cNvSpPr/>
      </dsp:nvSpPr>
      <dsp:spPr>
        <a:xfrm>
          <a:off x="1060578"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5CCDB8-3C42-4997-AD6D-CB86963FBD93}">
      <dsp:nvSpPr>
        <dsp:cNvPr id="0" name=""/>
        <dsp:cNvSpPr/>
      </dsp:nvSpPr>
      <dsp:spPr>
        <a:xfrm>
          <a:off x="1156483"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Fundamental</a:t>
          </a:r>
        </a:p>
      </dsp:txBody>
      <dsp:txXfrm>
        <a:off x="1172536" y="1642762"/>
        <a:ext cx="831038" cy="515990"/>
      </dsp:txXfrm>
    </dsp:sp>
    <dsp:sp modelId="{A7786C12-07D1-4FA2-A351-72FB09BA3411}">
      <dsp:nvSpPr>
        <dsp:cNvPr id="0" name=""/>
        <dsp:cNvSpPr/>
      </dsp:nvSpPr>
      <dsp:spPr>
        <a:xfrm>
          <a:off x="562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916749-8E50-4FB4-BA14-81689B9573E1}">
      <dsp:nvSpPr>
        <dsp:cNvPr id="0" name=""/>
        <dsp:cNvSpPr/>
      </dsp:nvSpPr>
      <dsp:spPr>
        <a:xfrm>
          <a:off x="101529"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void</a:t>
          </a:r>
          <a:endParaRPr lang="de-DE" sz="1000" kern="1200" dirty="0">
            <a:latin typeface="Courier New" panose="02070309020205020404" pitchFamily="49" charset="0"/>
            <a:cs typeface="Courier New" panose="02070309020205020404" pitchFamily="49" charset="0"/>
          </a:endParaRPr>
        </a:p>
      </dsp:txBody>
      <dsp:txXfrm>
        <a:off x="117582" y="2441889"/>
        <a:ext cx="831038" cy="515990"/>
      </dsp:txXfrm>
    </dsp:sp>
    <dsp:sp modelId="{9F529E6F-6605-42CD-B3BA-374249624F59}">
      <dsp:nvSpPr>
        <dsp:cNvPr id="0" name=""/>
        <dsp:cNvSpPr/>
      </dsp:nvSpPr>
      <dsp:spPr>
        <a:xfrm>
          <a:off x="1060578"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64E7126-BABF-4ADF-A16E-EE1444A30A91}">
      <dsp:nvSpPr>
        <dsp:cNvPr id="0" name=""/>
        <dsp:cNvSpPr/>
      </dsp:nvSpPr>
      <dsp:spPr>
        <a:xfrm>
          <a:off x="1156483"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nullptr</a:t>
          </a:r>
          <a:endParaRPr lang="de-DE" sz="1000" kern="1200" dirty="0">
            <a:latin typeface="Courier New" panose="02070309020205020404" pitchFamily="49" charset="0"/>
            <a:cs typeface="Courier New" panose="02070309020205020404" pitchFamily="49" charset="0"/>
          </a:endParaRPr>
        </a:p>
      </dsp:txBody>
      <dsp:txXfrm>
        <a:off x="1172536" y="2441889"/>
        <a:ext cx="831038" cy="515990"/>
      </dsp:txXfrm>
    </dsp:sp>
    <dsp:sp modelId="{C81D0F1D-FCDA-40A0-8D4E-E806A1106E2D}">
      <dsp:nvSpPr>
        <dsp:cNvPr id="0" name=""/>
        <dsp:cNvSpPr/>
      </dsp:nvSpPr>
      <dsp:spPr>
        <a:xfrm>
          <a:off x="2115532"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1A74F7-3EE4-43BB-970D-42C33FB91D8B}">
      <dsp:nvSpPr>
        <dsp:cNvPr id="0" name=""/>
        <dsp:cNvSpPr/>
      </dsp:nvSpPr>
      <dsp:spPr>
        <a:xfrm>
          <a:off x="2211437"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mn-lt"/>
              <a:cs typeface="Courier New" panose="02070309020205020404" pitchFamily="49" charset="0"/>
            </a:rPr>
            <a:t>Arithmetic</a:t>
          </a:r>
          <a:endParaRPr lang="de-DE" sz="1000" kern="1200" dirty="0">
            <a:latin typeface="+mn-lt"/>
            <a:cs typeface="Courier New" panose="02070309020205020404" pitchFamily="49" charset="0"/>
          </a:endParaRPr>
        </a:p>
      </dsp:txBody>
      <dsp:txXfrm>
        <a:off x="2227490" y="2441889"/>
        <a:ext cx="831038" cy="515990"/>
      </dsp:txXfrm>
    </dsp:sp>
    <dsp:sp modelId="{E34FBF16-DC5F-4584-AA0E-7F5316005711}">
      <dsp:nvSpPr>
        <dsp:cNvPr id="0" name=""/>
        <dsp:cNvSpPr/>
      </dsp:nvSpPr>
      <dsp:spPr>
        <a:xfrm>
          <a:off x="1588055"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6966DF-BD6F-4958-AC90-7B6640AAFAC8}">
      <dsp:nvSpPr>
        <dsp:cNvPr id="0" name=""/>
        <dsp:cNvSpPr/>
      </dsp:nvSpPr>
      <dsp:spPr>
        <a:xfrm>
          <a:off x="1683960"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Integral</a:t>
          </a:r>
        </a:p>
      </dsp:txBody>
      <dsp:txXfrm>
        <a:off x="1700013" y="3241017"/>
        <a:ext cx="831038" cy="515990"/>
      </dsp:txXfrm>
    </dsp:sp>
    <dsp:sp modelId="{BECC38A1-FE1D-4352-8A33-24D41CE7E0B6}">
      <dsp:nvSpPr>
        <dsp:cNvPr id="0" name=""/>
        <dsp:cNvSpPr/>
      </dsp:nvSpPr>
      <dsp:spPr>
        <a:xfrm>
          <a:off x="2643009" y="3133854"/>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CE0624-9DCB-4461-8BF1-ECAE01314524}">
      <dsp:nvSpPr>
        <dsp:cNvPr id="0" name=""/>
        <dsp:cNvSpPr/>
      </dsp:nvSpPr>
      <dsp:spPr>
        <a:xfrm>
          <a:off x="2738914" y="3224964"/>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latin typeface="+mn-lt"/>
              <a:cs typeface="Courier New" panose="02070309020205020404" pitchFamily="49" charset="0"/>
            </a:rPr>
            <a:t>Floating </a:t>
          </a:r>
          <a:r>
            <a:rPr lang="de-DE" sz="1000" kern="1200" dirty="0" err="1">
              <a:latin typeface="+mn-lt"/>
              <a:cs typeface="Courier New" panose="02070309020205020404" pitchFamily="49" charset="0"/>
            </a:rPr>
            <a:t>point</a:t>
          </a:r>
          <a:endParaRPr lang="de-DE" sz="1000" kern="1200" dirty="0">
            <a:latin typeface="+mn-lt"/>
            <a:cs typeface="Courier New" panose="02070309020205020404" pitchFamily="49" charset="0"/>
          </a:endParaRPr>
        </a:p>
      </dsp:txBody>
      <dsp:txXfrm>
        <a:off x="2754967" y="3241017"/>
        <a:ext cx="831038" cy="515990"/>
      </dsp:txXfrm>
    </dsp:sp>
    <dsp:sp modelId="{92B815A5-A0F4-4006-B761-F0E09368D401}">
      <dsp:nvSpPr>
        <dsp:cNvPr id="0" name=""/>
        <dsp:cNvSpPr/>
      </dsp:nvSpPr>
      <dsp:spPr>
        <a:xfrm>
          <a:off x="6862824" y="1535599"/>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94CEF6-5782-415C-8B5E-A114A1F91E78}">
      <dsp:nvSpPr>
        <dsp:cNvPr id="0" name=""/>
        <dsp:cNvSpPr/>
      </dsp:nvSpPr>
      <dsp:spPr>
        <a:xfrm>
          <a:off x="6958729" y="1626709"/>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Compound</a:t>
          </a:r>
          <a:endParaRPr lang="de-DE" sz="1000" kern="1200" dirty="0"/>
        </a:p>
      </dsp:txBody>
      <dsp:txXfrm>
        <a:off x="6974782" y="1642762"/>
        <a:ext cx="831038" cy="515990"/>
      </dsp:txXfrm>
    </dsp:sp>
    <dsp:sp modelId="{05F5D2F0-672C-45CD-BB84-AE377971F943}">
      <dsp:nvSpPr>
        <dsp:cNvPr id="0" name=""/>
        <dsp:cNvSpPr/>
      </dsp:nvSpPr>
      <dsp:spPr>
        <a:xfrm>
          <a:off x="3170486"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7BEEDA-F2F6-4D18-831E-5F2C8107B0BC}">
      <dsp:nvSpPr>
        <dsp:cNvPr id="0" name=""/>
        <dsp:cNvSpPr/>
      </dsp:nvSpPr>
      <dsp:spPr>
        <a:xfrm>
          <a:off x="3266391"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latin typeface="Courier New" panose="02070309020205020404" pitchFamily="49" charset="0"/>
              <a:cs typeface="Courier New" panose="02070309020205020404" pitchFamily="49" charset="0"/>
            </a:rPr>
            <a:t>enum</a:t>
          </a:r>
          <a:endParaRPr lang="de-DE" sz="1000" kern="1200" dirty="0"/>
        </a:p>
      </dsp:txBody>
      <dsp:txXfrm>
        <a:off x="3282444" y="2441889"/>
        <a:ext cx="831038" cy="515990"/>
      </dsp:txXfrm>
    </dsp:sp>
    <dsp:sp modelId="{71F8BFA9-3980-4533-BE86-A0B66DE65012}">
      <dsp:nvSpPr>
        <dsp:cNvPr id="0" name=""/>
        <dsp:cNvSpPr/>
      </dsp:nvSpPr>
      <dsp:spPr>
        <a:xfrm>
          <a:off x="4225440"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A8E0C6-F8F2-4100-A1DC-55EDC6BAF5EC}">
      <dsp:nvSpPr>
        <dsp:cNvPr id="0" name=""/>
        <dsp:cNvSpPr/>
      </dsp:nvSpPr>
      <dsp:spPr>
        <a:xfrm>
          <a:off x="4321345"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Pointer</a:t>
          </a:r>
        </a:p>
      </dsp:txBody>
      <dsp:txXfrm>
        <a:off x="4337398" y="2441889"/>
        <a:ext cx="831038" cy="515990"/>
      </dsp:txXfrm>
    </dsp:sp>
    <dsp:sp modelId="{AB525D16-B9A9-46AA-A543-6B5FF21876FD}">
      <dsp:nvSpPr>
        <dsp:cNvPr id="0" name=""/>
        <dsp:cNvSpPr/>
      </dsp:nvSpPr>
      <dsp:spPr>
        <a:xfrm>
          <a:off x="5280394"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B1118-B1F0-470D-AFD6-D976BB340B8E}">
      <dsp:nvSpPr>
        <dsp:cNvPr id="0" name=""/>
        <dsp:cNvSpPr/>
      </dsp:nvSpPr>
      <dsp:spPr>
        <a:xfrm>
          <a:off x="537629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Member </a:t>
          </a:r>
          <a:r>
            <a:rPr lang="de-DE" sz="1000" kern="1200" dirty="0" err="1"/>
            <a:t>pointer</a:t>
          </a:r>
          <a:endParaRPr lang="de-DE" sz="1000" kern="1200" dirty="0"/>
        </a:p>
      </dsp:txBody>
      <dsp:txXfrm>
        <a:off x="5392351" y="2441889"/>
        <a:ext cx="831038" cy="515990"/>
      </dsp:txXfrm>
    </dsp:sp>
    <dsp:sp modelId="{AF24FFCD-4CEF-439D-9ED4-917BAD2C437D}">
      <dsp:nvSpPr>
        <dsp:cNvPr id="0" name=""/>
        <dsp:cNvSpPr/>
      </dsp:nvSpPr>
      <dsp:spPr>
        <a:xfrm>
          <a:off x="6335347"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29010-F1C0-479B-9AD4-5238311A147D}">
      <dsp:nvSpPr>
        <dsp:cNvPr id="0" name=""/>
        <dsp:cNvSpPr/>
      </dsp:nvSpPr>
      <dsp:spPr>
        <a:xfrm>
          <a:off x="6431252"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union</a:t>
          </a:r>
          <a:endParaRPr lang="de-DE" sz="1000" kern="1200" dirty="0">
            <a:latin typeface="Courier New" panose="02070309020205020404" pitchFamily="49" charset="0"/>
            <a:cs typeface="Courier New" panose="02070309020205020404" pitchFamily="49" charset="0"/>
          </a:endParaRPr>
        </a:p>
      </dsp:txBody>
      <dsp:txXfrm>
        <a:off x="6447305" y="2441889"/>
        <a:ext cx="831038" cy="515990"/>
      </dsp:txXfrm>
    </dsp:sp>
    <dsp:sp modelId="{A8B43F6D-964B-4769-ACF9-B4CD6D781869}">
      <dsp:nvSpPr>
        <dsp:cNvPr id="0" name=""/>
        <dsp:cNvSpPr/>
      </dsp:nvSpPr>
      <dsp:spPr>
        <a:xfrm>
          <a:off x="7390301"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AE7C7F9-F7F9-4159-A3C0-A444E048FF25}">
      <dsp:nvSpPr>
        <dsp:cNvPr id="0" name=""/>
        <dsp:cNvSpPr/>
      </dsp:nvSpPr>
      <dsp:spPr>
        <a:xfrm>
          <a:off x="7486206"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a:t>Array</a:t>
          </a:r>
        </a:p>
      </dsp:txBody>
      <dsp:txXfrm>
        <a:off x="7502259" y="2441889"/>
        <a:ext cx="831038" cy="515990"/>
      </dsp:txXfrm>
    </dsp:sp>
    <dsp:sp modelId="{E96C62E8-0670-495C-9E5F-865916277A37}">
      <dsp:nvSpPr>
        <dsp:cNvPr id="0" name=""/>
        <dsp:cNvSpPr/>
      </dsp:nvSpPr>
      <dsp:spPr>
        <a:xfrm>
          <a:off x="8445255"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AA182-7CB9-4E59-9415-025941FE43DA}">
      <dsp:nvSpPr>
        <dsp:cNvPr id="0" name=""/>
        <dsp:cNvSpPr/>
      </dsp:nvSpPr>
      <dsp:spPr>
        <a:xfrm>
          <a:off x="8541160"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latin typeface="Courier New" panose="02070309020205020404" pitchFamily="49" charset="0"/>
              <a:cs typeface="Courier New" panose="02070309020205020404" pitchFamily="49" charset="0"/>
            </a:rPr>
            <a:t>class</a:t>
          </a:r>
          <a:endParaRPr lang="de-DE" sz="1000" kern="1200" dirty="0">
            <a:latin typeface="Courier New" panose="02070309020205020404" pitchFamily="49" charset="0"/>
            <a:cs typeface="Courier New" panose="02070309020205020404" pitchFamily="49" charset="0"/>
          </a:endParaRPr>
        </a:p>
      </dsp:txBody>
      <dsp:txXfrm>
        <a:off x="8557213" y="2441889"/>
        <a:ext cx="831038" cy="515990"/>
      </dsp:txXfrm>
    </dsp:sp>
    <dsp:sp modelId="{78FB3C39-C777-4BB6-924E-078F96CEB155}">
      <dsp:nvSpPr>
        <dsp:cNvPr id="0" name=""/>
        <dsp:cNvSpPr/>
      </dsp:nvSpPr>
      <dsp:spPr>
        <a:xfrm>
          <a:off x="9500209"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7424A3-5EC5-4CC2-9BF8-3B61761FF027}">
      <dsp:nvSpPr>
        <dsp:cNvPr id="0" name=""/>
        <dsp:cNvSpPr/>
      </dsp:nvSpPr>
      <dsp:spPr>
        <a:xfrm>
          <a:off x="9596114"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a:t>Reference</a:t>
          </a:r>
          <a:endParaRPr lang="de-DE" sz="1000" kern="1200" dirty="0">
            <a:latin typeface="Courier New" panose="02070309020205020404" pitchFamily="49" charset="0"/>
            <a:cs typeface="Courier New" panose="02070309020205020404" pitchFamily="49" charset="0"/>
          </a:endParaRPr>
        </a:p>
      </dsp:txBody>
      <dsp:txXfrm>
        <a:off x="9612167" y="2441889"/>
        <a:ext cx="831038" cy="515990"/>
      </dsp:txXfrm>
    </dsp:sp>
    <dsp:sp modelId="{906C200E-404D-4003-9DC0-6CC7A81D1184}">
      <dsp:nvSpPr>
        <dsp:cNvPr id="0" name=""/>
        <dsp:cNvSpPr/>
      </dsp:nvSpPr>
      <dsp:spPr>
        <a:xfrm>
          <a:off x="10555163" y="2334727"/>
          <a:ext cx="863144" cy="548096"/>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74F15A-F061-472B-B772-D4154D19282E}">
      <dsp:nvSpPr>
        <dsp:cNvPr id="0" name=""/>
        <dsp:cNvSpPr/>
      </dsp:nvSpPr>
      <dsp:spPr>
        <a:xfrm>
          <a:off x="10651068" y="2425836"/>
          <a:ext cx="863144" cy="548096"/>
        </a:xfrm>
        <a:prstGeom prst="roundRect">
          <a:avLst>
            <a:gd name="adj" fmla="val 10000"/>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de-DE" sz="1000" kern="1200" dirty="0" err="1"/>
            <a:t>Function</a:t>
          </a:r>
          <a:endParaRPr lang="de-DE" sz="1000" kern="1200" dirty="0"/>
        </a:p>
      </dsp:txBody>
      <dsp:txXfrm>
        <a:off x="10667121" y="2441889"/>
        <a:ext cx="831038" cy="515990"/>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de-DE"/>
          </a:p>
        </p:txBody>
      </p:sp>
      <p:sp>
        <p:nvSpPr>
          <p:cNvPr id="4" name="Fußzeilenplatzhalt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EBCB5D9A-C2F1-4FFB-83CC-A186914A64B1}" type="slidenum">
              <a:rPr lang="de-DE" smtClean="0"/>
              <a:pPr/>
              <a:t>‹Nr.›</a:t>
            </a:fld>
            <a:endParaRPr lang="de-DE"/>
          </a:p>
        </p:txBody>
      </p:sp>
      <p:sp>
        <p:nvSpPr>
          <p:cNvPr id="6" name="Datumsplatzhalter 5"/>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3B1880FF-5A4E-4F25-9CEE-0D75F7C3E5E1}" type="datetimeFigureOut">
              <a:rPr lang="de-DE" smtClean="0"/>
              <a:pPr/>
              <a:t>03.09.2024</a:t>
            </a:fld>
            <a:endParaRPr 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6332"/>
          </a:xfrm>
          <a:prstGeom prst="rect">
            <a:avLst/>
          </a:prstGeom>
        </p:spPr>
        <p:txBody>
          <a:bodyPr vert="horz" lIns="91440" tIns="45720" rIns="91440" bIns="45720" rtlCol="0"/>
          <a:lstStyle>
            <a:lvl1pPr algn="l" rtl="0">
              <a:defRPr sz="1200"/>
            </a:lvl1pPr>
          </a:lstStyle>
          <a:p>
            <a:endParaRPr lang="en-US" dirty="0"/>
          </a:p>
        </p:txBody>
      </p:sp>
      <p:sp>
        <p:nvSpPr>
          <p:cNvPr id="3" name="Datumsplatzhalter 2"/>
          <p:cNvSpPr>
            <a:spLocks noGrp="1"/>
          </p:cNvSpPr>
          <p:nvPr>
            <p:ph type="dt" idx="1"/>
          </p:nvPr>
        </p:nvSpPr>
        <p:spPr>
          <a:xfrm>
            <a:off x="3850443" y="0"/>
            <a:ext cx="2945659" cy="496332"/>
          </a:xfrm>
          <a:prstGeom prst="rect">
            <a:avLst/>
          </a:prstGeom>
        </p:spPr>
        <p:txBody>
          <a:bodyPr vert="horz" lIns="91440" tIns="45720" rIns="91440" bIns="45720" rtlCol="0"/>
          <a:lstStyle>
            <a:lvl1pPr algn="r" rtl="0">
              <a:defRPr sz="1200"/>
            </a:lvl1pPr>
          </a:lstStyle>
          <a:p>
            <a:fld id="{4D31F1D7-8377-4A76-8F5D-3E76EEE25737}" type="datetimeFigureOut">
              <a:rPr lang="en-US" smtClean="0"/>
              <a:pPr/>
              <a:t>9/3/2024</a:t>
            </a:fld>
            <a:endParaRPr lang="en-US" dirty="0"/>
          </a:p>
        </p:txBody>
      </p:sp>
      <p:sp>
        <p:nvSpPr>
          <p:cNvPr id="4" name="Folienbildplatzhalt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dirty="0" err="1"/>
              <a:t>Textmasterformate</a:t>
            </a:r>
            <a:r>
              <a:rPr lang="en-US" dirty="0"/>
              <a:t> </a:t>
            </a:r>
            <a:r>
              <a:rPr lang="en-US" dirty="0" err="1"/>
              <a:t>durch</a:t>
            </a:r>
            <a:r>
              <a:rPr lang="en-US" dirty="0"/>
              <a:t> </a:t>
            </a:r>
            <a:r>
              <a:rPr lang="en-US" dirty="0" err="1"/>
              <a:t>Klicken</a:t>
            </a:r>
            <a:r>
              <a:rPr lang="en-US" dirty="0"/>
              <a:t> </a:t>
            </a:r>
            <a:r>
              <a:rPr lang="en-US" dirty="0" err="1"/>
              <a:t>bearbeiten</a:t>
            </a:r>
            <a:endParaRPr lang="en-US" dirty="0"/>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6" name="Fußzeilenplatzhalt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rtl="0">
              <a:defRPr sz="1200"/>
            </a:lvl1pPr>
          </a:lstStyle>
          <a:p>
            <a:endParaRPr lang="en-US" dirty="0"/>
          </a:p>
        </p:txBody>
      </p:sp>
      <p:sp>
        <p:nvSpPr>
          <p:cNvPr id="7" name="Foliennummernplatzhalt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rtl="0">
              <a:defRPr sz="1200"/>
            </a:lvl1pPr>
          </a:lstStyle>
          <a:p>
            <a:fld id="{45A0C133-2FF1-4A65-8FB9-994063EC256F}" type="slidenum">
              <a:rPr lang="en-US" smtClean="0"/>
              <a:pPr/>
              <a:t>‹Nr.›</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a:t>
            </a:fld>
            <a:endParaRPr lang="en-US" dirty="0"/>
          </a:p>
        </p:txBody>
      </p:sp>
    </p:spTree>
    <p:extLst>
      <p:ext uri="{BB962C8B-B14F-4D97-AF65-F5344CB8AC3E}">
        <p14:creationId xmlns:p14="http://schemas.microsoft.com/office/powerpoint/2010/main" val="3745107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15</a:t>
            </a:fld>
            <a:endParaRPr lang="en-US" dirty="0"/>
          </a:p>
        </p:txBody>
      </p:sp>
    </p:spTree>
    <p:extLst>
      <p:ext uri="{BB962C8B-B14F-4D97-AF65-F5344CB8AC3E}">
        <p14:creationId xmlns:p14="http://schemas.microsoft.com/office/powerpoint/2010/main" val="898239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16</a:t>
            </a:fld>
            <a:endParaRPr lang="en-US" dirty="0"/>
          </a:p>
        </p:txBody>
      </p:sp>
    </p:spTree>
    <p:extLst>
      <p:ext uri="{BB962C8B-B14F-4D97-AF65-F5344CB8AC3E}">
        <p14:creationId xmlns:p14="http://schemas.microsoft.com/office/powerpoint/2010/main" val="1696504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17</a:t>
            </a:fld>
            <a:endParaRPr lang="en-US" dirty="0"/>
          </a:p>
        </p:txBody>
      </p:sp>
    </p:spTree>
    <p:extLst>
      <p:ext uri="{BB962C8B-B14F-4D97-AF65-F5344CB8AC3E}">
        <p14:creationId xmlns:p14="http://schemas.microsoft.com/office/powerpoint/2010/main" val="3105449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18</a:t>
            </a:fld>
            <a:endParaRPr lang="en-US" dirty="0"/>
          </a:p>
        </p:txBody>
      </p:sp>
    </p:spTree>
    <p:extLst>
      <p:ext uri="{BB962C8B-B14F-4D97-AF65-F5344CB8AC3E}">
        <p14:creationId xmlns:p14="http://schemas.microsoft.com/office/powerpoint/2010/main" val="2001318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19</a:t>
            </a:fld>
            <a:endParaRPr lang="en-US" dirty="0"/>
          </a:p>
        </p:txBody>
      </p:sp>
    </p:spTree>
    <p:extLst>
      <p:ext uri="{BB962C8B-B14F-4D97-AF65-F5344CB8AC3E}">
        <p14:creationId xmlns:p14="http://schemas.microsoft.com/office/powerpoint/2010/main" val="1789642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20</a:t>
            </a:fld>
            <a:endParaRPr lang="en-US" dirty="0"/>
          </a:p>
        </p:txBody>
      </p:sp>
    </p:spTree>
    <p:extLst>
      <p:ext uri="{BB962C8B-B14F-4D97-AF65-F5344CB8AC3E}">
        <p14:creationId xmlns:p14="http://schemas.microsoft.com/office/powerpoint/2010/main" val="1306087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21</a:t>
            </a:fld>
            <a:endParaRPr lang="en-US" dirty="0"/>
          </a:p>
        </p:txBody>
      </p:sp>
    </p:spTree>
    <p:extLst>
      <p:ext uri="{BB962C8B-B14F-4D97-AF65-F5344CB8AC3E}">
        <p14:creationId xmlns:p14="http://schemas.microsoft.com/office/powerpoint/2010/main" val="1753197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22</a:t>
            </a:fld>
            <a:endParaRPr lang="en-US" dirty="0"/>
          </a:p>
        </p:txBody>
      </p:sp>
    </p:spTree>
    <p:extLst>
      <p:ext uri="{BB962C8B-B14F-4D97-AF65-F5344CB8AC3E}">
        <p14:creationId xmlns:p14="http://schemas.microsoft.com/office/powerpoint/2010/main" val="2449708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10.5. </a:t>
            </a:r>
            <a:r>
              <a:rPr lang="de-DE" dirty="0" err="1" smtClean="0"/>
              <a:t>Why</a:t>
            </a:r>
            <a:r>
              <a:rPr lang="de-DE" dirty="0" smtClean="0"/>
              <a:t>?</a:t>
            </a:r>
          </a:p>
          <a:p>
            <a:r>
              <a:rPr lang="de-DE" dirty="0" smtClean="0"/>
              <a:t>First, double</a:t>
            </a:r>
            <a:r>
              <a:rPr lang="de-DE" baseline="0" dirty="0" smtClean="0"/>
              <a:t> </a:t>
            </a:r>
            <a:r>
              <a:rPr lang="de-DE" dirty="0" err="1" smtClean="0"/>
              <a:t>sum</a:t>
            </a:r>
            <a:r>
              <a:rPr lang="de-DE" dirty="0" smtClean="0"/>
              <a:t>&lt;double, </a:t>
            </a:r>
            <a:r>
              <a:rPr lang="de-DE" dirty="0" err="1" smtClean="0"/>
              <a:t>int</a:t>
            </a:r>
            <a:r>
              <a:rPr lang="de-DE" dirty="0" smtClean="0"/>
              <a:t>, </a:t>
            </a:r>
            <a:r>
              <a:rPr lang="de-DE" dirty="0" err="1" smtClean="0"/>
              <a:t>int</a:t>
            </a:r>
            <a:r>
              <a:rPr lang="de-DE" dirty="0" smtClean="0"/>
              <a:t>, double&gt; </a:t>
            </a:r>
            <a:r>
              <a:rPr lang="de-DE" dirty="0" err="1" smtClean="0"/>
              <a:t>is</a:t>
            </a:r>
            <a:r>
              <a:rPr lang="de-DE" dirty="0" smtClean="0"/>
              <a:t> </a:t>
            </a:r>
            <a:r>
              <a:rPr lang="de-DE" dirty="0" err="1" smtClean="0"/>
              <a:t>called</a:t>
            </a:r>
            <a:r>
              <a:rPr lang="de-DE" dirty="0" smtClean="0"/>
              <a:t>. This </a:t>
            </a:r>
            <a:r>
              <a:rPr lang="de-DE" dirty="0" err="1" smtClean="0"/>
              <a:t>calls</a:t>
            </a:r>
            <a:endParaRPr lang="de-DE" dirty="0" smtClean="0"/>
          </a:p>
          <a:p>
            <a:r>
              <a:rPr lang="de-DE" dirty="0" err="1" smtClean="0"/>
              <a:t>Int</a:t>
            </a:r>
            <a:r>
              <a:rPr lang="de-DE" dirty="0" smtClean="0"/>
              <a:t> </a:t>
            </a:r>
            <a:r>
              <a:rPr lang="de-DE" dirty="0" err="1" smtClean="0"/>
              <a:t>sum</a:t>
            </a:r>
            <a:r>
              <a:rPr lang="de-DE" dirty="0" smtClean="0"/>
              <a:t>&lt;</a:t>
            </a:r>
            <a:r>
              <a:rPr lang="de-DE" dirty="0" err="1" smtClean="0"/>
              <a:t>int</a:t>
            </a:r>
            <a:r>
              <a:rPr lang="de-DE" dirty="0" smtClean="0"/>
              <a:t>, </a:t>
            </a:r>
            <a:r>
              <a:rPr lang="de-DE" dirty="0" err="1" smtClean="0"/>
              <a:t>int</a:t>
            </a:r>
            <a:r>
              <a:rPr lang="de-DE" dirty="0" smtClean="0"/>
              <a:t>, double&gt;, </a:t>
            </a:r>
            <a:r>
              <a:rPr lang="de-DE" dirty="0" err="1" smtClean="0"/>
              <a:t>which</a:t>
            </a:r>
            <a:r>
              <a:rPr lang="de-DE" dirty="0" smtClean="0"/>
              <a:t> </a:t>
            </a:r>
            <a:r>
              <a:rPr lang="de-DE" dirty="0" err="1" smtClean="0"/>
              <a:t>calls</a:t>
            </a:r>
            <a:endParaRPr lang="de-DE" dirty="0" smtClean="0"/>
          </a:p>
          <a:p>
            <a:r>
              <a:rPr lang="de-DE" dirty="0" err="1" smtClean="0"/>
              <a:t>Int</a:t>
            </a:r>
            <a:r>
              <a:rPr lang="de-DE" dirty="0" smtClean="0"/>
              <a:t> </a:t>
            </a:r>
            <a:r>
              <a:rPr lang="de-DE" dirty="0" err="1" smtClean="0"/>
              <a:t>sum</a:t>
            </a:r>
            <a:r>
              <a:rPr lang="de-DE" dirty="0" smtClean="0"/>
              <a:t> &lt;</a:t>
            </a:r>
            <a:r>
              <a:rPr lang="de-DE" dirty="0" err="1" smtClean="0"/>
              <a:t>int</a:t>
            </a:r>
            <a:r>
              <a:rPr lang="de-DE" dirty="0" smtClean="0"/>
              <a:t>, double&gt;, </a:t>
            </a:r>
            <a:r>
              <a:rPr lang="de-DE" dirty="0" err="1" smtClean="0"/>
              <a:t>which</a:t>
            </a:r>
            <a:r>
              <a:rPr lang="de-DE" baseline="0" dirty="0" smtClean="0"/>
              <a:t> </a:t>
            </a:r>
            <a:r>
              <a:rPr lang="de-DE" baseline="0" dirty="0" err="1" smtClean="0"/>
              <a:t>calls</a:t>
            </a:r>
            <a:endParaRPr lang="de-DE" baseline="0" dirty="0" smtClean="0"/>
          </a:p>
          <a:p>
            <a:r>
              <a:rPr lang="de-DE" baseline="0" dirty="0" smtClean="0"/>
              <a:t>Double </a:t>
            </a:r>
            <a:r>
              <a:rPr lang="de-DE" baseline="0" dirty="0" err="1" smtClean="0"/>
              <a:t>sum</a:t>
            </a:r>
            <a:r>
              <a:rPr lang="de-DE" baseline="0" dirty="0" smtClean="0"/>
              <a:t>&lt;double&gt;.</a:t>
            </a:r>
            <a:endParaRPr lang="en-US" baseline="0" dirty="0" smtClean="0"/>
          </a:p>
          <a:p>
            <a:r>
              <a:rPr lang="en-US" baseline="0" dirty="0" smtClean="0"/>
              <a:t>Rolling back, we get</a:t>
            </a:r>
          </a:p>
          <a:p>
            <a:r>
              <a:rPr lang="en-US" baseline="0" dirty="0" smtClean="0"/>
              <a:t>… + 4.5</a:t>
            </a:r>
          </a:p>
          <a:p>
            <a:r>
              <a:rPr lang="en-US" baseline="0" dirty="0" smtClean="0"/>
              <a:t>… + (3+4.5) = … + 7 (!)</a:t>
            </a:r>
          </a:p>
          <a:p>
            <a:r>
              <a:rPr lang="en-US" baseline="0" dirty="0" smtClean="0"/>
              <a:t>… + (2+7) = … + 9</a:t>
            </a:r>
          </a:p>
          <a:p>
            <a:r>
              <a:rPr lang="en-US" baseline="0" dirty="0" smtClean="0"/>
              <a:t>1.5 + 9 = 10.5</a:t>
            </a:r>
            <a:endParaRPr lang="de-DE" baseline="0" dirty="0" smtClean="0"/>
          </a:p>
        </p:txBody>
      </p:sp>
      <p:sp>
        <p:nvSpPr>
          <p:cNvPr id="4" name="Foliennummernplatzhalter 3"/>
          <p:cNvSpPr>
            <a:spLocks noGrp="1"/>
          </p:cNvSpPr>
          <p:nvPr>
            <p:ph type="sldNum" sz="quarter" idx="10"/>
          </p:nvPr>
        </p:nvSpPr>
        <p:spPr/>
        <p:txBody>
          <a:bodyPr/>
          <a:lstStyle/>
          <a:p>
            <a:fld id="{45A0C133-2FF1-4A65-8FB9-994063EC256F}" type="slidenum">
              <a:rPr lang="en-US" smtClean="0"/>
              <a:pPr/>
              <a:t>23</a:t>
            </a:fld>
            <a:endParaRPr lang="en-US" dirty="0"/>
          </a:p>
        </p:txBody>
      </p:sp>
    </p:spTree>
    <p:extLst>
      <p:ext uri="{BB962C8B-B14F-4D97-AF65-F5344CB8AC3E}">
        <p14:creationId xmlns:p14="http://schemas.microsoft.com/office/powerpoint/2010/main" val="1869903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45A0C133-2FF1-4A65-8FB9-994063EC256F}" type="slidenum">
              <a:rPr lang="en-US" smtClean="0"/>
              <a:pPr/>
              <a:t>24</a:t>
            </a:fld>
            <a:endParaRPr lang="en-US" dirty="0"/>
          </a:p>
        </p:txBody>
      </p:sp>
    </p:spTree>
    <p:extLst>
      <p:ext uri="{BB962C8B-B14F-4D97-AF65-F5344CB8AC3E}">
        <p14:creationId xmlns:p14="http://schemas.microsoft.com/office/powerpoint/2010/main" val="152748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a:t>
            </a:fld>
            <a:endParaRPr lang="en-US" dirty="0"/>
          </a:p>
        </p:txBody>
      </p:sp>
    </p:spTree>
    <p:extLst>
      <p:ext uri="{BB962C8B-B14F-4D97-AF65-F5344CB8AC3E}">
        <p14:creationId xmlns:p14="http://schemas.microsoft.com/office/powerpoint/2010/main" val="30554460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45A0C133-2FF1-4A65-8FB9-994063EC256F}" type="slidenum">
              <a:rPr lang="en-US" smtClean="0"/>
              <a:pPr/>
              <a:t>25</a:t>
            </a:fld>
            <a:endParaRPr lang="en-US" dirty="0"/>
          </a:p>
        </p:txBody>
      </p:sp>
    </p:spTree>
    <p:extLst>
      <p:ext uri="{BB962C8B-B14F-4D97-AF65-F5344CB8AC3E}">
        <p14:creationId xmlns:p14="http://schemas.microsoft.com/office/powerpoint/2010/main" val="386269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baseline="0" dirty="0" smtClean="0"/>
          </a:p>
        </p:txBody>
      </p:sp>
      <p:sp>
        <p:nvSpPr>
          <p:cNvPr id="4" name="Foliennummernplatzhalter 3"/>
          <p:cNvSpPr>
            <a:spLocks noGrp="1"/>
          </p:cNvSpPr>
          <p:nvPr>
            <p:ph type="sldNum" sz="quarter" idx="10"/>
          </p:nvPr>
        </p:nvSpPr>
        <p:spPr/>
        <p:txBody>
          <a:bodyPr/>
          <a:lstStyle/>
          <a:p>
            <a:fld id="{45A0C133-2FF1-4A65-8FB9-994063EC256F}" type="slidenum">
              <a:rPr lang="en-US" smtClean="0"/>
              <a:pPr/>
              <a:t>26</a:t>
            </a:fld>
            <a:endParaRPr lang="en-US" dirty="0"/>
          </a:p>
        </p:txBody>
      </p:sp>
    </p:spTree>
    <p:extLst>
      <p:ext uri="{BB962C8B-B14F-4D97-AF65-F5344CB8AC3E}">
        <p14:creationId xmlns:p14="http://schemas.microsoft.com/office/powerpoint/2010/main" val="27054572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27</a:t>
            </a:fld>
            <a:endParaRPr lang="en-US" dirty="0"/>
          </a:p>
        </p:txBody>
      </p:sp>
    </p:spTree>
    <p:extLst>
      <p:ext uri="{BB962C8B-B14F-4D97-AF65-F5344CB8AC3E}">
        <p14:creationId xmlns:p14="http://schemas.microsoft.com/office/powerpoint/2010/main" val="9030929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We can access values with </a:t>
            </a:r>
            <a:r>
              <a:rPr lang="en-US" dirty="0" err="1" smtClean="0"/>
              <a:t>std</a:t>
            </a:r>
            <a:r>
              <a:rPr lang="en-US" dirty="0" smtClean="0"/>
              <a:t>::get&lt;index&gt;</a:t>
            </a:r>
          </a:p>
          <a:p>
            <a:r>
              <a:rPr lang="en-US" dirty="0" smtClean="0"/>
              <a:t>Or</a:t>
            </a:r>
            <a:r>
              <a:rPr lang="en-US" baseline="0" dirty="0" smtClean="0"/>
              <a:t> unpack the tuple using </a:t>
            </a:r>
            <a:r>
              <a:rPr lang="en-US" baseline="0" dirty="0" err="1" smtClean="0"/>
              <a:t>std</a:t>
            </a:r>
            <a:r>
              <a:rPr lang="en-US" baseline="0" dirty="0" smtClean="0"/>
              <a:t>::tie </a:t>
            </a:r>
            <a:r>
              <a:rPr lang="en-US" baseline="0" dirty="0" smtClean="0">
                <a:sym typeface="Wingdings" panose="05000000000000000000" pitchFamily="2" charset="2"/>
              </a:rPr>
              <a:t> Just like python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28</a:t>
            </a:fld>
            <a:endParaRPr lang="en-US" dirty="0"/>
          </a:p>
        </p:txBody>
      </p:sp>
    </p:spTree>
    <p:extLst>
      <p:ext uri="{BB962C8B-B14F-4D97-AF65-F5344CB8AC3E}">
        <p14:creationId xmlns:p14="http://schemas.microsoft.com/office/powerpoint/2010/main" val="1761138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29</a:t>
            </a:fld>
            <a:endParaRPr lang="en-US" dirty="0"/>
          </a:p>
        </p:txBody>
      </p:sp>
    </p:spTree>
    <p:extLst>
      <p:ext uri="{BB962C8B-B14F-4D97-AF65-F5344CB8AC3E}">
        <p14:creationId xmlns:p14="http://schemas.microsoft.com/office/powerpoint/2010/main" val="18261678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30</a:t>
            </a:fld>
            <a:endParaRPr lang="en-US" dirty="0"/>
          </a:p>
        </p:txBody>
      </p:sp>
    </p:spTree>
    <p:extLst>
      <p:ext uri="{BB962C8B-B14F-4D97-AF65-F5344CB8AC3E}">
        <p14:creationId xmlns:p14="http://schemas.microsoft.com/office/powerpoint/2010/main" val="1417185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See https://stackoverflow.com/a/27688405 for an explanation why </a:t>
            </a:r>
            <a:r>
              <a:rPr lang="en-US" dirty="0" err="1" smtClean="0"/>
              <a:t>void_t</a:t>
            </a:r>
            <a:r>
              <a:rPr lang="en-US" dirty="0" smtClean="0"/>
              <a:t> is required</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31</a:t>
            </a:fld>
            <a:endParaRPr lang="en-US" dirty="0"/>
          </a:p>
        </p:txBody>
      </p:sp>
    </p:spTree>
    <p:extLst>
      <p:ext uri="{BB962C8B-B14F-4D97-AF65-F5344CB8AC3E}">
        <p14:creationId xmlns:p14="http://schemas.microsoft.com/office/powerpoint/2010/main" val="4209672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 typeface="+mj-lt"/>
              <a:buNone/>
            </a:pPr>
            <a:r>
              <a:rPr lang="de-DE" dirty="0" smtClean="0"/>
              <a:t>VERSION</a:t>
            </a:r>
            <a:r>
              <a:rPr lang="de-DE" baseline="0" dirty="0" smtClean="0"/>
              <a:t> WITH SMART ART</a:t>
            </a:r>
            <a:endParaRPr lang="de-DE" dirty="0" smtClean="0"/>
          </a:p>
          <a:p>
            <a:pPr marL="800100" lvl="1" indent="-342900">
              <a:buFont typeface="+mj-lt"/>
              <a:buAutoNum type="alphaLcPeriod" startAt="3"/>
            </a:pPr>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32</a:t>
            </a:fld>
            <a:endParaRPr lang="en-US" dirty="0"/>
          </a:p>
        </p:txBody>
      </p:sp>
    </p:spTree>
    <p:extLst>
      <p:ext uri="{BB962C8B-B14F-4D97-AF65-F5344CB8AC3E}">
        <p14:creationId xmlns:p14="http://schemas.microsoft.com/office/powerpoint/2010/main" val="93145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smtClean="0"/>
              <a:t>Source:</a:t>
            </a:r>
            <a:r>
              <a:rPr lang="de-DE" baseline="0" dirty="0" smtClean="0"/>
              <a:t> https://stackoverflow.com/a/27688405 </a:t>
            </a:r>
            <a:endParaRPr lang="de-DE" dirty="0" smtClean="0"/>
          </a:p>
        </p:txBody>
      </p:sp>
      <p:sp>
        <p:nvSpPr>
          <p:cNvPr id="4" name="Foliennummernplatzhalter 3"/>
          <p:cNvSpPr>
            <a:spLocks noGrp="1"/>
          </p:cNvSpPr>
          <p:nvPr>
            <p:ph type="sldNum" sz="quarter" idx="10"/>
          </p:nvPr>
        </p:nvSpPr>
        <p:spPr/>
        <p:txBody>
          <a:bodyPr/>
          <a:lstStyle/>
          <a:p>
            <a:fld id="{45A0C133-2FF1-4A65-8FB9-994063EC256F}" type="slidenum">
              <a:rPr lang="en-US" smtClean="0"/>
              <a:pPr/>
              <a:t>33</a:t>
            </a:fld>
            <a:endParaRPr lang="en-US" dirty="0"/>
          </a:p>
        </p:txBody>
      </p:sp>
    </p:spTree>
    <p:extLst>
      <p:ext uri="{BB962C8B-B14F-4D97-AF65-F5344CB8AC3E}">
        <p14:creationId xmlns:p14="http://schemas.microsoft.com/office/powerpoint/2010/main" val="38263319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457200" lvl="1" indent="0">
              <a:buFont typeface="+mj-lt"/>
              <a:buNone/>
            </a:pPr>
            <a:endParaRPr lang="de-DE"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34</a:t>
            </a:fld>
            <a:endParaRPr lang="en-US" dirty="0"/>
          </a:p>
        </p:txBody>
      </p:sp>
    </p:spTree>
    <p:extLst>
      <p:ext uri="{BB962C8B-B14F-4D97-AF65-F5344CB8AC3E}">
        <p14:creationId xmlns:p14="http://schemas.microsoft.com/office/powerpoint/2010/main" val="2730021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a:t>
            </a:fld>
            <a:endParaRPr lang="en-US" dirty="0"/>
          </a:p>
        </p:txBody>
      </p:sp>
    </p:spTree>
    <p:extLst>
      <p:ext uri="{BB962C8B-B14F-4D97-AF65-F5344CB8AC3E}">
        <p14:creationId xmlns:p14="http://schemas.microsoft.com/office/powerpoint/2010/main" val="161601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35</a:t>
            </a:fld>
            <a:endParaRPr lang="en-US" dirty="0"/>
          </a:p>
        </p:txBody>
      </p:sp>
    </p:spTree>
    <p:extLst>
      <p:ext uri="{BB962C8B-B14F-4D97-AF65-F5344CB8AC3E}">
        <p14:creationId xmlns:p14="http://schemas.microsoft.com/office/powerpoint/2010/main" val="3296668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36</a:t>
            </a:fld>
            <a:endParaRPr lang="en-US" dirty="0"/>
          </a:p>
        </p:txBody>
      </p:sp>
    </p:spTree>
    <p:extLst>
      <p:ext uri="{BB962C8B-B14F-4D97-AF65-F5344CB8AC3E}">
        <p14:creationId xmlns:p14="http://schemas.microsoft.com/office/powerpoint/2010/main" val="2561445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37</a:t>
            </a:fld>
            <a:endParaRPr lang="en-US" dirty="0"/>
          </a:p>
        </p:txBody>
      </p:sp>
    </p:spTree>
    <p:extLst>
      <p:ext uri="{BB962C8B-B14F-4D97-AF65-F5344CB8AC3E}">
        <p14:creationId xmlns:p14="http://schemas.microsoft.com/office/powerpoint/2010/main" val="8773485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Definitions are omitted here, but they are all quite simple</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38</a:t>
            </a:fld>
            <a:endParaRPr lang="en-US" dirty="0"/>
          </a:p>
        </p:txBody>
      </p:sp>
    </p:spTree>
    <p:extLst>
      <p:ext uri="{BB962C8B-B14F-4D97-AF65-F5344CB8AC3E}">
        <p14:creationId xmlns:p14="http://schemas.microsoft.com/office/powerpoint/2010/main" val="2498646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Still </a:t>
            </a:r>
            <a:r>
              <a:rPr lang="en-US" dirty="0" err="1" smtClean="0"/>
              <a:t>const</a:t>
            </a:r>
            <a:r>
              <a:rPr lang="en-US" dirty="0" smtClean="0"/>
              <a:t> </a:t>
            </a:r>
            <a:r>
              <a:rPr lang="en-US" dirty="0" err="1" smtClean="0"/>
              <a:t>int</a:t>
            </a:r>
            <a:r>
              <a:rPr lang="en-US" dirty="0" smtClean="0"/>
              <a:t>* ! </a:t>
            </a:r>
            <a:r>
              <a:rPr lang="en-US" dirty="0" err="1" smtClean="0"/>
              <a:t>Remove_const</a:t>
            </a:r>
            <a:r>
              <a:rPr lang="en-US" dirty="0" smtClean="0"/>
              <a:t> would remove a </a:t>
            </a:r>
            <a:r>
              <a:rPr lang="en-US" dirty="0" err="1" smtClean="0"/>
              <a:t>const</a:t>
            </a:r>
            <a:r>
              <a:rPr lang="en-US" dirty="0" smtClean="0"/>
              <a:t> from </a:t>
            </a:r>
            <a:r>
              <a:rPr lang="en-US" dirty="0" err="1" smtClean="0"/>
              <a:t>int</a:t>
            </a:r>
            <a:r>
              <a:rPr lang="en-US" dirty="0" smtClean="0"/>
              <a:t>* </a:t>
            </a:r>
            <a:r>
              <a:rPr lang="en-US" dirty="0" err="1" smtClean="0"/>
              <a:t>const</a:t>
            </a:r>
            <a:r>
              <a:rPr lang="en-US" dirty="0" smtClean="0"/>
              <a:t>, but </a:t>
            </a:r>
            <a:r>
              <a:rPr lang="en-US" dirty="0" err="1" smtClean="0"/>
              <a:t>const</a:t>
            </a:r>
            <a:r>
              <a:rPr lang="en-US" dirty="0" smtClean="0"/>
              <a:t> </a:t>
            </a:r>
            <a:r>
              <a:rPr lang="en-US" dirty="0" err="1" smtClean="0"/>
              <a:t>int</a:t>
            </a:r>
            <a:r>
              <a:rPr lang="en-US" dirty="0" smtClean="0"/>
              <a:t>* is a non-</a:t>
            </a:r>
            <a:r>
              <a:rPr lang="en-US" dirty="0" err="1" smtClean="0"/>
              <a:t>const</a:t>
            </a:r>
            <a:r>
              <a:rPr lang="en-US" dirty="0" smtClean="0"/>
              <a:t> pointer!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39</a:t>
            </a:fld>
            <a:endParaRPr lang="en-US" dirty="0"/>
          </a:p>
        </p:txBody>
      </p:sp>
    </p:spTree>
    <p:extLst>
      <p:ext uri="{BB962C8B-B14F-4D97-AF65-F5344CB8AC3E}">
        <p14:creationId xmlns:p14="http://schemas.microsoft.com/office/powerpoint/2010/main" val="13419186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40</a:t>
            </a:fld>
            <a:endParaRPr lang="en-US" dirty="0"/>
          </a:p>
        </p:txBody>
      </p:sp>
    </p:spTree>
    <p:extLst>
      <p:ext uri="{BB962C8B-B14F-4D97-AF65-F5344CB8AC3E}">
        <p14:creationId xmlns:p14="http://schemas.microsoft.com/office/powerpoint/2010/main" val="1289754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41</a:t>
            </a:fld>
            <a:endParaRPr lang="en-US" dirty="0"/>
          </a:p>
        </p:txBody>
      </p:sp>
    </p:spTree>
    <p:extLst>
      <p:ext uri="{BB962C8B-B14F-4D97-AF65-F5344CB8AC3E}">
        <p14:creationId xmlns:p14="http://schemas.microsoft.com/office/powerpoint/2010/main" val="3918162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42</a:t>
            </a:fld>
            <a:endParaRPr lang="en-US" dirty="0"/>
          </a:p>
        </p:txBody>
      </p:sp>
    </p:spTree>
    <p:extLst>
      <p:ext uri="{BB962C8B-B14F-4D97-AF65-F5344CB8AC3E}">
        <p14:creationId xmlns:p14="http://schemas.microsoft.com/office/powerpoint/2010/main" val="10365366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43</a:t>
            </a:fld>
            <a:endParaRPr lang="en-US" dirty="0"/>
          </a:p>
        </p:txBody>
      </p:sp>
    </p:spTree>
    <p:extLst>
      <p:ext uri="{BB962C8B-B14F-4D97-AF65-F5344CB8AC3E}">
        <p14:creationId xmlns:p14="http://schemas.microsoft.com/office/powerpoint/2010/main" val="1930649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44</a:t>
            </a:fld>
            <a:endParaRPr lang="en-US" dirty="0"/>
          </a:p>
        </p:txBody>
      </p:sp>
    </p:spTree>
    <p:extLst>
      <p:ext uri="{BB962C8B-B14F-4D97-AF65-F5344CB8AC3E}">
        <p14:creationId xmlns:p14="http://schemas.microsoft.com/office/powerpoint/2010/main" val="618461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4</a:t>
            </a:fld>
            <a:endParaRPr lang="en-US" dirty="0"/>
          </a:p>
        </p:txBody>
      </p:sp>
    </p:spTree>
    <p:extLst>
      <p:ext uri="{BB962C8B-B14F-4D97-AF65-F5344CB8AC3E}">
        <p14:creationId xmlns:p14="http://schemas.microsoft.com/office/powerpoint/2010/main" val="23183128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Now we know, how Iterators work</a:t>
            </a:r>
            <a:r>
              <a:rPr lang="en-US" baseline="0" dirty="0" smtClean="0"/>
              <a:t> with Algorithms and vice versa. Let’s now look at the other types of containers</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50</a:t>
            </a:fld>
            <a:endParaRPr lang="en-US" dirty="0"/>
          </a:p>
        </p:txBody>
      </p:sp>
    </p:spTree>
    <p:extLst>
      <p:ext uri="{BB962C8B-B14F-4D97-AF65-F5344CB8AC3E}">
        <p14:creationId xmlns:p14="http://schemas.microsoft.com/office/powerpoint/2010/main" val="12399898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56</a:t>
            </a:fld>
            <a:endParaRPr lang="en-US" dirty="0"/>
          </a:p>
        </p:txBody>
      </p:sp>
    </p:spTree>
    <p:extLst>
      <p:ext uri="{BB962C8B-B14F-4D97-AF65-F5344CB8AC3E}">
        <p14:creationId xmlns:p14="http://schemas.microsoft.com/office/powerpoint/2010/main" val="611063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57</a:t>
            </a:fld>
            <a:endParaRPr lang="en-US" dirty="0"/>
          </a:p>
        </p:txBody>
      </p:sp>
    </p:spTree>
    <p:extLst>
      <p:ext uri="{BB962C8B-B14F-4D97-AF65-F5344CB8AC3E}">
        <p14:creationId xmlns:p14="http://schemas.microsoft.com/office/powerpoint/2010/main" val="248381640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58</a:t>
            </a:fld>
            <a:endParaRPr lang="en-US" dirty="0"/>
          </a:p>
        </p:txBody>
      </p:sp>
    </p:spTree>
    <p:extLst>
      <p:ext uri="{BB962C8B-B14F-4D97-AF65-F5344CB8AC3E}">
        <p14:creationId xmlns:p14="http://schemas.microsoft.com/office/powerpoint/2010/main" val="37813207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59</a:t>
            </a:fld>
            <a:endParaRPr lang="en-US" dirty="0"/>
          </a:p>
        </p:txBody>
      </p:sp>
    </p:spTree>
    <p:extLst>
      <p:ext uri="{BB962C8B-B14F-4D97-AF65-F5344CB8AC3E}">
        <p14:creationId xmlns:p14="http://schemas.microsoft.com/office/powerpoint/2010/main" val="1219804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60</a:t>
            </a:fld>
            <a:endParaRPr lang="en-US" dirty="0"/>
          </a:p>
        </p:txBody>
      </p:sp>
    </p:spTree>
    <p:extLst>
      <p:ext uri="{BB962C8B-B14F-4D97-AF65-F5344CB8AC3E}">
        <p14:creationId xmlns:p14="http://schemas.microsoft.com/office/powerpoint/2010/main" val="7888975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61</a:t>
            </a:fld>
            <a:endParaRPr lang="en-US" dirty="0"/>
          </a:p>
        </p:txBody>
      </p:sp>
    </p:spTree>
    <p:extLst>
      <p:ext uri="{BB962C8B-B14F-4D97-AF65-F5344CB8AC3E}">
        <p14:creationId xmlns:p14="http://schemas.microsoft.com/office/powerpoint/2010/main" val="18214237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62</a:t>
            </a:fld>
            <a:endParaRPr lang="en-US" dirty="0"/>
          </a:p>
        </p:txBody>
      </p:sp>
    </p:spTree>
    <p:extLst>
      <p:ext uri="{BB962C8B-B14F-4D97-AF65-F5344CB8AC3E}">
        <p14:creationId xmlns:p14="http://schemas.microsoft.com/office/powerpoint/2010/main" val="17936340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63</a:t>
            </a:fld>
            <a:endParaRPr lang="en-US" dirty="0"/>
          </a:p>
        </p:txBody>
      </p:sp>
    </p:spTree>
    <p:extLst>
      <p:ext uri="{BB962C8B-B14F-4D97-AF65-F5344CB8AC3E}">
        <p14:creationId xmlns:p14="http://schemas.microsoft.com/office/powerpoint/2010/main" val="17232694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64</a:t>
            </a:fld>
            <a:endParaRPr lang="en-US" dirty="0"/>
          </a:p>
        </p:txBody>
      </p:sp>
    </p:spTree>
    <p:extLst>
      <p:ext uri="{BB962C8B-B14F-4D97-AF65-F5344CB8AC3E}">
        <p14:creationId xmlns:p14="http://schemas.microsoft.com/office/powerpoint/2010/main" val="1072538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5</a:t>
            </a:fld>
            <a:endParaRPr lang="en-US" dirty="0"/>
          </a:p>
        </p:txBody>
      </p:sp>
    </p:spTree>
    <p:extLst>
      <p:ext uri="{BB962C8B-B14F-4D97-AF65-F5344CB8AC3E}">
        <p14:creationId xmlns:p14="http://schemas.microsoft.com/office/powerpoint/2010/main" val="39396213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65</a:t>
            </a:fld>
            <a:endParaRPr lang="en-US" dirty="0"/>
          </a:p>
        </p:txBody>
      </p:sp>
    </p:spTree>
    <p:extLst>
      <p:ext uri="{BB962C8B-B14F-4D97-AF65-F5344CB8AC3E}">
        <p14:creationId xmlns:p14="http://schemas.microsoft.com/office/powerpoint/2010/main" val="33705407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66</a:t>
            </a:fld>
            <a:endParaRPr lang="en-US" dirty="0"/>
          </a:p>
        </p:txBody>
      </p:sp>
    </p:spTree>
    <p:extLst>
      <p:ext uri="{BB962C8B-B14F-4D97-AF65-F5344CB8AC3E}">
        <p14:creationId xmlns:p14="http://schemas.microsoft.com/office/powerpoint/2010/main" val="414533878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67</a:t>
            </a:fld>
            <a:endParaRPr lang="en-US" dirty="0"/>
          </a:p>
        </p:txBody>
      </p:sp>
    </p:spTree>
    <p:extLst>
      <p:ext uri="{BB962C8B-B14F-4D97-AF65-F5344CB8AC3E}">
        <p14:creationId xmlns:p14="http://schemas.microsoft.com/office/powerpoint/2010/main" val="22384199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Even</a:t>
            </a:r>
            <a:r>
              <a:rPr lang="en-US" baseline="0" dirty="0" smtClean="0"/>
              <a:t> though we catch the error, that data.at(0) does not exist, we now don’t delete </a:t>
            </a:r>
            <a:r>
              <a:rPr lang="en-US" baseline="0" dirty="0" err="1" smtClean="0"/>
              <a:t>obj</a:t>
            </a:r>
            <a:r>
              <a:rPr lang="en-US" baseline="0" dirty="0" smtClean="0"/>
              <a:t>! </a:t>
            </a:r>
            <a:r>
              <a:rPr lang="en-US" baseline="0" dirty="0" smtClean="0">
                <a:sym typeface="Wingdings" panose="05000000000000000000" pitchFamily="2" charset="2"/>
              </a:rPr>
              <a:t> MEMORY LEAK</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68</a:t>
            </a:fld>
            <a:endParaRPr lang="en-US" dirty="0"/>
          </a:p>
        </p:txBody>
      </p:sp>
    </p:spTree>
    <p:extLst>
      <p:ext uri="{BB962C8B-B14F-4D97-AF65-F5344CB8AC3E}">
        <p14:creationId xmlns:p14="http://schemas.microsoft.com/office/powerpoint/2010/main" val="37196981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MOVE</a:t>
            </a:r>
            <a:r>
              <a:rPr lang="en-US" baseline="0" dirty="0" smtClean="0"/>
              <a:t> VORHER!!!!!!!!!!!!!!!!!!!!!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70</a:t>
            </a:fld>
            <a:endParaRPr lang="en-US" dirty="0"/>
          </a:p>
        </p:txBody>
      </p:sp>
    </p:spTree>
    <p:extLst>
      <p:ext uri="{BB962C8B-B14F-4D97-AF65-F5344CB8AC3E}">
        <p14:creationId xmlns:p14="http://schemas.microsoft.com/office/powerpoint/2010/main" val="392252421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MOVE</a:t>
            </a:r>
            <a:r>
              <a:rPr lang="en-US" baseline="0" dirty="0" smtClean="0"/>
              <a:t> VORHER!!!!!!!!!!!!!!!!!!!!!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71</a:t>
            </a:fld>
            <a:endParaRPr lang="en-US" dirty="0"/>
          </a:p>
        </p:txBody>
      </p:sp>
    </p:spTree>
    <p:extLst>
      <p:ext uri="{BB962C8B-B14F-4D97-AF65-F5344CB8AC3E}">
        <p14:creationId xmlns:p14="http://schemas.microsoft.com/office/powerpoint/2010/main" val="8262158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MOVE</a:t>
            </a:r>
            <a:r>
              <a:rPr lang="en-US" baseline="0" dirty="0" smtClean="0"/>
              <a:t> VORHER!!!!!!!!!!!!!!!!!!!!!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72</a:t>
            </a:fld>
            <a:endParaRPr lang="en-US" dirty="0"/>
          </a:p>
        </p:txBody>
      </p:sp>
    </p:spTree>
    <p:extLst>
      <p:ext uri="{BB962C8B-B14F-4D97-AF65-F5344CB8AC3E}">
        <p14:creationId xmlns:p14="http://schemas.microsoft.com/office/powerpoint/2010/main" val="20407915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MOVE</a:t>
            </a:r>
            <a:r>
              <a:rPr lang="en-US" baseline="0" dirty="0" smtClean="0"/>
              <a:t> VORHER!!!!!!!!!!!!!!!!!!!!!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73</a:t>
            </a:fld>
            <a:endParaRPr lang="en-US" dirty="0"/>
          </a:p>
        </p:txBody>
      </p:sp>
    </p:spTree>
    <p:extLst>
      <p:ext uri="{BB962C8B-B14F-4D97-AF65-F5344CB8AC3E}">
        <p14:creationId xmlns:p14="http://schemas.microsoft.com/office/powerpoint/2010/main" val="97375969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MOVE</a:t>
            </a:r>
            <a:r>
              <a:rPr lang="en-US" baseline="0" dirty="0" smtClean="0"/>
              <a:t> VORHER!!!!!!!!!!!!!!!!!!!!!</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74</a:t>
            </a:fld>
            <a:endParaRPr lang="en-US" dirty="0"/>
          </a:p>
        </p:txBody>
      </p:sp>
    </p:spTree>
    <p:extLst>
      <p:ext uri="{BB962C8B-B14F-4D97-AF65-F5344CB8AC3E}">
        <p14:creationId xmlns:p14="http://schemas.microsoft.com/office/powerpoint/2010/main" val="29407477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75</a:t>
            </a:fld>
            <a:endParaRPr lang="en-US" dirty="0"/>
          </a:p>
        </p:txBody>
      </p:sp>
    </p:spTree>
    <p:extLst>
      <p:ext uri="{BB962C8B-B14F-4D97-AF65-F5344CB8AC3E}">
        <p14:creationId xmlns:p14="http://schemas.microsoft.com/office/powerpoint/2010/main" val="3356274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err="1" smtClean="0"/>
              <a:t>Smartet</a:t>
            </a:r>
            <a:r>
              <a:rPr lang="en-US" dirty="0" smtClean="0"/>
              <a:t> </a:t>
            </a:r>
            <a:r>
              <a:rPr lang="en-US" dirty="0" err="1" smtClean="0"/>
              <a:t>Typ</a:t>
            </a:r>
            <a:r>
              <a:rPr lang="en-US" dirty="0" smtClean="0"/>
              <a:t> – </a:t>
            </a:r>
            <a:r>
              <a:rPr lang="en-US" dirty="0" err="1" smtClean="0"/>
              <a:t>teilt</a:t>
            </a:r>
            <a:r>
              <a:rPr lang="en-US" baseline="0" dirty="0" smtClean="0"/>
              <a:t> sein </a:t>
            </a:r>
            <a:r>
              <a:rPr lang="en-US" baseline="0" dirty="0" err="1" smtClean="0"/>
              <a:t>Wissen</a:t>
            </a:r>
            <a:r>
              <a:rPr lang="en-US" baseline="0" dirty="0" smtClean="0"/>
              <a:t> auf 3 </a:t>
            </a:r>
            <a:r>
              <a:rPr lang="en-US" baseline="0" dirty="0" err="1" smtClean="0"/>
              <a:t>Bücher</a:t>
            </a:r>
            <a:r>
              <a:rPr lang="en-US" baseline="0" dirty="0" smtClean="0"/>
              <a:t> auf, </a:t>
            </a:r>
            <a:r>
              <a:rPr lang="en-US" baseline="0" dirty="0" err="1" smtClean="0"/>
              <a:t>damit</a:t>
            </a:r>
            <a:r>
              <a:rPr lang="en-US" baseline="0" dirty="0" smtClean="0"/>
              <a:t> man </a:t>
            </a:r>
            <a:r>
              <a:rPr lang="en-US" baseline="0" dirty="0" err="1" smtClean="0"/>
              <a:t>alle</a:t>
            </a:r>
            <a:r>
              <a:rPr lang="en-US" baseline="0" dirty="0" smtClean="0"/>
              <a:t> </a:t>
            </a:r>
            <a:r>
              <a:rPr lang="en-US" baseline="0" dirty="0" err="1" smtClean="0"/>
              <a:t>kaufen</a:t>
            </a:r>
            <a:r>
              <a:rPr lang="en-US" baseline="0" dirty="0" smtClean="0"/>
              <a:t> muss</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8</a:t>
            </a:fld>
            <a:endParaRPr lang="en-US" dirty="0"/>
          </a:p>
        </p:txBody>
      </p:sp>
    </p:spTree>
    <p:extLst>
      <p:ext uri="{BB962C8B-B14F-4D97-AF65-F5344CB8AC3E}">
        <p14:creationId xmlns:p14="http://schemas.microsoft.com/office/powerpoint/2010/main" val="25966583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76</a:t>
            </a:fld>
            <a:endParaRPr lang="en-US" dirty="0"/>
          </a:p>
        </p:txBody>
      </p:sp>
    </p:spTree>
    <p:extLst>
      <p:ext uri="{BB962C8B-B14F-4D97-AF65-F5344CB8AC3E}">
        <p14:creationId xmlns:p14="http://schemas.microsoft.com/office/powerpoint/2010/main" val="7319947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Icons by </a:t>
            </a:r>
            <a:r>
              <a:rPr lang="en-US" dirty="0" err="1"/>
              <a:t>flaticon</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79</a:t>
            </a:fld>
            <a:endParaRPr lang="en-US" dirty="0"/>
          </a:p>
        </p:txBody>
      </p:sp>
    </p:spTree>
    <p:extLst>
      <p:ext uri="{BB962C8B-B14F-4D97-AF65-F5344CB8AC3E}">
        <p14:creationId xmlns:p14="http://schemas.microsoft.com/office/powerpoint/2010/main" val="762114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smtClean="0"/>
              <a:t>Overview slide</a:t>
            </a:r>
            <a:r>
              <a:rPr lang="en-US" baseline="0" dirty="0" smtClean="0"/>
              <a:t>. DON’T GO INTO DETAIL!</a:t>
            </a:r>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9</a:t>
            </a:fld>
            <a:endParaRPr lang="en-US" dirty="0"/>
          </a:p>
        </p:txBody>
      </p:sp>
    </p:spTree>
    <p:extLst>
      <p:ext uri="{BB962C8B-B14F-4D97-AF65-F5344CB8AC3E}">
        <p14:creationId xmlns:p14="http://schemas.microsoft.com/office/powerpoint/2010/main" val="3513785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r>
              <a:rPr lang="en-US" baseline="0" dirty="0" smtClean="0">
                <a:sym typeface="Wingdings" panose="05000000000000000000" pitchFamily="2" charset="2"/>
              </a:rPr>
              <a:t>Old slide from lecture 2  We now go into detail about templates</a:t>
            </a:r>
            <a:endParaRPr lang="en-US" baseline="0" dirty="0">
              <a:sym typeface="Wingdings" panose="05000000000000000000" pitchFamily="2" charset="2"/>
            </a:endParaRPr>
          </a:p>
        </p:txBody>
      </p:sp>
      <p:sp>
        <p:nvSpPr>
          <p:cNvPr id="4" name="Foliennummernplatzhalter 3"/>
          <p:cNvSpPr>
            <a:spLocks noGrp="1"/>
          </p:cNvSpPr>
          <p:nvPr>
            <p:ph type="sldNum" sz="quarter" idx="10"/>
          </p:nvPr>
        </p:nvSpPr>
        <p:spPr/>
        <p:txBody>
          <a:bodyPr/>
          <a:lstStyle/>
          <a:p>
            <a:fld id="{45A0C133-2FF1-4A65-8FB9-994063EC256F}" type="slidenum">
              <a:rPr lang="en-US" smtClean="0"/>
              <a:pPr/>
              <a:t>10</a:t>
            </a:fld>
            <a:endParaRPr lang="en-US" dirty="0"/>
          </a:p>
        </p:txBody>
      </p:sp>
    </p:spTree>
    <p:extLst>
      <p:ext uri="{BB962C8B-B14F-4D97-AF65-F5344CB8AC3E}">
        <p14:creationId xmlns:p14="http://schemas.microsoft.com/office/powerpoint/2010/main" val="148343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45A0C133-2FF1-4A65-8FB9-994063EC256F}" type="slidenum">
              <a:rPr lang="en-US" smtClean="0"/>
              <a:pPr/>
              <a:t>14</a:t>
            </a:fld>
            <a:endParaRPr lang="en-US" dirty="0"/>
          </a:p>
        </p:txBody>
      </p:sp>
    </p:spTree>
    <p:extLst>
      <p:ext uri="{BB962C8B-B14F-4D97-AF65-F5344CB8AC3E}">
        <p14:creationId xmlns:p14="http://schemas.microsoft.com/office/powerpoint/2010/main" val="39905251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Day">
    <p:spTree>
      <p:nvGrpSpPr>
        <p:cNvPr id="1" name=""/>
        <p:cNvGrpSpPr/>
        <p:nvPr/>
      </p:nvGrpSpPr>
      <p:grpSpPr>
        <a:xfrm>
          <a:off x="0" y="0"/>
          <a:ext cx="0" cy="0"/>
          <a:chOff x="0" y="0"/>
          <a:chExt cx="0" cy="0"/>
        </a:xfrm>
      </p:grpSpPr>
      <p:pic>
        <p:nvPicPr>
          <p:cNvPr id="3" name="Grafik 2"/>
          <p:cNvPicPr>
            <a:picLocks noChangeAspect="1"/>
          </p:cNvPicPr>
          <p:nvPr userDrawn="1"/>
        </p:nvPicPr>
        <p:blipFill rotWithShape="1">
          <a:blip r:embed="rId2" cstate="print">
            <a:extLst>
              <a:ext uri="{28A0092B-C50C-407E-A947-70E740481C1C}">
                <a14:useLocalDpi xmlns:a14="http://schemas.microsoft.com/office/drawing/2010/main" val="0"/>
              </a:ext>
            </a:extLst>
          </a:blip>
          <a:srcRect t="53487" b="18286"/>
          <a:stretch/>
        </p:blipFill>
        <p:spPr>
          <a:xfrm>
            <a:off x="0" y="0"/>
            <a:ext cx="12192000" cy="2294313"/>
          </a:xfrm>
          <a:prstGeom prst="rect">
            <a:avLst/>
          </a:prstGeom>
        </p:spPr>
      </p:pic>
      <p:sp>
        <p:nvSpPr>
          <p:cNvPr id="6" name="Untertitel 2"/>
          <p:cNvSpPr txBox="1">
            <a:spLocks/>
          </p:cNvSpPr>
          <p:nvPr userDrawn="1"/>
        </p:nvSpPr>
        <p:spPr>
          <a:xfrm>
            <a:off x="335360" y="2420887"/>
            <a:ext cx="11521280" cy="2294313"/>
          </a:xfrm>
          <a:prstGeom prst="rect">
            <a:avLst/>
          </a:prstGeom>
        </p:spPr>
        <p:txBody>
          <a:bodyPr lIns="0" tIns="0" rIns="0" bIns="0"/>
          <a:lstStyle>
            <a:lvl1pPr marL="0" indent="0" algn="l" defTabSz="215900" rtl="0" eaLnBrk="1" fontAlgn="base" hangingPunct="1">
              <a:lnSpc>
                <a:spcPct val="100000"/>
              </a:lnSpc>
              <a:spcBef>
                <a:spcPct val="0"/>
              </a:spcBef>
              <a:spcAft>
                <a:spcPct val="0"/>
              </a:spcAft>
              <a:buClr>
                <a:schemeClr val="tx2"/>
              </a:buClr>
              <a:buFont typeface="Arial" panose="020B0604020202020204" pitchFamily="34" charset="0"/>
              <a:buNone/>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57200" indent="0" algn="ctr" rtl="0" eaLnBrk="1" fontAlgn="base" hangingPunct="1">
              <a:spcBef>
                <a:spcPct val="0"/>
              </a:spcBef>
              <a:spcAft>
                <a:spcPct val="0"/>
              </a:spcAft>
              <a:buClr>
                <a:schemeClr val="tx2"/>
              </a:buClr>
              <a:buFont typeface="Symbol" panose="05050102010706020507" pitchFamily="18" charset="2"/>
              <a:buNone/>
              <a:tabLst>
                <a:tab pos="431800" algn="l"/>
              </a:tabLst>
              <a:defRPr sz="2000" kern="1200">
                <a:solidFill>
                  <a:schemeClr val="tx1"/>
                </a:solidFill>
                <a:latin typeface="Arial" panose="020B0604020202020204" pitchFamily="34" charset="0"/>
                <a:ea typeface="Arial" charset="0"/>
                <a:cs typeface="Arial" panose="020B0604020202020204" pitchFamily="34" charset="0"/>
              </a:defRPr>
            </a:lvl2pPr>
            <a:lvl3pPr marL="914400" indent="0" algn="ctr" defTabSz="215900" rtl="0" eaLnBrk="1" fontAlgn="base" hangingPunct="1">
              <a:spcBef>
                <a:spcPct val="0"/>
              </a:spcBef>
              <a:spcAft>
                <a:spcPct val="0"/>
              </a:spcAft>
              <a:buClr>
                <a:schemeClr val="tx2"/>
              </a:buClr>
              <a:buSzPct val="80000"/>
              <a:buFont typeface="Wingdings" panose="05000000000000000000" pitchFamily="2" charset="2"/>
              <a:buNone/>
              <a:tabLst>
                <a:tab pos="647700" algn="l"/>
              </a:tabLst>
              <a:defRPr sz="1800" kern="1200">
                <a:solidFill>
                  <a:schemeClr val="tx1"/>
                </a:solidFill>
                <a:latin typeface="Arial" panose="020B0604020202020204" pitchFamily="34" charset="0"/>
                <a:ea typeface="Arial" charset="0"/>
                <a:cs typeface="Arial" panose="020B0604020202020204" pitchFamily="34" charset="0"/>
              </a:defRPr>
            </a:lvl3pPr>
            <a:lvl4pPr marL="1371600" indent="0" algn="ctr" defTabSz="215900" rtl="0" eaLnBrk="1" fontAlgn="base" hangingPunct="1">
              <a:spcBef>
                <a:spcPct val="0"/>
              </a:spcBef>
              <a:spcAft>
                <a:spcPct val="0"/>
              </a:spcAft>
              <a:buClr>
                <a:schemeClr val="tx2"/>
              </a:buClr>
              <a:buSzPct val="100000"/>
              <a:buFont typeface="Arial" panose="020B0604020202020204" pitchFamily="34" charset="0"/>
              <a:buNone/>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1828800" indent="0" algn="ctr"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200" b="1" dirty="0">
                <a:solidFill>
                  <a:schemeClr val="tx2"/>
                </a:solidFill>
              </a:rPr>
              <a:t>C++ Training for ADAS Development</a:t>
            </a:r>
          </a:p>
          <a:p>
            <a:endParaRPr lang="en-GB" b="1" dirty="0">
              <a:solidFill>
                <a:schemeClr val="tx2"/>
              </a:solidFill>
            </a:endParaRPr>
          </a:p>
          <a:p>
            <a:endParaRPr lang="en-GB" b="1" dirty="0">
              <a:solidFill>
                <a:schemeClr val="tx2"/>
              </a:solidFill>
            </a:endParaRPr>
          </a:p>
          <a:p>
            <a:r>
              <a:rPr lang="en-GB" b="1" dirty="0">
                <a:solidFill>
                  <a:schemeClr val="tx2"/>
                </a:solidFill>
              </a:rPr>
              <a:t>RWTH International Academy</a:t>
            </a:r>
          </a:p>
          <a:p>
            <a:endParaRPr lang="en-GB" sz="1200" dirty="0"/>
          </a:p>
          <a:p>
            <a:r>
              <a:rPr lang="en-US" dirty="0"/>
              <a:t>Training Program for Employees of The Ford Company</a:t>
            </a:r>
          </a:p>
          <a:p>
            <a:r>
              <a:rPr lang="en-US" dirty="0"/>
              <a:t>Starting July 3, 2024</a:t>
            </a:r>
          </a:p>
        </p:txBody>
      </p:sp>
    </p:spTree>
    <p:extLst>
      <p:ext uri="{BB962C8B-B14F-4D97-AF65-F5344CB8AC3E}">
        <p14:creationId xmlns:p14="http://schemas.microsoft.com/office/powerpoint/2010/main" val="15418955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_Day">
    <p:spTree>
      <p:nvGrpSpPr>
        <p:cNvPr id="1" name=""/>
        <p:cNvGrpSpPr/>
        <p:nvPr/>
      </p:nvGrpSpPr>
      <p:grpSpPr>
        <a:xfrm>
          <a:off x="0" y="0"/>
          <a:ext cx="0" cy="0"/>
          <a:chOff x="0" y="0"/>
          <a:chExt cx="0" cy="0"/>
        </a:xfrm>
      </p:grpSpPr>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&lt;Day-Agenda within table&gt;</a:t>
            </a:r>
          </a:p>
        </p:txBody>
      </p:sp>
      <p:sp>
        <p:nvSpPr>
          <p:cNvPr id="11" name="Textplatzhalter 10"/>
          <p:cNvSpPr>
            <a:spLocks noGrp="1"/>
          </p:cNvSpPr>
          <p:nvPr>
            <p:ph type="body" sz="quarter" idx="11" hasCustomPrompt="1"/>
          </p:nvPr>
        </p:nvSpPr>
        <p:spPr>
          <a:xfrm>
            <a:off x="335756" y="44624"/>
            <a:ext cx="11520487" cy="738000"/>
          </a:xfrm>
          <a:prstGeom prst="rect">
            <a:avLst/>
          </a:prstGeom>
        </p:spPr>
        <p:txBody>
          <a:bodyPr lIns="0" tIns="0" rIns="0" bIns="0"/>
          <a:lstStyle>
            <a:lvl1pPr marL="0" indent="0">
              <a:buNone/>
              <a:defRPr sz="2400" b="1">
                <a:solidFill>
                  <a:srgbClr val="00549F"/>
                </a:solidFill>
              </a:defRPr>
            </a:lvl1pPr>
            <a:lvl5pPr marL="647700" indent="0" algn="l">
              <a:buNone/>
              <a:defRPr sz="2400" b="0"/>
            </a:lvl5pPr>
          </a:lstStyle>
          <a:p>
            <a:pPr lvl="0"/>
            <a:r>
              <a:rPr lang="en-GB" dirty="0"/>
              <a:t> </a:t>
            </a:r>
          </a:p>
          <a:p>
            <a:pPr lvl="0"/>
            <a:r>
              <a:rPr lang="en-GB" dirty="0"/>
              <a:t>Agenda for Day &lt;N&gt;</a:t>
            </a:r>
          </a:p>
        </p:txBody>
      </p:sp>
    </p:spTree>
    <p:extLst>
      <p:ext uri="{BB962C8B-B14F-4D97-AF65-F5344CB8AC3E}">
        <p14:creationId xmlns:p14="http://schemas.microsoft.com/office/powerpoint/2010/main" val="347152027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Lecture">
    <p:spTree>
      <p:nvGrpSpPr>
        <p:cNvPr id="1" name=""/>
        <p:cNvGrpSpPr/>
        <p:nvPr/>
      </p:nvGrpSpPr>
      <p:grpSpPr>
        <a:xfrm>
          <a:off x="0" y="0"/>
          <a:ext cx="0" cy="0"/>
          <a:chOff x="0" y="0"/>
          <a:chExt cx="0" cy="0"/>
        </a:xfrm>
      </p:grpSpPr>
      <p:sp>
        <p:nvSpPr>
          <p:cNvPr id="14" name="Textplatzhalter 13"/>
          <p:cNvSpPr>
            <a:spLocks noGrp="1"/>
          </p:cNvSpPr>
          <p:nvPr>
            <p:ph type="body" sz="quarter" idx="10" hasCustomPrompt="1"/>
          </p:nvPr>
        </p:nvSpPr>
        <p:spPr>
          <a:xfrm>
            <a:off x="333375" y="2348880"/>
            <a:ext cx="11523265" cy="504056"/>
          </a:xfrm>
          <a:prstGeom prst="rect">
            <a:avLst/>
          </a:prstGeom>
        </p:spPr>
        <p:txBody>
          <a:bodyPr lIns="0" tIns="0" rIns="0" bIns="0" anchor="t" anchorCtr="0"/>
          <a:lstStyle>
            <a:lvl1pPr marL="0" indent="0">
              <a:buNone/>
              <a:defRPr sz="3200" b="1" spc="0" baseline="0">
                <a:solidFill>
                  <a:srgbClr val="00549F"/>
                </a:solidFill>
              </a:defRPr>
            </a:lvl1pPr>
          </a:lstStyle>
          <a:p>
            <a:pPr lvl="0"/>
            <a:r>
              <a:rPr lang="en-GB" dirty="0"/>
              <a:t>&lt;General Overview / Fundamentals / Components / ... &gt;</a:t>
            </a:r>
          </a:p>
        </p:txBody>
      </p:sp>
      <p:sp>
        <p:nvSpPr>
          <p:cNvPr id="5" name="Textplatzhalter 13"/>
          <p:cNvSpPr>
            <a:spLocks noGrp="1"/>
          </p:cNvSpPr>
          <p:nvPr>
            <p:ph type="body" sz="quarter" idx="11" hasCustomPrompt="1"/>
          </p:nvPr>
        </p:nvSpPr>
        <p:spPr>
          <a:xfrm>
            <a:off x="337220" y="2859038"/>
            <a:ext cx="11523265" cy="425946"/>
          </a:xfrm>
          <a:prstGeom prst="rect">
            <a:avLst/>
          </a:prstGeom>
        </p:spPr>
        <p:txBody>
          <a:bodyPr lIns="0" tIns="0" rIns="0" bIns="0" anchor="t" anchorCtr="0"/>
          <a:lstStyle>
            <a:lvl1pPr marL="0" indent="0">
              <a:buNone/>
              <a:defRPr sz="2800" b="1" spc="0" baseline="0">
                <a:solidFill>
                  <a:schemeClr val="tx1"/>
                </a:solidFill>
              </a:defRPr>
            </a:lvl1pPr>
          </a:lstStyle>
          <a:p>
            <a:pPr lvl="0"/>
            <a:r>
              <a:rPr lang="en-GB" dirty="0"/>
              <a:t>&lt;Lecture Title&gt;</a:t>
            </a:r>
          </a:p>
        </p:txBody>
      </p:sp>
      <p:sp>
        <p:nvSpPr>
          <p:cNvPr id="7" name="Textplatzhalter 13"/>
          <p:cNvSpPr>
            <a:spLocks noGrp="1"/>
          </p:cNvSpPr>
          <p:nvPr>
            <p:ph type="body" sz="quarter" idx="12" hasCustomPrompt="1"/>
          </p:nvPr>
        </p:nvSpPr>
        <p:spPr>
          <a:xfrm>
            <a:off x="333374" y="3717032"/>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&lt;Aachen, 21. June 2022&gt;</a:t>
            </a:r>
          </a:p>
        </p:txBody>
      </p:sp>
      <p:sp>
        <p:nvSpPr>
          <p:cNvPr id="8" name="Textplatzhalter 13"/>
          <p:cNvSpPr>
            <a:spLocks noGrp="1"/>
          </p:cNvSpPr>
          <p:nvPr>
            <p:ph type="body" sz="quarter" idx="13" hasCustomPrompt="1"/>
          </p:nvPr>
        </p:nvSpPr>
        <p:spPr>
          <a:xfrm>
            <a:off x="334367" y="4030960"/>
            <a:ext cx="11523265" cy="288032"/>
          </a:xfrm>
          <a:prstGeom prst="rect">
            <a:avLst/>
          </a:prstGeom>
        </p:spPr>
        <p:txBody>
          <a:bodyPr lIns="0" tIns="0" rIns="0" bIns="0" anchor="t" anchorCtr="0"/>
          <a:lstStyle>
            <a:lvl1pPr marL="0" indent="0">
              <a:buNone/>
              <a:defRPr sz="2000" b="0" spc="0" baseline="0">
                <a:solidFill>
                  <a:schemeClr val="tx1"/>
                </a:solidFill>
              </a:defRPr>
            </a:lvl1pPr>
          </a:lstStyle>
          <a:p>
            <a:pPr lvl="0"/>
            <a:r>
              <a:rPr lang="en-GB" dirty="0"/>
              <a:t>&lt;Lecturer&gt;</a:t>
            </a:r>
          </a:p>
        </p:txBody>
      </p:sp>
    </p:spTree>
    <p:extLst>
      <p:ext uri="{BB962C8B-B14F-4D97-AF65-F5344CB8AC3E}">
        <p14:creationId xmlns:p14="http://schemas.microsoft.com/office/powerpoint/2010/main" val="364377705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_Lecture">
    <p:spTree>
      <p:nvGrpSpPr>
        <p:cNvPr id="1" name=""/>
        <p:cNvGrpSpPr/>
        <p:nvPr/>
      </p:nvGrpSpPr>
      <p:grpSpPr>
        <a:xfrm>
          <a:off x="0" y="0"/>
          <a:ext cx="0" cy="0"/>
          <a:chOff x="0" y="0"/>
          <a:chExt cx="0" cy="0"/>
        </a:xfrm>
      </p:grpSpPr>
      <p:sp>
        <p:nvSpPr>
          <p:cNvPr id="3" name="Textfeld 2"/>
          <p:cNvSpPr txBox="1"/>
          <p:nvPr userDrawn="1"/>
        </p:nvSpPr>
        <p:spPr>
          <a:xfrm>
            <a:off x="335360" y="4320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Agenda</a:t>
            </a:r>
          </a:p>
        </p:txBody>
      </p:sp>
      <p:sp>
        <p:nvSpPr>
          <p:cNvPr id="6" name="Inhaltsplatzhalter 5"/>
          <p:cNvSpPr>
            <a:spLocks noGrp="1"/>
          </p:cNvSpPr>
          <p:nvPr>
            <p:ph sz="quarter" idx="11" hasCustomPrompt="1"/>
          </p:nvPr>
        </p:nvSpPr>
        <p:spPr>
          <a:xfrm>
            <a:off x="560388" y="980728"/>
            <a:ext cx="11315700" cy="293688"/>
          </a:xfrm>
          <a:prstGeom prst="rect">
            <a:avLst/>
          </a:prstGeom>
          <a:gradFill>
            <a:gsLst>
              <a:gs pos="25000">
                <a:srgbClr val="FFED00"/>
              </a:gs>
              <a:gs pos="100000">
                <a:schemeClr val="bg1"/>
              </a:gs>
            </a:gsLst>
            <a:lin ang="0" scaled="0"/>
          </a:gradFill>
        </p:spPr>
        <p:txBody>
          <a:bodyPr lIns="0" tIns="0" rIns="0" bIns="0"/>
          <a:lstStyle>
            <a:lvl1pPr marL="0" indent="0">
              <a:buNone/>
              <a:defRPr/>
            </a:lvl1pPr>
          </a:lstStyle>
          <a:p>
            <a:pPr lvl="0"/>
            <a:r>
              <a:rPr lang="en-GB" dirty="0"/>
              <a:t> </a:t>
            </a:r>
          </a:p>
        </p:txBody>
      </p:sp>
      <p:sp>
        <p:nvSpPr>
          <p:cNvPr id="4" name="Textplatzhalter 3"/>
          <p:cNvSpPr>
            <a:spLocks noGrp="1"/>
          </p:cNvSpPr>
          <p:nvPr>
            <p:ph type="body" sz="quarter" idx="10" hasCustomPrompt="1"/>
          </p:nvPr>
        </p:nvSpPr>
        <p:spPr>
          <a:xfrm>
            <a:off x="336640" y="980728"/>
            <a:ext cx="11520000" cy="4968552"/>
          </a:xfrm>
          <a:prstGeom prst="rect">
            <a:avLst/>
          </a:prstGeom>
        </p:spPr>
        <p:txBody>
          <a:bodyPr lIns="0" tIns="0" rIns="0" bIns="0"/>
          <a:lstStyle>
            <a:lvl1pPr marL="215900" indent="-215900">
              <a:buFont typeface="Wingdings" panose="05000000000000000000" pitchFamily="2" charset="2"/>
              <a:buChar char="§"/>
              <a:defRPr sz="2000"/>
            </a:lvl1pPr>
            <a:lvl2pPr marL="431800" indent="-215900">
              <a:buFont typeface="Wingdings" panose="05000000000000000000" pitchFamily="2" charset="2"/>
              <a:buChar char="§"/>
              <a:defRPr sz="1800" baseline="0"/>
            </a:lvl2pPr>
            <a:lvl3pPr>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Tree>
    <p:extLst>
      <p:ext uri="{BB962C8B-B14F-4D97-AF65-F5344CB8AC3E}">
        <p14:creationId xmlns:p14="http://schemas.microsoft.com/office/powerpoint/2010/main" val="1342017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 lvl="1">
            <p:tnLst>
              <p:par>
                <p:cTn presetID="22" presetClass="entr" presetSubtype="8"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6" name="Textplatzhalter 5"/>
          <p:cNvSpPr>
            <a:spLocks noGrp="1"/>
          </p:cNvSpPr>
          <p:nvPr>
            <p:ph type="body" sz="quarter" idx="11" hasCustomPrompt="1"/>
          </p:nvPr>
        </p:nvSpPr>
        <p:spPr>
          <a:xfrm>
            <a:off x="335756" y="44624"/>
            <a:ext cx="11520488" cy="738000"/>
          </a:xfrm>
          <a:prstGeom prst="rect">
            <a:avLst/>
          </a:prstGeom>
        </p:spPr>
        <p:txBody>
          <a:bodyPr wrap="square" lIns="0" tIns="0" rIns="0" bIns="0"/>
          <a:lstStyle>
            <a:lvl1pPr marL="0" indent="0">
              <a:buNone/>
              <a:defRPr sz="2400" b="1">
                <a:solidFill>
                  <a:srgbClr val="00549F"/>
                </a:solidFill>
              </a:defRPr>
            </a:lvl1pPr>
          </a:lstStyle>
          <a:p>
            <a:pPr lvl="0"/>
            <a:r>
              <a:rPr lang="en-GB" dirty="0"/>
              <a:t>&lt;Title (if Subtitle)&gt;</a:t>
            </a:r>
          </a:p>
          <a:p>
            <a:pPr lvl="0"/>
            <a:r>
              <a:rPr lang="en-GB" dirty="0"/>
              <a:t>&lt;Title / Subtitle&gt;</a:t>
            </a:r>
          </a:p>
        </p:txBody>
      </p:sp>
      <p:sp>
        <p:nvSpPr>
          <p:cNvPr id="7" name="Textplatzhalter 3"/>
          <p:cNvSpPr>
            <a:spLocks noGrp="1"/>
          </p:cNvSpPr>
          <p:nvPr>
            <p:ph type="body" sz="quarter" idx="10" hasCustomPrompt="1"/>
          </p:nvPr>
        </p:nvSpPr>
        <p:spPr>
          <a:xfrm>
            <a:off x="334800" y="980728"/>
            <a:ext cx="11520000" cy="4968552"/>
          </a:xfrm>
          <a:prstGeom prst="rect">
            <a:avLst/>
          </a:prstGeom>
        </p:spPr>
        <p:txBody>
          <a:bodyPr lIns="0" tIns="0" rIns="0" bIns="0"/>
          <a:lstStyle>
            <a:lvl1pPr marL="215900" indent="-215900">
              <a:spcBef>
                <a:spcPts val="600"/>
              </a:spcBef>
              <a:buFont typeface="Wingdings" panose="05000000000000000000" pitchFamily="2" charset="2"/>
              <a:buChar char="§"/>
              <a:defRPr sz="2000"/>
            </a:lvl1pPr>
            <a:lvl2pPr marL="431800" indent="-215900">
              <a:spcBef>
                <a:spcPts val="600"/>
              </a:spcBef>
              <a:buFont typeface="Wingdings" panose="05000000000000000000" pitchFamily="2" charset="2"/>
              <a:buChar char="§"/>
              <a:defRPr sz="1800" baseline="0"/>
            </a:lvl2pPr>
            <a:lvl3pPr>
              <a:spcBef>
                <a:spcPts val="600"/>
              </a:spcBef>
              <a:defRPr baseline="0"/>
            </a:lvl3pPr>
          </a:lstStyle>
          <a:p>
            <a:pPr lvl="0"/>
            <a:r>
              <a:rPr lang="de-DE" dirty="0"/>
              <a:t>&lt;First Level&gt;</a:t>
            </a:r>
          </a:p>
          <a:p>
            <a:pPr lvl="1"/>
            <a:r>
              <a:rPr lang="de-DE" dirty="0"/>
              <a:t>&lt;Second Level&gt;</a:t>
            </a:r>
          </a:p>
          <a:p>
            <a:pPr lvl="2"/>
            <a:r>
              <a:rPr lang="de-DE" dirty="0"/>
              <a:t>&lt;Third Level&gt;</a:t>
            </a:r>
          </a:p>
          <a:p>
            <a:pPr lvl="0"/>
            <a:r>
              <a:rPr lang="de-DE" dirty="0"/>
              <a:t>&lt;First Level&gt;</a:t>
            </a:r>
          </a:p>
          <a:p>
            <a:pPr lvl="1"/>
            <a:r>
              <a:rPr lang="de-DE" dirty="0"/>
              <a:t>&lt;Second Level&gt;</a:t>
            </a:r>
          </a:p>
          <a:p>
            <a:pPr lvl="2"/>
            <a:r>
              <a:rPr lang="de-DE" dirty="0"/>
              <a:t>&lt;Third Level&gt;</a:t>
            </a:r>
          </a:p>
        </p:txBody>
      </p:sp>
      <p:sp>
        <p:nvSpPr>
          <p:cNvPr id="2" name="Foliennummernplatzhalter 1">
            <a:extLst>
              <a:ext uri="{FF2B5EF4-FFF2-40B4-BE49-F238E27FC236}">
                <a16:creationId xmlns:a16="http://schemas.microsoft.com/office/drawing/2014/main" id="{AB72EA0D-EBEE-9B03-11AA-8AE9EAF7EE75}"/>
              </a:ext>
            </a:extLst>
          </p:cNvPr>
          <p:cNvSpPr>
            <a:spLocks noGrp="1"/>
          </p:cNvSpPr>
          <p:nvPr>
            <p:ph type="sldNum" sz="quarter" idx="4"/>
          </p:nvPr>
        </p:nvSpPr>
        <p:spPr>
          <a:xfrm>
            <a:off x="5866557" y="6596962"/>
            <a:ext cx="471500" cy="237275"/>
          </a:xfrm>
          <a:prstGeom prst="rect">
            <a:avLst/>
          </a:prstGeom>
        </p:spPr>
        <p:txBody>
          <a:bodyPr vert="horz" lIns="91440" tIns="45720" rIns="91440" bIns="45720" rtlCol="0" anchor="ctr"/>
          <a:lstStyle>
            <a:lvl1pPr algn="ctr">
              <a:defRPr sz="900">
                <a:solidFill>
                  <a:srgbClr val="00549F"/>
                </a:solidFill>
              </a:defRPr>
            </a:lvl1pPr>
          </a:lstStyle>
          <a:p>
            <a:fld id="{F58435E4-A45A-4423-96D3-4E945C512564}" type="slidenum">
              <a:rPr lang="en-US" smtClean="0"/>
              <a:pPr/>
              <a:t>‹Nr.›</a:t>
            </a:fld>
            <a:endParaRPr lang="en-US" dirty="0"/>
          </a:p>
        </p:txBody>
      </p:sp>
    </p:spTree>
    <p:extLst>
      <p:ext uri="{BB962C8B-B14F-4D97-AF65-F5344CB8AC3E}">
        <p14:creationId xmlns:p14="http://schemas.microsoft.com/office/powerpoint/2010/main" val="344819783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ferences">
    <p:spTree>
      <p:nvGrpSpPr>
        <p:cNvPr id="1" name=""/>
        <p:cNvGrpSpPr/>
        <p:nvPr/>
      </p:nvGrpSpPr>
      <p:grpSpPr>
        <a:xfrm>
          <a:off x="0" y="0"/>
          <a:ext cx="0" cy="0"/>
          <a:chOff x="0" y="0"/>
          <a:chExt cx="0" cy="0"/>
        </a:xfrm>
      </p:grpSpPr>
      <p:sp>
        <p:nvSpPr>
          <p:cNvPr id="3" name="Textfeld 2"/>
          <p:cNvSpPr txBox="1"/>
          <p:nvPr userDrawn="1"/>
        </p:nvSpPr>
        <p:spPr>
          <a:xfrm>
            <a:off x="335360" y="50140"/>
            <a:ext cx="11521280" cy="738664"/>
          </a:xfrm>
          <a:prstGeom prst="rect">
            <a:avLst/>
          </a:prstGeom>
          <a:noFill/>
        </p:spPr>
        <p:txBody>
          <a:bodyPr wrap="square" lIns="0" tIns="0" rIns="0" bIns="0" rtlCol="0" anchor="ctr">
            <a:spAutoFit/>
          </a:bodyPr>
          <a:lstStyle/>
          <a:p>
            <a:endParaRPr lang="en-GB" sz="2400" b="1" dirty="0">
              <a:solidFill>
                <a:srgbClr val="00549F"/>
              </a:solidFill>
            </a:endParaRPr>
          </a:p>
          <a:p>
            <a:r>
              <a:rPr lang="en-GB" sz="2400" b="1" dirty="0">
                <a:solidFill>
                  <a:srgbClr val="00549F"/>
                </a:solidFill>
              </a:rPr>
              <a:t>References</a:t>
            </a:r>
          </a:p>
        </p:txBody>
      </p:sp>
      <p:sp>
        <p:nvSpPr>
          <p:cNvPr id="9" name="Tabellenplatzhalter 8"/>
          <p:cNvSpPr>
            <a:spLocks noGrp="1"/>
          </p:cNvSpPr>
          <p:nvPr>
            <p:ph type="tbl" sz="quarter" idx="10" hasCustomPrompt="1"/>
          </p:nvPr>
        </p:nvSpPr>
        <p:spPr>
          <a:xfrm>
            <a:off x="335360" y="980728"/>
            <a:ext cx="11520000" cy="4968000"/>
          </a:xfrm>
          <a:prstGeom prst="rect">
            <a:avLst/>
          </a:prstGeom>
        </p:spPr>
        <p:txBody>
          <a:bodyPr lIns="0" tIns="0" rIns="0" bIns="0"/>
          <a:lstStyle>
            <a:lvl1pPr marL="0" indent="0">
              <a:buNone/>
              <a:defRPr baseline="0"/>
            </a:lvl1pPr>
          </a:lstStyle>
          <a:p>
            <a:r>
              <a:rPr lang="en-GB" dirty="0"/>
              <a:t>&lt;References within table&gt;</a:t>
            </a:r>
          </a:p>
        </p:txBody>
      </p:sp>
    </p:spTree>
    <p:extLst>
      <p:ext uri="{BB962C8B-B14F-4D97-AF65-F5344CB8AC3E}">
        <p14:creationId xmlns:p14="http://schemas.microsoft.com/office/powerpoint/2010/main" val="167411320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vmlDrawing" Target="../drawings/vmlDrawing1.vml"/><Relationship Id="rId13"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kt 2" hidden="1"/>
          <p:cNvGraphicFramePr>
            <a:graphicFrameLocks noChangeAspect="1"/>
          </p:cNvGraphicFramePr>
          <p:nvPr userDrawn="1">
            <p:custDataLst>
              <p:tags r:id="rId9"/>
            </p:custDataLst>
            <p:extLst>
              <p:ext uri="{D42A27DB-BD31-4B8C-83A1-F6EECF244321}">
                <p14:modId xmlns:p14="http://schemas.microsoft.com/office/powerpoint/2010/main" val="33575276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57" name="think-cell Folie" r:id="rId10" imgW="347" imgH="348" progId="TCLayout.ActiveDocument.1">
                  <p:embed/>
                </p:oleObj>
              </mc:Choice>
              <mc:Fallback>
                <p:oleObj name="think-cell Folie" r:id="rId10" imgW="347" imgH="348" progId="TCLayout.ActiveDocument.1">
                  <p:embed/>
                  <p:pic>
                    <p:nvPicPr>
                      <p:cNvPr id="3" name="Objekt 2" hidden="1"/>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9" name="Slide Number Placeholder 5"/>
          <p:cNvSpPr txBox="1">
            <a:spLocks/>
          </p:cNvSpPr>
          <p:nvPr/>
        </p:nvSpPr>
        <p:spPr>
          <a:xfrm>
            <a:off x="3138199" y="6174096"/>
            <a:ext cx="5915603" cy="422866"/>
          </a:xfrm>
          <a:prstGeom prst="rect">
            <a:avLst/>
          </a:prstGeom>
        </p:spPr>
        <p:txBody>
          <a:bodyPr lIns="0" tIns="0" rIns="0" bIns="0" anchor="ctr"/>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a:solidFill>
                  <a:schemeClr val="tx2"/>
                </a:solidFill>
              </a:rPr>
              <a:t>C++ Training for ADAS Development </a:t>
            </a:r>
            <a:r>
              <a:rPr lang="en-US" altLang="de-DE" sz="900" baseline="0" dirty="0">
                <a:solidFill>
                  <a:schemeClr val="tx2"/>
                </a:solidFill>
              </a:rPr>
              <a:t>| </a:t>
            </a:r>
            <a:r>
              <a:rPr lang="en-US" altLang="de-DE" sz="900" dirty="0">
                <a:solidFill>
                  <a:schemeClr val="tx2"/>
                </a:solidFill>
              </a:rPr>
              <a:t>Day </a:t>
            </a:r>
            <a:r>
              <a:rPr lang="en-US" altLang="de-DE" sz="900" dirty="0" smtClean="0">
                <a:solidFill>
                  <a:schemeClr val="tx2"/>
                </a:solidFill>
              </a:rPr>
              <a:t>5 </a:t>
            </a:r>
            <a:r>
              <a:rPr lang="en-US" altLang="de-DE" sz="900" dirty="0">
                <a:solidFill>
                  <a:schemeClr val="tx2"/>
                </a:solidFill>
              </a:rPr>
              <a:t>– </a:t>
            </a:r>
            <a:r>
              <a:rPr lang="en-US" altLang="de-DE" sz="900" dirty="0" smtClean="0">
                <a:solidFill>
                  <a:schemeClr val="tx2"/>
                </a:solidFill>
              </a:rPr>
              <a:t>2024-09-18</a:t>
            </a:r>
            <a:endParaRPr lang="en-US" altLang="de-DE" sz="90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de-DE" sz="900" dirty="0" smtClean="0">
                <a:solidFill>
                  <a:schemeClr val="tx2"/>
                </a:solidFill>
              </a:rPr>
              <a:t>Modern C++ Concepts</a:t>
            </a:r>
            <a:endParaRPr lang="en-US" altLang="de-DE" sz="900" baseline="0" dirty="0">
              <a:solidFill>
                <a:schemeClr val="tx2"/>
              </a:solidFill>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de-DE" altLang="de-DE" sz="900" baseline="0" dirty="0" smtClean="0">
                <a:solidFill>
                  <a:schemeClr val="tx2"/>
                </a:solidFill>
              </a:rPr>
              <a:t> Fabian </a:t>
            </a:r>
            <a:r>
              <a:rPr lang="de-DE" altLang="de-DE" sz="900" baseline="0" dirty="0">
                <a:solidFill>
                  <a:schemeClr val="tx2"/>
                </a:solidFill>
              </a:rPr>
              <a:t>Thomsen, M.Sc.</a:t>
            </a:r>
            <a:endParaRPr lang="de-DE" altLang="de-DE" sz="900" dirty="0">
              <a:solidFill>
                <a:schemeClr val="tx2"/>
              </a:solidFill>
            </a:endParaRPr>
          </a:p>
        </p:txBody>
      </p:sp>
      <p:cxnSp>
        <p:nvCxnSpPr>
          <p:cNvPr id="11" name="Gerader Verbinder 10"/>
          <p:cNvCxnSpPr/>
          <p:nvPr/>
        </p:nvCxnSpPr>
        <p:spPr>
          <a:xfrm>
            <a:off x="336000" y="836712"/>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1" name="Textfeld 13"/>
          <p:cNvSpPr txBox="1">
            <a:spLocks noChangeArrowheads="1"/>
          </p:cNvSpPr>
          <p:nvPr/>
        </p:nvSpPr>
        <p:spPr bwMode="auto">
          <a:xfrm>
            <a:off x="384000" y="6227761"/>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endParaRPr lang="de-DE" altLang="de-DE" sz="900" dirty="0">
              <a:solidFill>
                <a:schemeClr val="tx2"/>
              </a:solidFill>
            </a:endParaRPr>
          </a:p>
        </p:txBody>
      </p:sp>
      <p:pic>
        <p:nvPicPr>
          <p:cNvPr id="13" name="Bild 2"/>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cxnSp>
        <p:nvCxnSpPr>
          <p:cNvPr id="14" name="Gerader Verbinder 13"/>
          <p:cNvCxnSpPr/>
          <p:nvPr userDrawn="1"/>
        </p:nvCxnSpPr>
        <p:spPr>
          <a:xfrm>
            <a:off x="336000" y="6093296"/>
            <a:ext cx="1152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ika_Logo"/>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35361" y="6174096"/>
            <a:ext cx="2520280" cy="422866"/>
          </a:xfrm>
          <a:prstGeom prst="rect">
            <a:avLst/>
          </a:prstGeom>
        </p:spPr>
      </p:pic>
      <p:pic>
        <p:nvPicPr>
          <p:cNvPr id="5" name="Grafik 4"/>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502875" y="6174096"/>
            <a:ext cx="3353765" cy="422866"/>
          </a:xfrm>
          <a:prstGeom prst="rect">
            <a:avLst/>
          </a:prstGeom>
        </p:spPr>
      </p:pic>
    </p:spTree>
    <p:extLst>
      <p:ext uri="{BB962C8B-B14F-4D97-AF65-F5344CB8AC3E}">
        <p14:creationId xmlns:p14="http://schemas.microsoft.com/office/powerpoint/2010/main" val="1483746966"/>
      </p:ext>
    </p:extLst>
  </p:cSld>
  <p:clrMap bg1="lt1" tx1="dk1" bg2="lt2" tx2="dk2" accent1="accent1" accent2="accent2" accent3="accent3" accent4="accent4" accent5="accent5" accent6="accent6" hlink="hlink" folHlink="folHlink"/>
  <p:sldLayoutIdLst>
    <p:sldLayoutId id="2147483683" r:id="rId1"/>
    <p:sldLayoutId id="2147483686" r:id="rId2"/>
    <p:sldLayoutId id="2147483685" r:id="rId3"/>
    <p:sldLayoutId id="2147483687" r:id="rId4"/>
    <p:sldLayoutId id="2147483689" r:id="rId5"/>
    <p:sldLayoutId id="2147483688" r:id="rId6"/>
  </p:sldLayoutIdLst>
  <p:timing>
    <p:tnLst>
      <p:par>
        <p:cTn id="1" dur="indefinite" restart="never" nodeType="tmRoot"/>
      </p:par>
    </p:tnLst>
  </p:timing>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884"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en.cppreference.com/w/cpp/language/template_argument_deduction" TargetMode="External"/><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6.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17.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png"/><Relationship Id="rId7" Type="http://schemas.openxmlformats.org/officeDocument/2006/relationships/diagramColors" Target="../diagrams/colors3.xml"/><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hyperlink" Target="https://en.cppreference.com/w/cpp/language/typ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hyperlink" Target="https://en.cppreference.com/w/cpp/container/vector" TargetMode="External"/><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0.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0.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hyperlink" Target="https://en.cppreference.com/w/cpp/algorithm" TargetMode="External"/><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16.png"/><Relationship Id="rId4" Type="http://schemas.openxmlformats.org/officeDocument/2006/relationships/image" Target="../media/image17.png"/></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hyperlink" Target="https://stackoverflow.com/questions/6438086/iterator-invalidation-rules-for-c-containers" TargetMode="External"/><Relationship Id="rId4"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7.png"/></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https://pointclouds.org/documentation/tutorials/pcd_file_format.html" TargetMode="Externa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102.svg"/><Relationship Id="rId5" Type="http://schemas.openxmlformats.org/officeDocument/2006/relationships/image" Target="../media/image23.png"/><Relationship Id="rId4" Type="http://schemas.openxmlformats.org/officeDocument/2006/relationships/image" Target="../media/image100.svg"/></Relationships>
</file>

<file path=ppt/slides/_rels/slide7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73688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solidFill>
                  <a:schemeClr val="bg2"/>
                </a:solidFill>
              </a:rPr>
              <a:t>Templates</a:t>
            </a:r>
            <a:endParaRPr lang="en-US" dirty="0">
              <a:solidFill>
                <a:schemeClr val="bg2"/>
              </a:solidFill>
            </a:endParaRPr>
          </a:p>
          <a:p>
            <a:r>
              <a:rPr lang="en-US" dirty="0" smtClean="0"/>
              <a:t>Recap</a:t>
            </a:r>
            <a:endParaRPr lang="en-US" dirty="0"/>
          </a:p>
        </p:txBody>
      </p:sp>
      <p:sp>
        <p:nvSpPr>
          <p:cNvPr id="3" name="Textplatzhalter 2"/>
          <p:cNvSpPr>
            <a:spLocks noGrp="1"/>
          </p:cNvSpPr>
          <p:nvPr>
            <p:ph type="body" sz="quarter" idx="10"/>
          </p:nvPr>
        </p:nvSpPr>
        <p:spPr>
          <a:xfrm>
            <a:off x="334800" y="980728"/>
            <a:ext cx="6769312" cy="4968552"/>
          </a:xfrm>
        </p:spPr>
        <p:txBody>
          <a:bodyPr/>
          <a:lstStyle/>
          <a:p>
            <a:r>
              <a:rPr lang="en-US" dirty="0"/>
              <a:t>Remember our overloaded versions of the max function</a:t>
            </a:r>
          </a:p>
          <a:p>
            <a:r>
              <a:rPr lang="en-US" sz="2000" dirty="0">
                <a:latin typeface="+mn-lt"/>
                <a:cs typeface="Courier New" panose="02070309020205020404" pitchFamily="49" charset="0"/>
              </a:rPr>
              <a:t>We also need overloads for double, all integral types, unsigned versions…</a:t>
            </a:r>
          </a:p>
          <a:p>
            <a:r>
              <a:rPr lang="en-US" dirty="0">
                <a:latin typeface="+mn-lt"/>
                <a:cs typeface="Courier New" panose="02070309020205020404" pitchFamily="49" charset="0"/>
              </a:rPr>
              <a:t>All of these will have the exact same code </a:t>
            </a:r>
            <a:r>
              <a:rPr lang="en-US" dirty="0">
                <a:latin typeface="+mn-lt"/>
                <a:cs typeface="Courier New" panose="02070309020205020404" pitchFamily="49" charset="0"/>
                <a:sym typeface="Wingdings" panose="05000000000000000000" pitchFamily="2" charset="2"/>
              </a:rPr>
              <a:t> inefficient!</a:t>
            </a:r>
          </a:p>
          <a:p>
            <a:endParaRPr lang="en-US" sz="2000" dirty="0">
              <a:latin typeface="+mn-lt"/>
              <a:cs typeface="Courier New" panose="02070309020205020404" pitchFamily="49" charset="0"/>
              <a:sym typeface="Wingdings" panose="05000000000000000000" pitchFamily="2" charset="2"/>
            </a:endParaRPr>
          </a:p>
          <a:p>
            <a:r>
              <a:rPr lang="en-US" dirty="0">
                <a:latin typeface="+mn-lt"/>
                <a:cs typeface="Courier New" panose="02070309020205020404" pitchFamily="49" charset="0"/>
                <a:sym typeface="Wingdings" panose="05000000000000000000" pitchFamily="2" charset="2"/>
              </a:rPr>
              <a:t>We can define a function </a:t>
            </a:r>
            <a:r>
              <a:rPr lang="en-US" b="1" dirty="0">
                <a:latin typeface="+mn-lt"/>
                <a:cs typeface="Courier New" panose="02070309020205020404" pitchFamily="49" charset="0"/>
                <a:sym typeface="Wingdings" panose="05000000000000000000" pitchFamily="2" charset="2"/>
              </a:rPr>
              <a:t>template</a:t>
            </a:r>
            <a:r>
              <a:rPr lang="en-US" dirty="0">
                <a:latin typeface="+mn-lt"/>
                <a:cs typeface="Courier New" panose="02070309020205020404" pitchFamily="49" charset="0"/>
                <a:sym typeface="Wingdings" panose="05000000000000000000" pitchFamily="2" charset="2"/>
              </a:rPr>
              <a:t> from which the compiler will generate concrete functions if needed</a:t>
            </a:r>
            <a:endParaRPr lang="en-US" sz="2000" dirty="0">
              <a:latin typeface="+mn-lt"/>
              <a:cs typeface="Courier New" panose="02070309020205020404" pitchFamily="49" charset="0"/>
              <a:sym typeface="Wingdings" panose="05000000000000000000" pitchFamily="2" charset="2"/>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endParaRPr lang="en-US" dirty="0">
              <a:latin typeface="+mn-lt"/>
              <a:cs typeface="Courier New" panose="02070309020205020404" pitchFamily="49" charset="0"/>
            </a:endParaRPr>
          </a:p>
          <a:p>
            <a:pPr marL="0" indent="0">
              <a:buNone/>
            </a:pPr>
            <a:endParaRPr lang="en-US" sz="2000" dirty="0">
              <a:latin typeface="+mn-lt"/>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10</a:t>
            </a:fld>
            <a:endParaRPr lang="en-US" dirty="0"/>
          </a:p>
        </p:txBody>
      </p:sp>
      <p:grpSp>
        <p:nvGrpSpPr>
          <p:cNvPr id="6" name="Gruppieren 5"/>
          <p:cNvGrpSpPr/>
          <p:nvPr/>
        </p:nvGrpSpPr>
        <p:grpSpPr>
          <a:xfrm>
            <a:off x="7391673" y="1486761"/>
            <a:ext cx="4464967" cy="2933508"/>
            <a:chOff x="6338057" y="2150622"/>
            <a:chExt cx="4464967" cy="2933508"/>
          </a:xfrm>
        </p:grpSpPr>
        <p:grpSp>
          <p:nvGrpSpPr>
            <p:cNvPr id="7" name="Gruppieren 6"/>
            <p:cNvGrpSpPr/>
            <p:nvPr/>
          </p:nvGrpSpPr>
          <p:grpSpPr>
            <a:xfrm>
              <a:off x="6338057" y="2150622"/>
              <a:ext cx="4464967" cy="2933508"/>
              <a:chOff x="6338057" y="2150622"/>
              <a:chExt cx="4464967" cy="2933508"/>
            </a:xfrm>
          </p:grpSpPr>
          <p:sp>
            <p:nvSpPr>
              <p:cNvPr id="9" name="Rechteck 8"/>
              <p:cNvSpPr/>
              <p:nvPr/>
            </p:nvSpPr>
            <p:spPr>
              <a:xfrm>
                <a:off x="6338057" y="2363216"/>
                <a:ext cx="4464967" cy="27209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a:t>
                </a:r>
                <a:r>
                  <a:rPr lang="fr-FR" dirty="0" err="1">
                    <a:solidFill>
                      <a:srgbClr val="8000FF"/>
                    </a:solidFill>
                    <a:highlight>
                      <a:srgbClr val="FFFFFF"/>
                    </a:highlight>
                    <a:latin typeface="Courier New" panose="02070309020205020404" pitchFamily="49" charset="0"/>
                    <a:cs typeface="Courier New" panose="02070309020205020404" pitchFamily="49" charset="0"/>
                  </a:rPr>
                  <a:t>int</a:t>
                </a:r>
                <a:r>
                  <a:rPr lang="fr-FR" dirty="0">
                    <a:solidFill>
                      <a:srgbClr val="000000"/>
                    </a:solidFill>
                    <a:highlight>
                      <a:srgbClr val="FFFFFF"/>
                    </a:highlight>
                    <a:latin typeface="Courier New" panose="02070309020205020404" pitchFamily="49" charset="0"/>
                    <a:cs typeface="Courier New" panose="02070309020205020404" pitchFamily="49" charset="0"/>
                  </a:rPr>
                  <a: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max</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dirty="0">
                    <a:solidFill>
                      <a:srgbClr val="8000FF"/>
                    </a:solidFill>
                    <a:highlight>
                      <a:srgbClr val="FFFFFF"/>
                    </a:highlight>
                    <a:latin typeface="Courier New" panose="02070309020205020404" pitchFamily="49" charset="0"/>
                    <a:cs typeface="Courier New" panose="02070309020205020404" pitchFamily="49" charset="0"/>
                  </a:rPr>
                  <a:t>float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sp>
            <p:nvSpPr>
              <p:cNvPr id="10" name="Rechteck 9"/>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max.cpp</a:t>
                </a:r>
              </a:p>
            </p:txBody>
          </p:sp>
        </p:gr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26960" y="2483630"/>
              <a:ext cx="368102" cy="413792"/>
            </a:xfrm>
            <a:prstGeom prst="rect">
              <a:avLst/>
            </a:prstGeom>
          </p:spPr>
        </p:pic>
      </p:grpSp>
      <p:grpSp>
        <p:nvGrpSpPr>
          <p:cNvPr id="16" name="Gruppieren 15"/>
          <p:cNvGrpSpPr/>
          <p:nvPr/>
        </p:nvGrpSpPr>
        <p:grpSpPr>
          <a:xfrm>
            <a:off x="334963" y="3483104"/>
            <a:ext cx="5545138" cy="1477328"/>
            <a:chOff x="6311900" y="983651"/>
            <a:chExt cx="5545138" cy="1477328"/>
          </a:xfrm>
        </p:grpSpPr>
        <p:sp>
          <p:nvSpPr>
            <p:cNvPr id="17" name="Rechteck 16"/>
            <p:cNvSpPr/>
            <p:nvPr/>
          </p:nvSpPr>
          <p:spPr>
            <a:xfrm>
              <a:off x="6311900" y="983651"/>
              <a:ext cx="5545138"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r>
                <a:rPr lang="en-US" dirty="0">
                  <a:solidFill>
                    <a:srgbClr val="8000FF"/>
                  </a:solidFill>
                  <a:highlight>
                    <a:srgbClr val="FFFFFF"/>
                  </a:highlight>
                  <a:latin typeface="Courier New" panose="02070309020205020404" pitchFamily="49" charset="0"/>
                  <a:cs typeface="Courier New" panose="02070309020205020404" pitchFamily="49" charset="0"/>
                </a:rPr>
                <a:t>template</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&lt;</a:t>
              </a:r>
              <a:r>
                <a:rPr lang="en-US" dirty="0" err="1">
                  <a:solidFill>
                    <a:srgbClr val="8000FF"/>
                  </a:solidFill>
                  <a:highlight>
                    <a:srgbClr val="FFFFFF"/>
                  </a:highlight>
                  <a:latin typeface="Courier New" panose="02070309020205020404" pitchFamily="49" charset="0"/>
                  <a:cs typeface="Courier New" panose="02070309020205020404" pitchFamily="49" charset="0"/>
                </a:rPr>
                <a:t>typename</a:t>
              </a:r>
              <a:r>
                <a:rPr lang="en-US" dirty="0">
                  <a:solidFill>
                    <a:srgbClr val="000000"/>
                  </a:solidFill>
                  <a:highlight>
                    <a:srgbClr val="FFFFFF"/>
                  </a:highlight>
                  <a:latin typeface="Courier New" panose="02070309020205020404" pitchFamily="49" charset="0"/>
                  <a:cs typeface="Courier New" panose="02070309020205020404" pitchFamily="49" charset="0"/>
                </a:rPr>
                <a:t> T</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fr-FR" dirty="0">
                  <a:solidFill>
                    <a:srgbClr val="000000"/>
                  </a:solidFill>
                  <a:highlight>
                    <a:srgbClr val="FFFFFF"/>
                  </a:highlight>
                  <a:latin typeface="Courier New" panose="02070309020205020404" pitchFamily="49" charset="0"/>
                  <a:cs typeface="Courier New" panose="02070309020205020404" pitchFamily="49" charset="0"/>
                </a:rPr>
                <a:t>T max</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T a</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r>
                <a:rPr lang="fr-FR" dirty="0">
                  <a:solidFill>
                    <a:srgbClr val="000000"/>
                  </a:solidFill>
                  <a:highlight>
                    <a:srgbClr val="FFFFFF"/>
                  </a:highlight>
                  <a:latin typeface="Courier New" panose="02070309020205020404" pitchFamily="49" charset="0"/>
                  <a:cs typeface="Courier New" panose="02070309020205020404" pitchFamily="49" charset="0"/>
                </a:rPr>
                <a:t> T b</a:t>
              </a:r>
              <a:r>
                <a:rPr lang="fr-FR" b="1" dirty="0">
                  <a:solidFill>
                    <a:srgbClr val="000080"/>
                  </a:solidFill>
                  <a:highlight>
                    <a:srgbClr val="FFFFFF"/>
                  </a:highlight>
                  <a:latin typeface="Courier New" panose="02070309020205020404" pitchFamily="49" charset="0"/>
                  <a:cs typeface="Courier New" panose="02070309020205020404" pitchFamily="49" charset="0"/>
                </a:rPr>
                <a:t>){</a:t>
              </a:r>
              <a:endParaRPr lang="fr-FR"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if</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a </a:t>
              </a:r>
              <a:r>
                <a:rPr lang="en-US" b="1" dirty="0">
                  <a:solidFill>
                    <a:srgbClr val="000080"/>
                  </a:solidFill>
                  <a:highlight>
                    <a:srgbClr val="FFFFFF"/>
                  </a:highlight>
                  <a:latin typeface="Courier New" panose="02070309020205020404" pitchFamily="49" charset="0"/>
                  <a:cs typeface="Courier New" panose="02070309020205020404" pitchFamily="49" charset="0"/>
                </a:rPr>
                <a:t>&gt;</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a</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dirty="0">
                  <a:solidFill>
                    <a:srgbClr val="000000"/>
                  </a:solidFill>
                  <a:highlight>
                    <a:srgbClr val="FFFFFF"/>
                  </a:highlight>
                  <a:latin typeface="Courier New" panose="02070309020205020404" pitchFamily="49" charset="0"/>
                  <a:cs typeface="Courier New" panose="02070309020205020404" pitchFamily="49" charset="0"/>
                </a:rPr>
                <a:t>    </a:t>
              </a:r>
              <a:r>
                <a:rPr lang="en-US" b="1" dirty="0">
                  <a:solidFill>
                    <a:srgbClr val="0000FF"/>
                  </a:solidFill>
                  <a:highlight>
                    <a:srgbClr val="FFFFFF"/>
                  </a:highlight>
                  <a:latin typeface="Courier New" panose="02070309020205020404" pitchFamily="49" charset="0"/>
                  <a:cs typeface="Courier New" panose="02070309020205020404" pitchFamily="49" charset="0"/>
                </a:rPr>
                <a:t>return</a:t>
              </a:r>
              <a:r>
                <a:rPr lang="en-US" dirty="0">
                  <a:solidFill>
                    <a:srgbClr val="000000"/>
                  </a:solidFill>
                  <a:highlight>
                    <a:srgbClr val="FFFFFF"/>
                  </a:highlight>
                  <a:latin typeface="Courier New" panose="02070309020205020404" pitchFamily="49" charset="0"/>
                  <a:cs typeface="Courier New" panose="02070309020205020404" pitchFamily="49" charset="0"/>
                </a:rPr>
                <a:t> b</a:t>
              </a:r>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a:p>
              <a:r>
                <a:rPr lang="en-US" b="1" dirty="0">
                  <a:solidFill>
                    <a:srgbClr val="000080"/>
                  </a:solidFill>
                  <a:highlight>
                    <a:srgbClr val="FFFFFF"/>
                  </a:highlight>
                  <a:latin typeface="Courier New" panose="02070309020205020404" pitchFamily="49" charset="0"/>
                  <a:cs typeface="Courier New" panose="02070309020205020404" pitchFamily="49" charset="0"/>
                </a:rPr>
                <a:t>}</a:t>
              </a:r>
              <a:endParaRPr lang="en-US" dirty="0">
                <a:solidFill>
                  <a:srgbClr val="000000"/>
                </a:solidFill>
                <a:highlight>
                  <a:srgbClr val="FFFFFF"/>
                </a:highlight>
                <a:latin typeface="Courier New" panose="02070309020205020404" pitchFamily="49" charset="0"/>
                <a:cs typeface="Courier New" panose="02070309020205020404" pitchFamily="49" charset="0"/>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9" name="Gruppieren 18"/>
          <p:cNvGrpSpPr/>
          <p:nvPr/>
        </p:nvGrpSpPr>
        <p:grpSpPr>
          <a:xfrm>
            <a:off x="334962" y="5088391"/>
            <a:ext cx="11521281" cy="864096"/>
            <a:chOff x="911423" y="2004718"/>
            <a:chExt cx="11521281" cy="864096"/>
          </a:xfrm>
        </p:grpSpPr>
        <p:sp>
          <p:nvSpPr>
            <p:cNvPr id="20" name="Abgerundetes Rechteck 19"/>
            <p:cNvSpPr/>
            <p:nvPr/>
          </p:nvSpPr>
          <p:spPr>
            <a:xfrm>
              <a:off x="911423" y="2004718"/>
              <a:ext cx="11521281"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Templates are a vital part to modern C++. In a future lecture, we will cover them in detail.</a:t>
              </a:r>
            </a:p>
          </p:txBody>
        </p:sp>
        <p:pic>
          <p:nvPicPr>
            <p:cNvPr id="21" name="Grafik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2" name="Gruppieren 21"/>
          <p:cNvGrpSpPr/>
          <p:nvPr/>
        </p:nvGrpSpPr>
        <p:grpSpPr>
          <a:xfrm>
            <a:off x="334961" y="5088391"/>
            <a:ext cx="11521281" cy="864096"/>
            <a:chOff x="911423" y="3050051"/>
            <a:chExt cx="11521281" cy="864096"/>
          </a:xfrm>
        </p:grpSpPr>
        <p:sp>
          <p:nvSpPr>
            <p:cNvPr id="23" name="Abgerundetes Rechteck 22"/>
            <p:cNvSpPr/>
            <p:nvPr/>
          </p:nvSpPr>
          <p:spPr>
            <a:xfrm>
              <a:off x="911423" y="3050051"/>
              <a:ext cx="11521281"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Now!</a:t>
              </a:r>
              <a:endParaRPr lang="en-US" dirty="0">
                <a:solidFill>
                  <a:schemeClr val="tx1"/>
                </a:solidFill>
              </a:endParaRPr>
            </a:p>
          </p:txBody>
        </p:sp>
        <p:pic>
          <p:nvPicPr>
            <p:cNvPr id="24" name="Grafik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98407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Introduction</a:t>
            </a:r>
            <a:endParaRPr lang="en-US" dirty="0"/>
          </a:p>
        </p:txBody>
      </p:sp>
      <p:sp>
        <p:nvSpPr>
          <p:cNvPr id="3" name="Textplatzhalter 2"/>
          <p:cNvSpPr>
            <a:spLocks noGrp="1"/>
          </p:cNvSpPr>
          <p:nvPr>
            <p:ph type="body" sz="quarter" idx="10"/>
          </p:nvPr>
        </p:nvSpPr>
        <p:spPr/>
        <p:txBody>
          <a:bodyPr/>
          <a:lstStyle/>
          <a:p>
            <a:r>
              <a:rPr lang="en-US" dirty="0" smtClean="0"/>
              <a:t>Templates let us define a family of</a:t>
            </a:r>
          </a:p>
          <a:p>
            <a:pPr lvl="1"/>
            <a:r>
              <a:rPr lang="en-US" sz="2000" dirty="0" smtClean="0"/>
              <a:t>Functions</a:t>
            </a:r>
          </a:p>
          <a:p>
            <a:pPr lvl="1"/>
            <a:r>
              <a:rPr lang="en-US" sz="2000" dirty="0" smtClean="0"/>
              <a:t>Classes</a:t>
            </a:r>
          </a:p>
          <a:p>
            <a:pPr lvl="1"/>
            <a:r>
              <a:rPr lang="en-US" sz="2000" dirty="0" smtClean="0"/>
              <a:t>Types</a:t>
            </a:r>
          </a:p>
          <a:p>
            <a:pPr lvl="1"/>
            <a:r>
              <a:rPr lang="en-US" sz="2000" dirty="0" smtClean="0"/>
              <a:t>Variables</a:t>
            </a:r>
          </a:p>
          <a:p>
            <a:pPr marL="0" indent="0">
              <a:buNone/>
            </a:pPr>
            <a:r>
              <a:rPr lang="en-US" sz="2200" dirty="0" smtClean="0"/>
              <a:t>	</a:t>
            </a:r>
            <a:r>
              <a:rPr lang="en-US" dirty="0" smtClean="0"/>
              <a:t>based on a list of </a:t>
            </a:r>
            <a:r>
              <a:rPr lang="en-US" i="1" dirty="0" smtClean="0"/>
              <a:t>parameters.</a:t>
            </a:r>
            <a:endParaRPr lang="en-US" dirty="0"/>
          </a:p>
          <a:p>
            <a:r>
              <a:rPr lang="en-US" dirty="0" smtClean="0"/>
              <a:t>Whenever </a:t>
            </a:r>
            <a:r>
              <a:rPr lang="en-US" i="1" dirty="0" smtClean="0"/>
              <a:t>arguments</a:t>
            </a:r>
            <a:r>
              <a:rPr lang="en-US" dirty="0" smtClean="0"/>
              <a:t> are provided for the parameters, a </a:t>
            </a:r>
            <a:r>
              <a:rPr lang="en-US" i="1" dirty="0" smtClean="0"/>
              <a:t>specialization</a:t>
            </a:r>
            <a:r>
              <a:rPr lang="en-US" dirty="0" smtClean="0"/>
              <a:t> of the template is automatically generated. Class and variable templates allow partial specialization.</a:t>
            </a:r>
          </a:p>
          <a:p>
            <a:r>
              <a:rPr lang="en-US" dirty="0" smtClean="0"/>
              <a:t>When the specialization is used in a way that resembles a normal function/class/…, the concrete </a:t>
            </a:r>
            <a:r>
              <a:rPr lang="en-US" i="1" dirty="0" smtClean="0"/>
              <a:t>instance</a:t>
            </a:r>
            <a:r>
              <a:rPr lang="en-US" dirty="0" smtClean="0"/>
              <a:t> of the template is generated.</a:t>
            </a:r>
          </a:p>
          <a:p>
            <a:r>
              <a:rPr lang="en-US" dirty="0"/>
              <a:t>The </a:t>
            </a:r>
            <a:r>
              <a:rPr lang="en-US" dirty="0" smtClean="0"/>
              <a:t>definitions </a:t>
            </a:r>
            <a:r>
              <a:rPr lang="en-US" dirty="0"/>
              <a:t>of </a:t>
            </a:r>
            <a:r>
              <a:rPr lang="en-US" dirty="0" smtClean="0"/>
              <a:t>templates </a:t>
            </a:r>
            <a:r>
              <a:rPr lang="en-US" dirty="0"/>
              <a:t>must be visible at the point of </a:t>
            </a:r>
            <a:r>
              <a:rPr lang="en-US" dirty="0" smtClean="0"/>
              <a:t>instantiation, often simply in header files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11</a:t>
            </a:fld>
            <a:endParaRPr lang="en-US" dirty="0"/>
          </a:p>
        </p:txBody>
      </p:sp>
      <p:grpSp>
        <p:nvGrpSpPr>
          <p:cNvPr id="11" name="Gruppieren 10"/>
          <p:cNvGrpSpPr>
            <a:grpSpLocks/>
          </p:cNvGrpSpPr>
          <p:nvPr/>
        </p:nvGrpSpPr>
        <p:grpSpPr>
          <a:xfrm>
            <a:off x="1991544" y="2132856"/>
            <a:ext cx="501739" cy="354339"/>
            <a:chOff x="-1377941" y="1119958"/>
            <a:chExt cx="1003479" cy="708679"/>
          </a:xfrm>
        </p:grpSpPr>
        <p:sp>
          <p:nvSpPr>
            <p:cNvPr id="12" name="Textfeld 11"/>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14" name="Gruppieren 13"/>
          <p:cNvGrpSpPr>
            <a:grpSpLocks/>
          </p:cNvGrpSpPr>
          <p:nvPr/>
        </p:nvGrpSpPr>
        <p:grpSpPr>
          <a:xfrm>
            <a:off x="1991544" y="2481117"/>
            <a:ext cx="501739" cy="354339"/>
            <a:chOff x="-1377941" y="1119958"/>
            <a:chExt cx="1003479" cy="708679"/>
          </a:xfrm>
        </p:grpSpPr>
        <p:sp>
          <p:nvSpPr>
            <p:cNvPr id="15" name="Textfeld 14"/>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14</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6" name="Grafik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2097031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Function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Definition</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12</a:t>
            </a:fld>
            <a:endParaRPr lang="en-US" dirty="0"/>
          </a:p>
        </p:txBody>
      </p:sp>
      <p:sp>
        <p:nvSpPr>
          <p:cNvPr id="18" name="Rechteck 17"/>
          <p:cNvSpPr/>
          <p:nvPr/>
        </p:nvSpPr>
        <p:spPr>
          <a:xfrm>
            <a:off x="334962" y="1430306"/>
            <a:ext cx="11519837"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008000"/>
                </a:solidFill>
                <a:latin typeface="Consolas" panose="020B0609020204030204" pitchFamily="49" charset="0"/>
              </a:rPr>
              <a:t> // or template &lt;class T</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795E26"/>
                </a:solidFill>
                <a:latin typeface="Consolas" panose="020B0609020204030204" pitchFamily="49" charset="0"/>
              </a:rPr>
              <a:t>mymin</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 This name avoids a </a:t>
            </a:r>
            <a:r>
              <a:rPr lang="en-US" dirty="0" err="1">
                <a:solidFill>
                  <a:srgbClr val="008000"/>
                </a:solidFill>
                <a:latin typeface="Consolas" panose="020B0609020204030204" pitchFamily="49" charset="0"/>
              </a:rPr>
              <a:t>disambiguity</a:t>
            </a:r>
            <a:r>
              <a:rPr lang="en-US" dirty="0">
                <a:solidFill>
                  <a:srgbClr val="008000"/>
                </a:solidFill>
                <a:latin typeface="Consolas" panose="020B0609020204030204" pitchFamily="49" charset="0"/>
              </a:rPr>
              <a:t> with </a:t>
            </a:r>
            <a:r>
              <a:rPr lang="en-US" dirty="0" err="1">
                <a:solidFill>
                  <a:srgbClr val="008000"/>
                </a:solidFill>
                <a:latin typeface="Consolas" panose="020B0609020204030204" pitchFamily="49" charset="0"/>
              </a:rPr>
              <a:t>std</a:t>
            </a:r>
            <a:r>
              <a:rPr lang="en-US" dirty="0">
                <a:solidFill>
                  <a:srgbClr val="008000"/>
                </a:solidFill>
                <a:latin typeface="Consolas" panose="020B0609020204030204" pitchFamily="49" charset="0"/>
              </a:rPr>
              <a:t>::min</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&lt;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a</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b</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8667" y="1598794"/>
            <a:ext cx="368102" cy="413792"/>
          </a:xfrm>
          <a:prstGeom prst="rect">
            <a:avLst/>
          </a:prstGeom>
        </p:spPr>
      </p:pic>
      <p:sp>
        <p:nvSpPr>
          <p:cNvPr id="24" name="Rechteck 23"/>
          <p:cNvSpPr/>
          <p:nvPr/>
        </p:nvSpPr>
        <p:spPr>
          <a:xfrm>
            <a:off x="334962" y="2942942"/>
            <a:ext cx="11519837"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 &lt;</a:t>
            </a:r>
            <a:r>
              <a:rPr lang="en-US" dirty="0" err="1" smtClean="0">
                <a:solidFill>
                  <a:srgbClr val="0000FF"/>
                </a:solidFill>
                <a:latin typeface="Consolas" panose="020B0609020204030204" pitchFamily="49" charset="0"/>
              </a:rPr>
              <a:t>typename</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ostream</a:t>
            </a:r>
            <a:r>
              <a:rPr lang="en-US" dirty="0" smtClean="0">
                <a:solidFill>
                  <a:srgbClr val="0000FF"/>
                </a:solidFill>
                <a:latin typeface="Consolas" panose="020B0609020204030204" pitchFamily="49" charset="0"/>
              </a:rPr>
              <a:t>&amp;</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operator&lt;&lt;</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ostream</a:t>
            </a:r>
            <a:r>
              <a:rPr lang="en-US" dirty="0" smtClean="0">
                <a:solidFill>
                  <a:srgbClr val="0000FF"/>
                </a:solidFill>
                <a:latin typeface="Consolas" panose="020B0609020204030204" pitchFamily="49" charset="0"/>
              </a:rPr>
              <a:t>&amp;</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os</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vector</a:t>
            </a:r>
            <a:r>
              <a:rPr lang="en-US" dirty="0" smtClean="0">
                <a:solidFill>
                  <a:srgbClr val="000000"/>
                </a:solidFill>
                <a:latin typeface="Consolas" panose="020B0609020204030204" pitchFamily="49" charset="0"/>
              </a:rPr>
              <a:t>&lt;</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a:t>
            </a:r>
            <a:r>
              <a:rPr lang="en-US" dirty="0" smtClean="0">
                <a:solidFill>
                  <a:srgbClr val="0000FF"/>
                </a:solidFill>
                <a:latin typeface="Consolas" panose="020B0609020204030204" pitchFamily="49" charset="0"/>
              </a:rPr>
              <a:t>&amp;</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v</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os</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for</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i</a:t>
            </a:r>
            <a:r>
              <a:rPr lang="en-US" dirty="0" smtClean="0">
                <a:solidFill>
                  <a:srgbClr val="000000"/>
                </a:solidFill>
                <a:latin typeface="Consolas" panose="020B0609020204030204" pitchFamily="49" charset="0"/>
              </a:rPr>
              <a:t>{</a:t>
            </a:r>
            <a:r>
              <a:rPr lang="en-US" dirty="0" smtClean="0">
                <a:solidFill>
                  <a:srgbClr val="098658"/>
                </a:solidFill>
                <a:latin typeface="Consolas" panose="020B0609020204030204" pitchFamily="49" charset="0"/>
              </a:rPr>
              <a:t>0</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i</a:t>
            </a:r>
            <a:r>
              <a:rPr lang="en-US" dirty="0" smtClean="0">
                <a:solidFill>
                  <a:srgbClr val="000000"/>
                </a:solidFill>
                <a:latin typeface="Consolas" panose="020B0609020204030204" pitchFamily="49" charset="0"/>
              </a:rPr>
              <a:t> &lt; </a:t>
            </a:r>
            <a:r>
              <a:rPr lang="en-US" dirty="0" err="1" smtClean="0">
                <a:solidFill>
                  <a:srgbClr val="001080"/>
                </a:solidFill>
                <a:latin typeface="Consolas" panose="020B0609020204030204" pitchFamily="49" charset="0"/>
              </a:rPr>
              <a:t>v</a:t>
            </a:r>
            <a:r>
              <a:rPr lang="en-US" dirty="0" err="1"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size</a:t>
            </a:r>
            <a:r>
              <a:rPr lang="en-US" dirty="0" smtClean="0">
                <a:solidFill>
                  <a:srgbClr val="000000"/>
                </a:solidFill>
                <a:latin typeface="Consolas" panose="020B0609020204030204" pitchFamily="49" charset="0"/>
              </a:rPr>
              <a:t>() - </a:t>
            </a:r>
            <a:r>
              <a:rPr lang="en-US" dirty="0" smtClean="0">
                <a:solidFill>
                  <a:srgbClr val="098658"/>
                </a:solidFill>
                <a:latin typeface="Consolas" panose="020B0609020204030204" pitchFamily="49" charset="0"/>
              </a:rPr>
              <a:t>1</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i</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os</a:t>
            </a:r>
            <a:r>
              <a:rPr lang="en-US" dirty="0" smtClean="0">
                <a:solidFill>
                  <a:srgbClr val="000000"/>
                </a:solidFill>
                <a:latin typeface="Consolas" panose="020B0609020204030204" pitchFamily="49" charset="0"/>
              </a:rPr>
              <a:t> &lt;&lt; </a:t>
            </a:r>
            <a:r>
              <a:rPr lang="en-US" dirty="0" smtClean="0">
                <a:solidFill>
                  <a:srgbClr val="001080"/>
                </a:solidFill>
                <a:latin typeface="Consolas" panose="020B0609020204030204" pitchFamily="49" charset="0"/>
              </a:rPr>
              <a:t>v</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i</a:t>
            </a:r>
            <a:r>
              <a:rPr lang="en-US" dirty="0" smtClean="0">
                <a:solidFill>
                  <a:srgbClr val="000000"/>
                </a:solidFill>
                <a:latin typeface="Consolas" panose="020B0609020204030204" pitchFamily="49" charset="0"/>
              </a:rPr>
              <a:t>] &lt;&lt; </a:t>
            </a:r>
            <a:r>
              <a:rPr lang="en-US" dirty="0" smtClean="0">
                <a:solidFill>
                  <a:srgbClr val="A31515"/>
                </a:solidFill>
                <a:latin typeface="Consolas" panose="020B0609020204030204" pitchFamily="49" charset="0"/>
              </a:rPr>
              <a:t>", "</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os</a:t>
            </a:r>
            <a:r>
              <a:rPr lang="en-US" dirty="0" smtClean="0">
                <a:solidFill>
                  <a:srgbClr val="000000"/>
                </a:solidFill>
                <a:latin typeface="Consolas" panose="020B0609020204030204" pitchFamily="49" charset="0"/>
              </a:rPr>
              <a:t> &lt;&lt; </a:t>
            </a:r>
            <a:r>
              <a:rPr lang="en-US" dirty="0" err="1" smtClean="0">
                <a:solidFill>
                  <a:srgbClr val="001080"/>
                </a:solidFill>
                <a:latin typeface="Consolas" panose="020B0609020204030204" pitchFamily="49" charset="0"/>
              </a:rPr>
              <a:t>v</a:t>
            </a:r>
            <a:r>
              <a:rPr lang="en-US" dirty="0" err="1"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back</a:t>
            </a:r>
            <a:r>
              <a:rPr lang="en-US" dirty="0" smtClean="0">
                <a:solidFill>
                  <a:srgbClr val="000000"/>
                </a:solidFill>
                <a:latin typeface="Consolas" panose="020B0609020204030204" pitchFamily="49" charset="0"/>
              </a:rPr>
              <a:t>() &lt;&lt; </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os</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25" name="Grafik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54687" y="3080213"/>
            <a:ext cx="368102" cy="413792"/>
          </a:xfrm>
          <a:prstGeom prst="rect">
            <a:avLst/>
          </a:prstGeom>
        </p:spPr>
      </p:pic>
    </p:spTree>
    <p:extLst>
      <p:ext uri="{BB962C8B-B14F-4D97-AF65-F5344CB8AC3E}">
        <p14:creationId xmlns:p14="http://schemas.microsoft.com/office/powerpoint/2010/main" val="702880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3" end="3"/>
                                            </p:txEl>
                                          </p:spTgt>
                                        </p:tgtEl>
                                        <p:attrNameLst>
                                          <p:attrName>style.visibility</p:attrName>
                                        </p:attrNameLst>
                                      </p:cBhvr>
                                      <p:to>
                                        <p:strVal val="visible"/>
                                      </p:to>
                                    </p:set>
                                    <p:animEffect transition="in" filter="fade">
                                      <p:cBhvr>
                                        <p:cTn id="22" dur="500"/>
                                        <p:tgtEl>
                                          <p:spTgt spid="1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par>
                                <p:cTn id="28" presetID="10" presetClass="entr" presetSubtype="0" fill="hold" nodeType="with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fade">
                                      <p:cBhvr>
                                        <p:cTn id="30" dur="500"/>
                                        <p:tgtEl>
                                          <p:spTgt spid="25"/>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Effect transition="in" filter="fade">
                                      <p:cBhvr>
                                        <p:cTn id="33" dur="500"/>
                                        <p:tgtEl>
                                          <p:spTgt spid="24">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4">
                                            <p:txEl>
                                              <p:pRg st="1" end="1"/>
                                            </p:txEl>
                                          </p:spTgt>
                                        </p:tgtEl>
                                        <p:attrNameLst>
                                          <p:attrName>style.visibility</p:attrName>
                                        </p:attrNameLst>
                                      </p:cBhvr>
                                      <p:to>
                                        <p:strVal val="visible"/>
                                      </p:to>
                                    </p:set>
                                    <p:animEffect transition="in" filter="fade">
                                      <p:cBhvr>
                                        <p:cTn id="38" dur="500"/>
                                        <p:tgtEl>
                                          <p:spTgt spid="24">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24">
                                            <p:txEl>
                                              <p:pRg st="2" end="2"/>
                                            </p:txEl>
                                          </p:spTgt>
                                        </p:tgtEl>
                                        <p:attrNameLst>
                                          <p:attrName>style.visibility</p:attrName>
                                        </p:attrNameLst>
                                      </p:cBhvr>
                                      <p:to>
                                        <p:strVal val="visible"/>
                                      </p:to>
                                    </p:set>
                                    <p:animEffect transition="in" filter="fade">
                                      <p:cBhvr>
                                        <p:cTn id="43" dur="500"/>
                                        <p:tgtEl>
                                          <p:spTgt spid="24">
                                            <p:txEl>
                                              <p:pRg st="2" end="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xEl>
                                              <p:pRg st="3" end="3"/>
                                            </p:txEl>
                                          </p:spTgt>
                                        </p:tgtEl>
                                        <p:attrNameLst>
                                          <p:attrName>style.visibility</p:attrName>
                                        </p:attrNameLst>
                                      </p:cBhvr>
                                      <p:to>
                                        <p:strVal val="visible"/>
                                      </p:to>
                                    </p:set>
                                    <p:animEffect transition="in" filter="fade">
                                      <p:cBhvr>
                                        <p:cTn id="46" dur="500"/>
                                        <p:tgtEl>
                                          <p:spTgt spid="24">
                                            <p:txEl>
                                              <p:pRg st="3" end="3"/>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xEl>
                                              <p:pRg st="4" end="4"/>
                                            </p:txEl>
                                          </p:spTgt>
                                        </p:tgtEl>
                                        <p:attrNameLst>
                                          <p:attrName>style.visibility</p:attrName>
                                        </p:attrNameLst>
                                      </p:cBhvr>
                                      <p:to>
                                        <p:strVal val="visible"/>
                                      </p:to>
                                    </p:set>
                                    <p:animEffect transition="in" filter="fade">
                                      <p:cBhvr>
                                        <p:cTn id="49" dur="500"/>
                                        <p:tgtEl>
                                          <p:spTgt spid="24">
                                            <p:txEl>
                                              <p:pRg st="4" end="4"/>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4">
                                            <p:txEl>
                                              <p:pRg st="5" end="5"/>
                                            </p:txEl>
                                          </p:spTgt>
                                        </p:tgtEl>
                                        <p:attrNameLst>
                                          <p:attrName>style.visibility</p:attrName>
                                        </p:attrNameLst>
                                      </p:cBhvr>
                                      <p:to>
                                        <p:strVal val="visible"/>
                                      </p:to>
                                    </p:set>
                                    <p:animEffect transition="in" filter="fade">
                                      <p:cBhvr>
                                        <p:cTn id="52" dur="500"/>
                                        <p:tgtEl>
                                          <p:spTgt spid="24">
                                            <p:txEl>
                                              <p:pRg st="5" end="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4">
                                            <p:txEl>
                                              <p:pRg st="6" end="6"/>
                                            </p:txEl>
                                          </p:spTgt>
                                        </p:tgtEl>
                                        <p:attrNameLst>
                                          <p:attrName>style.visibility</p:attrName>
                                        </p:attrNameLst>
                                      </p:cBhvr>
                                      <p:to>
                                        <p:strVal val="visible"/>
                                      </p:to>
                                    </p:set>
                                    <p:animEffect transition="in" filter="fade">
                                      <p:cBhvr>
                                        <p:cTn id="55" dur="500"/>
                                        <p:tgtEl>
                                          <p:spTgt spid="24">
                                            <p:txEl>
                                              <p:pRg st="6" end="6"/>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4">
                                            <p:txEl>
                                              <p:pRg st="7" end="7"/>
                                            </p:txEl>
                                          </p:spTgt>
                                        </p:tgtEl>
                                        <p:attrNameLst>
                                          <p:attrName>style.visibility</p:attrName>
                                        </p:attrNameLst>
                                      </p:cBhvr>
                                      <p:to>
                                        <p:strVal val="visible"/>
                                      </p:to>
                                    </p:set>
                                    <p:animEffect transition="in" filter="fade">
                                      <p:cBhvr>
                                        <p:cTn id="58" dur="500"/>
                                        <p:tgtEl>
                                          <p:spTgt spid="24">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24">
                                            <p:txEl>
                                              <p:pRg st="8" end="8"/>
                                            </p:txEl>
                                          </p:spTgt>
                                        </p:tgtEl>
                                        <p:attrNameLst>
                                          <p:attrName>style.visibility</p:attrName>
                                        </p:attrNameLst>
                                      </p:cBhvr>
                                      <p:to>
                                        <p:strVal val="visible"/>
                                      </p:to>
                                    </p:set>
                                    <p:animEffect transition="in" filter="fade">
                                      <p:cBhvr>
                                        <p:cTn id="61"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Function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Usage</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13</a:t>
            </a:fld>
            <a:endParaRPr lang="en-US" dirty="0"/>
          </a:p>
        </p:txBody>
      </p:sp>
      <p:sp>
        <p:nvSpPr>
          <p:cNvPr id="18" name="Rechteck 17"/>
          <p:cNvSpPr/>
          <p:nvPr/>
        </p:nvSpPr>
        <p:spPr>
          <a:xfrm>
            <a:off x="334962" y="1430306"/>
            <a:ext cx="11519837"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795E26"/>
                </a:solidFill>
                <a:latin typeface="Consolas" panose="020B0609020204030204" pitchFamily="49" charset="0"/>
              </a:rPr>
              <a:t>mymin</a:t>
            </a:r>
            <a:r>
              <a:rPr lang="en-US" dirty="0" smtClean="0">
                <a:solidFill>
                  <a:srgbClr val="000000"/>
                </a:solidFill>
                <a:latin typeface="Consolas" panose="020B0609020204030204" pitchFamily="49" charset="0"/>
              </a:rPr>
              <a:t>(</a:t>
            </a:r>
            <a:r>
              <a:rPr lang="en-US" dirty="0" smtClean="0">
                <a:solidFill>
                  <a:srgbClr val="098658"/>
                </a:solidFill>
                <a:latin typeface="Consolas" panose="020B0609020204030204" pitchFamily="49" charset="0"/>
              </a:rPr>
              <a:t>3</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4</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endl</a:t>
            </a:r>
            <a:r>
              <a:rPr lang="en-US" dirty="0" smtClean="0">
                <a:solidFill>
                  <a:srgbClr val="000000"/>
                </a:solidFill>
                <a:latin typeface="Consolas" panose="020B0609020204030204" pitchFamily="49" charset="0"/>
              </a:rPr>
              <a:t>;</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795E26"/>
                </a:solidFill>
                <a:latin typeface="Consolas" panose="020B0609020204030204" pitchFamily="49" charset="0"/>
              </a:rPr>
              <a:t>mymin</a:t>
            </a:r>
            <a:r>
              <a:rPr lang="en-US" dirty="0" smtClean="0">
                <a:solidFill>
                  <a:srgbClr val="000000"/>
                </a:solidFill>
                <a:latin typeface="Consolas" panose="020B0609020204030204" pitchFamily="49" charset="0"/>
              </a:rPr>
              <a:t>(</a:t>
            </a:r>
            <a:r>
              <a:rPr lang="en-US" dirty="0" smtClean="0">
                <a:solidFill>
                  <a:srgbClr val="098658"/>
                </a:solidFill>
                <a:latin typeface="Consolas" panose="020B0609020204030204" pitchFamily="49" charset="0"/>
              </a:rPr>
              <a:t>3.14</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2.71</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endl</a:t>
            </a:r>
            <a:r>
              <a:rPr lang="en-US" dirty="0" smtClean="0">
                <a:solidFill>
                  <a:srgbClr val="000000"/>
                </a:solidFill>
                <a:latin typeface="Consolas" panose="020B0609020204030204" pitchFamily="49" charset="0"/>
              </a:rPr>
              <a:t>;</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795E26"/>
                </a:solidFill>
                <a:latin typeface="Consolas" panose="020B0609020204030204" pitchFamily="49" charset="0"/>
              </a:rPr>
              <a:t>mymin</a:t>
            </a:r>
            <a:r>
              <a:rPr lang="en-US" dirty="0" smtClean="0">
                <a:solidFill>
                  <a:srgbClr val="000000"/>
                </a:solidFill>
                <a:latin typeface="Consolas" panose="020B0609020204030204" pitchFamily="49" charset="0"/>
              </a:rPr>
              <a:t>(</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a:t>
            </a:r>
            <a:r>
              <a:rPr lang="en-US" dirty="0" smtClean="0">
                <a:solidFill>
                  <a:srgbClr val="A31515"/>
                </a:solidFill>
                <a:latin typeface="Consolas" panose="020B0609020204030204" pitchFamily="49" charset="0"/>
              </a:rPr>
              <a:t>"hello, "</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a:t>
            </a:r>
            <a:r>
              <a:rPr lang="en-US" dirty="0" smtClean="0">
                <a:solidFill>
                  <a:srgbClr val="A31515"/>
                </a:solidFill>
                <a:latin typeface="Consolas" panose="020B0609020204030204" pitchFamily="49" charset="0"/>
              </a:rPr>
              <a:t>"world"</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endl</a:t>
            </a:r>
            <a:r>
              <a:rPr lang="en-US" dirty="0" smtClean="0">
                <a:solidFill>
                  <a:srgbClr val="000000"/>
                </a:solidFill>
                <a:latin typeface="Consolas" panose="020B0609020204030204" pitchFamily="49" charset="0"/>
              </a:rPr>
              <a:t>;</a:t>
            </a:r>
          </a:p>
          <a:p>
            <a:endParaRPr lang="en-US" dirty="0" smtClean="0">
              <a:solidFill>
                <a:srgbClr val="000000"/>
              </a:solidFill>
              <a:latin typeface="Consolas" panose="020B0609020204030204" pitchFamily="49" charset="0"/>
            </a:endParaRP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vector</a:t>
            </a:r>
            <a:r>
              <a:rPr lang="en-US" dirty="0" smtClean="0">
                <a:solidFill>
                  <a:srgbClr val="000000"/>
                </a:solidFill>
                <a:latin typeface="Consolas" panose="020B0609020204030204" pitchFamily="49" charset="0"/>
              </a:rPr>
              <a:t>&lt;</a:t>
            </a:r>
            <a:r>
              <a:rPr lang="en-US" dirty="0" err="1"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&gt; </a:t>
            </a:r>
            <a:r>
              <a:rPr lang="en-US" dirty="0" smtClean="0">
                <a:solidFill>
                  <a:srgbClr val="001080"/>
                </a:solidFill>
                <a:latin typeface="Consolas" panose="020B0609020204030204" pitchFamily="49" charset="0"/>
              </a:rPr>
              <a:t>v</a:t>
            </a:r>
            <a:r>
              <a:rPr lang="en-US" dirty="0" smtClean="0">
                <a:solidFill>
                  <a:srgbClr val="000000"/>
                </a:solidFill>
                <a:latin typeface="Consolas" panose="020B0609020204030204" pitchFamily="49" charset="0"/>
              </a:rPr>
              <a:t>{</a:t>
            </a:r>
            <a:r>
              <a:rPr lang="en-US" dirty="0" smtClean="0">
                <a:solidFill>
                  <a:srgbClr val="098658"/>
                </a:solidFill>
                <a:latin typeface="Consolas" panose="020B0609020204030204" pitchFamily="49" charset="0"/>
              </a:rPr>
              <a:t>1</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2</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3</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4</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5</a:t>
            </a:r>
            <a:r>
              <a:rPr lang="en-US" dirty="0" smtClean="0">
                <a:solidFill>
                  <a:srgbClr val="000000"/>
                </a:solidFill>
                <a:latin typeface="Consolas" panose="020B0609020204030204" pitchFamily="49" charset="0"/>
              </a:rPr>
              <a:t>};</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v</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endl</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vector</a:t>
            </a:r>
            <a:r>
              <a:rPr lang="en-US" dirty="0" smtClean="0">
                <a:solidFill>
                  <a:srgbClr val="000000"/>
                </a:solidFill>
                <a:latin typeface="Consolas" panose="020B0609020204030204" pitchFamily="49" charset="0"/>
              </a:rPr>
              <a:t>&lt;</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vector</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double</a:t>
            </a:r>
            <a:r>
              <a:rPr lang="en-US" dirty="0" smtClean="0">
                <a:solidFill>
                  <a:srgbClr val="000000"/>
                </a:solidFill>
                <a:latin typeface="Consolas" panose="020B0609020204030204" pitchFamily="49" charset="0"/>
              </a:rPr>
              <a:t>&gt;&gt; </a:t>
            </a:r>
            <a:r>
              <a:rPr lang="en-US" dirty="0" smtClean="0">
                <a:solidFill>
                  <a:srgbClr val="001080"/>
                </a:solidFill>
                <a:latin typeface="Consolas" panose="020B0609020204030204" pitchFamily="49" charset="0"/>
              </a:rPr>
              <a:t>M</a:t>
            </a:r>
            <a:r>
              <a:rPr lang="en-US" dirty="0" smtClean="0">
                <a:solidFill>
                  <a:srgbClr val="000000"/>
                </a:solidFill>
                <a:latin typeface="Consolas" panose="020B0609020204030204" pitchFamily="49" charset="0"/>
              </a:rPr>
              <a:t>{{</a:t>
            </a:r>
            <a:r>
              <a:rPr lang="en-US" dirty="0" smtClean="0">
                <a:solidFill>
                  <a:srgbClr val="098658"/>
                </a:solidFill>
                <a:latin typeface="Consolas" panose="020B0609020204030204" pitchFamily="49" charset="0"/>
              </a:rPr>
              <a:t>1.1</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2.2</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3.3</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4.4</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5.5</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6.6</a:t>
            </a:r>
            <a:r>
              <a:rPr lang="en-US" dirty="0" smtClean="0">
                <a:solidFill>
                  <a:srgbClr val="000000"/>
                </a:solidFill>
                <a:latin typeface="Consolas" panose="020B0609020204030204" pitchFamily="49" charset="0"/>
              </a:rPr>
              <a:t>}};</a:t>
            </a:r>
          </a:p>
          <a:p>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001080"/>
                </a:solidFill>
                <a:latin typeface="Consolas" panose="020B0609020204030204" pitchFamily="49" charset="0"/>
              </a:rPr>
              <a:t>cout</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M</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&lt;&lt;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endl</a:t>
            </a:r>
            <a:r>
              <a:rPr lang="en-US" dirty="0" smtClean="0">
                <a:solidFill>
                  <a:srgbClr val="000000"/>
                </a:solidFill>
                <a:latin typeface="Consolas" panose="020B0609020204030204" pitchFamily="49" charset="0"/>
              </a:rPr>
              <a:t>;</a:t>
            </a:r>
          </a:p>
        </p:txBody>
      </p:sp>
      <p:pic>
        <p:nvPicPr>
          <p:cNvPr id="19" name="Grafik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8667" y="1598794"/>
            <a:ext cx="368102" cy="413792"/>
          </a:xfrm>
          <a:prstGeom prst="rect">
            <a:avLst/>
          </a:prstGeom>
        </p:spPr>
      </p:pic>
      <p:grpSp>
        <p:nvGrpSpPr>
          <p:cNvPr id="11" name="Gruppieren 10"/>
          <p:cNvGrpSpPr/>
          <p:nvPr/>
        </p:nvGrpSpPr>
        <p:grpSpPr>
          <a:xfrm>
            <a:off x="342307" y="4509120"/>
            <a:ext cx="11519999" cy="1008112"/>
            <a:chOff x="911423" y="3050051"/>
            <a:chExt cx="11519999" cy="1008112"/>
          </a:xfrm>
        </p:grpSpPr>
        <p:sp>
          <p:nvSpPr>
            <p:cNvPr id="12" name="Abgerundetes Rechteck 11"/>
            <p:cNvSpPr/>
            <p:nvPr/>
          </p:nvSpPr>
          <p:spPr>
            <a:xfrm>
              <a:off x="911423" y="3050051"/>
              <a:ext cx="11519999" cy="1008112"/>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We could also explicitly call a specific template specialization with </a:t>
              </a:r>
              <a:r>
                <a:rPr lang="en-US" dirty="0" err="1" smtClean="0">
                  <a:solidFill>
                    <a:srgbClr val="795E26"/>
                  </a:solidFill>
                  <a:latin typeface="Consolas" panose="020B0609020204030204" pitchFamily="49" charset="0"/>
                </a:rPr>
                <a:t>mymin</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double</a:t>
              </a:r>
              <a:r>
                <a:rPr lang="en-US" dirty="0" smtClean="0">
                  <a:solidFill>
                    <a:srgbClr val="000000"/>
                  </a:solidFill>
                  <a:latin typeface="Consolas" panose="020B0609020204030204" pitchFamily="49" charset="0"/>
                </a:rPr>
                <a:t>&gt;(</a:t>
              </a:r>
              <a:r>
                <a:rPr lang="en-US" dirty="0" smtClean="0">
                  <a:solidFill>
                    <a:srgbClr val="098658"/>
                  </a:solidFill>
                  <a:latin typeface="Consolas" panose="020B0609020204030204" pitchFamily="49" charset="0"/>
                </a:rPr>
                <a:t>3</a:t>
              </a:r>
              <a:r>
                <a:rPr lang="en-US" dirty="0" smtClean="0">
                  <a:solidFill>
                    <a:srgbClr val="000000"/>
                  </a:solidFill>
                  <a:latin typeface="Consolas" panose="020B0609020204030204" pitchFamily="49" charset="0"/>
                </a:rPr>
                <a:t>, </a:t>
              </a:r>
              <a:r>
                <a:rPr lang="en-US" dirty="0" smtClean="0">
                  <a:solidFill>
                    <a:srgbClr val="098658"/>
                  </a:solidFill>
                  <a:latin typeface="Consolas" panose="020B0609020204030204" pitchFamily="49" charset="0"/>
                </a:rPr>
                <a:t>4</a:t>
              </a:r>
              <a:r>
                <a:rPr lang="en-US" dirty="0" smtClean="0">
                  <a:solidFill>
                    <a:srgbClr val="000000"/>
                  </a:solidFill>
                  <a:latin typeface="Consolas" panose="020B0609020204030204" pitchFamily="49" charset="0"/>
                </a:rPr>
                <a:t>)</a:t>
              </a:r>
              <a:r>
                <a:rPr lang="en-US" dirty="0" smtClean="0">
                  <a:solidFill>
                    <a:schemeClr val="tx1"/>
                  </a:solidFill>
                </a:rPr>
                <a:t>. If we don’t do that, the types are deduced. The rules for that are very complicated</a:t>
              </a:r>
              <a:r>
                <a:rPr lang="en-US" dirty="0">
                  <a:solidFill>
                    <a:schemeClr val="tx1"/>
                  </a:solidFill>
                </a:rPr>
                <a:t>, see </a:t>
              </a:r>
              <a:r>
                <a:rPr lang="en-US" dirty="0" smtClean="0">
                  <a:solidFill>
                    <a:schemeClr val="tx1"/>
                  </a:solidFill>
                  <a:hlinkClick r:id="rId3"/>
                </a:rPr>
                <a:t>Cppreference</a:t>
              </a:r>
              <a:r>
                <a:rPr lang="en-US" dirty="0" smtClean="0">
                  <a:solidFill>
                    <a:schemeClr val="tx1"/>
                  </a:solidFill>
                </a:rPr>
                <a:t>, </a:t>
              </a:r>
              <a:r>
                <a:rPr lang="en-US" dirty="0">
                  <a:solidFill>
                    <a:schemeClr val="tx1"/>
                  </a:solidFill>
                </a:rPr>
                <a:t>but </a:t>
              </a:r>
              <a:r>
                <a:rPr lang="en-US" dirty="0" smtClean="0">
                  <a:solidFill>
                    <a:schemeClr val="tx1"/>
                  </a:solidFill>
                </a:rPr>
                <a:t>usually generate the desired behavior, so we don’t have to think too much about it.</a:t>
              </a:r>
              <a:endParaRPr lang="en-US" dirty="0">
                <a:solidFill>
                  <a:schemeClr val="tx1"/>
                </a:solidFill>
              </a:endParaRP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331402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4" end="4"/>
                                            </p:txEl>
                                          </p:spTgt>
                                        </p:tgtEl>
                                        <p:attrNameLst>
                                          <p:attrName>style.visibility</p:attrName>
                                        </p:attrNameLst>
                                      </p:cBhvr>
                                      <p:to>
                                        <p:strVal val="visible"/>
                                      </p:to>
                                    </p:set>
                                    <p:animEffect transition="in" filter="fade">
                                      <p:cBhvr>
                                        <p:cTn id="22" dur="500"/>
                                        <p:tgtEl>
                                          <p:spTgt spid="1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5" end="5"/>
                                            </p:txEl>
                                          </p:spTgt>
                                        </p:tgtEl>
                                        <p:attrNameLst>
                                          <p:attrName>style.visibility</p:attrName>
                                        </p:attrNameLst>
                                      </p:cBhvr>
                                      <p:to>
                                        <p:strVal val="visible"/>
                                      </p:to>
                                    </p:set>
                                    <p:animEffect transition="in" filter="fade">
                                      <p:cBhvr>
                                        <p:cTn id="27" dur="500"/>
                                        <p:tgtEl>
                                          <p:spTgt spid="1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6" end="6"/>
                                            </p:txEl>
                                          </p:spTgt>
                                        </p:tgtEl>
                                        <p:attrNameLst>
                                          <p:attrName>style.visibility</p:attrName>
                                        </p:attrNameLst>
                                      </p:cBhvr>
                                      <p:to>
                                        <p:strVal val="visible"/>
                                      </p:to>
                                    </p:set>
                                    <p:animEffect transition="in" filter="fade">
                                      <p:cBhvr>
                                        <p:cTn id="32" dur="500"/>
                                        <p:tgtEl>
                                          <p:spTgt spid="1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
                                            <p:txEl>
                                              <p:pRg st="7" end="7"/>
                                            </p:txEl>
                                          </p:spTgt>
                                        </p:tgtEl>
                                        <p:attrNameLst>
                                          <p:attrName>style.visibility</p:attrName>
                                        </p:attrNameLst>
                                      </p:cBhvr>
                                      <p:to>
                                        <p:strVal val="visible"/>
                                      </p:to>
                                    </p:set>
                                    <p:animEffect transition="in" filter="fade">
                                      <p:cBhvr>
                                        <p:cTn id="37" dur="500"/>
                                        <p:tgtEl>
                                          <p:spTgt spid="1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
                                            <p:txEl>
                                              <p:pRg st="8" end="8"/>
                                            </p:txEl>
                                          </p:spTgt>
                                        </p:tgtEl>
                                        <p:attrNameLst>
                                          <p:attrName>style.visibility</p:attrName>
                                        </p:attrNameLst>
                                      </p:cBhvr>
                                      <p:to>
                                        <p:strVal val="visible"/>
                                      </p:to>
                                    </p:set>
                                    <p:animEffect transition="in" filter="fade">
                                      <p:cBhvr>
                                        <p:cTn id="42" dur="500"/>
                                        <p:tgtEl>
                                          <p:spTgt spid="1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Function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(Full) Specialization</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14</a:t>
            </a:fld>
            <a:endParaRPr lang="en-US" dirty="0"/>
          </a:p>
        </p:txBody>
      </p:sp>
      <p:sp>
        <p:nvSpPr>
          <p:cNvPr id="18" name="Rechteck 17"/>
          <p:cNvSpPr/>
          <p:nvPr/>
        </p:nvSpPr>
        <p:spPr>
          <a:xfrm>
            <a:off x="334962" y="1430306"/>
            <a:ext cx="11519837"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&lt;&gt;</a:t>
            </a:r>
          </a:p>
          <a:p>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&amp; </a:t>
            </a:r>
            <a:r>
              <a:rPr lang="en-US" dirty="0" err="1" smtClean="0">
                <a:solidFill>
                  <a:srgbClr val="795E26"/>
                </a:solidFill>
                <a:latin typeface="Consolas" panose="020B0609020204030204" pitchFamily="49" charset="0"/>
              </a:rPr>
              <a:t>mymin</a:t>
            </a:r>
            <a:r>
              <a:rPr lang="en-US" dirty="0" smtClean="0">
                <a:solidFill>
                  <a:srgbClr val="000000"/>
                </a:solidFill>
                <a:latin typeface="Consolas" panose="020B0609020204030204" pitchFamily="49" charset="0"/>
              </a:rPr>
              <a:t>&lt;</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&gt;(</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&amp; a,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&amp; b) {</a:t>
            </a:r>
          </a:p>
          <a:p>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a</a:t>
            </a:r>
            <a:r>
              <a:rPr lang="en-US" dirty="0" err="1"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length</a:t>
            </a:r>
            <a:r>
              <a:rPr lang="en-US" dirty="0" smtClean="0">
                <a:solidFill>
                  <a:srgbClr val="000000"/>
                </a:solidFill>
                <a:latin typeface="Consolas" panose="020B0609020204030204" pitchFamily="49" charset="0"/>
              </a:rPr>
              <a:t>() &lt; </a:t>
            </a:r>
            <a:r>
              <a:rPr lang="en-US" dirty="0" err="1" smtClean="0">
                <a:solidFill>
                  <a:srgbClr val="001080"/>
                </a:solidFill>
                <a:latin typeface="Consolas" panose="020B0609020204030204" pitchFamily="49" charset="0"/>
              </a:rPr>
              <a:t>b</a:t>
            </a:r>
            <a:r>
              <a:rPr lang="en-US" dirty="0" err="1" smtClean="0">
                <a:solidFill>
                  <a:srgbClr val="000000"/>
                </a:solidFill>
                <a:latin typeface="Consolas" panose="020B0609020204030204" pitchFamily="49" charset="0"/>
              </a:rPr>
              <a:t>.</a:t>
            </a:r>
            <a:r>
              <a:rPr lang="en-US" dirty="0" err="1" smtClean="0">
                <a:solidFill>
                  <a:srgbClr val="795E26"/>
                </a:solidFill>
                <a:latin typeface="Consolas" panose="020B0609020204030204" pitchFamily="49" charset="0"/>
              </a:rPr>
              <a:t>length</a:t>
            </a:r>
            <a:r>
              <a:rPr lang="en-US" dirty="0" smtClean="0">
                <a:solidFill>
                  <a:srgbClr val="000000"/>
                </a:solidFill>
                <a:latin typeface="Consolas" panose="020B0609020204030204" pitchFamily="49" charset="0"/>
              </a:rPr>
              <a:t>() ? a : b;</a:t>
            </a:r>
          </a:p>
          <a:p>
            <a:r>
              <a:rPr lang="en-US" dirty="0" smtClean="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8667" y="1598794"/>
            <a:ext cx="368102" cy="413792"/>
          </a:xfrm>
          <a:prstGeom prst="rect">
            <a:avLst/>
          </a:prstGeom>
        </p:spPr>
      </p:pic>
      <p:grpSp>
        <p:nvGrpSpPr>
          <p:cNvPr id="11" name="Gruppieren 10"/>
          <p:cNvGrpSpPr/>
          <p:nvPr/>
        </p:nvGrpSpPr>
        <p:grpSpPr>
          <a:xfrm>
            <a:off x="354682" y="2772693"/>
            <a:ext cx="11502355" cy="864096"/>
            <a:chOff x="911423" y="983651"/>
            <a:chExt cx="11502355" cy="864096"/>
          </a:xfrm>
        </p:grpSpPr>
        <p:sp>
          <p:nvSpPr>
            <p:cNvPr id="12" name="Abgerundetes Rechteck 11"/>
            <p:cNvSpPr/>
            <p:nvPr/>
          </p:nvSpPr>
          <p:spPr>
            <a:xfrm>
              <a:off x="911423" y="983651"/>
              <a:ext cx="11502355"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specialization must be defined </a:t>
              </a:r>
              <a:r>
                <a:rPr lang="en-US" i="1" dirty="0" smtClean="0">
                  <a:solidFill>
                    <a:schemeClr val="tx1"/>
                  </a:solidFill>
                </a:rPr>
                <a:t>after</a:t>
              </a:r>
              <a:r>
                <a:rPr lang="en-US" dirty="0" smtClean="0">
                  <a:solidFill>
                    <a:schemeClr val="tx1"/>
                  </a:solidFill>
                </a:rPr>
                <a:t> the general version</a:t>
              </a:r>
              <a:endParaRPr lang="en-US" dirty="0">
                <a:solidFill>
                  <a:schemeClr val="tx1"/>
                </a:solidFill>
              </a:endParaRPr>
            </a:p>
          </p:txBody>
        </p:sp>
        <p:pic>
          <p:nvPicPr>
            <p:cNvPr id="13" name="Grafik 1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8" name="Gruppieren 7"/>
          <p:cNvGrpSpPr/>
          <p:nvPr/>
        </p:nvGrpSpPr>
        <p:grpSpPr>
          <a:xfrm>
            <a:off x="334799" y="3717032"/>
            <a:ext cx="11519999" cy="864096"/>
            <a:chOff x="911423" y="3050051"/>
            <a:chExt cx="11519999" cy="864096"/>
          </a:xfrm>
        </p:grpSpPr>
        <p:sp>
          <p:nvSpPr>
            <p:cNvPr id="9" name="Abgerundetes Rechteck 8"/>
            <p:cNvSpPr/>
            <p:nvPr/>
          </p:nvSpPr>
          <p:spPr>
            <a:xfrm>
              <a:off x="911423" y="3050051"/>
              <a:ext cx="11519999"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a:t>
              </a:r>
              <a:r>
                <a:rPr lang="en-US" dirty="0" smtClean="0">
                  <a:solidFill>
                    <a:srgbClr val="000000"/>
                  </a:solidFill>
                  <a:latin typeface="Consolas" panose="020B0609020204030204" pitchFamily="49" charset="0"/>
                </a:rPr>
                <a:t>&lt;</a:t>
              </a:r>
              <a:r>
                <a:rPr lang="en-US" dirty="0" err="1" smtClean="0">
                  <a:solidFill>
                    <a:srgbClr val="267F99"/>
                  </a:solidFill>
                  <a:latin typeface="Consolas" panose="020B0609020204030204" pitchFamily="49" charset="0"/>
                </a:rPr>
                <a:t>std</a:t>
              </a:r>
              <a:r>
                <a:rPr lang="en-US" dirty="0" smtClean="0">
                  <a:solidFill>
                    <a:srgbClr val="000000"/>
                  </a:solidFill>
                  <a:latin typeface="Consolas" panose="020B0609020204030204" pitchFamily="49" charset="0"/>
                </a:rPr>
                <a:t>::</a:t>
              </a:r>
              <a:r>
                <a:rPr lang="en-US" dirty="0" smtClean="0">
                  <a:solidFill>
                    <a:srgbClr val="267F99"/>
                  </a:solidFill>
                  <a:latin typeface="Consolas" panose="020B0609020204030204" pitchFamily="49" charset="0"/>
                </a:rPr>
                <a:t>string</a:t>
              </a:r>
              <a:r>
                <a:rPr lang="en-US" dirty="0" smtClean="0">
                  <a:solidFill>
                    <a:srgbClr val="000000"/>
                  </a:solidFill>
                  <a:latin typeface="Consolas" panose="020B0609020204030204" pitchFamily="49" charset="0"/>
                </a:rPr>
                <a:t>&gt;</a:t>
              </a:r>
              <a:r>
                <a:rPr lang="en-US" dirty="0" smtClean="0">
                  <a:solidFill>
                    <a:schemeClr val="tx1"/>
                  </a:solidFill>
                </a:rPr>
                <a:t> can be omitted due to automatic type deduction</a:t>
              </a:r>
              <a:endParaRPr lang="en-US" dirty="0">
                <a:solidFill>
                  <a:schemeClr val="tx1"/>
                </a:solidFill>
              </a:endParaRPr>
            </a:p>
          </p:txBody>
        </p:sp>
        <p:pic>
          <p:nvPicPr>
            <p:cNvPr id="10" name="Grafik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7" name="Gruppieren 26"/>
          <p:cNvGrpSpPr/>
          <p:nvPr/>
        </p:nvGrpSpPr>
        <p:grpSpPr>
          <a:xfrm>
            <a:off x="330454" y="4693258"/>
            <a:ext cx="11524343" cy="1256022"/>
            <a:chOff x="911423" y="4095386"/>
            <a:chExt cx="11524343" cy="1256022"/>
          </a:xfrm>
        </p:grpSpPr>
        <p:sp>
          <p:nvSpPr>
            <p:cNvPr id="28" name="Abgerundetes Rechteck 27"/>
            <p:cNvSpPr/>
            <p:nvPr/>
          </p:nvSpPr>
          <p:spPr>
            <a:xfrm>
              <a:off x="911423" y="4095386"/>
              <a:ext cx="11524343" cy="1256022"/>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a:solidFill>
                    <a:schemeClr val="tx1"/>
                  </a:solidFill>
                </a:rPr>
                <a:t>Writing a template specialization instead of declaring a new function has the advantage that other algorithms using the template will automatically also know all specializations. This is especially useful if we write a specialization for a template defined in 3</a:t>
              </a:r>
              <a:r>
                <a:rPr lang="en-US" baseline="30000" dirty="0">
                  <a:solidFill>
                    <a:schemeClr val="tx1"/>
                  </a:solidFill>
                </a:rPr>
                <a:t>rd</a:t>
              </a:r>
              <a:r>
                <a:rPr lang="en-US" dirty="0">
                  <a:solidFill>
                    <a:schemeClr val="tx1"/>
                  </a:solidFill>
                </a:rPr>
                <a:t> party code. Also, the template gives us more type safety as automatic type conversions are not applied to the parameters</a:t>
              </a:r>
              <a:r>
                <a:rPr lang="en-US" dirty="0" smtClean="0">
                  <a:solidFill>
                    <a:schemeClr val="tx1"/>
                  </a:solidFill>
                </a:rPr>
                <a:t>.</a:t>
              </a:r>
              <a:endParaRPr lang="en-US" dirty="0">
                <a:solidFill>
                  <a:schemeClr val="tx1"/>
                </a:solidFill>
              </a:endParaRPr>
            </a:p>
          </p:txBody>
        </p:sp>
        <p:pic>
          <p:nvPicPr>
            <p:cNvPr id="29" name="Grafik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3009" y="4451835"/>
              <a:ext cx="543123" cy="543123"/>
            </a:xfrm>
            <a:prstGeom prst="rect">
              <a:avLst/>
            </a:prstGeom>
          </p:spPr>
        </p:pic>
      </p:grpSp>
    </p:spTree>
    <p:extLst>
      <p:ext uri="{BB962C8B-B14F-4D97-AF65-F5344CB8AC3E}">
        <p14:creationId xmlns:p14="http://schemas.microsoft.com/office/powerpoint/2010/main" val="1619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1" end="1"/>
                                            </p:txEl>
                                          </p:spTgt>
                                        </p:tgtEl>
                                        <p:attrNameLst>
                                          <p:attrName>style.visibility</p:attrName>
                                        </p:attrNameLst>
                                      </p:cBhvr>
                                      <p:to>
                                        <p:strVal val="visible"/>
                                      </p:to>
                                    </p:set>
                                    <p:animEffect transition="in" filter="fade">
                                      <p:cBhvr>
                                        <p:cTn id="12" dur="500"/>
                                        <p:tgtEl>
                                          <p:spTgt spid="1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2" end="2"/>
                                            </p:txEl>
                                          </p:spTgt>
                                        </p:tgtEl>
                                        <p:attrNameLst>
                                          <p:attrName>style.visibility</p:attrName>
                                        </p:attrNameLst>
                                      </p:cBhvr>
                                      <p:to>
                                        <p:strVal val="visible"/>
                                      </p:to>
                                    </p:set>
                                    <p:animEffect transition="in" filter="fade">
                                      <p:cBhvr>
                                        <p:cTn id="17" dur="500"/>
                                        <p:tgtEl>
                                          <p:spTgt spid="18">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3" end="3"/>
                                            </p:txEl>
                                          </p:spTgt>
                                        </p:tgtEl>
                                        <p:attrNameLst>
                                          <p:attrName>style.visibility</p:attrName>
                                        </p:attrNameLst>
                                      </p:cBhvr>
                                      <p:to>
                                        <p:strVal val="visible"/>
                                      </p:to>
                                    </p:set>
                                    <p:animEffect transition="in" filter="fade">
                                      <p:cBhvr>
                                        <p:cTn id="20" dur="500"/>
                                        <p:tgtEl>
                                          <p:spTgt spid="18">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Function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Explicit instantiation</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15</a:t>
            </a:fld>
            <a:endParaRPr lang="en-US" dirty="0"/>
          </a:p>
        </p:txBody>
      </p:sp>
      <p:sp>
        <p:nvSpPr>
          <p:cNvPr id="18" name="Rechteck 17"/>
          <p:cNvSpPr/>
          <p:nvPr/>
        </p:nvSpPr>
        <p:spPr>
          <a:xfrm>
            <a:off x="334962" y="1430306"/>
            <a:ext cx="11519837"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&amp; </a:t>
            </a:r>
            <a:r>
              <a:rPr lang="en-US" dirty="0" err="1">
                <a:solidFill>
                  <a:srgbClr val="795E26"/>
                </a:solidFill>
                <a:latin typeface="Consolas" panose="020B0609020204030204" pitchFamily="49" charset="0"/>
              </a:rPr>
              <a:t>mymin</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&gt;(</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&amp;, </a:t>
            </a:r>
            <a:r>
              <a:rPr lang="en-US" dirty="0" err="1">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smtClean="0">
                <a:solidFill>
                  <a:srgbClr val="000000"/>
                </a:solidFill>
                <a:latin typeface="Consolas" panose="020B0609020204030204" pitchFamily="49" charset="0"/>
              </a:rPr>
              <a:t>&amp;);</a:t>
            </a:r>
          </a:p>
          <a:p>
            <a:endParaRPr lang="en-US" b="0" dirty="0">
              <a:solidFill>
                <a:srgbClr val="000000"/>
              </a:solidFill>
              <a:effectLst/>
              <a:latin typeface="Consolas" panose="020B0609020204030204" pitchFamily="49" charset="0"/>
            </a:endParaRPr>
          </a:p>
        </p:txBody>
      </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28667" y="1598794"/>
            <a:ext cx="368102" cy="413792"/>
          </a:xfrm>
          <a:prstGeom prst="rect">
            <a:avLst/>
          </a:prstGeom>
        </p:spPr>
      </p:pic>
      <p:grpSp>
        <p:nvGrpSpPr>
          <p:cNvPr id="11" name="Gruppieren 10"/>
          <p:cNvGrpSpPr/>
          <p:nvPr/>
        </p:nvGrpSpPr>
        <p:grpSpPr>
          <a:xfrm>
            <a:off x="354682" y="2276872"/>
            <a:ext cx="11502355" cy="1256022"/>
            <a:chOff x="911423" y="983651"/>
            <a:chExt cx="11502355" cy="1152128"/>
          </a:xfrm>
        </p:grpSpPr>
        <p:sp>
          <p:nvSpPr>
            <p:cNvPr id="12" name="Abgerundetes Rechteck 11"/>
            <p:cNvSpPr/>
            <p:nvPr/>
          </p:nvSpPr>
          <p:spPr>
            <a:xfrm>
              <a:off x="911423" y="983651"/>
              <a:ext cx="11502355" cy="1152128"/>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explicit instantiation lets the compiler generate code for a variant of the template without it being used in the code. It is often confused with the specialization, but is an entirely different thing – see the missing “diamond” </a:t>
              </a:r>
              <a:r>
                <a:rPr lang="en-US" dirty="0" smtClean="0">
                  <a:solidFill>
                    <a:srgbClr val="000000"/>
                  </a:solidFill>
                  <a:latin typeface="Consolas" panose="020B0609020204030204" pitchFamily="49" charset="0"/>
                </a:rPr>
                <a:t>&lt;&gt; </a:t>
              </a:r>
              <a:r>
                <a:rPr lang="en-US" dirty="0" smtClean="0">
                  <a:solidFill>
                    <a:schemeClr val="tx1"/>
                  </a:solidFill>
                </a:rPr>
                <a:t>after the </a:t>
              </a:r>
              <a:r>
                <a:rPr lang="en-US" dirty="0">
                  <a:solidFill>
                    <a:srgbClr val="0000FF"/>
                  </a:solidFill>
                  <a:latin typeface="Consolas" panose="020B0609020204030204" pitchFamily="49" charset="0"/>
                </a:rPr>
                <a:t>template</a:t>
              </a:r>
              <a:r>
                <a:rPr lang="en-US" dirty="0" smtClean="0">
                  <a:solidFill>
                    <a:schemeClr val="tx1"/>
                  </a:solidFill>
                </a:rPr>
                <a:t>.</a:t>
              </a:r>
              <a:endParaRPr lang="en-US" dirty="0">
                <a:solidFill>
                  <a:schemeClr val="tx1"/>
                </a:solidFill>
              </a:endParaRPr>
            </a:p>
          </p:txBody>
        </p:sp>
        <p:pic>
          <p:nvPicPr>
            <p:cNvPr id="13" name="Grafik 12"/>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08781" y="1321832"/>
              <a:ext cx="543123" cy="475765"/>
            </a:xfrm>
            <a:prstGeom prst="rect">
              <a:avLst/>
            </a:prstGeom>
          </p:spPr>
        </p:pic>
      </p:grpSp>
      <p:grpSp>
        <p:nvGrpSpPr>
          <p:cNvPr id="27" name="Gruppieren 26"/>
          <p:cNvGrpSpPr/>
          <p:nvPr/>
        </p:nvGrpSpPr>
        <p:grpSpPr>
          <a:xfrm>
            <a:off x="330454" y="3901170"/>
            <a:ext cx="11524343" cy="1256022"/>
            <a:chOff x="911423" y="4095386"/>
            <a:chExt cx="11524343" cy="1256022"/>
          </a:xfrm>
        </p:grpSpPr>
        <p:sp>
          <p:nvSpPr>
            <p:cNvPr id="28" name="Abgerundetes Rechteck 27"/>
            <p:cNvSpPr/>
            <p:nvPr/>
          </p:nvSpPr>
          <p:spPr>
            <a:xfrm>
              <a:off x="911423" y="4095386"/>
              <a:ext cx="11524343" cy="1256022"/>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smtClean="0">
                  <a:solidFill>
                    <a:schemeClr val="tx1"/>
                  </a:solidFill>
                </a:rPr>
                <a:t>Explicit instantiations allow us to place the definition of a template in the source file instead of the header file </a:t>
              </a:r>
              <a:r>
                <a:rPr lang="en-US" b="1" dirty="0" smtClean="0">
                  <a:solidFill>
                    <a:schemeClr val="tx1"/>
                  </a:solidFill>
                </a:rPr>
                <a:t>if we know beforehand for which types the template will be used</a:t>
              </a:r>
              <a:r>
                <a:rPr lang="en-US" dirty="0" smtClean="0">
                  <a:solidFill>
                    <a:schemeClr val="tx1"/>
                  </a:solidFill>
                </a:rPr>
                <a:t>. This reduces compile times and sizes. But usually, we don’t want to restrict us to a fixed number of types.</a:t>
              </a:r>
              <a:endParaRPr lang="en-US" dirty="0">
                <a:solidFill>
                  <a:schemeClr val="tx1"/>
                </a:solidFill>
              </a:endParaRPr>
            </a:p>
          </p:txBody>
        </p:sp>
        <p:pic>
          <p:nvPicPr>
            <p:cNvPr id="29" name="Grafik 2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3009" y="4451835"/>
              <a:ext cx="543123" cy="543123"/>
            </a:xfrm>
            <a:prstGeom prst="rect">
              <a:avLst/>
            </a:prstGeom>
          </p:spPr>
        </p:pic>
      </p:grpSp>
    </p:spTree>
    <p:extLst>
      <p:ext uri="{BB962C8B-B14F-4D97-AF65-F5344CB8AC3E}">
        <p14:creationId xmlns:p14="http://schemas.microsoft.com/office/powerpoint/2010/main" val="1294711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Effect transition="in" filter="fade">
                                      <p:cBhvr>
                                        <p:cTn id="7" dur="500"/>
                                        <p:tgtEl>
                                          <p:spTgt spid="1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Class templates</a:t>
            </a:r>
            <a:endParaRPr lang="en-US" dirty="0"/>
          </a:p>
        </p:txBody>
      </p:sp>
      <p:sp>
        <p:nvSpPr>
          <p:cNvPr id="3" name="Textplatzhalter 2"/>
          <p:cNvSpPr>
            <a:spLocks noGrp="1"/>
          </p:cNvSpPr>
          <p:nvPr>
            <p:ph type="body" sz="quarter" idx="10"/>
          </p:nvPr>
        </p:nvSpPr>
        <p:spPr/>
        <p:txBody>
          <a:bodyPr/>
          <a:lstStyle/>
          <a:p>
            <a:r>
              <a:rPr lang="en-US" dirty="0" smtClean="0"/>
              <a:t>An entire class may be defined with template parameters</a:t>
            </a:r>
          </a:p>
          <a:p>
            <a:r>
              <a:rPr lang="en-US" dirty="0" smtClean="0"/>
              <a:t>All of its members can make use of the template parameters, or can be templates themselves with new template parameters</a:t>
            </a:r>
          </a:p>
          <a:p>
            <a:r>
              <a:rPr lang="en-US" dirty="0" smtClean="0"/>
              <a:t>We have already used class templates with the </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::vector</a:t>
            </a:r>
            <a:r>
              <a:rPr lang="en-US" dirty="0" smtClean="0">
                <a:latin typeface="+mn-lt"/>
                <a:cs typeface="Courier New" panose="02070309020205020404" pitchFamily="49" charset="0"/>
              </a:rPr>
              <a:t> </a:t>
            </a:r>
            <a:r>
              <a:rPr lang="en-US" dirty="0" smtClean="0"/>
              <a:t>class that actually is a template depending on the type of elements stored in the vector</a:t>
            </a:r>
          </a:p>
          <a:p>
            <a:r>
              <a:rPr lang="en-US" dirty="0" smtClean="0"/>
              <a:t>The rules </a:t>
            </a:r>
            <a:r>
              <a:rPr lang="en-US" dirty="0" err="1" smtClean="0"/>
              <a:t>rules</a:t>
            </a:r>
            <a:r>
              <a:rPr lang="en-US" dirty="0" smtClean="0"/>
              <a:t> for instantiation are the same as for template functions, with one notable addition:</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16</a:t>
            </a:fld>
            <a:endParaRPr lang="en-US" dirty="0"/>
          </a:p>
        </p:txBody>
      </p:sp>
      <p:grpSp>
        <p:nvGrpSpPr>
          <p:cNvPr id="14" name="Gruppieren 13"/>
          <p:cNvGrpSpPr/>
          <p:nvPr/>
        </p:nvGrpSpPr>
        <p:grpSpPr>
          <a:xfrm>
            <a:off x="1961847" y="3429454"/>
            <a:ext cx="8280920" cy="864096"/>
            <a:chOff x="911424" y="3050051"/>
            <a:chExt cx="8280920" cy="864096"/>
          </a:xfrm>
        </p:grpSpPr>
        <p:sp>
          <p:nvSpPr>
            <p:cNvPr id="15" name="Abgerundetes Rechteck 14"/>
            <p:cNvSpPr/>
            <p:nvPr/>
          </p:nvSpPr>
          <p:spPr>
            <a:xfrm>
              <a:off x="911424" y="3050051"/>
              <a:ext cx="8280920"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Using only a pointer to a template class will not instantiate this variant!</a:t>
              </a:r>
              <a:endParaRPr lang="en-US" dirty="0">
                <a:solidFill>
                  <a:schemeClr val="tx1"/>
                </a:solidFill>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79356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Class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Example</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17</a:t>
            </a:fld>
            <a:endParaRPr lang="en-US" dirty="0"/>
          </a:p>
        </p:txBody>
      </p:sp>
      <p:sp>
        <p:nvSpPr>
          <p:cNvPr id="17" name="Rechteck 16"/>
          <p:cNvSpPr/>
          <p:nvPr/>
        </p:nvSpPr>
        <p:spPr>
          <a:xfrm>
            <a:off x="361602" y="1634498"/>
            <a:ext cx="5504955" cy="43829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no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class</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 {</a:t>
            </a:r>
          </a:p>
          <a:p>
            <a:endParaRPr lang="de-DE" dirty="0" smtClean="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private:</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nullptr</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size_t</a:t>
            </a:r>
            <a:r>
              <a:rPr lang="de-DE" dirty="0" smtClean="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0</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size_t</a:t>
            </a:r>
            <a:r>
              <a:rPr lang="de-DE" dirty="0" smtClean="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capacity</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0</a:t>
            </a:r>
            <a:r>
              <a:rPr lang="de-DE" dirty="0">
                <a:solidFill>
                  <a:srgbClr val="000000"/>
                </a:solidFill>
                <a:latin typeface="Consolas" panose="020B0609020204030204" pitchFamily="49" charset="0"/>
              </a:rPr>
              <a:t>};</a:t>
            </a:r>
            <a:endParaRPr lang="de-DE" b="0" dirty="0">
              <a:solidFill>
                <a:srgbClr val="000000"/>
              </a:solidFill>
              <a:effectLst/>
              <a:latin typeface="Consolas" panose="020B0609020204030204" pitchFamily="49" charset="0"/>
            </a:endParaRPr>
          </a:p>
        </p:txBody>
      </p:sp>
      <p:sp>
        <p:nvSpPr>
          <p:cNvPr id="18" name="Rechteck 17"/>
          <p:cNvSpPr/>
          <p:nvPr/>
        </p:nvSpPr>
        <p:spPr>
          <a:xfrm>
            <a:off x="551594" y="1421904"/>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solidFill>
                  <a:schemeClr val="tx1"/>
                </a:solidFill>
                <a:latin typeface="Courier New" panose="02070309020205020404" pitchFamily="49" charset="0"/>
                <a:cs typeface="Courier New" panose="02070309020205020404" pitchFamily="49" charset="0"/>
              </a:rPr>
              <a:t>vector.hpp</a:t>
            </a: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5880" y="1780402"/>
            <a:ext cx="368102" cy="413792"/>
          </a:xfrm>
          <a:prstGeom prst="rect">
            <a:avLst/>
          </a:prstGeom>
        </p:spPr>
      </p:pic>
      <p:sp>
        <p:nvSpPr>
          <p:cNvPr id="16" name="Rechteck 15"/>
          <p:cNvSpPr/>
          <p:nvPr/>
        </p:nvSpPr>
        <p:spPr>
          <a:xfrm>
            <a:off x="6311900" y="1634498"/>
            <a:ext cx="5504955" cy="43829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public</a:t>
            </a:r>
            <a:r>
              <a:rPr lang="de-DE" dirty="0">
                <a:solidFill>
                  <a:srgbClr val="0000FF"/>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smtClean="0">
                <a:solidFill>
                  <a:srgbClr val="000000"/>
                </a:solidFill>
                <a:latin typeface="Consolas" panose="020B0609020204030204" pitchFamily="49" charset="0"/>
              </a:rPr>
              <a:t>  </a:t>
            </a:r>
            <a:r>
              <a:rPr lang="de-DE" dirty="0" err="1" smtClean="0">
                <a:solidFill>
                  <a:srgbClr val="795E26"/>
                </a:solidFill>
                <a:latin typeface="Consolas" panose="020B0609020204030204" pitchFamily="49" charset="0"/>
              </a:rPr>
              <a:t>vec</a:t>
            </a:r>
            <a:r>
              <a:rPr lang="de-DE" dirty="0" smtClean="0">
                <a:solidFill>
                  <a:srgbClr val="000000"/>
                </a:solidFill>
                <a:latin typeface="Consolas" panose="020B0609020204030204" pitchFamily="49" charset="0"/>
              </a:rPr>
              <a:t>() = </a:t>
            </a:r>
            <a:r>
              <a:rPr lang="de-DE" dirty="0" err="1" smtClean="0">
                <a:solidFill>
                  <a:srgbClr val="0000FF"/>
                </a:solidFill>
                <a:latin typeface="Consolas" panose="020B0609020204030204" pitchFamily="49" charset="0"/>
              </a:rPr>
              <a:t>default</a:t>
            </a:r>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void</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push_back</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&amp;</a:t>
            </a:r>
            <a:r>
              <a:rPr lang="de-DE" dirty="0" err="1">
                <a:solidFill>
                  <a:srgbClr val="001080"/>
                </a:solidFill>
                <a:latin typeface="Consolas" panose="020B0609020204030204" pitchFamily="49" charset="0"/>
              </a:rPr>
              <a:t>value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if</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 </a:t>
            </a:r>
            <a:r>
              <a:rPr lang="de-DE" dirty="0" err="1">
                <a:solidFill>
                  <a:srgbClr val="001080"/>
                </a:solidFill>
                <a:latin typeface="Consolas" panose="020B0609020204030204" pitchFamily="49" charset="0"/>
              </a:rPr>
              <a:t>capacity</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reserve</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capacity</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 </a:t>
            </a:r>
            <a:r>
              <a:rPr lang="de-DE" dirty="0">
                <a:solidFill>
                  <a:srgbClr val="098658"/>
                </a:solidFill>
                <a:latin typeface="Consolas" panose="020B0609020204030204" pitchFamily="49" charset="0"/>
              </a:rPr>
              <a:t>2</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 </a:t>
            </a:r>
            <a:r>
              <a:rPr lang="de-DE" dirty="0" err="1">
                <a:solidFill>
                  <a:srgbClr val="001080"/>
                </a:solidFill>
                <a:latin typeface="Consolas" panose="020B0609020204030204" pitchFamily="49" charset="0"/>
              </a:rPr>
              <a:t>value</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pop_back</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if</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 </a:t>
            </a:r>
            <a:r>
              <a:rPr lang="de-DE" dirty="0">
                <a:solidFill>
                  <a:srgbClr val="098658"/>
                </a:solidFill>
                <a:latin typeface="Consolas" panose="020B0609020204030204" pitchFamily="49" charset="0"/>
              </a:rPr>
              <a:t>0</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throw</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out_of_range</a:t>
            </a:r>
            <a:r>
              <a:rPr lang="de-DE" dirty="0" smtClean="0">
                <a:solidFill>
                  <a:srgbClr val="000000"/>
                </a:solidFill>
                <a:latin typeface="Consolas" panose="020B0609020204030204" pitchFamily="49" charset="0"/>
              </a:rPr>
              <a:t>(</a:t>
            </a:r>
            <a:r>
              <a:rPr lang="de-DE" dirty="0" smtClean="0">
                <a:solidFill>
                  <a:srgbClr val="A31515"/>
                </a:solidFill>
                <a:latin typeface="Consolas" panose="020B0609020204030204" pitchFamily="49" charset="0"/>
              </a:rPr>
              <a:t>"</a:t>
            </a:r>
            <a:r>
              <a:rPr lang="de-DE" dirty="0" err="1" smtClean="0">
                <a:solidFill>
                  <a:srgbClr val="A31515"/>
                </a:solidFill>
                <a:latin typeface="Consolas" panose="020B0609020204030204" pitchFamily="49" charset="0"/>
              </a:rPr>
              <a:t>empty</a:t>
            </a:r>
            <a:r>
              <a:rPr lang="de-DE" dirty="0" smtClean="0">
                <a:solidFill>
                  <a:srgbClr val="A31515"/>
                </a:solidFill>
                <a:latin typeface="Consolas" panose="020B0609020204030204" pitchFamily="49" charset="0"/>
              </a:rPr>
              <a:t>"</a:t>
            </a:r>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a:solidFill>
                  <a:srgbClr val="001080"/>
                </a:solidFill>
                <a:latin typeface="Consolas" panose="020B0609020204030204" pitchFamily="49" charset="0"/>
              </a:rPr>
              <a:t>size_</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endParaRPr lang="de-DE" b="0" dirty="0">
              <a:solidFill>
                <a:srgbClr val="000000"/>
              </a:solidFill>
              <a:effectLst/>
              <a:latin typeface="Consolas" panose="020B0609020204030204" pitchFamily="49" charset="0"/>
            </a:endParaRPr>
          </a:p>
        </p:txBody>
      </p:sp>
      <p:sp>
        <p:nvSpPr>
          <p:cNvPr id="19" name="Rechteck 18"/>
          <p:cNvSpPr/>
          <p:nvPr/>
        </p:nvSpPr>
        <p:spPr>
          <a:xfrm>
            <a:off x="6501892" y="1421904"/>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vector.hpp</a:t>
            </a:r>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6178" y="1780402"/>
            <a:ext cx="368102" cy="413792"/>
          </a:xfrm>
          <a:prstGeom prst="rect">
            <a:avLst/>
          </a:prstGeom>
        </p:spPr>
      </p:pic>
    </p:spTree>
    <p:extLst>
      <p:ext uri="{BB962C8B-B14F-4D97-AF65-F5344CB8AC3E}">
        <p14:creationId xmlns:p14="http://schemas.microsoft.com/office/powerpoint/2010/main" val="252491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
                                            <p:txEl>
                                              <p:pRg st="1" end="1"/>
                                            </p:txEl>
                                          </p:spTgt>
                                        </p:tgtEl>
                                        <p:attrNameLst>
                                          <p:attrName>style.visibility</p:attrName>
                                        </p:attrNameLst>
                                      </p:cBhvr>
                                      <p:to>
                                        <p:strVal val="visible"/>
                                      </p:to>
                                    </p:set>
                                    <p:animEffect transition="in" filter="fade">
                                      <p:cBhvr>
                                        <p:cTn id="10" dur="500"/>
                                        <p:tgtEl>
                                          <p:spTgt spid="1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animEffect transition="in" filter="fade">
                                      <p:cBhvr>
                                        <p:cTn id="15" dur="500"/>
                                        <p:tgtEl>
                                          <p:spTgt spid="17">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xEl>
                                              <p:pRg st="4" end="4"/>
                                            </p:txEl>
                                          </p:spTgt>
                                        </p:tgtEl>
                                        <p:attrNameLst>
                                          <p:attrName>style.visibility</p:attrName>
                                        </p:attrNameLst>
                                      </p:cBhvr>
                                      <p:to>
                                        <p:strVal val="visible"/>
                                      </p:to>
                                    </p:set>
                                    <p:animEffect transition="in" filter="fade">
                                      <p:cBhvr>
                                        <p:cTn id="18" dur="500"/>
                                        <p:tgtEl>
                                          <p:spTgt spid="17">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animEffect transition="in" filter="fade">
                                      <p:cBhvr>
                                        <p:cTn id="21" dur="500"/>
                                        <p:tgtEl>
                                          <p:spTgt spid="17">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xEl>
                                              <p:pRg st="6" end="6"/>
                                            </p:txEl>
                                          </p:spTgt>
                                        </p:tgtEl>
                                        <p:attrNameLst>
                                          <p:attrName>style.visibility</p:attrName>
                                        </p:attrNameLst>
                                      </p:cBhvr>
                                      <p:to>
                                        <p:strVal val="visible"/>
                                      </p:to>
                                    </p:set>
                                    <p:animEffect transition="in" filter="fade">
                                      <p:cBhvr>
                                        <p:cTn id="24" dur="500"/>
                                        <p:tgtEl>
                                          <p:spTgt spid="17">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xEl>
                                              <p:pRg st="1" end="1"/>
                                            </p:txEl>
                                          </p:spTgt>
                                        </p:tgtEl>
                                        <p:attrNameLst>
                                          <p:attrName>style.visibility</p:attrName>
                                        </p:attrNameLst>
                                      </p:cBhvr>
                                      <p:to>
                                        <p:strVal val="visible"/>
                                      </p:to>
                                    </p:set>
                                    <p:animEffect transition="in" filter="fade">
                                      <p:cBhvr>
                                        <p:cTn id="32" dur="500"/>
                                        <p:tgtEl>
                                          <p:spTgt spid="1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xEl>
                                              <p:pRg st="2" end="2"/>
                                            </p:txEl>
                                          </p:spTgt>
                                        </p:tgtEl>
                                        <p:attrNameLst>
                                          <p:attrName>style.visibility</p:attrName>
                                        </p:attrNameLst>
                                      </p:cBhvr>
                                      <p:to>
                                        <p:strVal val="visible"/>
                                      </p:to>
                                    </p:set>
                                    <p:animEffect transition="in" filter="fade">
                                      <p:cBhvr>
                                        <p:cTn id="37" dur="500"/>
                                        <p:tgtEl>
                                          <p:spTgt spid="16">
                                            <p:txEl>
                                              <p:pRg st="2" end="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xEl>
                                              <p:pRg st="3" end="3"/>
                                            </p:txEl>
                                          </p:spTgt>
                                        </p:tgtEl>
                                        <p:attrNameLst>
                                          <p:attrName>style.visibility</p:attrName>
                                        </p:attrNameLst>
                                      </p:cBhvr>
                                      <p:to>
                                        <p:strVal val="visible"/>
                                      </p:to>
                                    </p:set>
                                    <p:animEffect transition="in" filter="fade">
                                      <p:cBhvr>
                                        <p:cTn id="40" dur="500"/>
                                        <p:tgtEl>
                                          <p:spTgt spid="16">
                                            <p:txEl>
                                              <p:pRg st="3" end="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xEl>
                                              <p:pRg st="4" end="4"/>
                                            </p:txEl>
                                          </p:spTgt>
                                        </p:tgtEl>
                                        <p:attrNameLst>
                                          <p:attrName>style.visibility</p:attrName>
                                        </p:attrNameLst>
                                      </p:cBhvr>
                                      <p:to>
                                        <p:strVal val="visible"/>
                                      </p:to>
                                    </p:set>
                                    <p:animEffect transition="in" filter="fade">
                                      <p:cBhvr>
                                        <p:cTn id="43" dur="500"/>
                                        <p:tgtEl>
                                          <p:spTgt spid="16">
                                            <p:txEl>
                                              <p:pRg st="4" end="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6">
                                            <p:txEl>
                                              <p:pRg st="5" end="5"/>
                                            </p:txEl>
                                          </p:spTgt>
                                        </p:tgtEl>
                                        <p:attrNameLst>
                                          <p:attrName>style.visibility</p:attrName>
                                        </p:attrNameLst>
                                      </p:cBhvr>
                                      <p:to>
                                        <p:strVal val="visible"/>
                                      </p:to>
                                    </p:set>
                                    <p:animEffect transition="in" filter="fade">
                                      <p:cBhvr>
                                        <p:cTn id="46" dur="500"/>
                                        <p:tgtEl>
                                          <p:spTgt spid="16">
                                            <p:txEl>
                                              <p:pRg st="5" end="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6">
                                            <p:txEl>
                                              <p:pRg st="6" end="6"/>
                                            </p:txEl>
                                          </p:spTgt>
                                        </p:tgtEl>
                                        <p:attrNameLst>
                                          <p:attrName>style.visibility</p:attrName>
                                        </p:attrNameLst>
                                      </p:cBhvr>
                                      <p:to>
                                        <p:strVal val="visible"/>
                                      </p:to>
                                    </p:set>
                                    <p:animEffect transition="in" filter="fade">
                                      <p:cBhvr>
                                        <p:cTn id="49" dur="500"/>
                                        <p:tgtEl>
                                          <p:spTgt spid="16">
                                            <p:txEl>
                                              <p:pRg st="6" end="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16">
                                            <p:txEl>
                                              <p:pRg st="7" end="7"/>
                                            </p:txEl>
                                          </p:spTgt>
                                        </p:tgtEl>
                                        <p:attrNameLst>
                                          <p:attrName>style.visibility</p:attrName>
                                        </p:attrNameLst>
                                      </p:cBhvr>
                                      <p:to>
                                        <p:strVal val="visible"/>
                                      </p:to>
                                    </p:set>
                                    <p:animEffect transition="in" filter="fade">
                                      <p:cBhvr>
                                        <p:cTn id="52" dur="500"/>
                                        <p:tgtEl>
                                          <p:spTgt spid="16">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6">
                                            <p:txEl>
                                              <p:pRg st="8" end="8"/>
                                            </p:txEl>
                                          </p:spTgt>
                                        </p:tgtEl>
                                        <p:attrNameLst>
                                          <p:attrName>style.visibility</p:attrName>
                                        </p:attrNameLst>
                                      </p:cBhvr>
                                      <p:to>
                                        <p:strVal val="visible"/>
                                      </p:to>
                                    </p:set>
                                    <p:animEffect transition="in" filter="fade">
                                      <p:cBhvr>
                                        <p:cTn id="57" dur="500"/>
                                        <p:tgtEl>
                                          <p:spTgt spid="16">
                                            <p:txEl>
                                              <p:pRg st="8" end="8"/>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16">
                                            <p:txEl>
                                              <p:pRg st="9" end="9"/>
                                            </p:txEl>
                                          </p:spTgt>
                                        </p:tgtEl>
                                        <p:attrNameLst>
                                          <p:attrName>style.visibility</p:attrName>
                                        </p:attrNameLst>
                                      </p:cBhvr>
                                      <p:to>
                                        <p:strVal val="visible"/>
                                      </p:to>
                                    </p:set>
                                    <p:animEffect transition="in" filter="fade">
                                      <p:cBhvr>
                                        <p:cTn id="60" dur="500"/>
                                        <p:tgtEl>
                                          <p:spTgt spid="16">
                                            <p:txEl>
                                              <p:pRg st="9" end="9"/>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16">
                                            <p:txEl>
                                              <p:pRg st="10" end="10"/>
                                            </p:txEl>
                                          </p:spTgt>
                                        </p:tgtEl>
                                        <p:attrNameLst>
                                          <p:attrName>style.visibility</p:attrName>
                                        </p:attrNameLst>
                                      </p:cBhvr>
                                      <p:to>
                                        <p:strVal val="visible"/>
                                      </p:to>
                                    </p:set>
                                    <p:animEffect transition="in" filter="fade">
                                      <p:cBhvr>
                                        <p:cTn id="63" dur="500"/>
                                        <p:tgtEl>
                                          <p:spTgt spid="16">
                                            <p:txEl>
                                              <p:pRg st="10" end="1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16">
                                            <p:txEl>
                                              <p:pRg st="11" end="11"/>
                                            </p:txEl>
                                          </p:spTgt>
                                        </p:tgtEl>
                                        <p:attrNameLst>
                                          <p:attrName>style.visibility</p:attrName>
                                        </p:attrNameLst>
                                      </p:cBhvr>
                                      <p:to>
                                        <p:strVal val="visible"/>
                                      </p:to>
                                    </p:set>
                                    <p:animEffect transition="in" filter="fade">
                                      <p:cBhvr>
                                        <p:cTn id="66" dur="500"/>
                                        <p:tgtEl>
                                          <p:spTgt spid="16">
                                            <p:txEl>
                                              <p:pRg st="11" end="1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6">
                                            <p:txEl>
                                              <p:pRg st="12" end="12"/>
                                            </p:txEl>
                                          </p:spTgt>
                                        </p:tgtEl>
                                        <p:attrNameLst>
                                          <p:attrName>style.visibility</p:attrName>
                                        </p:attrNameLst>
                                      </p:cBhvr>
                                      <p:to>
                                        <p:strVal val="visible"/>
                                      </p:to>
                                    </p:set>
                                    <p:animEffect transition="in" filter="fade">
                                      <p:cBhvr>
                                        <p:cTn id="69" dur="500"/>
                                        <p:tgtEl>
                                          <p:spTgt spid="16">
                                            <p:txEl>
                                              <p:pRg st="12" end="1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6">
                                            <p:txEl>
                                              <p:pRg st="13" end="13"/>
                                            </p:txEl>
                                          </p:spTgt>
                                        </p:tgtEl>
                                        <p:attrNameLst>
                                          <p:attrName>style.visibility</p:attrName>
                                        </p:attrNameLst>
                                      </p:cBhvr>
                                      <p:to>
                                        <p:strVal val="visible"/>
                                      </p:to>
                                    </p:set>
                                    <p:animEffect transition="in" filter="fade">
                                      <p:cBhvr>
                                        <p:cTn id="72" dur="500"/>
                                        <p:tgtEl>
                                          <p:spTgt spid="1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Class templates</a:t>
            </a:r>
            <a:endParaRPr lang="en-US" dirty="0"/>
          </a:p>
        </p:txBody>
      </p:sp>
      <p:sp>
        <p:nvSpPr>
          <p:cNvPr id="3" name="Textplatzhalter 2"/>
          <p:cNvSpPr>
            <a:spLocks noGrp="1"/>
          </p:cNvSpPr>
          <p:nvPr>
            <p:ph type="body" sz="quarter" idx="10"/>
          </p:nvPr>
        </p:nvSpPr>
        <p:spPr/>
        <p:txBody>
          <a:bodyPr/>
          <a:lstStyle/>
          <a:p>
            <a:pPr marL="0" indent="0">
              <a:buNone/>
            </a:pPr>
            <a:r>
              <a:rPr lang="en-US" b="1" dirty="0" smtClean="0"/>
              <a:t>Example</a:t>
            </a:r>
            <a:endParaRPr lang="en-US" b="1"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18</a:t>
            </a:fld>
            <a:endParaRPr lang="en-US" dirty="0"/>
          </a:p>
        </p:txBody>
      </p:sp>
      <p:sp>
        <p:nvSpPr>
          <p:cNvPr id="17" name="Rechteck 16"/>
          <p:cNvSpPr/>
          <p:nvPr/>
        </p:nvSpPr>
        <p:spPr>
          <a:xfrm>
            <a:off x="361602" y="1634498"/>
            <a:ext cx="5504955" cy="43829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noAutofit/>
          </a:bodyPr>
          <a:lstStyle/>
          <a:p>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a:t>
            </a:r>
            <a:r>
              <a:rPr lang="en-US" dirty="0">
                <a:solidFill>
                  <a:srgbClr val="795E26"/>
                </a:solidFill>
                <a:latin typeface="Consolas" panose="020B0609020204030204" pitchFamily="49" charset="0"/>
              </a:rPr>
              <a:t>reserve</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new_capacity</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new_data</a:t>
            </a:r>
            <a:r>
              <a:rPr lang="en-US" dirty="0">
                <a:solidFill>
                  <a:srgbClr val="000000"/>
                </a:solidFill>
                <a:latin typeface="Consolas" panose="020B0609020204030204" pitchFamily="49" charset="0"/>
              </a:rPr>
              <a:t> = </a:t>
            </a:r>
            <a:r>
              <a:rPr lang="en-US" dirty="0">
                <a:solidFill>
                  <a:srgbClr val="AF00DB"/>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new_capacity</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001080"/>
                </a:solidFill>
                <a:latin typeface="Consolas" panose="020B0609020204030204" pitchFamily="49" charset="0"/>
              </a:rPr>
              <a:t>size_</a:t>
            </a:r>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1080"/>
                </a:solidFill>
                <a:latin typeface="Consolas" panose="020B0609020204030204" pitchFamily="49" charset="0"/>
              </a:rPr>
              <a:t>new_data</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01080"/>
                </a:solidFill>
                <a:latin typeface="Consolas" panose="020B0609020204030204" pitchFamily="49" charset="0"/>
              </a:rPr>
              <a:t>data_</a:t>
            </a:r>
            <a:r>
              <a:rPr lang="en-US" dirty="0">
                <a:solidFill>
                  <a:srgbClr val="000000"/>
                </a:solidFill>
                <a:latin typeface="Consolas" panose="020B0609020204030204" pitchFamily="49" charset="0"/>
              </a:rPr>
              <a:t>[</a:t>
            </a:r>
            <a:r>
              <a:rPr lang="en-US" dirty="0" err="1">
                <a:solidFill>
                  <a:srgbClr val="00108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AF00DB"/>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data_</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data_</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new_data</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1080"/>
                </a:solidFill>
                <a:latin typeface="Consolas" panose="020B0609020204030204" pitchFamily="49" charset="0"/>
              </a:rPr>
              <a:t>capacity_</a:t>
            </a:r>
            <a:r>
              <a:rPr lang="en-US" dirty="0">
                <a:solidFill>
                  <a:srgbClr val="000000"/>
                </a:solidFill>
                <a:latin typeface="Consolas" panose="020B0609020204030204" pitchFamily="49" charset="0"/>
              </a:rPr>
              <a:t> = </a:t>
            </a:r>
            <a:r>
              <a:rPr lang="en-US" dirty="0" err="1">
                <a:solidFill>
                  <a:srgbClr val="001080"/>
                </a:solidFill>
                <a:latin typeface="Consolas" panose="020B0609020204030204" pitchFamily="49" charset="0"/>
              </a:rPr>
              <a:t>new_capacity</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18" name="Rechteck 17"/>
          <p:cNvSpPr/>
          <p:nvPr/>
        </p:nvSpPr>
        <p:spPr>
          <a:xfrm>
            <a:off x="551594" y="1421904"/>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vector.hpp</a:t>
            </a:r>
          </a:p>
          <a:p>
            <a:pPr algn="ctr"/>
            <a:endParaRPr lang="en-US"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5880" y="1780402"/>
            <a:ext cx="368102" cy="413792"/>
          </a:xfrm>
          <a:prstGeom prst="rect">
            <a:avLst/>
          </a:prstGeom>
        </p:spPr>
      </p:pic>
      <p:sp>
        <p:nvSpPr>
          <p:cNvPr id="16" name="Rechteck 15"/>
          <p:cNvSpPr/>
          <p:nvPr/>
        </p:nvSpPr>
        <p:spPr>
          <a:xfrm>
            <a:off x="6311900" y="1634498"/>
            <a:ext cx="5504955" cy="438290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noAutofit/>
          </a:bodyPr>
          <a:lstStyle/>
          <a:p>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a:solidFill>
                  <a:srgbClr val="0000FF"/>
                </a:solidFill>
                <a:latin typeface="Consolas" panose="020B0609020204030204" pitchFamily="49" charset="0"/>
              </a:rPr>
              <a:t>&amp;</a:t>
            </a:r>
            <a:r>
              <a:rPr lang="de-DE" dirty="0" err="1">
                <a:solidFill>
                  <a:srgbClr val="795E26"/>
                </a:solidFill>
                <a:latin typeface="Consolas" panose="020B0609020204030204" pitchFamily="49" charset="0"/>
              </a:rPr>
              <a:t>operator</a:t>
            </a:r>
            <a:r>
              <a:rPr lang="de-DE" dirty="0">
                <a:solidFill>
                  <a:srgbClr val="795E26"/>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size_t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index</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  </a:t>
            </a:r>
            <a:r>
              <a:rPr lang="de-DE" dirty="0" err="1" smtClean="0">
                <a:solidFill>
                  <a:srgbClr val="AF00DB"/>
                </a:solidFill>
                <a:latin typeface="Consolas" panose="020B0609020204030204" pitchFamily="49" charset="0"/>
              </a:rPr>
              <a:t>return</a:t>
            </a:r>
            <a:r>
              <a:rPr lang="de-DE" dirty="0" smtClean="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index</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err="1" smtClean="0">
                <a:solidFill>
                  <a:srgbClr val="0000FF"/>
                </a:solidFill>
                <a:latin typeface="Consolas" panose="020B0609020204030204" pitchFamily="49" charset="0"/>
              </a:rPr>
              <a:t>const</a:t>
            </a:r>
            <a:r>
              <a:rPr lang="de-DE" dirty="0" smtClean="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&amp;</a:t>
            </a:r>
            <a:r>
              <a:rPr lang="de-DE" dirty="0" err="1">
                <a:solidFill>
                  <a:srgbClr val="795E26"/>
                </a:solidFill>
                <a:latin typeface="Consolas" panose="020B0609020204030204" pitchFamily="49" charset="0"/>
              </a:rPr>
              <a:t>operator</a:t>
            </a:r>
            <a:r>
              <a:rPr lang="de-DE" dirty="0">
                <a:solidFill>
                  <a:srgbClr val="795E26"/>
                </a:solidFill>
                <a:latin typeface="Consolas" panose="020B0609020204030204" pitchFamily="49" charset="0"/>
              </a:rPr>
              <a:t>[]</a:t>
            </a:r>
            <a:r>
              <a:rPr lang="de-DE" dirty="0">
                <a:solidFill>
                  <a:srgbClr val="000000"/>
                </a:solidFill>
                <a:latin typeface="Consolas" panose="020B0609020204030204" pitchFamily="49" charset="0"/>
              </a:rPr>
              <a:t>(</a:t>
            </a:r>
            <a:r>
              <a:rPr lang="de-DE" dirty="0" err="1">
                <a:solidFill>
                  <a:srgbClr val="0000FF"/>
                </a:solidFill>
                <a:latin typeface="Consolas" panose="020B0609020204030204" pitchFamily="49" charset="0"/>
              </a:rPr>
              <a:t>size_t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index</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 </a:t>
            </a:r>
            <a:r>
              <a:rPr lang="de-DE" dirty="0" err="1" smtClean="0">
                <a:solidFill>
                  <a:srgbClr val="AF00DB"/>
                </a:solidFill>
                <a:latin typeface="Consolas" panose="020B0609020204030204" pitchFamily="49" charset="0"/>
              </a:rPr>
              <a:t>return</a:t>
            </a:r>
            <a:r>
              <a:rPr lang="de-DE" dirty="0" smtClean="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index</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size_t</a:t>
            </a:r>
            <a:r>
              <a:rPr lang="de-DE" dirty="0" smtClean="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size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a:t>
            </a:r>
          </a:p>
          <a:p>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size_t</a:t>
            </a:r>
            <a:r>
              <a:rPr lang="de-DE" dirty="0" smtClean="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capacity</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 </a:t>
            </a:r>
            <a:r>
              <a:rPr lang="de-DE" dirty="0" err="1" smtClean="0">
                <a:solidFill>
                  <a:srgbClr val="AF00DB"/>
                </a:solidFill>
                <a:latin typeface="Consolas" panose="020B0609020204030204" pitchFamily="49" charset="0"/>
              </a:rPr>
              <a:t>return</a:t>
            </a:r>
            <a:r>
              <a:rPr lang="de-DE" dirty="0" smtClean="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capacity</a:t>
            </a:r>
            <a:r>
              <a:rPr lang="de-DE" dirty="0" smtClean="0">
                <a:solidFill>
                  <a:srgbClr val="001080"/>
                </a:solidFill>
                <a:latin typeface="Consolas" panose="020B0609020204030204" pitchFamily="49" charset="0"/>
              </a:rPr>
              <a:t>_</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smtClean="0">
                <a:solidFill>
                  <a:srgbClr val="795E26"/>
                </a:solidFill>
                <a:latin typeface="Consolas" panose="020B0609020204030204" pitchFamily="49" charset="0"/>
              </a:rPr>
              <a:t>~</a:t>
            </a:r>
            <a:r>
              <a:rPr lang="de-DE" dirty="0" err="1" smtClean="0">
                <a:solidFill>
                  <a:srgbClr val="795E26"/>
                </a:solidFill>
                <a:latin typeface="Consolas" panose="020B0609020204030204" pitchFamily="49" charset="0"/>
              </a:rPr>
              <a:t>vec</a:t>
            </a:r>
            <a:r>
              <a:rPr lang="de-DE" dirty="0" smtClean="0">
                <a:solidFill>
                  <a:srgbClr val="000000"/>
                </a:solidFill>
                <a:latin typeface="Consolas" panose="020B0609020204030204" pitchFamily="49" charset="0"/>
              </a:rPr>
              <a:t>() </a:t>
            </a:r>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delete</a:t>
            </a:r>
            <a:r>
              <a:rPr lang="de-DE" dirty="0">
                <a:solidFill>
                  <a:srgbClr val="AF00DB"/>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 }</a:t>
            </a:r>
            <a:endParaRPr lang="de-DE" b="0" dirty="0">
              <a:solidFill>
                <a:srgbClr val="000000"/>
              </a:solidFill>
              <a:effectLst/>
              <a:latin typeface="Consolas" panose="020B0609020204030204" pitchFamily="49" charset="0"/>
            </a:endParaRPr>
          </a:p>
        </p:txBody>
      </p:sp>
      <p:sp>
        <p:nvSpPr>
          <p:cNvPr id="19" name="Rechteck 18"/>
          <p:cNvSpPr/>
          <p:nvPr/>
        </p:nvSpPr>
        <p:spPr>
          <a:xfrm>
            <a:off x="6501892" y="1421904"/>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vector.hpp</a:t>
            </a:r>
          </a:p>
        </p:txBody>
      </p:sp>
      <p:pic>
        <p:nvPicPr>
          <p:cNvPr id="15" name="Grafik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56178" y="1780402"/>
            <a:ext cx="368102" cy="413792"/>
          </a:xfrm>
          <a:prstGeom prst="rect">
            <a:avLst/>
          </a:prstGeom>
        </p:spPr>
      </p:pic>
      <p:grpSp>
        <p:nvGrpSpPr>
          <p:cNvPr id="20" name="Gruppieren 19"/>
          <p:cNvGrpSpPr/>
          <p:nvPr/>
        </p:nvGrpSpPr>
        <p:grpSpPr>
          <a:xfrm>
            <a:off x="695400" y="4768082"/>
            <a:ext cx="4752528" cy="864096"/>
            <a:chOff x="911424" y="3050051"/>
            <a:chExt cx="4752528" cy="864096"/>
          </a:xfrm>
        </p:grpSpPr>
        <p:sp>
          <p:nvSpPr>
            <p:cNvPr id="21" name="Abgerundetes Rechteck 20"/>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a:t>
              </a:r>
              <a:r>
                <a:rPr lang="en-US" dirty="0" err="1" smtClean="0">
                  <a:solidFill>
                    <a:schemeClr val="tx1"/>
                  </a:solidFill>
                </a:rPr>
                <a:t>std</a:t>
              </a:r>
              <a:r>
                <a:rPr lang="en-US" dirty="0" smtClean="0">
                  <a:solidFill>
                    <a:schemeClr val="tx1"/>
                  </a:solidFill>
                </a:rPr>
                <a:t>::vector works roughly like this, but is implemented much better</a:t>
              </a:r>
              <a:endParaRPr lang="en-US" dirty="0">
                <a:solidFill>
                  <a:schemeClr val="tx1"/>
                </a:solidFill>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598190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1" end="1"/>
                                            </p:txEl>
                                          </p:spTgt>
                                        </p:tgtEl>
                                        <p:attrNameLst>
                                          <p:attrName>style.visibility</p:attrName>
                                        </p:attrNameLst>
                                      </p:cBhvr>
                                      <p:to>
                                        <p:strVal val="visible"/>
                                      </p:to>
                                    </p:set>
                                    <p:animEffect transition="in" filter="fade">
                                      <p:cBhvr>
                                        <p:cTn id="12" dur="500"/>
                                        <p:tgtEl>
                                          <p:spTgt spid="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xEl>
                                              <p:pRg st="3" end="3"/>
                                            </p:txEl>
                                          </p:spTgt>
                                        </p:tgtEl>
                                        <p:attrNameLst>
                                          <p:attrName>style.visibility</p:attrName>
                                        </p:attrNameLst>
                                      </p:cBhvr>
                                      <p:to>
                                        <p:strVal val="visible"/>
                                      </p:to>
                                    </p:set>
                                    <p:animEffect transition="in" filter="fade">
                                      <p:cBhvr>
                                        <p:cTn id="20" dur="500"/>
                                        <p:tgtEl>
                                          <p:spTgt spid="17">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animEffect transition="in" filter="fade">
                                      <p:cBhvr>
                                        <p:cTn id="23" dur="500"/>
                                        <p:tgtEl>
                                          <p:spTgt spid="1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
                                            <p:txEl>
                                              <p:pRg st="5" end="5"/>
                                            </p:txEl>
                                          </p:spTgt>
                                        </p:tgtEl>
                                        <p:attrNameLst>
                                          <p:attrName>style.visibility</p:attrName>
                                        </p:attrNameLst>
                                      </p:cBhvr>
                                      <p:to>
                                        <p:strVal val="visible"/>
                                      </p:to>
                                    </p:set>
                                    <p:animEffect transition="in" filter="fade">
                                      <p:cBhvr>
                                        <p:cTn id="28" dur="500"/>
                                        <p:tgtEl>
                                          <p:spTgt spid="1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7">
                                            <p:txEl>
                                              <p:pRg st="6" end="6"/>
                                            </p:txEl>
                                          </p:spTgt>
                                        </p:tgtEl>
                                        <p:attrNameLst>
                                          <p:attrName>style.visibility</p:attrName>
                                        </p:attrNameLst>
                                      </p:cBhvr>
                                      <p:to>
                                        <p:strVal val="visible"/>
                                      </p:to>
                                    </p:set>
                                    <p:animEffect transition="in" filter="fade">
                                      <p:cBhvr>
                                        <p:cTn id="33" dur="500"/>
                                        <p:tgtEl>
                                          <p:spTgt spid="1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7">
                                            <p:txEl>
                                              <p:pRg st="7" end="7"/>
                                            </p:txEl>
                                          </p:spTgt>
                                        </p:tgtEl>
                                        <p:attrNameLst>
                                          <p:attrName>style.visibility</p:attrName>
                                        </p:attrNameLst>
                                      </p:cBhvr>
                                      <p:to>
                                        <p:strVal val="visible"/>
                                      </p:to>
                                    </p:set>
                                    <p:animEffect transition="in" filter="fade">
                                      <p:cBhvr>
                                        <p:cTn id="36" dur="500"/>
                                        <p:tgtEl>
                                          <p:spTgt spid="17">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7">
                                            <p:txEl>
                                              <p:pRg st="8" end="8"/>
                                            </p:txEl>
                                          </p:spTgt>
                                        </p:tgtEl>
                                        <p:attrNameLst>
                                          <p:attrName>style.visibility</p:attrName>
                                        </p:attrNameLst>
                                      </p:cBhvr>
                                      <p:to>
                                        <p:strVal val="visible"/>
                                      </p:to>
                                    </p:set>
                                    <p:animEffect transition="in" filter="fade">
                                      <p:cBhvr>
                                        <p:cTn id="39" dur="500"/>
                                        <p:tgtEl>
                                          <p:spTgt spid="17">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fade">
                                      <p:cBhvr>
                                        <p:cTn id="44" dur="500"/>
                                        <p:tgtEl>
                                          <p:spTgt spid="16">
                                            <p:txEl>
                                              <p:pRg st="0" end="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6">
                                            <p:txEl>
                                              <p:pRg st="1" end="1"/>
                                            </p:txEl>
                                          </p:spTgt>
                                        </p:tgtEl>
                                        <p:attrNameLst>
                                          <p:attrName>style.visibility</p:attrName>
                                        </p:attrNameLst>
                                      </p:cBhvr>
                                      <p:to>
                                        <p:strVal val="visible"/>
                                      </p:to>
                                    </p:set>
                                    <p:animEffect transition="in" filter="fade">
                                      <p:cBhvr>
                                        <p:cTn id="47" dur="500"/>
                                        <p:tgtEl>
                                          <p:spTgt spid="16">
                                            <p:txEl>
                                              <p:pRg st="1" end="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6">
                                            <p:txEl>
                                              <p:pRg st="2" end="2"/>
                                            </p:txEl>
                                          </p:spTgt>
                                        </p:tgtEl>
                                        <p:attrNameLst>
                                          <p:attrName>style.visibility</p:attrName>
                                        </p:attrNameLst>
                                      </p:cBhvr>
                                      <p:to>
                                        <p:strVal val="visible"/>
                                      </p:to>
                                    </p:set>
                                    <p:animEffect transition="in" filter="fade">
                                      <p:cBhvr>
                                        <p:cTn id="50" dur="500"/>
                                        <p:tgtEl>
                                          <p:spTgt spid="1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6">
                                            <p:txEl>
                                              <p:pRg st="3" end="3"/>
                                            </p:txEl>
                                          </p:spTgt>
                                        </p:tgtEl>
                                        <p:attrNameLst>
                                          <p:attrName>style.visibility</p:attrName>
                                        </p:attrNameLst>
                                      </p:cBhvr>
                                      <p:to>
                                        <p:strVal val="visible"/>
                                      </p:to>
                                    </p:set>
                                    <p:animEffect transition="in" filter="fade">
                                      <p:cBhvr>
                                        <p:cTn id="55" dur="500"/>
                                        <p:tgtEl>
                                          <p:spTgt spid="16">
                                            <p:txEl>
                                              <p:pRg st="3" end="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16">
                                            <p:txEl>
                                              <p:pRg st="4" end="4"/>
                                            </p:txEl>
                                          </p:spTgt>
                                        </p:tgtEl>
                                        <p:attrNameLst>
                                          <p:attrName>style.visibility</p:attrName>
                                        </p:attrNameLst>
                                      </p:cBhvr>
                                      <p:to>
                                        <p:strVal val="visible"/>
                                      </p:to>
                                    </p:set>
                                    <p:animEffect transition="in" filter="fade">
                                      <p:cBhvr>
                                        <p:cTn id="58" dur="500"/>
                                        <p:tgtEl>
                                          <p:spTgt spid="16">
                                            <p:txEl>
                                              <p:pRg st="4" end="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16">
                                            <p:txEl>
                                              <p:pRg st="5" end="5"/>
                                            </p:txEl>
                                          </p:spTgt>
                                        </p:tgtEl>
                                        <p:attrNameLst>
                                          <p:attrName>style.visibility</p:attrName>
                                        </p:attrNameLst>
                                      </p:cBhvr>
                                      <p:to>
                                        <p:strVal val="visible"/>
                                      </p:to>
                                    </p:set>
                                    <p:animEffect transition="in" filter="fade">
                                      <p:cBhvr>
                                        <p:cTn id="61" dur="500"/>
                                        <p:tgtEl>
                                          <p:spTgt spid="16">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6">
                                            <p:txEl>
                                              <p:pRg st="6" end="6"/>
                                            </p:txEl>
                                          </p:spTgt>
                                        </p:tgtEl>
                                        <p:attrNameLst>
                                          <p:attrName>style.visibility</p:attrName>
                                        </p:attrNameLst>
                                      </p:cBhvr>
                                      <p:to>
                                        <p:strVal val="visible"/>
                                      </p:to>
                                    </p:set>
                                    <p:animEffect transition="in" filter="fade">
                                      <p:cBhvr>
                                        <p:cTn id="66" dur="500"/>
                                        <p:tgtEl>
                                          <p:spTgt spid="16">
                                            <p:txEl>
                                              <p:pRg st="6" end="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16">
                                            <p:txEl>
                                              <p:pRg st="7" end="7"/>
                                            </p:txEl>
                                          </p:spTgt>
                                        </p:tgtEl>
                                        <p:attrNameLst>
                                          <p:attrName>style.visibility</p:attrName>
                                        </p:attrNameLst>
                                      </p:cBhvr>
                                      <p:to>
                                        <p:strVal val="visible"/>
                                      </p:to>
                                    </p:set>
                                    <p:animEffect transition="in" filter="fade">
                                      <p:cBhvr>
                                        <p:cTn id="69" dur="500"/>
                                        <p:tgtEl>
                                          <p:spTgt spid="16">
                                            <p:txEl>
                                              <p:pRg st="7" end="7"/>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16">
                                            <p:txEl>
                                              <p:pRg st="8" end="8"/>
                                            </p:txEl>
                                          </p:spTgt>
                                        </p:tgtEl>
                                        <p:attrNameLst>
                                          <p:attrName>style.visibility</p:attrName>
                                        </p:attrNameLst>
                                      </p:cBhvr>
                                      <p:to>
                                        <p:strVal val="visible"/>
                                      </p:to>
                                    </p:set>
                                    <p:animEffect transition="in" filter="fade">
                                      <p:cBhvr>
                                        <p:cTn id="72" dur="500"/>
                                        <p:tgtEl>
                                          <p:spTgt spid="16">
                                            <p:txEl>
                                              <p:pRg st="8" end="8"/>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16">
                                            <p:txEl>
                                              <p:pRg st="9" end="9"/>
                                            </p:txEl>
                                          </p:spTgt>
                                        </p:tgtEl>
                                        <p:attrNameLst>
                                          <p:attrName>style.visibility</p:attrName>
                                        </p:attrNameLst>
                                      </p:cBhvr>
                                      <p:to>
                                        <p:strVal val="visible"/>
                                      </p:to>
                                    </p:set>
                                    <p:animEffect transition="in" filter="fade">
                                      <p:cBhvr>
                                        <p:cTn id="75" dur="500"/>
                                        <p:tgtEl>
                                          <p:spTgt spid="16">
                                            <p:txEl>
                                              <p:pRg st="9" end="9"/>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6">
                                            <p:txEl>
                                              <p:pRg st="10" end="10"/>
                                            </p:txEl>
                                          </p:spTgt>
                                        </p:tgtEl>
                                        <p:attrNameLst>
                                          <p:attrName>style.visibility</p:attrName>
                                        </p:attrNameLst>
                                      </p:cBhvr>
                                      <p:to>
                                        <p:strVal val="visible"/>
                                      </p:to>
                                    </p:set>
                                    <p:animEffect transition="in" filter="fade">
                                      <p:cBhvr>
                                        <p:cTn id="80" dur="500"/>
                                        <p:tgtEl>
                                          <p:spTgt spid="16">
                                            <p:txEl>
                                              <p:pRg st="10" end="1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0"/>
                                        </p:tgtEl>
                                        <p:attrNameLst>
                                          <p:attrName>style.visibility</p:attrName>
                                        </p:attrNameLst>
                                      </p:cBhvr>
                                      <p:to>
                                        <p:strVal val="visible"/>
                                      </p:to>
                                    </p:set>
                                    <p:animEffect transition="in" filter="fade">
                                      <p:cBhvr>
                                        <p:cTn id="8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a:t>Non-type template parameters</a:t>
            </a:r>
          </a:p>
        </p:txBody>
      </p:sp>
      <p:sp>
        <p:nvSpPr>
          <p:cNvPr id="4" name="Foliennummernplatzhalter 3"/>
          <p:cNvSpPr>
            <a:spLocks noGrp="1"/>
          </p:cNvSpPr>
          <p:nvPr>
            <p:ph type="sldNum" sz="quarter" idx="4"/>
          </p:nvPr>
        </p:nvSpPr>
        <p:spPr/>
        <p:txBody>
          <a:bodyPr/>
          <a:lstStyle/>
          <a:p>
            <a:fld id="{F58435E4-A45A-4423-96D3-4E945C512564}" type="slidenum">
              <a:rPr lang="en-US" smtClean="0"/>
              <a:pPr/>
              <a:t>19</a:t>
            </a:fld>
            <a:endParaRPr lang="en-US" dirty="0"/>
          </a:p>
        </p:txBody>
      </p:sp>
      <p:grpSp>
        <p:nvGrpSpPr>
          <p:cNvPr id="11" name="Gruppieren 10"/>
          <p:cNvGrpSpPr/>
          <p:nvPr/>
        </p:nvGrpSpPr>
        <p:grpSpPr>
          <a:xfrm>
            <a:off x="361602" y="1268760"/>
            <a:ext cx="5590382" cy="2379511"/>
            <a:chOff x="6338056" y="2150622"/>
            <a:chExt cx="5590382" cy="2379511"/>
          </a:xfrm>
        </p:grpSpPr>
        <p:grpSp>
          <p:nvGrpSpPr>
            <p:cNvPr id="12" name="Gruppieren 11"/>
            <p:cNvGrpSpPr/>
            <p:nvPr/>
          </p:nvGrpSpPr>
          <p:grpSpPr>
            <a:xfrm>
              <a:off x="6338056" y="2150622"/>
              <a:ext cx="5590382" cy="2379511"/>
              <a:chOff x="6338056" y="2150622"/>
              <a:chExt cx="5590382" cy="2379511"/>
            </a:xfrm>
          </p:grpSpPr>
          <p:sp>
            <p:nvSpPr>
              <p:cNvPr id="17" name="Rechteck 16"/>
              <p:cNvSpPr/>
              <p:nvPr/>
            </p:nvSpPr>
            <p:spPr>
              <a:xfrm>
                <a:off x="6338056" y="2363216"/>
                <a:ext cx="5590382" cy="21669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tIns="180000" rtlCol="0" anchor="t">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max_size</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array</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private:</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data</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max_size</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size_t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size</a:t>
                </a:r>
                <a:r>
                  <a:rPr lang="de-DE" dirty="0">
                    <a:solidFill>
                      <a:srgbClr val="001080"/>
                    </a:solidFill>
                    <a:latin typeface="Consolas" panose="020B0609020204030204" pitchFamily="49" charset="0"/>
                  </a:rPr>
                  <a:t>_</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0</a:t>
                </a:r>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 ...</a:t>
                </a:r>
                <a:endParaRPr lang="de-DE" dirty="0">
                  <a:solidFill>
                    <a:srgbClr val="000000"/>
                  </a:solidFill>
                  <a:latin typeface="Consolas" panose="020B0609020204030204" pitchFamily="49" charset="0"/>
                </a:endParaRP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p:txBody>
          </p:sp>
          <p:sp>
            <p:nvSpPr>
              <p:cNvPr id="18" name="Rechteck 1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a</a:t>
                </a:r>
                <a:r>
                  <a:rPr lang="en-US" dirty="0" smtClean="0">
                    <a:solidFill>
                      <a:schemeClr val="tx1"/>
                    </a:solidFill>
                    <a:latin typeface="Courier New" panose="02070309020205020404" pitchFamily="49" charset="0"/>
                    <a:cs typeface="Courier New" panose="02070309020205020404" pitchFamily="49" charset="0"/>
                  </a:rPr>
                  <a:t>rray.hpp</a:t>
                </a:r>
                <a:endParaRPr lang="en-US" dirty="0">
                  <a:solidFill>
                    <a:schemeClr val="tx1"/>
                  </a:solidFill>
                  <a:latin typeface="Courier New" panose="02070309020205020404" pitchFamily="49" charset="0"/>
                  <a:cs typeface="Courier New" panose="02070309020205020404" pitchFamily="49" charset="0"/>
                </a:endParaRPr>
              </a:p>
              <a:p>
                <a:pPr algn="ctr"/>
                <a:endParaRPr lang="en-US" dirty="0">
                  <a:solidFill>
                    <a:schemeClr val="tx1"/>
                  </a:solidFill>
                  <a:latin typeface="Courier New" panose="02070309020205020404" pitchFamily="49" charset="0"/>
                  <a:cs typeface="Courier New" panose="02070309020205020404" pitchFamily="49" charset="0"/>
                </a:endParaRPr>
              </a:p>
            </p:txBody>
          </p:sp>
        </p:gr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374" y="3986826"/>
              <a:ext cx="368102" cy="413792"/>
            </a:xfrm>
            <a:prstGeom prst="rect">
              <a:avLst/>
            </a:prstGeom>
          </p:spPr>
        </p:pic>
      </p:grpSp>
      <p:grpSp>
        <p:nvGrpSpPr>
          <p:cNvPr id="23" name="Gruppieren 22"/>
          <p:cNvGrpSpPr/>
          <p:nvPr/>
        </p:nvGrpSpPr>
        <p:grpSpPr>
          <a:xfrm>
            <a:off x="6338057" y="2348880"/>
            <a:ext cx="5516743" cy="1146430"/>
            <a:chOff x="911424" y="3050051"/>
            <a:chExt cx="5516743" cy="1146430"/>
          </a:xfrm>
        </p:grpSpPr>
        <p:sp>
          <p:nvSpPr>
            <p:cNvPr id="24" name="Abgerundetes Rechteck 23"/>
            <p:cNvSpPr/>
            <p:nvPr/>
          </p:nvSpPr>
          <p:spPr>
            <a:xfrm>
              <a:off x="911424" y="3050051"/>
              <a:ext cx="5516743" cy="1146430"/>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Non-type parameters are not special to class templates, but are most often used with them </a:t>
              </a:r>
              <a:endParaRPr lang="en-US" dirty="0">
                <a:solidFill>
                  <a:schemeClr val="tx1"/>
                </a:solidFill>
              </a:endParaRPr>
            </a:p>
          </p:txBody>
        </p:sp>
        <p:pic>
          <p:nvPicPr>
            <p:cNvPr id="25" name="Grafik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393" y="3351704"/>
              <a:ext cx="543123" cy="543123"/>
            </a:xfrm>
            <a:prstGeom prst="rect">
              <a:avLst/>
            </a:prstGeom>
            <a:effectLst/>
          </p:spPr>
        </p:pic>
      </p:grpSp>
      <p:grpSp>
        <p:nvGrpSpPr>
          <p:cNvPr id="26" name="Gruppieren 25"/>
          <p:cNvGrpSpPr/>
          <p:nvPr/>
        </p:nvGrpSpPr>
        <p:grpSpPr>
          <a:xfrm>
            <a:off x="6325728" y="3651700"/>
            <a:ext cx="5529072" cy="1067745"/>
            <a:chOff x="911424" y="4095385"/>
            <a:chExt cx="5529072" cy="1067745"/>
          </a:xfrm>
        </p:grpSpPr>
        <p:sp>
          <p:nvSpPr>
            <p:cNvPr id="27" name="Abgerundetes Rechteck 26"/>
            <p:cNvSpPr/>
            <p:nvPr/>
          </p:nvSpPr>
          <p:spPr>
            <a:xfrm>
              <a:off x="911424" y="4095385"/>
              <a:ext cx="5529072" cy="1067745"/>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Their main use-case is to provide classes (or rarely functions) with values that need to be known at compile-time</a:t>
              </a:r>
              <a:endParaRPr lang="en-US" dirty="0">
                <a:solidFill>
                  <a:schemeClr val="tx1"/>
                </a:solidFill>
              </a:endParaRPr>
            </a:p>
          </p:txBody>
        </p:sp>
        <p:pic>
          <p:nvPicPr>
            <p:cNvPr id="28" name="Grafik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41721" y="4367980"/>
              <a:ext cx="543123" cy="543123"/>
            </a:xfrm>
            <a:prstGeom prst="rect">
              <a:avLst/>
            </a:prstGeom>
          </p:spPr>
        </p:pic>
      </p:grpSp>
      <p:grpSp>
        <p:nvGrpSpPr>
          <p:cNvPr id="29" name="Gruppieren 28"/>
          <p:cNvGrpSpPr/>
          <p:nvPr/>
        </p:nvGrpSpPr>
        <p:grpSpPr>
          <a:xfrm>
            <a:off x="334800" y="4869160"/>
            <a:ext cx="11520000" cy="864096"/>
            <a:chOff x="911424" y="983651"/>
            <a:chExt cx="11520000" cy="864096"/>
          </a:xfrm>
        </p:grpSpPr>
        <p:sp>
          <p:nvSpPr>
            <p:cNvPr id="30" name="Abgerundetes Rechteck 29"/>
            <p:cNvSpPr/>
            <p:nvPr/>
          </p:nvSpPr>
          <p:spPr>
            <a:xfrm>
              <a:off x="911424" y="983651"/>
              <a:ext cx="11520000"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Non-type template parameters may only be integral types, </a:t>
              </a:r>
              <a:r>
                <a:rPr lang="en-US" dirty="0" err="1" smtClean="0">
                  <a:solidFill>
                    <a:schemeClr val="tx1"/>
                  </a:solidFill>
                </a:rPr>
                <a:t>enum</a:t>
              </a:r>
              <a:r>
                <a:rPr lang="en-US" dirty="0" smtClean="0">
                  <a:solidFill>
                    <a:schemeClr val="tx1"/>
                  </a:solidFill>
                </a:rPr>
                <a:t> types, references or pointers to an object or function, or             </a:t>
              </a:r>
              <a:r>
                <a:rPr lang="en-US" dirty="0" err="1" smtClean="0">
                  <a:solidFill>
                    <a:schemeClr val="tx1"/>
                  </a:solidFill>
                  <a:latin typeface="Courier New" panose="02070309020205020404" pitchFamily="49" charset="0"/>
                  <a:cs typeface="Courier New" panose="02070309020205020404" pitchFamily="49" charset="0"/>
                </a:rPr>
                <a:t>std</a:t>
              </a:r>
              <a:r>
                <a:rPr lang="en-US" dirty="0" smtClean="0">
                  <a:solidFill>
                    <a:schemeClr val="tx1"/>
                  </a:solidFill>
                  <a:latin typeface="Courier New" panose="02070309020205020404" pitchFamily="49" charset="0"/>
                  <a:cs typeface="Courier New" panose="02070309020205020404" pitchFamily="49" charset="0"/>
                </a:rPr>
                <a:t>::</a:t>
              </a:r>
              <a:r>
                <a:rPr lang="en-US" dirty="0" err="1" smtClean="0">
                  <a:solidFill>
                    <a:schemeClr val="tx1"/>
                  </a:solidFill>
                  <a:latin typeface="Courier New" panose="02070309020205020404" pitchFamily="49" charset="0"/>
                  <a:cs typeface="Courier New" panose="02070309020205020404" pitchFamily="49" charset="0"/>
                </a:rPr>
                <a:t>nullptr_t</a:t>
              </a:r>
              <a:r>
                <a:rPr lang="en-US" dirty="0" smtClean="0">
                  <a:solidFill>
                    <a:schemeClr val="tx1"/>
                  </a:solidFill>
                </a:rPr>
                <a:t>.</a:t>
              </a:r>
              <a:endParaRPr lang="en-US" dirty="0">
                <a:solidFill>
                  <a:schemeClr val="tx1"/>
                </a:solidFill>
              </a:endParaRPr>
            </a:p>
          </p:txBody>
        </p:sp>
        <p:pic>
          <p:nvPicPr>
            <p:cNvPr id="31" name="Grafik 30"/>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32" name="Gruppieren 31"/>
          <p:cNvGrpSpPr>
            <a:grpSpLocks/>
          </p:cNvGrpSpPr>
          <p:nvPr/>
        </p:nvGrpSpPr>
        <p:grpSpPr>
          <a:xfrm>
            <a:off x="3443368" y="5277143"/>
            <a:ext cx="501739" cy="354339"/>
            <a:chOff x="-1377941" y="1119958"/>
            <a:chExt cx="1003479" cy="708679"/>
          </a:xfrm>
        </p:grpSpPr>
        <p:sp>
          <p:nvSpPr>
            <p:cNvPr id="33" name="Textfeld 32"/>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34" name="Grafik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36" name="Gruppieren 35"/>
          <p:cNvGrpSpPr/>
          <p:nvPr/>
        </p:nvGrpSpPr>
        <p:grpSpPr>
          <a:xfrm>
            <a:off x="6327243" y="1286900"/>
            <a:ext cx="5527557" cy="864096"/>
            <a:chOff x="911424" y="3050051"/>
            <a:chExt cx="5601405" cy="864096"/>
          </a:xfrm>
        </p:grpSpPr>
        <p:sp>
          <p:nvSpPr>
            <p:cNvPr id="37" name="Abgerundetes Rechteck 36"/>
            <p:cNvSpPr/>
            <p:nvPr/>
          </p:nvSpPr>
          <p:spPr>
            <a:xfrm>
              <a:off x="911424" y="3050051"/>
              <a:ext cx="5601405"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Template parameters don’t need to be types</a:t>
              </a:r>
            </a:p>
          </p:txBody>
        </p:sp>
        <p:pic>
          <p:nvPicPr>
            <p:cNvPr id="38" name="Grafik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59001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smtClean="0"/>
              <a:t>Course agenda</a:t>
            </a:r>
            <a:endParaRPr lang="en-US" noProof="0" dirty="0"/>
          </a:p>
        </p:txBody>
      </p:sp>
      <p:graphicFrame>
        <p:nvGraphicFramePr>
          <p:cNvPr id="7" name="Tabellenplatzhalter 3"/>
          <p:cNvGraphicFramePr>
            <a:graphicFrameLocks/>
          </p:cNvGraphicFramePr>
          <p:nvPr>
            <p:extLst>
              <p:ext uri="{D42A27DB-BD31-4B8C-83A1-F6EECF244321}">
                <p14:modId xmlns:p14="http://schemas.microsoft.com/office/powerpoint/2010/main" val="2503502016"/>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en-GB" sz="1600" dirty="0">
                        <a:solidFill>
                          <a:schemeClr val="bg1"/>
                        </a:solidFill>
                        <a:latin typeface="Arial" panose="020B0604020202020204" pitchFamily="34" charset="0"/>
                        <a:cs typeface="Arial" panose="020B0604020202020204" pitchFamily="34" charset="0"/>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2</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Modern C++ </a:t>
                      </a:r>
                      <a:r>
                        <a:rPr lang="de-DE" sz="1600" b="1" i="0" dirty="0" err="1">
                          <a:solidFill>
                            <a:srgbClr val="000000"/>
                          </a:solidFill>
                          <a:effectLst/>
                          <a:latin typeface="Arial-BoldMT"/>
                        </a:rPr>
                        <a:t>Concepts</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a:t>
                      </a:r>
                      <a:r>
                        <a:rPr lang="de-DE" sz="1600" b="0" i="0" dirty="0" smtClean="0">
                          <a:solidFill>
                            <a:srgbClr val="000000"/>
                          </a:solidFill>
                          <a:effectLst/>
                          <a:latin typeface="ArialMT"/>
                        </a:rPr>
                        <a:t>5 </a:t>
                      </a:r>
                      <a:r>
                        <a:rPr lang="de-DE" sz="1600" b="0" i="1" dirty="0" smtClean="0">
                          <a:solidFill>
                            <a:srgbClr val="000000"/>
                          </a:solidFill>
                          <a:effectLst/>
                          <a:latin typeface="Arial-ItalicMT"/>
                        </a:rPr>
                        <a:t>(</a:t>
                      </a:r>
                      <a:r>
                        <a:rPr lang="de-DE" sz="1600" b="0" i="1" dirty="0" err="1" smtClean="0">
                          <a:solidFill>
                            <a:srgbClr val="000000"/>
                          </a:solidFill>
                          <a:effectLst/>
                          <a:latin typeface="Arial-ItalicMT"/>
                        </a:rPr>
                        <a:t>today</a:t>
                      </a:r>
                      <a:r>
                        <a:rPr lang="de-DE" sz="1600" b="0" i="1" dirty="0" smtClean="0">
                          <a:solidFill>
                            <a:srgbClr val="000000"/>
                          </a:solidFill>
                          <a:effectLst/>
                          <a:latin typeface="Arial-ItalicMT"/>
                        </a:rPr>
                        <a:t>)</a:t>
                      </a:r>
                      <a:r>
                        <a:rPr lang="de-DE" sz="1600" b="0" i="0" dirty="0" smtClean="0">
                          <a:solidFill>
                            <a:srgbClr val="000000"/>
                          </a:solidFill>
                          <a:effectLst/>
                          <a:latin typeface="ArialMT"/>
                        </a:rPr>
                        <a:t>, </a:t>
                      </a:r>
                      <a:r>
                        <a:rPr lang="de-DE" sz="1600" b="0" i="0" dirty="0">
                          <a:solidFill>
                            <a:srgbClr val="000000"/>
                          </a:solidFill>
                          <a:effectLst/>
                          <a:latin typeface="ArialMT"/>
                        </a:rPr>
                        <a:t>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7</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dirty="0" smtClean="0"/>
                        <a:t>Workshop 10</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29116417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pPr marL="0" indent="0">
              <a:buNone/>
            </a:pPr>
            <a:r>
              <a:rPr lang="en-US" dirty="0" smtClean="0"/>
              <a:t>For all template parameters, we can give default values. Also, the name of the parameter is not required to be specified, if we don’t use it in the implementation.</a:t>
            </a:r>
          </a:p>
          <a:p>
            <a:pPr marL="0" indent="0">
              <a:buNone/>
            </a:pPr>
            <a:endParaRPr lang="en-US" dirty="0"/>
          </a:p>
        </p:txBody>
      </p:sp>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Parameter defaults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20</a:t>
            </a:fld>
            <a:endParaRPr lang="en-US" dirty="0"/>
          </a:p>
        </p:txBody>
      </p:sp>
      <p:sp>
        <p:nvSpPr>
          <p:cNvPr id="36" name="Rechteck 35"/>
          <p:cNvSpPr/>
          <p:nvPr/>
        </p:nvSpPr>
        <p:spPr>
          <a:xfrm>
            <a:off x="334800" y="1772816"/>
            <a:ext cx="11520000"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int</a:t>
            </a:r>
            <a:r>
              <a:rPr lang="en-US" dirty="0">
                <a:solidFill>
                  <a:srgbClr val="000000"/>
                </a:solidFill>
                <a:latin typeface="Consolas" panose="020B0609020204030204" pitchFamily="49" charset="0"/>
              </a:rPr>
              <a:t>&gt;</a:t>
            </a:r>
          </a:p>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a:solidFill>
                  <a:srgbClr val="795E26"/>
                </a:solidFill>
                <a:latin typeface="Consolas" panose="020B0609020204030204" pitchFamily="49" charset="0"/>
              </a:rPr>
              <a:t>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en-US" dirty="0" smtClean="0">
                <a:solidFill>
                  <a:srgbClr val="008000"/>
                </a:solidFill>
                <a:latin typeface="Consolas" panose="020B0609020204030204" pitchFamily="49" charset="0"/>
              </a:rPr>
              <a:t>Doesn't </a:t>
            </a:r>
            <a:r>
              <a:rPr lang="en-US" dirty="0">
                <a:solidFill>
                  <a:srgbClr val="008000"/>
                </a:solidFill>
                <a:latin typeface="Consolas" panose="020B0609020204030204" pitchFamily="49" charset="0"/>
              </a:rPr>
              <a:t>really make sense, but it's valid</a:t>
            </a:r>
            <a:endParaRPr lang="en-US" b="0" dirty="0">
              <a:solidFill>
                <a:srgbClr val="000000"/>
              </a:solidFill>
              <a:effectLst/>
              <a:latin typeface="Consolas" panose="020B0609020204030204" pitchFamily="49" charset="0"/>
            </a:endParaRPr>
          </a:p>
        </p:txBody>
      </p:sp>
      <p:pic>
        <p:nvPicPr>
          <p:cNvPr id="37" name="Grafik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850682"/>
            <a:ext cx="368102" cy="413792"/>
          </a:xfrm>
          <a:prstGeom prst="rect">
            <a:avLst/>
          </a:prstGeom>
        </p:spPr>
      </p:pic>
    </p:spTree>
    <p:extLst>
      <p:ext uri="{BB962C8B-B14F-4D97-AF65-F5344CB8AC3E}">
        <p14:creationId xmlns:p14="http://schemas.microsoft.com/office/powerpoint/2010/main" val="2230091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pPr marL="0" indent="0">
              <a:buNone/>
            </a:pPr>
            <a:r>
              <a:rPr lang="en-US" dirty="0" smtClean="0"/>
              <a:t>Type templates are an alias that can be applied to a template type</a:t>
            </a:r>
            <a:endParaRPr lang="en-US" dirty="0"/>
          </a:p>
        </p:txBody>
      </p:sp>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templates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21</a:t>
            </a:fld>
            <a:endParaRPr lang="en-US" dirty="0"/>
          </a:p>
        </p:txBody>
      </p:sp>
      <p:sp>
        <p:nvSpPr>
          <p:cNvPr id="36" name="Rechteck 35"/>
          <p:cNvSpPr/>
          <p:nvPr/>
        </p:nvSpPr>
        <p:spPr>
          <a:xfrm>
            <a:off x="334800" y="1619507"/>
            <a:ext cx="11520000"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8000"/>
                </a:solidFill>
                <a:latin typeface="Consolas" panose="020B0609020204030204" pitchFamily="49" charset="0"/>
              </a:rPr>
              <a:t>// </a:t>
            </a:r>
            <a:r>
              <a:rPr lang="en-US" dirty="0">
                <a:solidFill>
                  <a:srgbClr val="008000"/>
                </a:solidFill>
                <a:latin typeface="Consolas" panose="020B0609020204030204" pitchFamily="49" charset="0"/>
              </a:rPr>
              <a:t>alias template</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 &lt;</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Pair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array</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smtClean="0">
                <a:solidFill>
                  <a:srgbClr val="000000"/>
                </a:solidFill>
                <a:latin typeface="Consolas" panose="020B0609020204030204" pitchFamily="49" charset="0"/>
              </a:rPr>
              <a:t>&gt;;</a:t>
            </a:r>
          </a:p>
          <a:p>
            <a:endParaRPr lang="en-US" dirty="0" smtClean="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no alias template</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IntPair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array</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2</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p:txBody>
      </p:sp>
      <p:pic>
        <p:nvPicPr>
          <p:cNvPr id="37" name="Grafik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697373"/>
            <a:ext cx="368102" cy="413792"/>
          </a:xfrm>
          <a:prstGeom prst="rect">
            <a:avLst/>
          </a:prstGeom>
        </p:spPr>
      </p:pic>
    </p:spTree>
    <p:extLst>
      <p:ext uri="{BB962C8B-B14F-4D97-AF65-F5344CB8AC3E}">
        <p14:creationId xmlns:p14="http://schemas.microsoft.com/office/powerpoint/2010/main" val="129270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1" end="1"/>
                                            </p:txEl>
                                          </p:spTgt>
                                        </p:tgtEl>
                                        <p:attrNameLst>
                                          <p:attrName>style.visibility</p:attrName>
                                        </p:attrNameLst>
                                      </p:cBhvr>
                                      <p:to>
                                        <p:strVal val="visible"/>
                                      </p:to>
                                    </p:set>
                                    <p:animEffect transition="in" filter="fade">
                                      <p:cBhvr>
                                        <p:cTn id="10" dur="500"/>
                                        <p:tgtEl>
                                          <p:spTgt spid="3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xEl>
                                              <p:pRg st="2" end="2"/>
                                            </p:txEl>
                                          </p:spTgt>
                                        </p:tgtEl>
                                        <p:attrNameLst>
                                          <p:attrName>style.visibility</p:attrName>
                                        </p:attrNameLst>
                                      </p:cBhvr>
                                      <p:to>
                                        <p:strVal val="visible"/>
                                      </p:to>
                                    </p:set>
                                    <p:animEffect transition="in" filter="fade">
                                      <p:cBhvr>
                                        <p:cTn id="13" dur="500"/>
                                        <p:tgtEl>
                                          <p:spTgt spid="3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6">
                                            <p:txEl>
                                              <p:pRg st="4" end="4"/>
                                            </p:txEl>
                                          </p:spTgt>
                                        </p:tgtEl>
                                        <p:attrNameLst>
                                          <p:attrName>style.visibility</p:attrName>
                                        </p:attrNameLst>
                                      </p:cBhvr>
                                      <p:to>
                                        <p:strVal val="visible"/>
                                      </p:to>
                                    </p:set>
                                    <p:animEffect transition="in" filter="fade">
                                      <p:cBhvr>
                                        <p:cTn id="18" dur="500"/>
                                        <p:tgtEl>
                                          <p:spTgt spid="3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xEl>
                                              <p:pRg st="5" end="5"/>
                                            </p:txEl>
                                          </p:spTgt>
                                        </p:tgtEl>
                                        <p:attrNameLst>
                                          <p:attrName>style.visibility</p:attrName>
                                        </p:attrNameLst>
                                      </p:cBhvr>
                                      <p:to>
                                        <p:strVal val="visible"/>
                                      </p:to>
                                    </p:set>
                                    <p:animEffect transition="in" filter="fade">
                                      <p:cBhvr>
                                        <p:cTn id="21" dur="500"/>
                                        <p:tgtEl>
                                          <p:spTgt spid="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pPr marL="0" indent="0">
              <a:buNone/>
            </a:pPr>
            <a:r>
              <a:rPr lang="en-US" dirty="0" smtClean="0"/>
              <a:t>Variable templates let us define a value in different types</a:t>
            </a:r>
            <a:endParaRPr lang="en-US" dirty="0"/>
          </a:p>
        </p:txBody>
      </p:sp>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Variable templates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22</a:t>
            </a:fld>
            <a:endParaRPr lang="en-US" dirty="0"/>
          </a:p>
        </p:txBody>
      </p:sp>
      <p:sp>
        <p:nvSpPr>
          <p:cNvPr id="36" name="Rechteck 35"/>
          <p:cNvSpPr/>
          <p:nvPr/>
        </p:nvSpPr>
        <p:spPr>
          <a:xfrm>
            <a:off x="334800" y="1619507"/>
            <a:ext cx="11520000" cy="42473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a:solidFill>
                  <a:srgbClr val="AF00DB"/>
                </a:solidFill>
                <a:latin typeface="Consolas" panose="020B0609020204030204" pitchFamily="49" charset="0"/>
              </a:rPr>
              <a:t>#</a:t>
            </a:r>
            <a:r>
              <a:rPr lang="de-DE" dirty="0" err="1">
                <a:solidFill>
                  <a:srgbClr val="AF00DB"/>
                </a:solidFill>
                <a:latin typeface="Consolas" panose="020B0609020204030204" pitchFamily="49" charset="0"/>
              </a:rPr>
              <a:t>include</a:t>
            </a:r>
            <a:r>
              <a:rPr lang="de-DE" dirty="0">
                <a:solidFill>
                  <a:srgbClr val="0000FF"/>
                </a:solidFill>
                <a:latin typeface="Consolas" panose="020B0609020204030204" pitchFamily="49" charset="0"/>
              </a:rPr>
              <a:t> </a:t>
            </a:r>
            <a:r>
              <a:rPr lang="de-DE" dirty="0">
                <a:solidFill>
                  <a:srgbClr val="A31515"/>
                </a:solidFill>
                <a:latin typeface="Consolas" panose="020B0609020204030204" pitchFamily="49" charset="0"/>
              </a:rPr>
              <a:t>&lt;</a:t>
            </a:r>
            <a:r>
              <a:rPr lang="de-DE" dirty="0" err="1">
                <a:solidFill>
                  <a:srgbClr val="A31515"/>
                </a:solidFill>
                <a:latin typeface="Consolas" panose="020B0609020204030204" pitchFamily="49" charset="0"/>
              </a:rPr>
              <a:t>iostream</a:t>
            </a:r>
            <a:r>
              <a:rPr lang="de-DE" dirty="0">
                <a:solidFill>
                  <a:srgbClr val="A31515"/>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AF00DB"/>
                </a:solidFill>
                <a:latin typeface="Consolas" panose="020B0609020204030204" pitchFamily="49" charset="0"/>
              </a:rPr>
              <a:t>#</a:t>
            </a:r>
            <a:r>
              <a:rPr lang="de-DE" dirty="0" err="1">
                <a:solidFill>
                  <a:srgbClr val="AF00DB"/>
                </a:solidFill>
                <a:latin typeface="Consolas" panose="020B0609020204030204" pitchFamily="49" charset="0"/>
              </a:rPr>
              <a:t>include</a:t>
            </a:r>
            <a:r>
              <a:rPr lang="de-DE" dirty="0">
                <a:solidFill>
                  <a:srgbClr val="0000FF"/>
                </a:solidFill>
                <a:latin typeface="Consolas" panose="020B0609020204030204" pitchFamily="49" charset="0"/>
              </a:rPr>
              <a:t> </a:t>
            </a:r>
            <a:r>
              <a:rPr lang="de-DE" dirty="0">
                <a:solidFill>
                  <a:srgbClr val="A31515"/>
                </a:solidFill>
                <a:latin typeface="Consolas" panose="020B0609020204030204" pitchFamily="49" charset="0"/>
              </a:rPr>
              <a:t>&lt;</a:t>
            </a:r>
            <a:r>
              <a:rPr lang="de-DE" dirty="0" err="1">
                <a:solidFill>
                  <a:srgbClr val="A31515"/>
                </a:solidFill>
                <a:latin typeface="Consolas" panose="020B0609020204030204" pitchFamily="49" charset="0"/>
              </a:rPr>
              <a:t>iomanip</a:t>
            </a:r>
            <a:r>
              <a:rPr lang="de-DE" dirty="0">
                <a:solidFill>
                  <a:srgbClr val="A31515"/>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class</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constexpr</a:t>
            </a:r>
            <a:r>
              <a:rPr lang="de-DE" dirty="0">
                <a:solidFill>
                  <a:srgbClr val="000000"/>
                </a:solidFill>
                <a:latin typeface="Consolas" panose="020B0609020204030204" pitchFamily="49" charset="0"/>
              </a:rPr>
              <a:t> T </a:t>
            </a:r>
            <a:r>
              <a:rPr lang="de-DE" dirty="0" err="1">
                <a:solidFill>
                  <a:srgbClr val="000000"/>
                </a:solidFill>
                <a:latin typeface="Consolas" panose="020B0609020204030204" pitchFamily="49" charset="0"/>
              </a:rPr>
              <a:t>pi</a:t>
            </a:r>
            <a:r>
              <a:rPr lang="de-DE" dirty="0">
                <a:solidFill>
                  <a:srgbClr val="000000"/>
                </a:solidFill>
                <a:latin typeface="Consolas" panose="020B0609020204030204" pitchFamily="49" charset="0"/>
              </a:rPr>
              <a:t> = </a:t>
            </a:r>
            <a:r>
              <a:rPr lang="de-DE" dirty="0">
                <a:solidFill>
                  <a:srgbClr val="795E26"/>
                </a:solidFill>
                <a:latin typeface="Consolas" panose="020B0609020204030204" pitchFamily="49" charset="0"/>
              </a:rPr>
              <a:t>T</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3.1415926535897932385L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float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f</a:t>
            </a:r>
            <a:r>
              <a:rPr lang="de-DE" dirty="0">
                <a:solidFill>
                  <a:srgbClr val="000000"/>
                </a:solidFill>
                <a:latin typeface="Consolas" panose="020B0609020204030204" pitchFamily="49" charset="0"/>
              </a:rPr>
              <a:t> = </a:t>
            </a:r>
            <a:r>
              <a:rPr lang="de-DE" dirty="0" err="1">
                <a:solidFill>
                  <a:srgbClr val="000000"/>
                </a:solidFill>
                <a:latin typeface="Consolas" panose="020B0609020204030204" pitchFamily="49" charset="0"/>
              </a:rPr>
              <a:t>pi</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float</a:t>
            </a:r>
            <a:r>
              <a:rPr lang="de-DE" dirty="0">
                <a:solidFill>
                  <a:srgbClr val="000000"/>
                </a:solidFill>
                <a:latin typeface="Consolas" panose="020B0609020204030204" pitchFamily="49" charset="0"/>
              </a:rPr>
              <a:t>&gt;;</a:t>
            </a:r>
          </a:p>
          <a:p>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double</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d</a:t>
            </a:r>
            <a:r>
              <a:rPr lang="de-DE" dirty="0">
                <a:solidFill>
                  <a:srgbClr val="000000"/>
                </a:solidFill>
                <a:latin typeface="Consolas" panose="020B0609020204030204" pitchFamily="49" charset="0"/>
              </a:rPr>
              <a:t> = </a:t>
            </a:r>
            <a:r>
              <a:rPr lang="de-DE" dirty="0" err="1">
                <a:solidFill>
                  <a:srgbClr val="000000"/>
                </a:solidFill>
                <a:latin typeface="Consolas" panose="020B0609020204030204" pitchFamily="49" charset="0"/>
              </a:rPr>
              <a:t>pi</a:t>
            </a:r>
            <a:r>
              <a:rPr lang="de-DE" dirty="0">
                <a:solidFill>
                  <a:srgbClr val="000000"/>
                </a:solidFill>
                <a:latin typeface="Consolas" panose="020B0609020204030204" pitchFamily="49" charset="0"/>
              </a:rPr>
              <a:t>&lt;</a:t>
            </a:r>
            <a:r>
              <a:rPr lang="de-DE" dirty="0">
                <a:solidFill>
                  <a:srgbClr val="0000FF"/>
                </a:solidFill>
                <a:latin typeface="Consolas" panose="020B0609020204030204" pitchFamily="49" charset="0"/>
              </a:rPr>
              <a:t>double</a:t>
            </a:r>
            <a:r>
              <a:rPr lang="de-DE" dirty="0">
                <a:solidFill>
                  <a:srgbClr val="000000"/>
                </a:solidFill>
                <a:latin typeface="Consolas" panose="020B0609020204030204" pitchFamily="49" charset="0"/>
              </a:rPr>
              <a:t>&gt;;</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i</a:t>
            </a:r>
            <a:r>
              <a:rPr lang="de-DE" dirty="0">
                <a:solidFill>
                  <a:srgbClr val="000000"/>
                </a:solidFill>
                <a:latin typeface="Consolas" panose="020B0609020204030204" pitchFamily="49" charset="0"/>
              </a:rPr>
              <a:t> = </a:t>
            </a:r>
            <a:r>
              <a:rPr lang="de-DE" dirty="0" err="1">
                <a:solidFill>
                  <a:srgbClr val="000000"/>
                </a:solidFill>
                <a:latin typeface="Consolas" panose="020B0609020204030204" pitchFamily="49" charset="0"/>
              </a:rPr>
              <a:t>pi</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setprecision</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15</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f</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r>
              <a:rPr lang="de-DE" dirty="0">
                <a:solidFill>
                  <a:srgbClr val="008000"/>
                </a:solidFill>
                <a:latin typeface="Consolas" panose="020B0609020204030204" pitchFamily="49" charset="0"/>
              </a:rPr>
              <a:t> // 3.14159274101257</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d</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r>
              <a:rPr lang="de-DE" dirty="0">
                <a:solidFill>
                  <a:srgbClr val="008000"/>
                </a:solidFill>
                <a:latin typeface="Consolas" panose="020B0609020204030204" pitchFamily="49" charset="0"/>
              </a:rPr>
              <a:t> // 3.14159265358979</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i</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r>
              <a:rPr lang="de-DE" dirty="0">
                <a:solidFill>
                  <a:srgbClr val="008000"/>
                </a:solidFill>
                <a:latin typeface="Consolas" panose="020B0609020204030204" pitchFamily="49" charset="0"/>
              </a:rPr>
              <a:t> // </a:t>
            </a:r>
            <a:r>
              <a:rPr lang="de-DE" dirty="0" smtClean="0">
                <a:solidFill>
                  <a:srgbClr val="008000"/>
                </a:solidFill>
                <a:latin typeface="Consolas" panose="020B0609020204030204" pitchFamily="49" charset="0"/>
              </a:rPr>
              <a:t>3 </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maybe</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we</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want</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to</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inhibit</a:t>
            </a:r>
            <a:r>
              <a:rPr lang="de-DE" dirty="0" smtClean="0">
                <a:solidFill>
                  <a:srgbClr val="008000"/>
                </a:solidFill>
                <a:latin typeface="Consolas" panose="020B0609020204030204" pitchFamily="49" charset="0"/>
                <a:sym typeface="Wingdings" panose="05000000000000000000" pitchFamily="2" charset="2"/>
              </a:rPr>
              <a:t> </a:t>
            </a:r>
            <a:r>
              <a:rPr lang="de-DE" dirty="0" err="1" smtClean="0">
                <a:solidFill>
                  <a:srgbClr val="008000"/>
                </a:solidFill>
                <a:latin typeface="Consolas" panose="020B0609020204030204" pitchFamily="49" charset="0"/>
                <a:sym typeface="Wingdings" panose="05000000000000000000" pitchFamily="2" charset="2"/>
              </a:rPr>
              <a:t>this</a:t>
            </a:r>
            <a:r>
              <a:rPr lang="de-DE" dirty="0" smtClean="0">
                <a:solidFill>
                  <a:srgbClr val="008000"/>
                </a:solidFill>
                <a:latin typeface="Consolas" panose="020B0609020204030204" pitchFamily="49" charset="0"/>
                <a:sym typeface="Wingdings" panose="05000000000000000000" pitchFamily="2" charset="2"/>
              </a:rPr>
              <a: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a:t>
            </a:r>
            <a:endParaRPr lang="de-DE" b="0" dirty="0">
              <a:solidFill>
                <a:srgbClr val="000000"/>
              </a:solidFill>
              <a:effectLst/>
              <a:latin typeface="Consolas" panose="020B0609020204030204" pitchFamily="49" charset="0"/>
            </a:endParaRPr>
          </a:p>
        </p:txBody>
      </p:sp>
      <p:pic>
        <p:nvPicPr>
          <p:cNvPr id="37" name="Grafik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697373"/>
            <a:ext cx="368102" cy="413792"/>
          </a:xfrm>
          <a:prstGeom prst="rect">
            <a:avLst/>
          </a:prstGeom>
        </p:spPr>
      </p:pic>
    </p:spTree>
    <p:extLst>
      <p:ext uri="{BB962C8B-B14F-4D97-AF65-F5344CB8AC3E}">
        <p14:creationId xmlns:p14="http://schemas.microsoft.com/office/powerpoint/2010/main" val="24156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xEl>
                                              <p:pRg st="2" end="2"/>
                                            </p:txEl>
                                          </p:spTgt>
                                        </p:tgtEl>
                                        <p:attrNameLst>
                                          <p:attrName>style.visibility</p:attrName>
                                        </p:attrNameLst>
                                      </p:cBhvr>
                                      <p:to>
                                        <p:strVal val="visible"/>
                                      </p:to>
                                    </p:set>
                                    <p:animEffect transition="in" filter="fade">
                                      <p:cBhvr>
                                        <p:cTn id="7" dur="500"/>
                                        <p:tgtEl>
                                          <p:spTgt spid="3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
                                            <p:txEl>
                                              <p:pRg st="3" end="3"/>
                                            </p:txEl>
                                          </p:spTgt>
                                        </p:tgtEl>
                                        <p:attrNameLst>
                                          <p:attrName>style.visibility</p:attrName>
                                        </p:attrNameLst>
                                      </p:cBhvr>
                                      <p:to>
                                        <p:strVal val="visible"/>
                                      </p:to>
                                    </p:set>
                                    <p:animEffect transition="in" filter="fade">
                                      <p:cBhvr>
                                        <p:cTn id="10" dur="500"/>
                                        <p:tgtEl>
                                          <p:spTgt spid="3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xEl>
                                              <p:pRg st="4" end="4"/>
                                            </p:txEl>
                                          </p:spTgt>
                                        </p:tgtEl>
                                        <p:attrNameLst>
                                          <p:attrName>style.visibility</p:attrName>
                                        </p:attrNameLst>
                                      </p:cBhvr>
                                      <p:to>
                                        <p:strVal val="visible"/>
                                      </p:to>
                                    </p:set>
                                    <p:animEffect transition="in" filter="fade">
                                      <p:cBhvr>
                                        <p:cTn id="15" dur="500"/>
                                        <p:tgtEl>
                                          <p:spTgt spid="3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6">
                                            <p:txEl>
                                              <p:pRg st="5" end="5"/>
                                            </p:txEl>
                                          </p:spTgt>
                                        </p:tgtEl>
                                        <p:attrNameLst>
                                          <p:attrName>style.visibility</p:attrName>
                                        </p:attrNameLst>
                                      </p:cBhvr>
                                      <p:to>
                                        <p:strVal val="visible"/>
                                      </p:to>
                                    </p:set>
                                    <p:animEffect transition="in" filter="fade">
                                      <p:cBhvr>
                                        <p:cTn id="18" dur="500"/>
                                        <p:tgtEl>
                                          <p:spTgt spid="36">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6">
                                            <p:txEl>
                                              <p:pRg st="6" end="6"/>
                                            </p:txEl>
                                          </p:spTgt>
                                        </p:tgtEl>
                                        <p:attrNameLst>
                                          <p:attrName>style.visibility</p:attrName>
                                        </p:attrNameLst>
                                      </p:cBhvr>
                                      <p:to>
                                        <p:strVal val="visible"/>
                                      </p:to>
                                    </p:set>
                                    <p:animEffect transition="in" filter="fade">
                                      <p:cBhvr>
                                        <p:cTn id="21" dur="500"/>
                                        <p:tgtEl>
                                          <p:spTgt spid="36">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6">
                                            <p:txEl>
                                              <p:pRg st="7" end="7"/>
                                            </p:txEl>
                                          </p:spTgt>
                                        </p:tgtEl>
                                        <p:attrNameLst>
                                          <p:attrName>style.visibility</p:attrName>
                                        </p:attrNameLst>
                                      </p:cBhvr>
                                      <p:to>
                                        <p:strVal val="visible"/>
                                      </p:to>
                                    </p:set>
                                    <p:animEffect transition="in" filter="fade">
                                      <p:cBhvr>
                                        <p:cTn id="24" dur="500"/>
                                        <p:tgtEl>
                                          <p:spTgt spid="36">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6">
                                            <p:txEl>
                                              <p:pRg st="12" end="12"/>
                                            </p:txEl>
                                          </p:spTgt>
                                        </p:tgtEl>
                                        <p:attrNameLst>
                                          <p:attrName>style.visibility</p:attrName>
                                        </p:attrNameLst>
                                      </p:cBhvr>
                                      <p:to>
                                        <p:strVal val="visible"/>
                                      </p:to>
                                    </p:set>
                                    <p:animEffect transition="in" filter="fade">
                                      <p:cBhvr>
                                        <p:cTn id="27" dur="500"/>
                                        <p:tgtEl>
                                          <p:spTgt spid="3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6">
                                            <p:txEl>
                                              <p:pRg st="8" end="8"/>
                                            </p:txEl>
                                          </p:spTgt>
                                        </p:tgtEl>
                                        <p:attrNameLst>
                                          <p:attrName>style.visibility</p:attrName>
                                        </p:attrNameLst>
                                      </p:cBhvr>
                                      <p:to>
                                        <p:strVal val="visible"/>
                                      </p:to>
                                    </p:set>
                                    <p:animEffect transition="in" filter="fade">
                                      <p:cBhvr>
                                        <p:cTn id="32" dur="500"/>
                                        <p:tgtEl>
                                          <p:spTgt spid="36">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6">
                                            <p:txEl>
                                              <p:pRg st="9" end="9"/>
                                            </p:txEl>
                                          </p:spTgt>
                                        </p:tgtEl>
                                        <p:attrNameLst>
                                          <p:attrName>style.visibility</p:attrName>
                                        </p:attrNameLst>
                                      </p:cBhvr>
                                      <p:to>
                                        <p:strVal val="visible"/>
                                      </p:to>
                                    </p:set>
                                    <p:animEffect transition="in" filter="fade">
                                      <p:cBhvr>
                                        <p:cTn id="37" dur="500"/>
                                        <p:tgtEl>
                                          <p:spTgt spid="36">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6">
                                            <p:txEl>
                                              <p:pRg st="10" end="10"/>
                                            </p:txEl>
                                          </p:spTgt>
                                        </p:tgtEl>
                                        <p:attrNameLst>
                                          <p:attrName>style.visibility</p:attrName>
                                        </p:attrNameLst>
                                      </p:cBhvr>
                                      <p:to>
                                        <p:strVal val="visible"/>
                                      </p:to>
                                    </p:set>
                                    <p:animEffect transition="in" filter="fade">
                                      <p:cBhvr>
                                        <p:cTn id="42" dur="500"/>
                                        <p:tgtEl>
                                          <p:spTgt spid="36">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xEl>
                                              <p:pRg st="11" end="11"/>
                                            </p:txEl>
                                          </p:spTgt>
                                        </p:tgtEl>
                                        <p:attrNameLst>
                                          <p:attrName>style.visibility</p:attrName>
                                        </p:attrNameLst>
                                      </p:cBhvr>
                                      <p:to>
                                        <p:strVal val="visible"/>
                                      </p:to>
                                    </p:set>
                                    <p:animEffect transition="in" filter="fade">
                                      <p:cBhvr>
                                        <p:cTn id="47" dur="500"/>
                                        <p:tgtEl>
                                          <p:spTgt spid="3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err="1" smtClean="0"/>
              <a:t>Variadic</a:t>
            </a:r>
            <a:r>
              <a:rPr lang="en-US" dirty="0" smtClean="0"/>
              <a:t> templates</a:t>
            </a:r>
            <a:endParaRPr lang="en-US" dirty="0"/>
          </a:p>
        </p:txBody>
      </p:sp>
      <p:sp>
        <p:nvSpPr>
          <p:cNvPr id="7" name="Textplatzhalter 6"/>
          <p:cNvSpPr>
            <a:spLocks noGrp="1"/>
          </p:cNvSpPr>
          <p:nvPr>
            <p:ph type="body" sz="quarter" idx="10"/>
          </p:nvPr>
        </p:nvSpPr>
        <p:spPr/>
        <p:txBody>
          <a:bodyPr/>
          <a:lstStyle/>
          <a:p>
            <a:pPr marL="0" indent="0">
              <a:buNone/>
            </a:pPr>
            <a:r>
              <a:rPr lang="en-US" dirty="0" err="1" smtClean="0"/>
              <a:t>Variadic</a:t>
            </a:r>
            <a:r>
              <a:rPr lang="en-US" dirty="0" smtClean="0"/>
              <a:t> templates are capable of accepting an arbitrary number and type of arguments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23</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0" name="Rechteck 19"/>
          <p:cNvSpPr/>
          <p:nvPr/>
        </p:nvSpPr>
        <p:spPr>
          <a:xfrm>
            <a:off x="334800" y="1366168"/>
            <a:ext cx="11520000" cy="36933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&lt;</a:t>
            </a:r>
            <a:r>
              <a:rPr lang="de-DE" dirty="0" err="1" smtClean="0">
                <a:solidFill>
                  <a:srgbClr val="0000FF"/>
                </a:solidFill>
                <a:latin typeface="Consolas" panose="020B0609020204030204" pitchFamily="49" charset="0"/>
              </a:rPr>
              <a:t>typename</a:t>
            </a:r>
            <a:r>
              <a:rPr lang="de-DE" dirty="0" smtClean="0">
                <a:solidFill>
                  <a:srgbClr val="000000"/>
                </a:solidFill>
                <a:latin typeface="Consolas" panose="020B0609020204030204" pitchFamily="49" charset="0"/>
              </a:rPr>
              <a:t> </a:t>
            </a:r>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&gt;</a:t>
            </a:r>
          </a:p>
          <a:p>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err="1" smtClean="0">
                <a:solidFill>
                  <a:srgbClr val="795E26"/>
                </a:solidFill>
                <a:latin typeface="Consolas" panose="020B0609020204030204" pitchFamily="49" charset="0"/>
              </a:rPr>
              <a:t>sum</a:t>
            </a:r>
            <a:r>
              <a:rPr lang="de-DE" dirty="0" smtClean="0">
                <a:solidFill>
                  <a:srgbClr val="000000"/>
                </a:solidFill>
                <a:latin typeface="Consolas" panose="020B0609020204030204" pitchFamily="49" charset="0"/>
              </a:rPr>
              <a:t>(</a:t>
            </a:r>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smtClean="0">
                <a:solidFill>
                  <a:srgbClr val="001080"/>
                </a:solidFill>
                <a:latin typeface="Consolas" panose="020B0609020204030204" pitchFamily="49" charset="0"/>
              </a:rPr>
              <a:t>a</a:t>
            </a:r>
            <a:r>
              <a:rPr lang="de-DE" dirty="0" smtClean="0">
                <a:solidFill>
                  <a:srgbClr val="000000"/>
                </a:solidFill>
                <a:latin typeface="Consolas" panose="020B0609020204030204" pitchFamily="49" charset="0"/>
              </a:rPr>
              <a:t>) {</a:t>
            </a:r>
          </a:p>
          <a:p>
            <a:r>
              <a:rPr lang="de-DE" dirty="0" smtClean="0">
                <a:solidFill>
                  <a:srgbClr val="000000"/>
                </a:solidFill>
                <a:latin typeface="Consolas" panose="020B0609020204030204" pitchFamily="49" charset="0"/>
              </a:rPr>
              <a:t>  </a:t>
            </a:r>
            <a:r>
              <a:rPr lang="de-DE" dirty="0" err="1" smtClean="0">
                <a:solidFill>
                  <a:srgbClr val="AF00DB"/>
                </a:solidFill>
                <a:latin typeface="Consolas" panose="020B0609020204030204" pitchFamily="49" charset="0"/>
              </a:rPr>
              <a:t>return</a:t>
            </a:r>
            <a:r>
              <a:rPr lang="de-DE" dirty="0" smtClean="0">
                <a:solidFill>
                  <a:srgbClr val="000000"/>
                </a:solidFill>
                <a:latin typeface="Consolas" panose="020B0609020204030204" pitchFamily="49" charset="0"/>
              </a:rPr>
              <a:t> </a:t>
            </a:r>
            <a:r>
              <a:rPr lang="de-DE" dirty="0" smtClean="0">
                <a:solidFill>
                  <a:srgbClr val="001080"/>
                </a:solidFill>
                <a:latin typeface="Consolas" panose="020B0609020204030204" pitchFamily="49" charset="0"/>
              </a:rPr>
              <a:t>a</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
            </a:r>
            <a:br>
              <a:rPr lang="de-DE" dirty="0" smtClean="0">
                <a:solidFill>
                  <a:srgbClr val="000000"/>
                </a:solidFill>
                <a:latin typeface="Consolas" panose="020B0609020204030204" pitchFamily="49" charset="0"/>
              </a:rPr>
            </a:br>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&lt;</a:t>
            </a:r>
            <a:r>
              <a:rPr lang="de-DE" dirty="0" err="1" smtClean="0">
                <a:solidFill>
                  <a:srgbClr val="0000FF"/>
                </a:solidFill>
                <a:latin typeface="Consolas" panose="020B0609020204030204" pitchFamily="49" charset="0"/>
              </a:rPr>
              <a:t>typename</a:t>
            </a:r>
            <a:r>
              <a:rPr lang="de-DE" dirty="0" smtClean="0">
                <a:solidFill>
                  <a:srgbClr val="000000"/>
                </a:solidFill>
                <a:latin typeface="Consolas" panose="020B0609020204030204" pitchFamily="49" charset="0"/>
              </a:rPr>
              <a:t> </a:t>
            </a:r>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err="1" smtClean="0">
                <a:solidFill>
                  <a:srgbClr val="0000FF"/>
                </a:solidFill>
                <a:latin typeface="Consolas" panose="020B0609020204030204" pitchFamily="49" charset="0"/>
              </a:rPr>
              <a:t>typename</a:t>
            </a:r>
            <a:r>
              <a:rPr lang="de-DE" dirty="0" smtClean="0">
                <a:solidFill>
                  <a:srgbClr val="000000"/>
                </a:solidFill>
                <a:latin typeface="Consolas" panose="020B0609020204030204" pitchFamily="49" charset="0"/>
              </a:rPr>
              <a:t>... </a:t>
            </a:r>
            <a:r>
              <a:rPr lang="de-DE" dirty="0" smtClean="0">
                <a:solidFill>
                  <a:srgbClr val="267F99"/>
                </a:solidFill>
                <a:latin typeface="Consolas" panose="020B0609020204030204" pitchFamily="49" charset="0"/>
              </a:rPr>
              <a:t>Args</a:t>
            </a:r>
            <a:r>
              <a:rPr lang="de-DE" dirty="0" smtClean="0">
                <a:solidFill>
                  <a:srgbClr val="000000"/>
                </a:solidFill>
                <a:latin typeface="Consolas" panose="020B0609020204030204" pitchFamily="49" charset="0"/>
              </a:rPr>
              <a:t>&gt;</a:t>
            </a:r>
          </a:p>
          <a:p>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err="1" smtClean="0">
                <a:solidFill>
                  <a:srgbClr val="795E26"/>
                </a:solidFill>
                <a:latin typeface="Consolas" panose="020B0609020204030204" pitchFamily="49" charset="0"/>
              </a:rPr>
              <a:t>sum</a:t>
            </a:r>
            <a:r>
              <a:rPr lang="de-DE" dirty="0" smtClean="0">
                <a:solidFill>
                  <a:srgbClr val="000000"/>
                </a:solidFill>
                <a:latin typeface="Consolas" panose="020B0609020204030204" pitchFamily="49" charset="0"/>
              </a:rPr>
              <a:t>(</a:t>
            </a:r>
            <a:r>
              <a:rPr lang="de-DE" dirty="0" smtClean="0">
                <a:solidFill>
                  <a:srgbClr val="267F99"/>
                </a:solidFill>
                <a:latin typeface="Consolas" panose="020B0609020204030204" pitchFamily="49" charset="0"/>
              </a:rPr>
              <a:t>T</a:t>
            </a:r>
            <a:r>
              <a:rPr lang="de-DE" dirty="0" smtClean="0">
                <a:solidFill>
                  <a:srgbClr val="000000"/>
                </a:solidFill>
                <a:latin typeface="Consolas" panose="020B0609020204030204" pitchFamily="49" charset="0"/>
              </a:rPr>
              <a:t> </a:t>
            </a:r>
            <a:r>
              <a:rPr lang="de-DE" dirty="0" smtClean="0">
                <a:solidFill>
                  <a:srgbClr val="001080"/>
                </a:solidFill>
                <a:latin typeface="Consolas" panose="020B0609020204030204" pitchFamily="49" charset="0"/>
              </a:rPr>
              <a:t>a</a:t>
            </a:r>
            <a:r>
              <a:rPr lang="de-DE" dirty="0" smtClean="0">
                <a:solidFill>
                  <a:srgbClr val="000000"/>
                </a:solidFill>
                <a:latin typeface="Consolas" panose="020B0609020204030204" pitchFamily="49" charset="0"/>
              </a:rPr>
              <a:t>, </a:t>
            </a:r>
            <a:r>
              <a:rPr lang="de-DE" dirty="0" smtClean="0">
                <a:solidFill>
                  <a:srgbClr val="267F99"/>
                </a:solidFill>
                <a:latin typeface="Consolas" panose="020B0609020204030204" pitchFamily="49" charset="0"/>
              </a:rPr>
              <a:t>Args</a:t>
            </a:r>
            <a:r>
              <a:rPr lang="de-DE" dirty="0" smtClean="0">
                <a:solidFill>
                  <a:srgbClr val="000000"/>
                </a:solidFill>
                <a:latin typeface="Consolas" panose="020B0609020204030204" pitchFamily="49" charset="0"/>
              </a:rPr>
              <a:t>... </a:t>
            </a:r>
            <a:r>
              <a:rPr lang="de-DE" dirty="0" err="1" smtClean="0">
                <a:solidFill>
                  <a:srgbClr val="001080"/>
                </a:solidFill>
                <a:latin typeface="Consolas" panose="020B0609020204030204" pitchFamily="49" charset="0"/>
              </a:rPr>
              <a:t>args</a:t>
            </a:r>
            <a:r>
              <a:rPr lang="de-DE" dirty="0" smtClean="0">
                <a:solidFill>
                  <a:srgbClr val="000000"/>
                </a:solidFill>
                <a:latin typeface="Consolas" panose="020B0609020204030204" pitchFamily="49" charset="0"/>
              </a:rPr>
              <a:t>) {</a:t>
            </a:r>
          </a:p>
          <a:p>
            <a:r>
              <a:rPr lang="de-DE" dirty="0" smtClean="0">
                <a:solidFill>
                  <a:srgbClr val="000000"/>
                </a:solidFill>
                <a:latin typeface="Consolas" panose="020B0609020204030204" pitchFamily="49" charset="0"/>
              </a:rPr>
              <a:t>  </a:t>
            </a:r>
            <a:r>
              <a:rPr lang="de-DE" dirty="0" err="1" smtClean="0">
                <a:solidFill>
                  <a:srgbClr val="AF00DB"/>
                </a:solidFill>
                <a:latin typeface="Consolas" panose="020B0609020204030204" pitchFamily="49" charset="0"/>
              </a:rPr>
              <a:t>return</a:t>
            </a:r>
            <a:r>
              <a:rPr lang="de-DE" dirty="0" smtClean="0">
                <a:solidFill>
                  <a:srgbClr val="000000"/>
                </a:solidFill>
                <a:latin typeface="Consolas" panose="020B0609020204030204" pitchFamily="49" charset="0"/>
              </a:rPr>
              <a:t> </a:t>
            </a:r>
            <a:r>
              <a:rPr lang="de-DE" dirty="0" smtClean="0">
                <a:solidFill>
                  <a:srgbClr val="001080"/>
                </a:solidFill>
                <a:latin typeface="Consolas" panose="020B0609020204030204" pitchFamily="49" charset="0"/>
              </a:rPr>
              <a:t>a</a:t>
            </a:r>
            <a:r>
              <a:rPr lang="de-DE" dirty="0" smtClean="0">
                <a:solidFill>
                  <a:srgbClr val="000000"/>
                </a:solidFill>
                <a:latin typeface="Consolas" panose="020B0609020204030204" pitchFamily="49" charset="0"/>
              </a:rPr>
              <a:t> + </a:t>
            </a:r>
            <a:r>
              <a:rPr lang="de-DE" dirty="0" err="1" smtClean="0">
                <a:solidFill>
                  <a:srgbClr val="795E26"/>
                </a:solidFill>
                <a:latin typeface="Consolas" panose="020B0609020204030204" pitchFamily="49" charset="0"/>
              </a:rPr>
              <a:t>sum</a:t>
            </a:r>
            <a:r>
              <a:rPr lang="de-DE" dirty="0" smtClean="0">
                <a:solidFill>
                  <a:srgbClr val="000000"/>
                </a:solidFill>
                <a:latin typeface="Consolas" panose="020B0609020204030204" pitchFamily="49" charset="0"/>
              </a:rPr>
              <a:t>(</a:t>
            </a:r>
            <a:r>
              <a:rPr lang="de-DE" dirty="0" err="1" smtClean="0">
                <a:solidFill>
                  <a:srgbClr val="001080"/>
                </a:solidFill>
                <a:latin typeface="Consolas" panose="020B0609020204030204" pitchFamily="49" charset="0"/>
              </a:rPr>
              <a:t>args</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p>
          <a:p>
            <a:endParaRPr lang="de-DE" b="0" dirty="0" smtClean="0">
              <a:solidFill>
                <a:srgbClr val="000000"/>
              </a:solidFill>
              <a:effectLst/>
              <a:latin typeface="Consolas" panose="020B0609020204030204" pitchFamily="49" charset="0"/>
            </a:endParaRPr>
          </a:p>
          <a:p>
            <a:r>
              <a:rPr lang="de-DE" dirty="0" err="1" smtClean="0">
                <a:solidFill>
                  <a:srgbClr val="0000FF"/>
                </a:solidFill>
                <a:latin typeface="Consolas" panose="020B0609020204030204" pitchFamily="49" charset="0"/>
              </a:rPr>
              <a:t>int</a:t>
            </a:r>
            <a:r>
              <a:rPr lang="de-DE" dirty="0" smtClean="0">
                <a:solidFill>
                  <a:srgbClr val="000000"/>
                </a:solidFill>
                <a:latin typeface="Consolas" panose="020B0609020204030204" pitchFamily="49" charset="0"/>
              </a:rPr>
              <a:t> </a:t>
            </a:r>
            <a:r>
              <a:rPr lang="de-DE" dirty="0" err="1" smtClean="0">
                <a:solidFill>
                  <a:srgbClr val="795E26"/>
                </a:solidFill>
                <a:latin typeface="Consolas" panose="020B0609020204030204" pitchFamily="49" charset="0"/>
              </a:rPr>
              <a:t>main</a:t>
            </a:r>
            <a:r>
              <a:rPr lang="de-DE" dirty="0" smtClean="0">
                <a:solidFill>
                  <a:srgbClr val="000000"/>
                </a:solidFill>
                <a:latin typeface="Consolas" panose="020B0609020204030204" pitchFamily="49" charset="0"/>
              </a:rPr>
              <a:t>() {</a:t>
            </a:r>
          </a:p>
          <a:p>
            <a:r>
              <a:rPr lang="de-DE" dirty="0" smtClean="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smtClean="0">
                <a:solidFill>
                  <a:srgbClr val="000000"/>
                </a:solidFill>
                <a:latin typeface="Consolas" panose="020B0609020204030204" pitchFamily="49" charset="0"/>
              </a:rPr>
              <a:t>::</a:t>
            </a:r>
            <a:r>
              <a:rPr lang="de-DE" dirty="0" err="1" smtClean="0">
                <a:solidFill>
                  <a:srgbClr val="001080"/>
                </a:solidFill>
                <a:latin typeface="Consolas" panose="020B0609020204030204" pitchFamily="49" charset="0"/>
              </a:rPr>
              <a:t>cout</a:t>
            </a:r>
            <a:r>
              <a:rPr lang="de-DE" dirty="0" smtClean="0">
                <a:solidFill>
                  <a:srgbClr val="000000"/>
                </a:solidFill>
                <a:latin typeface="Consolas" panose="020B0609020204030204" pitchFamily="49" charset="0"/>
              </a:rPr>
              <a:t> </a:t>
            </a:r>
            <a:r>
              <a:rPr lang="de-DE" dirty="0" smtClean="0">
                <a:solidFill>
                  <a:srgbClr val="795E26"/>
                </a:solidFill>
                <a:latin typeface="Consolas" panose="020B0609020204030204" pitchFamily="49" charset="0"/>
              </a:rPr>
              <a:t>&lt;&lt;</a:t>
            </a:r>
            <a:r>
              <a:rPr lang="de-DE" dirty="0" smtClean="0">
                <a:solidFill>
                  <a:srgbClr val="000000"/>
                </a:solidFill>
                <a:latin typeface="Consolas" panose="020B0609020204030204" pitchFamily="49" charset="0"/>
              </a:rPr>
              <a:t> </a:t>
            </a:r>
            <a:r>
              <a:rPr lang="de-DE" dirty="0" err="1" smtClean="0">
                <a:solidFill>
                  <a:srgbClr val="795E26"/>
                </a:solidFill>
                <a:latin typeface="Consolas" panose="020B0609020204030204" pitchFamily="49" charset="0"/>
              </a:rPr>
              <a:t>sum</a:t>
            </a:r>
            <a:r>
              <a:rPr lang="de-DE" dirty="0" smtClean="0">
                <a:solidFill>
                  <a:srgbClr val="000000"/>
                </a:solidFill>
                <a:latin typeface="Consolas" panose="020B0609020204030204" pitchFamily="49" charset="0"/>
              </a:rPr>
              <a:t>(</a:t>
            </a:r>
            <a:r>
              <a:rPr lang="de-DE" dirty="0" smtClean="0">
                <a:solidFill>
                  <a:srgbClr val="098658"/>
                </a:solidFill>
                <a:latin typeface="Consolas" panose="020B0609020204030204" pitchFamily="49" charset="0"/>
              </a:rPr>
              <a:t>1.5</a:t>
            </a:r>
            <a:r>
              <a:rPr lang="de-DE" dirty="0" smtClean="0">
                <a:solidFill>
                  <a:srgbClr val="000000"/>
                </a:solidFill>
                <a:latin typeface="Consolas" panose="020B0609020204030204" pitchFamily="49" charset="0"/>
              </a:rPr>
              <a:t>, </a:t>
            </a:r>
            <a:r>
              <a:rPr lang="de-DE" dirty="0" smtClean="0">
                <a:solidFill>
                  <a:srgbClr val="098658"/>
                </a:solidFill>
                <a:latin typeface="Consolas" panose="020B0609020204030204" pitchFamily="49" charset="0"/>
              </a:rPr>
              <a:t>2</a:t>
            </a:r>
            <a:r>
              <a:rPr lang="de-DE" dirty="0" smtClean="0">
                <a:solidFill>
                  <a:srgbClr val="000000"/>
                </a:solidFill>
                <a:latin typeface="Consolas" panose="020B0609020204030204" pitchFamily="49" charset="0"/>
              </a:rPr>
              <a:t>, </a:t>
            </a:r>
            <a:r>
              <a:rPr lang="de-DE" dirty="0" smtClean="0">
                <a:solidFill>
                  <a:srgbClr val="098658"/>
                </a:solidFill>
                <a:latin typeface="Consolas" panose="020B0609020204030204" pitchFamily="49" charset="0"/>
              </a:rPr>
              <a:t>3</a:t>
            </a:r>
            <a:r>
              <a:rPr lang="de-DE" dirty="0" smtClean="0">
                <a:solidFill>
                  <a:srgbClr val="000000"/>
                </a:solidFill>
                <a:latin typeface="Consolas" panose="020B0609020204030204" pitchFamily="49" charset="0"/>
              </a:rPr>
              <a:t>, </a:t>
            </a:r>
            <a:r>
              <a:rPr lang="de-DE" dirty="0" smtClean="0">
                <a:solidFill>
                  <a:srgbClr val="098658"/>
                </a:solidFill>
                <a:latin typeface="Consolas" panose="020B0609020204030204" pitchFamily="49" charset="0"/>
              </a:rPr>
              <a:t>4.5</a:t>
            </a:r>
            <a:r>
              <a:rPr lang="de-DE" dirty="0" smtClean="0">
                <a:solidFill>
                  <a:srgbClr val="000000"/>
                </a:solidFill>
                <a:latin typeface="Consolas" panose="020B0609020204030204" pitchFamily="49" charset="0"/>
              </a:rPr>
              <a:t>) </a:t>
            </a:r>
            <a:r>
              <a:rPr lang="de-DE" dirty="0" smtClean="0">
                <a:solidFill>
                  <a:srgbClr val="795E26"/>
                </a:solidFill>
                <a:latin typeface="Consolas" panose="020B0609020204030204" pitchFamily="49" charset="0"/>
              </a:rPr>
              <a:t>&lt;&lt;</a:t>
            </a:r>
            <a:r>
              <a:rPr lang="de-DE" dirty="0" smtClean="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smtClean="0">
                <a:solidFill>
                  <a:srgbClr val="000000"/>
                </a:solidFill>
                <a:latin typeface="Consolas" panose="020B0609020204030204" pitchFamily="49" charset="0"/>
              </a:rPr>
              <a:t>::</a:t>
            </a:r>
            <a:r>
              <a:rPr lang="de-DE" dirty="0" err="1" smtClean="0">
                <a:solidFill>
                  <a:srgbClr val="795E26"/>
                </a:solidFill>
                <a:latin typeface="Consolas" panose="020B0609020204030204" pitchFamily="49" charset="0"/>
              </a:rPr>
              <a:t>endl</a:t>
            </a:r>
            <a:r>
              <a:rPr lang="de-DE" dirty="0" smtClean="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p:txBody>
      </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490642"/>
            <a:ext cx="368102" cy="413792"/>
          </a:xfrm>
          <a:prstGeom prst="rect">
            <a:avLst/>
          </a:prstGeom>
        </p:spPr>
      </p:pic>
      <p:grpSp>
        <p:nvGrpSpPr>
          <p:cNvPr id="22" name="Gruppieren 21"/>
          <p:cNvGrpSpPr/>
          <p:nvPr/>
        </p:nvGrpSpPr>
        <p:grpSpPr>
          <a:xfrm>
            <a:off x="337170" y="5186573"/>
            <a:ext cx="11517629" cy="864096"/>
            <a:chOff x="902678" y="6201247"/>
            <a:chExt cx="11517629" cy="864096"/>
          </a:xfrm>
        </p:grpSpPr>
        <p:sp>
          <p:nvSpPr>
            <p:cNvPr id="23" name="Abgerundetes Rechteck 22"/>
            <p:cNvSpPr/>
            <p:nvPr/>
          </p:nvSpPr>
          <p:spPr>
            <a:xfrm>
              <a:off x="902678" y="6201247"/>
              <a:ext cx="11517629"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Explain the printed number!</a:t>
              </a:r>
              <a:endParaRPr lang="en-US" dirty="0">
                <a:solidFill>
                  <a:schemeClr val="tx1"/>
                </a:solidFill>
              </a:endParaRPr>
            </a:p>
          </p:txBody>
        </p:sp>
        <p:sp>
          <p:nvSpPr>
            <p:cNvPr id="24" name="Ellipse 23"/>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25" name="Gruppieren 24"/>
          <p:cNvGrpSpPr/>
          <p:nvPr/>
        </p:nvGrpSpPr>
        <p:grpSpPr>
          <a:xfrm>
            <a:off x="6105630" y="2636912"/>
            <a:ext cx="5096715" cy="1782591"/>
            <a:chOff x="911423" y="983650"/>
            <a:chExt cx="5096715" cy="1782591"/>
          </a:xfrm>
        </p:grpSpPr>
        <p:sp>
          <p:nvSpPr>
            <p:cNvPr id="26" name="Abgerundetes Rechteck 25"/>
            <p:cNvSpPr/>
            <p:nvPr/>
          </p:nvSpPr>
          <p:spPr>
            <a:xfrm>
              <a:off x="911423" y="983650"/>
              <a:ext cx="5096715" cy="1782591"/>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Be careful with </a:t>
              </a:r>
              <a:r>
                <a:rPr lang="en-US" dirty="0" err="1" smtClean="0">
                  <a:solidFill>
                    <a:schemeClr val="tx1"/>
                  </a:solidFill>
                </a:rPr>
                <a:t>variadic</a:t>
              </a:r>
              <a:r>
                <a:rPr lang="en-US" dirty="0" smtClean="0">
                  <a:solidFill>
                    <a:schemeClr val="tx1"/>
                  </a:solidFill>
                </a:rPr>
                <a:t> templates and types! Implicit conversions may lead to an unexpected return type, or – like here even worse – make those rounding errors on the way.</a:t>
              </a:r>
              <a:endParaRPr lang="en-US" dirty="0">
                <a:solidFill>
                  <a:schemeClr val="tx1"/>
                </a:solidFill>
              </a:endParaRPr>
            </a:p>
          </p:txBody>
        </p:sp>
        <p:pic>
          <p:nvPicPr>
            <p:cNvPr id="27" name="Grafik 26"/>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8" name="Gruppieren 27"/>
          <p:cNvGrpSpPr/>
          <p:nvPr/>
        </p:nvGrpSpPr>
        <p:grpSpPr>
          <a:xfrm>
            <a:off x="6102307" y="1569492"/>
            <a:ext cx="5100038" cy="864096"/>
            <a:chOff x="911424" y="4095386"/>
            <a:chExt cx="5100038" cy="864096"/>
          </a:xfrm>
        </p:grpSpPr>
        <p:sp>
          <p:nvSpPr>
            <p:cNvPr id="29" name="Abgerundetes Rechteck 28"/>
            <p:cNvSpPr/>
            <p:nvPr/>
          </p:nvSpPr>
          <p:spPr>
            <a:xfrm>
              <a:off x="911424" y="4095386"/>
              <a:ext cx="510003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Recursive </a:t>
              </a:r>
              <a:r>
                <a:rPr lang="en-US" dirty="0" err="1" smtClean="0">
                  <a:solidFill>
                    <a:schemeClr val="tx1"/>
                  </a:solidFill>
                </a:rPr>
                <a:t>variadic</a:t>
              </a:r>
              <a:r>
                <a:rPr lang="en-US" dirty="0" smtClean="0">
                  <a:solidFill>
                    <a:schemeClr val="tx1"/>
                  </a:solidFill>
                </a:rPr>
                <a:t> templates always need a base case!</a:t>
              </a:r>
              <a:endParaRPr lang="en-US" dirty="0">
                <a:solidFill>
                  <a:schemeClr val="tx1"/>
                </a:solidFill>
              </a:endParaRPr>
            </a:p>
          </p:txBody>
        </p:sp>
        <p:pic>
          <p:nvPicPr>
            <p:cNvPr id="30" name="Grafik 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218753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4" end="4"/>
                                            </p:txEl>
                                          </p:spTgt>
                                        </p:tgtEl>
                                        <p:attrNameLst>
                                          <p:attrName>style.visibility</p:attrName>
                                        </p:attrNameLst>
                                      </p:cBhvr>
                                      <p:to>
                                        <p:strVal val="visible"/>
                                      </p:to>
                                    </p:set>
                                    <p:animEffect transition="in" filter="fade">
                                      <p:cBhvr>
                                        <p:cTn id="7" dur="500"/>
                                        <p:tgtEl>
                                          <p:spTgt spid="20">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5" end="5"/>
                                            </p:txEl>
                                          </p:spTgt>
                                        </p:tgtEl>
                                        <p:attrNameLst>
                                          <p:attrName>style.visibility</p:attrName>
                                        </p:attrNameLst>
                                      </p:cBhvr>
                                      <p:to>
                                        <p:strVal val="visible"/>
                                      </p:to>
                                    </p:set>
                                    <p:animEffect transition="in" filter="fade">
                                      <p:cBhvr>
                                        <p:cTn id="10" dur="500"/>
                                        <p:tgtEl>
                                          <p:spTgt spid="20">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6" end="6"/>
                                            </p:txEl>
                                          </p:spTgt>
                                        </p:tgtEl>
                                        <p:attrNameLst>
                                          <p:attrName>style.visibility</p:attrName>
                                        </p:attrNameLst>
                                      </p:cBhvr>
                                      <p:to>
                                        <p:strVal val="visible"/>
                                      </p:to>
                                    </p:set>
                                    <p:animEffect transition="in" filter="fade">
                                      <p:cBhvr>
                                        <p:cTn id="13" dur="500"/>
                                        <p:tgtEl>
                                          <p:spTgt spid="20">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7" end="7"/>
                                            </p:txEl>
                                          </p:spTgt>
                                        </p:tgtEl>
                                        <p:attrNameLst>
                                          <p:attrName>style.visibility</p:attrName>
                                        </p:attrNameLst>
                                      </p:cBhvr>
                                      <p:to>
                                        <p:strVal val="visible"/>
                                      </p:to>
                                    </p:set>
                                    <p:animEffect transition="in" filter="fade">
                                      <p:cBhvr>
                                        <p:cTn id="16" dur="500"/>
                                        <p:tgtEl>
                                          <p:spTgt spid="20">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xEl>
                                              <p:pRg st="0" end="0"/>
                                            </p:txEl>
                                          </p:spTgt>
                                        </p:tgtEl>
                                        <p:attrNameLst>
                                          <p:attrName>style.visibility</p:attrName>
                                        </p:attrNameLst>
                                      </p:cBhvr>
                                      <p:to>
                                        <p:strVal val="visible"/>
                                      </p:to>
                                    </p:set>
                                    <p:animEffect transition="in" filter="fade">
                                      <p:cBhvr>
                                        <p:cTn id="21" dur="500"/>
                                        <p:tgtEl>
                                          <p:spTgt spid="20">
                                            <p:txEl>
                                              <p:pRg st="0" end="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xEl>
                                              <p:pRg st="1" end="1"/>
                                            </p:txEl>
                                          </p:spTgt>
                                        </p:tgtEl>
                                        <p:attrNameLst>
                                          <p:attrName>style.visibility</p:attrName>
                                        </p:attrNameLst>
                                      </p:cBhvr>
                                      <p:to>
                                        <p:strVal val="visible"/>
                                      </p:to>
                                    </p:set>
                                    <p:animEffect transition="in" filter="fade">
                                      <p:cBhvr>
                                        <p:cTn id="24" dur="500"/>
                                        <p:tgtEl>
                                          <p:spTgt spid="20">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xEl>
                                              <p:pRg st="2" end="2"/>
                                            </p:txEl>
                                          </p:spTgt>
                                        </p:tgtEl>
                                        <p:attrNameLst>
                                          <p:attrName>style.visibility</p:attrName>
                                        </p:attrNameLst>
                                      </p:cBhvr>
                                      <p:to>
                                        <p:strVal val="visible"/>
                                      </p:to>
                                    </p:set>
                                    <p:animEffect transition="in" filter="fade">
                                      <p:cBhvr>
                                        <p:cTn id="27" dur="500"/>
                                        <p:tgtEl>
                                          <p:spTgt spid="20">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xEl>
                                              <p:pRg st="3" end="3"/>
                                            </p:txEl>
                                          </p:spTgt>
                                        </p:tgtEl>
                                        <p:attrNameLst>
                                          <p:attrName>style.visibility</p:attrName>
                                        </p:attrNameLst>
                                      </p:cBhvr>
                                      <p:to>
                                        <p:strVal val="visible"/>
                                      </p:to>
                                    </p:set>
                                    <p:animEffect transition="in" filter="fade">
                                      <p:cBhvr>
                                        <p:cTn id="30" dur="500"/>
                                        <p:tgtEl>
                                          <p:spTgt spid="20">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0">
                                            <p:txEl>
                                              <p:pRg st="9" end="9"/>
                                            </p:txEl>
                                          </p:spTgt>
                                        </p:tgtEl>
                                        <p:attrNameLst>
                                          <p:attrName>style.visibility</p:attrName>
                                        </p:attrNameLst>
                                      </p:cBhvr>
                                      <p:to>
                                        <p:strVal val="visible"/>
                                      </p:to>
                                    </p:set>
                                    <p:animEffect transition="in" filter="fade">
                                      <p:cBhvr>
                                        <p:cTn id="40" dur="500"/>
                                        <p:tgtEl>
                                          <p:spTgt spid="20">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xEl>
                                              <p:pRg st="10" end="10"/>
                                            </p:txEl>
                                          </p:spTgt>
                                        </p:tgtEl>
                                        <p:attrNameLst>
                                          <p:attrName>style.visibility</p:attrName>
                                        </p:attrNameLst>
                                      </p:cBhvr>
                                      <p:to>
                                        <p:strVal val="visible"/>
                                      </p:to>
                                    </p:set>
                                    <p:animEffect transition="in" filter="fade">
                                      <p:cBhvr>
                                        <p:cTn id="43" dur="500"/>
                                        <p:tgtEl>
                                          <p:spTgt spid="20">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0">
                                            <p:txEl>
                                              <p:pRg st="11" end="11"/>
                                            </p:txEl>
                                          </p:spTgt>
                                        </p:tgtEl>
                                        <p:attrNameLst>
                                          <p:attrName>style.visibility</p:attrName>
                                        </p:attrNameLst>
                                      </p:cBhvr>
                                      <p:to>
                                        <p:strVal val="visible"/>
                                      </p:to>
                                    </p:set>
                                    <p:animEffect transition="in" filter="fade">
                                      <p:cBhvr>
                                        <p:cTn id="46" dur="500"/>
                                        <p:tgtEl>
                                          <p:spTgt spid="20">
                                            <p:txEl>
                                              <p:pRg st="11" end="1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err="1" smtClean="0"/>
              <a:t>Variadic</a:t>
            </a:r>
            <a:r>
              <a:rPr lang="en-US" dirty="0" smtClean="0"/>
              <a:t> templates</a:t>
            </a:r>
            <a:endParaRPr lang="en-US" dirty="0"/>
          </a:p>
        </p:txBody>
      </p:sp>
      <p:sp>
        <p:nvSpPr>
          <p:cNvPr id="7" name="Textplatzhalter 6"/>
          <p:cNvSpPr>
            <a:spLocks noGrp="1"/>
          </p:cNvSpPr>
          <p:nvPr>
            <p:ph type="body" sz="quarter" idx="10"/>
          </p:nvPr>
        </p:nvSpPr>
        <p:spPr/>
        <p:txBody>
          <a:bodyPr/>
          <a:lstStyle/>
          <a:p>
            <a:pPr marL="0" indent="0">
              <a:buNone/>
            </a:pPr>
            <a:r>
              <a:rPr lang="en-US" dirty="0" smtClean="0"/>
              <a:t>Instead of recursion, we can also forward the entire parameter pack to another function</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24</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0" name="Rechteck 19"/>
          <p:cNvSpPr/>
          <p:nvPr/>
        </p:nvSpPr>
        <p:spPr>
          <a:xfrm>
            <a:off x="334800" y="1366168"/>
            <a:ext cx="11520000"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&gt;</a:t>
            </a:r>
          </a:p>
          <a:p>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 </a:t>
            </a:r>
            <a:r>
              <a:rPr lang="de-DE" dirty="0" err="1">
                <a:solidFill>
                  <a:srgbClr val="795E26"/>
                </a:solidFill>
                <a:latin typeface="Consolas" panose="020B0609020204030204" pitchFamily="49" charset="0"/>
              </a:rPr>
              <a:t>make_vector</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args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r>
              <a:rPr lang="de-DE" dirty="0">
                <a:solidFill>
                  <a:srgbClr val="001080"/>
                </a:solidFill>
                <a:latin typeface="Consolas" panose="020B0609020204030204" pitchFamily="49" charset="0"/>
              </a:rPr>
              <a:t>a</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args</a:t>
            </a:r>
            <a:r>
              <a:rPr lang="de-DE" dirty="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p>
          <a:p>
            <a:endParaRPr lang="de-DE" b="0" dirty="0">
              <a:solidFill>
                <a:srgbClr val="000000"/>
              </a:solidFill>
              <a:effectLst/>
              <a:latin typeface="Consolas" panose="020B0609020204030204" pitchFamily="49" charset="0"/>
            </a:endParaRPr>
          </a:p>
          <a:p>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&lt;&lt; </a:t>
            </a:r>
            <a:r>
              <a:rPr lang="de-DE" dirty="0" err="1">
                <a:solidFill>
                  <a:srgbClr val="795E26"/>
                </a:solidFill>
                <a:latin typeface="Consolas" panose="020B0609020204030204" pitchFamily="49" charset="0"/>
              </a:rPr>
              <a:t>make_vector</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1.0</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2.0</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3.0</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4.5</a:t>
            </a:r>
            <a:r>
              <a:rPr lang="de-DE" dirty="0">
                <a:solidFill>
                  <a:srgbClr val="000000"/>
                </a:solidFill>
                <a:latin typeface="Consolas" panose="020B0609020204030204" pitchFamily="49" charset="0"/>
              </a:rPr>
              <a:t>)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a:t>
            </a:r>
          </a:p>
          <a:p>
            <a:endParaRPr lang="de-DE" b="0" dirty="0">
              <a:solidFill>
                <a:srgbClr val="000000"/>
              </a:solidFill>
              <a:effectLst/>
              <a:latin typeface="Consolas" panose="020B0609020204030204" pitchFamily="49" charset="0"/>
            </a:endParaRPr>
          </a:p>
        </p:txBody>
      </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490642"/>
            <a:ext cx="368102" cy="413792"/>
          </a:xfrm>
          <a:prstGeom prst="rect">
            <a:avLst/>
          </a:prstGeom>
        </p:spPr>
      </p:pic>
      <p:grpSp>
        <p:nvGrpSpPr>
          <p:cNvPr id="17" name="Gruppieren 16"/>
          <p:cNvGrpSpPr/>
          <p:nvPr/>
        </p:nvGrpSpPr>
        <p:grpSpPr>
          <a:xfrm>
            <a:off x="334800" y="4336931"/>
            <a:ext cx="11522238" cy="864096"/>
            <a:chOff x="911424" y="4095386"/>
            <a:chExt cx="11522238" cy="864096"/>
          </a:xfrm>
        </p:grpSpPr>
        <p:sp>
          <p:nvSpPr>
            <p:cNvPr id="18" name="Abgerundetes Rechteck 17"/>
            <p:cNvSpPr/>
            <p:nvPr/>
          </p:nvSpPr>
          <p:spPr>
            <a:xfrm>
              <a:off x="911424" y="4095386"/>
              <a:ext cx="1152223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Just handing over the parameter pack to another function is much simpler. In this example, the vector constructor accepts an initializer list, which is constructed from the pack. It only accepts uniform types!</a:t>
              </a:r>
              <a:endParaRPr lang="en-US" dirty="0">
                <a:solidFill>
                  <a:schemeClr val="tx1"/>
                </a:solidFill>
              </a:endParaRPr>
            </a:p>
          </p:txBody>
        </p:sp>
        <p:pic>
          <p:nvPicPr>
            <p:cNvPr id="19" name="Grafik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2762557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fade">
                                      <p:cBhvr>
                                        <p:cTn id="13" dur="500"/>
                                        <p:tgtEl>
                                          <p:spTgt spid="2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fade">
                                      <p:cBhvr>
                                        <p:cTn id="16" dur="500"/>
                                        <p:tgtEl>
                                          <p:spTgt spid="2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xEl>
                                              <p:pRg st="5" end="5"/>
                                            </p:txEl>
                                          </p:spTgt>
                                        </p:tgtEl>
                                        <p:attrNameLst>
                                          <p:attrName>style.visibility</p:attrName>
                                        </p:attrNameLst>
                                      </p:cBhvr>
                                      <p:to>
                                        <p:strVal val="visible"/>
                                      </p:to>
                                    </p:set>
                                    <p:animEffect transition="in" filter="fade">
                                      <p:cBhvr>
                                        <p:cTn id="21" dur="500"/>
                                        <p:tgtEl>
                                          <p:spTgt spid="2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xEl>
                                              <p:pRg st="6" end="6"/>
                                            </p:txEl>
                                          </p:spTgt>
                                        </p:tgtEl>
                                        <p:attrNameLst>
                                          <p:attrName>style.visibility</p:attrName>
                                        </p:attrNameLst>
                                      </p:cBhvr>
                                      <p:to>
                                        <p:strVal val="visible"/>
                                      </p:to>
                                    </p:set>
                                    <p:animEffect transition="in" filter="fade">
                                      <p:cBhvr>
                                        <p:cTn id="24" dur="500"/>
                                        <p:tgtEl>
                                          <p:spTgt spid="2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xEl>
                                              <p:pRg st="7" end="7"/>
                                            </p:txEl>
                                          </p:spTgt>
                                        </p:tgtEl>
                                        <p:attrNameLst>
                                          <p:attrName>style.visibility</p:attrName>
                                        </p:attrNameLst>
                                      </p:cBhvr>
                                      <p:to>
                                        <p:strVal val="visible"/>
                                      </p:to>
                                    </p:set>
                                    <p:animEffect transition="in" filter="fade">
                                      <p:cBhvr>
                                        <p:cTn id="27" dur="500"/>
                                        <p:tgtEl>
                                          <p:spTgt spid="2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err="1" smtClean="0"/>
              <a:t>Variadic</a:t>
            </a:r>
            <a:r>
              <a:rPr lang="en-US" dirty="0" smtClean="0"/>
              <a:t> templates</a:t>
            </a:r>
            <a:endParaRPr lang="en-US" dirty="0"/>
          </a:p>
        </p:txBody>
      </p:sp>
      <p:sp>
        <p:nvSpPr>
          <p:cNvPr id="7" name="Textplatzhalter 6"/>
          <p:cNvSpPr>
            <a:spLocks noGrp="1"/>
          </p:cNvSpPr>
          <p:nvPr>
            <p:ph type="body" sz="quarter" idx="10"/>
          </p:nvPr>
        </p:nvSpPr>
        <p:spPr/>
        <p:txBody>
          <a:bodyPr/>
          <a:lstStyle/>
          <a:p>
            <a:pPr marL="0" indent="0">
              <a:buNone/>
            </a:pPr>
            <a:r>
              <a:rPr lang="en-US" dirty="0" smtClean="0"/>
              <a:t>Finally, there are fold expressions that apply the same operation to all parameters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25</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0" name="Rechteck 19"/>
          <p:cNvSpPr/>
          <p:nvPr/>
        </p:nvSpPr>
        <p:spPr>
          <a:xfrm>
            <a:off x="334800" y="1366168"/>
            <a:ext cx="11520000" cy="424731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&gt;</a:t>
            </a:r>
          </a:p>
          <a:p>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sum1</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start</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args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start</a:t>
            </a:r>
            <a:r>
              <a:rPr lang="de-DE" dirty="0">
                <a:solidFill>
                  <a:srgbClr val="000000"/>
                </a:solidFill>
                <a:latin typeface="Consolas" panose="020B0609020204030204" pitchFamily="49" charset="0"/>
              </a:rPr>
              <a:t> + ... + </a:t>
            </a:r>
            <a:r>
              <a:rPr lang="de-DE" dirty="0" err="1">
                <a:solidFill>
                  <a:srgbClr val="000000"/>
                </a:solidFill>
                <a:latin typeface="Consolas" panose="020B0609020204030204" pitchFamily="49" charset="0"/>
              </a:rPr>
              <a:t>args</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&gt;</a:t>
            </a:r>
          </a:p>
          <a:p>
            <a:r>
              <a:rPr lang="de-DE" dirty="0">
                <a:solidFill>
                  <a:srgbClr val="0000FF"/>
                </a:solidFill>
                <a:latin typeface="Consolas" panose="020B0609020204030204" pitchFamily="49" charset="0"/>
              </a:rPr>
              <a:t>double</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sum2</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Args</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args</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args</a:t>
            </a:r>
            <a:r>
              <a:rPr lang="de-DE" dirty="0">
                <a:solidFill>
                  <a:srgbClr val="000000"/>
                </a:solidFill>
                <a:latin typeface="Consolas" panose="020B0609020204030204" pitchFamily="49" charset="0"/>
              </a:rPr>
              <a:t> + ...);</a:t>
            </a:r>
          </a:p>
          <a:p>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sum1</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1.5</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4.5</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sum2</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1.5</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000000"/>
                </a:solidFill>
                <a:latin typeface="Consolas" panose="020B0609020204030204" pitchFamily="49" charset="0"/>
              </a:rPr>
              <a:t>, </a:t>
            </a:r>
            <a:r>
              <a:rPr lang="de-DE" dirty="0">
                <a:solidFill>
                  <a:srgbClr val="098658"/>
                </a:solidFill>
                <a:latin typeface="Consolas" panose="020B0609020204030204" pitchFamily="49" charset="0"/>
              </a:rPr>
              <a:t>4.5</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a:t>
            </a:r>
          </a:p>
          <a:p>
            <a:endParaRPr lang="de-DE" b="0" dirty="0">
              <a:solidFill>
                <a:srgbClr val="000000"/>
              </a:solidFill>
              <a:effectLst/>
              <a:latin typeface="Consolas" panose="020B0609020204030204" pitchFamily="49" charset="0"/>
            </a:endParaRPr>
          </a:p>
        </p:txBody>
      </p:sp>
      <p:pic>
        <p:nvPicPr>
          <p:cNvPr id="21" name="Grafik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490642"/>
            <a:ext cx="368102" cy="413792"/>
          </a:xfrm>
          <a:prstGeom prst="rect">
            <a:avLst/>
          </a:prstGeom>
        </p:spPr>
      </p:pic>
      <p:grpSp>
        <p:nvGrpSpPr>
          <p:cNvPr id="17" name="Gruppieren 16"/>
          <p:cNvGrpSpPr/>
          <p:nvPr/>
        </p:nvGrpSpPr>
        <p:grpSpPr>
          <a:xfrm>
            <a:off x="6960096" y="2284551"/>
            <a:ext cx="4752528" cy="2368412"/>
            <a:chOff x="911424" y="4095386"/>
            <a:chExt cx="4752528" cy="2368412"/>
          </a:xfrm>
        </p:grpSpPr>
        <p:sp>
          <p:nvSpPr>
            <p:cNvPr id="18" name="Abgerundetes Rechteck 17"/>
            <p:cNvSpPr/>
            <p:nvPr/>
          </p:nvSpPr>
          <p:spPr>
            <a:xfrm>
              <a:off x="911424" y="4095386"/>
              <a:ext cx="4752528" cy="2368412"/>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Fold expressions are more type-safe than recursive </a:t>
              </a:r>
              <a:r>
                <a:rPr lang="en-US" dirty="0" err="1" smtClean="0">
                  <a:solidFill>
                    <a:schemeClr val="tx1"/>
                  </a:solidFill>
                </a:rPr>
                <a:t>variadic</a:t>
              </a:r>
              <a:r>
                <a:rPr lang="en-US" dirty="0" smtClean="0">
                  <a:solidFill>
                    <a:schemeClr val="tx1"/>
                  </a:solidFill>
                </a:rPr>
                <a:t> templates as they don’t call themselves over and over again with a new first type T. If that first type is “wrong” though, we still are not warned.</a:t>
              </a:r>
              <a:endParaRPr lang="en-US" dirty="0">
                <a:solidFill>
                  <a:schemeClr val="tx1"/>
                </a:solidFill>
              </a:endParaRPr>
            </a:p>
          </p:txBody>
        </p:sp>
        <p:pic>
          <p:nvPicPr>
            <p:cNvPr id="19" name="Grafik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1" name="Gruppieren 10"/>
          <p:cNvGrpSpPr>
            <a:grpSpLocks/>
          </p:cNvGrpSpPr>
          <p:nvPr/>
        </p:nvGrpSpPr>
        <p:grpSpPr>
          <a:xfrm>
            <a:off x="9696400" y="958527"/>
            <a:ext cx="501739" cy="354339"/>
            <a:chOff x="-1377941" y="1119958"/>
            <a:chExt cx="1003479" cy="708679"/>
          </a:xfrm>
        </p:grpSpPr>
        <p:sp>
          <p:nvSpPr>
            <p:cNvPr id="12" name="Textfeld 11"/>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17</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539921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fade">
                                      <p:cBhvr>
                                        <p:cTn id="7" dur="500"/>
                                        <p:tgtEl>
                                          <p:spTgt spid="2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0">
                                            <p:txEl>
                                              <p:pRg st="1" end="1"/>
                                            </p:txEl>
                                          </p:spTgt>
                                        </p:tgtEl>
                                        <p:attrNameLst>
                                          <p:attrName>style.visibility</p:attrName>
                                        </p:attrNameLst>
                                      </p:cBhvr>
                                      <p:to>
                                        <p:strVal val="visible"/>
                                      </p:to>
                                    </p:set>
                                    <p:animEffect transition="in" filter="fade">
                                      <p:cBhvr>
                                        <p:cTn id="10" dur="500"/>
                                        <p:tgtEl>
                                          <p:spTgt spid="2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0">
                                            <p:txEl>
                                              <p:pRg st="2" end="2"/>
                                            </p:txEl>
                                          </p:spTgt>
                                        </p:tgtEl>
                                        <p:attrNameLst>
                                          <p:attrName>style.visibility</p:attrName>
                                        </p:attrNameLst>
                                      </p:cBhvr>
                                      <p:to>
                                        <p:strVal val="visible"/>
                                      </p:to>
                                    </p:set>
                                    <p:animEffect transition="in" filter="fade">
                                      <p:cBhvr>
                                        <p:cTn id="13" dur="500"/>
                                        <p:tgtEl>
                                          <p:spTgt spid="2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xEl>
                                              <p:pRg st="3" end="3"/>
                                            </p:txEl>
                                          </p:spTgt>
                                        </p:tgtEl>
                                        <p:attrNameLst>
                                          <p:attrName>style.visibility</p:attrName>
                                        </p:attrNameLst>
                                      </p:cBhvr>
                                      <p:to>
                                        <p:strVal val="visible"/>
                                      </p:to>
                                    </p:set>
                                    <p:animEffect transition="in" filter="fade">
                                      <p:cBhvr>
                                        <p:cTn id="16" dur="500"/>
                                        <p:tgtEl>
                                          <p:spTgt spid="20">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xEl>
                                              <p:pRg st="4" end="4"/>
                                            </p:txEl>
                                          </p:spTgt>
                                        </p:tgtEl>
                                        <p:attrNameLst>
                                          <p:attrName>style.visibility</p:attrName>
                                        </p:attrNameLst>
                                      </p:cBhvr>
                                      <p:to>
                                        <p:strVal val="visible"/>
                                      </p:to>
                                    </p:set>
                                    <p:animEffect transition="in" filter="fade">
                                      <p:cBhvr>
                                        <p:cTn id="21" dur="500"/>
                                        <p:tgtEl>
                                          <p:spTgt spid="20">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0">
                                            <p:txEl>
                                              <p:pRg st="5" end="5"/>
                                            </p:txEl>
                                          </p:spTgt>
                                        </p:tgtEl>
                                        <p:attrNameLst>
                                          <p:attrName>style.visibility</p:attrName>
                                        </p:attrNameLst>
                                      </p:cBhvr>
                                      <p:to>
                                        <p:strVal val="visible"/>
                                      </p:to>
                                    </p:set>
                                    <p:animEffect transition="in" filter="fade">
                                      <p:cBhvr>
                                        <p:cTn id="24" dur="500"/>
                                        <p:tgtEl>
                                          <p:spTgt spid="20">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0">
                                            <p:txEl>
                                              <p:pRg st="6" end="6"/>
                                            </p:txEl>
                                          </p:spTgt>
                                        </p:tgtEl>
                                        <p:attrNameLst>
                                          <p:attrName>style.visibility</p:attrName>
                                        </p:attrNameLst>
                                      </p:cBhvr>
                                      <p:to>
                                        <p:strVal val="visible"/>
                                      </p:to>
                                    </p:set>
                                    <p:animEffect transition="in" filter="fade">
                                      <p:cBhvr>
                                        <p:cTn id="27" dur="500"/>
                                        <p:tgtEl>
                                          <p:spTgt spid="20">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0">
                                            <p:txEl>
                                              <p:pRg st="7" end="7"/>
                                            </p:txEl>
                                          </p:spTgt>
                                        </p:tgtEl>
                                        <p:attrNameLst>
                                          <p:attrName>style.visibility</p:attrName>
                                        </p:attrNameLst>
                                      </p:cBhvr>
                                      <p:to>
                                        <p:strVal val="visible"/>
                                      </p:to>
                                    </p:set>
                                    <p:animEffect transition="in" filter="fade">
                                      <p:cBhvr>
                                        <p:cTn id="30" dur="500"/>
                                        <p:tgtEl>
                                          <p:spTgt spid="20">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0">
                                            <p:txEl>
                                              <p:pRg st="8" end="8"/>
                                            </p:txEl>
                                          </p:spTgt>
                                        </p:tgtEl>
                                        <p:attrNameLst>
                                          <p:attrName>style.visibility</p:attrName>
                                        </p:attrNameLst>
                                      </p:cBhvr>
                                      <p:to>
                                        <p:strVal val="visible"/>
                                      </p:to>
                                    </p:set>
                                    <p:animEffect transition="in" filter="fade">
                                      <p:cBhvr>
                                        <p:cTn id="35" dur="500"/>
                                        <p:tgtEl>
                                          <p:spTgt spid="20">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0">
                                            <p:txEl>
                                              <p:pRg st="9" end="9"/>
                                            </p:txEl>
                                          </p:spTgt>
                                        </p:tgtEl>
                                        <p:attrNameLst>
                                          <p:attrName>style.visibility</p:attrName>
                                        </p:attrNameLst>
                                      </p:cBhvr>
                                      <p:to>
                                        <p:strVal val="visible"/>
                                      </p:to>
                                    </p:set>
                                    <p:animEffect transition="in" filter="fade">
                                      <p:cBhvr>
                                        <p:cTn id="38" dur="500"/>
                                        <p:tgtEl>
                                          <p:spTgt spid="20">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0">
                                            <p:txEl>
                                              <p:pRg st="10" end="10"/>
                                            </p:txEl>
                                          </p:spTgt>
                                        </p:tgtEl>
                                        <p:attrNameLst>
                                          <p:attrName>style.visibility</p:attrName>
                                        </p:attrNameLst>
                                      </p:cBhvr>
                                      <p:to>
                                        <p:strVal val="visible"/>
                                      </p:to>
                                    </p:set>
                                    <p:animEffect transition="in" filter="fade">
                                      <p:cBhvr>
                                        <p:cTn id="41" dur="500"/>
                                        <p:tgtEl>
                                          <p:spTgt spid="20">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0">
                                            <p:txEl>
                                              <p:pRg st="11" end="11"/>
                                            </p:txEl>
                                          </p:spTgt>
                                        </p:tgtEl>
                                        <p:attrNameLst>
                                          <p:attrName>style.visibility</p:attrName>
                                        </p:attrNameLst>
                                      </p:cBhvr>
                                      <p:to>
                                        <p:strVal val="visible"/>
                                      </p:to>
                                    </p:set>
                                    <p:animEffect transition="in" filter="fade">
                                      <p:cBhvr>
                                        <p:cTn id="44" dur="500"/>
                                        <p:tgtEl>
                                          <p:spTgt spid="20">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Versus Macros</a:t>
            </a:r>
            <a:endParaRPr lang="en-US" dirty="0"/>
          </a:p>
        </p:txBody>
      </p:sp>
      <p:sp>
        <p:nvSpPr>
          <p:cNvPr id="7" name="Textplatzhalter 6"/>
          <p:cNvSpPr>
            <a:spLocks noGrp="1"/>
          </p:cNvSpPr>
          <p:nvPr>
            <p:ph type="body" sz="quarter" idx="10"/>
          </p:nvPr>
        </p:nvSpPr>
        <p:spPr/>
        <p:txBody>
          <a:bodyPr/>
          <a:lstStyle/>
          <a:p>
            <a:r>
              <a:rPr lang="en-US" dirty="0" smtClean="0"/>
              <a:t>Templates enable a technique called </a:t>
            </a:r>
            <a:r>
              <a:rPr lang="en-US" b="1" dirty="0" smtClean="0"/>
              <a:t>Metaprogramming</a:t>
            </a:r>
            <a:r>
              <a:rPr lang="en-US" dirty="0" smtClean="0"/>
              <a:t>, i.e. the code itself writes the code</a:t>
            </a:r>
          </a:p>
          <a:p>
            <a:r>
              <a:rPr lang="en-US" dirty="0" smtClean="0"/>
              <a:t>This has the advantage, that many operations are performed at compile time, making the program faster at runtime</a:t>
            </a:r>
          </a:p>
          <a:p>
            <a:r>
              <a:rPr lang="en-US" dirty="0" smtClean="0"/>
              <a:t>In C++, this can also be achieved by macros, which we don’t cover much in this course, as that could easily fill another 20 hours.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26</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grpSp>
        <p:nvGrpSpPr>
          <p:cNvPr id="11" name="Gruppieren 10"/>
          <p:cNvGrpSpPr/>
          <p:nvPr/>
        </p:nvGrpSpPr>
        <p:grpSpPr>
          <a:xfrm>
            <a:off x="334962" y="2847687"/>
            <a:ext cx="11519837" cy="864096"/>
            <a:chOff x="911423" y="4095386"/>
            <a:chExt cx="11519837" cy="864096"/>
          </a:xfrm>
        </p:grpSpPr>
        <p:sp>
          <p:nvSpPr>
            <p:cNvPr id="12" name="Abgerundetes Rechteck 11"/>
            <p:cNvSpPr/>
            <p:nvPr/>
          </p:nvSpPr>
          <p:spPr>
            <a:xfrm>
              <a:off x="911423" y="4095386"/>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Whenever possible, use templates instead of macros. They are more type-safe, better </a:t>
              </a:r>
              <a:r>
                <a:rPr lang="en-US" dirty="0" err="1" smtClean="0">
                  <a:solidFill>
                    <a:schemeClr val="tx1"/>
                  </a:solidFill>
                </a:rPr>
                <a:t>debuggable</a:t>
              </a:r>
              <a:r>
                <a:rPr lang="en-US" dirty="0" smtClean="0">
                  <a:solidFill>
                    <a:schemeClr val="tx1"/>
                  </a:solidFill>
                </a:rPr>
                <a:t>, …</a:t>
              </a:r>
              <a:endParaRPr lang="en-US" dirty="0">
                <a:solidFill>
                  <a:schemeClr val="tx1"/>
                </a:solidFill>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5" name="Gruppieren 14"/>
          <p:cNvGrpSpPr/>
          <p:nvPr/>
        </p:nvGrpSpPr>
        <p:grpSpPr>
          <a:xfrm>
            <a:off x="342388" y="4005064"/>
            <a:ext cx="11519837" cy="864096"/>
            <a:chOff x="911423" y="4095386"/>
            <a:chExt cx="11519837" cy="864096"/>
          </a:xfrm>
        </p:grpSpPr>
        <p:sp>
          <p:nvSpPr>
            <p:cNvPr id="16" name="Abgerundetes Rechteck 15"/>
            <p:cNvSpPr/>
            <p:nvPr/>
          </p:nvSpPr>
          <p:spPr>
            <a:xfrm>
              <a:off x="911423" y="4095386"/>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Some tasks are just possible with Macros, as they don’t work on C++ types, but on the text that makes up the code.</a:t>
              </a:r>
              <a:endParaRPr lang="en-US" dirty="0">
                <a:solidFill>
                  <a:schemeClr val="tx1"/>
                </a:solidFill>
              </a:endParaRPr>
            </a:p>
          </p:txBody>
        </p:sp>
        <p:pic>
          <p:nvPicPr>
            <p:cNvPr id="22" name="Grafik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68795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pPr marL="0" indent="0">
              <a:buNone/>
            </a:pPr>
            <a:r>
              <a:rPr lang="en-US" dirty="0" smtClean="0"/>
              <a:t>Often, we need a pair of two values of specific types together in a single variable. We could of course define a </a:t>
            </a:r>
            <a:r>
              <a:rPr lang="en-US" dirty="0" err="1" smtClean="0"/>
              <a:t>struct</a:t>
            </a:r>
            <a:r>
              <a:rPr lang="en-US" dirty="0" smtClean="0"/>
              <a:t>/class for that, but there is an easier way in           :</a:t>
            </a:r>
          </a:p>
          <a:p>
            <a:pPr marL="0" indent="0">
              <a:buNone/>
            </a:pPr>
            <a:endParaRPr lang="en-US" dirty="0"/>
          </a:p>
          <a:p>
            <a:pPr marL="0" indent="0">
              <a:buNone/>
            </a:pPr>
            <a:endParaRPr lang="en-US" dirty="0" smtClean="0"/>
          </a:p>
          <a:p>
            <a:pPr marL="0" indent="0">
              <a:buNone/>
            </a:pPr>
            <a:endParaRPr lang="en-US" dirty="0"/>
          </a:p>
          <a:p>
            <a:r>
              <a:rPr lang="en-US" dirty="0" err="1" smtClean="0">
                <a:latin typeface="Consolas" panose="020B0609020204030204" pitchFamily="49" charset="0"/>
              </a:rPr>
              <a:t>std</a:t>
            </a:r>
            <a:r>
              <a:rPr lang="en-US" dirty="0" smtClean="0">
                <a:latin typeface="Consolas" panose="020B0609020204030204" pitchFamily="49" charset="0"/>
              </a:rPr>
              <a:t>::pair </a:t>
            </a:r>
            <a:r>
              <a:rPr lang="en-US" dirty="0" smtClean="0"/>
              <a:t>is a class template with two public members, first and second, of the respective types</a:t>
            </a:r>
          </a:p>
          <a:p>
            <a:r>
              <a:rPr lang="en-US" dirty="0" smtClean="0"/>
              <a:t>They can easily be constructed as a copy of two objects, given to the uniform initializer</a:t>
            </a:r>
          </a:p>
          <a:p>
            <a:r>
              <a:rPr lang="en-US" dirty="0" smtClean="0"/>
              <a:t>You can also use </a:t>
            </a:r>
            <a:r>
              <a:rPr lang="en-US" dirty="0" err="1" smtClean="0">
                <a:latin typeface="Consolas" panose="020B0609020204030204" pitchFamily="49" charset="0"/>
              </a:rPr>
              <a:t>std</a:t>
            </a:r>
            <a:r>
              <a:rPr lang="en-US" dirty="0" smtClean="0">
                <a:latin typeface="Consolas" panose="020B0609020204030204" pitchFamily="49" charset="0"/>
              </a:rPr>
              <a:t>::</a:t>
            </a:r>
            <a:r>
              <a:rPr lang="en-US" dirty="0" err="1" smtClean="0">
                <a:latin typeface="Consolas" panose="020B0609020204030204" pitchFamily="49" charset="0"/>
              </a:rPr>
              <a:t>make_pair</a:t>
            </a:r>
            <a:r>
              <a:rPr lang="en-US" dirty="0" smtClean="0">
                <a:latin typeface="Consolas" panose="020B0609020204030204" pitchFamily="49" charset="0"/>
              </a:rPr>
              <a:t> </a:t>
            </a:r>
            <a:r>
              <a:rPr lang="en-US" dirty="0" smtClean="0"/>
              <a:t>which deduces both types, enabling </a:t>
            </a:r>
            <a:r>
              <a:rPr lang="en-US" dirty="0" smtClean="0">
                <a:solidFill>
                  <a:srgbClr val="0000FF"/>
                </a:solidFill>
                <a:latin typeface="Consolas" panose="020B0609020204030204" pitchFamily="49" charset="0"/>
                <a:ea typeface="+mn-ea"/>
                <a:cs typeface="+mn-cs"/>
              </a:rPr>
              <a:t>auto</a:t>
            </a:r>
            <a:endParaRPr lang="en-US" sz="1800" dirty="0" smtClean="0">
              <a:solidFill>
                <a:srgbClr val="0000FF"/>
              </a:solidFill>
              <a:latin typeface="Consolas" panose="020B0609020204030204" pitchFamily="49" charset="0"/>
              <a:ea typeface="+mn-ea"/>
              <a:cs typeface="+mn-cs"/>
            </a:endParaRPr>
          </a:p>
          <a:p>
            <a:pPr marL="0" indent="0">
              <a:buNone/>
            </a:pPr>
            <a:endParaRPr lang="en-US" sz="1800" dirty="0">
              <a:solidFill>
                <a:srgbClr val="0000FF"/>
              </a:solidFill>
              <a:latin typeface="Consolas" panose="020B0609020204030204" pitchFamily="49" charset="0"/>
              <a:ea typeface="+mn-ea"/>
              <a:cs typeface="+mn-cs"/>
            </a:endParaRPr>
          </a:p>
        </p:txBody>
      </p:sp>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Pairs and Tuples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27</a:t>
            </a:fld>
            <a:endParaRPr lang="en-US" dirty="0"/>
          </a:p>
        </p:txBody>
      </p:sp>
      <p:sp>
        <p:nvSpPr>
          <p:cNvPr id="36" name="Rechteck 35"/>
          <p:cNvSpPr/>
          <p:nvPr/>
        </p:nvSpPr>
        <p:spPr>
          <a:xfrm>
            <a:off x="342307" y="1844824"/>
            <a:ext cx="11520000"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a:solidFill>
                  <a:srgbClr val="267F99"/>
                </a:solidFill>
                <a:latin typeface="Consolas" panose="020B0609020204030204" pitchFamily="49" charset="0"/>
              </a:rPr>
              <a:t>pair</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bool</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utm_zone</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32</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true</a:t>
            </a:r>
            <a:r>
              <a:rPr lang="de-DE" dirty="0">
                <a:solidFill>
                  <a:srgbClr val="3B3B3B"/>
                </a:solidFill>
                <a:latin typeface="Consolas" panose="020B0609020204030204" pitchFamily="49" charset="0"/>
              </a:rPr>
              <a:t>};</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"Cologne </a:t>
            </a:r>
            <a:r>
              <a:rPr lang="de-DE" dirty="0" err="1">
                <a:solidFill>
                  <a:srgbClr val="A31515"/>
                </a:solidFill>
                <a:latin typeface="Consolas" panose="020B0609020204030204" pitchFamily="49" charset="0"/>
              </a:rPr>
              <a:t>is</a:t>
            </a:r>
            <a:r>
              <a:rPr lang="de-DE" dirty="0">
                <a:solidFill>
                  <a:srgbClr val="A31515"/>
                </a:solidFill>
                <a:latin typeface="Consolas" panose="020B0609020204030204" pitchFamily="49" charset="0"/>
              </a:rPr>
              <a:t> in UTM </a:t>
            </a:r>
            <a:r>
              <a:rPr lang="de-DE" dirty="0" err="1">
                <a:solidFill>
                  <a:srgbClr val="A31515"/>
                </a:solidFill>
                <a:latin typeface="Consolas" panose="020B0609020204030204" pitchFamily="49" charset="0"/>
              </a:rPr>
              <a:t>zone</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smtClean="0">
                <a:solidFill>
                  <a:srgbClr val="001080"/>
                </a:solidFill>
                <a:latin typeface="Consolas" panose="020B0609020204030204" pitchFamily="49" charset="0"/>
              </a:rPr>
              <a:t>utm_zone</a:t>
            </a:r>
            <a:r>
              <a:rPr lang="de-DE" dirty="0" err="1" smtClean="0">
                <a:solidFill>
                  <a:srgbClr val="3B3B3B"/>
                </a:solidFill>
                <a:latin typeface="Consolas" panose="020B0609020204030204" pitchFamily="49" charset="0"/>
              </a:rPr>
              <a:t>.</a:t>
            </a:r>
            <a:r>
              <a:rPr lang="de-DE" dirty="0" err="1" smtClean="0">
                <a:solidFill>
                  <a:srgbClr val="001080"/>
                </a:solidFill>
                <a:latin typeface="Consolas" panose="020B0609020204030204" pitchFamily="49" charset="0"/>
              </a:rPr>
              <a:t>first</a:t>
            </a:r>
            <a:r>
              <a:rPr lang="de-DE" dirty="0" smtClean="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utm_zone</a:t>
            </a:r>
            <a:r>
              <a:rPr lang="de-DE" dirty="0" err="1">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second</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'N'</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'S'</a:t>
            </a:r>
            <a:r>
              <a:rPr lang="de-DE" dirty="0">
                <a:solidFill>
                  <a:srgbClr val="3B3B3B"/>
                </a:solidFill>
                <a:latin typeface="Consolas" panose="020B0609020204030204" pitchFamily="49" charset="0"/>
              </a:rPr>
              <a:t>);</a:t>
            </a:r>
            <a:endParaRPr lang="de-DE" b="0" dirty="0">
              <a:solidFill>
                <a:srgbClr val="3B3B3B"/>
              </a:solidFill>
              <a:effectLst/>
              <a:latin typeface="Consolas" panose="020B0609020204030204" pitchFamily="49" charset="0"/>
            </a:endParaRPr>
          </a:p>
        </p:txBody>
      </p:sp>
      <p:grpSp>
        <p:nvGrpSpPr>
          <p:cNvPr id="7" name="Gruppieren 6"/>
          <p:cNvGrpSpPr>
            <a:grpSpLocks/>
          </p:cNvGrpSpPr>
          <p:nvPr/>
        </p:nvGrpSpPr>
        <p:grpSpPr>
          <a:xfrm>
            <a:off x="6818397" y="1317202"/>
            <a:ext cx="501739" cy="354339"/>
            <a:chOff x="-1377941" y="1119958"/>
            <a:chExt cx="1003479" cy="708679"/>
          </a:xfrm>
        </p:grpSpPr>
        <p:sp>
          <p:nvSpPr>
            <p:cNvPr id="8" name="Textfeld 7"/>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9" name="Grafik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10" name="Gruppieren 9"/>
          <p:cNvGrpSpPr/>
          <p:nvPr/>
        </p:nvGrpSpPr>
        <p:grpSpPr>
          <a:xfrm>
            <a:off x="342306" y="3933056"/>
            <a:ext cx="11514731" cy="1080120"/>
            <a:chOff x="911423" y="5140721"/>
            <a:chExt cx="11514731" cy="1080120"/>
          </a:xfrm>
        </p:grpSpPr>
        <p:sp>
          <p:nvSpPr>
            <p:cNvPr id="11" name="Abgerundetes Rechteck 10"/>
            <p:cNvSpPr/>
            <p:nvPr/>
          </p:nvSpPr>
          <p:spPr>
            <a:xfrm>
              <a:off x="911423" y="5140721"/>
              <a:ext cx="11514731" cy="1080120"/>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Don’t overuse pairs. There is no possibility to tell the user directly, what the meaning of first and second are. Also, any pair of compatible types can be assigned to any other, even though their meaning might be a complete different one.</a:t>
              </a:r>
              <a:endParaRPr lang="en-US" dirty="0">
                <a:solidFill>
                  <a:schemeClr val="tx1"/>
                </a:solidFill>
              </a:endParaRPr>
            </a:p>
          </p:txBody>
        </p:sp>
        <p:pic>
          <p:nvPicPr>
            <p:cNvPr id="12" name="Grafik 11"/>
            <p:cNvPicPr>
              <a:picLocks noChangeAspect="1"/>
            </p:cNvPicPr>
            <p:nvPr/>
          </p:nvPicPr>
          <p:blipFill>
            <a:blip r:embed="rId4"/>
            <a:stretch>
              <a:fillRect/>
            </a:stretch>
          </p:blipFill>
          <p:spPr>
            <a:xfrm>
              <a:off x="1127448" y="5389686"/>
              <a:ext cx="543123" cy="543123"/>
            </a:xfrm>
            <a:prstGeom prst="rect">
              <a:avLst/>
            </a:prstGeom>
          </p:spPr>
        </p:pic>
      </p:grpSp>
      <p:grpSp>
        <p:nvGrpSpPr>
          <p:cNvPr id="13" name="Gruppieren 12"/>
          <p:cNvGrpSpPr/>
          <p:nvPr/>
        </p:nvGrpSpPr>
        <p:grpSpPr>
          <a:xfrm>
            <a:off x="327293" y="5102322"/>
            <a:ext cx="11521281" cy="864096"/>
            <a:chOff x="911423" y="4095386"/>
            <a:chExt cx="11521281" cy="864096"/>
          </a:xfrm>
        </p:grpSpPr>
        <p:sp>
          <p:nvSpPr>
            <p:cNvPr id="14" name="Abgerundetes Rechteck 13"/>
            <p:cNvSpPr/>
            <p:nvPr/>
          </p:nvSpPr>
          <p:spPr>
            <a:xfrm>
              <a:off x="911423" y="4095386"/>
              <a:ext cx="11521281"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Pairs are, however, a perfectly fine solution for returning multiple values from a function. We will see more good examples for pairs later.</a:t>
              </a:r>
              <a:endParaRPr lang="en-US" dirty="0">
                <a:solidFill>
                  <a:schemeClr val="tx1"/>
                </a:solidFill>
              </a:endParaRPr>
            </a:p>
          </p:txBody>
        </p:sp>
        <p:pic>
          <p:nvPicPr>
            <p:cNvPr id="15" name="Grafik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930496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0"/>
          </p:nvPr>
        </p:nvSpPr>
        <p:spPr/>
        <p:txBody>
          <a:bodyPr/>
          <a:lstStyle/>
          <a:p>
            <a:pPr marL="0" indent="0">
              <a:buNone/>
            </a:pPr>
            <a:r>
              <a:rPr lang="en-US" dirty="0" smtClean="0"/>
              <a:t>If we need more than two values, there exists the </a:t>
            </a:r>
            <a:r>
              <a:rPr lang="en-US" dirty="0" err="1" smtClean="0"/>
              <a:t>variadic</a:t>
            </a:r>
            <a:r>
              <a:rPr lang="en-US" dirty="0" smtClean="0"/>
              <a:t> template </a:t>
            </a:r>
            <a:r>
              <a:rPr lang="en-US" dirty="0" err="1" smtClean="0">
                <a:latin typeface="Consolas" panose="020B0609020204030204" pitchFamily="49" charset="0"/>
              </a:rPr>
              <a:t>std</a:t>
            </a:r>
            <a:r>
              <a:rPr lang="en-US" dirty="0" smtClean="0">
                <a:latin typeface="Consolas" panose="020B0609020204030204" pitchFamily="49" charset="0"/>
              </a:rPr>
              <a:t>::tuple</a:t>
            </a:r>
            <a:r>
              <a:rPr lang="en-US" dirty="0" smtClean="0"/>
              <a:t>.</a:t>
            </a:r>
          </a:p>
          <a:p>
            <a:pPr marL="0" indent="0">
              <a:buNone/>
            </a:pPr>
            <a:endParaRPr lang="en-US" dirty="0"/>
          </a:p>
          <a:p>
            <a:pPr marL="0" indent="0">
              <a:buNone/>
            </a:pPr>
            <a:endParaRPr lang="en-US" dirty="0" smtClean="0"/>
          </a:p>
          <a:p>
            <a:pPr marL="0" indent="0">
              <a:buNone/>
            </a:pPr>
            <a:endParaRPr lang="en-US" dirty="0"/>
          </a:p>
          <a:p>
            <a:pPr marL="0" indent="0">
              <a:buNone/>
            </a:pPr>
            <a:endParaRPr lang="en-US" sz="1800" dirty="0">
              <a:solidFill>
                <a:srgbClr val="0000FF"/>
              </a:solidFill>
              <a:latin typeface="Consolas" panose="020B0609020204030204" pitchFamily="49" charset="0"/>
              <a:ea typeface="+mn-ea"/>
              <a:cs typeface="+mn-cs"/>
            </a:endParaRPr>
          </a:p>
        </p:txBody>
      </p:sp>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Pairs and Tuples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28</a:t>
            </a:fld>
            <a:endParaRPr lang="en-US" dirty="0"/>
          </a:p>
        </p:txBody>
      </p:sp>
      <p:sp>
        <p:nvSpPr>
          <p:cNvPr id="36" name="Rechteck 35"/>
          <p:cNvSpPr/>
          <p:nvPr/>
        </p:nvSpPr>
        <p:spPr>
          <a:xfrm>
            <a:off x="342307" y="1425550"/>
            <a:ext cx="11520000" cy="369331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tuple</a:t>
            </a:r>
            <a:r>
              <a:rPr lang="de-DE" dirty="0">
                <a:solidFill>
                  <a:srgbClr val="3B3B3B"/>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string</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bool</a:t>
            </a:r>
            <a:r>
              <a:rPr lang="de-DE" dirty="0">
                <a:solidFill>
                  <a:srgbClr val="3B3B3B"/>
                </a:solidFill>
                <a:latin typeface="Consolas" panose="020B0609020204030204" pitchFamily="49" charset="0"/>
              </a:rPr>
              <a:t>&gt; </a:t>
            </a:r>
            <a:r>
              <a:rPr lang="de-DE" dirty="0" err="1">
                <a:solidFill>
                  <a:srgbClr val="795E26"/>
                </a:solidFill>
                <a:latin typeface="Consolas" panose="020B0609020204030204" pitchFamily="49" charset="0"/>
              </a:rPr>
              <a:t>here</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tuple</a:t>
            </a:r>
            <a:r>
              <a:rPr lang="de-DE" dirty="0">
                <a:solidFill>
                  <a:srgbClr val="000000"/>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string</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bool</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a:t>
            </a:r>
            <a:r>
              <a:rPr lang="de-DE" dirty="0">
                <a:solidFill>
                  <a:srgbClr val="A31515"/>
                </a:solidFill>
                <a:latin typeface="Consolas" panose="020B0609020204030204" pitchFamily="49" charset="0"/>
              </a:rPr>
              <a:t>"Cologne"</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32</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true</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get</a:t>
            </a:r>
            <a:r>
              <a:rPr lang="de-DE" dirty="0">
                <a:solidFill>
                  <a:srgbClr val="3B3B3B"/>
                </a:solidFill>
                <a:latin typeface="Consolas" panose="020B0609020204030204" pitchFamily="49" charset="0"/>
              </a:rPr>
              <a:t>&lt;</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&gt;(</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is</a:t>
            </a:r>
            <a:r>
              <a:rPr lang="de-DE" dirty="0">
                <a:solidFill>
                  <a:srgbClr val="A31515"/>
                </a:solidFill>
                <a:latin typeface="Consolas" panose="020B0609020204030204" pitchFamily="49" charset="0"/>
              </a:rPr>
              <a:t> in UTM </a:t>
            </a:r>
            <a:r>
              <a:rPr lang="de-DE" dirty="0" err="1">
                <a:solidFill>
                  <a:srgbClr val="A31515"/>
                </a:solidFill>
                <a:latin typeface="Consolas" panose="020B0609020204030204" pitchFamily="49" charset="0"/>
              </a:rPr>
              <a:t>zone</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get</a:t>
            </a:r>
            <a:r>
              <a:rPr lang="de-DE" dirty="0">
                <a:solidFill>
                  <a:srgbClr val="3B3B3B"/>
                </a:solidFill>
                <a:latin typeface="Consolas" panose="020B0609020204030204" pitchFamily="49" charset="0"/>
              </a:rPr>
              <a:t>&lt;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&gt;(</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get</a:t>
            </a:r>
            <a:r>
              <a:rPr lang="de-DE" dirty="0">
                <a:solidFill>
                  <a:srgbClr val="3B3B3B"/>
                </a:solidFill>
                <a:latin typeface="Consolas" panose="020B0609020204030204" pitchFamily="49" charset="0"/>
              </a:rPr>
              <a:t>&lt;</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&gt;(</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'N'</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'S'</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r>
            <a:br>
              <a:rPr lang="de-DE" dirty="0">
                <a:solidFill>
                  <a:srgbClr val="3B3B3B"/>
                </a:solidFill>
                <a:latin typeface="Consolas" panose="020B0609020204030204" pitchFamily="49" charset="0"/>
              </a:rPr>
            </a:b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string</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zone</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bool</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is_northp</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tie</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city</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zone</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is_northp</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here</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a:t>
            </a:r>
            <a:endParaRPr lang="de-DE"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7809882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SFINAE</a:t>
            </a:r>
            <a:endParaRPr lang="en-US" dirty="0"/>
          </a:p>
        </p:txBody>
      </p:sp>
      <p:sp>
        <p:nvSpPr>
          <p:cNvPr id="7" name="Textplatzhalter 6"/>
          <p:cNvSpPr>
            <a:spLocks noGrp="1"/>
          </p:cNvSpPr>
          <p:nvPr>
            <p:ph type="body" sz="quarter" idx="10"/>
          </p:nvPr>
        </p:nvSpPr>
        <p:spPr>
          <a:xfrm>
            <a:off x="334800" y="3365980"/>
            <a:ext cx="11520000" cy="2583299"/>
          </a:xfrm>
        </p:spPr>
        <p:txBody>
          <a:bodyPr/>
          <a:lstStyle/>
          <a:p>
            <a:r>
              <a:rPr lang="en-US" dirty="0" smtClean="0"/>
              <a:t>SFINAE = “Substitution Failure Is Not An Error”</a:t>
            </a:r>
          </a:p>
          <a:p>
            <a:pPr lvl="1">
              <a:buFont typeface="Wingdings" panose="05000000000000000000" pitchFamily="2" charset="2"/>
              <a:buChar char="è"/>
            </a:pPr>
            <a:r>
              <a:rPr lang="en-US" sz="2000" dirty="0" smtClean="0">
                <a:sym typeface="Wingdings" panose="05000000000000000000" pitchFamily="2" charset="2"/>
              </a:rPr>
              <a:t>If the compiler tries to substitute a template’s arguments, but fails to do so </a:t>
            </a:r>
            <a:r>
              <a:rPr lang="en-US" sz="2000" b="1" dirty="0" smtClean="0">
                <a:sym typeface="Wingdings" panose="05000000000000000000" pitchFamily="2" charset="2"/>
              </a:rPr>
              <a:t>in the template’s signature</a:t>
            </a:r>
            <a:r>
              <a:rPr lang="en-US" sz="2000" dirty="0" smtClean="0">
                <a:sym typeface="Wingdings" panose="05000000000000000000" pitchFamily="2" charset="2"/>
              </a:rPr>
              <a:t>, the compiler will not throw an error, but just discard this template for the type.</a:t>
            </a:r>
          </a:p>
          <a:p>
            <a:pPr lvl="1">
              <a:buFont typeface="Wingdings" panose="05000000000000000000" pitchFamily="2" charset="2"/>
              <a:buChar char="è"/>
            </a:pPr>
            <a:r>
              <a:rPr lang="en-US" sz="2000" dirty="0" smtClean="0">
                <a:sym typeface="Wingdings" panose="05000000000000000000" pitchFamily="2" charset="2"/>
              </a:rPr>
              <a:t>Only if all possible templates are discarded, a compiler error will be thrown</a:t>
            </a:r>
          </a:p>
          <a:p>
            <a:pPr lvl="1">
              <a:buFont typeface="Wingdings" panose="05000000000000000000" pitchFamily="2" charset="2"/>
              <a:buChar char="è"/>
            </a:pPr>
            <a:r>
              <a:rPr lang="en-US" sz="2000" dirty="0" smtClean="0">
                <a:sym typeface="Wingdings" panose="05000000000000000000" pitchFamily="2" charset="2"/>
              </a:rPr>
              <a:t>This enables us to establish a technique of writing templates, which is consequently just called SFINAE (even though the name makes not really sense for what the technique does, only for why it works)</a:t>
            </a:r>
            <a:endParaRPr lang="en-US" sz="2000"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29</a:t>
            </a:fld>
            <a:endParaRPr lang="en-US" dirty="0"/>
          </a:p>
        </p:txBody>
      </p:sp>
      <p:grpSp>
        <p:nvGrpSpPr>
          <p:cNvPr id="8" name="Gruppieren 7"/>
          <p:cNvGrpSpPr/>
          <p:nvPr/>
        </p:nvGrpSpPr>
        <p:grpSpPr>
          <a:xfrm>
            <a:off x="361004" y="981075"/>
            <a:ext cx="11495240" cy="1079774"/>
            <a:chOff x="911424" y="983651"/>
            <a:chExt cx="11495240" cy="1079774"/>
          </a:xfrm>
        </p:grpSpPr>
        <p:sp>
          <p:nvSpPr>
            <p:cNvPr id="9" name="Abgerundetes Rechteck 8"/>
            <p:cNvSpPr/>
            <p:nvPr/>
          </p:nvSpPr>
          <p:spPr>
            <a:xfrm>
              <a:off x="911424" y="983651"/>
              <a:ext cx="11495240" cy="1079774"/>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When writing a template, we have (until now) no possibility to tell the compiler, for which types it shall be available. If used with a “wrong” type, this leads to quite unobvious compilation or even linking errors at the place, where the type fails inside the template’s code.</a:t>
              </a:r>
              <a:endParaRPr lang="en-US" dirty="0">
                <a:solidFill>
                  <a:schemeClr val="tx1"/>
                </a:solidFill>
              </a:endParaRPr>
            </a:p>
          </p:txBody>
        </p:sp>
        <p:pic>
          <p:nvPicPr>
            <p:cNvPr id="10" name="Grafik 9"/>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73812" y="1276243"/>
              <a:ext cx="543123" cy="494589"/>
            </a:xfrm>
            <a:prstGeom prst="rect">
              <a:avLst/>
            </a:prstGeom>
          </p:spPr>
        </p:pic>
      </p:grpSp>
      <p:grpSp>
        <p:nvGrpSpPr>
          <p:cNvPr id="11" name="Gruppieren 10"/>
          <p:cNvGrpSpPr/>
          <p:nvPr/>
        </p:nvGrpSpPr>
        <p:grpSpPr>
          <a:xfrm>
            <a:off x="334962" y="2281367"/>
            <a:ext cx="11521281" cy="864096"/>
            <a:chOff x="911423" y="4095386"/>
            <a:chExt cx="11521281" cy="864096"/>
          </a:xfrm>
        </p:grpSpPr>
        <p:sp>
          <p:nvSpPr>
            <p:cNvPr id="12" name="Abgerundetes Rechteck 11"/>
            <p:cNvSpPr/>
            <p:nvPr/>
          </p:nvSpPr>
          <p:spPr>
            <a:xfrm>
              <a:off x="911423" y="4095386"/>
              <a:ext cx="11521281"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SFINAE to restrict templates to types satisfying specific criteria, or provide variants for different families of types</a:t>
              </a:r>
              <a:endParaRPr lang="en-US" dirty="0">
                <a:solidFill>
                  <a:schemeClr val="tx1"/>
                </a:solidFill>
              </a:endParaRP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42523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fade">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endParaRPr lang="en-US" noProof="0" dirty="0"/>
          </a:p>
          <a:p>
            <a:r>
              <a:rPr lang="en-US" noProof="0" dirty="0"/>
              <a:t>Agenda for Workshop </a:t>
            </a:r>
            <a:r>
              <a:rPr lang="en-US" dirty="0" smtClean="0"/>
              <a:t>5 &amp; 6</a:t>
            </a:r>
            <a:endParaRPr lang="en-US" noProof="0" dirty="0"/>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2197270794"/>
              </p:ext>
            </p:extLst>
          </p:nvPr>
        </p:nvGraphicFramePr>
        <p:xfrm>
          <a:off x="334962" y="981075"/>
          <a:ext cx="11522075" cy="4968548"/>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382196">
                <a:tc>
                  <a:txBody>
                    <a:bodyPr/>
                    <a:lstStyle/>
                    <a:p>
                      <a:pPr algn="ctr"/>
                      <a:r>
                        <a:rPr lang="en-GB" sz="1600" dirty="0">
                          <a:solidFill>
                            <a:schemeClr val="bg1"/>
                          </a:solidFill>
                          <a:latin typeface="Arial" panose="020B0604020202020204" pitchFamily="34" charset="0"/>
                          <a:cs typeface="Arial" panose="020B0604020202020204" pitchFamily="34" charset="0"/>
                        </a:rPr>
                        <a:t>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What is Modern C++?</a:t>
                      </a:r>
                      <a:endParaRPr kumimoji="0" lang="en-US" sz="1600" b="1" i="0" u="none" strike="noStrike" kern="1200" cap="none" spc="0" normalizeH="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Templates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3</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STL &amp; Lambda expressions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382196">
                <a:tc>
                  <a:txBody>
                    <a:bodyPr/>
                    <a:lstStyle/>
                    <a:p>
                      <a:pPr algn="ctr"/>
                      <a:r>
                        <a:rPr lang="en-GB" sz="1600" dirty="0">
                          <a:solidFill>
                            <a:schemeClr val="bg1"/>
                          </a:solidFill>
                          <a:latin typeface="Arial" panose="020B0604020202020204" pitchFamily="34" charset="0"/>
                          <a:cs typeface="Arial" panose="020B0604020202020204" pitchFamily="34" charset="0"/>
                        </a:rPr>
                        <a:t>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549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Smart pointers</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5</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Threading</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4312451"/>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6</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Understanding 3</a:t>
                      </a:r>
                      <a:r>
                        <a:rPr kumimoji="0" lang="en-US" sz="1600" b="1" i="0" u="none" strike="noStrike" kern="1200" cap="none" spc="0" normalizeH="0" baseline="30000" noProof="0" dirty="0" smtClean="0">
                          <a:ln>
                            <a:noFill/>
                          </a:ln>
                          <a:solidFill>
                            <a:prstClr val="black"/>
                          </a:solidFill>
                          <a:effectLst/>
                          <a:uLnTx/>
                          <a:uFillTx/>
                          <a:latin typeface="Arial" panose="020B0604020202020204" pitchFamily="34" charset="0"/>
                          <a:ea typeface="+mn-ea"/>
                          <a:cs typeface="Arial" panose="020B0604020202020204" pitchFamily="34" charset="0"/>
                        </a:rPr>
                        <a:t>rd</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-party Code</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6265852"/>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7</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Challenges compared to MBD</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08240814"/>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8</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CPP Core Guidelines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00210120"/>
                  </a:ext>
                </a:extLst>
              </a:tr>
              <a:tr h="382196">
                <a:tc>
                  <a:txBody>
                    <a:bodyPr/>
                    <a:lstStyle/>
                    <a:p>
                      <a:pPr marL="0" algn="ctr" defTabSz="914400" rtl="0" eaLnBrk="1" latinLnBrk="0" hangingPunct="1"/>
                      <a:r>
                        <a:rPr lang="en-GB" sz="1600" kern="1200" dirty="0" smtClean="0">
                          <a:solidFill>
                            <a:schemeClr val="bg1"/>
                          </a:solidFill>
                          <a:latin typeface="Arial" panose="020B0604020202020204" pitchFamily="34" charset="0"/>
                          <a:ea typeface="+mn-ea"/>
                          <a:cs typeface="Arial" panose="020B0604020202020204" pitchFamily="34" charset="0"/>
                        </a:rPr>
                        <a:t>9</a:t>
                      </a:r>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err="1" smtClean="0">
                          <a:ln>
                            <a:noFill/>
                          </a:ln>
                          <a:solidFill>
                            <a:prstClr val="black"/>
                          </a:solidFill>
                          <a:effectLst/>
                          <a:uLnTx/>
                          <a:uFillTx/>
                          <a:latin typeface="Arial" panose="020B0604020202020204" pitchFamily="34" charset="0"/>
                          <a:ea typeface="+mn-ea"/>
                          <a:cs typeface="Arial" panose="020B0604020202020204" pitchFamily="34" charset="0"/>
                        </a:rPr>
                        <a:t>Rvalues</a:t>
                      </a:r>
                      <a:r>
                        <a:rPr kumimoji="0" lang="en-US" sz="1600" b="1" i="0" u="none" strike="noStrike" kern="1200" cap="none" spc="0" normalizeH="0" baseline="0" noProof="0" dirty="0" smtClean="0">
                          <a:ln>
                            <a:noFill/>
                          </a:ln>
                          <a:solidFill>
                            <a:prstClr val="black"/>
                          </a:solidFill>
                          <a:effectLst/>
                          <a:uLnTx/>
                          <a:uFillTx/>
                          <a:latin typeface="Arial" panose="020B0604020202020204" pitchFamily="34" charset="0"/>
                          <a:ea typeface="+mn-ea"/>
                          <a:cs typeface="Arial" panose="020B0604020202020204" pitchFamily="34" charset="0"/>
                        </a:rPr>
                        <a:t> and Move semantics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7261027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74201160"/>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noProof="0" dirty="0" smtClean="0">
                          <a:ln>
                            <a:noFill/>
                          </a:ln>
                          <a:solidFill>
                            <a:prstClr val="black"/>
                          </a:solidFill>
                          <a:effectLst/>
                          <a:uLnTx/>
                          <a:uFillTx/>
                          <a:latin typeface="Arial" panose="020B0604020202020204" pitchFamily="34" charset="0"/>
                          <a:ea typeface="+mn-ea"/>
                          <a:cs typeface="Arial" panose="020B0604020202020204" pitchFamily="34" charset="0"/>
                        </a:rPr>
                        <a:t>Wrap-Up</a:t>
                      </a: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l"/>
                      <a:endParaRPr lang="en-GB" sz="1600" dirty="0">
                        <a:latin typeface="Arial" panose="020B0604020202020204" pitchFamily="34" charset="0"/>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02751637"/>
                  </a:ext>
                </a:extLst>
              </a:tr>
              <a:tr h="382196">
                <a:tc>
                  <a:txBody>
                    <a:bodyPr/>
                    <a:lstStyle/>
                    <a:p>
                      <a:pPr marL="0" algn="ctr" defTabSz="914400" rtl="0" eaLnBrk="1" latinLnBrk="0" hangingPunct="1"/>
                      <a:endParaRPr lang="en-GB" sz="1600" kern="1200" dirty="0">
                        <a:solidFill>
                          <a:schemeClr val="bg1"/>
                        </a:solidFill>
                        <a:latin typeface="Arial" panose="020B0604020202020204" pitchFamily="34" charset="0"/>
                        <a:ea typeface="+mn-ea"/>
                        <a:cs typeface="Arial" panose="020B0604020202020204"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sz="1600" b="0" i="1" dirty="0">
                          <a:solidFill>
                            <a:srgbClr val="000000"/>
                          </a:solidFill>
                          <a:effectLst/>
                          <a:latin typeface="Arial-ItalicMT"/>
                        </a:rPr>
                        <a:t>Breaks &amp; Lunch Break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de-DE" sz="1600" b="0" i="1" dirty="0">
                          <a:solidFill>
                            <a:srgbClr val="000000"/>
                          </a:solidFill>
                          <a:effectLst/>
                          <a:latin typeface="Arial-ItalicMT"/>
                        </a:rPr>
                        <a:t>on </a:t>
                      </a:r>
                      <a:r>
                        <a:rPr lang="de-DE" sz="1600" b="0" i="1" dirty="0" err="1">
                          <a:solidFill>
                            <a:srgbClr val="000000"/>
                          </a:solidFill>
                          <a:effectLst/>
                          <a:latin typeface="Arial-ItalicMT"/>
                        </a:rPr>
                        <a:t>demand</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14023301"/>
                  </a:ext>
                </a:extLst>
              </a:tr>
            </a:tbl>
          </a:graphicData>
        </a:graphic>
      </p:graphicFrame>
    </p:spTree>
    <p:extLst>
      <p:ext uri="{BB962C8B-B14F-4D97-AF65-F5344CB8AC3E}">
        <p14:creationId xmlns:p14="http://schemas.microsoft.com/office/powerpoint/2010/main" val="29342510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r>
              <a:rPr lang="en-US" dirty="0" smtClean="0"/>
              <a:t>Imagine we want to receive the raw data buffer from either an </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::vector </a:t>
            </a:r>
            <a:r>
              <a:rPr lang="en-US" dirty="0" smtClean="0"/>
              <a:t>or our own </a:t>
            </a:r>
            <a:r>
              <a:rPr lang="en-US" dirty="0" err="1" smtClean="0"/>
              <a:t>vec</a:t>
            </a:r>
            <a:r>
              <a:rPr lang="en-US" dirty="0" smtClean="0"/>
              <a:t> implementation. The </a:t>
            </a:r>
            <a:r>
              <a:rPr lang="en-US" dirty="0" err="1" smtClean="0">
                <a:latin typeface="Courier New" panose="02070309020205020404" pitchFamily="49" charset="0"/>
                <a:cs typeface="Courier New" panose="02070309020205020404" pitchFamily="49" charset="0"/>
              </a:rPr>
              <a:t>std</a:t>
            </a:r>
            <a:r>
              <a:rPr lang="en-US" dirty="0" smtClean="0"/>
              <a:t> version offers the convenient </a:t>
            </a:r>
            <a:r>
              <a:rPr lang="en-US" dirty="0" smtClean="0">
                <a:latin typeface="Courier New" panose="02070309020205020404" pitchFamily="49" charset="0"/>
                <a:cs typeface="Courier New" panose="02070309020205020404" pitchFamily="49" charset="0"/>
              </a:rPr>
              <a:t>data()</a:t>
            </a:r>
            <a:r>
              <a:rPr lang="en-US" dirty="0" smtClean="0">
                <a:latin typeface="+mn-lt"/>
                <a:cs typeface="Courier New" panose="02070309020205020404" pitchFamily="49" charset="0"/>
              </a:rPr>
              <a:t> </a:t>
            </a:r>
            <a:r>
              <a:rPr lang="en-US" dirty="0" smtClean="0"/>
              <a:t>function, but our own class does not have this method, so we need to use a workaround.</a:t>
            </a:r>
          </a:p>
          <a:p>
            <a:r>
              <a:rPr lang="en-US" dirty="0" smtClean="0"/>
              <a:t>For this, we can define a type trait that detects, if any class has a </a:t>
            </a:r>
            <a:r>
              <a:rPr lang="en-US" dirty="0" smtClean="0">
                <a:latin typeface="Courier New" panose="02070309020205020404" pitchFamily="49" charset="0"/>
                <a:cs typeface="Courier New" panose="02070309020205020404" pitchFamily="49" charset="0"/>
              </a:rPr>
              <a:t>data</a:t>
            </a:r>
            <a:r>
              <a:rPr lang="en-US" dirty="0" smtClean="0"/>
              <a:t> method or not.</a:t>
            </a:r>
          </a:p>
          <a:p>
            <a:r>
              <a:rPr lang="en-US" dirty="0" smtClean="0"/>
              <a:t>Let’s first understand what happens under the hood. Most type traits are children of </a:t>
            </a:r>
            <a:r>
              <a:rPr lang="en-US" dirty="0" err="1" smtClean="0">
                <a:latin typeface="Courier New" panose="02070309020205020404" pitchFamily="49" charset="0"/>
                <a:cs typeface="Courier New" panose="02070309020205020404" pitchFamily="49" charset="0"/>
              </a:rPr>
              <a:t>std</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integral_constant</a:t>
            </a:r>
            <a:r>
              <a:rPr lang="en-US" dirty="0" smtClean="0">
                <a:latin typeface="Courier New" panose="02070309020205020404" pitchFamily="49" charset="0"/>
                <a:cs typeface="Courier New" panose="02070309020205020404" pitchFamily="49" charset="0"/>
              </a:rPr>
              <a:t>:</a:t>
            </a: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30</a:t>
            </a:fld>
            <a:endParaRPr lang="en-US" dirty="0"/>
          </a:p>
        </p:txBody>
      </p:sp>
      <p:sp>
        <p:nvSpPr>
          <p:cNvPr id="15" name="Rechteck 14"/>
          <p:cNvSpPr/>
          <p:nvPr/>
        </p:nvSpPr>
        <p:spPr>
          <a:xfrm>
            <a:off x="334800" y="3042826"/>
            <a:ext cx="11520000"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 &lt;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v</a:t>
            </a:r>
            <a:r>
              <a:rPr lang="en-US" dirty="0" smtClean="0">
                <a:solidFill>
                  <a:srgbClr val="000000"/>
                </a:solidFill>
                <a:latin typeface="Consolas" panose="020B0609020204030204" pitchFamily="49" charset="0"/>
              </a:rPr>
              <a:t>&gt;</a:t>
            </a:r>
          </a:p>
          <a:p>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integral_constant</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static</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constexpr</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value</a:t>
            </a:r>
            <a:r>
              <a:rPr lang="en-US" dirty="0" smtClean="0">
                <a:solidFill>
                  <a:srgbClr val="000000"/>
                </a:solidFill>
                <a:latin typeface="Consolas" panose="020B0609020204030204" pitchFamily="49" charset="0"/>
              </a:rPr>
              <a:t> = v;</a:t>
            </a:r>
          </a:p>
          <a:p>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using</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value_type</a:t>
            </a:r>
            <a:r>
              <a:rPr lang="en-US" dirty="0" smtClean="0">
                <a:solidFill>
                  <a:srgbClr val="000000"/>
                </a:solidFill>
                <a:latin typeface="Consolas" panose="020B0609020204030204" pitchFamily="49" charset="0"/>
              </a:rPr>
              <a:t> =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using</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type</a:t>
            </a:r>
            <a:r>
              <a:rPr lang="en-US" dirty="0" smtClean="0">
                <a:solidFill>
                  <a:srgbClr val="000000"/>
                </a:solidFill>
                <a:latin typeface="Consolas" panose="020B0609020204030204" pitchFamily="49" charset="0"/>
              </a:rPr>
              <a:t> = </a:t>
            </a:r>
            <a:r>
              <a:rPr lang="en-US" dirty="0" err="1" smtClean="0">
                <a:solidFill>
                  <a:srgbClr val="267F99"/>
                </a:solidFill>
                <a:latin typeface="Consolas" panose="020B0609020204030204" pitchFamily="49" charset="0"/>
              </a:rPr>
              <a:t>integral_constant</a:t>
            </a:r>
            <a:r>
              <a:rPr lang="en-US" dirty="0" smtClean="0">
                <a:solidFill>
                  <a:srgbClr val="000000"/>
                </a:solidFill>
                <a:latin typeface="Consolas" panose="020B0609020204030204" pitchFamily="49" charset="0"/>
              </a:rPr>
              <a:t>&lt;</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v</a:t>
            </a:r>
            <a:r>
              <a:rPr lang="en-US" dirty="0" smtClean="0">
                <a:solidFill>
                  <a:srgbClr val="000000"/>
                </a:solidFill>
                <a:latin typeface="Consolas" panose="020B0609020204030204" pitchFamily="49" charset="0"/>
              </a:rPr>
              <a:t>&gt;;</a:t>
            </a:r>
          </a:p>
          <a:p>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constexpr</a:t>
            </a:r>
            <a:r>
              <a:rPr lang="en-US" dirty="0" smtClean="0">
                <a:solidFill>
                  <a:srgbClr val="000000"/>
                </a:solidFill>
                <a:latin typeface="Consolas" panose="020B0609020204030204" pitchFamily="49" charset="0"/>
              </a:rPr>
              <a:t> </a:t>
            </a:r>
            <a:r>
              <a:rPr lang="en-US" dirty="0" smtClean="0">
                <a:solidFill>
                  <a:srgbClr val="AF00DB"/>
                </a:solidFill>
                <a:latin typeface="Consolas" panose="020B0609020204030204" pitchFamily="49" charset="0"/>
              </a:rPr>
              <a:t>operator</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value_type</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noexcept</a:t>
            </a:r>
            <a:r>
              <a:rPr lang="en-US" dirty="0" smtClean="0">
                <a:solidFill>
                  <a:srgbClr val="000000"/>
                </a:solidFill>
                <a:latin typeface="Consolas" panose="020B0609020204030204" pitchFamily="49" charset="0"/>
              </a:rPr>
              <a:t> { </a:t>
            </a:r>
            <a:r>
              <a:rPr lang="en-US" dirty="0" smtClean="0">
                <a:solidFill>
                  <a:srgbClr val="AF00DB"/>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constexpr</a:t>
            </a:r>
            <a:r>
              <a:rPr lang="en-US" dirty="0" smtClean="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value_type</a:t>
            </a:r>
            <a:r>
              <a:rPr lang="en-US" dirty="0" smtClean="0">
                <a:solidFill>
                  <a:srgbClr val="000000"/>
                </a:solidFill>
                <a:latin typeface="Consolas" panose="020B0609020204030204" pitchFamily="49" charset="0"/>
              </a:rPr>
              <a:t> </a:t>
            </a:r>
            <a:r>
              <a:rPr lang="en-US" dirty="0" smtClean="0">
                <a:solidFill>
                  <a:srgbClr val="795E26"/>
                </a:solidFill>
                <a:latin typeface="Consolas" panose="020B0609020204030204" pitchFamily="49" charset="0"/>
              </a:rPr>
              <a:t>operator()</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000000"/>
                </a:solidFill>
                <a:latin typeface="Consolas" panose="020B0609020204030204" pitchFamily="49" charset="0"/>
              </a:rPr>
              <a:t> </a:t>
            </a:r>
            <a:r>
              <a:rPr lang="en-US" dirty="0" err="1" smtClean="0">
                <a:solidFill>
                  <a:srgbClr val="0000FF"/>
                </a:solidFill>
                <a:latin typeface="Consolas" panose="020B0609020204030204" pitchFamily="49" charset="0"/>
              </a:rPr>
              <a:t>noexcept</a:t>
            </a:r>
            <a:r>
              <a:rPr lang="en-US" dirty="0" smtClean="0">
                <a:solidFill>
                  <a:srgbClr val="000000"/>
                </a:solidFill>
                <a:latin typeface="Consolas" panose="020B0609020204030204" pitchFamily="49" charset="0"/>
              </a:rPr>
              <a:t> { </a:t>
            </a:r>
            <a:r>
              <a:rPr lang="en-US" dirty="0" smtClean="0">
                <a:solidFill>
                  <a:srgbClr val="AF00DB"/>
                </a:solidFill>
                <a:latin typeface="Consolas" panose="020B0609020204030204" pitchFamily="49" charset="0"/>
              </a:rPr>
              <a:t>return</a:t>
            </a:r>
            <a:r>
              <a:rPr lang="en-US" dirty="0" smtClean="0">
                <a:solidFill>
                  <a:srgbClr val="000000"/>
                </a:solidFill>
                <a:latin typeface="Consolas" panose="020B0609020204030204" pitchFamily="49" charset="0"/>
              </a:rPr>
              <a:t> </a:t>
            </a:r>
            <a:r>
              <a:rPr lang="en-US" dirty="0" smtClean="0">
                <a:solidFill>
                  <a:srgbClr val="001080"/>
                </a:solidFill>
                <a:latin typeface="Consolas" panose="020B0609020204030204" pitchFamily="49" charset="0"/>
              </a:rPr>
              <a:t>value</a:t>
            </a:r>
            <a:r>
              <a:rPr lang="en-US" dirty="0" smtClean="0">
                <a:solidFill>
                  <a:srgbClr val="000000"/>
                </a:solidFill>
                <a:latin typeface="Consolas" panose="020B0609020204030204" pitchFamily="49" charset="0"/>
              </a:rPr>
              <a:t>; }</a:t>
            </a:r>
          </a:p>
          <a:p>
            <a:r>
              <a:rPr lang="en-US" dirty="0" smtClean="0">
                <a:solidFill>
                  <a:srgbClr val="000000"/>
                </a:solidFill>
                <a:latin typeface="Consolas" panose="020B0609020204030204" pitchFamily="49" charset="0"/>
              </a:rPr>
              <a:t>};</a:t>
            </a: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true_type</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integral_constant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&gt;;</a:t>
            </a: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false_type</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integral_constant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3120692"/>
            <a:ext cx="368102" cy="413792"/>
          </a:xfrm>
          <a:prstGeom prst="rect">
            <a:avLst/>
          </a:prstGeom>
        </p:spPr>
      </p:pic>
    </p:spTree>
    <p:extLst>
      <p:ext uri="{BB962C8B-B14F-4D97-AF65-F5344CB8AC3E}">
        <p14:creationId xmlns:p14="http://schemas.microsoft.com/office/powerpoint/2010/main" val="137311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fade">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1" end="1"/>
                                            </p:txEl>
                                          </p:spTgt>
                                        </p:tgtEl>
                                        <p:attrNameLst>
                                          <p:attrName>style.visibility</p:attrName>
                                        </p:attrNameLst>
                                      </p:cBhvr>
                                      <p:to>
                                        <p:strVal val="visible"/>
                                      </p:to>
                                    </p:set>
                                    <p:animEffect transition="in" filter="fade">
                                      <p:cBhvr>
                                        <p:cTn id="20" dur="500"/>
                                        <p:tgtEl>
                                          <p:spTgt spid="15">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2" end="2"/>
                                            </p:txEl>
                                          </p:spTgt>
                                        </p:tgtEl>
                                        <p:attrNameLst>
                                          <p:attrName>style.visibility</p:attrName>
                                        </p:attrNameLst>
                                      </p:cBhvr>
                                      <p:to>
                                        <p:strVal val="visible"/>
                                      </p:to>
                                    </p:set>
                                    <p:animEffect transition="in" filter="fade">
                                      <p:cBhvr>
                                        <p:cTn id="25" dur="500"/>
                                        <p:tgtEl>
                                          <p:spTgt spid="1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5">
                                            <p:txEl>
                                              <p:pRg st="3" end="3"/>
                                            </p:txEl>
                                          </p:spTgt>
                                        </p:tgtEl>
                                        <p:attrNameLst>
                                          <p:attrName>style.visibility</p:attrName>
                                        </p:attrNameLst>
                                      </p:cBhvr>
                                      <p:to>
                                        <p:strVal val="visible"/>
                                      </p:to>
                                    </p:set>
                                    <p:animEffect transition="in" filter="fade">
                                      <p:cBhvr>
                                        <p:cTn id="30" dur="500"/>
                                        <p:tgtEl>
                                          <p:spTgt spid="1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5">
                                            <p:txEl>
                                              <p:pRg st="4" end="4"/>
                                            </p:txEl>
                                          </p:spTgt>
                                        </p:tgtEl>
                                        <p:attrNameLst>
                                          <p:attrName>style.visibility</p:attrName>
                                        </p:attrNameLst>
                                      </p:cBhvr>
                                      <p:to>
                                        <p:strVal val="visible"/>
                                      </p:to>
                                    </p:set>
                                    <p:animEffect transition="in" filter="fade">
                                      <p:cBhvr>
                                        <p:cTn id="35" dur="500"/>
                                        <p:tgtEl>
                                          <p:spTgt spid="15">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5">
                                            <p:txEl>
                                              <p:pRg st="5" end="5"/>
                                            </p:txEl>
                                          </p:spTgt>
                                        </p:tgtEl>
                                        <p:attrNameLst>
                                          <p:attrName>style.visibility</p:attrName>
                                        </p:attrNameLst>
                                      </p:cBhvr>
                                      <p:to>
                                        <p:strVal val="visible"/>
                                      </p:to>
                                    </p:set>
                                    <p:animEffect transition="in" filter="fade">
                                      <p:cBhvr>
                                        <p:cTn id="40" dur="500"/>
                                        <p:tgtEl>
                                          <p:spTgt spid="15">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xEl>
                                              <p:pRg st="6" end="6"/>
                                            </p:txEl>
                                          </p:spTgt>
                                        </p:tgtEl>
                                        <p:attrNameLst>
                                          <p:attrName>style.visibility</p:attrName>
                                        </p:attrNameLst>
                                      </p:cBhvr>
                                      <p:to>
                                        <p:strVal val="visible"/>
                                      </p:to>
                                    </p:set>
                                    <p:animEffect transition="in" filter="fade">
                                      <p:cBhvr>
                                        <p:cTn id="45" dur="500"/>
                                        <p:tgtEl>
                                          <p:spTgt spid="15">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15">
                                            <p:txEl>
                                              <p:pRg st="7" end="7"/>
                                            </p:txEl>
                                          </p:spTgt>
                                        </p:tgtEl>
                                        <p:attrNameLst>
                                          <p:attrName>style.visibility</p:attrName>
                                        </p:attrNameLst>
                                      </p:cBhvr>
                                      <p:to>
                                        <p:strVal val="visible"/>
                                      </p:to>
                                    </p:set>
                                    <p:animEffect transition="in" filter="fade">
                                      <p:cBhvr>
                                        <p:cTn id="48" dur="500"/>
                                        <p:tgtEl>
                                          <p:spTgt spid="1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5">
                                            <p:txEl>
                                              <p:pRg st="8" end="8"/>
                                            </p:txEl>
                                          </p:spTgt>
                                        </p:tgtEl>
                                        <p:attrNameLst>
                                          <p:attrName>style.visibility</p:attrName>
                                        </p:attrNameLst>
                                      </p:cBhvr>
                                      <p:to>
                                        <p:strVal val="visible"/>
                                      </p:to>
                                    </p:set>
                                    <p:animEffect transition="in" filter="fade">
                                      <p:cBhvr>
                                        <p:cTn id="53" dur="500"/>
                                        <p:tgtEl>
                                          <p:spTgt spid="15">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15">
                                            <p:txEl>
                                              <p:pRg st="9" end="9"/>
                                            </p:txEl>
                                          </p:spTgt>
                                        </p:tgtEl>
                                        <p:attrNameLst>
                                          <p:attrName>style.visibility</p:attrName>
                                        </p:attrNameLst>
                                      </p:cBhvr>
                                      <p:to>
                                        <p:strVal val="visible"/>
                                      </p:to>
                                    </p:set>
                                    <p:animEffect transition="in" filter="fade">
                                      <p:cBhvr>
                                        <p:cTn id="56"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r>
              <a:rPr lang="en-US" dirty="0" smtClean="0"/>
              <a:t>Now we can define our own type trait using </a:t>
            </a:r>
            <a:r>
              <a:rPr lang="en-US" dirty="0" err="1" smtClean="0">
                <a:latin typeface="Consolas" panose="020B0609020204030204" pitchFamily="49" charset="0"/>
              </a:rPr>
              <a:t>true_type</a:t>
            </a:r>
            <a:r>
              <a:rPr lang="en-US" dirty="0" smtClean="0"/>
              <a:t> and </a:t>
            </a:r>
            <a:r>
              <a:rPr lang="en-US" dirty="0" err="1" smtClean="0">
                <a:latin typeface="Consolas" panose="020B0609020204030204" pitchFamily="49" charset="0"/>
              </a:rPr>
              <a:t>false_type</a:t>
            </a:r>
            <a:r>
              <a:rPr lang="en-US" dirty="0" smtClean="0"/>
              <a:t>:</a:t>
            </a:r>
            <a:endParaRPr lang="en-US" dirty="0" smtClean="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31</a:t>
            </a:fld>
            <a:endParaRPr lang="en-US" dirty="0"/>
          </a:p>
        </p:txBody>
      </p:sp>
      <p:grpSp>
        <p:nvGrpSpPr>
          <p:cNvPr id="14" name="Gruppieren 13"/>
          <p:cNvGrpSpPr/>
          <p:nvPr/>
        </p:nvGrpSpPr>
        <p:grpSpPr>
          <a:xfrm>
            <a:off x="334800" y="1484784"/>
            <a:ext cx="11520000" cy="2031325"/>
            <a:chOff x="6311900" y="983651"/>
            <a:chExt cx="11520000" cy="2031325"/>
          </a:xfrm>
        </p:grpSpPr>
        <p:sp>
          <p:nvSpPr>
            <p:cNvPr id="15" name="Rechteck 14"/>
            <p:cNvSpPr/>
            <p:nvPr/>
          </p:nvSpPr>
          <p:spPr>
            <a:xfrm>
              <a:off x="6311900" y="983651"/>
              <a:ext cx="1152000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&lt;&gt;&gt;</a:t>
              </a:r>
            </a:p>
            <a:p>
              <a:r>
                <a:rPr lang="de-DE" dirty="0" err="1" smtClean="0">
                  <a:solidFill>
                    <a:srgbClr val="0000FF"/>
                  </a:solidFill>
                  <a:latin typeface="Consolas" panose="020B0609020204030204" pitchFamily="49" charset="0"/>
                </a:rPr>
                <a:t>struct</a:t>
              </a:r>
              <a:r>
                <a:rPr lang="de-DE" dirty="0" smtClean="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false_type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struct</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smtClean="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a:t>
              </a:r>
              <a:r>
                <a:rPr lang="de-DE" dirty="0" err="1" smtClean="0">
                  <a:solidFill>
                    <a:srgbClr val="0000FF"/>
                  </a:solidFill>
                  <a:latin typeface="Consolas" panose="020B0609020204030204" pitchFamily="49" charset="0"/>
                </a:rPr>
                <a:t>decltype</a:t>
              </a:r>
              <a:r>
                <a:rPr lang="de-DE" dirty="0" smtClean="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declval</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r>
                <a:rPr lang="de-DE" dirty="0" err="1">
                  <a:solidFill>
                    <a:srgbClr val="795E26"/>
                  </a:solidFill>
                  <a:latin typeface="Consolas" panose="020B0609020204030204" pitchFamily="49" charset="0"/>
                </a:rPr>
                <a:t>data</a:t>
              </a:r>
              <a:r>
                <a:rPr lang="de-DE" dirty="0" smtClean="0">
                  <a:solidFill>
                    <a:srgbClr val="000000"/>
                  </a:solidFill>
                  <a:latin typeface="Consolas" panose="020B0609020204030204" pitchFamily="49" charset="0"/>
                </a:rPr>
                <a:t>())&gt;&gt;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true_type</a:t>
              </a:r>
              <a:r>
                <a:rPr lang="de-DE" dirty="0">
                  <a:solidFill>
                    <a:srgbClr val="000000"/>
                  </a:solidFill>
                  <a:latin typeface="Consolas" panose="020B0609020204030204" pitchFamily="49" charset="0"/>
                </a:rPr>
                <a:t> {};</a:t>
              </a:r>
              <a:endParaRPr lang="de-DE" b="0" dirty="0">
                <a:solidFill>
                  <a:srgbClr val="000000"/>
                </a:solidFill>
                <a:effectLst/>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11" name="Gruppieren 10"/>
          <p:cNvGrpSpPr/>
          <p:nvPr/>
        </p:nvGrpSpPr>
        <p:grpSpPr>
          <a:xfrm>
            <a:off x="334962" y="3804162"/>
            <a:ext cx="11519837" cy="864096"/>
            <a:chOff x="911423" y="3050051"/>
            <a:chExt cx="11519837" cy="864096"/>
          </a:xfrm>
        </p:grpSpPr>
        <p:sp>
          <p:nvSpPr>
            <p:cNvPr id="12" name="Abgerundetes Rechteck 11"/>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err="1" smtClean="0">
                  <a:solidFill>
                    <a:schemeClr val="tx1"/>
                  </a:solidFill>
                  <a:latin typeface="Consolas" panose="020B0609020204030204" pitchFamily="49" charset="0"/>
                  <a:cs typeface="Courier New" panose="02070309020205020404" pitchFamily="49" charset="0"/>
                </a:rPr>
                <a:t>std</a:t>
              </a:r>
              <a:r>
                <a:rPr lang="en-US" sz="1600" dirty="0" smtClean="0">
                  <a:solidFill>
                    <a:schemeClr val="tx1"/>
                  </a:solidFill>
                  <a:latin typeface="Consolas" panose="020B0609020204030204" pitchFamily="49" charset="0"/>
                  <a:cs typeface="Courier New" panose="02070309020205020404" pitchFamily="49" charset="0"/>
                </a:rPr>
                <a:t>::</a:t>
              </a:r>
              <a:r>
                <a:rPr lang="en-US" sz="1600" dirty="0" err="1" smtClean="0">
                  <a:solidFill>
                    <a:schemeClr val="tx1"/>
                  </a:solidFill>
                  <a:latin typeface="Consolas" panose="020B0609020204030204" pitchFamily="49" charset="0"/>
                  <a:cs typeface="Courier New" panose="02070309020205020404" pitchFamily="49" charset="0"/>
                </a:rPr>
                <a:t>declval</a:t>
              </a:r>
              <a:r>
                <a:rPr lang="en-US" sz="1600" dirty="0" smtClean="0">
                  <a:solidFill>
                    <a:schemeClr val="tx1"/>
                  </a:solidFill>
                </a:rPr>
                <a:t> gives us an instance of T without calling a constructor. The instance is only available at compile time to infer its type, e.g. with </a:t>
              </a:r>
              <a:r>
                <a:rPr lang="en-US" sz="1600" dirty="0" err="1" smtClean="0">
                  <a:solidFill>
                    <a:schemeClr val="tx1"/>
                  </a:solidFill>
                  <a:latin typeface="Consolas" panose="020B0609020204030204" pitchFamily="49" charset="0"/>
                  <a:cs typeface="Courier New" panose="02070309020205020404" pitchFamily="49" charset="0"/>
                </a:rPr>
                <a:t>decltype</a:t>
              </a:r>
              <a:r>
                <a:rPr lang="en-US" sz="1600" dirty="0" smtClean="0">
                  <a:solidFill>
                    <a:schemeClr val="tx1"/>
                  </a:solidFill>
                  <a:latin typeface="Consolas" panose="020B0609020204030204" pitchFamily="49" charset="0"/>
                  <a:cs typeface="Courier New" panose="02070309020205020404" pitchFamily="49" charset="0"/>
                </a:rPr>
                <a:t>.</a:t>
              </a:r>
              <a:endParaRPr lang="en-US" sz="1600" dirty="0">
                <a:solidFill>
                  <a:schemeClr val="tx1"/>
                </a:solidFill>
                <a:latin typeface="Courier New" panose="02070309020205020404" pitchFamily="49" charset="0"/>
                <a:cs typeface="Courier New" panose="02070309020205020404" pitchFamily="49" charset="0"/>
              </a:endParaRPr>
            </a:p>
          </p:txBody>
        </p:sp>
        <p:pic>
          <p:nvPicPr>
            <p:cNvPr id="13" name="Grafik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1" name="Gruppieren 20"/>
          <p:cNvGrpSpPr/>
          <p:nvPr/>
        </p:nvGrpSpPr>
        <p:grpSpPr>
          <a:xfrm>
            <a:off x="342388" y="4883892"/>
            <a:ext cx="11519837" cy="864096"/>
            <a:chOff x="911423" y="3050051"/>
            <a:chExt cx="11519837" cy="864096"/>
          </a:xfrm>
        </p:grpSpPr>
        <p:sp>
          <p:nvSpPr>
            <p:cNvPr id="22" name="Abgerundetes Rechteck 21"/>
            <p:cNvSpPr/>
            <p:nvPr/>
          </p:nvSpPr>
          <p:spPr>
            <a:xfrm>
              <a:off x="911423" y="3050051"/>
              <a:ext cx="11519837"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err="1" smtClean="0">
                  <a:solidFill>
                    <a:schemeClr val="tx1"/>
                  </a:solidFill>
                  <a:latin typeface="Consolas" panose="020B0609020204030204" pitchFamily="49" charset="0"/>
                  <a:cs typeface="Courier New" panose="02070309020205020404" pitchFamily="49" charset="0"/>
                </a:rPr>
                <a:t>std</a:t>
              </a:r>
              <a:r>
                <a:rPr lang="en-US" sz="1600" dirty="0" smtClean="0">
                  <a:solidFill>
                    <a:schemeClr val="tx1"/>
                  </a:solidFill>
                  <a:latin typeface="Consolas" panose="020B0609020204030204" pitchFamily="49" charset="0"/>
                  <a:cs typeface="Courier New" panose="02070309020205020404" pitchFamily="49" charset="0"/>
                </a:rPr>
                <a:t>::</a:t>
              </a:r>
              <a:r>
                <a:rPr lang="en-US" sz="1600" dirty="0" err="1" smtClean="0">
                  <a:solidFill>
                    <a:schemeClr val="tx1"/>
                  </a:solidFill>
                  <a:latin typeface="Consolas" panose="020B0609020204030204" pitchFamily="49" charset="0"/>
                  <a:cs typeface="Courier New" panose="02070309020205020404" pitchFamily="49" charset="0"/>
                </a:rPr>
                <a:t>void_t</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latin typeface="+mj-lt"/>
                  <a:cs typeface="Courier New" panose="02070309020205020404" pitchFamily="49" charset="0"/>
                </a:rPr>
                <a:t>is always </a:t>
              </a:r>
              <a:r>
                <a:rPr lang="en-US" sz="1600" dirty="0" smtClean="0">
                  <a:solidFill>
                    <a:schemeClr val="tx1"/>
                  </a:solidFill>
                  <a:latin typeface="Consolas" panose="020B0609020204030204" pitchFamily="49" charset="0"/>
                  <a:cs typeface="Courier New" panose="02070309020205020404" pitchFamily="49" charset="0"/>
                </a:rPr>
                <a:t>void</a:t>
              </a:r>
              <a:r>
                <a:rPr lang="en-US" sz="1600" dirty="0" smtClean="0">
                  <a:solidFill>
                    <a:schemeClr val="tx1"/>
                  </a:solidFill>
                  <a:latin typeface="Courier New" panose="02070309020205020404" pitchFamily="49" charset="0"/>
                  <a:cs typeface="Courier New" panose="02070309020205020404" pitchFamily="49" charset="0"/>
                </a:rPr>
                <a:t>. </a:t>
              </a:r>
              <a:r>
                <a:rPr lang="en-US" sz="1600" dirty="0" smtClean="0">
                  <a:solidFill>
                    <a:schemeClr val="tx1"/>
                  </a:solidFill>
                  <a:cs typeface="Courier New" panose="02070309020205020404" pitchFamily="49" charset="0"/>
                </a:rPr>
                <a:t>We will now see why that is needed.</a:t>
              </a:r>
              <a:endParaRPr lang="en-US" sz="1600" dirty="0">
                <a:solidFill>
                  <a:schemeClr val="tx1"/>
                </a:solidFill>
                <a:cs typeface="Courier New" panose="02070309020205020404" pitchFamily="49" charset="0"/>
              </a:endParaRPr>
            </a:p>
          </p:txBody>
        </p:sp>
        <p:pic>
          <p:nvPicPr>
            <p:cNvPr id="23" name="Grafik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32676678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32</a:t>
            </a:fld>
            <a:endParaRPr lang="en-US" dirty="0"/>
          </a:p>
        </p:txBody>
      </p:sp>
      <p:grpSp>
        <p:nvGrpSpPr>
          <p:cNvPr id="14" name="Gruppieren 13"/>
          <p:cNvGrpSpPr/>
          <p:nvPr/>
        </p:nvGrpSpPr>
        <p:grpSpPr>
          <a:xfrm>
            <a:off x="334800" y="980728"/>
            <a:ext cx="11520000" cy="2031325"/>
            <a:chOff x="6311900" y="983651"/>
            <a:chExt cx="11520000" cy="2031325"/>
          </a:xfrm>
        </p:grpSpPr>
        <p:sp>
          <p:nvSpPr>
            <p:cNvPr id="15" name="Rechteck 14"/>
            <p:cNvSpPr/>
            <p:nvPr/>
          </p:nvSpPr>
          <p:spPr>
            <a:xfrm>
              <a:off x="6311900" y="983651"/>
              <a:ext cx="1152000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&lt;&gt;&gt;</a:t>
              </a:r>
            </a:p>
            <a:p>
              <a:r>
                <a:rPr lang="de-DE" err="1" smtClean="0">
                  <a:solidFill>
                    <a:srgbClr val="0000FF"/>
                  </a:solidFill>
                  <a:latin typeface="Consolas" panose="020B0609020204030204" pitchFamily="49" charset="0"/>
                </a:rPr>
                <a:t>struct</a:t>
              </a:r>
              <a:r>
                <a:rPr lang="de-DE" smtClean="0">
                  <a:solidFill>
                    <a:srgbClr val="000000"/>
                  </a:solidFill>
                  <a:latin typeface="Consolas" panose="020B0609020204030204" pitchFamily="49" charset="0"/>
                </a:rPr>
                <a:t> </a:t>
              </a:r>
              <a:r>
                <a:rPr lang="de-DE" smtClean="0">
                  <a:solidFill>
                    <a:srgbClr val="267F99"/>
                  </a:solidFill>
                  <a:latin typeface="Consolas" panose="020B0609020204030204" pitchFamily="49" charset="0"/>
                </a:rPr>
                <a:t>has_data</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false_type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err="1">
                  <a:solidFill>
                    <a:srgbClr val="0000FF"/>
                  </a:solidFill>
                  <a:latin typeface="Consolas" panose="020B0609020204030204" pitchFamily="49" charset="0"/>
                </a:rPr>
                <a:t>struct</a:t>
              </a:r>
              <a:r>
                <a:rPr lang="de-DE">
                  <a:solidFill>
                    <a:srgbClr val="000000"/>
                  </a:solidFill>
                  <a:latin typeface="Consolas" panose="020B0609020204030204" pitchFamily="49" charset="0"/>
                </a:rPr>
                <a:t> </a:t>
              </a:r>
              <a:r>
                <a:rPr lang="de-DE" smtClean="0">
                  <a:solidFill>
                    <a:srgbClr val="267F99"/>
                  </a:solidFill>
                  <a:latin typeface="Consolas" panose="020B0609020204030204" pitchFamily="49" charset="0"/>
                </a:rPr>
                <a:t>has_data</a:t>
              </a:r>
              <a:r>
                <a:rPr lang="de-DE" smtClean="0">
                  <a:solidFill>
                    <a:srgbClr val="000000"/>
                  </a:solidFill>
                  <a:latin typeface="Consolas" panose="020B0609020204030204" pitchFamily="49" charset="0"/>
                </a:rPr>
                <a:t>&lt;</a:t>
              </a:r>
              <a:r>
                <a:rPr lang="de-DE" smtClean="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a:t>
              </a:r>
              <a:r>
                <a:rPr lang="de-DE" dirty="0" err="1" smtClean="0">
                  <a:solidFill>
                    <a:srgbClr val="0000FF"/>
                  </a:solidFill>
                  <a:latin typeface="Consolas" panose="020B0609020204030204" pitchFamily="49" charset="0"/>
                </a:rPr>
                <a:t>decltype</a:t>
              </a:r>
              <a:r>
                <a:rPr lang="de-DE" dirty="0" smtClean="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declval</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r>
                <a:rPr lang="de-DE" dirty="0" err="1">
                  <a:solidFill>
                    <a:srgbClr val="795E26"/>
                  </a:solidFill>
                  <a:latin typeface="Consolas" panose="020B0609020204030204" pitchFamily="49" charset="0"/>
                </a:rPr>
                <a:t>data</a:t>
              </a:r>
              <a:r>
                <a:rPr lang="de-DE" dirty="0" smtClean="0">
                  <a:solidFill>
                    <a:srgbClr val="000000"/>
                  </a:solidFill>
                  <a:latin typeface="Consolas" panose="020B0609020204030204" pitchFamily="49" charset="0"/>
                </a:rPr>
                <a:t>())&gt;&gt;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true_type</a:t>
              </a:r>
              <a:r>
                <a:rPr lang="de-DE" dirty="0">
                  <a:solidFill>
                    <a:srgbClr val="000000"/>
                  </a:solidFill>
                  <a:latin typeface="Consolas" panose="020B0609020204030204" pitchFamily="49" charset="0"/>
                </a:rPr>
                <a:t> {};</a:t>
              </a:r>
              <a:endParaRPr lang="de-DE" b="0" dirty="0">
                <a:solidFill>
                  <a:srgbClr val="000000"/>
                </a:solidFill>
                <a:effectLst/>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sp>
        <p:nvSpPr>
          <p:cNvPr id="5" name="Textfeld 4"/>
          <p:cNvSpPr txBox="1"/>
          <p:nvPr/>
        </p:nvSpPr>
        <p:spPr>
          <a:xfrm>
            <a:off x="334800" y="3140968"/>
            <a:ext cx="11522238" cy="646331"/>
          </a:xfrm>
          <a:prstGeom prst="rect">
            <a:avLst/>
          </a:prstGeom>
          <a:noFill/>
        </p:spPr>
        <p:txBody>
          <a:bodyPr wrap="square" rtlCol="0">
            <a:spAutoFit/>
          </a:bodyPr>
          <a:lstStyle/>
          <a:p>
            <a:r>
              <a:rPr lang="en-US" dirty="0" smtClean="0"/>
              <a:t>What happens, if we now write </a:t>
            </a:r>
            <a:r>
              <a:rPr lang="en-US" dirty="0" err="1" smtClean="0">
                <a:latin typeface="Consolas" panose="020B0609020204030204" pitchFamily="49" charset="0"/>
              </a:rPr>
              <a:t>has_data</a:t>
            </a:r>
            <a:r>
              <a:rPr lang="en-US" dirty="0" smtClean="0">
                <a:latin typeface="Consolas" panose="020B0609020204030204" pitchFamily="49" charset="0"/>
              </a:rPr>
              <a:t>&lt;</a:t>
            </a:r>
            <a:r>
              <a:rPr lang="en-US" dirty="0" err="1" smtClean="0">
                <a:latin typeface="Consolas" panose="020B0609020204030204" pitchFamily="49" charset="0"/>
              </a:rPr>
              <a:t>vec</a:t>
            </a:r>
            <a:r>
              <a:rPr lang="en-US" dirty="0" smtClean="0">
                <a:latin typeface="Consolas" panose="020B0609020204030204" pitchFamily="49" charset="0"/>
              </a:rPr>
              <a:t>&gt;</a:t>
            </a:r>
            <a:r>
              <a:rPr lang="en-US" dirty="0" smtClean="0"/>
              <a:t>?</a:t>
            </a:r>
          </a:p>
          <a:p>
            <a:pPr marL="800100" lvl="1" indent="-342900">
              <a:buFont typeface="+mj-lt"/>
              <a:buAutoNum type="alphaLcPeriod" startAt="3"/>
            </a:pPr>
            <a:endParaRPr lang="en-US" dirty="0"/>
          </a:p>
        </p:txBody>
      </p:sp>
      <p:sp>
        <p:nvSpPr>
          <p:cNvPr id="6" name="Rechteck 5"/>
          <p:cNvSpPr/>
          <p:nvPr/>
        </p:nvSpPr>
        <p:spPr>
          <a:xfrm>
            <a:off x="-2184920" y="224487"/>
            <a:ext cx="6096000" cy="369332"/>
          </a:xfrm>
          <a:prstGeom prst="rect">
            <a:avLst/>
          </a:prstGeom>
        </p:spPr>
        <p:txBody>
          <a:bodyPr>
            <a:spAutoFit/>
          </a:bodyPr>
          <a:lstStyle/>
          <a:p>
            <a:pPr lvl="1"/>
            <a:endParaRPr lang="de-DE" dirty="0">
              <a:solidFill>
                <a:srgbClr val="000000"/>
              </a:solidFill>
              <a:latin typeface="Consolas" panose="020B0609020204030204" pitchFamily="49" charset="0"/>
            </a:endParaRPr>
          </a:p>
        </p:txBody>
      </p:sp>
      <p:graphicFrame>
        <p:nvGraphicFramePr>
          <p:cNvPr id="20" name="Diagramm 19"/>
          <p:cNvGraphicFramePr/>
          <p:nvPr>
            <p:extLst>
              <p:ext uri="{D42A27DB-BD31-4B8C-83A1-F6EECF244321}">
                <p14:modId xmlns:p14="http://schemas.microsoft.com/office/powerpoint/2010/main" val="585042518"/>
              </p:ext>
            </p:extLst>
          </p:nvPr>
        </p:nvGraphicFramePr>
        <p:xfrm>
          <a:off x="335360" y="3592288"/>
          <a:ext cx="5544740" cy="24470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1" name="Diagramm 20"/>
          <p:cNvGraphicFramePr/>
          <p:nvPr>
            <p:extLst>
              <p:ext uri="{D42A27DB-BD31-4B8C-83A1-F6EECF244321}">
                <p14:modId xmlns:p14="http://schemas.microsoft.com/office/powerpoint/2010/main" val="244499494"/>
              </p:ext>
            </p:extLst>
          </p:nvPr>
        </p:nvGraphicFramePr>
        <p:xfrm>
          <a:off x="6338057" y="3592288"/>
          <a:ext cx="5518981" cy="244706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grpSp>
        <p:nvGrpSpPr>
          <p:cNvPr id="31" name="Gruppieren 30"/>
          <p:cNvGrpSpPr/>
          <p:nvPr/>
        </p:nvGrpSpPr>
        <p:grpSpPr>
          <a:xfrm>
            <a:off x="334800" y="980728"/>
            <a:ext cx="11520000" cy="2031325"/>
            <a:chOff x="6311900" y="983651"/>
            <a:chExt cx="11520000" cy="2031325"/>
          </a:xfrm>
        </p:grpSpPr>
        <p:sp>
          <p:nvSpPr>
            <p:cNvPr id="32" name="Rechteck 31"/>
            <p:cNvSpPr/>
            <p:nvPr/>
          </p:nvSpPr>
          <p:spPr>
            <a:xfrm>
              <a:off x="6311900" y="983651"/>
              <a:ext cx="1152000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&lt;&gt;</a:t>
              </a:r>
            </a:p>
            <a:p>
              <a:r>
                <a:rPr lang="de-DE" dirty="0" err="1">
                  <a:solidFill>
                    <a:srgbClr val="0000FF"/>
                  </a:solidFill>
                  <a:latin typeface="Consolas" panose="020B0609020204030204" pitchFamily="49" charset="0"/>
                </a:rPr>
                <a:t>struct</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void</a:t>
              </a:r>
              <a:r>
                <a:rPr lang="de-DE" dirty="0">
                  <a:solidFill>
                    <a:srgbClr val="000000"/>
                  </a:solidFill>
                  <a:latin typeface="Consolas" panose="020B0609020204030204" pitchFamily="49" charset="0"/>
                </a:rPr>
                <a:t>&gt;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false_type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struct</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smtClean="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a:t>
              </a:r>
              <a:r>
                <a:rPr lang="de-DE" dirty="0" err="1" smtClean="0">
                  <a:solidFill>
                    <a:srgbClr val="0000FF"/>
                  </a:solidFill>
                  <a:latin typeface="Consolas" panose="020B0609020204030204" pitchFamily="49" charset="0"/>
                </a:rPr>
                <a:t>decltype</a:t>
              </a:r>
              <a:r>
                <a:rPr lang="de-DE" dirty="0" smtClean="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declval</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r>
                <a:rPr lang="de-DE" dirty="0" err="1">
                  <a:solidFill>
                    <a:srgbClr val="795E26"/>
                  </a:solidFill>
                  <a:latin typeface="Consolas" panose="020B0609020204030204" pitchFamily="49" charset="0"/>
                </a:rPr>
                <a:t>data</a:t>
              </a:r>
              <a:r>
                <a:rPr lang="de-DE" dirty="0" smtClean="0">
                  <a:solidFill>
                    <a:srgbClr val="000000"/>
                  </a:solidFill>
                  <a:latin typeface="Consolas" panose="020B0609020204030204" pitchFamily="49" charset="0"/>
                </a:rPr>
                <a:t>())&gt;&gt;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true_type</a:t>
              </a:r>
              <a:r>
                <a:rPr lang="de-DE" dirty="0">
                  <a:solidFill>
                    <a:srgbClr val="000000"/>
                  </a:solidFill>
                  <a:latin typeface="Consolas" panose="020B0609020204030204" pitchFamily="49" charset="0"/>
                </a:rPr>
                <a:t> {};</a:t>
              </a:r>
              <a:endParaRPr lang="de-DE" b="0" dirty="0">
                <a:solidFill>
                  <a:srgbClr val="000000"/>
                </a:solidFill>
                <a:effectLst/>
                <a:latin typeface="Consolas" panose="020B0609020204030204" pitchFamily="49" charset="0"/>
              </a:endParaRPr>
            </a:p>
          </p:txBody>
        </p:sp>
        <p:pic>
          <p:nvPicPr>
            <p:cNvPr id="33" name="Grafik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2" name="Gruppieren 21"/>
          <p:cNvGrpSpPr/>
          <p:nvPr/>
        </p:nvGrpSpPr>
        <p:grpSpPr>
          <a:xfrm>
            <a:off x="334800" y="980728"/>
            <a:ext cx="11520000" cy="2031325"/>
            <a:chOff x="4215844" y="3281245"/>
            <a:chExt cx="11520000" cy="2031325"/>
          </a:xfrm>
        </p:grpSpPr>
        <p:sp>
          <p:nvSpPr>
            <p:cNvPr id="23" name="Rechteck 22"/>
            <p:cNvSpPr/>
            <p:nvPr/>
          </p:nvSpPr>
          <p:spPr>
            <a:xfrm>
              <a:off x="4215844" y="3281245"/>
              <a:ext cx="1152000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&lt;&gt;</a:t>
              </a:r>
              <a:endParaRPr lang="de-DE" dirty="0">
                <a:solidFill>
                  <a:srgbClr val="000000"/>
                </a:solidFill>
                <a:latin typeface="Consolas" panose="020B0609020204030204" pitchFamily="49" charset="0"/>
              </a:endParaRPr>
            </a:p>
            <a:p>
              <a:r>
                <a:rPr lang="de-DE" dirty="0" err="1" smtClean="0">
                  <a:solidFill>
                    <a:srgbClr val="0000FF"/>
                  </a:solidFill>
                  <a:latin typeface="Consolas" panose="020B0609020204030204" pitchFamily="49" charset="0"/>
                </a:rPr>
                <a:t>struct</a:t>
              </a:r>
              <a:r>
                <a:rPr lang="de-DE" dirty="0" smtClean="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 </a:t>
              </a:r>
              <a:r>
                <a:rPr lang="de-DE" dirty="0" err="1" smtClean="0">
                  <a:solidFill>
                    <a:srgbClr val="0000FF"/>
                  </a:solidFill>
                  <a:latin typeface="Consolas" panose="020B0609020204030204" pitchFamily="49" charset="0"/>
                </a:rPr>
                <a:t>void</a:t>
              </a:r>
              <a:r>
                <a:rPr lang="de-DE" dirty="0" smtClean="0">
                  <a:solidFill>
                    <a:srgbClr val="000000"/>
                  </a:solidFill>
                  <a:latin typeface="Consolas" panose="020B0609020204030204" pitchFamily="49" charset="0"/>
                </a:rPr>
                <a:t>&gt;</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false_type</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a:t>
              </a:r>
            </a:p>
            <a:p>
              <a:endParaRPr lang="de-DE" dirty="0">
                <a:solidFill>
                  <a:srgbClr val="000000"/>
                </a:solidFill>
                <a:latin typeface="Consolas" panose="020B0609020204030204" pitchFamily="49" charset="0"/>
              </a:endParaRPr>
            </a:p>
            <a:p>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a:t>
              </a:r>
              <a:r>
                <a:rPr lang="de-DE" dirty="0">
                  <a:solidFill>
                    <a:srgbClr val="000000"/>
                  </a:solidFill>
                  <a:latin typeface="Consolas" panose="020B0609020204030204" pitchFamily="49" charset="0"/>
                </a:rPr>
                <a:t>&lt;&gt;</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struct</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void_t</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decltype</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smtClean="0">
                  <a:solidFill>
                    <a:srgbClr val="795E26"/>
                  </a:solidFill>
                  <a:latin typeface="Consolas" panose="020B0609020204030204" pitchFamily="49" charset="0"/>
                </a:rPr>
                <a:t>declval</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&gt;().</a:t>
              </a:r>
              <a:r>
                <a:rPr lang="de-DE" dirty="0" err="1">
                  <a:solidFill>
                    <a:srgbClr val="795E26"/>
                  </a:solidFill>
                  <a:latin typeface="Consolas" panose="020B0609020204030204" pitchFamily="49" charset="0"/>
                </a:rPr>
                <a:t>data</a:t>
              </a:r>
              <a:r>
                <a:rPr lang="de-DE" dirty="0" smtClean="0">
                  <a:solidFill>
                    <a:srgbClr val="000000"/>
                  </a:solidFill>
                  <a:latin typeface="Consolas" panose="020B0609020204030204" pitchFamily="49" charset="0"/>
                </a:rPr>
                <a:t>())&gt;&gt;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smtClean="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true_type</a:t>
              </a:r>
              <a:r>
                <a:rPr lang="de-DE" dirty="0" smtClean="0">
                  <a:solidFill>
                    <a:srgbClr val="000000"/>
                  </a:solidFill>
                  <a:latin typeface="Consolas" panose="020B0609020204030204" pitchFamily="49" charset="0"/>
                </a:rPr>
                <a:t> {};</a:t>
              </a:r>
              <a:endParaRPr lang="de-DE" dirty="0">
                <a:solidFill>
                  <a:srgbClr val="000000"/>
                </a:solidFill>
                <a:latin typeface="Consolas" panose="020B0609020204030204" pitchFamily="49" charset="0"/>
              </a:endParaRP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5566" y="3362318"/>
              <a:ext cx="368102" cy="413792"/>
            </a:xfrm>
            <a:prstGeom prst="rect">
              <a:avLst/>
            </a:prstGeom>
          </p:spPr>
        </p:pic>
      </p:grpSp>
      <p:grpSp>
        <p:nvGrpSpPr>
          <p:cNvPr id="25" name="Gruppieren 24"/>
          <p:cNvGrpSpPr/>
          <p:nvPr/>
        </p:nvGrpSpPr>
        <p:grpSpPr>
          <a:xfrm>
            <a:off x="334800" y="980728"/>
            <a:ext cx="11520000" cy="2031325"/>
            <a:chOff x="6311900" y="983651"/>
            <a:chExt cx="11520000" cy="2031325"/>
          </a:xfrm>
        </p:grpSpPr>
        <p:sp>
          <p:nvSpPr>
            <p:cNvPr id="26" name="Rechteck 25"/>
            <p:cNvSpPr/>
            <p:nvPr/>
          </p:nvSpPr>
          <p:spPr>
            <a:xfrm>
              <a:off x="6311900" y="983651"/>
              <a:ext cx="11520000"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&lt;&gt;</a:t>
              </a:r>
            </a:p>
            <a:p>
              <a:r>
                <a:rPr lang="de-DE" dirty="0" err="1">
                  <a:solidFill>
                    <a:srgbClr val="0000FF"/>
                  </a:solidFill>
                  <a:latin typeface="Consolas" panose="020B0609020204030204" pitchFamily="49" charset="0"/>
                </a:rPr>
                <a:t>struct</a:t>
              </a:r>
              <a:r>
                <a:rPr lang="de-DE" dirty="0">
                  <a:solidFill>
                    <a:srgbClr val="000000"/>
                  </a:solidFill>
                  <a:latin typeface="Consolas" panose="020B0609020204030204" pitchFamily="49" charset="0"/>
                </a:rPr>
                <a:t>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void</a:t>
              </a:r>
              <a:r>
                <a:rPr lang="de-DE" dirty="0">
                  <a:solidFill>
                    <a:srgbClr val="000000"/>
                  </a:solidFill>
                  <a:latin typeface="Consolas" panose="020B0609020204030204" pitchFamily="49" charset="0"/>
                </a:rPr>
                <a:t>&gt;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false_type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endParaRPr lang="de-DE" dirty="0" smtClean="0">
                <a:solidFill>
                  <a:srgbClr val="000000"/>
                </a:solidFill>
                <a:latin typeface="Consolas" panose="020B0609020204030204" pitchFamily="49" charset="0"/>
              </a:endParaRPr>
            </a:p>
            <a:p>
              <a:endParaRPr lang="de-DE" b="0" dirty="0">
                <a:solidFill>
                  <a:srgbClr val="000000"/>
                </a:solidFill>
                <a:effectLst/>
                <a:latin typeface="Consolas" panose="020B0609020204030204" pitchFamily="49" charset="0"/>
              </a:endParaRPr>
            </a:p>
            <a:p>
              <a:endParaRPr lang="de-DE" b="0" dirty="0">
                <a:solidFill>
                  <a:srgbClr val="000000"/>
                </a:solidFill>
                <a:effectLst/>
                <a:latin typeface="Consolas" panose="020B0609020204030204" pitchFamily="49" charset="0"/>
              </a:endParaRP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spTree>
    <p:extLst>
      <p:ext uri="{BB962C8B-B14F-4D97-AF65-F5344CB8AC3E}">
        <p14:creationId xmlns:p14="http://schemas.microsoft.com/office/powerpoint/2010/main" val="3143933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graphicEl>
                                              <a:dgm id="{CF9DAE90-2C14-446B-925F-148980C20B5B}"/>
                                            </p:graphicEl>
                                          </p:spTgt>
                                        </p:tgtEl>
                                        <p:attrNameLst>
                                          <p:attrName>style.visibility</p:attrName>
                                        </p:attrNameLst>
                                      </p:cBhvr>
                                      <p:to>
                                        <p:strVal val="visible"/>
                                      </p:to>
                                    </p:set>
                                    <p:animEffect transition="in" filter="fade">
                                      <p:cBhvr>
                                        <p:cTn id="22" dur="500"/>
                                        <p:tgtEl>
                                          <p:spTgt spid="20">
                                            <p:graphicEl>
                                              <a:dgm id="{CF9DAE90-2C14-446B-925F-148980C20B5B}"/>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0">
                                            <p:graphicEl>
                                              <a:dgm id="{ABECE4A9-4D67-4C58-8892-96A2E83A86B4}"/>
                                            </p:graphicEl>
                                          </p:spTgt>
                                        </p:tgtEl>
                                        <p:attrNameLst>
                                          <p:attrName>style.visibility</p:attrName>
                                        </p:attrNameLst>
                                      </p:cBhvr>
                                      <p:to>
                                        <p:strVal val="visible"/>
                                      </p:to>
                                    </p:set>
                                    <p:animEffect transition="in" filter="fade">
                                      <p:cBhvr>
                                        <p:cTn id="25" dur="500"/>
                                        <p:tgtEl>
                                          <p:spTgt spid="20">
                                            <p:graphicEl>
                                              <a:dgm id="{ABECE4A9-4D67-4C58-8892-96A2E83A86B4}"/>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graphicEl>
                                              <a:dgm id="{280DDA49-7676-425F-A1B4-C1D3CC6978BE}"/>
                                            </p:graphicEl>
                                          </p:spTgt>
                                        </p:tgtEl>
                                        <p:attrNameLst>
                                          <p:attrName>style.visibility</p:attrName>
                                        </p:attrNameLst>
                                      </p:cBhvr>
                                      <p:to>
                                        <p:strVal val="visible"/>
                                      </p:to>
                                    </p:set>
                                    <p:animEffect transition="in" filter="fade">
                                      <p:cBhvr>
                                        <p:cTn id="30" dur="500"/>
                                        <p:tgtEl>
                                          <p:spTgt spid="20">
                                            <p:graphicEl>
                                              <a:dgm id="{280DDA49-7676-425F-A1B4-C1D3CC6978BE}"/>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graphicEl>
                                              <a:dgm id="{7436ADD2-0FFB-4112-B2C8-41C9CDCADDD9}"/>
                                            </p:graphicEl>
                                          </p:spTgt>
                                        </p:tgtEl>
                                        <p:attrNameLst>
                                          <p:attrName>style.visibility</p:attrName>
                                        </p:attrNameLst>
                                      </p:cBhvr>
                                      <p:to>
                                        <p:strVal val="visible"/>
                                      </p:to>
                                    </p:set>
                                    <p:animEffect transition="in" filter="fade">
                                      <p:cBhvr>
                                        <p:cTn id="33" dur="500"/>
                                        <p:tgtEl>
                                          <p:spTgt spid="20">
                                            <p:graphicEl>
                                              <a:dgm id="{7436ADD2-0FFB-4112-B2C8-41C9CDCADDD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0" grpId="0">
        <p:bldSub>
          <a:bldDgm bld="lvlAtOnc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33</a:t>
            </a:fld>
            <a:endParaRPr lang="en-US" dirty="0"/>
          </a:p>
        </p:txBody>
      </p:sp>
      <p:grpSp>
        <p:nvGrpSpPr>
          <p:cNvPr id="14" name="Gruppieren 13"/>
          <p:cNvGrpSpPr/>
          <p:nvPr/>
        </p:nvGrpSpPr>
        <p:grpSpPr>
          <a:xfrm>
            <a:off x="334800" y="980728"/>
            <a:ext cx="11520000" cy="1846659"/>
            <a:chOff x="6311900" y="983651"/>
            <a:chExt cx="11520000" cy="1846659"/>
          </a:xfrm>
        </p:grpSpPr>
        <p:sp>
          <p:nvSpPr>
            <p:cNvPr id="15" name="Rechteck 14"/>
            <p:cNvSpPr/>
            <p:nvPr/>
          </p:nvSpPr>
          <p:spPr>
            <a:xfrm>
              <a:off x="6311900" y="983651"/>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&lt;&gt;&gt;</a:t>
              </a:r>
            </a:p>
            <a:p>
              <a:r>
                <a:rPr lang="de-DE" sz="1600" err="1" smtClean="0">
                  <a:solidFill>
                    <a:srgbClr val="0000FF"/>
                  </a:solidFill>
                  <a:latin typeface="Consolas" panose="020B0609020204030204" pitchFamily="49" charset="0"/>
                </a:rPr>
                <a:t>struct</a:t>
              </a:r>
              <a:r>
                <a:rPr lang="de-DE" sz="1600" smtClean="0">
                  <a:solidFill>
                    <a:srgbClr val="000000"/>
                  </a:solidFill>
                  <a:latin typeface="Consolas" panose="020B0609020204030204" pitchFamily="49" charset="0"/>
                </a:rPr>
                <a:t> </a:t>
              </a:r>
              <a:r>
                <a:rPr lang="de-DE" sz="1600" smtClean="0">
                  <a:solidFill>
                    <a:srgbClr val="267F99"/>
                  </a:solidFill>
                  <a:latin typeface="Consolas" panose="020B0609020204030204" pitchFamily="49" charset="0"/>
                </a:rPr>
                <a:t>has_data</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p>
            <a:p>
              <a:r>
                <a:rPr lang="de-DE" sz="1600" err="1">
                  <a:solidFill>
                    <a:srgbClr val="0000FF"/>
                  </a:solidFill>
                  <a:latin typeface="Consolas" panose="020B0609020204030204" pitchFamily="49" charset="0"/>
                </a:rPr>
                <a:t>struct</a:t>
              </a:r>
              <a:r>
                <a:rPr lang="de-DE" sz="1600">
                  <a:solidFill>
                    <a:srgbClr val="000000"/>
                  </a:solidFill>
                  <a:latin typeface="Consolas" panose="020B0609020204030204" pitchFamily="49" charset="0"/>
                </a:rPr>
                <a:t> </a:t>
              </a:r>
              <a:r>
                <a:rPr lang="de-DE" sz="1600" smtClean="0">
                  <a:solidFill>
                    <a:srgbClr val="267F99"/>
                  </a:solidFill>
                  <a:latin typeface="Consolas" panose="020B0609020204030204" pitchFamily="49" charset="0"/>
                </a:rPr>
                <a:t>has_data</a:t>
              </a:r>
              <a:r>
                <a:rPr lang="de-DE" sz="1600" smtClean="0">
                  <a:solidFill>
                    <a:srgbClr val="000000"/>
                  </a:solidFill>
                  <a:latin typeface="Consolas" panose="020B0609020204030204" pitchFamily="49" charset="0"/>
                </a:rPr>
                <a:t>&lt;</a:t>
              </a:r>
              <a:r>
                <a:rPr lang="de-DE" sz="1600" smtClean="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decltype</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795E26"/>
                  </a:solidFill>
                  <a:latin typeface="Consolas" panose="020B0609020204030204" pitchFamily="49" charset="0"/>
                </a:rPr>
                <a:t>declval</a:t>
              </a:r>
              <a:r>
                <a:rPr lang="de-DE" sz="1600" dirty="0">
                  <a:solidFill>
                    <a:srgbClr val="000000"/>
                  </a:solidFill>
                  <a:latin typeface="Consolas" panose="020B0609020204030204" pitchFamily="49" charset="0"/>
                </a:rPr>
                <a:t>&lt;</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true_type</a:t>
              </a:r>
              <a:r>
                <a:rPr lang="de-DE" sz="1600" dirty="0">
                  <a:solidFill>
                    <a:srgbClr val="000000"/>
                  </a:solidFill>
                  <a:latin typeface="Consolas" panose="020B0609020204030204" pitchFamily="49" charset="0"/>
                </a:rPr>
                <a:t> {};</a:t>
              </a:r>
              <a:endParaRPr lang="de-DE" sz="1600" b="0" dirty="0">
                <a:solidFill>
                  <a:srgbClr val="000000"/>
                </a:solidFill>
                <a:effectLst/>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sp>
        <p:nvSpPr>
          <p:cNvPr id="5" name="Textfeld 4"/>
          <p:cNvSpPr txBox="1"/>
          <p:nvPr/>
        </p:nvSpPr>
        <p:spPr>
          <a:xfrm>
            <a:off x="334800" y="3140968"/>
            <a:ext cx="11522238" cy="646331"/>
          </a:xfrm>
          <a:prstGeom prst="rect">
            <a:avLst/>
          </a:prstGeom>
          <a:noFill/>
        </p:spPr>
        <p:txBody>
          <a:bodyPr wrap="square" rtlCol="0">
            <a:spAutoFit/>
          </a:bodyPr>
          <a:lstStyle/>
          <a:p>
            <a:r>
              <a:rPr lang="en-US" dirty="0" smtClean="0"/>
              <a:t>What happens, if we now write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vec</a:t>
            </a:r>
            <a:r>
              <a:rPr lang="de-DE" dirty="0" smtClean="0">
                <a:solidFill>
                  <a:srgbClr val="000000"/>
                </a:solidFill>
                <a:latin typeface="Consolas" panose="020B0609020204030204" pitchFamily="49" charset="0"/>
              </a:rPr>
              <a:t>&lt;</a:t>
            </a:r>
            <a:r>
              <a:rPr lang="de-DE" dirty="0" err="1" smtClean="0">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en-US" dirty="0" smtClean="0">
                <a:latin typeface="Consolas" panose="020B0609020204030204" pitchFamily="49" charset="0"/>
              </a:rPr>
              <a:t>&gt;</a:t>
            </a:r>
            <a:r>
              <a:rPr lang="en-US" dirty="0" smtClean="0"/>
              <a:t>?</a:t>
            </a:r>
          </a:p>
          <a:p>
            <a:pPr marL="800100" lvl="1" indent="-342900">
              <a:buFont typeface="+mj-lt"/>
              <a:buAutoNum type="alphaLcPeriod" startAt="3"/>
            </a:pPr>
            <a:endParaRPr lang="en-US" dirty="0"/>
          </a:p>
        </p:txBody>
      </p:sp>
      <p:sp>
        <p:nvSpPr>
          <p:cNvPr id="6" name="Rechteck 5"/>
          <p:cNvSpPr/>
          <p:nvPr/>
        </p:nvSpPr>
        <p:spPr>
          <a:xfrm>
            <a:off x="-2184920" y="224487"/>
            <a:ext cx="6096000" cy="369332"/>
          </a:xfrm>
          <a:prstGeom prst="rect">
            <a:avLst/>
          </a:prstGeom>
        </p:spPr>
        <p:txBody>
          <a:bodyPr>
            <a:spAutoFit/>
          </a:bodyPr>
          <a:lstStyle/>
          <a:p>
            <a:pPr lvl="1"/>
            <a:endParaRPr lang="de-DE" dirty="0">
              <a:solidFill>
                <a:srgbClr val="000000"/>
              </a:solidFill>
              <a:latin typeface="Consolas" panose="020B0609020204030204" pitchFamily="49" charset="0"/>
            </a:endParaRPr>
          </a:p>
        </p:txBody>
      </p:sp>
      <p:sp>
        <p:nvSpPr>
          <p:cNvPr id="7" name="Freihandform 6"/>
          <p:cNvSpPr/>
          <p:nvPr/>
        </p:nvSpPr>
        <p:spPr>
          <a:xfrm>
            <a:off x="335360" y="3592430"/>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1</a:t>
            </a:r>
            <a:endParaRPr lang="de-DE" sz="2800" kern="1200" dirty="0"/>
          </a:p>
        </p:txBody>
      </p:sp>
      <p:sp>
        <p:nvSpPr>
          <p:cNvPr id="8" name="Freihandform 7"/>
          <p:cNvSpPr/>
          <p:nvPr/>
        </p:nvSpPr>
        <p:spPr>
          <a:xfrm>
            <a:off x="1292200" y="3592432"/>
            <a:ext cx="4587899" cy="888496"/>
          </a:xfrm>
          <a:custGeom>
            <a:avLst/>
            <a:gdLst>
              <a:gd name="connsiteX0" fmla="*/ 148085 w 888495"/>
              <a:gd name="connsiteY0" fmla="*/ 0 h 4587898"/>
              <a:gd name="connsiteX1" fmla="*/ 740410 w 888495"/>
              <a:gd name="connsiteY1" fmla="*/ 0 h 4587898"/>
              <a:gd name="connsiteX2" fmla="*/ 888495 w 888495"/>
              <a:gd name="connsiteY2" fmla="*/ 148085 h 4587898"/>
              <a:gd name="connsiteX3" fmla="*/ 888495 w 888495"/>
              <a:gd name="connsiteY3" fmla="*/ 4587898 h 4587898"/>
              <a:gd name="connsiteX4" fmla="*/ 888495 w 888495"/>
              <a:gd name="connsiteY4" fmla="*/ 4587898 h 4587898"/>
              <a:gd name="connsiteX5" fmla="*/ 0 w 888495"/>
              <a:gd name="connsiteY5" fmla="*/ 4587898 h 4587898"/>
              <a:gd name="connsiteX6" fmla="*/ 0 w 888495"/>
              <a:gd name="connsiteY6" fmla="*/ 4587898 h 4587898"/>
              <a:gd name="connsiteX7" fmla="*/ 0 w 888495"/>
              <a:gd name="connsiteY7" fmla="*/ 148085 h 4587898"/>
              <a:gd name="connsiteX8" fmla="*/ 148085 w 888495"/>
              <a:gd name="connsiteY8" fmla="*/ 0 h 458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87898">
                <a:moveTo>
                  <a:pt x="888495" y="764664"/>
                </a:moveTo>
                <a:lnTo>
                  <a:pt x="888495" y="3823234"/>
                </a:lnTo>
                <a:cubicBezTo>
                  <a:pt x="888495" y="4245544"/>
                  <a:pt x="875655" y="4587895"/>
                  <a:pt x="859817" y="4587895"/>
                </a:cubicBezTo>
                <a:lnTo>
                  <a:pt x="0" y="4587895"/>
                </a:lnTo>
                <a:lnTo>
                  <a:pt x="0" y="4587895"/>
                </a:lnTo>
                <a:lnTo>
                  <a:pt x="0" y="3"/>
                </a:lnTo>
                <a:lnTo>
                  <a:pt x="0" y="3"/>
                </a:lnTo>
                <a:lnTo>
                  <a:pt x="859817" y="3"/>
                </a:lnTo>
                <a:cubicBezTo>
                  <a:pt x="875655" y="3"/>
                  <a:pt x="888495" y="342354"/>
                  <a:pt x="888495" y="764664"/>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3533" rIns="53533" bIns="53534"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if</a:t>
            </a:r>
            <a:r>
              <a:rPr lang="de-DE" sz="1600" kern="1200" dirty="0" smtClean="0"/>
              <a:t> </a:t>
            </a:r>
            <a:r>
              <a:rPr lang="de-DE" sz="1600" kern="1200" dirty="0" err="1" smtClean="0"/>
              <a:t>the</a:t>
            </a:r>
            <a:r>
              <a:rPr lang="de-DE" sz="1600" kern="1200" dirty="0" smtClean="0"/>
              <a:t> </a:t>
            </a:r>
            <a:r>
              <a:rPr lang="de-DE" sz="1600" kern="1200" dirty="0" err="1" smtClean="0"/>
              <a:t>general</a:t>
            </a:r>
            <a:r>
              <a:rPr lang="de-DE" sz="1600" kern="1200" dirty="0" smtClean="0"/>
              <a:t> </a:t>
            </a:r>
            <a:r>
              <a:rPr lang="de-DE" sz="1600" kern="1200" dirty="0" err="1" smtClean="0"/>
              <a:t>version</a:t>
            </a:r>
            <a:r>
              <a:rPr lang="de-DE" sz="1600" kern="1200" dirty="0" smtClean="0"/>
              <a:t> </a:t>
            </a:r>
            <a:r>
              <a:rPr lang="de-DE" sz="1600" kern="1200" dirty="0" err="1" smtClean="0"/>
              <a:t>fits</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vec</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void</a:t>
            </a:r>
            <a:r>
              <a:rPr lang="de-DE" sz="1600" kern="1200" dirty="0" smtClean="0"/>
              <a:t> ✅</a:t>
            </a:r>
            <a:endParaRPr lang="de-DE" sz="1600" kern="1200" dirty="0"/>
          </a:p>
        </p:txBody>
      </p:sp>
      <p:sp>
        <p:nvSpPr>
          <p:cNvPr id="9" name="Freihandform 8"/>
          <p:cNvSpPr/>
          <p:nvPr/>
        </p:nvSpPr>
        <p:spPr>
          <a:xfrm>
            <a:off x="335360" y="4672295"/>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2</a:t>
            </a:r>
            <a:endParaRPr lang="de-DE" sz="2800" kern="1200" dirty="0"/>
          </a:p>
        </p:txBody>
      </p:sp>
      <p:sp>
        <p:nvSpPr>
          <p:cNvPr id="10" name="Freihandform 9"/>
          <p:cNvSpPr/>
          <p:nvPr/>
        </p:nvSpPr>
        <p:spPr>
          <a:xfrm>
            <a:off x="1292200" y="4672296"/>
            <a:ext cx="4587899" cy="888496"/>
          </a:xfrm>
          <a:custGeom>
            <a:avLst/>
            <a:gdLst>
              <a:gd name="connsiteX0" fmla="*/ 148085 w 888495"/>
              <a:gd name="connsiteY0" fmla="*/ 0 h 4587898"/>
              <a:gd name="connsiteX1" fmla="*/ 740410 w 888495"/>
              <a:gd name="connsiteY1" fmla="*/ 0 h 4587898"/>
              <a:gd name="connsiteX2" fmla="*/ 888495 w 888495"/>
              <a:gd name="connsiteY2" fmla="*/ 148085 h 4587898"/>
              <a:gd name="connsiteX3" fmla="*/ 888495 w 888495"/>
              <a:gd name="connsiteY3" fmla="*/ 4587898 h 4587898"/>
              <a:gd name="connsiteX4" fmla="*/ 888495 w 888495"/>
              <a:gd name="connsiteY4" fmla="*/ 4587898 h 4587898"/>
              <a:gd name="connsiteX5" fmla="*/ 0 w 888495"/>
              <a:gd name="connsiteY5" fmla="*/ 4587898 h 4587898"/>
              <a:gd name="connsiteX6" fmla="*/ 0 w 888495"/>
              <a:gd name="connsiteY6" fmla="*/ 4587898 h 4587898"/>
              <a:gd name="connsiteX7" fmla="*/ 0 w 888495"/>
              <a:gd name="connsiteY7" fmla="*/ 148085 h 4587898"/>
              <a:gd name="connsiteX8" fmla="*/ 148085 w 888495"/>
              <a:gd name="connsiteY8" fmla="*/ 0 h 458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87898">
                <a:moveTo>
                  <a:pt x="888495" y="764664"/>
                </a:moveTo>
                <a:lnTo>
                  <a:pt x="888495" y="3823234"/>
                </a:lnTo>
                <a:cubicBezTo>
                  <a:pt x="888495" y="4245544"/>
                  <a:pt x="875655" y="4587895"/>
                  <a:pt x="859817" y="4587895"/>
                </a:cubicBezTo>
                <a:lnTo>
                  <a:pt x="0" y="4587895"/>
                </a:lnTo>
                <a:lnTo>
                  <a:pt x="0" y="4587895"/>
                </a:lnTo>
                <a:lnTo>
                  <a:pt x="0" y="3"/>
                </a:lnTo>
                <a:lnTo>
                  <a:pt x="0" y="3"/>
                </a:lnTo>
                <a:lnTo>
                  <a:pt x="859817" y="3"/>
                </a:lnTo>
                <a:cubicBezTo>
                  <a:pt x="875655" y="3"/>
                  <a:pt x="888495" y="342354"/>
                  <a:pt x="888495" y="764664"/>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3533" rIns="53533" bIns="53534"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the</a:t>
            </a:r>
            <a:r>
              <a:rPr lang="de-DE" sz="1600" kern="1200" dirty="0" smtClean="0"/>
              <a:t> </a:t>
            </a:r>
            <a:r>
              <a:rPr lang="de-DE" sz="1600" kern="1200" dirty="0" err="1" smtClean="0"/>
              <a:t>specialized</a:t>
            </a:r>
            <a:r>
              <a:rPr lang="de-DE" sz="1600" kern="1200" dirty="0" smtClean="0"/>
              <a:t> </a:t>
            </a:r>
            <a:r>
              <a:rPr lang="de-DE" sz="1600" kern="1200" dirty="0" err="1" smtClean="0"/>
              <a:t>version</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vec</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No</a:t>
            </a:r>
            <a:r>
              <a:rPr lang="de-DE" sz="1600" kern="1200" dirty="0" smtClean="0"/>
              <a:t> </a:t>
            </a:r>
            <a:r>
              <a:rPr lang="de-DE" sz="1600" kern="1200" dirty="0" err="1" smtClean="0"/>
              <a:t>deduction</a:t>
            </a:r>
            <a:r>
              <a:rPr lang="de-DE" sz="1600" kern="1200" dirty="0" smtClean="0"/>
              <a:t> </a:t>
            </a:r>
            <a:r>
              <a:rPr lang="de-DE" sz="1600" kern="1200" dirty="0" err="1" smtClean="0"/>
              <a:t>possible</a:t>
            </a:r>
            <a:r>
              <a:rPr lang="de-DE" sz="1600" kern="1200" dirty="0" smtClean="0"/>
              <a:t> ✅</a:t>
            </a:r>
            <a:endParaRPr lang="de-DE" sz="1600" kern="1200" dirty="0"/>
          </a:p>
        </p:txBody>
      </p:sp>
      <p:sp>
        <p:nvSpPr>
          <p:cNvPr id="12" name="Freihandform 11"/>
          <p:cNvSpPr/>
          <p:nvPr/>
        </p:nvSpPr>
        <p:spPr>
          <a:xfrm>
            <a:off x="6338057" y="3592430"/>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3</a:t>
            </a:r>
            <a:endParaRPr lang="de-DE" sz="2800" kern="1200" dirty="0"/>
          </a:p>
        </p:txBody>
      </p:sp>
      <p:sp>
        <p:nvSpPr>
          <p:cNvPr id="13" name="Freihandform 12"/>
          <p:cNvSpPr/>
          <p:nvPr/>
        </p:nvSpPr>
        <p:spPr>
          <a:xfrm>
            <a:off x="7294898" y="3592432"/>
            <a:ext cx="4562139" cy="888495"/>
          </a:xfrm>
          <a:custGeom>
            <a:avLst/>
            <a:gdLst>
              <a:gd name="connsiteX0" fmla="*/ 148085 w 888495"/>
              <a:gd name="connsiteY0" fmla="*/ 0 h 4562139"/>
              <a:gd name="connsiteX1" fmla="*/ 740410 w 888495"/>
              <a:gd name="connsiteY1" fmla="*/ 0 h 4562139"/>
              <a:gd name="connsiteX2" fmla="*/ 888495 w 888495"/>
              <a:gd name="connsiteY2" fmla="*/ 148085 h 4562139"/>
              <a:gd name="connsiteX3" fmla="*/ 888495 w 888495"/>
              <a:gd name="connsiteY3" fmla="*/ 4562139 h 4562139"/>
              <a:gd name="connsiteX4" fmla="*/ 888495 w 888495"/>
              <a:gd name="connsiteY4" fmla="*/ 4562139 h 4562139"/>
              <a:gd name="connsiteX5" fmla="*/ 0 w 888495"/>
              <a:gd name="connsiteY5" fmla="*/ 4562139 h 4562139"/>
              <a:gd name="connsiteX6" fmla="*/ 0 w 888495"/>
              <a:gd name="connsiteY6" fmla="*/ 4562139 h 4562139"/>
              <a:gd name="connsiteX7" fmla="*/ 0 w 888495"/>
              <a:gd name="connsiteY7" fmla="*/ 148085 h 4562139"/>
              <a:gd name="connsiteX8" fmla="*/ 148085 w 888495"/>
              <a:gd name="connsiteY8" fmla="*/ 0 h 45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62139">
                <a:moveTo>
                  <a:pt x="888495" y="760369"/>
                </a:moveTo>
                <a:lnTo>
                  <a:pt x="888495" y="3801770"/>
                </a:lnTo>
                <a:cubicBezTo>
                  <a:pt x="888495" y="4221710"/>
                  <a:pt x="875583" y="4562139"/>
                  <a:pt x="859655" y="4562139"/>
                </a:cubicBezTo>
                <a:lnTo>
                  <a:pt x="0" y="4562139"/>
                </a:lnTo>
                <a:lnTo>
                  <a:pt x="0" y="4562139"/>
                </a:lnTo>
                <a:lnTo>
                  <a:pt x="0" y="0"/>
                </a:lnTo>
                <a:lnTo>
                  <a:pt x="0" y="0"/>
                </a:lnTo>
                <a:lnTo>
                  <a:pt x="859655" y="0"/>
                </a:lnTo>
                <a:cubicBezTo>
                  <a:pt x="875583" y="0"/>
                  <a:pt x="888495" y="340429"/>
                  <a:pt x="888495" y="760369"/>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4802" rIns="54802" bIns="54804" numCol="1" spcCol="1270" anchor="ctr" anchorCtr="0">
            <a:noAutofit/>
          </a:bodyPr>
          <a:lstStyle/>
          <a:p>
            <a:pPr marL="171450" lvl="1" indent="-171450" algn="l" defTabSz="800100">
              <a:lnSpc>
                <a:spcPct val="90000"/>
              </a:lnSpc>
              <a:spcBef>
                <a:spcPct val="0"/>
              </a:spcBef>
              <a:spcAft>
                <a:spcPct val="15000"/>
              </a:spcAft>
              <a:buChar char="••"/>
            </a:pPr>
            <a:r>
              <a:rPr lang="de-DE" sz="1600" kern="1200" dirty="0" err="1" smtClean="0"/>
              <a:t>Evaluate</a:t>
            </a:r>
            <a:r>
              <a:rPr lang="de-DE" sz="1600" kern="1200" dirty="0" smtClean="0"/>
              <a:t> </a:t>
            </a:r>
            <a:r>
              <a:rPr lang="de-DE" sz="1600" kern="1200" dirty="0" err="1" smtClean="0"/>
              <a:t>the</a:t>
            </a:r>
            <a:r>
              <a:rPr lang="de-DE" sz="1600" kern="1200" dirty="0" smtClean="0"/>
              <a:t> </a:t>
            </a:r>
            <a:r>
              <a:rPr lang="de-DE" sz="1600" kern="1200" dirty="0" err="1" smtClean="0"/>
              <a:t>void_t</a:t>
            </a:r>
            <a:endParaRPr lang="de-DE" sz="1600" kern="1200" dirty="0" smtClean="0"/>
          </a:p>
          <a:p>
            <a:pPr marL="171450" lvl="1" indent="-171450" algn="l" defTabSz="800100">
              <a:lnSpc>
                <a:spcPct val="90000"/>
              </a:lnSpc>
              <a:spcBef>
                <a:spcPct val="0"/>
              </a:spcBef>
              <a:spcAft>
                <a:spcPct val="15000"/>
              </a:spcAft>
              <a:buChar char="••"/>
            </a:pPr>
            <a:r>
              <a:rPr lang="de-DE" sz="1600" kern="1200" dirty="0" smtClean="0"/>
              <a:t>SFINAE-</a:t>
            </a:r>
            <a:r>
              <a:rPr lang="de-DE" sz="1600" kern="1200" dirty="0" err="1" smtClean="0"/>
              <a:t>Failure</a:t>
            </a:r>
            <a:r>
              <a:rPr lang="de-DE" sz="1600" kern="1200" dirty="0" smtClean="0"/>
              <a:t>, </a:t>
            </a:r>
            <a:r>
              <a:rPr lang="de-DE" sz="1600" kern="1200" dirty="0" err="1" smtClean="0"/>
              <a:t>because</a:t>
            </a:r>
            <a:r>
              <a:rPr lang="de-DE" sz="1600" kern="1200" dirty="0" smtClean="0"/>
              <a:t> </a:t>
            </a:r>
            <a:r>
              <a:rPr lang="de-DE" sz="1600" kern="1200" dirty="0" err="1" smtClean="0"/>
              <a:t>vec</a:t>
            </a:r>
            <a:r>
              <a:rPr lang="de-DE" sz="1600" kern="1200" dirty="0" smtClean="0"/>
              <a:t> </a:t>
            </a:r>
            <a:r>
              <a:rPr lang="de-DE" sz="1600" kern="1200" dirty="0" err="1" smtClean="0"/>
              <a:t>has</a:t>
            </a:r>
            <a:r>
              <a:rPr lang="de-DE" sz="1600" kern="1200" dirty="0" smtClean="0"/>
              <a:t> </a:t>
            </a:r>
            <a:r>
              <a:rPr lang="de-DE" sz="1600" kern="1200" dirty="0" err="1" smtClean="0"/>
              <a:t>no</a:t>
            </a:r>
            <a:r>
              <a:rPr lang="de-DE" sz="1600" kern="1200" dirty="0" smtClean="0"/>
              <a:t> </a:t>
            </a:r>
            <a:r>
              <a:rPr lang="de-DE" sz="1600" kern="1200" dirty="0" err="1" smtClean="0"/>
              <a:t>function</a:t>
            </a:r>
            <a:r>
              <a:rPr lang="de-DE" sz="1600" kern="1200" dirty="0" smtClean="0"/>
              <a:t> </a:t>
            </a:r>
            <a:r>
              <a:rPr lang="de-DE" sz="1600" kern="1200" dirty="0" err="1" smtClean="0"/>
              <a:t>data</a:t>
            </a:r>
            <a:r>
              <a:rPr lang="de-DE" sz="1600" kern="1200" dirty="0" smtClean="0"/>
              <a:t>!</a:t>
            </a:r>
          </a:p>
        </p:txBody>
      </p:sp>
      <p:sp>
        <p:nvSpPr>
          <p:cNvPr id="17" name="Freihandform 16"/>
          <p:cNvSpPr/>
          <p:nvPr/>
        </p:nvSpPr>
        <p:spPr>
          <a:xfrm>
            <a:off x="6338057" y="4672295"/>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smtClean="0"/>
              <a:t>4</a:t>
            </a:r>
            <a:endParaRPr lang="de-DE" sz="2800" kern="1200" dirty="0" smtClean="0"/>
          </a:p>
        </p:txBody>
      </p:sp>
      <p:sp>
        <p:nvSpPr>
          <p:cNvPr id="18" name="Freihandform 17"/>
          <p:cNvSpPr/>
          <p:nvPr/>
        </p:nvSpPr>
        <p:spPr>
          <a:xfrm>
            <a:off x="7294898" y="4672297"/>
            <a:ext cx="4562139" cy="888496"/>
          </a:xfrm>
          <a:custGeom>
            <a:avLst/>
            <a:gdLst>
              <a:gd name="connsiteX0" fmla="*/ 148085 w 888495"/>
              <a:gd name="connsiteY0" fmla="*/ 0 h 4562139"/>
              <a:gd name="connsiteX1" fmla="*/ 740410 w 888495"/>
              <a:gd name="connsiteY1" fmla="*/ 0 h 4562139"/>
              <a:gd name="connsiteX2" fmla="*/ 888495 w 888495"/>
              <a:gd name="connsiteY2" fmla="*/ 148085 h 4562139"/>
              <a:gd name="connsiteX3" fmla="*/ 888495 w 888495"/>
              <a:gd name="connsiteY3" fmla="*/ 4562139 h 4562139"/>
              <a:gd name="connsiteX4" fmla="*/ 888495 w 888495"/>
              <a:gd name="connsiteY4" fmla="*/ 4562139 h 4562139"/>
              <a:gd name="connsiteX5" fmla="*/ 0 w 888495"/>
              <a:gd name="connsiteY5" fmla="*/ 4562139 h 4562139"/>
              <a:gd name="connsiteX6" fmla="*/ 0 w 888495"/>
              <a:gd name="connsiteY6" fmla="*/ 4562139 h 4562139"/>
              <a:gd name="connsiteX7" fmla="*/ 0 w 888495"/>
              <a:gd name="connsiteY7" fmla="*/ 148085 h 4562139"/>
              <a:gd name="connsiteX8" fmla="*/ 148085 w 888495"/>
              <a:gd name="connsiteY8" fmla="*/ 0 h 45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62139">
                <a:moveTo>
                  <a:pt x="888495" y="760369"/>
                </a:moveTo>
                <a:lnTo>
                  <a:pt x="888495" y="3801770"/>
                </a:lnTo>
                <a:cubicBezTo>
                  <a:pt x="888495" y="4221710"/>
                  <a:pt x="875583" y="4562139"/>
                  <a:pt x="859655" y="4562139"/>
                </a:cubicBezTo>
                <a:lnTo>
                  <a:pt x="0" y="4562139"/>
                </a:lnTo>
                <a:lnTo>
                  <a:pt x="0" y="4562139"/>
                </a:lnTo>
                <a:lnTo>
                  <a:pt x="0" y="0"/>
                </a:lnTo>
                <a:lnTo>
                  <a:pt x="0" y="0"/>
                </a:lnTo>
                <a:lnTo>
                  <a:pt x="859655" y="0"/>
                </a:lnTo>
                <a:cubicBezTo>
                  <a:pt x="875583" y="0"/>
                  <a:pt x="888495" y="340429"/>
                  <a:pt x="888495" y="760369"/>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4802" rIns="54802" bIns="54805" numCol="1" spcCol="1270" anchor="ctr" anchorCtr="0">
            <a:noAutofit/>
          </a:bodyPr>
          <a:lstStyle/>
          <a:p>
            <a:pPr marL="171450" lvl="1" indent="-171450" algn="l" defTabSz="800100">
              <a:lnSpc>
                <a:spcPct val="90000"/>
              </a:lnSpc>
              <a:spcBef>
                <a:spcPct val="0"/>
              </a:spcBef>
              <a:spcAft>
                <a:spcPct val="15000"/>
              </a:spcAft>
              <a:buChar char="••"/>
            </a:pPr>
            <a:r>
              <a:rPr lang="de-DE" sz="1600" kern="1200" dirty="0" err="1" smtClean="0"/>
              <a:t>No</a:t>
            </a:r>
            <a:r>
              <a:rPr lang="de-DE" sz="1600" kern="1200" dirty="0" smtClean="0"/>
              <a:t> </a:t>
            </a:r>
            <a:r>
              <a:rPr lang="de-DE" sz="1600" kern="1200" dirty="0" err="1" smtClean="0"/>
              <a:t>error</a:t>
            </a:r>
            <a:r>
              <a:rPr lang="de-DE" sz="1600" kern="1200" dirty="0" smtClean="0"/>
              <a:t>, but </a:t>
            </a:r>
            <a:r>
              <a:rPr lang="de-DE" sz="1600" kern="1200" dirty="0" err="1" smtClean="0"/>
              <a:t>the</a:t>
            </a:r>
            <a:r>
              <a:rPr lang="de-DE" sz="1600" kern="1200" dirty="0" smtClean="0"/>
              <a:t> </a:t>
            </a:r>
            <a:r>
              <a:rPr lang="de-DE" sz="1600" kern="1200" dirty="0" err="1" smtClean="0"/>
              <a:t>specialized</a:t>
            </a:r>
            <a:r>
              <a:rPr lang="de-DE" sz="1600" kern="1200" dirty="0" smtClean="0"/>
              <a:t> </a:t>
            </a:r>
            <a:r>
              <a:rPr lang="de-DE" sz="1600" kern="1200" dirty="0" err="1" smtClean="0"/>
              <a:t>version</a:t>
            </a:r>
            <a:r>
              <a:rPr lang="de-DE" sz="1600" kern="1200" dirty="0" smtClean="0"/>
              <a:t> </a:t>
            </a:r>
            <a:r>
              <a:rPr lang="de-DE" sz="1600" kern="1200" dirty="0" err="1" smtClean="0"/>
              <a:t>is</a:t>
            </a:r>
            <a:r>
              <a:rPr lang="de-DE" sz="1600" kern="1200" dirty="0" smtClean="0"/>
              <a:t> </a:t>
            </a:r>
            <a:r>
              <a:rPr lang="de-DE" sz="1600" kern="1200" dirty="0" err="1" smtClean="0"/>
              <a:t>discarded</a:t>
            </a:r>
            <a:endParaRPr lang="de-DE" sz="1600" kern="1200" dirty="0" smtClean="0"/>
          </a:p>
          <a:p>
            <a:pPr marL="171450" lvl="1" indent="-171450" algn="l" defTabSz="800100">
              <a:lnSpc>
                <a:spcPct val="90000"/>
              </a:lnSpc>
              <a:spcBef>
                <a:spcPct val="0"/>
              </a:spcBef>
              <a:spcAft>
                <a:spcPct val="15000"/>
              </a:spcAft>
              <a:buChar char="••"/>
            </a:pPr>
            <a:r>
              <a:rPr lang="de-DE" sz="1600" kern="1200" dirty="0" err="1" smtClean="0"/>
              <a:t>Use</a:t>
            </a:r>
            <a:r>
              <a:rPr lang="de-DE" sz="1600" kern="1200" dirty="0" smtClean="0"/>
              <a:t> </a:t>
            </a:r>
            <a:r>
              <a:rPr lang="de-DE" sz="1600" kern="1200" dirty="0" err="1" smtClean="0"/>
              <a:t>the</a:t>
            </a:r>
            <a:r>
              <a:rPr lang="de-DE" sz="1600" kern="1200" dirty="0" smtClean="0"/>
              <a:t> </a:t>
            </a:r>
            <a:r>
              <a:rPr lang="de-DE" sz="1600" kern="1200" dirty="0" err="1" smtClean="0"/>
              <a:t>general</a:t>
            </a:r>
            <a:r>
              <a:rPr lang="de-DE" sz="1600" kern="1200" dirty="0" smtClean="0"/>
              <a:t> </a:t>
            </a:r>
            <a:r>
              <a:rPr lang="de-DE" sz="1600" kern="1200" dirty="0" err="1" smtClean="0"/>
              <a:t>version</a:t>
            </a:r>
            <a:endParaRPr lang="de-DE" sz="1600" kern="1200" dirty="0" smtClean="0"/>
          </a:p>
        </p:txBody>
      </p:sp>
      <p:grpSp>
        <p:nvGrpSpPr>
          <p:cNvPr id="31" name="Gruppieren 30"/>
          <p:cNvGrpSpPr/>
          <p:nvPr/>
        </p:nvGrpSpPr>
        <p:grpSpPr>
          <a:xfrm>
            <a:off x="334800" y="980728"/>
            <a:ext cx="11520000" cy="1846659"/>
            <a:chOff x="6311900" y="983651"/>
            <a:chExt cx="11520000" cy="1846659"/>
          </a:xfrm>
        </p:grpSpPr>
        <p:sp>
          <p:nvSpPr>
            <p:cNvPr id="32" name="Rechteck 31"/>
            <p:cNvSpPr/>
            <p:nvPr/>
          </p:nvSpPr>
          <p:spPr>
            <a:xfrm>
              <a:off x="6311900" y="983651"/>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vec</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void</a:t>
              </a:r>
              <a:r>
                <a:rPr lang="de-DE" sz="1600" dirty="0">
                  <a:solidFill>
                    <a:srgbClr val="000000"/>
                  </a:solidFill>
                  <a:latin typeface="Consolas" panose="020B0609020204030204" pitchFamily="49" charset="0"/>
                </a:rPr>
                <a: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smtClean="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decltype</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795E26"/>
                  </a:solidFill>
                  <a:latin typeface="Consolas" panose="020B0609020204030204" pitchFamily="49" charset="0"/>
                </a:rPr>
                <a:t>declval</a:t>
              </a:r>
              <a:r>
                <a:rPr lang="de-DE" sz="1600" dirty="0">
                  <a:solidFill>
                    <a:srgbClr val="000000"/>
                  </a:solidFill>
                  <a:latin typeface="Consolas" panose="020B0609020204030204" pitchFamily="49" charset="0"/>
                </a:rPr>
                <a:t>&lt;</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true_type</a:t>
              </a:r>
              <a:r>
                <a:rPr lang="de-DE" sz="1600" dirty="0">
                  <a:solidFill>
                    <a:srgbClr val="000000"/>
                  </a:solidFill>
                  <a:latin typeface="Consolas" panose="020B0609020204030204" pitchFamily="49" charset="0"/>
                </a:rPr>
                <a:t> {};</a:t>
              </a:r>
              <a:endParaRPr lang="de-DE" sz="1600" b="0" dirty="0">
                <a:solidFill>
                  <a:srgbClr val="000000"/>
                </a:solidFill>
                <a:effectLst/>
                <a:latin typeface="Consolas" panose="020B0609020204030204" pitchFamily="49" charset="0"/>
              </a:endParaRPr>
            </a:p>
          </p:txBody>
        </p:sp>
        <p:pic>
          <p:nvPicPr>
            <p:cNvPr id="33" name="Grafik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2" name="Gruppieren 21"/>
          <p:cNvGrpSpPr/>
          <p:nvPr/>
        </p:nvGrpSpPr>
        <p:grpSpPr>
          <a:xfrm>
            <a:off x="334800" y="980728"/>
            <a:ext cx="11520000" cy="1846659"/>
            <a:chOff x="4215844" y="3281245"/>
            <a:chExt cx="11520000" cy="1846659"/>
          </a:xfrm>
        </p:grpSpPr>
        <p:sp>
          <p:nvSpPr>
            <p:cNvPr id="23" name="Rechteck 22"/>
            <p:cNvSpPr/>
            <p:nvPr/>
          </p:nvSpPr>
          <p:spPr>
            <a:xfrm>
              <a:off x="4215844" y="3281245"/>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&lt;&gt;</a:t>
              </a:r>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struct</a:t>
              </a:r>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vec</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smtClean="0">
                  <a:solidFill>
                    <a:srgbClr val="0000FF"/>
                  </a:solidFill>
                  <a:latin typeface="Consolas" panose="020B0609020204030204" pitchFamily="49" charset="0"/>
                </a:rPr>
                <a:t>void</a:t>
              </a:r>
              <a:r>
                <a:rPr lang="de-DE" sz="1600" dirty="0" smtClean="0">
                  <a:solidFill>
                    <a:srgbClr val="000000"/>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template</a:t>
              </a:r>
              <a:r>
                <a:rPr lang="de-DE" sz="1600" dirty="0" smtClean="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&lt;&gt;</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vec</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a:solidFill>
                    <a:srgbClr val="0000FF"/>
                  </a:solidFill>
                  <a:latin typeface="Consolas" panose="020B0609020204030204" pitchFamily="49" charset="0"/>
                </a:rPr>
                <a:t>decltype</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smtClean="0">
                  <a:solidFill>
                    <a:srgbClr val="795E26"/>
                  </a:solidFill>
                  <a:latin typeface="Consolas" panose="020B0609020204030204" pitchFamily="49" charset="0"/>
                </a:rPr>
                <a:t>declval</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vec</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true_type</a:t>
              </a:r>
              <a:r>
                <a:rPr lang="de-DE" sz="1600" dirty="0" smtClean="0">
                  <a:solidFill>
                    <a:srgbClr val="000000"/>
                  </a:solidFill>
                  <a:latin typeface="Consolas" panose="020B0609020204030204" pitchFamily="49" charset="0"/>
                </a:rPr>
                <a:t> {};</a:t>
              </a:r>
              <a:endParaRPr lang="de-DE" sz="1600" dirty="0">
                <a:solidFill>
                  <a:srgbClr val="000000"/>
                </a:solidFill>
                <a:latin typeface="Consolas" panose="020B0609020204030204" pitchFamily="49" charset="0"/>
              </a:endParaRP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5566" y="3362318"/>
              <a:ext cx="368102" cy="413792"/>
            </a:xfrm>
            <a:prstGeom prst="rect">
              <a:avLst/>
            </a:prstGeom>
          </p:spPr>
        </p:pic>
      </p:grpSp>
      <p:grpSp>
        <p:nvGrpSpPr>
          <p:cNvPr id="25" name="Gruppieren 24"/>
          <p:cNvGrpSpPr/>
          <p:nvPr/>
        </p:nvGrpSpPr>
        <p:grpSpPr>
          <a:xfrm>
            <a:off x="334800" y="980728"/>
            <a:ext cx="11520000" cy="1846659"/>
            <a:chOff x="6311900" y="983651"/>
            <a:chExt cx="11520000" cy="1846659"/>
          </a:xfrm>
        </p:grpSpPr>
        <p:sp>
          <p:nvSpPr>
            <p:cNvPr id="26" name="Rechteck 25"/>
            <p:cNvSpPr/>
            <p:nvPr/>
          </p:nvSpPr>
          <p:spPr>
            <a:xfrm>
              <a:off x="6311900" y="983651"/>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vec</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smtClean="0">
                  <a:solidFill>
                    <a:srgbClr val="000000"/>
                  </a:solidFill>
                  <a:latin typeface="Consolas" panose="020B0609020204030204" pitchFamily="49" charset="0"/>
                </a:rPr>
                <a:t>&gt;, </a:t>
              </a:r>
              <a:r>
                <a:rPr lang="de-DE" sz="1600" dirty="0" err="1">
                  <a:solidFill>
                    <a:srgbClr val="0000FF"/>
                  </a:solidFill>
                  <a:latin typeface="Consolas" panose="020B0609020204030204" pitchFamily="49" charset="0"/>
                </a:rPr>
                <a:t>void</a:t>
              </a:r>
              <a:r>
                <a:rPr lang="de-DE" sz="1600" dirty="0">
                  <a:solidFill>
                    <a:srgbClr val="000000"/>
                  </a:solidFill>
                  <a:latin typeface="Consolas" panose="020B0609020204030204" pitchFamily="49" charset="0"/>
                </a:rPr>
                <a: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endParaRPr lang="de-DE" sz="1600" dirty="0" smtClean="0">
                <a:solidFill>
                  <a:srgbClr val="000000"/>
                </a:solidFill>
                <a:latin typeface="Consolas" panose="020B0609020204030204" pitchFamily="49" charset="0"/>
              </a:endParaRPr>
            </a:p>
            <a:p>
              <a:endParaRPr lang="de-DE" sz="1600" b="0" dirty="0">
                <a:solidFill>
                  <a:srgbClr val="000000"/>
                </a:solidFill>
                <a:effectLst/>
                <a:latin typeface="Consolas" panose="020B0609020204030204" pitchFamily="49" charset="0"/>
              </a:endParaRPr>
            </a:p>
            <a:p>
              <a:endParaRPr lang="de-DE" sz="1600" b="0" dirty="0">
                <a:solidFill>
                  <a:srgbClr val="000000"/>
                </a:solidFill>
                <a:effectLst/>
                <a:latin typeface="Consolas" panose="020B0609020204030204" pitchFamily="49" charset="0"/>
              </a:endParaRP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spTree>
    <p:extLst>
      <p:ext uri="{BB962C8B-B14F-4D97-AF65-F5344CB8AC3E}">
        <p14:creationId xmlns:p14="http://schemas.microsoft.com/office/powerpoint/2010/main" val="309511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fade">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500"/>
                                        <p:tgtEl>
                                          <p:spTgt spid="1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0">
                                            <p:txEl>
                                              <p:pRg st="1" end="1"/>
                                            </p:txEl>
                                          </p:spTgt>
                                        </p:tgtEl>
                                        <p:attrNameLst>
                                          <p:attrName>style.visibility</p:attrName>
                                        </p:attrNameLst>
                                      </p:cBhvr>
                                      <p:to>
                                        <p:strVal val="visible"/>
                                      </p:to>
                                    </p:set>
                                    <p:animEffect transition="in" filter="fade">
                                      <p:cBhvr>
                                        <p:cTn id="44" dur="500"/>
                                        <p:tgtEl>
                                          <p:spTgt spid="10">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0">
                                            <p:txEl>
                                              <p:pRg st="2" end="2"/>
                                            </p:txEl>
                                          </p:spTgt>
                                        </p:tgtEl>
                                        <p:attrNameLst>
                                          <p:attrName>style.visibility</p:attrName>
                                        </p:attrNameLst>
                                      </p:cBhvr>
                                      <p:to>
                                        <p:strVal val="visible"/>
                                      </p:to>
                                    </p:set>
                                    <p:animEffect transition="in" filter="fade">
                                      <p:cBhvr>
                                        <p:cTn id="49" dur="500"/>
                                        <p:tgtEl>
                                          <p:spTgt spid="10">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fade">
                                      <p:cBhvr>
                                        <p:cTn id="54" dur="500"/>
                                        <p:tgtEl>
                                          <p:spTgt spid="2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nodeType="withEffect">
                                  <p:stCondLst>
                                    <p:cond delay="0"/>
                                  </p:stCondLst>
                                  <p:childTnLst>
                                    <p:set>
                                      <p:cBhvr>
                                        <p:cTn id="64" dur="1" fill="hold">
                                          <p:stCondLst>
                                            <p:cond delay="0"/>
                                          </p:stCondLst>
                                        </p:cTn>
                                        <p:tgtEl>
                                          <p:spTgt spid="13">
                                            <p:txEl>
                                              <p:pRg st="0" end="0"/>
                                            </p:txEl>
                                          </p:spTgt>
                                        </p:tgtEl>
                                        <p:attrNameLst>
                                          <p:attrName>style.visibility</p:attrName>
                                        </p:attrNameLst>
                                      </p:cBhvr>
                                      <p:to>
                                        <p:strVal val="visible"/>
                                      </p:to>
                                    </p:set>
                                    <p:animEffect transition="in" filter="fade">
                                      <p:cBhvr>
                                        <p:cTn id="65" dur="500"/>
                                        <p:tgtEl>
                                          <p:spTgt spid="13">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3">
                                            <p:txEl>
                                              <p:pRg st="1" end="1"/>
                                            </p:txEl>
                                          </p:spTgt>
                                        </p:tgtEl>
                                        <p:attrNameLst>
                                          <p:attrName>style.visibility</p:attrName>
                                        </p:attrNameLst>
                                      </p:cBhvr>
                                      <p:to>
                                        <p:strVal val="visible"/>
                                      </p:to>
                                    </p:set>
                                    <p:animEffect transition="in" filter="fade">
                                      <p:cBhvr>
                                        <p:cTn id="70" dur="500"/>
                                        <p:tgtEl>
                                          <p:spTgt spid="13">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animEffect transition="in" filter="fade">
                                      <p:cBhvr>
                                        <p:cTn id="75" dur="500"/>
                                        <p:tgtEl>
                                          <p:spTgt spid="1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nodeType="withEffect">
                                  <p:stCondLst>
                                    <p:cond delay="0"/>
                                  </p:stCondLst>
                                  <p:childTnLst>
                                    <p:set>
                                      <p:cBhvr>
                                        <p:cTn id="80" dur="1" fill="hold">
                                          <p:stCondLst>
                                            <p:cond delay="0"/>
                                          </p:stCondLst>
                                        </p:cTn>
                                        <p:tgtEl>
                                          <p:spTgt spid="18">
                                            <p:txEl>
                                              <p:pRg st="0" end="0"/>
                                            </p:txEl>
                                          </p:spTgt>
                                        </p:tgtEl>
                                        <p:attrNameLst>
                                          <p:attrName>style.visibility</p:attrName>
                                        </p:attrNameLst>
                                      </p:cBhvr>
                                      <p:to>
                                        <p:strVal val="visible"/>
                                      </p:to>
                                    </p:set>
                                    <p:animEffect transition="in" filter="fade">
                                      <p:cBhvr>
                                        <p:cTn id="81" dur="500"/>
                                        <p:tgtEl>
                                          <p:spTgt spid="18">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18">
                                            <p:txEl>
                                              <p:pRg st="1" end="1"/>
                                            </p:txEl>
                                          </p:spTgt>
                                        </p:tgtEl>
                                        <p:attrNameLst>
                                          <p:attrName>style.visibility</p:attrName>
                                        </p:attrNameLst>
                                      </p:cBhvr>
                                      <p:to>
                                        <p:strVal val="visible"/>
                                      </p:to>
                                    </p:set>
                                    <p:animEffect transition="in" filter="fade">
                                      <p:cBhvr>
                                        <p:cTn id="91"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7" grpId="0" animBg="1"/>
      <p:bldP spid="1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34</a:t>
            </a:fld>
            <a:endParaRPr lang="en-US" dirty="0"/>
          </a:p>
        </p:txBody>
      </p:sp>
      <p:grpSp>
        <p:nvGrpSpPr>
          <p:cNvPr id="14" name="Gruppieren 13"/>
          <p:cNvGrpSpPr/>
          <p:nvPr/>
        </p:nvGrpSpPr>
        <p:grpSpPr>
          <a:xfrm>
            <a:off x="334800" y="980728"/>
            <a:ext cx="11520000" cy="1846659"/>
            <a:chOff x="6311900" y="983651"/>
            <a:chExt cx="11520000" cy="1846659"/>
          </a:xfrm>
        </p:grpSpPr>
        <p:sp>
          <p:nvSpPr>
            <p:cNvPr id="15" name="Rechteck 14"/>
            <p:cNvSpPr/>
            <p:nvPr/>
          </p:nvSpPr>
          <p:spPr>
            <a:xfrm>
              <a:off x="6311900" y="983651"/>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&lt;&gt;&gt;</a:t>
              </a:r>
            </a:p>
            <a:p>
              <a:r>
                <a:rPr lang="de-DE" sz="1600" dirty="0" err="1" smtClean="0">
                  <a:solidFill>
                    <a:srgbClr val="0000FF"/>
                  </a:solidFill>
                  <a:latin typeface="Consolas" panose="020B0609020204030204" pitchFamily="49" charset="0"/>
                </a:rPr>
                <a:t>struct</a:t>
              </a:r>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smtClean="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decltype</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795E26"/>
                  </a:solidFill>
                  <a:latin typeface="Consolas" panose="020B0609020204030204" pitchFamily="49" charset="0"/>
                </a:rPr>
                <a:t>declval</a:t>
              </a:r>
              <a:r>
                <a:rPr lang="de-DE" sz="1600" dirty="0">
                  <a:solidFill>
                    <a:srgbClr val="000000"/>
                  </a:solidFill>
                  <a:latin typeface="Consolas" panose="020B0609020204030204" pitchFamily="49" charset="0"/>
                </a:rPr>
                <a:t>&lt;</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true_type</a:t>
              </a:r>
              <a:r>
                <a:rPr lang="de-DE" sz="1600" dirty="0">
                  <a:solidFill>
                    <a:srgbClr val="000000"/>
                  </a:solidFill>
                  <a:latin typeface="Consolas" panose="020B0609020204030204" pitchFamily="49" charset="0"/>
                </a:rPr>
                <a:t> {};</a:t>
              </a:r>
              <a:endParaRPr lang="de-DE" sz="1600" b="0" dirty="0">
                <a:solidFill>
                  <a:srgbClr val="000000"/>
                </a:solidFill>
                <a:effectLst/>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sp>
        <p:nvSpPr>
          <p:cNvPr id="5" name="Textfeld 4"/>
          <p:cNvSpPr txBox="1"/>
          <p:nvPr/>
        </p:nvSpPr>
        <p:spPr>
          <a:xfrm>
            <a:off x="334800" y="3140968"/>
            <a:ext cx="11522238" cy="646331"/>
          </a:xfrm>
          <a:prstGeom prst="rect">
            <a:avLst/>
          </a:prstGeom>
          <a:noFill/>
        </p:spPr>
        <p:txBody>
          <a:bodyPr wrap="square" rtlCol="0">
            <a:spAutoFit/>
          </a:bodyPr>
          <a:lstStyle/>
          <a:p>
            <a:r>
              <a:rPr lang="en-US" dirty="0" smtClean="0"/>
              <a:t>What happens, if we now write </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err="1" smtClean="0">
                <a:solidFill>
                  <a:srgbClr val="267F99"/>
                </a:solidFill>
                <a:latin typeface="Consolas" panose="020B0609020204030204" pitchFamily="49" charset="0"/>
              </a:rPr>
              <a:t>std</a:t>
            </a:r>
            <a:r>
              <a:rPr lang="de-DE" dirty="0" smtClean="0">
                <a:solidFill>
                  <a:srgbClr val="267F99"/>
                </a:solidFill>
                <a:latin typeface="Consolas" panose="020B0609020204030204" pitchFamily="49" charset="0"/>
              </a:rPr>
              <a:t>::</a:t>
            </a:r>
            <a:r>
              <a:rPr lang="de-DE" dirty="0" err="1" smtClean="0">
                <a:solidFill>
                  <a:srgbClr val="267F99"/>
                </a:solidFill>
                <a:latin typeface="Consolas" panose="020B0609020204030204" pitchFamily="49" charset="0"/>
              </a:rPr>
              <a:t>vector</a:t>
            </a:r>
            <a:r>
              <a:rPr lang="de-DE" dirty="0" smtClean="0">
                <a:solidFill>
                  <a:srgbClr val="000000"/>
                </a:solidFill>
                <a:latin typeface="Consolas" panose="020B0609020204030204" pitchFamily="49" charset="0"/>
              </a:rPr>
              <a:t>&lt;</a:t>
            </a:r>
            <a:r>
              <a:rPr lang="de-DE" dirty="0" err="1" smtClean="0">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en-US" dirty="0" smtClean="0">
                <a:latin typeface="Consolas" panose="020B0609020204030204" pitchFamily="49" charset="0"/>
              </a:rPr>
              <a:t>&gt;</a:t>
            </a:r>
            <a:r>
              <a:rPr lang="en-US" dirty="0" smtClean="0"/>
              <a:t>?</a:t>
            </a:r>
          </a:p>
          <a:p>
            <a:pPr marL="800100" lvl="1" indent="-342900">
              <a:buFont typeface="+mj-lt"/>
              <a:buAutoNum type="alphaLcPeriod" startAt="3"/>
            </a:pPr>
            <a:endParaRPr lang="en-US" dirty="0"/>
          </a:p>
        </p:txBody>
      </p:sp>
      <p:sp>
        <p:nvSpPr>
          <p:cNvPr id="6" name="Rechteck 5"/>
          <p:cNvSpPr/>
          <p:nvPr/>
        </p:nvSpPr>
        <p:spPr>
          <a:xfrm>
            <a:off x="-2184920" y="224487"/>
            <a:ext cx="6096000" cy="369332"/>
          </a:xfrm>
          <a:prstGeom prst="rect">
            <a:avLst/>
          </a:prstGeom>
        </p:spPr>
        <p:txBody>
          <a:bodyPr>
            <a:spAutoFit/>
          </a:bodyPr>
          <a:lstStyle/>
          <a:p>
            <a:pPr lvl="1"/>
            <a:endParaRPr lang="de-DE" dirty="0">
              <a:solidFill>
                <a:srgbClr val="000000"/>
              </a:solidFill>
              <a:latin typeface="Consolas" panose="020B0609020204030204" pitchFamily="49" charset="0"/>
            </a:endParaRPr>
          </a:p>
        </p:txBody>
      </p:sp>
      <p:sp>
        <p:nvSpPr>
          <p:cNvPr id="7" name="Freihandform 6"/>
          <p:cNvSpPr/>
          <p:nvPr/>
        </p:nvSpPr>
        <p:spPr>
          <a:xfrm>
            <a:off x="335360" y="3592430"/>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1</a:t>
            </a:r>
            <a:endParaRPr lang="de-DE" sz="2800" kern="1200" dirty="0"/>
          </a:p>
        </p:txBody>
      </p:sp>
      <p:sp>
        <p:nvSpPr>
          <p:cNvPr id="8" name="Freihandform 7"/>
          <p:cNvSpPr/>
          <p:nvPr/>
        </p:nvSpPr>
        <p:spPr>
          <a:xfrm>
            <a:off x="1292200" y="3592432"/>
            <a:ext cx="4587899" cy="888496"/>
          </a:xfrm>
          <a:custGeom>
            <a:avLst/>
            <a:gdLst>
              <a:gd name="connsiteX0" fmla="*/ 148085 w 888495"/>
              <a:gd name="connsiteY0" fmla="*/ 0 h 4587898"/>
              <a:gd name="connsiteX1" fmla="*/ 740410 w 888495"/>
              <a:gd name="connsiteY1" fmla="*/ 0 h 4587898"/>
              <a:gd name="connsiteX2" fmla="*/ 888495 w 888495"/>
              <a:gd name="connsiteY2" fmla="*/ 148085 h 4587898"/>
              <a:gd name="connsiteX3" fmla="*/ 888495 w 888495"/>
              <a:gd name="connsiteY3" fmla="*/ 4587898 h 4587898"/>
              <a:gd name="connsiteX4" fmla="*/ 888495 w 888495"/>
              <a:gd name="connsiteY4" fmla="*/ 4587898 h 4587898"/>
              <a:gd name="connsiteX5" fmla="*/ 0 w 888495"/>
              <a:gd name="connsiteY5" fmla="*/ 4587898 h 4587898"/>
              <a:gd name="connsiteX6" fmla="*/ 0 w 888495"/>
              <a:gd name="connsiteY6" fmla="*/ 4587898 h 4587898"/>
              <a:gd name="connsiteX7" fmla="*/ 0 w 888495"/>
              <a:gd name="connsiteY7" fmla="*/ 148085 h 4587898"/>
              <a:gd name="connsiteX8" fmla="*/ 148085 w 888495"/>
              <a:gd name="connsiteY8" fmla="*/ 0 h 458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87898">
                <a:moveTo>
                  <a:pt x="888495" y="764664"/>
                </a:moveTo>
                <a:lnTo>
                  <a:pt x="888495" y="3823234"/>
                </a:lnTo>
                <a:cubicBezTo>
                  <a:pt x="888495" y="4245544"/>
                  <a:pt x="875655" y="4587895"/>
                  <a:pt x="859817" y="4587895"/>
                </a:cubicBezTo>
                <a:lnTo>
                  <a:pt x="0" y="4587895"/>
                </a:lnTo>
                <a:lnTo>
                  <a:pt x="0" y="4587895"/>
                </a:lnTo>
                <a:lnTo>
                  <a:pt x="0" y="3"/>
                </a:lnTo>
                <a:lnTo>
                  <a:pt x="0" y="3"/>
                </a:lnTo>
                <a:lnTo>
                  <a:pt x="859817" y="3"/>
                </a:lnTo>
                <a:cubicBezTo>
                  <a:pt x="875655" y="3"/>
                  <a:pt x="888495" y="342354"/>
                  <a:pt x="888495" y="764664"/>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3533" rIns="53533" bIns="53534"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if</a:t>
            </a:r>
            <a:r>
              <a:rPr lang="de-DE" sz="1600" kern="1200" dirty="0" smtClean="0"/>
              <a:t> </a:t>
            </a:r>
            <a:r>
              <a:rPr lang="de-DE" sz="1600" kern="1200" dirty="0" err="1" smtClean="0"/>
              <a:t>the</a:t>
            </a:r>
            <a:r>
              <a:rPr lang="de-DE" sz="1600" kern="1200" dirty="0" smtClean="0"/>
              <a:t> </a:t>
            </a:r>
            <a:r>
              <a:rPr lang="de-DE" sz="1600" kern="1200" dirty="0" err="1" smtClean="0"/>
              <a:t>general</a:t>
            </a:r>
            <a:r>
              <a:rPr lang="de-DE" sz="1600" kern="1200" dirty="0" smtClean="0"/>
              <a:t> </a:t>
            </a:r>
            <a:r>
              <a:rPr lang="de-DE" sz="1600" kern="1200" dirty="0" err="1" smtClean="0"/>
              <a:t>version</a:t>
            </a:r>
            <a:r>
              <a:rPr lang="de-DE" sz="1600" kern="1200" dirty="0" smtClean="0"/>
              <a:t> </a:t>
            </a:r>
            <a:r>
              <a:rPr lang="de-DE" sz="1600" kern="1200" dirty="0" err="1" smtClean="0"/>
              <a:t>fits</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std</a:t>
            </a:r>
            <a:r>
              <a:rPr lang="de-DE" sz="1600" kern="1200" dirty="0" smtClean="0"/>
              <a:t>::</a:t>
            </a:r>
            <a:r>
              <a:rPr lang="de-DE" sz="1600" kern="1200" dirty="0" err="1" smtClean="0"/>
              <a:t>vector</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void</a:t>
            </a:r>
            <a:r>
              <a:rPr lang="de-DE" sz="1600" kern="1200" dirty="0" smtClean="0"/>
              <a:t> ✅</a:t>
            </a:r>
            <a:endParaRPr lang="de-DE" sz="1600" kern="1200" dirty="0"/>
          </a:p>
        </p:txBody>
      </p:sp>
      <p:sp>
        <p:nvSpPr>
          <p:cNvPr id="9" name="Freihandform 8"/>
          <p:cNvSpPr/>
          <p:nvPr/>
        </p:nvSpPr>
        <p:spPr>
          <a:xfrm>
            <a:off x="335360" y="4672295"/>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2</a:t>
            </a:r>
            <a:endParaRPr lang="de-DE" sz="2800" kern="1200" dirty="0"/>
          </a:p>
        </p:txBody>
      </p:sp>
      <p:sp>
        <p:nvSpPr>
          <p:cNvPr id="10" name="Freihandform 9"/>
          <p:cNvSpPr/>
          <p:nvPr/>
        </p:nvSpPr>
        <p:spPr>
          <a:xfrm>
            <a:off x="1292200" y="4672296"/>
            <a:ext cx="4587899" cy="888496"/>
          </a:xfrm>
          <a:custGeom>
            <a:avLst/>
            <a:gdLst>
              <a:gd name="connsiteX0" fmla="*/ 148085 w 888495"/>
              <a:gd name="connsiteY0" fmla="*/ 0 h 4587898"/>
              <a:gd name="connsiteX1" fmla="*/ 740410 w 888495"/>
              <a:gd name="connsiteY1" fmla="*/ 0 h 4587898"/>
              <a:gd name="connsiteX2" fmla="*/ 888495 w 888495"/>
              <a:gd name="connsiteY2" fmla="*/ 148085 h 4587898"/>
              <a:gd name="connsiteX3" fmla="*/ 888495 w 888495"/>
              <a:gd name="connsiteY3" fmla="*/ 4587898 h 4587898"/>
              <a:gd name="connsiteX4" fmla="*/ 888495 w 888495"/>
              <a:gd name="connsiteY4" fmla="*/ 4587898 h 4587898"/>
              <a:gd name="connsiteX5" fmla="*/ 0 w 888495"/>
              <a:gd name="connsiteY5" fmla="*/ 4587898 h 4587898"/>
              <a:gd name="connsiteX6" fmla="*/ 0 w 888495"/>
              <a:gd name="connsiteY6" fmla="*/ 4587898 h 4587898"/>
              <a:gd name="connsiteX7" fmla="*/ 0 w 888495"/>
              <a:gd name="connsiteY7" fmla="*/ 148085 h 4587898"/>
              <a:gd name="connsiteX8" fmla="*/ 148085 w 888495"/>
              <a:gd name="connsiteY8" fmla="*/ 0 h 4587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87898">
                <a:moveTo>
                  <a:pt x="888495" y="764664"/>
                </a:moveTo>
                <a:lnTo>
                  <a:pt x="888495" y="3823234"/>
                </a:lnTo>
                <a:cubicBezTo>
                  <a:pt x="888495" y="4245544"/>
                  <a:pt x="875655" y="4587895"/>
                  <a:pt x="859817" y="4587895"/>
                </a:cubicBezTo>
                <a:lnTo>
                  <a:pt x="0" y="4587895"/>
                </a:lnTo>
                <a:lnTo>
                  <a:pt x="0" y="4587895"/>
                </a:lnTo>
                <a:lnTo>
                  <a:pt x="0" y="3"/>
                </a:lnTo>
                <a:lnTo>
                  <a:pt x="0" y="3"/>
                </a:lnTo>
                <a:lnTo>
                  <a:pt x="859817" y="3"/>
                </a:lnTo>
                <a:cubicBezTo>
                  <a:pt x="875655" y="3"/>
                  <a:pt x="888495" y="342354"/>
                  <a:pt x="888495" y="764664"/>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793" tIns="53533" rIns="53533" bIns="53534" numCol="1" spcCol="1270" anchor="ctr" anchorCtr="0">
            <a:noAutofit/>
          </a:bodyPr>
          <a:lstStyle/>
          <a:p>
            <a:pPr marL="171450" lvl="1" indent="-171450" algn="l" defTabSz="711200">
              <a:lnSpc>
                <a:spcPct val="90000"/>
              </a:lnSpc>
              <a:spcBef>
                <a:spcPct val="0"/>
              </a:spcBef>
              <a:spcAft>
                <a:spcPct val="15000"/>
              </a:spcAft>
              <a:buChar char="••"/>
            </a:pPr>
            <a:r>
              <a:rPr lang="de-DE" sz="1600" kern="1200" dirty="0" smtClean="0"/>
              <a:t>Check </a:t>
            </a:r>
            <a:r>
              <a:rPr lang="de-DE" sz="1600" kern="1200" dirty="0" err="1" smtClean="0"/>
              <a:t>the</a:t>
            </a:r>
            <a:r>
              <a:rPr lang="de-DE" sz="1600" kern="1200" dirty="0" smtClean="0"/>
              <a:t> </a:t>
            </a:r>
            <a:r>
              <a:rPr lang="de-DE" sz="1600" kern="1200" dirty="0" err="1" smtClean="0"/>
              <a:t>specialized</a:t>
            </a:r>
            <a:r>
              <a:rPr lang="de-DE" sz="1600" kern="1200" dirty="0" smtClean="0"/>
              <a:t> </a:t>
            </a:r>
            <a:r>
              <a:rPr lang="de-DE" sz="1600" kern="1200" dirty="0" err="1" smtClean="0"/>
              <a:t>version</a:t>
            </a:r>
            <a:endParaRPr lang="de-DE" sz="1600" kern="1200" dirty="0"/>
          </a:p>
          <a:p>
            <a:pPr marL="171450" lvl="1" indent="-171450" algn="l" defTabSz="711200">
              <a:lnSpc>
                <a:spcPct val="90000"/>
              </a:lnSpc>
              <a:spcBef>
                <a:spcPct val="0"/>
              </a:spcBef>
              <a:spcAft>
                <a:spcPct val="15000"/>
              </a:spcAft>
              <a:buChar char="••"/>
            </a:pPr>
            <a:r>
              <a:rPr lang="de-DE" sz="1600" kern="1200" dirty="0" smtClean="0"/>
              <a:t>First </a:t>
            </a:r>
            <a:r>
              <a:rPr lang="de-DE" sz="1600" kern="1200" dirty="0" err="1" smtClean="0"/>
              <a:t>typename</a:t>
            </a:r>
            <a:r>
              <a:rPr lang="de-DE" sz="1600" kern="1200" dirty="0" smtClean="0"/>
              <a:t>: </a:t>
            </a:r>
            <a:r>
              <a:rPr lang="de-DE" sz="1600" kern="1200" dirty="0" err="1" smtClean="0"/>
              <a:t>std</a:t>
            </a:r>
            <a:r>
              <a:rPr lang="de-DE" sz="1600" kern="1200" dirty="0" smtClean="0"/>
              <a:t>::</a:t>
            </a:r>
            <a:r>
              <a:rPr lang="de-DE" sz="1600" kern="1200" dirty="0" err="1" smtClean="0"/>
              <a:t>vector</a:t>
            </a:r>
            <a:r>
              <a:rPr lang="de-DE" sz="1600" kern="1200" dirty="0" smtClean="0"/>
              <a:t> ✅</a:t>
            </a:r>
            <a:endParaRPr lang="de-DE" sz="1600" kern="1200" dirty="0"/>
          </a:p>
          <a:p>
            <a:pPr marL="171450" lvl="1" indent="-171450" algn="l" defTabSz="711200">
              <a:lnSpc>
                <a:spcPct val="90000"/>
              </a:lnSpc>
              <a:spcBef>
                <a:spcPct val="0"/>
              </a:spcBef>
              <a:spcAft>
                <a:spcPct val="15000"/>
              </a:spcAft>
              <a:buChar char="••"/>
            </a:pPr>
            <a:r>
              <a:rPr lang="de-DE" sz="1600" kern="1200" dirty="0" smtClean="0"/>
              <a:t>Second </a:t>
            </a:r>
            <a:r>
              <a:rPr lang="de-DE" sz="1600" kern="1200" dirty="0" err="1" smtClean="0"/>
              <a:t>typename</a:t>
            </a:r>
            <a:r>
              <a:rPr lang="de-DE" sz="1600" kern="1200" dirty="0" smtClean="0"/>
              <a:t>: </a:t>
            </a:r>
            <a:r>
              <a:rPr lang="de-DE" sz="1600" kern="1200" dirty="0" err="1" smtClean="0"/>
              <a:t>No</a:t>
            </a:r>
            <a:r>
              <a:rPr lang="de-DE" sz="1600" kern="1200" dirty="0" smtClean="0"/>
              <a:t> </a:t>
            </a:r>
            <a:r>
              <a:rPr lang="de-DE" sz="1600" kern="1200" dirty="0" err="1" smtClean="0"/>
              <a:t>deduction</a:t>
            </a:r>
            <a:r>
              <a:rPr lang="de-DE" sz="1600" kern="1200" dirty="0" smtClean="0"/>
              <a:t> </a:t>
            </a:r>
            <a:r>
              <a:rPr lang="de-DE" sz="1600" kern="1200" dirty="0" err="1" smtClean="0"/>
              <a:t>possible</a:t>
            </a:r>
            <a:r>
              <a:rPr lang="de-DE" sz="1600" kern="1200" dirty="0" smtClean="0"/>
              <a:t> ✅</a:t>
            </a:r>
            <a:endParaRPr lang="de-DE" sz="1600" kern="1200" dirty="0"/>
          </a:p>
        </p:txBody>
      </p:sp>
      <p:sp>
        <p:nvSpPr>
          <p:cNvPr id="12" name="Freihandform 11"/>
          <p:cNvSpPr/>
          <p:nvPr/>
        </p:nvSpPr>
        <p:spPr>
          <a:xfrm>
            <a:off x="6338057" y="3592430"/>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dirty="0" smtClean="0"/>
              <a:t>3</a:t>
            </a:r>
            <a:endParaRPr lang="de-DE" sz="2800" kern="1200" dirty="0"/>
          </a:p>
        </p:txBody>
      </p:sp>
      <p:sp>
        <p:nvSpPr>
          <p:cNvPr id="13" name="Freihandform 12"/>
          <p:cNvSpPr/>
          <p:nvPr/>
        </p:nvSpPr>
        <p:spPr>
          <a:xfrm>
            <a:off x="7294898" y="3592432"/>
            <a:ext cx="4562139" cy="888495"/>
          </a:xfrm>
          <a:custGeom>
            <a:avLst/>
            <a:gdLst>
              <a:gd name="connsiteX0" fmla="*/ 148085 w 888495"/>
              <a:gd name="connsiteY0" fmla="*/ 0 h 4562139"/>
              <a:gd name="connsiteX1" fmla="*/ 740410 w 888495"/>
              <a:gd name="connsiteY1" fmla="*/ 0 h 4562139"/>
              <a:gd name="connsiteX2" fmla="*/ 888495 w 888495"/>
              <a:gd name="connsiteY2" fmla="*/ 148085 h 4562139"/>
              <a:gd name="connsiteX3" fmla="*/ 888495 w 888495"/>
              <a:gd name="connsiteY3" fmla="*/ 4562139 h 4562139"/>
              <a:gd name="connsiteX4" fmla="*/ 888495 w 888495"/>
              <a:gd name="connsiteY4" fmla="*/ 4562139 h 4562139"/>
              <a:gd name="connsiteX5" fmla="*/ 0 w 888495"/>
              <a:gd name="connsiteY5" fmla="*/ 4562139 h 4562139"/>
              <a:gd name="connsiteX6" fmla="*/ 0 w 888495"/>
              <a:gd name="connsiteY6" fmla="*/ 4562139 h 4562139"/>
              <a:gd name="connsiteX7" fmla="*/ 0 w 888495"/>
              <a:gd name="connsiteY7" fmla="*/ 148085 h 4562139"/>
              <a:gd name="connsiteX8" fmla="*/ 148085 w 888495"/>
              <a:gd name="connsiteY8" fmla="*/ 0 h 45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62139">
                <a:moveTo>
                  <a:pt x="888495" y="760369"/>
                </a:moveTo>
                <a:lnTo>
                  <a:pt x="888495" y="3801770"/>
                </a:lnTo>
                <a:cubicBezTo>
                  <a:pt x="888495" y="4221710"/>
                  <a:pt x="875583" y="4562139"/>
                  <a:pt x="859655" y="4562139"/>
                </a:cubicBezTo>
                <a:lnTo>
                  <a:pt x="0" y="4562139"/>
                </a:lnTo>
                <a:lnTo>
                  <a:pt x="0" y="4562139"/>
                </a:lnTo>
                <a:lnTo>
                  <a:pt x="0" y="0"/>
                </a:lnTo>
                <a:lnTo>
                  <a:pt x="0" y="0"/>
                </a:lnTo>
                <a:lnTo>
                  <a:pt x="859655" y="0"/>
                </a:lnTo>
                <a:cubicBezTo>
                  <a:pt x="875583" y="0"/>
                  <a:pt x="888495" y="340429"/>
                  <a:pt x="888495" y="760369"/>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4802" rIns="54802" bIns="54804" numCol="1" spcCol="1270" anchor="ctr" anchorCtr="0">
            <a:noAutofit/>
          </a:bodyPr>
          <a:lstStyle/>
          <a:p>
            <a:pPr marL="171450" lvl="1" indent="-171450" algn="l" defTabSz="800100">
              <a:lnSpc>
                <a:spcPct val="90000"/>
              </a:lnSpc>
              <a:spcBef>
                <a:spcPct val="0"/>
              </a:spcBef>
              <a:spcAft>
                <a:spcPct val="15000"/>
              </a:spcAft>
              <a:buChar char="••"/>
            </a:pPr>
            <a:r>
              <a:rPr lang="de-DE" sz="1600" kern="1200" dirty="0" err="1" smtClean="0"/>
              <a:t>Evaluate</a:t>
            </a:r>
            <a:r>
              <a:rPr lang="de-DE" sz="1600" kern="1200" dirty="0" smtClean="0"/>
              <a:t> </a:t>
            </a:r>
            <a:r>
              <a:rPr lang="de-DE" sz="1600" kern="1200" dirty="0" err="1" smtClean="0"/>
              <a:t>the</a:t>
            </a:r>
            <a:r>
              <a:rPr lang="de-DE" sz="1600" kern="1200" dirty="0" smtClean="0"/>
              <a:t> </a:t>
            </a:r>
            <a:r>
              <a:rPr lang="de-DE" sz="1600" kern="1200" dirty="0" err="1" smtClean="0"/>
              <a:t>void_t</a:t>
            </a:r>
            <a:endParaRPr lang="de-DE" sz="1600" kern="1200" dirty="0" smtClean="0"/>
          </a:p>
          <a:p>
            <a:pPr marL="171450" lvl="1" indent="-171450" algn="l" defTabSz="800100">
              <a:lnSpc>
                <a:spcPct val="90000"/>
              </a:lnSpc>
              <a:spcBef>
                <a:spcPct val="0"/>
              </a:spcBef>
              <a:spcAft>
                <a:spcPct val="15000"/>
              </a:spcAft>
              <a:buChar char="••"/>
            </a:pPr>
            <a:r>
              <a:rPr lang="de-DE" sz="1600" kern="1200" dirty="0" smtClean="0"/>
              <a:t>The </a:t>
            </a:r>
            <a:r>
              <a:rPr lang="de-DE" sz="1600" kern="1200" dirty="0" err="1" smtClean="0"/>
              <a:t>inner</a:t>
            </a:r>
            <a:r>
              <a:rPr lang="de-DE" sz="1600" kern="1200" dirty="0" smtClean="0"/>
              <a:t> type will </a:t>
            </a:r>
            <a:r>
              <a:rPr lang="de-DE" sz="1600" kern="1200" dirty="0" err="1" smtClean="0"/>
              <a:t>be</a:t>
            </a:r>
            <a:r>
              <a:rPr lang="de-DE" sz="1600" kern="1200" dirty="0" smtClean="0"/>
              <a:t> </a:t>
            </a:r>
            <a:r>
              <a:rPr lang="de-DE" sz="1600" kern="1200" dirty="0" err="1" smtClean="0"/>
              <a:t>int</a:t>
            </a:r>
            <a:r>
              <a:rPr lang="de-DE" sz="1600" kern="1200" dirty="0" smtClean="0"/>
              <a:t>*</a:t>
            </a:r>
          </a:p>
        </p:txBody>
      </p:sp>
      <p:sp>
        <p:nvSpPr>
          <p:cNvPr id="17" name="Freihandform 16"/>
          <p:cNvSpPr/>
          <p:nvPr/>
        </p:nvSpPr>
        <p:spPr>
          <a:xfrm>
            <a:off x="6338057" y="4672295"/>
            <a:ext cx="956842" cy="1366917"/>
          </a:xfrm>
          <a:custGeom>
            <a:avLst/>
            <a:gdLst>
              <a:gd name="connsiteX0" fmla="*/ 0 w 1366916"/>
              <a:gd name="connsiteY0" fmla="*/ 0 h 956841"/>
              <a:gd name="connsiteX1" fmla="*/ 888496 w 1366916"/>
              <a:gd name="connsiteY1" fmla="*/ 0 h 956841"/>
              <a:gd name="connsiteX2" fmla="*/ 1366916 w 1366916"/>
              <a:gd name="connsiteY2" fmla="*/ 478421 h 956841"/>
              <a:gd name="connsiteX3" fmla="*/ 888496 w 1366916"/>
              <a:gd name="connsiteY3" fmla="*/ 956841 h 956841"/>
              <a:gd name="connsiteX4" fmla="*/ 0 w 1366916"/>
              <a:gd name="connsiteY4" fmla="*/ 956841 h 956841"/>
              <a:gd name="connsiteX5" fmla="*/ 478421 w 1366916"/>
              <a:gd name="connsiteY5" fmla="*/ 478421 h 956841"/>
              <a:gd name="connsiteX6" fmla="*/ 0 w 1366916"/>
              <a:gd name="connsiteY6" fmla="*/ 0 h 95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6916" h="956841">
                <a:moveTo>
                  <a:pt x="1366915" y="0"/>
                </a:moveTo>
                <a:lnTo>
                  <a:pt x="1366915" y="621947"/>
                </a:lnTo>
                <a:lnTo>
                  <a:pt x="683457" y="956841"/>
                </a:lnTo>
                <a:lnTo>
                  <a:pt x="1" y="621947"/>
                </a:lnTo>
                <a:lnTo>
                  <a:pt x="1" y="0"/>
                </a:lnTo>
                <a:lnTo>
                  <a:pt x="683457" y="334895"/>
                </a:lnTo>
                <a:lnTo>
                  <a:pt x="1366915" y="0"/>
                </a:lnTo>
                <a:close/>
              </a:path>
            </a:pathLst>
          </a:custGeom>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7781" tIns="496202" rIns="17780" bIns="496200" numCol="1" spcCol="1270" anchor="ctr" anchorCtr="0">
            <a:noAutofit/>
          </a:bodyPr>
          <a:lstStyle/>
          <a:p>
            <a:pPr lvl="0" algn="ctr" defTabSz="1244600">
              <a:lnSpc>
                <a:spcPct val="90000"/>
              </a:lnSpc>
              <a:spcBef>
                <a:spcPct val="0"/>
              </a:spcBef>
              <a:spcAft>
                <a:spcPct val="35000"/>
              </a:spcAft>
            </a:pPr>
            <a:r>
              <a:rPr lang="de-DE" sz="2800" kern="1200" smtClean="0"/>
              <a:t>4</a:t>
            </a:r>
            <a:endParaRPr lang="de-DE" sz="2800" kern="1200" dirty="0" smtClean="0"/>
          </a:p>
        </p:txBody>
      </p:sp>
      <p:sp>
        <p:nvSpPr>
          <p:cNvPr id="18" name="Freihandform 17"/>
          <p:cNvSpPr/>
          <p:nvPr/>
        </p:nvSpPr>
        <p:spPr>
          <a:xfrm>
            <a:off x="7294898" y="4672297"/>
            <a:ext cx="4562139" cy="888496"/>
          </a:xfrm>
          <a:custGeom>
            <a:avLst/>
            <a:gdLst>
              <a:gd name="connsiteX0" fmla="*/ 148085 w 888495"/>
              <a:gd name="connsiteY0" fmla="*/ 0 h 4562139"/>
              <a:gd name="connsiteX1" fmla="*/ 740410 w 888495"/>
              <a:gd name="connsiteY1" fmla="*/ 0 h 4562139"/>
              <a:gd name="connsiteX2" fmla="*/ 888495 w 888495"/>
              <a:gd name="connsiteY2" fmla="*/ 148085 h 4562139"/>
              <a:gd name="connsiteX3" fmla="*/ 888495 w 888495"/>
              <a:gd name="connsiteY3" fmla="*/ 4562139 h 4562139"/>
              <a:gd name="connsiteX4" fmla="*/ 888495 w 888495"/>
              <a:gd name="connsiteY4" fmla="*/ 4562139 h 4562139"/>
              <a:gd name="connsiteX5" fmla="*/ 0 w 888495"/>
              <a:gd name="connsiteY5" fmla="*/ 4562139 h 4562139"/>
              <a:gd name="connsiteX6" fmla="*/ 0 w 888495"/>
              <a:gd name="connsiteY6" fmla="*/ 4562139 h 4562139"/>
              <a:gd name="connsiteX7" fmla="*/ 0 w 888495"/>
              <a:gd name="connsiteY7" fmla="*/ 148085 h 4562139"/>
              <a:gd name="connsiteX8" fmla="*/ 148085 w 888495"/>
              <a:gd name="connsiteY8" fmla="*/ 0 h 456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495" h="4562139">
                <a:moveTo>
                  <a:pt x="888495" y="760369"/>
                </a:moveTo>
                <a:lnTo>
                  <a:pt x="888495" y="3801770"/>
                </a:lnTo>
                <a:cubicBezTo>
                  <a:pt x="888495" y="4221710"/>
                  <a:pt x="875583" y="4562139"/>
                  <a:pt x="859655" y="4562139"/>
                </a:cubicBezTo>
                <a:lnTo>
                  <a:pt x="0" y="4562139"/>
                </a:lnTo>
                <a:lnTo>
                  <a:pt x="0" y="4562139"/>
                </a:lnTo>
                <a:lnTo>
                  <a:pt x="0" y="0"/>
                </a:lnTo>
                <a:lnTo>
                  <a:pt x="0" y="0"/>
                </a:lnTo>
                <a:lnTo>
                  <a:pt x="859655" y="0"/>
                </a:lnTo>
                <a:cubicBezTo>
                  <a:pt x="875583" y="0"/>
                  <a:pt x="888495" y="340429"/>
                  <a:pt x="888495" y="760369"/>
                </a:cubicBezTo>
                <a:close/>
              </a:path>
            </a:pathLst>
          </a:custGeom>
        </p:spPr>
        <p:style>
          <a:lnRef idx="2">
            <a:schemeClr val="accent2">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28017" tIns="54802" rIns="54802" bIns="54805" numCol="1" spcCol="1270" anchor="ctr" anchorCtr="0">
            <a:noAutofit/>
          </a:bodyPr>
          <a:lstStyle/>
          <a:p>
            <a:pPr marL="171450" lvl="1" indent="-171450" algn="l" defTabSz="800100">
              <a:lnSpc>
                <a:spcPct val="90000"/>
              </a:lnSpc>
              <a:spcBef>
                <a:spcPct val="0"/>
              </a:spcBef>
              <a:spcAft>
                <a:spcPct val="15000"/>
              </a:spcAft>
              <a:buChar char="••"/>
            </a:pPr>
            <a:r>
              <a:rPr lang="de-DE" sz="1600" kern="1200" dirty="0" smtClean="0"/>
              <a:t>This </a:t>
            </a:r>
            <a:r>
              <a:rPr lang="de-DE" sz="1600" kern="1200" dirty="0" err="1" smtClean="0"/>
              <a:t>results</a:t>
            </a:r>
            <a:r>
              <a:rPr lang="de-DE" sz="1600" kern="1200" dirty="0" smtClean="0"/>
              <a:t> in </a:t>
            </a:r>
            <a:r>
              <a:rPr lang="de-DE" sz="1600" kern="1200" dirty="0" err="1" smtClean="0"/>
              <a:t>void</a:t>
            </a:r>
            <a:r>
              <a:rPr lang="de-DE" sz="1600" kern="1200" dirty="0" smtClean="0"/>
              <a:t>, so </a:t>
            </a:r>
            <a:r>
              <a:rPr lang="de-DE" sz="1600" kern="1200" dirty="0" err="1" smtClean="0"/>
              <a:t>we</a:t>
            </a:r>
            <a:r>
              <a:rPr lang="de-DE" sz="1600" kern="1200" dirty="0" smtClean="0"/>
              <a:t> </a:t>
            </a:r>
            <a:r>
              <a:rPr lang="de-DE" sz="1600" kern="1200" dirty="0" err="1" smtClean="0"/>
              <a:t>get</a:t>
            </a:r>
            <a:r>
              <a:rPr lang="de-DE" sz="1600" kern="1200" dirty="0" smtClean="0"/>
              <a:t> a </a:t>
            </a:r>
            <a:r>
              <a:rPr lang="de-DE" sz="1600" kern="1200" dirty="0" err="1" smtClean="0"/>
              <a:t>second</a:t>
            </a:r>
            <a:r>
              <a:rPr lang="de-DE" sz="1600" kern="1200" dirty="0" smtClean="0"/>
              <a:t> </a:t>
            </a:r>
            <a:r>
              <a:rPr lang="de-DE" sz="1600" kern="1200" dirty="0" err="1" smtClean="0"/>
              <a:t>overload</a:t>
            </a:r>
            <a:r>
              <a:rPr lang="de-DE" sz="1600" kern="1200" dirty="0" smtClean="0"/>
              <a:t> </a:t>
            </a:r>
            <a:r>
              <a:rPr lang="de-DE" sz="1600" kern="1200" dirty="0" err="1" smtClean="0"/>
              <a:t>to</a:t>
            </a:r>
            <a:r>
              <a:rPr lang="de-DE" sz="1600" kern="1200" dirty="0" smtClean="0"/>
              <a:t> </a:t>
            </a:r>
            <a:r>
              <a:rPr lang="de-DE" sz="1600" b="1" kern="1200" dirty="0" err="1" smtClean="0"/>
              <a:t>the</a:t>
            </a:r>
            <a:r>
              <a:rPr lang="de-DE" sz="1600" b="1" kern="1200" dirty="0" smtClean="0"/>
              <a:t> same </a:t>
            </a:r>
            <a:r>
              <a:rPr lang="de-DE" sz="1600" kern="1200" dirty="0" err="1" smtClean="0"/>
              <a:t>typenames</a:t>
            </a:r>
            <a:endParaRPr lang="de-DE" sz="1600" kern="1200" dirty="0" smtClean="0"/>
          </a:p>
          <a:p>
            <a:pPr marL="171450" lvl="1" indent="-171450" algn="l" defTabSz="800100">
              <a:lnSpc>
                <a:spcPct val="90000"/>
              </a:lnSpc>
              <a:spcBef>
                <a:spcPct val="0"/>
              </a:spcBef>
              <a:spcAft>
                <a:spcPct val="15000"/>
              </a:spcAft>
              <a:buChar char="••"/>
            </a:pPr>
            <a:r>
              <a:rPr lang="de-DE" sz="1600" kern="1200" dirty="0" err="1" smtClean="0"/>
              <a:t>Use</a:t>
            </a:r>
            <a:r>
              <a:rPr lang="de-DE" sz="1600" kern="1200" dirty="0" smtClean="0"/>
              <a:t> </a:t>
            </a:r>
            <a:r>
              <a:rPr lang="de-DE" sz="1600" kern="1200" dirty="0" err="1" smtClean="0"/>
              <a:t>the</a:t>
            </a:r>
            <a:r>
              <a:rPr lang="de-DE" sz="1600" kern="1200" dirty="0" smtClean="0"/>
              <a:t> </a:t>
            </a:r>
            <a:r>
              <a:rPr lang="de-DE" sz="1600" kern="1200" dirty="0" err="1" smtClean="0"/>
              <a:t>specialized</a:t>
            </a:r>
            <a:r>
              <a:rPr lang="de-DE" sz="1600" kern="1200" dirty="0" smtClean="0"/>
              <a:t> </a:t>
            </a:r>
            <a:r>
              <a:rPr lang="de-DE" sz="1600" kern="1200" dirty="0" err="1" smtClean="0"/>
              <a:t>version</a:t>
            </a:r>
            <a:endParaRPr lang="de-DE" sz="1600" kern="1200" dirty="0" smtClean="0"/>
          </a:p>
        </p:txBody>
      </p:sp>
      <p:grpSp>
        <p:nvGrpSpPr>
          <p:cNvPr id="31" name="Gruppieren 30"/>
          <p:cNvGrpSpPr/>
          <p:nvPr/>
        </p:nvGrpSpPr>
        <p:grpSpPr>
          <a:xfrm>
            <a:off x="334800" y="980728"/>
            <a:ext cx="11520000" cy="1846659"/>
            <a:chOff x="6311900" y="983651"/>
            <a:chExt cx="11520000" cy="1846659"/>
          </a:xfrm>
        </p:grpSpPr>
        <p:sp>
          <p:nvSpPr>
            <p:cNvPr id="32" name="Rechteck 31"/>
            <p:cNvSpPr/>
            <p:nvPr/>
          </p:nvSpPr>
          <p:spPr>
            <a:xfrm>
              <a:off x="6311900" y="983651"/>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a:solidFill>
                    <a:srgbClr val="0000FF"/>
                  </a:solidFill>
                  <a:latin typeface="Consolas" panose="020B0609020204030204" pitchFamily="49" charset="0"/>
                </a:rPr>
                <a:t>void</a:t>
              </a:r>
              <a:r>
                <a:rPr lang="de-DE" sz="1600" dirty="0">
                  <a:solidFill>
                    <a:srgbClr val="000000"/>
                  </a:solidFill>
                  <a:latin typeface="Consolas" panose="020B0609020204030204" pitchFamily="49" charset="0"/>
                </a:rPr>
                <a: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p>
            <a:p>
              <a:r>
                <a:rPr lang="de-DE" sz="1600" dirty="0">
                  <a:solidFill>
                    <a:srgbClr val="000000"/>
                  </a:solidFill>
                  <a:latin typeface="Consolas" panose="020B0609020204030204" pitchFamily="49" charset="0"/>
                </a:rPr>
                <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&lt;</a:t>
              </a:r>
              <a:r>
                <a:rPr lang="de-DE" sz="1600" dirty="0" err="1">
                  <a:solidFill>
                    <a:srgbClr val="0000FF"/>
                  </a:solidFill>
                  <a:latin typeface="Consolas" panose="020B0609020204030204" pitchFamily="49" charset="0"/>
                </a:rPr>
                <a:t>typename</a:t>
              </a:r>
              <a:r>
                <a:rPr lang="de-DE" sz="1600" dirty="0">
                  <a:solidFill>
                    <a:srgbClr val="000000"/>
                  </a:solidFill>
                  <a:latin typeface="Consolas" panose="020B0609020204030204" pitchFamily="49" charset="0"/>
                </a:rPr>
                <a:t> </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p>
            <a:p>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smtClean="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decltype</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795E26"/>
                  </a:solidFill>
                  <a:latin typeface="Consolas" panose="020B0609020204030204" pitchFamily="49" charset="0"/>
                </a:rPr>
                <a:t>declval</a:t>
              </a:r>
              <a:r>
                <a:rPr lang="de-DE" sz="1600" dirty="0">
                  <a:solidFill>
                    <a:srgbClr val="000000"/>
                  </a:solidFill>
                  <a:latin typeface="Consolas" panose="020B0609020204030204" pitchFamily="49" charset="0"/>
                </a:rPr>
                <a:t>&lt;</a:t>
              </a:r>
              <a:r>
                <a:rPr lang="de-DE" sz="1600" dirty="0">
                  <a:solidFill>
                    <a:srgbClr val="267F99"/>
                  </a:solidFill>
                  <a:latin typeface="Consolas" panose="020B0609020204030204" pitchFamily="49" charset="0"/>
                </a:rPr>
                <a:t>T</a:t>
              </a:r>
              <a:r>
                <a:rPr lang="de-DE" sz="1600" dirty="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true_type</a:t>
              </a:r>
              <a:r>
                <a:rPr lang="de-DE" sz="1600" dirty="0">
                  <a:solidFill>
                    <a:srgbClr val="000000"/>
                  </a:solidFill>
                  <a:latin typeface="Consolas" panose="020B0609020204030204" pitchFamily="49" charset="0"/>
                </a:rPr>
                <a:t> {};</a:t>
              </a:r>
              <a:endParaRPr lang="de-DE" sz="1600" b="0" dirty="0">
                <a:solidFill>
                  <a:srgbClr val="000000"/>
                </a:solidFill>
                <a:effectLst/>
                <a:latin typeface="Consolas" panose="020B0609020204030204" pitchFamily="49" charset="0"/>
              </a:endParaRPr>
            </a:p>
          </p:txBody>
        </p:sp>
        <p:pic>
          <p:nvPicPr>
            <p:cNvPr id="33" name="Grafik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2" name="Gruppieren 21"/>
          <p:cNvGrpSpPr/>
          <p:nvPr/>
        </p:nvGrpSpPr>
        <p:grpSpPr>
          <a:xfrm>
            <a:off x="334800" y="980728"/>
            <a:ext cx="11520000" cy="1846659"/>
            <a:chOff x="4215844" y="3281245"/>
            <a:chExt cx="11520000" cy="1846659"/>
          </a:xfrm>
        </p:grpSpPr>
        <p:sp>
          <p:nvSpPr>
            <p:cNvPr id="23" name="Rechteck 22"/>
            <p:cNvSpPr/>
            <p:nvPr/>
          </p:nvSpPr>
          <p:spPr>
            <a:xfrm>
              <a:off x="4215844" y="3281245"/>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&lt;&gt;</a:t>
              </a:r>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struct</a:t>
              </a:r>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smtClean="0">
                  <a:solidFill>
                    <a:srgbClr val="0000FF"/>
                  </a:solidFill>
                  <a:latin typeface="Consolas" panose="020B0609020204030204" pitchFamily="49" charset="0"/>
                </a:rPr>
                <a:t>void</a:t>
              </a:r>
              <a:r>
                <a:rPr lang="de-DE" sz="1600" dirty="0" smtClean="0">
                  <a:solidFill>
                    <a:srgbClr val="000000"/>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template</a:t>
              </a:r>
              <a:r>
                <a:rPr lang="de-DE" sz="1600" dirty="0" smtClean="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&lt;&gt;</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void_t</a:t>
              </a:r>
              <a:r>
                <a:rPr lang="de-DE" sz="1600" dirty="0">
                  <a:solidFill>
                    <a:srgbClr val="000000"/>
                  </a:solidFill>
                  <a:latin typeface="Consolas" panose="020B0609020204030204" pitchFamily="49" charset="0"/>
                </a:rPr>
                <a:t>&lt;</a:t>
              </a:r>
              <a:r>
                <a:rPr lang="de-DE" sz="1600" dirty="0" err="1">
                  <a:solidFill>
                    <a:srgbClr val="0000FF"/>
                  </a:solidFill>
                  <a:latin typeface="Consolas" panose="020B0609020204030204" pitchFamily="49" charset="0"/>
                </a:rPr>
                <a:t>decltype</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smtClean="0">
                  <a:solidFill>
                    <a:srgbClr val="795E26"/>
                  </a:solidFill>
                  <a:latin typeface="Consolas" panose="020B0609020204030204" pitchFamily="49" charset="0"/>
                </a:rPr>
                <a:t>declval</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&gt;().</a:t>
              </a:r>
              <a:r>
                <a:rPr lang="de-DE" sz="1600" dirty="0" err="1">
                  <a:solidFill>
                    <a:srgbClr val="795E26"/>
                  </a:solidFill>
                  <a:latin typeface="Consolas" panose="020B0609020204030204" pitchFamily="49" charset="0"/>
                </a:rPr>
                <a:t>data</a:t>
              </a:r>
              <a:r>
                <a:rPr lang="de-DE" sz="1600" dirty="0" smtClean="0">
                  <a:solidFill>
                    <a:srgbClr val="000000"/>
                  </a:solidFill>
                  <a:latin typeface="Consolas" panose="020B0609020204030204" pitchFamily="49" charset="0"/>
                </a:rPr>
                <a:t>())&gt;&gt;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true_type</a:t>
              </a:r>
              <a:r>
                <a:rPr lang="de-DE" sz="1600" dirty="0" smtClean="0">
                  <a:solidFill>
                    <a:srgbClr val="000000"/>
                  </a:solidFill>
                  <a:latin typeface="Consolas" panose="020B0609020204030204" pitchFamily="49" charset="0"/>
                </a:rPr>
                <a:t> {};</a:t>
              </a:r>
              <a:endParaRPr lang="de-DE" sz="1600" dirty="0">
                <a:solidFill>
                  <a:srgbClr val="000000"/>
                </a:solidFill>
                <a:latin typeface="Consolas" panose="020B0609020204030204" pitchFamily="49" charset="0"/>
              </a:endParaRPr>
            </a:p>
          </p:txBody>
        </p:sp>
        <p:pic>
          <p:nvPicPr>
            <p:cNvPr id="24" name="Grafik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5566" y="3362318"/>
              <a:ext cx="368102" cy="413792"/>
            </a:xfrm>
            <a:prstGeom prst="rect">
              <a:avLst/>
            </a:prstGeom>
          </p:spPr>
        </p:pic>
      </p:grpSp>
      <p:grpSp>
        <p:nvGrpSpPr>
          <p:cNvPr id="34" name="Gruppieren 33"/>
          <p:cNvGrpSpPr/>
          <p:nvPr/>
        </p:nvGrpSpPr>
        <p:grpSpPr>
          <a:xfrm>
            <a:off x="334800" y="980728"/>
            <a:ext cx="11520000" cy="1846659"/>
            <a:chOff x="4215844" y="3281245"/>
            <a:chExt cx="11520000" cy="1846659"/>
          </a:xfrm>
        </p:grpSpPr>
        <p:sp>
          <p:nvSpPr>
            <p:cNvPr id="35" name="Rechteck 34"/>
            <p:cNvSpPr/>
            <p:nvPr/>
          </p:nvSpPr>
          <p:spPr>
            <a:xfrm>
              <a:off x="4215844" y="3281245"/>
              <a:ext cx="11520000" cy="184665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600" dirty="0" err="1">
                  <a:solidFill>
                    <a:srgbClr val="0000FF"/>
                  </a:solidFill>
                  <a:latin typeface="Consolas" panose="020B0609020204030204" pitchFamily="49" charset="0"/>
                </a:rPr>
                <a:t>template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&lt;&gt;</a:t>
              </a:r>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struct</a:t>
              </a:r>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smtClean="0">
                  <a:solidFill>
                    <a:srgbClr val="0000FF"/>
                  </a:solidFill>
                  <a:latin typeface="Consolas" panose="020B0609020204030204" pitchFamily="49" charset="0"/>
                </a:rPr>
                <a:t>void</a:t>
              </a:r>
              <a:r>
                <a:rPr lang="de-DE" sz="1600" dirty="0" smtClean="0">
                  <a:solidFill>
                    <a:srgbClr val="000000"/>
                  </a:solidFill>
                  <a:latin typeface="Consolas" panose="020B0609020204030204" pitchFamily="49" charset="0"/>
                </a:rPr>
                <a:t>&gt;</a:t>
              </a:r>
              <a:endParaRPr lang="de-DE" sz="1600" dirty="0">
                <a:solidFill>
                  <a:srgbClr val="000000"/>
                </a:solidFill>
                <a:latin typeface="Consolas" panose="020B0609020204030204" pitchFamily="49" charset="0"/>
              </a:endParaRP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a:solidFill>
                    <a:srgbClr val="267F99"/>
                  </a:solidFill>
                  <a:latin typeface="Consolas" panose="020B0609020204030204" pitchFamily="49" charset="0"/>
                </a:rPr>
                <a:t>false_type</a:t>
              </a:r>
              <a:r>
                <a:rPr lang="de-DE" sz="1600" dirty="0">
                  <a:solidFill>
                    <a:srgbClr val="000000"/>
                  </a:solidFill>
                  <a:latin typeface="Consolas" panose="020B0609020204030204" pitchFamily="49" charset="0"/>
                </a:rPr>
                <a:t> </a:t>
              </a:r>
              <a:r>
                <a:rPr lang="de-DE" sz="1600" dirty="0" smtClean="0">
                  <a:solidFill>
                    <a:srgbClr val="000000"/>
                  </a:solidFill>
                  <a:latin typeface="Consolas" panose="020B0609020204030204" pitchFamily="49" charset="0"/>
                </a:rPr>
                <a:t>{};</a:t>
              </a:r>
            </a:p>
            <a:p>
              <a:endParaRPr lang="de-DE" sz="1600" dirty="0">
                <a:solidFill>
                  <a:srgbClr val="000000"/>
                </a:solidFill>
                <a:latin typeface="Consolas" panose="020B0609020204030204" pitchFamily="49" charset="0"/>
              </a:endParaRPr>
            </a:p>
            <a:p>
              <a:r>
                <a:rPr lang="de-DE" sz="1600" dirty="0" err="1" smtClean="0">
                  <a:solidFill>
                    <a:srgbClr val="0000FF"/>
                  </a:solidFill>
                  <a:latin typeface="Consolas" panose="020B0609020204030204" pitchFamily="49" charset="0"/>
                </a:rPr>
                <a:t>template</a:t>
              </a:r>
              <a:r>
                <a:rPr lang="de-DE" sz="1600" dirty="0" smtClean="0">
                  <a:solidFill>
                    <a:srgbClr val="000000"/>
                  </a:solidFill>
                  <a:latin typeface="Consolas" panose="020B0609020204030204" pitchFamily="49" charset="0"/>
                </a:rPr>
                <a:t> </a:t>
              </a:r>
              <a:r>
                <a:rPr lang="de-DE" sz="1600" dirty="0">
                  <a:solidFill>
                    <a:srgbClr val="000000"/>
                  </a:solidFill>
                  <a:latin typeface="Consolas" panose="020B0609020204030204" pitchFamily="49" charset="0"/>
                </a:rPr>
                <a:t>&lt;&gt;</a:t>
              </a:r>
              <a:br>
                <a:rPr lang="de-DE" sz="1600" dirty="0">
                  <a:solidFill>
                    <a:srgbClr val="000000"/>
                  </a:solidFill>
                  <a:latin typeface="Consolas" panose="020B0609020204030204" pitchFamily="49" charset="0"/>
                </a:rPr>
              </a:br>
              <a:r>
                <a:rPr lang="de-DE" sz="1600" dirty="0" err="1">
                  <a:solidFill>
                    <a:srgbClr val="0000FF"/>
                  </a:solidFill>
                  <a:latin typeface="Consolas" panose="020B0609020204030204" pitchFamily="49" charset="0"/>
                </a:rPr>
                <a:t>struct</a:t>
              </a:r>
              <a:r>
                <a:rPr lang="de-DE" sz="1600" dirty="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a:solidFill>
                    <a:srgbClr val="267F99"/>
                  </a:solidFill>
                  <a:latin typeface="Consolas" panose="020B0609020204030204" pitchFamily="49" charset="0"/>
                </a:rPr>
                <a:t>std</a:t>
              </a:r>
              <a:r>
                <a:rPr lang="de-DE" sz="1600" dirty="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a:solidFill>
                    <a:srgbClr val="000000"/>
                  </a:solidFill>
                  <a:latin typeface="Consolas" panose="020B0609020204030204" pitchFamily="49" charset="0"/>
                </a:rPr>
                <a:t>&gt;</a:t>
              </a:r>
              <a:r>
                <a:rPr lang="de-DE" sz="1600" dirty="0" smtClean="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void_t</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smtClean="0">
                  <a:solidFill>
                    <a:schemeClr val="tx1"/>
                  </a:solidFill>
                  <a:latin typeface="Consolas" panose="020B0609020204030204" pitchFamily="49" charset="0"/>
                </a:rPr>
                <a:t>*</a:t>
              </a:r>
              <a:r>
                <a:rPr lang="de-DE" sz="1600" dirty="0" smtClean="0">
                  <a:solidFill>
                    <a:srgbClr val="000000"/>
                  </a:solidFill>
                  <a:latin typeface="Consolas" panose="020B0609020204030204" pitchFamily="49" charset="0"/>
                </a:rPr>
                <a:t>&gt;&gt;&gt;</a:t>
              </a:r>
            </a:p>
            <a:p>
              <a:r>
                <a:rPr lang="de-DE" sz="1600" dirty="0">
                  <a:solidFill>
                    <a:srgbClr val="000000"/>
                  </a:solidFill>
                  <a:latin typeface="Consolas" panose="020B0609020204030204" pitchFamily="49" charset="0"/>
                </a:rPr>
                <a:t>: </a:t>
              </a:r>
              <a:r>
                <a:rPr lang="de-DE" sz="1600" dirty="0" err="1">
                  <a:solidFill>
                    <a:srgbClr val="267F99"/>
                  </a:solidFill>
                  <a:latin typeface="Consolas" panose="020B0609020204030204" pitchFamily="49" charset="0"/>
                </a:rPr>
                <a:t>std</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true_type</a:t>
              </a:r>
              <a:r>
                <a:rPr lang="de-DE" sz="1600" dirty="0" smtClean="0">
                  <a:solidFill>
                    <a:srgbClr val="000000"/>
                  </a:solidFill>
                  <a:latin typeface="Consolas" panose="020B0609020204030204" pitchFamily="49" charset="0"/>
                </a:rPr>
                <a:t> {};</a:t>
              </a:r>
              <a:endParaRPr lang="de-DE" sz="1600" dirty="0">
                <a:solidFill>
                  <a:srgbClr val="000000"/>
                </a:solidFill>
                <a:latin typeface="Consolas" panose="020B0609020204030204" pitchFamily="49" charset="0"/>
              </a:endParaRPr>
            </a:p>
          </p:txBody>
        </p:sp>
        <p:pic>
          <p:nvPicPr>
            <p:cNvPr id="36" name="Grafik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25566" y="3362318"/>
              <a:ext cx="368102" cy="413792"/>
            </a:xfrm>
            <a:prstGeom prst="rect">
              <a:avLst/>
            </a:prstGeom>
          </p:spPr>
        </p:pic>
      </p:grpSp>
      <p:grpSp>
        <p:nvGrpSpPr>
          <p:cNvPr id="25" name="Gruppieren 24"/>
          <p:cNvGrpSpPr/>
          <p:nvPr/>
        </p:nvGrpSpPr>
        <p:grpSpPr>
          <a:xfrm>
            <a:off x="334800" y="980728"/>
            <a:ext cx="11520000" cy="1842418"/>
            <a:chOff x="6311900" y="983651"/>
            <a:chExt cx="11520000" cy="1842418"/>
          </a:xfrm>
        </p:grpSpPr>
        <p:sp>
          <p:nvSpPr>
            <p:cNvPr id="26" name="Rechteck 25"/>
            <p:cNvSpPr/>
            <p:nvPr/>
          </p:nvSpPr>
          <p:spPr>
            <a:xfrm>
              <a:off x="6311900" y="983651"/>
              <a:ext cx="11520000" cy="18424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bIns="72000" rtlCol="0" anchor="t">
              <a:spAutoFit/>
            </a:bodyPr>
            <a:lstStyle/>
            <a:p>
              <a:endParaRPr lang="de-DE" sz="1600" dirty="0" smtClean="0">
                <a:solidFill>
                  <a:srgbClr val="0000FF"/>
                </a:solidFill>
                <a:latin typeface="Consolas" panose="020B0609020204030204" pitchFamily="49" charset="0"/>
              </a:endParaRPr>
            </a:p>
            <a:p>
              <a:endParaRPr lang="de-DE" sz="1600" dirty="0" smtClean="0">
                <a:solidFill>
                  <a:srgbClr val="0000FF"/>
                </a:solidFill>
                <a:latin typeface="Consolas" panose="020B0609020204030204" pitchFamily="49" charset="0"/>
              </a:endParaRPr>
            </a:p>
            <a:p>
              <a:endParaRPr lang="de-DE" sz="1600" dirty="0" smtClean="0">
                <a:solidFill>
                  <a:srgbClr val="0000FF"/>
                </a:solidFill>
                <a:latin typeface="Consolas" panose="020B0609020204030204" pitchFamily="49" charset="0"/>
              </a:endParaRPr>
            </a:p>
            <a:p>
              <a:endParaRPr lang="de-DE" sz="1600" dirty="0" smtClean="0">
                <a:solidFill>
                  <a:srgbClr val="0000FF"/>
                </a:solidFill>
                <a:latin typeface="Consolas" panose="020B0609020204030204" pitchFamily="49" charset="0"/>
              </a:endParaRPr>
            </a:p>
            <a:p>
              <a:r>
                <a:rPr lang="de-DE" sz="1600" dirty="0" err="1" smtClean="0">
                  <a:solidFill>
                    <a:srgbClr val="0000FF"/>
                  </a:solidFill>
                  <a:latin typeface="Consolas" panose="020B0609020204030204" pitchFamily="49" charset="0"/>
                </a:rPr>
                <a:t>template</a:t>
              </a:r>
              <a:r>
                <a:rPr lang="de-DE" sz="1600" dirty="0" smtClean="0">
                  <a:solidFill>
                    <a:srgbClr val="000000"/>
                  </a:solidFill>
                  <a:latin typeface="Consolas" panose="020B0609020204030204" pitchFamily="49" charset="0"/>
                </a:rPr>
                <a:t> &lt;&gt;</a:t>
              </a:r>
            </a:p>
            <a:p>
              <a:r>
                <a:rPr lang="de-DE" sz="1600" dirty="0" err="1" smtClean="0">
                  <a:solidFill>
                    <a:srgbClr val="0000FF"/>
                  </a:solidFill>
                  <a:latin typeface="Consolas" panose="020B0609020204030204" pitchFamily="49" charset="0"/>
                </a:rPr>
                <a:t>struct</a:t>
              </a:r>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has_data</a:t>
              </a:r>
              <a:r>
                <a:rPr lang="de-DE" sz="1600" dirty="0" smtClean="0">
                  <a:solidFill>
                    <a:srgbClr val="000000"/>
                  </a:solidFill>
                  <a:latin typeface="Consolas" panose="020B0609020204030204" pitchFamily="49" charset="0"/>
                </a:rPr>
                <a:t>&lt;</a:t>
              </a:r>
              <a:r>
                <a:rPr lang="de-DE" sz="1600" dirty="0" err="1" smtClean="0">
                  <a:solidFill>
                    <a:srgbClr val="267F99"/>
                  </a:solidFill>
                  <a:latin typeface="Consolas" panose="020B0609020204030204" pitchFamily="49" charset="0"/>
                </a:rPr>
                <a:t>std</a:t>
              </a:r>
              <a:r>
                <a:rPr lang="de-DE" sz="1600" dirty="0" smtClean="0">
                  <a:solidFill>
                    <a:srgbClr val="267F99"/>
                  </a:solidFill>
                  <a:latin typeface="Consolas" panose="020B0609020204030204" pitchFamily="49" charset="0"/>
                </a:rPr>
                <a:t>::</a:t>
              </a:r>
              <a:r>
                <a:rPr lang="de-DE" sz="1600" dirty="0" err="1" smtClean="0">
                  <a:solidFill>
                    <a:srgbClr val="267F99"/>
                  </a:solidFill>
                  <a:latin typeface="Consolas" panose="020B0609020204030204" pitchFamily="49" charset="0"/>
                </a:rPr>
                <a:t>vector</a:t>
              </a:r>
              <a:r>
                <a:rPr lang="de-DE" sz="1600" dirty="0" smtClean="0">
                  <a:solidFill>
                    <a:srgbClr val="000000"/>
                  </a:solidFill>
                  <a:latin typeface="Consolas" panose="020B0609020204030204" pitchFamily="49" charset="0"/>
                </a:rPr>
                <a:t>&lt;</a:t>
              </a:r>
              <a:r>
                <a:rPr lang="de-DE" sz="1600" dirty="0" err="1" smtClean="0">
                  <a:solidFill>
                    <a:srgbClr val="0000FF"/>
                  </a:solidFill>
                  <a:latin typeface="Consolas" panose="020B0609020204030204" pitchFamily="49" charset="0"/>
                </a:rPr>
                <a:t>int</a:t>
              </a:r>
              <a:r>
                <a:rPr lang="de-DE" sz="1600" dirty="0" smtClean="0">
                  <a:solidFill>
                    <a:srgbClr val="000000"/>
                  </a:solidFill>
                  <a:latin typeface="Consolas" panose="020B0609020204030204" pitchFamily="49" charset="0"/>
                </a:rPr>
                <a:t>&gt;, </a:t>
              </a:r>
              <a:r>
                <a:rPr lang="de-DE" sz="1600" dirty="0" err="1" smtClean="0">
                  <a:solidFill>
                    <a:srgbClr val="0000FF"/>
                  </a:solidFill>
                  <a:latin typeface="Consolas" panose="020B0609020204030204" pitchFamily="49" charset="0"/>
                </a:rPr>
                <a:t>void</a:t>
              </a:r>
              <a:r>
                <a:rPr lang="de-DE" sz="1600" dirty="0" smtClean="0">
                  <a:solidFill>
                    <a:srgbClr val="000000"/>
                  </a:solidFill>
                  <a:latin typeface="Consolas" panose="020B0609020204030204" pitchFamily="49" charset="0"/>
                </a:rPr>
                <a:t>&gt;</a:t>
              </a:r>
            </a:p>
            <a:p>
              <a:r>
                <a:rPr lang="de-DE" sz="1600" dirty="0" smtClean="0">
                  <a:solidFill>
                    <a:srgbClr val="000000"/>
                  </a:solidFill>
                  <a:latin typeface="Consolas" panose="020B0609020204030204" pitchFamily="49" charset="0"/>
                </a:rPr>
                <a:t>: </a:t>
              </a:r>
              <a:r>
                <a:rPr lang="de-DE" sz="1600" dirty="0" err="1" smtClean="0">
                  <a:solidFill>
                    <a:srgbClr val="267F99"/>
                  </a:solidFill>
                  <a:latin typeface="Consolas" panose="020B0609020204030204" pitchFamily="49" charset="0"/>
                </a:rPr>
                <a:t>std</a:t>
              </a:r>
              <a:r>
                <a:rPr lang="de-DE" sz="1600" dirty="0" smtClean="0">
                  <a:solidFill>
                    <a:srgbClr val="000000"/>
                  </a:solidFill>
                  <a:latin typeface="Consolas" panose="020B0609020204030204" pitchFamily="49" charset="0"/>
                </a:rPr>
                <a:t>::</a:t>
              </a:r>
              <a:r>
                <a:rPr lang="de-DE" sz="1600" dirty="0" err="1" smtClean="0">
                  <a:solidFill>
                    <a:srgbClr val="267F99"/>
                  </a:solidFill>
                  <a:latin typeface="Consolas" panose="020B0609020204030204" pitchFamily="49" charset="0"/>
                </a:rPr>
                <a:t>true_type</a:t>
              </a:r>
              <a:r>
                <a:rPr lang="de-DE" sz="1600" dirty="0" smtClean="0">
                  <a:solidFill>
                    <a:srgbClr val="000000"/>
                  </a:solidFill>
                  <a:latin typeface="Consolas" panose="020B0609020204030204" pitchFamily="49" charset="0"/>
                </a:rPr>
                <a:t> {};</a:t>
              </a:r>
            </a:p>
          </p:txBody>
        </p:sp>
        <p:pic>
          <p:nvPicPr>
            <p:cNvPr id="27" name="Grafik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37" name="Gruppieren 36"/>
          <p:cNvGrpSpPr/>
          <p:nvPr/>
        </p:nvGrpSpPr>
        <p:grpSpPr>
          <a:xfrm>
            <a:off x="6744470" y="989380"/>
            <a:ext cx="5112568" cy="1853395"/>
            <a:chOff x="911424" y="2530944"/>
            <a:chExt cx="5112568" cy="1853395"/>
          </a:xfrm>
        </p:grpSpPr>
        <p:sp>
          <p:nvSpPr>
            <p:cNvPr id="38" name="Abgerundetes Rechteck 37"/>
            <p:cNvSpPr/>
            <p:nvPr/>
          </p:nvSpPr>
          <p:spPr>
            <a:xfrm>
              <a:off x="911424" y="2530944"/>
              <a:ext cx="5112568" cy="1853395"/>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sz="1600" dirty="0" smtClean="0">
                  <a:solidFill>
                    <a:schemeClr val="tx1"/>
                  </a:solidFill>
                  <a:cs typeface="Courier New" panose="02070309020205020404" pitchFamily="49" charset="0"/>
                </a:rPr>
                <a:t>This is why we need the </a:t>
              </a:r>
              <a:r>
                <a:rPr lang="en-US" sz="1600" dirty="0" err="1" smtClean="0">
                  <a:solidFill>
                    <a:schemeClr val="tx1"/>
                  </a:solidFill>
                  <a:latin typeface="Consolas" panose="020B0609020204030204" pitchFamily="49" charset="0"/>
                  <a:cs typeface="Courier New" panose="02070309020205020404" pitchFamily="49" charset="0"/>
                </a:rPr>
                <a:t>void_t</a:t>
              </a:r>
              <a:r>
                <a:rPr lang="en-US" sz="1600" dirty="0" smtClean="0">
                  <a:solidFill>
                    <a:schemeClr val="tx1"/>
                  </a:solidFill>
                  <a:cs typeface="Courier New" panose="02070309020205020404" pitchFamily="49" charset="0"/>
                </a:rPr>
                <a:t>! Otherwise, we would have needed to either name the second type explicitly, or give a default of </a:t>
              </a:r>
              <a:r>
                <a:rPr lang="en-US" sz="1600" dirty="0" err="1" smtClean="0">
                  <a:solidFill>
                    <a:schemeClr val="tx1"/>
                  </a:solidFill>
                  <a:latin typeface="Consolas" panose="020B0609020204030204" pitchFamily="49" charset="0"/>
                  <a:cs typeface="Courier New" panose="02070309020205020404" pitchFamily="49" charset="0"/>
                </a:rPr>
                <a:t>int</a:t>
              </a:r>
              <a:r>
                <a:rPr lang="en-US" sz="1600" dirty="0" smtClean="0">
                  <a:solidFill>
                    <a:schemeClr val="tx1"/>
                  </a:solidFill>
                  <a:latin typeface="Consolas" panose="020B0609020204030204" pitchFamily="49" charset="0"/>
                  <a:cs typeface="Courier New" panose="02070309020205020404" pitchFamily="49" charset="0"/>
                </a:rPr>
                <a:t>* </a:t>
              </a:r>
              <a:r>
                <a:rPr lang="en-US" sz="1600" dirty="0" smtClean="0">
                  <a:solidFill>
                    <a:schemeClr val="tx1"/>
                  </a:solidFill>
                  <a:cs typeface="Courier New" panose="02070309020205020404" pitchFamily="49" charset="0"/>
                </a:rPr>
                <a:t>instead of </a:t>
              </a:r>
              <a:r>
                <a:rPr lang="en-US" sz="1600" dirty="0" smtClean="0">
                  <a:solidFill>
                    <a:schemeClr val="tx1"/>
                  </a:solidFill>
                  <a:latin typeface="Consolas" panose="020B0609020204030204" pitchFamily="49" charset="0"/>
                  <a:cs typeface="Courier New" panose="02070309020205020404" pitchFamily="49" charset="0"/>
                </a:rPr>
                <a:t>void</a:t>
              </a:r>
              <a:r>
                <a:rPr lang="en-US" sz="1600" dirty="0" smtClean="0">
                  <a:solidFill>
                    <a:schemeClr val="tx1"/>
                  </a:solidFill>
                  <a:cs typeface="Courier New" panose="02070309020205020404" pitchFamily="49" charset="0"/>
                </a:rPr>
                <a:t>, which would restrict the function to all classes whose </a:t>
              </a:r>
              <a:r>
                <a:rPr lang="en-US" sz="1600" dirty="0" smtClean="0">
                  <a:solidFill>
                    <a:schemeClr val="tx1"/>
                  </a:solidFill>
                  <a:latin typeface="Consolas" panose="020B0609020204030204" pitchFamily="49" charset="0"/>
                  <a:cs typeface="Courier New" panose="02070309020205020404" pitchFamily="49" charset="0"/>
                </a:rPr>
                <a:t>data()</a:t>
              </a:r>
              <a:r>
                <a:rPr lang="en-US" sz="1600" dirty="0" smtClean="0">
                  <a:solidFill>
                    <a:schemeClr val="tx1"/>
                  </a:solidFill>
                  <a:cs typeface="Courier New" panose="02070309020205020404" pitchFamily="49" charset="0"/>
                </a:rPr>
                <a:t> function </a:t>
              </a:r>
              <a:r>
                <a:rPr lang="en-US" sz="1600" dirty="0" err="1" smtClean="0">
                  <a:solidFill>
                    <a:schemeClr val="tx1"/>
                  </a:solidFill>
                  <a:cs typeface="Courier New" panose="02070309020205020404" pitchFamily="49" charset="0"/>
                </a:rPr>
                <a:t>resturns</a:t>
              </a:r>
              <a:r>
                <a:rPr lang="en-US" sz="1600" dirty="0" smtClean="0">
                  <a:solidFill>
                    <a:schemeClr val="tx1"/>
                  </a:solidFill>
                  <a:cs typeface="Courier New" panose="02070309020205020404" pitchFamily="49" charset="0"/>
                </a:rPr>
                <a:t> in </a:t>
              </a:r>
              <a:r>
                <a:rPr lang="en-US" sz="1600" dirty="0" err="1" smtClean="0">
                  <a:solidFill>
                    <a:schemeClr val="tx1"/>
                  </a:solidFill>
                  <a:latin typeface="Consolas" panose="020B0609020204030204" pitchFamily="49" charset="0"/>
                  <a:cs typeface="Courier New" panose="02070309020205020404" pitchFamily="49" charset="0"/>
                </a:rPr>
                <a:t>int</a:t>
              </a:r>
              <a:r>
                <a:rPr lang="en-US" sz="1600" dirty="0" smtClean="0">
                  <a:solidFill>
                    <a:schemeClr val="tx1"/>
                  </a:solidFill>
                  <a:latin typeface="Consolas" panose="020B0609020204030204" pitchFamily="49" charset="0"/>
                  <a:cs typeface="Courier New" panose="02070309020205020404" pitchFamily="49" charset="0"/>
                </a:rPr>
                <a:t>*</a:t>
              </a:r>
              <a:r>
                <a:rPr lang="en-US" sz="1600" dirty="0" smtClean="0">
                  <a:solidFill>
                    <a:schemeClr val="tx1"/>
                  </a:solidFill>
                  <a:cs typeface="Courier New" panose="02070309020205020404" pitchFamily="49" charset="0"/>
                </a:rPr>
                <a:t>.</a:t>
              </a:r>
              <a:endParaRPr lang="en-US" sz="1600" dirty="0">
                <a:solidFill>
                  <a:schemeClr val="tx1"/>
                </a:solidFill>
                <a:cs typeface="Courier New" panose="02070309020205020404" pitchFamily="49" charset="0"/>
              </a:endParaRPr>
            </a:p>
          </p:txBody>
        </p:sp>
        <p:pic>
          <p:nvPicPr>
            <p:cNvPr id="39" name="Grafik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1932694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fade">
                                      <p:cBhvr>
                                        <p:cTn id="44" dur="500"/>
                                        <p:tgtEl>
                                          <p:spTgt spid="1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par>
                                <p:cTn id="58" presetID="10" presetClass="entr" presetSubtype="0" fill="hold" nodeType="withEffect">
                                  <p:stCondLst>
                                    <p:cond delay="0"/>
                                  </p:stCondLst>
                                  <p:childTnLst>
                                    <p:set>
                                      <p:cBhvr>
                                        <p:cTn id="59" dur="1" fill="hold">
                                          <p:stCondLst>
                                            <p:cond delay="0"/>
                                          </p:stCondLst>
                                        </p:cTn>
                                        <p:tgtEl>
                                          <p:spTgt spid="18">
                                            <p:txEl>
                                              <p:pRg st="0" end="0"/>
                                            </p:txEl>
                                          </p:spTgt>
                                        </p:tgtEl>
                                        <p:attrNameLst>
                                          <p:attrName>style.visibility</p:attrName>
                                        </p:attrNameLst>
                                      </p:cBhvr>
                                      <p:to>
                                        <p:strVal val="visible"/>
                                      </p:to>
                                    </p:set>
                                    <p:animEffect transition="in" filter="fade">
                                      <p:cBhvr>
                                        <p:cTn id="60" dur="500"/>
                                        <p:tgtEl>
                                          <p:spTgt spid="18">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xit" presetSubtype="0" fill="hold" nodeType="withEffect">
                                  <p:stCondLst>
                                    <p:cond delay="0"/>
                                  </p:stCondLst>
                                  <p:childTnLst>
                                    <p:animEffect transition="out" filter="fade">
                                      <p:cBhvr>
                                        <p:cTn id="72" dur="500"/>
                                        <p:tgtEl>
                                          <p:spTgt spid="37"/>
                                        </p:tgtEl>
                                      </p:cBhvr>
                                    </p:animEffect>
                                    <p:set>
                                      <p:cBhvr>
                                        <p:cTn id="73" dur="1" fill="hold">
                                          <p:stCondLst>
                                            <p:cond delay="499"/>
                                          </p:stCondLst>
                                        </p:cTn>
                                        <p:tgtEl>
                                          <p:spTgt spid="37"/>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8">
                                            <p:txEl>
                                              <p:pRg st="1" end="1"/>
                                            </p:txEl>
                                          </p:spTgt>
                                        </p:tgtEl>
                                        <p:attrNameLst>
                                          <p:attrName>style.visibility</p:attrName>
                                        </p:attrNameLst>
                                      </p:cBhvr>
                                      <p:to>
                                        <p:strVal val="visible"/>
                                      </p:to>
                                    </p:set>
                                    <p:animEffect transition="in" filter="fade">
                                      <p:cBhvr>
                                        <p:cTn id="78"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P spid="17" grpId="0" animBg="1"/>
      <p:bldP spid="1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r>
              <a:rPr lang="en-US" dirty="0" smtClean="0"/>
              <a:t>Using our type trait inside a template looks like this:</a:t>
            </a:r>
            <a:endParaRPr lang="en-US" dirty="0" smtClean="0">
              <a:latin typeface="Courier New" panose="02070309020205020404" pitchFamily="49" charset="0"/>
              <a:cs typeface="Courier New" panose="02070309020205020404" pitchFamily="49" charset="0"/>
            </a:endParaRP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35</a:t>
            </a:fld>
            <a:endParaRPr lang="en-US" dirty="0"/>
          </a:p>
        </p:txBody>
      </p:sp>
      <p:grpSp>
        <p:nvGrpSpPr>
          <p:cNvPr id="14" name="Gruppieren 13"/>
          <p:cNvGrpSpPr/>
          <p:nvPr/>
        </p:nvGrpSpPr>
        <p:grpSpPr>
          <a:xfrm>
            <a:off x="334800" y="1484784"/>
            <a:ext cx="11520000" cy="2862322"/>
            <a:chOff x="6311900" y="983651"/>
            <a:chExt cx="11520000" cy="2862322"/>
          </a:xfrm>
        </p:grpSpPr>
        <p:sp>
          <p:nvSpPr>
            <p:cNvPr id="15" name="Rechteck 14"/>
            <p:cNvSpPr/>
            <p:nvPr/>
          </p:nvSpPr>
          <p:spPr>
            <a:xfrm>
              <a:off x="6311900" y="983651"/>
              <a:ext cx="11520000"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int</a:t>
              </a:r>
              <a:r>
                <a:rPr lang="de-DE" dirty="0">
                  <a:solidFill>
                    <a:srgbClr val="0000FF"/>
                  </a:solidFill>
                  <a:latin typeface="Consolas" panose="020B0609020204030204" pitchFamily="49" charset="0"/>
                </a:rPr>
                <a: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get_raw_data</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FF"/>
                  </a:solidFill>
                  <a:latin typeface="Consolas" panose="020B0609020204030204" pitchFamily="49" charset="0"/>
                </a:rPr>
                <a:t>&amp;</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container</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if</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constexpr</a:t>
              </a:r>
              <a:r>
                <a:rPr lang="de-DE" dirty="0">
                  <a:solidFill>
                    <a:srgbClr val="000000"/>
                  </a:solidFill>
                  <a:latin typeface="Consolas" panose="020B0609020204030204" pitchFamily="49" charset="0"/>
                </a:rPr>
                <a:t> </a:t>
              </a:r>
              <a:r>
                <a:rPr lang="de-DE" dirty="0" smtClean="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has_data</a:t>
              </a:r>
              <a:r>
                <a:rPr lang="de-DE" dirty="0" smtClean="0">
                  <a:solidFill>
                    <a:srgbClr val="000000"/>
                  </a:solidFill>
                  <a:latin typeface="Consolas" panose="020B0609020204030204" pitchFamily="49" charset="0"/>
                </a:rPr>
                <a:t>&lt;</a:t>
              </a:r>
              <a:r>
                <a:rPr lang="de-DE" dirty="0" smtClean="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r>
                <a:rPr lang="de-DE" dirty="0" err="1">
                  <a:solidFill>
                    <a:srgbClr val="000000"/>
                  </a:solidFill>
                  <a:latin typeface="Consolas" panose="020B0609020204030204" pitchFamily="49" charset="0"/>
                </a:rPr>
                <a:t>value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Using</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data</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function</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001080"/>
                  </a:solidFill>
                  <a:latin typeface="Consolas" panose="020B0609020204030204" pitchFamily="49" charset="0"/>
                </a:rPr>
                <a:t>container</a:t>
              </a:r>
              <a:r>
                <a:rPr lang="de-DE" dirty="0" err="1">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data</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 </a:t>
              </a:r>
              <a:r>
                <a:rPr lang="de-DE" dirty="0" err="1">
                  <a:solidFill>
                    <a:srgbClr val="AF00DB"/>
                  </a:solidFill>
                  <a:latin typeface="Consolas" panose="020B0609020204030204" pitchFamily="49" charset="0"/>
                </a:rPr>
                <a:t>else</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Using</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operator</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&amp;</a:t>
              </a:r>
              <a:r>
                <a:rPr lang="de-DE" dirty="0" err="1">
                  <a:solidFill>
                    <a:srgbClr val="001080"/>
                  </a:solidFill>
                  <a:latin typeface="Consolas" panose="020B0609020204030204" pitchFamily="49" charset="0"/>
                </a:rPr>
                <a:t>container</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0</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a:t>
              </a:r>
              <a:endParaRPr lang="de-DE" b="0" dirty="0">
                <a:solidFill>
                  <a:srgbClr val="000000"/>
                </a:solidFill>
                <a:effectLst/>
                <a:latin typeface="Consolas" panose="020B0609020204030204" pitchFamily="49" charset="0"/>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0" name="Gruppieren 19"/>
          <p:cNvGrpSpPr/>
          <p:nvPr/>
        </p:nvGrpSpPr>
        <p:grpSpPr>
          <a:xfrm>
            <a:off x="7320136" y="2207736"/>
            <a:ext cx="4392488" cy="1293271"/>
            <a:chOff x="911424" y="3050050"/>
            <a:chExt cx="4392488" cy="1293271"/>
          </a:xfrm>
        </p:grpSpPr>
        <p:sp>
          <p:nvSpPr>
            <p:cNvPr id="21" name="Abgerundetes Rechteck 20"/>
            <p:cNvSpPr/>
            <p:nvPr/>
          </p:nvSpPr>
          <p:spPr>
            <a:xfrm>
              <a:off x="911424" y="3050050"/>
              <a:ext cx="4392488" cy="1293271"/>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de-DE" dirty="0" err="1">
                  <a:solidFill>
                    <a:srgbClr val="AF00DB"/>
                  </a:solidFill>
                  <a:latin typeface="Consolas" panose="020B0609020204030204" pitchFamily="49" charset="0"/>
                </a:rPr>
                <a:t>if</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constexpr</a:t>
              </a:r>
              <a:r>
                <a:rPr lang="de-DE" dirty="0">
                  <a:solidFill>
                    <a:srgbClr val="000000"/>
                  </a:solidFill>
                  <a:latin typeface="Consolas" panose="020B0609020204030204" pitchFamily="49" charset="0"/>
                </a:rPr>
                <a:t> </a:t>
              </a:r>
              <a:r>
                <a:rPr lang="en-US" dirty="0" smtClean="0">
                  <a:solidFill>
                    <a:schemeClr val="tx1"/>
                  </a:solidFill>
                </a:rPr>
                <a:t>checks </a:t>
              </a:r>
              <a:r>
                <a:rPr lang="en-US" b="1" dirty="0" smtClean="0">
                  <a:solidFill>
                    <a:schemeClr val="tx1"/>
                  </a:solidFill>
                </a:rPr>
                <a:t>at compile time </a:t>
              </a:r>
              <a:r>
                <a:rPr lang="en-US" dirty="0" smtClean="0">
                  <a:solidFill>
                    <a:schemeClr val="tx1"/>
                  </a:solidFill>
                </a:rPr>
                <a:t>which of the branches is chosen for a concrete type T</a:t>
              </a:r>
              <a:endParaRPr lang="en-US" dirty="0">
                <a:solidFill>
                  <a:schemeClr val="tx1"/>
                </a:solidFill>
              </a:endParaRPr>
            </a:p>
          </p:txBody>
        </p:sp>
        <p:pic>
          <p:nvPicPr>
            <p:cNvPr id="22" name="Grafik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605149"/>
              <a:ext cx="543123" cy="543123"/>
            </a:xfrm>
            <a:prstGeom prst="rect">
              <a:avLst/>
            </a:prstGeom>
            <a:effectLst/>
          </p:spPr>
        </p:pic>
      </p:grpSp>
      <p:grpSp>
        <p:nvGrpSpPr>
          <p:cNvPr id="11" name="Gruppieren 10"/>
          <p:cNvGrpSpPr/>
          <p:nvPr/>
        </p:nvGrpSpPr>
        <p:grpSpPr>
          <a:xfrm>
            <a:off x="334962" y="4941168"/>
            <a:ext cx="11519837" cy="864096"/>
            <a:chOff x="911423" y="983651"/>
            <a:chExt cx="11519837" cy="864096"/>
          </a:xfrm>
        </p:grpSpPr>
        <p:sp>
          <p:nvSpPr>
            <p:cNvPr id="12" name="Abgerundetes Rechteck 11"/>
            <p:cNvSpPr/>
            <p:nvPr/>
          </p:nvSpPr>
          <p:spPr>
            <a:xfrm>
              <a:off x="911423" y="983651"/>
              <a:ext cx="11519837"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Writing and using type traits is difficult. During development, always check if they really do what you want! Besides, </a:t>
              </a:r>
              <a:r>
                <a:rPr lang="en-US" dirty="0" err="1" smtClean="0">
                  <a:solidFill>
                    <a:schemeClr val="tx1"/>
                  </a:solidFill>
                </a:rPr>
                <a:t>chatGPT</a:t>
              </a:r>
              <a:r>
                <a:rPr lang="en-US" dirty="0" smtClean="0">
                  <a:solidFill>
                    <a:schemeClr val="tx1"/>
                  </a:solidFill>
                </a:rPr>
                <a:t> is very helpful (and much better than Copilot) when writing such traits.</a:t>
              </a:r>
              <a:endParaRPr lang="en-US" dirty="0">
                <a:solidFill>
                  <a:schemeClr val="tx1"/>
                </a:solidFill>
              </a:endParaRPr>
            </a:p>
          </p:txBody>
        </p:sp>
        <p:pic>
          <p:nvPicPr>
            <p:cNvPr id="13" name="Grafik 12"/>
            <p:cNvPicPr>
              <a:picLocks noChangeAspect="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7" name="Gruppieren 16"/>
          <p:cNvGrpSpPr>
            <a:grpSpLocks/>
          </p:cNvGrpSpPr>
          <p:nvPr/>
        </p:nvGrpSpPr>
        <p:grpSpPr>
          <a:xfrm>
            <a:off x="7516125" y="2333638"/>
            <a:ext cx="501739" cy="354339"/>
            <a:chOff x="-1377941" y="1119958"/>
            <a:chExt cx="1003479" cy="708679"/>
          </a:xfrm>
        </p:grpSpPr>
        <p:sp>
          <p:nvSpPr>
            <p:cNvPr id="18" name="Textfeld 17"/>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17</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9" name="Grafik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13846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Remember the type slide from the first lecture?</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36</a:t>
            </a:fld>
            <a:endParaRPr lang="en-US" dirty="0"/>
          </a:p>
        </p:txBody>
      </p:sp>
      <p:grpSp>
        <p:nvGrpSpPr>
          <p:cNvPr id="26" name="Gruppieren 25"/>
          <p:cNvGrpSpPr/>
          <p:nvPr/>
        </p:nvGrpSpPr>
        <p:grpSpPr>
          <a:xfrm>
            <a:off x="334962" y="1268413"/>
            <a:ext cx="11519837" cy="864096"/>
            <a:chOff x="911423" y="4095386"/>
            <a:chExt cx="11519837" cy="864096"/>
          </a:xfrm>
        </p:grpSpPr>
        <p:sp>
          <p:nvSpPr>
            <p:cNvPr id="27" name="Abgerundetes Rechteck 26"/>
            <p:cNvSpPr/>
            <p:nvPr/>
          </p:nvSpPr>
          <p:spPr>
            <a:xfrm>
              <a:off x="911423" y="4095386"/>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a:solidFill>
                    <a:schemeClr val="tx1"/>
                  </a:solidFill>
                </a:rPr>
                <a:t>If possible, use the pre-defined type traits, whose number massively increases in each version of C++</a:t>
              </a:r>
            </a:p>
          </p:txBody>
        </p:sp>
        <p:pic>
          <p:nvPicPr>
            <p:cNvPr id="28" name="Grafik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aphicFrame>
        <p:nvGraphicFramePr>
          <p:cNvPr id="29" name="Diagramm 28"/>
          <p:cNvGraphicFramePr/>
          <p:nvPr>
            <p:extLst>
              <p:ext uri="{D42A27DB-BD31-4B8C-83A1-F6EECF244321}">
                <p14:modId xmlns:p14="http://schemas.microsoft.com/office/powerpoint/2010/main" val="1365966397"/>
              </p:ext>
            </p:extLst>
          </p:nvPr>
        </p:nvGraphicFramePr>
        <p:xfrm>
          <a:off x="334962" y="2159827"/>
          <a:ext cx="11519837" cy="45095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456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graphicEl>
                                              <a:dgm id="{6D9471BC-1E90-4883-A4C5-35BF43AD0294}"/>
                                            </p:graphicEl>
                                          </p:spTgt>
                                        </p:tgtEl>
                                        <p:attrNameLst>
                                          <p:attrName>style.visibility</p:attrName>
                                        </p:attrNameLst>
                                      </p:cBhvr>
                                      <p:to>
                                        <p:strVal val="visible"/>
                                      </p:to>
                                    </p:set>
                                    <p:animEffect transition="in" filter="fade">
                                      <p:cBhvr>
                                        <p:cTn id="7" dur="500"/>
                                        <p:tgtEl>
                                          <p:spTgt spid="29">
                                            <p:graphicEl>
                                              <a:dgm id="{6D9471BC-1E90-4883-A4C5-35BF43AD0294}"/>
                                            </p:graphic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graphicEl>
                                              <a:dgm id="{5D501454-F32E-413F-95C9-CCCA29C8BE0E}"/>
                                            </p:graphicEl>
                                          </p:spTgt>
                                        </p:tgtEl>
                                        <p:attrNameLst>
                                          <p:attrName>style.visibility</p:attrName>
                                        </p:attrNameLst>
                                      </p:cBhvr>
                                      <p:to>
                                        <p:strVal val="visible"/>
                                      </p:to>
                                    </p:set>
                                    <p:animEffect transition="in" filter="fade">
                                      <p:cBhvr>
                                        <p:cTn id="10" dur="500"/>
                                        <p:tgtEl>
                                          <p:spTgt spid="29">
                                            <p:graphicEl>
                                              <a:dgm id="{5D501454-F32E-413F-95C9-CCCA29C8BE0E}"/>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graphicEl>
                                              <a:dgm id="{A1D3DDCC-C0D7-47D3-93DC-9FF3098ABC2E}"/>
                                            </p:graphicEl>
                                          </p:spTgt>
                                        </p:tgtEl>
                                        <p:attrNameLst>
                                          <p:attrName>style.visibility</p:attrName>
                                        </p:attrNameLst>
                                      </p:cBhvr>
                                      <p:to>
                                        <p:strVal val="visible"/>
                                      </p:to>
                                    </p:set>
                                    <p:animEffect transition="in" filter="fade">
                                      <p:cBhvr>
                                        <p:cTn id="15" dur="500"/>
                                        <p:tgtEl>
                                          <p:spTgt spid="29">
                                            <p:graphicEl>
                                              <a:dgm id="{A1D3DDCC-C0D7-47D3-93DC-9FF3098ABC2E}"/>
                                            </p:graphic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graphicEl>
                                              <a:dgm id="{A4046FAE-9D42-4E2D-A2ED-1AD80C687051}"/>
                                            </p:graphicEl>
                                          </p:spTgt>
                                        </p:tgtEl>
                                        <p:attrNameLst>
                                          <p:attrName>style.visibility</p:attrName>
                                        </p:attrNameLst>
                                      </p:cBhvr>
                                      <p:to>
                                        <p:strVal val="visible"/>
                                      </p:to>
                                    </p:set>
                                    <p:animEffect transition="in" filter="fade">
                                      <p:cBhvr>
                                        <p:cTn id="18" dur="500"/>
                                        <p:tgtEl>
                                          <p:spTgt spid="29">
                                            <p:graphicEl>
                                              <a:dgm id="{A4046FAE-9D42-4E2D-A2ED-1AD80C687051}"/>
                                            </p:graphic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graphicEl>
                                              <a:dgm id="{015CCDB8-3C42-4997-AD6D-CB86963FBD93}"/>
                                            </p:graphicEl>
                                          </p:spTgt>
                                        </p:tgtEl>
                                        <p:attrNameLst>
                                          <p:attrName>style.visibility</p:attrName>
                                        </p:attrNameLst>
                                      </p:cBhvr>
                                      <p:to>
                                        <p:strVal val="visible"/>
                                      </p:to>
                                    </p:set>
                                    <p:animEffect transition="in" filter="fade">
                                      <p:cBhvr>
                                        <p:cTn id="21" dur="500"/>
                                        <p:tgtEl>
                                          <p:spTgt spid="29">
                                            <p:graphicEl>
                                              <a:dgm id="{015CCDB8-3C42-4997-AD6D-CB86963FBD93}"/>
                                            </p:graphic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9">
                                            <p:graphicEl>
                                              <a:dgm id="{2E789287-24CB-44F3-BA59-965063BF5BE9}"/>
                                            </p:graphicEl>
                                          </p:spTgt>
                                        </p:tgtEl>
                                        <p:attrNameLst>
                                          <p:attrName>style.visibility</p:attrName>
                                        </p:attrNameLst>
                                      </p:cBhvr>
                                      <p:to>
                                        <p:strVal val="visible"/>
                                      </p:to>
                                    </p:set>
                                    <p:animEffect transition="in" filter="fade">
                                      <p:cBhvr>
                                        <p:cTn id="24" dur="500"/>
                                        <p:tgtEl>
                                          <p:spTgt spid="29">
                                            <p:graphicEl>
                                              <a:dgm id="{2E789287-24CB-44F3-BA59-965063BF5BE9}"/>
                                            </p:graphic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9">
                                            <p:graphicEl>
                                              <a:dgm id="{92B815A5-A0F4-4006-B761-F0E09368D401}"/>
                                            </p:graphicEl>
                                          </p:spTgt>
                                        </p:tgtEl>
                                        <p:attrNameLst>
                                          <p:attrName>style.visibility</p:attrName>
                                        </p:attrNameLst>
                                      </p:cBhvr>
                                      <p:to>
                                        <p:strVal val="visible"/>
                                      </p:to>
                                    </p:set>
                                    <p:animEffect transition="in" filter="fade">
                                      <p:cBhvr>
                                        <p:cTn id="27" dur="500"/>
                                        <p:tgtEl>
                                          <p:spTgt spid="29">
                                            <p:graphicEl>
                                              <a:dgm id="{92B815A5-A0F4-4006-B761-F0E09368D401}"/>
                                            </p:graphic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graphicEl>
                                              <a:dgm id="{BE94CEF6-5782-415C-8B5E-A114A1F91E78}"/>
                                            </p:graphicEl>
                                          </p:spTgt>
                                        </p:tgtEl>
                                        <p:attrNameLst>
                                          <p:attrName>style.visibility</p:attrName>
                                        </p:attrNameLst>
                                      </p:cBhvr>
                                      <p:to>
                                        <p:strVal val="visible"/>
                                      </p:to>
                                    </p:set>
                                    <p:animEffect transition="in" filter="fade">
                                      <p:cBhvr>
                                        <p:cTn id="30" dur="500"/>
                                        <p:tgtEl>
                                          <p:spTgt spid="29">
                                            <p:graphicEl>
                                              <a:dgm id="{BE94CEF6-5782-415C-8B5E-A114A1F91E78}"/>
                                            </p:graphic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9">
                                            <p:graphicEl>
                                              <a:dgm id="{8417D2FC-AE30-47C3-9892-BF70EE616DDA}"/>
                                            </p:graphicEl>
                                          </p:spTgt>
                                        </p:tgtEl>
                                        <p:attrNameLst>
                                          <p:attrName>style.visibility</p:attrName>
                                        </p:attrNameLst>
                                      </p:cBhvr>
                                      <p:to>
                                        <p:strVal val="visible"/>
                                      </p:to>
                                    </p:set>
                                    <p:animEffect transition="in" filter="fade">
                                      <p:cBhvr>
                                        <p:cTn id="35" dur="500"/>
                                        <p:tgtEl>
                                          <p:spTgt spid="29">
                                            <p:graphicEl>
                                              <a:dgm id="{8417D2FC-AE30-47C3-9892-BF70EE616DDA}"/>
                                            </p:graphic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9">
                                            <p:graphicEl>
                                              <a:dgm id="{A7786C12-07D1-4FA2-A351-72FB09BA3411}"/>
                                            </p:graphicEl>
                                          </p:spTgt>
                                        </p:tgtEl>
                                        <p:attrNameLst>
                                          <p:attrName>style.visibility</p:attrName>
                                        </p:attrNameLst>
                                      </p:cBhvr>
                                      <p:to>
                                        <p:strVal val="visible"/>
                                      </p:to>
                                    </p:set>
                                    <p:animEffect transition="in" filter="fade">
                                      <p:cBhvr>
                                        <p:cTn id="38" dur="500"/>
                                        <p:tgtEl>
                                          <p:spTgt spid="29">
                                            <p:graphicEl>
                                              <a:dgm id="{A7786C12-07D1-4FA2-A351-72FB09BA3411}"/>
                                            </p:graphic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9">
                                            <p:graphicEl>
                                              <a:dgm id="{02916749-8E50-4FB4-BA14-81689B9573E1}"/>
                                            </p:graphicEl>
                                          </p:spTgt>
                                        </p:tgtEl>
                                        <p:attrNameLst>
                                          <p:attrName>style.visibility</p:attrName>
                                        </p:attrNameLst>
                                      </p:cBhvr>
                                      <p:to>
                                        <p:strVal val="visible"/>
                                      </p:to>
                                    </p:set>
                                    <p:animEffect transition="in" filter="fade">
                                      <p:cBhvr>
                                        <p:cTn id="41" dur="500"/>
                                        <p:tgtEl>
                                          <p:spTgt spid="29">
                                            <p:graphicEl>
                                              <a:dgm id="{02916749-8E50-4FB4-BA14-81689B9573E1}"/>
                                            </p:graphic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graphicEl>
                                              <a:dgm id="{1CE650EC-9AB3-455E-8A35-09A93A9DD673}"/>
                                            </p:graphicEl>
                                          </p:spTgt>
                                        </p:tgtEl>
                                        <p:attrNameLst>
                                          <p:attrName>style.visibility</p:attrName>
                                        </p:attrNameLst>
                                      </p:cBhvr>
                                      <p:to>
                                        <p:strVal val="visible"/>
                                      </p:to>
                                    </p:set>
                                    <p:animEffect transition="in" filter="fade">
                                      <p:cBhvr>
                                        <p:cTn id="44" dur="500"/>
                                        <p:tgtEl>
                                          <p:spTgt spid="29">
                                            <p:graphicEl>
                                              <a:dgm id="{1CE650EC-9AB3-455E-8A35-09A93A9DD673}"/>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graphicEl>
                                              <a:dgm id="{9F529E6F-6605-42CD-B3BA-374249624F59}"/>
                                            </p:graphicEl>
                                          </p:spTgt>
                                        </p:tgtEl>
                                        <p:attrNameLst>
                                          <p:attrName>style.visibility</p:attrName>
                                        </p:attrNameLst>
                                      </p:cBhvr>
                                      <p:to>
                                        <p:strVal val="visible"/>
                                      </p:to>
                                    </p:set>
                                    <p:animEffect transition="in" filter="fade">
                                      <p:cBhvr>
                                        <p:cTn id="47" dur="500"/>
                                        <p:tgtEl>
                                          <p:spTgt spid="29">
                                            <p:graphicEl>
                                              <a:dgm id="{9F529E6F-6605-42CD-B3BA-374249624F59}"/>
                                            </p:graphic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9">
                                            <p:graphicEl>
                                              <a:dgm id="{E64E7126-BABF-4ADF-A16E-EE1444A30A91}"/>
                                            </p:graphicEl>
                                          </p:spTgt>
                                        </p:tgtEl>
                                        <p:attrNameLst>
                                          <p:attrName>style.visibility</p:attrName>
                                        </p:attrNameLst>
                                      </p:cBhvr>
                                      <p:to>
                                        <p:strVal val="visible"/>
                                      </p:to>
                                    </p:set>
                                    <p:animEffect transition="in" filter="fade">
                                      <p:cBhvr>
                                        <p:cTn id="50" dur="500"/>
                                        <p:tgtEl>
                                          <p:spTgt spid="29">
                                            <p:graphicEl>
                                              <a:dgm id="{E64E7126-BABF-4ADF-A16E-EE1444A30A91}"/>
                                            </p:graphic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9">
                                            <p:graphicEl>
                                              <a:dgm id="{D59F4D3C-4574-4F9E-B5D9-31F211AC560E}"/>
                                            </p:graphicEl>
                                          </p:spTgt>
                                        </p:tgtEl>
                                        <p:attrNameLst>
                                          <p:attrName>style.visibility</p:attrName>
                                        </p:attrNameLst>
                                      </p:cBhvr>
                                      <p:to>
                                        <p:strVal val="visible"/>
                                      </p:to>
                                    </p:set>
                                    <p:animEffect transition="in" filter="fade">
                                      <p:cBhvr>
                                        <p:cTn id="53" dur="500"/>
                                        <p:tgtEl>
                                          <p:spTgt spid="29">
                                            <p:graphicEl>
                                              <a:dgm id="{D59F4D3C-4574-4F9E-B5D9-31F211AC560E}"/>
                                            </p:graphic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graphicEl>
                                              <a:dgm id="{C81D0F1D-FCDA-40A0-8D4E-E806A1106E2D}"/>
                                            </p:graphicEl>
                                          </p:spTgt>
                                        </p:tgtEl>
                                        <p:attrNameLst>
                                          <p:attrName>style.visibility</p:attrName>
                                        </p:attrNameLst>
                                      </p:cBhvr>
                                      <p:to>
                                        <p:strVal val="visible"/>
                                      </p:to>
                                    </p:set>
                                    <p:animEffect transition="in" filter="fade">
                                      <p:cBhvr>
                                        <p:cTn id="56" dur="500"/>
                                        <p:tgtEl>
                                          <p:spTgt spid="29">
                                            <p:graphicEl>
                                              <a:dgm id="{C81D0F1D-FCDA-40A0-8D4E-E806A1106E2D}"/>
                                            </p:graphicEl>
                                          </p:spTgt>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9">
                                            <p:graphicEl>
                                              <a:dgm id="{221A74F7-3EE4-43BB-970D-42C33FB91D8B}"/>
                                            </p:graphicEl>
                                          </p:spTgt>
                                        </p:tgtEl>
                                        <p:attrNameLst>
                                          <p:attrName>style.visibility</p:attrName>
                                        </p:attrNameLst>
                                      </p:cBhvr>
                                      <p:to>
                                        <p:strVal val="visible"/>
                                      </p:to>
                                    </p:set>
                                    <p:animEffect transition="in" filter="fade">
                                      <p:cBhvr>
                                        <p:cTn id="59" dur="500"/>
                                        <p:tgtEl>
                                          <p:spTgt spid="29">
                                            <p:graphicEl>
                                              <a:dgm id="{221A74F7-3EE4-43BB-970D-42C33FB91D8B}"/>
                                            </p:graphicEl>
                                          </p:spTgt>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9">
                                            <p:graphicEl>
                                              <a:dgm id="{7C58317E-CF1A-40D4-A437-53046DD160AB}"/>
                                            </p:graphicEl>
                                          </p:spTgt>
                                        </p:tgtEl>
                                        <p:attrNameLst>
                                          <p:attrName>style.visibility</p:attrName>
                                        </p:attrNameLst>
                                      </p:cBhvr>
                                      <p:to>
                                        <p:strVal val="visible"/>
                                      </p:to>
                                    </p:set>
                                    <p:animEffect transition="in" filter="fade">
                                      <p:cBhvr>
                                        <p:cTn id="62" dur="500"/>
                                        <p:tgtEl>
                                          <p:spTgt spid="29">
                                            <p:graphicEl>
                                              <a:dgm id="{7C58317E-CF1A-40D4-A437-53046DD160AB}"/>
                                            </p:graphicEl>
                                          </p:spTgt>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graphicEl>
                                              <a:dgm id="{05F5D2F0-672C-45CD-BB84-AE377971F943}"/>
                                            </p:graphicEl>
                                          </p:spTgt>
                                        </p:tgtEl>
                                        <p:attrNameLst>
                                          <p:attrName>style.visibility</p:attrName>
                                        </p:attrNameLst>
                                      </p:cBhvr>
                                      <p:to>
                                        <p:strVal val="visible"/>
                                      </p:to>
                                    </p:set>
                                    <p:animEffect transition="in" filter="fade">
                                      <p:cBhvr>
                                        <p:cTn id="65" dur="500"/>
                                        <p:tgtEl>
                                          <p:spTgt spid="29">
                                            <p:graphicEl>
                                              <a:dgm id="{05F5D2F0-672C-45CD-BB84-AE377971F943}"/>
                                            </p:graphicEl>
                                          </p:spTgt>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9">
                                            <p:graphicEl>
                                              <a:dgm id="{D17BEEDA-F2F6-4D18-831E-5F2C8107B0BC}"/>
                                            </p:graphicEl>
                                          </p:spTgt>
                                        </p:tgtEl>
                                        <p:attrNameLst>
                                          <p:attrName>style.visibility</p:attrName>
                                        </p:attrNameLst>
                                      </p:cBhvr>
                                      <p:to>
                                        <p:strVal val="visible"/>
                                      </p:to>
                                    </p:set>
                                    <p:animEffect transition="in" filter="fade">
                                      <p:cBhvr>
                                        <p:cTn id="68" dur="500"/>
                                        <p:tgtEl>
                                          <p:spTgt spid="29">
                                            <p:graphicEl>
                                              <a:dgm id="{D17BEEDA-F2F6-4D18-831E-5F2C8107B0BC}"/>
                                            </p:graphicEl>
                                          </p:spTgt>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9">
                                            <p:graphicEl>
                                              <a:dgm id="{87015A8C-5B02-46DC-BA46-F1C97985C55D}"/>
                                            </p:graphicEl>
                                          </p:spTgt>
                                        </p:tgtEl>
                                        <p:attrNameLst>
                                          <p:attrName>style.visibility</p:attrName>
                                        </p:attrNameLst>
                                      </p:cBhvr>
                                      <p:to>
                                        <p:strVal val="visible"/>
                                      </p:to>
                                    </p:set>
                                    <p:animEffect transition="in" filter="fade">
                                      <p:cBhvr>
                                        <p:cTn id="71" dur="500"/>
                                        <p:tgtEl>
                                          <p:spTgt spid="29">
                                            <p:graphicEl>
                                              <a:dgm id="{87015A8C-5B02-46DC-BA46-F1C97985C55D}"/>
                                            </p:graphicEl>
                                          </p:spTgt>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9">
                                            <p:graphicEl>
                                              <a:dgm id="{71F8BFA9-3980-4533-BE86-A0B66DE65012}"/>
                                            </p:graphicEl>
                                          </p:spTgt>
                                        </p:tgtEl>
                                        <p:attrNameLst>
                                          <p:attrName>style.visibility</p:attrName>
                                        </p:attrNameLst>
                                      </p:cBhvr>
                                      <p:to>
                                        <p:strVal val="visible"/>
                                      </p:to>
                                    </p:set>
                                    <p:animEffect transition="in" filter="fade">
                                      <p:cBhvr>
                                        <p:cTn id="74" dur="500"/>
                                        <p:tgtEl>
                                          <p:spTgt spid="29">
                                            <p:graphicEl>
                                              <a:dgm id="{71F8BFA9-3980-4533-BE86-A0B66DE65012}"/>
                                            </p:graphicEl>
                                          </p:spTgt>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9">
                                            <p:graphicEl>
                                              <a:dgm id="{FCA8E0C6-F8F2-4100-A1DC-55EDC6BAF5EC}"/>
                                            </p:graphicEl>
                                          </p:spTgt>
                                        </p:tgtEl>
                                        <p:attrNameLst>
                                          <p:attrName>style.visibility</p:attrName>
                                        </p:attrNameLst>
                                      </p:cBhvr>
                                      <p:to>
                                        <p:strVal val="visible"/>
                                      </p:to>
                                    </p:set>
                                    <p:animEffect transition="in" filter="fade">
                                      <p:cBhvr>
                                        <p:cTn id="77" dur="500"/>
                                        <p:tgtEl>
                                          <p:spTgt spid="29">
                                            <p:graphicEl>
                                              <a:dgm id="{FCA8E0C6-F8F2-4100-A1DC-55EDC6BAF5EC}"/>
                                            </p:graphic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9">
                                            <p:graphicEl>
                                              <a:dgm id="{CAD18B81-2AD6-4B42-A45F-1930AEC3D0A7}"/>
                                            </p:graphicEl>
                                          </p:spTgt>
                                        </p:tgtEl>
                                        <p:attrNameLst>
                                          <p:attrName>style.visibility</p:attrName>
                                        </p:attrNameLst>
                                      </p:cBhvr>
                                      <p:to>
                                        <p:strVal val="visible"/>
                                      </p:to>
                                    </p:set>
                                    <p:animEffect transition="in" filter="fade">
                                      <p:cBhvr>
                                        <p:cTn id="80" dur="500"/>
                                        <p:tgtEl>
                                          <p:spTgt spid="29">
                                            <p:graphicEl>
                                              <a:dgm id="{CAD18B81-2AD6-4B42-A45F-1930AEC3D0A7}"/>
                                            </p:graphicEl>
                                          </p:spTgt>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9">
                                            <p:graphicEl>
                                              <a:dgm id="{AB525D16-B9A9-46AA-A543-6B5FF21876FD}"/>
                                            </p:graphicEl>
                                          </p:spTgt>
                                        </p:tgtEl>
                                        <p:attrNameLst>
                                          <p:attrName>style.visibility</p:attrName>
                                        </p:attrNameLst>
                                      </p:cBhvr>
                                      <p:to>
                                        <p:strVal val="visible"/>
                                      </p:to>
                                    </p:set>
                                    <p:animEffect transition="in" filter="fade">
                                      <p:cBhvr>
                                        <p:cTn id="83" dur="500"/>
                                        <p:tgtEl>
                                          <p:spTgt spid="29">
                                            <p:graphicEl>
                                              <a:dgm id="{AB525D16-B9A9-46AA-A543-6B5FF21876FD}"/>
                                            </p:graphicEl>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9">
                                            <p:graphicEl>
                                              <a:dgm id="{1FAB1118-B1F0-470D-AFD6-D976BB340B8E}"/>
                                            </p:graphicEl>
                                          </p:spTgt>
                                        </p:tgtEl>
                                        <p:attrNameLst>
                                          <p:attrName>style.visibility</p:attrName>
                                        </p:attrNameLst>
                                      </p:cBhvr>
                                      <p:to>
                                        <p:strVal val="visible"/>
                                      </p:to>
                                    </p:set>
                                    <p:animEffect transition="in" filter="fade">
                                      <p:cBhvr>
                                        <p:cTn id="86" dur="500"/>
                                        <p:tgtEl>
                                          <p:spTgt spid="29">
                                            <p:graphicEl>
                                              <a:dgm id="{1FAB1118-B1F0-470D-AFD6-D976BB340B8E}"/>
                                            </p:graphic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9">
                                            <p:graphicEl>
                                              <a:dgm id="{2A482332-2835-4FD9-83E3-1703BD8B197E}"/>
                                            </p:graphicEl>
                                          </p:spTgt>
                                        </p:tgtEl>
                                        <p:attrNameLst>
                                          <p:attrName>style.visibility</p:attrName>
                                        </p:attrNameLst>
                                      </p:cBhvr>
                                      <p:to>
                                        <p:strVal val="visible"/>
                                      </p:to>
                                    </p:set>
                                    <p:animEffect transition="in" filter="fade">
                                      <p:cBhvr>
                                        <p:cTn id="89" dur="500"/>
                                        <p:tgtEl>
                                          <p:spTgt spid="29">
                                            <p:graphicEl>
                                              <a:dgm id="{2A482332-2835-4FD9-83E3-1703BD8B197E}"/>
                                            </p:graphic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9">
                                            <p:graphicEl>
                                              <a:dgm id="{AF24FFCD-4CEF-439D-9ED4-917BAD2C437D}"/>
                                            </p:graphicEl>
                                          </p:spTgt>
                                        </p:tgtEl>
                                        <p:attrNameLst>
                                          <p:attrName>style.visibility</p:attrName>
                                        </p:attrNameLst>
                                      </p:cBhvr>
                                      <p:to>
                                        <p:strVal val="visible"/>
                                      </p:to>
                                    </p:set>
                                    <p:animEffect transition="in" filter="fade">
                                      <p:cBhvr>
                                        <p:cTn id="92" dur="500"/>
                                        <p:tgtEl>
                                          <p:spTgt spid="29">
                                            <p:graphicEl>
                                              <a:dgm id="{AF24FFCD-4CEF-439D-9ED4-917BAD2C437D}"/>
                                            </p:graphic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9">
                                            <p:graphicEl>
                                              <a:dgm id="{17A29010-F1C0-479B-9AD4-5238311A147D}"/>
                                            </p:graphicEl>
                                          </p:spTgt>
                                        </p:tgtEl>
                                        <p:attrNameLst>
                                          <p:attrName>style.visibility</p:attrName>
                                        </p:attrNameLst>
                                      </p:cBhvr>
                                      <p:to>
                                        <p:strVal val="visible"/>
                                      </p:to>
                                    </p:set>
                                    <p:animEffect transition="in" filter="fade">
                                      <p:cBhvr>
                                        <p:cTn id="95" dur="500"/>
                                        <p:tgtEl>
                                          <p:spTgt spid="29">
                                            <p:graphicEl>
                                              <a:dgm id="{17A29010-F1C0-479B-9AD4-5238311A147D}"/>
                                            </p:graphic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graphicEl>
                                              <a:dgm id="{135091D2-132E-4047-AD76-7C066FBE9C77}"/>
                                            </p:graphicEl>
                                          </p:spTgt>
                                        </p:tgtEl>
                                        <p:attrNameLst>
                                          <p:attrName>style.visibility</p:attrName>
                                        </p:attrNameLst>
                                      </p:cBhvr>
                                      <p:to>
                                        <p:strVal val="visible"/>
                                      </p:to>
                                    </p:set>
                                    <p:animEffect transition="in" filter="fade">
                                      <p:cBhvr>
                                        <p:cTn id="98" dur="500"/>
                                        <p:tgtEl>
                                          <p:spTgt spid="29">
                                            <p:graphicEl>
                                              <a:dgm id="{135091D2-132E-4047-AD76-7C066FBE9C77}"/>
                                            </p:graphic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29">
                                            <p:graphicEl>
                                              <a:dgm id="{A8B43F6D-964B-4769-ACF9-B4CD6D781869}"/>
                                            </p:graphicEl>
                                          </p:spTgt>
                                        </p:tgtEl>
                                        <p:attrNameLst>
                                          <p:attrName>style.visibility</p:attrName>
                                        </p:attrNameLst>
                                      </p:cBhvr>
                                      <p:to>
                                        <p:strVal val="visible"/>
                                      </p:to>
                                    </p:set>
                                    <p:animEffect transition="in" filter="fade">
                                      <p:cBhvr>
                                        <p:cTn id="101" dur="500"/>
                                        <p:tgtEl>
                                          <p:spTgt spid="29">
                                            <p:graphicEl>
                                              <a:dgm id="{A8B43F6D-964B-4769-ACF9-B4CD6D781869}"/>
                                            </p:graphic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29">
                                            <p:graphicEl>
                                              <a:dgm id="{BAE7C7F9-F7F9-4159-A3C0-A444E048FF25}"/>
                                            </p:graphicEl>
                                          </p:spTgt>
                                        </p:tgtEl>
                                        <p:attrNameLst>
                                          <p:attrName>style.visibility</p:attrName>
                                        </p:attrNameLst>
                                      </p:cBhvr>
                                      <p:to>
                                        <p:strVal val="visible"/>
                                      </p:to>
                                    </p:set>
                                    <p:animEffect transition="in" filter="fade">
                                      <p:cBhvr>
                                        <p:cTn id="104" dur="500"/>
                                        <p:tgtEl>
                                          <p:spTgt spid="29">
                                            <p:graphicEl>
                                              <a:dgm id="{BAE7C7F9-F7F9-4159-A3C0-A444E048FF25}"/>
                                            </p:graphicEl>
                                          </p:spTgt>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9">
                                            <p:graphicEl>
                                              <a:dgm id="{4356A1A4-F869-4268-B5D6-891131DE8935}"/>
                                            </p:graphicEl>
                                          </p:spTgt>
                                        </p:tgtEl>
                                        <p:attrNameLst>
                                          <p:attrName>style.visibility</p:attrName>
                                        </p:attrNameLst>
                                      </p:cBhvr>
                                      <p:to>
                                        <p:strVal val="visible"/>
                                      </p:to>
                                    </p:set>
                                    <p:animEffect transition="in" filter="fade">
                                      <p:cBhvr>
                                        <p:cTn id="107" dur="500"/>
                                        <p:tgtEl>
                                          <p:spTgt spid="29">
                                            <p:graphicEl>
                                              <a:dgm id="{4356A1A4-F869-4268-B5D6-891131DE8935}"/>
                                            </p:graphicEl>
                                          </p:spTgt>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29">
                                            <p:graphicEl>
                                              <a:dgm id="{E96C62E8-0670-495C-9E5F-865916277A37}"/>
                                            </p:graphicEl>
                                          </p:spTgt>
                                        </p:tgtEl>
                                        <p:attrNameLst>
                                          <p:attrName>style.visibility</p:attrName>
                                        </p:attrNameLst>
                                      </p:cBhvr>
                                      <p:to>
                                        <p:strVal val="visible"/>
                                      </p:to>
                                    </p:set>
                                    <p:animEffect transition="in" filter="fade">
                                      <p:cBhvr>
                                        <p:cTn id="110" dur="500"/>
                                        <p:tgtEl>
                                          <p:spTgt spid="29">
                                            <p:graphicEl>
                                              <a:dgm id="{E96C62E8-0670-495C-9E5F-865916277A37}"/>
                                            </p:graphicEl>
                                          </p:spTgt>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29">
                                            <p:graphicEl>
                                              <a:dgm id="{880AA182-7CB9-4E59-9415-025941FE43DA}"/>
                                            </p:graphicEl>
                                          </p:spTgt>
                                        </p:tgtEl>
                                        <p:attrNameLst>
                                          <p:attrName>style.visibility</p:attrName>
                                        </p:attrNameLst>
                                      </p:cBhvr>
                                      <p:to>
                                        <p:strVal val="visible"/>
                                      </p:to>
                                    </p:set>
                                    <p:animEffect transition="in" filter="fade">
                                      <p:cBhvr>
                                        <p:cTn id="113" dur="500"/>
                                        <p:tgtEl>
                                          <p:spTgt spid="29">
                                            <p:graphicEl>
                                              <a:dgm id="{880AA182-7CB9-4E59-9415-025941FE43DA}"/>
                                            </p:graphicEl>
                                          </p:spTgt>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29">
                                            <p:graphicEl>
                                              <a:dgm id="{F20A0474-9245-4558-AADC-8C0733C2D9B7}"/>
                                            </p:graphicEl>
                                          </p:spTgt>
                                        </p:tgtEl>
                                        <p:attrNameLst>
                                          <p:attrName>style.visibility</p:attrName>
                                        </p:attrNameLst>
                                      </p:cBhvr>
                                      <p:to>
                                        <p:strVal val="visible"/>
                                      </p:to>
                                    </p:set>
                                    <p:animEffect transition="in" filter="fade">
                                      <p:cBhvr>
                                        <p:cTn id="116" dur="500"/>
                                        <p:tgtEl>
                                          <p:spTgt spid="29">
                                            <p:graphicEl>
                                              <a:dgm id="{F20A0474-9245-4558-AADC-8C0733C2D9B7}"/>
                                            </p:graphicEl>
                                          </p:spTgt>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29">
                                            <p:graphicEl>
                                              <a:dgm id="{78FB3C39-C777-4BB6-924E-078F96CEB155}"/>
                                            </p:graphicEl>
                                          </p:spTgt>
                                        </p:tgtEl>
                                        <p:attrNameLst>
                                          <p:attrName>style.visibility</p:attrName>
                                        </p:attrNameLst>
                                      </p:cBhvr>
                                      <p:to>
                                        <p:strVal val="visible"/>
                                      </p:to>
                                    </p:set>
                                    <p:animEffect transition="in" filter="fade">
                                      <p:cBhvr>
                                        <p:cTn id="119" dur="500"/>
                                        <p:tgtEl>
                                          <p:spTgt spid="29">
                                            <p:graphicEl>
                                              <a:dgm id="{78FB3C39-C777-4BB6-924E-078F96CEB155}"/>
                                            </p:graphicEl>
                                          </p:spTgt>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29">
                                            <p:graphicEl>
                                              <a:dgm id="{D87424A3-5EC5-4CC2-9BF8-3B61761FF027}"/>
                                            </p:graphicEl>
                                          </p:spTgt>
                                        </p:tgtEl>
                                        <p:attrNameLst>
                                          <p:attrName>style.visibility</p:attrName>
                                        </p:attrNameLst>
                                      </p:cBhvr>
                                      <p:to>
                                        <p:strVal val="visible"/>
                                      </p:to>
                                    </p:set>
                                    <p:animEffect transition="in" filter="fade">
                                      <p:cBhvr>
                                        <p:cTn id="122" dur="500"/>
                                        <p:tgtEl>
                                          <p:spTgt spid="29">
                                            <p:graphicEl>
                                              <a:dgm id="{D87424A3-5EC5-4CC2-9BF8-3B61761FF027}"/>
                                            </p:graphicEl>
                                          </p:spTgt>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29">
                                            <p:graphicEl>
                                              <a:dgm id="{5292E206-D7FE-4A95-BBD9-7FB4EBEEE0F0}"/>
                                            </p:graphicEl>
                                          </p:spTgt>
                                        </p:tgtEl>
                                        <p:attrNameLst>
                                          <p:attrName>style.visibility</p:attrName>
                                        </p:attrNameLst>
                                      </p:cBhvr>
                                      <p:to>
                                        <p:strVal val="visible"/>
                                      </p:to>
                                    </p:set>
                                    <p:animEffect transition="in" filter="fade">
                                      <p:cBhvr>
                                        <p:cTn id="125" dur="500"/>
                                        <p:tgtEl>
                                          <p:spTgt spid="29">
                                            <p:graphicEl>
                                              <a:dgm id="{5292E206-D7FE-4A95-BBD9-7FB4EBEEE0F0}"/>
                                            </p:graphicEl>
                                          </p:spTgt>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29">
                                            <p:graphicEl>
                                              <a:dgm id="{906C200E-404D-4003-9DC0-6CC7A81D1184}"/>
                                            </p:graphicEl>
                                          </p:spTgt>
                                        </p:tgtEl>
                                        <p:attrNameLst>
                                          <p:attrName>style.visibility</p:attrName>
                                        </p:attrNameLst>
                                      </p:cBhvr>
                                      <p:to>
                                        <p:strVal val="visible"/>
                                      </p:to>
                                    </p:set>
                                    <p:animEffect transition="in" filter="fade">
                                      <p:cBhvr>
                                        <p:cTn id="128" dur="500"/>
                                        <p:tgtEl>
                                          <p:spTgt spid="29">
                                            <p:graphicEl>
                                              <a:dgm id="{906C200E-404D-4003-9DC0-6CC7A81D1184}"/>
                                            </p:graphicEl>
                                          </p:spTgt>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29">
                                            <p:graphicEl>
                                              <a:dgm id="{6674F15A-F061-472B-B772-D4154D19282E}"/>
                                            </p:graphicEl>
                                          </p:spTgt>
                                        </p:tgtEl>
                                        <p:attrNameLst>
                                          <p:attrName>style.visibility</p:attrName>
                                        </p:attrNameLst>
                                      </p:cBhvr>
                                      <p:to>
                                        <p:strVal val="visible"/>
                                      </p:to>
                                    </p:set>
                                    <p:animEffect transition="in" filter="fade">
                                      <p:cBhvr>
                                        <p:cTn id="131" dur="500"/>
                                        <p:tgtEl>
                                          <p:spTgt spid="29">
                                            <p:graphicEl>
                                              <a:dgm id="{6674F15A-F061-472B-B772-D4154D19282E}"/>
                                            </p:graphicEl>
                                          </p:spTgt>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29">
                                            <p:graphicEl>
                                              <a:dgm id="{6AD303D6-4E68-4362-9FE6-574A4D4FA201}"/>
                                            </p:graphicEl>
                                          </p:spTgt>
                                        </p:tgtEl>
                                        <p:attrNameLst>
                                          <p:attrName>style.visibility</p:attrName>
                                        </p:attrNameLst>
                                      </p:cBhvr>
                                      <p:to>
                                        <p:strVal val="visible"/>
                                      </p:to>
                                    </p:set>
                                    <p:animEffect transition="in" filter="fade">
                                      <p:cBhvr>
                                        <p:cTn id="136" dur="500"/>
                                        <p:tgtEl>
                                          <p:spTgt spid="29">
                                            <p:graphicEl>
                                              <a:dgm id="{6AD303D6-4E68-4362-9FE6-574A4D4FA201}"/>
                                            </p:graphicEl>
                                          </p:spTgt>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29">
                                            <p:graphicEl>
                                              <a:dgm id="{E34FBF16-DC5F-4584-AA0E-7F5316005711}"/>
                                            </p:graphicEl>
                                          </p:spTgt>
                                        </p:tgtEl>
                                        <p:attrNameLst>
                                          <p:attrName>style.visibility</p:attrName>
                                        </p:attrNameLst>
                                      </p:cBhvr>
                                      <p:to>
                                        <p:strVal val="visible"/>
                                      </p:to>
                                    </p:set>
                                    <p:animEffect transition="in" filter="fade">
                                      <p:cBhvr>
                                        <p:cTn id="139" dur="500"/>
                                        <p:tgtEl>
                                          <p:spTgt spid="29">
                                            <p:graphicEl>
                                              <a:dgm id="{E34FBF16-DC5F-4584-AA0E-7F5316005711}"/>
                                            </p:graphicEl>
                                          </p:spTgt>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29">
                                            <p:graphicEl>
                                              <a:dgm id="{736966DF-BD6F-4958-AC90-7B6640AAFAC8}"/>
                                            </p:graphicEl>
                                          </p:spTgt>
                                        </p:tgtEl>
                                        <p:attrNameLst>
                                          <p:attrName>style.visibility</p:attrName>
                                        </p:attrNameLst>
                                      </p:cBhvr>
                                      <p:to>
                                        <p:strVal val="visible"/>
                                      </p:to>
                                    </p:set>
                                    <p:animEffect transition="in" filter="fade">
                                      <p:cBhvr>
                                        <p:cTn id="142" dur="500"/>
                                        <p:tgtEl>
                                          <p:spTgt spid="29">
                                            <p:graphicEl>
                                              <a:dgm id="{736966DF-BD6F-4958-AC90-7B6640AAFAC8}"/>
                                            </p:graphicEl>
                                          </p:spTgt>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29">
                                            <p:graphicEl>
                                              <a:dgm id="{9055DBA3-5FD5-4B9B-977C-28212CC3B8EC}"/>
                                            </p:graphicEl>
                                          </p:spTgt>
                                        </p:tgtEl>
                                        <p:attrNameLst>
                                          <p:attrName>style.visibility</p:attrName>
                                        </p:attrNameLst>
                                      </p:cBhvr>
                                      <p:to>
                                        <p:strVal val="visible"/>
                                      </p:to>
                                    </p:set>
                                    <p:animEffect transition="in" filter="fade">
                                      <p:cBhvr>
                                        <p:cTn id="145" dur="500"/>
                                        <p:tgtEl>
                                          <p:spTgt spid="29">
                                            <p:graphicEl>
                                              <a:dgm id="{9055DBA3-5FD5-4B9B-977C-28212CC3B8EC}"/>
                                            </p:graphicEl>
                                          </p:spTgt>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29">
                                            <p:graphicEl>
                                              <a:dgm id="{BECC38A1-FE1D-4352-8A33-24D41CE7E0B6}"/>
                                            </p:graphicEl>
                                          </p:spTgt>
                                        </p:tgtEl>
                                        <p:attrNameLst>
                                          <p:attrName>style.visibility</p:attrName>
                                        </p:attrNameLst>
                                      </p:cBhvr>
                                      <p:to>
                                        <p:strVal val="visible"/>
                                      </p:to>
                                    </p:set>
                                    <p:animEffect transition="in" filter="fade">
                                      <p:cBhvr>
                                        <p:cTn id="148" dur="500"/>
                                        <p:tgtEl>
                                          <p:spTgt spid="29">
                                            <p:graphicEl>
                                              <a:dgm id="{BECC38A1-FE1D-4352-8A33-24D41CE7E0B6}"/>
                                            </p:graphic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9">
                                            <p:graphicEl>
                                              <a:dgm id="{5BCE0624-9DCB-4461-8BF1-ECAE01314524}"/>
                                            </p:graphicEl>
                                          </p:spTgt>
                                        </p:tgtEl>
                                        <p:attrNameLst>
                                          <p:attrName>style.visibility</p:attrName>
                                        </p:attrNameLst>
                                      </p:cBhvr>
                                      <p:to>
                                        <p:strVal val="visible"/>
                                      </p:to>
                                    </p:set>
                                    <p:animEffect transition="in" filter="fade">
                                      <p:cBhvr>
                                        <p:cTn id="151" dur="500"/>
                                        <p:tgtEl>
                                          <p:spTgt spid="29">
                                            <p:graphicEl>
                                              <a:dgm id="{5BCE0624-9DCB-4461-8BF1-ECAE01314524}"/>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9" grpId="0" uiExpand="1">
        <p:bldSub>
          <a:bldDgm bld="lvlAtOnce"/>
        </p:bldSub>
      </p:bldGraphic>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a:xfrm>
            <a:off x="334963" y="980728"/>
            <a:ext cx="11520000" cy="4968552"/>
          </a:xfrm>
        </p:spPr>
        <p:txBody>
          <a:bodyPr/>
          <a:lstStyle/>
          <a:p>
            <a:endParaRPr lang="en-US" dirty="0" smtClean="0"/>
          </a:p>
          <a:p>
            <a:endParaRPr lang="en-US" dirty="0" smtClean="0"/>
          </a:p>
          <a:p>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37</a:t>
            </a:fld>
            <a:endParaRPr lang="en-US" dirty="0"/>
          </a:p>
        </p:txBody>
      </p:sp>
      <p:pic>
        <p:nvPicPr>
          <p:cNvPr id="5" name="Grafik 4"/>
          <p:cNvPicPr>
            <a:picLocks noChangeAspect="1"/>
          </p:cNvPicPr>
          <p:nvPr/>
        </p:nvPicPr>
        <p:blipFill>
          <a:blip r:embed="rId3"/>
          <a:stretch>
            <a:fillRect/>
          </a:stretch>
        </p:blipFill>
        <p:spPr>
          <a:xfrm>
            <a:off x="4935041" y="1517035"/>
            <a:ext cx="5913487" cy="4432245"/>
          </a:xfrm>
          <a:prstGeom prst="rect">
            <a:avLst/>
          </a:prstGeom>
        </p:spPr>
      </p:pic>
      <p:sp>
        <p:nvSpPr>
          <p:cNvPr id="14" name="Textplatzhalter 6"/>
          <p:cNvSpPr txBox="1">
            <a:spLocks/>
          </p:cNvSpPr>
          <p:nvPr/>
        </p:nvSpPr>
        <p:spPr>
          <a:xfrm>
            <a:off x="342060" y="995242"/>
            <a:ext cx="3808600" cy="4968552"/>
          </a:xfrm>
          <a:prstGeom prst="rect">
            <a:avLst/>
          </a:prstGeom>
        </p:spPr>
        <p:txBody>
          <a:bodyPr lIns="0" tIns="0" rIns="0" bIns="0"/>
          <a:lstStyle>
            <a:lvl1pPr marL="215900" indent="-215900" algn="l" defTabSz="215900" rtl="0" eaLnBrk="1" fontAlgn="base" hangingPunct="1">
              <a:spcBef>
                <a:spcPts val="600"/>
              </a:spcBef>
              <a:spcAft>
                <a:spcPct val="0"/>
              </a:spcAft>
              <a:buClr>
                <a:schemeClr val="tx2"/>
              </a:buClr>
              <a:buFont typeface="Wingdings" panose="05000000000000000000" pitchFamily="2" charset="2"/>
              <a:buChar char="§"/>
              <a:tabLst>
                <a:tab pos="215900" algn="l"/>
              </a:tabLst>
              <a:defRPr sz="2000"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ts val="600"/>
              </a:spcBef>
              <a:spcAft>
                <a:spcPct val="0"/>
              </a:spcAft>
              <a:buClr>
                <a:schemeClr val="tx2"/>
              </a:buClr>
              <a:buFont typeface="Wingdings" panose="05000000000000000000" pitchFamily="2" charset="2"/>
              <a:buChar char="§"/>
              <a:tabLst>
                <a:tab pos="431800" algn="l"/>
              </a:tabLst>
              <a:defRPr sz="1800" kern="1200" baseline="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ts val="600"/>
              </a:spcBef>
              <a:spcAft>
                <a:spcPct val="0"/>
              </a:spcAft>
              <a:buClr>
                <a:schemeClr val="tx2"/>
              </a:buClr>
              <a:buSzPct val="80000"/>
              <a:buFont typeface="Wingdings" panose="05000000000000000000" pitchFamily="2" charset="2"/>
              <a:buChar char="§"/>
              <a:tabLst>
                <a:tab pos="647700" algn="l"/>
              </a:tabLst>
              <a:defRPr sz="1600" kern="1200" baseline="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dirty="0" smtClean="0"/>
          </a:p>
          <a:p>
            <a:pPr marL="0" indent="0">
              <a:buFont typeface="Wingdings" panose="05000000000000000000" pitchFamily="2" charset="2"/>
              <a:buNone/>
            </a:pPr>
            <a:endParaRPr lang="en-US" dirty="0" smtClean="0"/>
          </a:p>
          <a:p>
            <a:pPr marL="0" indent="0">
              <a:buFont typeface="Wingdings" panose="05000000000000000000" pitchFamily="2" charset="2"/>
              <a:buNone/>
            </a:pPr>
            <a:endParaRPr lang="en-US" dirty="0" smtClean="0"/>
          </a:p>
          <a:p>
            <a:pPr marL="0" indent="0">
              <a:buFont typeface="Wingdings" panose="05000000000000000000" pitchFamily="2" charset="2"/>
              <a:buNone/>
            </a:pPr>
            <a:endParaRPr lang="en-US" dirty="0" smtClean="0"/>
          </a:p>
          <a:p>
            <a:pPr marL="0" indent="0">
              <a:buFont typeface="Wingdings" panose="05000000000000000000" pitchFamily="2" charset="2"/>
              <a:buNone/>
            </a:pPr>
            <a:r>
              <a:rPr lang="en-US" dirty="0" smtClean="0"/>
              <a:t>This was actually derived from the overview of the basic type traits available since</a:t>
            </a:r>
          </a:p>
          <a:p>
            <a:pPr marL="0" indent="0">
              <a:buFont typeface="Wingdings" panose="05000000000000000000" pitchFamily="2" charset="2"/>
              <a:buNone/>
            </a:pPr>
            <a:endParaRPr lang="en-US" dirty="0"/>
          </a:p>
          <a:p>
            <a:pPr marL="0" indent="0">
              <a:buNone/>
            </a:pPr>
            <a:r>
              <a:rPr lang="en-US" sz="1200" dirty="0"/>
              <a:t>(</a:t>
            </a:r>
            <a:r>
              <a:rPr lang="en-US" sz="1200" dirty="0">
                <a:hlinkClick r:id="rId4"/>
              </a:rPr>
              <a:t>https://</a:t>
            </a:r>
            <a:r>
              <a:rPr lang="en-US" sz="1200" dirty="0" smtClean="0">
                <a:hlinkClick r:id="rId4"/>
              </a:rPr>
              <a:t>en.cppreference.com/w/cpp/language/type</a:t>
            </a:r>
            <a:r>
              <a:rPr lang="en-US" sz="1200" dirty="0" smtClean="0"/>
              <a:t>) </a:t>
            </a:r>
            <a:endParaRPr lang="en-US" sz="1200" dirty="0"/>
          </a:p>
        </p:txBody>
      </p:sp>
      <p:grpSp>
        <p:nvGrpSpPr>
          <p:cNvPr id="15" name="Gruppieren 14"/>
          <p:cNvGrpSpPr>
            <a:grpSpLocks/>
          </p:cNvGrpSpPr>
          <p:nvPr/>
        </p:nvGrpSpPr>
        <p:grpSpPr>
          <a:xfrm>
            <a:off x="2711624" y="3125179"/>
            <a:ext cx="501739" cy="354339"/>
            <a:chOff x="-1377941" y="1119958"/>
            <a:chExt cx="1003479" cy="708679"/>
          </a:xfrm>
        </p:grpSpPr>
        <p:sp>
          <p:nvSpPr>
            <p:cNvPr id="16" name="Textfeld 15"/>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7" name="Grafik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28201603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r>
              <a:rPr lang="en-US" b="1" dirty="0" smtClean="0"/>
              <a:t>Notable other unary type traits</a:t>
            </a:r>
          </a:p>
          <a:p>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38</a:t>
            </a:fld>
            <a:endParaRPr lang="en-US" dirty="0"/>
          </a:p>
        </p:txBody>
      </p:sp>
      <p:grpSp>
        <p:nvGrpSpPr>
          <p:cNvPr id="18" name="Gruppieren 17"/>
          <p:cNvGrpSpPr/>
          <p:nvPr/>
        </p:nvGrpSpPr>
        <p:grpSpPr>
          <a:xfrm>
            <a:off x="334800" y="1412776"/>
            <a:ext cx="11520000" cy="3970318"/>
            <a:chOff x="6311900" y="983651"/>
            <a:chExt cx="11520000" cy="3970318"/>
          </a:xfrm>
        </p:grpSpPr>
        <p:sp>
          <p:nvSpPr>
            <p:cNvPr id="19" name="Rechteck 18"/>
            <p:cNvSpPr/>
            <p:nvPr/>
          </p:nvSpPr>
          <p:spPr>
            <a:xfrm>
              <a:off x="6311900" y="983651"/>
              <a:ext cx="11520000" cy="39703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is_const</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is_literal_type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is_polymorphic</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is_abstract</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is_final</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is_signed</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is_unsigned</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is_default_constructible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is_copy_constructible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is_move_constructible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is_copy_assignable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is_move_assignable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is_destructible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smtClean="0">
                  <a:solidFill>
                    <a:srgbClr val="0000FF"/>
                  </a:solidFill>
                  <a:latin typeface="Consolas" panose="020B0609020204030204" pitchFamily="49" charset="0"/>
                </a:rPr>
                <a:t>struct</a:t>
              </a:r>
              <a:r>
                <a:rPr lang="en-US" dirty="0" smtClean="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has_virtual_destructor</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1" name="Gruppieren 20"/>
          <p:cNvGrpSpPr/>
          <p:nvPr/>
        </p:nvGrpSpPr>
        <p:grpSpPr>
          <a:xfrm>
            <a:off x="8205480" y="2810836"/>
            <a:ext cx="3312368" cy="1728193"/>
            <a:chOff x="902679" y="6201246"/>
            <a:chExt cx="3312368" cy="1728193"/>
          </a:xfrm>
        </p:grpSpPr>
        <p:sp>
          <p:nvSpPr>
            <p:cNvPr id="22" name="Abgerundetes Rechteck 21"/>
            <p:cNvSpPr/>
            <p:nvPr/>
          </p:nvSpPr>
          <p:spPr>
            <a:xfrm>
              <a:off x="902679" y="6201246"/>
              <a:ext cx="3312368" cy="1728193"/>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Look up these type traits, understand what they do and why they may be useful.</a:t>
              </a:r>
              <a:endParaRPr lang="en-US" dirty="0">
                <a:solidFill>
                  <a:schemeClr val="tx1"/>
                </a:solidFill>
              </a:endParaRPr>
            </a:p>
          </p:txBody>
        </p:sp>
        <p:sp>
          <p:nvSpPr>
            <p:cNvPr id="23" name="Ellipse 22"/>
            <p:cNvSpPr/>
            <p:nvPr/>
          </p:nvSpPr>
          <p:spPr>
            <a:xfrm>
              <a:off x="1118703" y="6793780"/>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9005969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r>
              <a:rPr lang="en-US" b="1" dirty="0" smtClean="0"/>
              <a:t>Notable other type traits</a:t>
            </a:r>
          </a:p>
          <a:p>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39</a:t>
            </a:fld>
            <a:endParaRPr lang="en-US" dirty="0"/>
          </a:p>
        </p:txBody>
      </p:sp>
      <p:grpSp>
        <p:nvGrpSpPr>
          <p:cNvPr id="18" name="Gruppieren 17"/>
          <p:cNvGrpSpPr/>
          <p:nvPr/>
        </p:nvGrpSpPr>
        <p:grpSpPr>
          <a:xfrm>
            <a:off x="334800" y="1412776"/>
            <a:ext cx="11520000" cy="1477328"/>
            <a:chOff x="6311900" y="983651"/>
            <a:chExt cx="11520000" cy="1477328"/>
          </a:xfrm>
        </p:grpSpPr>
        <p:sp>
          <p:nvSpPr>
            <p:cNvPr id="19" name="Rechteck 18"/>
            <p:cNvSpPr/>
            <p:nvPr/>
          </p:nvSpPr>
          <p:spPr>
            <a:xfrm>
              <a:off x="6311900" y="983651"/>
              <a:ext cx="11520000"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Args</a:t>
              </a:r>
              <a:r>
                <a:rPr lang="en-US" dirty="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is_constructible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U</a:t>
              </a:r>
              <a:r>
                <a:rPr lang="en-US" dirty="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is_assignable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U</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is_same</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U</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is_base_of</a:t>
              </a:r>
              <a:r>
                <a:rPr lang="en-US" dirty="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U</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is_convertible</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20" name="Grafik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24" name="Gruppieren 23"/>
          <p:cNvGrpSpPr/>
          <p:nvPr/>
        </p:nvGrpSpPr>
        <p:grpSpPr>
          <a:xfrm>
            <a:off x="802212" y="3038714"/>
            <a:ext cx="10585176" cy="864096"/>
            <a:chOff x="911424" y="3050051"/>
            <a:chExt cx="10585176" cy="864096"/>
          </a:xfrm>
        </p:grpSpPr>
        <p:sp>
          <p:nvSpPr>
            <p:cNvPr id="25" name="Abgerundetes Rechteck 24"/>
            <p:cNvSpPr/>
            <p:nvPr/>
          </p:nvSpPr>
          <p:spPr>
            <a:xfrm>
              <a:off x="911424" y="3050051"/>
              <a:ext cx="10585176"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order of arguments is important here! All these check if the first type is assignable/convertible/… to the second</a:t>
              </a:r>
              <a:endParaRPr lang="en-US" dirty="0">
                <a:solidFill>
                  <a:schemeClr val="tx1"/>
                </a:solidFill>
              </a:endParaRPr>
            </a:p>
          </p:txBody>
        </p:sp>
        <p:pic>
          <p:nvPicPr>
            <p:cNvPr id="26" name="Grafik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1" name="Gruppieren 10"/>
          <p:cNvGrpSpPr/>
          <p:nvPr/>
        </p:nvGrpSpPr>
        <p:grpSpPr>
          <a:xfrm>
            <a:off x="334800" y="4051420"/>
            <a:ext cx="11520000" cy="923330"/>
            <a:chOff x="6311900" y="983651"/>
            <a:chExt cx="11520000" cy="923330"/>
          </a:xfrm>
        </p:grpSpPr>
        <p:sp>
          <p:nvSpPr>
            <p:cNvPr id="12" name="Rechteck 11"/>
            <p:cNvSpPr/>
            <p:nvPr/>
          </p:nvSpPr>
          <p:spPr>
            <a:xfrm>
              <a:off x="6311900" y="983651"/>
              <a:ext cx="11520000" cy="92333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remove_reference</a:t>
              </a:r>
              <a:r>
                <a:rPr lang="en-US" dirty="0" smtClean="0">
                  <a:solidFill>
                    <a:srgbClr val="000000"/>
                  </a:solidFill>
                  <a:latin typeface="Consolas" panose="020B0609020204030204" pitchFamily="49" charset="0"/>
                </a:rPr>
                <a:t>;</a:t>
              </a: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smtClean="0">
                  <a:solidFill>
                    <a:srgbClr val="267F99"/>
                  </a:solidFill>
                  <a:latin typeface="Consolas" panose="020B0609020204030204" pitchFamily="49" charset="0"/>
                </a:rPr>
                <a:t>remove_pointer</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 </a:t>
              </a:r>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remove_const</a:t>
              </a: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321622" y="1061517"/>
              <a:ext cx="368102" cy="413792"/>
            </a:xfrm>
            <a:prstGeom prst="rect">
              <a:avLst/>
            </a:prstGeom>
          </p:spPr>
        </p:pic>
      </p:grpSp>
      <p:grpSp>
        <p:nvGrpSpPr>
          <p:cNvPr id="14" name="Gruppieren 13"/>
          <p:cNvGrpSpPr/>
          <p:nvPr/>
        </p:nvGrpSpPr>
        <p:grpSpPr>
          <a:xfrm>
            <a:off x="802212" y="5123360"/>
            <a:ext cx="10585176" cy="864096"/>
            <a:chOff x="902679" y="6201247"/>
            <a:chExt cx="10585176" cy="864096"/>
          </a:xfrm>
        </p:grpSpPr>
        <p:sp>
          <p:nvSpPr>
            <p:cNvPr id="15" name="Abgerundetes Rechteck 14"/>
            <p:cNvSpPr/>
            <p:nvPr/>
          </p:nvSpPr>
          <p:spPr>
            <a:xfrm>
              <a:off x="902679" y="6201247"/>
              <a:ext cx="10585176"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Which type is revealed by </a:t>
              </a:r>
              <a:r>
                <a:rPr lang="de-DE" dirty="0" err="1">
                  <a:solidFill>
                    <a:srgbClr val="000000"/>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remove_const</a:t>
              </a:r>
              <a:r>
                <a:rPr lang="de-DE" dirty="0">
                  <a:solidFill>
                    <a:srgbClr val="000000"/>
                  </a:solidFill>
                  <a:latin typeface="Consolas" panose="020B0609020204030204" pitchFamily="49" charset="0"/>
                </a:rPr>
                <a:t>&lt;</a:t>
              </a:r>
              <a:r>
                <a:rPr lang="de-DE" dirty="0" err="1">
                  <a:solidFill>
                    <a:srgbClr val="000000"/>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smtClean="0">
                  <a:solidFill>
                    <a:srgbClr val="000000"/>
                  </a:solidFill>
                  <a:latin typeface="Consolas" panose="020B0609020204030204" pitchFamily="49" charset="0"/>
                </a:rPr>
                <a:t>type</a:t>
              </a:r>
              <a:r>
                <a:rPr lang="de-DE" dirty="0" smtClean="0">
                  <a:solidFill>
                    <a:schemeClr val="tx1"/>
                  </a:solidFill>
                </a:rPr>
                <a:t>?</a:t>
              </a:r>
              <a:r>
                <a:rPr lang="en-US" dirty="0" smtClean="0">
                  <a:solidFill>
                    <a:schemeClr val="tx1"/>
                  </a:solidFill>
                </a:rPr>
                <a:t> </a:t>
              </a:r>
              <a:endParaRPr lang="en-US" dirty="0">
                <a:solidFill>
                  <a:schemeClr val="tx1"/>
                </a:solidFill>
              </a:endParaRPr>
            </a:p>
          </p:txBody>
        </p:sp>
        <p:sp>
          <p:nvSpPr>
            <p:cNvPr id="16" name="Ellipse 15"/>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931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0"/>
          </p:nvPr>
        </p:nvSpPr>
        <p:spPr/>
        <p:txBody>
          <a:bodyPr/>
          <a:lstStyle/>
          <a:p>
            <a:r>
              <a:rPr lang="en-US" noProof="0" dirty="0"/>
              <a:t>Workshop </a:t>
            </a:r>
            <a:r>
              <a:rPr lang="en-US" noProof="0" dirty="0" smtClean="0"/>
              <a:t>5</a:t>
            </a:r>
            <a:endParaRPr lang="en-US" noProof="0" dirty="0"/>
          </a:p>
        </p:txBody>
      </p:sp>
      <p:sp>
        <p:nvSpPr>
          <p:cNvPr id="3" name="Textplatzhalter 2"/>
          <p:cNvSpPr>
            <a:spLocks noGrp="1"/>
          </p:cNvSpPr>
          <p:nvPr>
            <p:ph type="body" sz="quarter" idx="11"/>
          </p:nvPr>
        </p:nvSpPr>
        <p:spPr/>
        <p:txBody>
          <a:bodyPr/>
          <a:lstStyle/>
          <a:p>
            <a:r>
              <a:rPr lang="en-US" noProof="0" dirty="0" smtClean="0"/>
              <a:t>Modern C++ Concepts</a:t>
            </a:r>
            <a:endParaRPr lang="en-US" noProof="0" dirty="0"/>
          </a:p>
        </p:txBody>
      </p:sp>
      <p:sp>
        <p:nvSpPr>
          <p:cNvPr id="4" name="Textplatzhalter 3"/>
          <p:cNvSpPr>
            <a:spLocks noGrp="1"/>
          </p:cNvSpPr>
          <p:nvPr>
            <p:ph type="body" sz="quarter" idx="12"/>
          </p:nvPr>
        </p:nvSpPr>
        <p:spPr/>
        <p:txBody>
          <a:bodyPr/>
          <a:lstStyle/>
          <a:p>
            <a:r>
              <a:rPr lang="en-US" noProof="0" dirty="0"/>
              <a:t>Aachen, </a:t>
            </a:r>
            <a:r>
              <a:rPr lang="en-US" noProof="0" dirty="0" smtClean="0"/>
              <a:t>September </a:t>
            </a:r>
            <a:r>
              <a:rPr lang="en-US" dirty="0" smtClean="0"/>
              <a:t>18</a:t>
            </a:r>
            <a:r>
              <a:rPr lang="en-US" noProof="0" dirty="0" smtClean="0"/>
              <a:t>, </a:t>
            </a:r>
            <a:r>
              <a:rPr lang="en-US" noProof="0" dirty="0"/>
              <a:t>2024</a:t>
            </a:r>
          </a:p>
        </p:txBody>
      </p:sp>
      <p:sp>
        <p:nvSpPr>
          <p:cNvPr id="5" name="Textplatzhalter 4"/>
          <p:cNvSpPr>
            <a:spLocks noGrp="1"/>
          </p:cNvSpPr>
          <p:nvPr>
            <p:ph type="body" sz="quarter" idx="13"/>
          </p:nvPr>
        </p:nvSpPr>
        <p:spPr/>
        <p:txBody>
          <a:bodyPr/>
          <a:lstStyle/>
          <a:p>
            <a:r>
              <a:rPr lang="en-US" noProof="0" dirty="0"/>
              <a:t>Fabian Thomsen, M.Sc.</a:t>
            </a:r>
          </a:p>
        </p:txBody>
      </p:sp>
    </p:spTree>
    <p:extLst>
      <p:ext uri="{BB962C8B-B14F-4D97-AF65-F5344CB8AC3E}">
        <p14:creationId xmlns:p14="http://schemas.microsoft.com/office/powerpoint/2010/main" val="404106333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r>
              <a:rPr lang="en-US" b="1" dirty="0" smtClean="0"/>
              <a:t>Shortcuts</a:t>
            </a:r>
          </a:p>
          <a:p>
            <a:r>
              <a:rPr lang="en-US" dirty="0" smtClean="0"/>
              <a:t>Many type traits are </a:t>
            </a:r>
            <a:r>
              <a:rPr lang="en-US" dirty="0" err="1" smtClean="0"/>
              <a:t>structs</a:t>
            </a:r>
            <a:r>
              <a:rPr lang="en-US" dirty="0" smtClean="0"/>
              <a:t> holding a </a:t>
            </a:r>
            <a:r>
              <a:rPr lang="en-US" dirty="0" smtClean="0">
                <a:latin typeface="Consolas" panose="020B0609020204030204" pitchFamily="49" charset="0"/>
              </a:rPr>
              <a:t>value</a:t>
            </a:r>
            <a:r>
              <a:rPr lang="en-US" dirty="0" smtClean="0"/>
              <a:t> in a variable of this name, or define a type named </a:t>
            </a:r>
            <a:r>
              <a:rPr lang="en-US" dirty="0" smtClean="0">
                <a:latin typeface="Consolas" panose="020B0609020204030204" pitchFamily="49" charset="0"/>
              </a:rPr>
              <a:t>type</a:t>
            </a:r>
          </a:p>
          <a:p>
            <a:r>
              <a:rPr lang="en-US" dirty="0" smtClean="0"/>
              <a:t>For not always having to write </a:t>
            </a:r>
            <a:r>
              <a:rPr lang="en-US" dirty="0" smtClean="0">
                <a:latin typeface="Consolas" panose="020B0609020204030204" pitchFamily="49" charset="0"/>
              </a:rPr>
              <a:t>::value </a:t>
            </a:r>
            <a:r>
              <a:rPr lang="en-US" dirty="0" smtClean="0"/>
              <a:t>or </a:t>
            </a:r>
            <a:r>
              <a:rPr lang="en-US" dirty="0" smtClean="0">
                <a:latin typeface="Consolas" panose="020B0609020204030204" pitchFamily="49" charset="0"/>
              </a:rPr>
              <a:t>::type</a:t>
            </a:r>
            <a:r>
              <a:rPr lang="en-US" dirty="0" smtClean="0"/>
              <a:t>, shortcuts for most type traits exist since</a:t>
            </a:r>
          </a:p>
          <a:p>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40</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grpSp>
        <p:nvGrpSpPr>
          <p:cNvPr id="21" name="Gruppieren 20"/>
          <p:cNvGrpSpPr>
            <a:grpSpLocks/>
          </p:cNvGrpSpPr>
          <p:nvPr/>
        </p:nvGrpSpPr>
        <p:grpSpPr>
          <a:xfrm>
            <a:off x="10922853" y="1755243"/>
            <a:ext cx="501739" cy="354339"/>
            <a:chOff x="-1377941" y="1119958"/>
            <a:chExt cx="1003479" cy="708679"/>
          </a:xfrm>
        </p:grpSpPr>
        <p:sp>
          <p:nvSpPr>
            <p:cNvPr id="22" name="Textfeld 21"/>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14</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23" name="Grafik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
        <p:nvSpPr>
          <p:cNvPr id="28" name="Rechteck 27"/>
          <p:cNvSpPr/>
          <p:nvPr/>
        </p:nvSpPr>
        <p:spPr>
          <a:xfrm>
            <a:off x="342307" y="2410091"/>
            <a:ext cx="11520000"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AF00DB"/>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remove_pointer_t</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typename</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remove_pointer</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a:solidFill>
                  <a:srgbClr val="267F99"/>
                </a:solidFill>
                <a:latin typeface="Consolas" panose="020B0609020204030204" pitchFamily="49" charset="0"/>
              </a:rPr>
              <a:t>type</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smtClean="0">
                <a:solidFill>
                  <a:srgbClr val="0000FF"/>
                </a:solidFill>
                <a:latin typeface="Consolas" panose="020B0609020204030204" pitchFamily="49" charset="0"/>
              </a:rPr>
              <a:t>template</a:t>
            </a:r>
            <a:r>
              <a:rPr lang="en-US" dirty="0" smtClean="0">
                <a:solidFill>
                  <a:srgbClr val="000000"/>
                </a:solidFill>
                <a:latin typeface="Consolas" panose="020B0609020204030204" pitchFamily="49" charset="0"/>
              </a:rPr>
              <a:t>&lt;</a:t>
            </a:r>
            <a:r>
              <a:rPr lang="en-US" dirty="0" smtClean="0">
                <a:solidFill>
                  <a:srgbClr val="0000FF"/>
                </a:solidFill>
                <a:latin typeface="Consolas" panose="020B0609020204030204" pitchFamily="49" charset="0"/>
              </a:rPr>
              <a:t>class</a:t>
            </a:r>
            <a:r>
              <a:rPr lang="en-US" dirty="0" smtClean="0">
                <a:solidFill>
                  <a:srgbClr val="000000"/>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inline</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constexpr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is_const_v</a:t>
            </a:r>
            <a:r>
              <a:rPr lang="en-US" dirty="0">
                <a:solidFill>
                  <a:srgbClr val="000000"/>
                </a:solidFill>
                <a:latin typeface="Consolas" panose="020B0609020204030204" pitchFamily="49" charset="0"/>
              </a:rPr>
              <a:t> = </a:t>
            </a:r>
            <a:r>
              <a:rPr lang="en-US" dirty="0" err="1">
                <a:solidFill>
                  <a:srgbClr val="267F99"/>
                </a:solidFill>
                <a:latin typeface="Consolas" panose="020B0609020204030204" pitchFamily="49" charset="0"/>
              </a:rPr>
              <a:t>is_const</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&gt;::value;</a:t>
            </a:r>
            <a:endParaRPr lang="en-US" b="0" dirty="0">
              <a:solidFill>
                <a:srgbClr val="000000"/>
              </a:solidFill>
              <a:effectLst/>
              <a:latin typeface="Consolas" panose="020B0609020204030204" pitchFamily="49" charset="0"/>
            </a:endParaRPr>
          </a:p>
        </p:txBody>
      </p:sp>
      <p:pic>
        <p:nvPicPr>
          <p:cNvPr id="29" name="Grafik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2029" y="2487957"/>
            <a:ext cx="368102" cy="413792"/>
          </a:xfrm>
          <a:prstGeom prst="rect">
            <a:avLst/>
          </a:prstGeom>
        </p:spPr>
      </p:pic>
      <p:grpSp>
        <p:nvGrpSpPr>
          <p:cNvPr id="12" name="Gruppieren 11"/>
          <p:cNvGrpSpPr/>
          <p:nvPr/>
        </p:nvGrpSpPr>
        <p:grpSpPr>
          <a:xfrm>
            <a:off x="350624" y="4357000"/>
            <a:ext cx="11519837" cy="864096"/>
            <a:chOff x="911423" y="4095386"/>
            <a:chExt cx="11519837" cy="864096"/>
          </a:xfrm>
        </p:grpSpPr>
        <p:sp>
          <p:nvSpPr>
            <p:cNvPr id="13" name="Abgerundetes Rechteck 12"/>
            <p:cNvSpPr/>
            <p:nvPr/>
          </p:nvSpPr>
          <p:spPr>
            <a:xfrm>
              <a:off x="911423" y="4095386"/>
              <a:ext cx="11519837"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pPr lvl="0">
                <a:defRPr/>
              </a:pPr>
              <a:r>
                <a:rPr lang="en-US" dirty="0" smtClean="0">
                  <a:solidFill>
                    <a:schemeClr val="tx1"/>
                  </a:solidFill>
                </a:rPr>
                <a:t>Use these shortcuts! They increase readability of SFINAE-stuff by at least 90%.</a:t>
              </a:r>
              <a:endParaRPr lang="en-US" dirty="0">
                <a:solidFill>
                  <a:schemeClr val="tx1"/>
                </a:solidFill>
              </a:endParaRPr>
            </a:p>
          </p:txBody>
        </p:sp>
        <p:pic>
          <p:nvPicPr>
            <p:cNvPr id="14" name="Grafik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382127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animEffect transition="in" filter="fade">
                                      <p:cBhvr>
                                        <p:cTn id="15" dur="500"/>
                                        <p:tgtEl>
                                          <p:spTgt spid="28">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xEl>
                                              <p:pRg st="1" end="1"/>
                                            </p:txEl>
                                          </p:spTgt>
                                        </p:tgtEl>
                                        <p:attrNameLst>
                                          <p:attrName>style.visibility</p:attrName>
                                        </p:attrNameLst>
                                      </p:cBhvr>
                                      <p:to>
                                        <p:strVal val="visible"/>
                                      </p:to>
                                    </p:set>
                                    <p:animEffect transition="in" filter="fade">
                                      <p:cBhvr>
                                        <p:cTn id="18" dur="500"/>
                                        <p:tgtEl>
                                          <p:spTgt spid="2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xEl>
                                              <p:pRg st="2" end="2"/>
                                            </p:txEl>
                                          </p:spTgt>
                                        </p:tgtEl>
                                        <p:attrNameLst>
                                          <p:attrName>style.visibility</p:attrName>
                                        </p:attrNameLst>
                                      </p:cBhvr>
                                      <p:to>
                                        <p:strVal val="visible"/>
                                      </p:to>
                                    </p:set>
                                    <p:animEffect transition="in" filter="fade">
                                      <p:cBhvr>
                                        <p:cTn id="23" dur="500"/>
                                        <p:tgtEl>
                                          <p:spTgt spid="28">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8">
                                            <p:txEl>
                                              <p:pRg st="3" end="3"/>
                                            </p:txEl>
                                          </p:spTgt>
                                        </p:tgtEl>
                                        <p:attrNameLst>
                                          <p:attrName>style.visibility</p:attrName>
                                        </p:attrNameLst>
                                      </p:cBhvr>
                                      <p:to>
                                        <p:strVal val="visible"/>
                                      </p:to>
                                    </p:set>
                                    <p:animEffect transition="in" filter="fade">
                                      <p:cBhvr>
                                        <p:cTn id="26" dur="500"/>
                                        <p:tgtEl>
                                          <p:spTgt spid="28">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r>
              <a:rPr lang="en-US" b="1" dirty="0" err="1"/>
              <a:t>s</a:t>
            </a:r>
            <a:r>
              <a:rPr lang="en-US" b="1" dirty="0" err="1" smtClean="0"/>
              <a:t>td</a:t>
            </a:r>
            <a:r>
              <a:rPr lang="en-US" b="1" dirty="0" smtClean="0"/>
              <a:t>::</a:t>
            </a:r>
            <a:r>
              <a:rPr lang="en-US" b="1" dirty="0" err="1" smtClean="0"/>
              <a:t>enable_if</a:t>
            </a:r>
            <a:endParaRPr lang="en-US" b="1" dirty="0" smtClean="0"/>
          </a:p>
          <a:p>
            <a:r>
              <a:rPr lang="en-US" dirty="0" smtClean="0"/>
              <a:t>This type trait really kicked of SFINAE. It is defined like this:</a:t>
            </a:r>
          </a:p>
          <a:p>
            <a:endParaRPr lang="en-US" dirty="0" smtClean="0"/>
          </a:p>
          <a:p>
            <a:endParaRPr lang="en-US" dirty="0"/>
          </a:p>
          <a:p>
            <a:endParaRPr lang="en-US" dirty="0" smtClean="0"/>
          </a:p>
          <a:p>
            <a:endParaRPr lang="en-US" dirty="0"/>
          </a:p>
          <a:p>
            <a:pPr marL="0" indent="0">
              <a:buNone/>
            </a:pPr>
            <a:endParaRPr lang="en-US" dirty="0"/>
          </a:p>
          <a:p>
            <a:r>
              <a:rPr lang="en-US" dirty="0" smtClean="0"/>
              <a:t>Using </a:t>
            </a:r>
            <a:r>
              <a:rPr lang="en-US" dirty="0" err="1" smtClean="0">
                <a:solidFill>
                  <a:srgbClr val="267F99"/>
                </a:solidFill>
                <a:latin typeface="Consolas" panose="020B0609020204030204" pitchFamily="49" charset="0"/>
              </a:rPr>
              <a:t>std</a:t>
            </a:r>
            <a:r>
              <a:rPr lang="en-US" dirty="0" smtClean="0">
                <a:solidFill>
                  <a:srgbClr val="267F99"/>
                </a:solidFill>
                <a:latin typeface="Consolas" panose="020B0609020204030204" pitchFamily="49" charset="0"/>
              </a:rPr>
              <a:t>::</a:t>
            </a:r>
            <a:r>
              <a:rPr lang="en-US" dirty="0" err="1" smtClean="0">
                <a:solidFill>
                  <a:srgbClr val="267F99"/>
                </a:solidFill>
                <a:latin typeface="Consolas" panose="020B0609020204030204" pitchFamily="49" charset="0"/>
              </a:rPr>
              <a:t>enable_if_t</a:t>
            </a:r>
            <a:r>
              <a:rPr lang="en-US" dirty="0" smtClean="0">
                <a:solidFill>
                  <a:srgbClr val="000000"/>
                </a:solidFill>
                <a:latin typeface="Consolas" panose="020B0609020204030204" pitchFamily="49" charset="0"/>
              </a:rPr>
              <a:t>&lt;</a:t>
            </a:r>
            <a:r>
              <a:rPr lang="en-US" dirty="0" err="1" smtClean="0">
                <a:solidFill>
                  <a:srgbClr val="0000FF"/>
                </a:solidFill>
                <a:latin typeface="Consolas" panose="020B0609020204030204" pitchFamily="49" charset="0"/>
              </a:rPr>
              <a:t>some_condition_v</a:t>
            </a:r>
            <a:r>
              <a:rPr lang="en-US" dirty="0" smtClean="0">
                <a:solidFill>
                  <a:srgbClr val="0000FF"/>
                </a:solidFill>
                <a:latin typeface="Consolas" panose="020B0609020204030204" pitchFamily="49" charset="0"/>
              </a:rPr>
              <a:t>&lt;T&gt;</a:t>
            </a:r>
            <a:r>
              <a:rPr lang="en-US" dirty="0" smtClean="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r>
              <a:rPr lang="en-US" dirty="0" smtClean="0"/>
              <a:t> in a template’s signature instead of </a:t>
            </a:r>
            <a:r>
              <a:rPr lang="en-US" dirty="0"/>
              <a:t>j</a:t>
            </a:r>
            <a:r>
              <a:rPr lang="en-US" dirty="0" smtClean="0"/>
              <a:t>ust T will make this template version only available to those types, for which the condition type trait is true. Otherwise, no </a:t>
            </a:r>
            <a:r>
              <a:rPr lang="en-US" dirty="0" err="1" smtClean="0"/>
              <a:t>typedef</a:t>
            </a:r>
            <a:r>
              <a:rPr lang="en-US" dirty="0" smtClean="0"/>
              <a:t> named type will be available and SFINAE will trigger.</a:t>
            </a:r>
          </a:p>
          <a:p>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41</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8" name="Rechteck 27"/>
          <p:cNvSpPr/>
          <p:nvPr/>
        </p:nvSpPr>
        <p:spPr>
          <a:xfrm>
            <a:off x="342307" y="1916832"/>
            <a:ext cx="11520000" cy="147732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 void&gt;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enable_if</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p>
          <a:p>
            <a:r>
              <a:rPr lang="en-US" dirty="0">
                <a:solidFill>
                  <a:srgbClr val="0000FF"/>
                </a:solidFill>
                <a:latin typeface="Consolas" panose="020B0609020204030204" pitchFamily="49" charset="0"/>
              </a:rPr>
              <a:t>template</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a:t>
            </a:r>
          </a:p>
          <a:p>
            <a:r>
              <a:rPr lang="en-US" dirty="0" err="1">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enable_if</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&gt; { </a:t>
            </a:r>
            <a:r>
              <a:rPr lang="en-US" dirty="0" err="1">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type</a:t>
            </a:r>
            <a:r>
              <a:rPr lang="en-US" dirty="0">
                <a:solidFill>
                  <a:srgbClr val="000000"/>
                </a:solidFill>
                <a:latin typeface="Consolas" panose="020B0609020204030204" pitchFamily="49" charset="0"/>
              </a:rPr>
              <a:t>; };</a:t>
            </a:r>
            <a:endParaRPr lang="en-US" b="0" dirty="0">
              <a:solidFill>
                <a:srgbClr val="000000"/>
              </a:solidFill>
              <a:effectLst/>
              <a:latin typeface="Consolas" panose="020B0609020204030204" pitchFamily="49" charset="0"/>
            </a:endParaRP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029" y="1994698"/>
            <a:ext cx="368102" cy="413792"/>
          </a:xfrm>
          <a:prstGeom prst="rect">
            <a:avLst/>
          </a:prstGeom>
        </p:spPr>
      </p:pic>
    </p:spTree>
    <p:extLst>
      <p:ext uri="{BB962C8B-B14F-4D97-AF65-F5344CB8AC3E}">
        <p14:creationId xmlns:p14="http://schemas.microsoft.com/office/powerpoint/2010/main" val="425380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500"/>
                                        <p:tgtEl>
                                          <p:spTgt spid="2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animEffect transition="in" filter="fade">
                                      <p:cBhvr>
                                        <p:cTn id="15" dur="500"/>
                                        <p:tgtEl>
                                          <p:spTgt spid="28">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xEl>
                                              <p:pRg st="4" end="4"/>
                                            </p:txEl>
                                          </p:spTgt>
                                        </p:tgtEl>
                                        <p:attrNameLst>
                                          <p:attrName>style.visibility</p:attrName>
                                        </p:attrNameLst>
                                      </p:cBhvr>
                                      <p:to>
                                        <p:strVal val="visible"/>
                                      </p:to>
                                    </p:set>
                                    <p:animEffect transition="in" filter="fade">
                                      <p:cBhvr>
                                        <p:cTn id="18" dur="500"/>
                                        <p:tgtEl>
                                          <p:spTgt spid="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42</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8" name="Rechteck 27"/>
          <p:cNvSpPr/>
          <p:nvPr/>
        </p:nvSpPr>
        <p:spPr>
          <a:xfrm>
            <a:off x="342307" y="980728"/>
            <a:ext cx="11520000" cy="480131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enable_if_t</a:t>
            </a:r>
            <a:r>
              <a:rPr lang="de-DE" dirty="0">
                <a:solidFill>
                  <a:srgbClr val="000000"/>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is_arithmetic_v</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 </a:t>
            </a:r>
            <a:r>
              <a:rPr lang="de-DE" dirty="0" err="1">
                <a:solidFill>
                  <a:srgbClr val="795E26"/>
                </a:solidFill>
                <a:latin typeface="Consolas" panose="020B0609020204030204" pitchFamily="49" charset="0"/>
              </a:rPr>
              <a:t>sum</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b</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 + b;</a:t>
            </a:r>
          </a:p>
          <a:p>
            <a:r>
              <a:rPr lang="de-DE" dirty="0">
                <a:solidFill>
                  <a:srgbClr val="000000"/>
                </a:solidFill>
                <a:latin typeface="Consolas" panose="020B0609020204030204" pitchFamily="49" charset="0"/>
              </a:rPr>
              <a:t>}</a:t>
            </a:r>
            <a:endParaRPr lang="de-DE" dirty="0" smtClean="0">
              <a:solidFill>
                <a:srgbClr val="000000"/>
              </a:solidFill>
              <a:latin typeface="Consolas" panose="020B0609020204030204" pitchFamily="49" charset="0"/>
            </a:endParaRPr>
          </a:p>
          <a:p>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a:t>
            </a:r>
          </a:p>
          <a:p>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enable_if_t</a:t>
            </a:r>
            <a:r>
              <a:rPr lang="de-DE" dirty="0">
                <a:solidFill>
                  <a:srgbClr val="000000"/>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is_convertible_v</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string</a:t>
            </a:r>
            <a:r>
              <a:rPr lang="de-DE" dirty="0">
                <a:solidFill>
                  <a:srgbClr val="000000"/>
                </a:solidFill>
                <a:latin typeface="Consolas" panose="020B0609020204030204" pitchFamily="49" charset="0"/>
              </a:rPr>
              <a:t>&gt;,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string</a:t>
            </a:r>
            <a:r>
              <a:rPr lang="de-DE" dirty="0">
                <a:solidFill>
                  <a:srgbClr val="000000"/>
                </a:solidFill>
                <a:latin typeface="Consolas" panose="020B0609020204030204" pitchFamily="49" charset="0"/>
              </a:rPr>
              <a:t>&gt; </a:t>
            </a:r>
            <a:r>
              <a:rPr lang="de-DE" dirty="0" err="1">
                <a:solidFill>
                  <a:srgbClr val="795E26"/>
                </a:solidFill>
                <a:latin typeface="Consolas" panose="020B0609020204030204" pitchFamily="49" charset="0"/>
              </a:rPr>
              <a:t>sum</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b</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AF00DB"/>
                </a:solidFill>
                <a:latin typeface="Consolas" panose="020B0609020204030204" pitchFamily="49" charset="0"/>
              </a:rPr>
              <a:t>return</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795E26"/>
                </a:solidFill>
                <a:latin typeface="Consolas" panose="020B0609020204030204" pitchFamily="49" charset="0"/>
              </a:rPr>
              <a:t>string</a:t>
            </a:r>
            <a:r>
              <a:rPr lang="de-DE" dirty="0">
                <a:solidFill>
                  <a:srgbClr val="000000"/>
                </a:solidFill>
                <a:latin typeface="Consolas" panose="020B0609020204030204" pitchFamily="49" charset="0"/>
              </a:rPr>
              <a:t>(a) + </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and</a:t>
            </a:r>
            <a:r>
              <a:rPr lang="de-DE" dirty="0">
                <a:solidFill>
                  <a:srgbClr val="A31515"/>
                </a:solidFill>
                <a:latin typeface="Consolas" panose="020B0609020204030204" pitchFamily="49" charset="0"/>
              </a:rPr>
              <a:t> "</a:t>
            </a:r>
            <a:r>
              <a:rPr lang="de-DE" dirty="0">
                <a:solidFill>
                  <a:srgbClr val="000000"/>
                </a:solidFill>
                <a:latin typeface="Consolas" panose="020B0609020204030204" pitchFamily="49" charset="0"/>
              </a:rPr>
              <a:t> + b;</a:t>
            </a:r>
          </a:p>
          <a:p>
            <a:r>
              <a:rPr lang="de-DE" dirty="0" smtClean="0">
                <a:solidFill>
                  <a:srgbClr val="000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err="1" smtClean="0">
                <a:solidFill>
                  <a:srgbClr val="0000FF"/>
                </a:solidFill>
                <a:latin typeface="Consolas" panose="020B0609020204030204" pitchFamily="49" charset="0"/>
              </a:rPr>
              <a:t>int</a:t>
            </a:r>
            <a:r>
              <a:rPr lang="de-DE" dirty="0" smtClean="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a:t>
            </a:r>
            <a:r>
              <a:rPr lang="de-DE" dirty="0">
                <a:solidFill>
                  <a:srgbClr val="098658"/>
                </a:solidFill>
                <a:latin typeface="Consolas" panose="020B0609020204030204" pitchFamily="49" charset="0"/>
              </a:rPr>
              <a:t>4</a:t>
            </a:r>
            <a:r>
              <a:rPr lang="de-DE" dirty="0">
                <a:solidFill>
                  <a:srgbClr val="000000"/>
                </a:solidFill>
                <a:latin typeface="Consolas" panose="020B0609020204030204" pitchFamily="49" charset="0"/>
              </a:rPr>
              <a:t>}, b{</a:t>
            </a:r>
            <a:r>
              <a:rPr lang="de-DE" dirty="0">
                <a:solidFill>
                  <a:srgbClr val="098658"/>
                </a:solidFill>
                <a:latin typeface="Consolas" panose="020B0609020204030204" pitchFamily="49" charset="0"/>
              </a:rPr>
              <a:t>5</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c = </a:t>
            </a:r>
            <a:r>
              <a:rPr lang="de-DE" dirty="0" err="1">
                <a:solidFill>
                  <a:srgbClr val="795E26"/>
                </a:solidFill>
                <a:latin typeface="Consolas" panose="020B0609020204030204" pitchFamily="49" charset="0"/>
              </a:rPr>
              <a:t>sum</a:t>
            </a:r>
            <a:r>
              <a:rPr lang="de-DE" dirty="0">
                <a:solidFill>
                  <a:srgbClr val="000000"/>
                </a:solidFill>
                <a:latin typeface="Consolas" panose="020B0609020204030204" pitchFamily="49" charset="0"/>
              </a:rPr>
              <a:t>(a, b);</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char</a:t>
            </a:r>
            <a:r>
              <a:rPr lang="de-DE" dirty="0">
                <a:solidFill>
                  <a:srgbClr val="000000"/>
                </a:solidFill>
                <a:latin typeface="Consolas" panose="020B0609020204030204" pitchFamily="49" charset="0"/>
              </a:rPr>
              <a:t> *d{</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abc</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000000"/>
                </a:solidFill>
                <a:latin typeface="Consolas" panose="020B0609020204030204" pitchFamily="49" charset="0"/>
              </a:rPr>
              <a:t> </a:t>
            </a:r>
            <a:r>
              <a:rPr lang="de-DE" dirty="0" err="1">
                <a:solidFill>
                  <a:srgbClr val="0000FF"/>
                </a:solidFill>
                <a:latin typeface="Consolas" panose="020B0609020204030204" pitchFamily="49" charset="0"/>
              </a:rPr>
              <a:t>char</a:t>
            </a:r>
            <a:r>
              <a:rPr lang="de-DE" dirty="0">
                <a:solidFill>
                  <a:srgbClr val="000000"/>
                </a:solidFill>
                <a:latin typeface="Consolas" panose="020B0609020204030204" pitchFamily="49" charset="0"/>
              </a:rPr>
              <a:t> *e{</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def</a:t>
            </a:r>
            <a:r>
              <a:rPr lang="de-DE" dirty="0">
                <a:solidFill>
                  <a:srgbClr val="A31515"/>
                </a:solidFill>
                <a:latin typeface="Consolas" panose="020B0609020204030204" pitchFamily="49" charset="0"/>
              </a:rPr>
              <a:t>"</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string</a:t>
            </a:r>
            <a:r>
              <a:rPr lang="de-DE" dirty="0">
                <a:solidFill>
                  <a:srgbClr val="000000"/>
                </a:solidFill>
                <a:latin typeface="Consolas" panose="020B0609020204030204" pitchFamily="49" charset="0"/>
              </a:rPr>
              <a:t> f = </a:t>
            </a:r>
            <a:r>
              <a:rPr lang="de-DE" dirty="0" err="1">
                <a:solidFill>
                  <a:srgbClr val="795E26"/>
                </a:solidFill>
                <a:latin typeface="Consolas" panose="020B0609020204030204" pitchFamily="49" charset="0"/>
              </a:rPr>
              <a:t>sum</a:t>
            </a:r>
            <a:r>
              <a:rPr lang="de-DE" dirty="0">
                <a:solidFill>
                  <a:srgbClr val="000000"/>
                </a:solidFill>
                <a:latin typeface="Consolas" panose="020B0609020204030204" pitchFamily="49" charset="0"/>
              </a:rPr>
              <a:t>(d, e);</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cout</a:t>
            </a:r>
            <a:r>
              <a:rPr lang="de-DE" dirty="0">
                <a:solidFill>
                  <a:srgbClr val="000000"/>
                </a:solidFill>
                <a:latin typeface="Consolas" panose="020B0609020204030204" pitchFamily="49" charset="0"/>
              </a:rPr>
              <a:t> &lt;&lt; c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endl</a:t>
            </a:r>
            <a:r>
              <a:rPr lang="de-DE" dirty="0">
                <a:solidFill>
                  <a:srgbClr val="000000"/>
                </a:solidFill>
                <a:latin typeface="Consolas" panose="020B0609020204030204" pitchFamily="49" charset="0"/>
              </a:rPr>
              <a:t>;</a:t>
            </a:r>
            <a:r>
              <a:rPr lang="de-DE" dirty="0">
                <a:solidFill>
                  <a:srgbClr val="008000"/>
                </a:solidFill>
                <a:latin typeface="Consolas" panose="020B0609020204030204" pitchFamily="49" charset="0"/>
              </a:rPr>
              <a:t> // 9</a:t>
            </a:r>
            <a:endParaRPr lang="de-DE" dirty="0">
              <a:solidFill>
                <a:srgbClr val="000000"/>
              </a:solidFill>
              <a:latin typeface="Consolas" panose="020B0609020204030204" pitchFamily="49" charset="0"/>
            </a:endParaRP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cout</a:t>
            </a:r>
            <a:r>
              <a:rPr lang="de-DE" dirty="0">
                <a:solidFill>
                  <a:srgbClr val="000000"/>
                </a:solidFill>
                <a:latin typeface="Consolas" panose="020B0609020204030204" pitchFamily="49" charset="0"/>
              </a:rPr>
              <a:t> &lt;&lt; f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endl</a:t>
            </a:r>
            <a:r>
              <a:rPr lang="de-DE" dirty="0">
                <a:solidFill>
                  <a:srgbClr val="000000"/>
                </a:solidFill>
                <a:latin typeface="Consolas" panose="020B0609020204030204" pitchFamily="49" charset="0"/>
              </a:rPr>
              <a:t>;</a:t>
            </a:r>
            <a:r>
              <a:rPr lang="de-DE" dirty="0">
                <a:solidFill>
                  <a:srgbClr val="008000"/>
                </a:solidFill>
                <a:latin typeface="Consolas" panose="020B0609020204030204" pitchFamily="49" charset="0"/>
              </a:rPr>
              <a:t> // "</a:t>
            </a:r>
            <a:r>
              <a:rPr lang="de-DE" dirty="0" err="1">
                <a:solidFill>
                  <a:srgbClr val="008000"/>
                </a:solidFill>
                <a:latin typeface="Consolas" panose="020B0609020204030204" pitchFamily="49" charset="0"/>
              </a:rPr>
              <a:t>abc</a:t>
            </a:r>
            <a:r>
              <a:rPr lang="de-DE" dirty="0">
                <a:solidFill>
                  <a:srgbClr val="008000"/>
                </a:solidFill>
                <a:latin typeface="Consolas" panose="020B0609020204030204" pitchFamily="49" charset="0"/>
              </a:rPr>
              <a:t> </a:t>
            </a:r>
            <a:r>
              <a:rPr lang="de-DE" dirty="0" err="1">
                <a:solidFill>
                  <a:srgbClr val="008000"/>
                </a:solidFill>
                <a:latin typeface="Consolas" panose="020B0609020204030204" pitchFamily="49" charset="0"/>
              </a:rPr>
              <a:t>and</a:t>
            </a:r>
            <a:r>
              <a:rPr lang="de-DE" dirty="0">
                <a:solidFill>
                  <a:srgbClr val="008000"/>
                </a:solidFill>
                <a:latin typeface="Consolas" panose="020B0609020204030204" pitchFamily="49" charset="0"/>
              </a:rPr>
              <a:t> </a:t>
            </a:r>
            <a:r>
              <a:rPr lang="de-DE" dirty="0" err="1">
                <a:solidFill>
                  <a:srgbClr val="008000"/>
                </a:solidFill>
                <a:latin typeface="Consolas" panose="020B0609020204030204" pitchFamily="49" charset="0"/>
              </a:rPr>
              <a:t>def</a:t>
            </a:r>
            <a:r>
              <a:rPr lang="de-DE" dirty="0">
                <a:solidFill>
                  <a:srgbClr val="008000"/>
                </a:solidFill>
                <a:latin typeface="Consolas" panose="020B0609020204030204" pitchFamily="49" charset="0"/>
              </a:rPr>
              <a:t>"</a:t>
            </a:r>
            <a:endParaRPr lang="de-DE" dirty="0">
              <a:solidFill>
                <a:srgbClr val="000000"/>
              </a:solidFill>
              <a:latin typeface="Consolas" panose="020B0609020204030204" pitchFamily="49" charset="0"/>
            </a:endParaRPr>
          </a:p>
          <a:p>
            <a:r>
              <a:rPr lang="de-DE" dirty="0" smtClean="0">
                <a:solidFill>
                  <a:srgbClr val="000000"/>
                </a:solidFill>
                <a:latin typeface="Consolas" panose="020B0609020204030204" pitchFamily="49" charset="0"/>
              </a:rPr>
              <a:t>}</a:t>
            </a:r>
            <a:endParaRPr lang="de-DE" b="0" dirty="0">
              <a:solidFill>
                <a:srgbClr val="000000"/>
              </a:solidFill>
              <a:effectLst/>
              <a:latin typeface="Consolas" panose="020B0609020204030204" pitchFamily="49" charset="0"/>
            </a:endParaRP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029" y="1058594"/>
            <a:ext cx="368102" cy="413792"/>
          </a:xfrm>
          <a:prstGeom prst="rect">
            <a:avLst/>
          </a:prstGeom>
        </p:spPr>
      </p:pic>
      <p:grpSp>
        <p:nvGrpSpPr>
          <p:cNvPr id="17" name="Gruppieren 16"/>
          <p:cNvGrpSpPr/>
          <p:nvPr/>
        </p:nvGrpSpPr>
        <p:grpSpPr>
          <a:xfrm>
            <a:off x="5591944" y="1268413"/>
            <a:ext cx="3456384" cy="1656531"/>
            <a:chOff x="5591944" y="1268413"/>
            <a:chExt cx="3456384" cy="1656531"/>
          </a:xfrm>
        </p:grpSpPr>
        <p:sp>
          <p:nvSpPr>
            <p:cNvPr id="6" name="Ellipse 5"/>
            <p:cNvSpPr/>
            <p:nvPr/>
          </p:nvSpPr>
          <p:spPr>
            <a:xfrm>
              <a:off x="5591944" y="1268413"/>
              <a:ext cx="360040" cy="360387"/>
            </a:xfrm>
            <a:prstGeom prst="ellipse">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Gerader Verbinder 7"/>
            <p:cNvCxnSpPr>
              <a:stCxn id="6" idx="5"/>
            </p:cNvCxnSpPr>
            <p:nvPr/>
          </p:nvCxnSpPr>
          <p:spPr>
            <a:xfrm>
              <a:off x="5899257" y="1576023"/>
              <a:ext cx="700799" cy="628841"/>
            </a:xfrm>
            <a:prstGeom prst="line">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9" name="Rechteck 8"/>
            <p:cNvSpPr/>
            <p:nvPr/>
          </p:nvSpPr>
          <p:spPr>
            <a:xfrm>
              <a:off x="6600056" y="2204864"/>
              <a:ext cx="2448272" cy="720080"/>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This will be the return type of the function…</a:t>
              </a:r>
              <a:endParaRPr lang="en-US" dirty="0"/>
            </a:p>
          </p:txBody>
        </p:sp>
      </p:grpSp>
      <p:grpSp>
        <p:nvGrpSpPr>
          <p:cNvPr id="18" name="Gruppieren 17"/>
          <p:cNvGrpSpPr/>
          <p:nvPr/>
        </p:nvGrpSpPr>
        <p:grpSpPr>
          <a:xfrm>
            <a:off x="2463070" y="1174626"/>
            <a:ext cx="6081202" cy="2764919"/>
            <a:chOff x="2463070" y="1174626"/>
            <a:chExt cx="6081202" cy="2764919"/>
          </a:xfrm>
        </p:grpSpPr>
        <p:sp>
          <p:nvSpPr>
            <p:cNvPr id="14" name="Ellipse 13"/>
            <p:cNvSpPr/>
            <p:nvPr/>
          </p:nvSpPr>
          <p:spPr>
            <a:xfrm>
              <a:off x="2463070" y="1174626"/>
              <a:ext cx="2986698" cy="527835"/>
            </a:xfrm>
            <a:prstGeom prst="ellipse">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Gerader Verbinder 14"/>
            <p:cNvCxnSpPr>
              <a:stCxn id="14" idx="5"/>
            </p:cNvCxnSpPr>
            <p:nvPr/>
          </p:nvCxnSpPr>
          <p:spPr>
            <a:xfrm>
              <a:off x="5012376" y="1625161"/>
              <a:ext cx="1073784" cy="1594304"/>
            </a:xfrm>
            <a:prstGeom prst="line">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sp>
          <p:nvSpPr>
            <p:cNvPr id="16" name="Rechteck 15"/>
            <p:cNvSpPr/>
            <p:nvPr/>
          </p:nvSpPr>
          <p:spPr>
            <a:xfrm>
              <a:off x="6096000" y="3219465"/>
              <a:ext cx="2448272" cy="720080"/>
            </a:xfrm>
            <a:prstGeom prst="rect">
              <a:avLst/>
            </a:prstGeom>
            <a:solidFill>
              <a:schemeClr val="tx2"/>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if this is true</a:t>
              </a:r>
              <a:endParaRPr lang="en-US" dirty="0"/>
            </a:p>
          </p:txBody>
        </p:sp>
      </p:grpSp>
    </p:spTree>
    <p:extLst>
      <p:ext uri="{BB962C8B-B14F-4D97-AF65-F5344CB8AC3E}">
        <p14:creationId xmlns:p14="http://schemas.microsoft.com/office/powerpoint/2010/main" val="413054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500"/>
                                        <p:tgtEl>
                                          <p:spTgt spid="2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fade">
                                      <p:cBhvr>
                                        <p:cTn id="13" dur="500"/>
                                        <p:tgtEl>
                                          <p:spTgt spid="2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xEl>
                                              <p:pRg st="3" end="3"/>
                                            </p:txEl>
                                          </p:spTgt>
                                        </p:tgtEl>
                                        <p:attrNameLst>
                                          <p:attrName>style.visibility</p:attrName>
                                        </p:attrNameLst>
                                      </p:cBhvr>
                                      <p:to>
                                        <p:strVal val="visible"/>
                                      </p:to>
                                    </p:set>
                                    <p:animEffect transition="in" filter="fade">
                                      <p:cBhvr>
                                        <p:cTn id="16" dur="500"/>
                                        <p:tgtEl>
                                          <p:spTgt spid="2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17"/>
                                        </p:tgtEl>
                                      </p:cBhvr>
                                    </p:animEffect>
                                    <p:set>
                                      <p:cBhvr>
                                        <p:cTn id="31" dur="1" fill="hold">
                                          <p:stCondLst>
                                            <p:cond delay="499"/>
                                          </p:stCondLst>
                                        </p:cTn>
                                        <p:tgtEl>
                                          <p:spTgt spid="17"/>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500"/>
                                        <p:tgtEl>
                                          <p:spTgt spid="18"/>
                                        </p:tgtEl>
                                      </p:cBhvr>
                                    </p:animEffect>
                                    <p:set>
                                      <p:cBhvr>
                                        <p:cTn id="34" dur="1" fill="hold">
                                          <p:stCondLst>
                                            <p:cond delay="499"/>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8">
                                            <p:txEl>
                                              <p:pRg st="4" end="4"/>
                                            </p:txEl>
                                          </p:spTgt>
                                        </p:tgtEl>
                                        <p:attrNameLst>
                                          <p:attrName>style.visibility</p:attrName>
                                        </p:attrNameLst>
                                      </p:cBhvr>
                                      <p:to>
                                        <p:strVal val="visible"/>
                                      </p:to>
                                    </p:set>
                                    <p:animEffect transition="in" filter="fade">
                                      <p:cBhvr>
                                        <p:cTn id="39" dur="500"/>
                                        <p:tgtEl>
                                          <p:spTgt spid="28">
                                            <p:txEl>
                                              <p:pRg st="4" end="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
                                            <p:txEl>
                                              <p:pRg st="5" end="5"/>
                                            </p:txEl>
                                          </p:spTgt>
                                        </p:tgtEl>
                                        <p:attrNameLst>
                                          <p:attrName>style.visibility</p:attrName>
                                        </p:attrNameLst>
                                      </p:cBhvr>
                                      <p:to>
                                        <p:strVal val="visible"/>
                                      </p:to>
                                    </p:set>
                                    <p:animEffect transition="in" filter="fade">
                                      <p:cBhvr>
                                        <p:cTn id="42" dur="500"/>
                                        <p:tgtEl>
                                          <p:spTgt spid="28">
                                            <p:txEl>
                                              <p:pRg st="5" end="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
                                            <p:txEl>
                                              <p:pRg st="6" end="6"/>
                                            </p:txEl>
                                          </p:spTgt>
                                        </p:tgtEl>
                                        <p:attrNameLst>
                                          <p:attrName>style.visibility</p:attrName>
                                        </p:attrNameLst>
                                      </p:cBhvr>
                                      <p:to>
                                        <p:strVal val="visible"/>
                                      </p:to>
                                    </p:set>
                                    <p:animEffect transition="in" filter="fade">
                                      <p:cBhvr>
                                        <p:cTn id="45" dur="500"/>
                                        <p:tgtEl>
                                          <p:spTgt spid="28">
                                            <p:txEl>
                                              <p:pRg st="6" end="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
                                            <p:txEl>
                                              <p:pRg st="7" end="7"/>
                                            </p:txEl>
                                          </p:spTgt>
                                        </p:tgtEl>
                                        <p:attrNameLst>
                                          <p:attrName>style.visibility</p:attrName>
                                        </p:attrNameLst>
                                      </p:cBhvr>
                                      <p:to>
                                        <p:strVal val="visible"/>
                                      </p:to>
                                    </p:set>
                                    <p:animEffect transition="in" filter="fade">
                                      <p:cBhvr>
                                        <p:cTn id="48" dur="500"/>
                                        <p:tgtEl>
                                          <p:spTgt spid="28">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8">
                                            <p:txEl>
                                              <p:pRg st="8" end="8"/>
                                            </p:txEl>
                                          </p:spTgt>
                                        </p:tgtEl>
                                        <p:attrNameLst>
                                          <p:attrName>style.visibility</p:attrName>
                                        </p:attrNameLst>
                                      </p:cBhvr>
                                      <p:to>
                                        <p:strVal val="visible"/>
                                      </p:to>
                                    </p:set>
                                    <p:animEffect transition="in" filter="fade">
                                      <p:cBhvr>
                                        <p:cTn id="53" dur="500"/>
                                        <p:tgtEl>
                                          <p:spTgt spid="28">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28">
                                            <p:txEl>
                                              <p:pRg st="16" end="16"/>
                                            </p:txEl>
                                          </p:spTgt>
                                        </p:tgtEl>
                                        <p:attrNameLst>
                                          <p:attrName>style.visibility</p:attrName>
                                        </p:attrNameLst>
                                      </p:cBhvr>
                                      <p:to>
                                        <p:strVal val="visible"/>
                                      </p:to>
                                    </p:set>
                                    <p:animEffect transition="in" filter="fade">
                                      <p:cBhvr>
                                        <p:cTn id="56" dur="500"/>
                                        <p:tgtEl>
                                          <p:spTgt spid="28">
                                            <p:txEl>
                                              <p:pRg st="16" end="1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8">
                                            <p:txEl>
                                              <p:pRg st="9" end="9"/>
                                            </p:txEl>
                                          </p:spTgt>
                                        </p:tgtEl>
                                        <p:attrNameLst>
                                          <p:attrName>style.visibility</p:attrName>
                                        </p:attrNameLst>
                                      </p:cBhvr>
                                      <p:to>
                                        <p:strVal val="visible"/>
                                      </p:to>
                                    </p:set>
                                    <p:animEffect transition="in" filter="fade">
                                      <p:cBhvr>
                                        <p:cTn id="61" dur="500"/>
                                        <p:tgtEl>
                                          <p:spTgt spid="28">
                                            <p:txEl>
                                              <p:pRg st="9" end="9"/>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28">
                                            <p:txEl>
                                              <p:pRg st="10" end="10"/>
                                            </p:txEl>
                                          </p:spTgt>
                                        </p:tgtEl>
                                        <p:attrNameLst>
                                          <p:attrName>style.visibility</p:attrName>
                                        </p:attrNameLst>
                                      </p:cBhvr>
                                      <p:to>
                                        <p:strVal val="visible"/>
                                      </p:to>
                                    </p:set>
                                    <p:animEffect transition="in" filter="fade">
                                      <p:cBhvr>
                                        <p:cTn id="64" dur="500"/>
                                        <p:tgtEl>
                                          <p:spTgt spid="28">
                                            <p:txEl>
                                              <p:pRg st="10" end="1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28">
                                            <p:txEl>
                                              <p:pRg st="11" end="11"/>
                                            </p:txEl>
                                          </p:spTgt>
                                        </p:tgtEl>
                                        <p:attrNameLst>
                                          <p:attrName>style.visibility</p:attrName>
                                        </p:attrNameLst>
                                      </p:cBhvr>
                                      <p:to>
                                        <p:strVal val="visible"/>
                                      </p:to>
                                    </p:set>
                                    <p:animEffect transition="in" filter="fade">
                                      <p:cBhvr>
                                        <p:cTn id="69" dur="500"/>
                                        <p:tgtEl>
                                          <p:spTgt spid="28">
                                            <p:txEl>
                                              <p:pRg st="11" end="1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8">
                                            <p:txEl>
                                              <p:pRg st="12" end="12"/>
                                            </p:txEl>
                                          </p:spTgt>
                                        </p:tgtEl>
                                        <p:attrNameLst>
                                          <p:attrName>style.visibility</p:attrName>
                                        </p:attrNameLst>
                                      </p:cBhvr>
                                      <p:to>
                                        <p:strVal val="visible"/>
                                      </p:to>
                                    </p:set>
                                    <p:animEffect transition="in" filter="fade">
                                      <p:cBhvr>
                                        <p:cTn id="72" dur="500"/>
                                        <p:tgtEl>
                                          <p:spTgt spid="28">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28">
                                            <p:txEl>
                                              <p:pRg st="13" end="13"/>
                                            </p:txEl>
                                          </p:spTgt>
                                        </p:tgtEl>
                                        <p:attrNameLst>
                                          <p:attrName>style.visibility</p:attrName>
                                        </p:attrNameLst>
                                      </p:cBhvr>
                                      <p:to>
                                        <p:strVal val="visible"/>
                                      </p:to>
                                    </p:set>
                                    <p:animEffect transition="in" filter="fade">
                                      <p:cBhvr>
                                        <p:cTn id="75" dur="500"/>
                                        <p:tgtEl>
                                          <p:spTgt spid="28">
                                            <p:txEl>
                                              <p:pRg st="13" end="1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8">
                                            <p:txEl>
                                              <p:pRg st="14" end="14"/>
                                            </p:txEl>
                                          </p:spTgt>
                                        </p:tgtEl>
                                        <p:attrNameLst>
                                          <p:attrName>style.visibility</p:attrName>
                                        </p:attrNameLst>
                                      </p:cBhvr>
                                      <p:to>
                                        <p:strVal val="visible"/>
                                      </p:to>
                                    </p:set>
                                    <p:animEffect transition="in" filter="fade">
                                      <p:cBhvr>
                                        <p:cTn id="80" dur="500"/>
                                        <p:tgtEl>
                                          <p:spTgt spid="28">
                                            <p:txEl>
                                              <p:pRg st="14"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8">
                                            <p:txEl>
                                              <p:pRg st="15" end="15"/>
                                            </p:txEl>
                                          </p:spTgt>
                                        </p:tgtEl>
                                        <p:attrNameLst>
                                          <p:attrName>style.visibility</p:attrName>
                                        </p:attrNameLst>
                                      </p:cBhvr>
                                      <p:to>
                                        <p:strVal val="visible"/>
                                      </p:to>
                                    </p:set>
                                    <p:animEffect transition="in" filter="fade">
                                      <p:cBhvr>
                                        <p:cTn id="85" dur="500"/>
                                        <p:tgtEl>
                                          <p:spTgt spid="2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Type traits</a:t>
            </a:r>
            <a:endParaRPr lang="en-US" dirty="0"/>
          </a:p>
        </p:txBody>
      </p:sp>
      <p:sp>
        <p:nvSpPr>
          <p:cNvPr id="7" name="Textplatzhalter 6"/>
          <p:cNvSpPr>
            <a:spLocks noGrp="1"/>
          </p:cNvSpPr>
          <p:nvPr>
            <p:ph type="body" sz="quarter" idx="10"/>
          </p:nvPr>
        </p:nvSpPr>
        <p:spPr/>
        <p:txBody>
          <a:bodyPr/>
          <a:lstStyle/>
          <a:p>
            <a:pPr marL="0" indent="0">
              <a:buNone/>
            </a:pPr>
            <a:r>
              <a:rPr lang="en-US" b="1" dirty="0" err="1"/>
              <a:t>s</a:t>
            </a:r>
            <a:r>
              <a:rPr lang="en-US" b="1" dirty="0" err="1" smtClean="0"/>
              <a:t>td</a:t>
            </a:r>
            <a:r>
              <a:rPr lang="en-US" b="1" dirty="0" smtClean="0"/>
              <a:t>::</a:t>
            </a:r>
            <a:r>
              <a:rPr lang="en-US" b="1" dirty="0" err="1" smtClean="0"/>
              <a:t>enable_if</a:t>
            </a:r>
            <a:endParaRPr lang="en-US" b="1" dirty="0" smtClean="0"/>
          </a:p>
          <a:p>
            <a:r>
              <a:rPr lang="en-US" dirty="0" smtClean="0"/>
              <a:t>We could also use </a:t>
            </a:r>
            <a:r>
              <a:rPr lang="en-US" dirty="0" err="1" smtClean="0"/>
              <a:t>enable_if</a:t>
            </a:r>
            <a:r>
              <a:rPr lang="en-US" dirty="0" smtClean="0"/>
              <a:t> as additional unused template parameter</a:t>
            </a:r>
          </a:p>
          <a:p>
            <a:pPr marL="0" indent="0">
              <a:buNone/>
            </a:pPr>
            <a:endParaRPr lang="en-US" dirty="0" smtClean="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43</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sp>
        <p:nvSpPr>
          <p:cNvPr id="28" name="Rechteck 27"/>
          <p:cNvSpPr/>
          <p:nvPr/>
        </p:nvSpPr>
        <p:spPr>
          <a:xfrm>
            <a:off x="334800" y="1844824"/>
            <a:ext cx="11520000" cy="397031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0000FF"/>
                </a:solidFill>
                <a:latin typeface="Consolas" panose="020B0609020204030204" pitchFamily="49" charset="0"/>
              </a:rPr>
              <a:t>template</a:t>
            </a:r>
            <a:r>
              <a:rPr lang="de-DE" dirty="0" smtClean="0">
                <a:solidFill>
                  <a:srgbClr val="000000"/>
                </a:solidFill>
                <a:latin typeface="Consolas" panose="020B0609020204030204" pitchFamily="49" charset="0"/>
              </a:rPr>
              <a:t> </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enable_if_t</a:t>
            </a:r>
            <a:r>
              <a:rPr lang="de-DE" dirty="0">
                <a:solidFill>
                  <a:srgbClr val="000000"/>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is_integral_v</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 </a:t>
            </a:r>
            <a:r>
              <a:rPr lang="de-DE" dirty="0" err="1">
                <a:solidFill>
                  <a:srgbClr val="0000FF"/>
                </a:solidFill>
                <a:latin typeface="Consolas" panose="020B0609020204030204" pitchFamily="49" charset="0"/>
              </a:rPr>
              <a:t>bool</a:t>
            </a:r>
            <a:r>
              <a:rPr lang="de-DE" dirty="0">
                <a:solidFill>
                  <a:srgbClr val="000000"/>
                </a:solidFill>
                <a:latin typeface="Consolas" panose="020B0609020204030204" pitchFamily="49" charset="0"/>
              </a:rPr>
              <a:t>&gt; = </a:t>
            </a:r>
            <a:r>
              <a:rPr lang="de-DE" dirty="0" err="1">
                <a:solidFill>
                  <a:srgbClr val="0000FF"/>
                </a:solidFill>
                <a:latin typeface="Consolas" panose="020B0609020204030204" pitchFamily="49" charset="0"/>
              </a:rPr>
              <a:t>true</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void</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print</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t</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cout</a:t>
            </a:r>
            <a:r>
              <a:rPr lang="de-DE" dirty="0">
                <a:solidFill>
                  <a:srgbClr val="000000"/>
                </a:solidFill>
                <a:latin typeface="Consolas" panose="020B0609020204030204" pitchFamily="49" charset="0"/>
              </a:rPr>
              <a:t> &lt;&lt; </a:t>
            </a:r>
            <a:r>
              <a:rPr lang="de-DE" dirty="0">
                <a:solidFill>
                  <a:srgbClr val="A31515"/>
                </a:solidFill>
                <a:latin typeface="Consolas" panose="020B0609020204030204" pitchFamily="49" charset="0"/>
              </a:rPr>
              <a:t>"Integer: "</a:t>
            </a:r>
            <a:r>
              <a:rPr lang="de-DE" dirty="0">
                <a:solidFill>
                  <a:srgbClr val="000000"/>
                </a:solidFill>
                <a:latin typeface="Consolas" panose="020B0609020204030204" pitchFamily="49" charset="0"/>
              </a:rPr>
              <a:t> &lt;&lt; t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template</a:t>
            </a:r>
            <a:r>
              <a:rPr lang="de-DE" dirty="0">
                <a:solidFill>
                  <a:srgbClr val="000000"/>
                </a:solidFill>
                <a:latin typeface="Consolas" panose="020B0609020204030204" pitchFamily="49" charset="0"/>
              </a:rPr>
              <a:t> &lt;</a:t>
            </a:r>
            <a:r>
              <a:rPr lang="de-DE" dirty="0" err="1">
                <a:solidFill>
                  <a:srgbClr val="0000FF"/>
                </a:solidFill>
                <a:latin typeface="Consolas" panose="020B0609020204030204" pitchFamily="49" charset="0"/>
              </a:rPr>
              <a:t>typename</a:t>
            </a:r>
            <a:r>
              <a:rPr lang="de-DE" dirty="0">
                <a:solidFill>
                  <a:srgbClr val="000000"/>
                </a:solidFill>
                <a:latin typeface="Consolas" panose="020B0609020204030204" pitchFamily="49" charset="0"/>
              </a:rPr>
              <a:t> </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enable_if_t</a:t>
            </a:r>
            <a:r>
              <a:rPr lang="de-DE" dirty="0">
                <a:solidFill>
                  <a:srgbClr val="000000"/>
                </a:solidFill>
                <a:latin typeface="Consolas" panose="020B0609020204030204" pitchFamily="49" charset="0"/>
              </a:rPr>
              <a:t>&lt;</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267F99"/>
                </a:solidFill>
                <a:latin typeface="Consolas" panose="020B0609020204030204" pitchFamily="49" charset="0"/>
              </a:rPr>
              <a:t>is_floating_point_v</a:t>
            </a:r>
            <a:r>
              <a:rPr lang="de-DE" dirty="0">
                <a:solidFill>
                  <a:srgbClr val="000000"/>
                </a:solidFill>
                <a:latin typeface="Consolas" panose="020B0609020204030204" pitchFamily="49" charset="0"/>
              </a:rPr>
              <a:t>&lt;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&gt;, </a:t>
            </a:r>
            <a:r>
              <a:rPr lang="de-DE" dirty="0" err="1">
                <a:solidFill>
                  <a:srgbClr val="0000FF"/>
                </a:solidFill>
                <a:latin typeface="Consolas" panose="020B0609020204030204" pitchFamily="49" charset="0"/>
              </a:rPr>
              <a:t>bool</a:t>
            </a:r>
            <a:r>
              <a:rPr lang="de-DE" dirty="0">
                <a:solidFill>
                  <a:srgbClr val="000000"/>
                </a:solidFill>
                <a:latin typeface="Consolas" panose="020B0609020204030204" pitchFamily="49" charset="0"/>
              </a:rPr>
              <a:t>&gt; = </a:t>
            </a:r>
            <a:r>
              <a:rPr lang="de-DE" dirty="0" err="1">
                <a:solidFill>
                  <a:srgbClr val="0000FF"/>
                </a:solidFill>
                <a:latin typeface="Consolas" panose="020B0609020204030204" pitchFamily="49" charset="0"/>
              </a:rPr>
              <a:t>true</a:t>
            </a:r>
            <a:r>
              <a:rPr lang="de-DE" dirty="0">
                <a:solidFill>
                  <a:srgbClr val="000000"/>
                </a:solidFill>
                <a:latin typeface="Consolas" panose="020B0609020204030204" pitchFamily="49" charset="0"/>
              </a:rPr>
              <a:t>&gt;</a:t>
            </a:r>
          </a:p>
          <a:p>
            <a:r>
              <a:rPr lang="de-DE" dirty="0" err="1">
                <a:solidFill>
                  <a:srgbClr val="0000FF"/>
                </a:solidFill>
                <a:latin typeface="Consolas" panose="020B0609020204030204" pitchFamily="49" charset="0"/>
              </a:rPr>
              <a:t>void</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print</a:t>
            </a:r>
            <a:r>
              <a:rPr lang="de-DE" dirty="0">
                <a:solidFill>
                  <a:srgbClr val="000000"/>
                </a:solidFill>
                <a:latin typeface="Consolas" panose="020B0609020204030204" pitchFamily="49" charset="0"/>
              </a:rPr>
              <a:t>(</a:t>
            </a:r>
            <a:r>
              <a:rPr lang="de-DE" dirty="0">
                <a:solidFill>
                  <a:srgbClr val="267F99"/>
                </a:solidFill>
                <a:latin typeface="Consolas" panose="020B0609020204030204" pitchFamily="49" charset="0"/>
              </a:rPr>
              <a:t>T</a:t>
            </a:r>
            <a:r>
              <a:rPr lang="de-DE" dirty="0">
                <a:solidFill>
                  <a:srgbClr val="000000"/>
                </a:solidFill>
                <a:latin typeface="Consolas" panose="020B0609020204030204" pitchFamily="49" charset="0"/>
              </a:rPr>
              <a:t> </a:t>
            </a:r>
            <a:r>
              <a:rPr lang="de-DE" dirty="0">
                <a:solidFill>
                  <a:srgbClr val="001080"/>
                </a:solidFill>
                <a:latin typeface="Consolas" panose="020B0609020204030204" pitchFamily="49" charset="0"/>
              </a:rPr>
              <a:t>t</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cout</a:t>
            </a:r>
            <a:r>
              <a:rPr lang="de-DE" dirty="0">
                <a:solidFill>
                  <a:srgbClr val="000000"/>
                </a:solidFill>
                <a:latin typeface="Consolas" panose="020B0609020204030204" pitchFamily="49" charset="0"/>
              </a:rPr>
              <a:t> &lt;&lt;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Float</a:t>
            </a:r>
            <a:r>
              <a:rPr lang="de-DE" dirty="0">
                <a:solidFill>
                  <a:srgbClr val="A31515"/>
                </a:solidFill>
                <a:latin typeface="Consolas" panose="020B0609020204030204" pitchFamily="49" charset="0"/>
              </a:rPr>
              <a:t>: "</a:t>
            </a:r>
            <a:r>
              <a:rPr lang="de-DE" dirty="0">
                <a:solidFill>
                  <a:srgbClr val="000000"/>
                </a:solidFill>
                <a:latin typeface="Consolas" panose="020B0609020204030204" pitchFamily="49" charset="0"/>
              </a:rPr>
              <a:t> &lt;&lt; t &lt;&lt; </a:t>
            </a:r>
            <a:r>
              <a:rPr lang="de-DE" dirty="0" err="1">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a:solidFill>
                  <a:srgbClr val="000000"/>
                </a:solidFill>
                <a:latin typeface="Consolas" panose="020B0609020204030204" pitchFamily="49" charset="0"/>
              </a:rPr>
              <a:t>endl</a:t>
            </a:r>
            <a:r>
              <a:rPr lang="de-DE" dirty="0">
                <a:solidFill>
                  <a:srgbClr val="000000"/>
                </a:solidFill>
                <a:latin typeface="Consolas" panose="020B0609020204030204" pitchFamily="49" charset="0"/>
              </a:rPr>
              <a:t>;</a:t>
            </a:r>
          </a:p>
          <a:p>
            <a:r>
              <a:rPr lang="de-DE" dirty="0" smtClean="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r>
            <a:br>
              <a:rPr lang="de-DE" dirty="0">
                <a:solidFill>
                  <a:srgbClr val="000000"/>
                </a:solidFill>
                <a:latin typeface="Consolas" panose="020B0609020204030204" pitchFamily="49" charset="0"/>
              </a:rPr>
            </a:b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000000"/>
                </a:solidFill>
                <a:latin typeface="Consolas" panose="020B0609020204030204" pitchFamily="49" charset="0"/>
              </a:rPr>
              <a:t>() {</a:t>
            </a:r>
          </a:p>
          <a:p>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print</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4</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  </a:t>
            </a:r>
            <a:r>
              <a:rPr lang="de-DE" dirty="0" err="1">
                <a:solidFill>
                  <a:srgbClr val="795E26"/>
                </a:solidFill>
                <a:latin typeface="Consolas" panose="020B0609020204030204" pitchFamily="49" charset="0"/>
              </a:rPr>
              <a:t>print</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4.5</a:t>
            </a:r>
            <a:r>
              <a:rPr lang="de-DE" dirty="0">
                <a:solidFill>
                  <a:srgbClr val="000000"/>
                </a:solidFill>
                <a:latin typeface="Consolas" panose="020B0609020204030204" pitchFamily="49" charset="0"/>
              </a:rPr>
              <a:t>);</a:t>
            </a:r>
          </a:p>
          <a:p>
            <a:r>
              <a:rPr lang="de-DE" dirty="0">
                <a:solidFill>
                  <a:srgbClr val="000000"/>
                </a:solidFill>
                <a:latin typeface="Consolas" panose="020B0609020204030204" pitchFamily="49" charset="0"/>
              </a:rPr>
              <a:t>}</a:t>
            </a:r>
            <a:endParaRPr lang="de-DE" b="0" dirty="0">
              <a:solidFill>
                <a:srgbClr val="000000"/>
              </a:solidFill>
              <a:effectLst/>
              <a:latin typeface="Consolas" panose="020B0609020204030204" pitchFamily="49" charset="0"/>
            </a:endParaRPr>
          </a:p>
        </p:txBody>
      </p:sp>
      <p:pic>
        <p:nvPicPr>
          <p:cNvPr id="29" name="Grafik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4522" y="1922690"/>
            <a:ext cx="368102" cy="413792"/>
          </a:xfrm>
          <a:prstGeom prst="rect">
            <a:avLst/>
          </a:prstGeom>
        </p:spPr>
      </p:pic>
      <p:grpSp>
        <p:nvGrpSpPr>
          <p:cNvPr id="9" name="Gruppieren 8"/>
          <p:cNvGrpSpPr/>
          <p:nvPr/>
        </p:nvGrpSpPr>
        <p:grpSpPr>
          <a:xfrm>
            <a:off x="2599811" y="4220915"/>
            <a:ext cx="8928762" cy="864096"/>
            <a:chOff x="911424" y="983651"/>
            <a:chExt cx="8928762" cy="864096"/>
          </a:xfrm>
        </p:grpSpPr>
        <p:sp>
          <p:nvSpPr>
            <p:cNvPr id="10" name="Abgerundetes Rechteck 9"/>
            <p:cNvSpPr/>
            <p:nvPr/>
          </p:nvSpPr>
          <p:spPr>
            <a:xfrm>
              <a:off x="911424" y="983651"/>
              <a:ext cx="8928762"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You need to make sure that the versions don’t just differ in their default arguments. </a:t>
              </a:r>
              <a:r>
                <a:rPr lang="en-US" dirty="0">
                  <a:solidFill>
                    <a:schemeClr val="tx1"/>
                  </a:solidFill>
                </a:rPr>
                <a:t>W</a:t>
              </a:r>
              <a:r>
                <a:rPr lang="en-US" dirty="0" smtClean="0">
                  <a:solidFill>
                    <a:schemeClr val="tx1"/>
                  </a:solidFill>
                </a:rPr>
                <a:t>riting </a:t>
              </a:r>
              <a:r>
                <a:rPr lang="de-DE" dirty="0" err="1" smtClean="0">
                  <a:solidFill>
                    <a:srgbClr val="0000FF"/>
                  </a:solidFill>
                  <a:latin typeface="Consolas" panose="020B0609020204030204" pitchFamily="49" charset="0"/>
                </a:rPr>
                <a:t>typename</a:t>
              </a:r>
              <a:r>
                <a:rPr lang="de-DE" dirty="0" smtClean="0">
                  <a:solidFill>
                    <a:srgbClr val="0000FF"/>
                  </a:solidFill>
                  <a:latin typeface="Consolas" panose="020B0609020204030204" pitchFamily="49" charset="0"/>
                </a:rPr>
                <a:t> </a:t>
              </a:r>
              <a:r>
                <a:rPr lang="de-DE" dirty="0" smtClean="0">
                  <a:solidFill>
                    <a:schemeClr val="tx1"/>
                  </a:solidFill>
                  <a:latin typeface="Consolas" panose="020B0609020204030204" pitchFamily="49" charset="0"/>
                </a:rPr>
                <a:t>=</a:t>
              </a:r>
              <a:r>
                <a:rPr lang="de-DE" dirty="0" smtClean="0">
                  <a:solidFill>
                    <a:srgbClr val="0000FF"/>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a:solidFill>
                    <a:srgbClr val="000000"/>
                  </a:solidFill>
                  <a:latin typeface="Consolas" panose="020B0609020204030204" pitchFamily="49" charset="0"/>
                </a:rPr>
                <a:t>::</a:t>
              </a:r>
              <a:r>
                <a:rPr lang="de-DE" dirty="0" err="1" smtClean="0">
                  <a:solidFill>
                    <a:srgbClr val="267F99"/>
                  </a:solidFill>
                  <a:latin typeface="Consolas" panose="020B0609020204030204" pitchFamily="49" charset="0"/>
                </a:rPr>
                <a:t>enable_if_t</a:t>
              </a:r>
              <a:r>
                <a:rPr lang="de-DE" dirty="0" smtClean="0">
                  <a:solidFill>
                    <a:srgbClr val="267F99"/>
                  </a:solidFill>
                  <a:latin typeface="Consolas" panose="020B0609020204030204" pitchFamily="49" charset="0"/>
                </a:rPr>
                <a:t>… </a:t>
              </a:r>
              <a:r>
                <a:rPr lang="de-DE" dirty="0" err="1">
                  <a:solidFill>
                    <a:schemeClr val="tx1"/>
                  </a:solidFill>
                </a:rPr>
                <a:t>usually</a:t>
              </a:r>
              <a:r>
                <a:rPr lang="de-DE" dirty="0">
                  <a:solidFill>
                    <a:schemeClr val="tx1"/>
                  </a:solidFill>
                </a:rPr>
                <a:t> </a:t>
              </a:r>
              <a:r>
                <a:rPr lang="de-DE" dirty="0" err="1">
                  <a:solidFill>
                    <a:schemeClr val="tx1"/>
                  </a:solidFill>
                </a:rPr>
                <a:t>doesn‘t</a:t>
              </a:r>
              <a:r>
                <a:rPr lang="de-DE" dirty="0">
                  <a:solidFill>
                    <a:schemeClr val="tx1"/>
                  </a:solidFill>
                </a:rPr>
                <a:t> </a:t>
              </a:r>
              <a:r>
                <a:rPr lang="de-DE" dirty="0" err="1">
                  <a:solidFill>
                    <a:schemeClr val="tx1"/>
                  </a:solidFill>
                </a:rPr>
                <a:t>work</a:t>
              </a:r>
              <a:r>
                <a:rPr lang="de-DE" dirty="0">
                  <a:solidFill>
                    <a:schemeClr val="tx1"/>
                  </a:solidFill>
                </a:rPr>
                <a:t>.</a:t>
              </a:r>
              <a:endParaRPr lang="en-US" dirty="0">
                <a:solidFill>
                  <a:schemeClr val="tx1"/>
                </a:solidFill>
              </a:endParaRPr>
            </a:p>
          </p:txBody>
        </p:sp>
        <p:pic>
          <p:nvPicPr>
            <p:cNvPr id="11" name="Grafik 10"/>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12" name="Gruppieren 11"/>
          <p:cNvGrpSpPr/>
          <p:nvPr/>
        </p:nvGrpSpPr>
        <p:grpSpPr>
          <a:xfrm>
            <a:off x="2599811" y="5177561"/>
            <a:ext cx="8928762" cy="864096"/>
            <a:chOff x="911424" y="3050051"/>
            <a:chExt cx="8928762" cy="864096"/>
          </a:xfrm>
        </p:grpSpPr>
        <p:sp>
          <p:nvSpPr>
            <p:cNvPr id="13" name="Abgerundetes Rechteck 12"/>
            <p:cNvSpPr/>
            <p:nvPr/>
          </p:nvSpPr>
          <p:spPr>
            <a:xfrm>
              <a:off x="911424" y="3050051"/>
              <a:ext cx="8928762" cy="864096"/>
            </a:xfrm>
            <a:prstGeom prst="roundRect">
              <a:avLst/>
            </a:prstGeom>
            <a:solidFill>
              <a:srgbClr val="FBDB96"/>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enables type (bool) and its default value (true) have no meaning. There just has to be something so that the compiler can deduce the second parameter’s type and value when using print.</a:t>
              </a:r>
              <a:endParaRPr lang="en-US" dirty="0">
                <a:solidFill>
                  <a:schemeClr val="tx1"/>
                </a:solidFill>
              </a:endParaRPr>
            </a:p>
          </p:txBody>
        </p:sp>
        <p:pic>
          <p:nvPicPr>
            <p:cNvPr id="14" name="Grafik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377543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transition="in" filter="fade">
                                      <p:cBhvr>
                                        <p:cTn id="7" dur="500"/>
                                        <p:tgtEl>
                                          <p:spTgt spid="2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
                                            <p:txEl>
                                              <p:pRg st="1" end="1"/>
                                            </p:txEl>
                                          </p:spTgt>
                                        </p:tgtEl>
                                        <p:attrNameLst>
                                          <p:attrName>style.visibility</p:attrName>
                                        </p:attrNameLst>
                                      </p:cBhvr>
                                      <p:to>
                                        <p:strVal val="visible"/>
                                      </p:to>
                                    </p:set>
                                    <p:animEffect transition="in" filter="fade">
                                      <p:cBhvr>
                                        <p:cTn id="10" dur="500"/>
                                        <p:tgtEl>
                                          <p:spTgt spid="2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xEl>
                                              <p:pRg st="2" end="2"/>
                                            </p:txEl>
                                          </p:spTgt>
                                        </p:tgtEl>
                                        <p:attrNameLst>
                                          <p:attrName>style.visibility</p:attrName>
                                        </p:attrNameLst>
                                      </p:cBhvr>
                                      <p:to>
                                        <p:strVal val="visible"/>
                                      </p:to>
                                    </p:set>
                                    <p:animEffect transition="in" filter="fade">
                                      <p:cBhvr>
                                        <p:cTn id="13" dur="500"/>
                                        <p:tgtEl>
                                          <p:spTgt spid="2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
                                            <p:txEl>
                                              <p:pRg st="3" end="3"/>
                                            </p:txEl>
                                          </p:spTgt>
                                        </p:tgtEl>
                                        <p:attrNameLst>
                                          <p:attrName>style.visibility</p:attrName>
                                        </p:attrNameLst>
                                      </p:cBhvr>
                                      <p:to>
                                        <p:strVal val="visible"/>
                                      </p:to>
                                    </p:set>
                                    <p:animEffect transition="in" filter="fade">
                                      <p:cBhvr>
                                        <p:cTn id="16" dur="500"/>
                                        <p:tgtEl>
                                          <p:spTgt spid="2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
                                            <p:txEl>
                                              <p:pRg st="4" end="4"/>
                                            </p:txEl>
                                          </p:spTgt>
                                        </p:tgtEl>
                                        <p:attrNameLst>
                                          <p:attrName>style.visibility</p:attrName>
                                        </p:attrNameLst>
                                      </p:cBhvr>
                                      <p:to>
                                        <p:strVal val="visible"/>
                                      </p:to>
                                    </p:set>
                                    <p:animEffect transition="in" filter="fade">
                                      <p:cBhvr>
                                        <p:cTn id="21" dur="500"/>
                                        <p:tgtEl>
                                          <p:spTgt spid="28">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xEl>
                                              <p:pRg st="5" end="5"/>
                                            </p:txEl>
                                          </p:spTgt>
                                        </p:tgtEl>
                                        <p:attrNameLst>
                                          <p:attrName>style.visibility</p:attrName>
                                        </p:attrNameLst>
                                      </p:cBhvr>
                                      <p:to>
                                        <p:strVal val="visible"/>
                                      </p:to>
                                    </p:set>
                                    <p:animEffect transition="in" filter="fade">
                                      <p:cBhvr>
                                        <p:cTn id="24" dur="500"/>
                                        <p:tgtEl>
                                          <p:spTgt spid="28">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xEl>
                                              <p:pRg st="6" end="6"/>
                                            </p:txEl>
                                          </p:spTgt>
                                        </p:tgtEl>
                                        <p:attrNameLst>
                                          <p:attrName>style.visibility</p:attrName>
                                        </p:attrNameLst>
                                      </p:cBhvr>
                                      <p:to>
                                        <p:strVal val="visible"/>
                                      </p:to>
                                    </p:set>
                                    <p:animEffect transition="in" filter="fade">
                                      <p:cBhvr>
                                        <p:cTn id="27" dur="500"/>
                                        <p:tgtEl>
                                          <p:spTgt spid="28">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
                                            <p:txEl>
                                              <p:pRg st="7" end="7"/>
                                            </p:txEl>
                                          </p:spTgt>
                                        </p:tgtEl>
                                        <p:attrNameLst>
                                          <p:attrName>style.visibility</p:attrName>
                                        </p:attrNameLst>
                                      </p:cBhvr>
                                      <p:to>
                                        <p:strVal val="visible"/>
                                      </p:to>
                                    </p:set>
                                    <p:animEffect transition="in" filter="fade">
                                      <p:cBhvr>
                                        <p:cTn id="30" dur="500"/>
                                        <p:tgtEl>
                                          <p:spTgt spid="28">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8">
                                            <p:txEl>
                                              <p:pRg st="8" end="8"/>
                                            </p:txEl>
                                          </p:spTgt>
                                        </p:tgtEl>
                                        <p:attrNameLst>
                                          <p:attrName>style.visibility</p:attrName>
                                        </p:attrNameLst>
                                      </p:cBhvr>
                                      <p:to>
                                        <p:strVal val="visible"/>
                                      </p:to>
                                    </p:set>
                                    <p:animEffect transition="in" filter="fade">
                                      <p:cBhvr>
                                        <p:cTn id="35" dur="500"/>
                                        <p:tgtEl>
                                          <p:spTgt spid="28">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8">
                                            <p:txEl>
                                              <p:pRg st="9" end="9"/>
                                            </p:txEl>
                                          </p:spTgt>
                                        </p:tgtEl>
                                        <p:attrNameLst>
                                          <p:attrName>style.visibility</p:attrName>
                                        </p:attrNameLst>
                                      </p:cBhvr>
                                      <p:to>
                                        <p:strVal val="visible"/>
                                      </p:to>
                                    </p:set>
                                    <p:animEffect transition="in" filter="fade">
                                      <p:cBhvr>
                                        <p:cTn id="38" dur="500"/>
                                        <p:tgtEl>
                                          <p:spTgt spid="28">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8">
                                            <p:txEl>
                                              <p:pRg st="10" end="10"/>
                                            </p:txEl>
                                          </p:spTgt>
                                        </p:tgtEl>
                                        <p:attrNameLst>
                                          <p:attrName>style.visibility</p:attrName>
                                        </p:attrNameLst>
                                      </p:cBhvr>
                                      <p:to>
                                        <p:strVal val="visible"/>
                                      </p:to>
                                    </p:set>
                                    <p:animEffect transition="in" filter="fade">
                                      <p:cBhvr>
                                        <p:cTn id="41" dur="500"/>
                                        <p:tgtEl>
                                          <p:spTgt spid="28">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28">
                                            <p:txEl>
                                              <p:pRg st="11" end="11"/>
                                            </p:txEl>
                                          </p:spTgt>
                                        </p:tgtEl>
                                        <p:attrNameLst>
                                          <p:attrName>style.visibility</p:attrName>
                                        </p:attrNameLst>
                                      </p:cBhvr>
                                      <p:to>
                                        <p:strVal val="visible"/>
                                      </p:to>
                                    </p:set>
                                    <p:animEffect transition="in" filter="fade">
                                      <p:cBhvr>
                                        <p:cTn id="44" dur="500"/>
                                        <p:tgtEl>
                                          <p:spTgt spid="28">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Templates</a:t>
            </a:r>
          </a:p>
          <a:p>
            <a:r>
              <a:rPr lang="en-US" dirty="0" smtClean="0"/>
              <a:t>SFINAE</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44</a:t>
            </a:fld>
            <a:endParaRPr lang="en-US" dirty="0"/>
          </a:p>
        </p:txBody>
      </p:sp>
      <p:sp>
        <p:nvSpPr>
          <p:cNvPr id="5" name="Rectangle 1"/>
          <p:cNvSpPr>
            <a:spLocks noChangeArrowheads="1"/>
          </p:cNvSpPr>
          <p:nvPr/>
        </p:nvSpPr>
        <p:spPr bwMode="auto">
          <a:xfrm>
            <a:off x="5043488" y="389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smtClean="0">
                <a:ln>
                  <a:noFill/>
                </a:ln>
                <a:solidFill>
                  <a:schemeClr val="tx1"/>
                </a:solidFill>
                <a:effectLst/>
                <a:latin typeface="Arial" panose="020B0604020202020204" pitchFamily="34" charset="0"/>
              </a:rPr>
              <a:t/>
            </a:r>
            <a:br>
              <a:rPr kumimoji="0" lang="de-DE" altLang="de-DE" sz="1800" b="0" i="0" u="none" strike="noStrike" cap="none" normalizeH="0" baseline="0" smtClean="0">
                <a:ln>
                  <a:noFill/>
                </a:ln>
                <a:solidFill>
                  <a:schemeClr val="tx1"/>
                </a:solidFill>
                <a:effectLst/>
                <a:latin typeface="Arial" panose="020B0604020202020204" pitchFamily="34" charset="0"/>
              </a:rPr>
            </a:br>
            <a:endParaRPr kumimoji="0" lang="de-DE" altLang="de-DE" sz="1800" b="0" i="0" u="none" strike="noStrike" cap="none" normalizeH="0" baseline="0" smtClean="0">
              <a:ln>
                <a:noFill/>
              </a:ln>
              <a:solidFill>
                <a:schemeClr val="tx1"/>
              </a:solidFill>
              <a:effectLst/>
              <a:latin typeface="Arial" panose="020B0604020202020204" pitchFamily="34" charset="0"/>
            </a:endParaRPr>
          </a:p>
        </p:txBody>
      </p:sp>
      <p:grpSp>
        <p:nvGrpSpPr>
          <p:cNvPr id="8" name="Gruppieren 7"/>
          <p:cNvGrpSpPr/>
          <p:nvPr/>
        </p:nvGrpSpPr>
        <p:grpSpPr>
          <a:xfrm>
            <a:off x="340456" y="1269939"/>
            <a:ext cx="11516582" cy="864096"/>
            <a:chOff x="902679" y="6201247"/>
            <a:chExt cx="11516582" cy="864096"/>
          </a:xfrm>
        </p:grpSpPr>
        <p:sp>
          <p:nvSpPr>
            <p:cNvPr id="9" name="Abgerundetes Rechteck 8"/>
            <p:cNvSpPr/>
            <p:nvPr/>
          </p:nvSpPr>
          <p:spPr>
            <a:xfrm>
              <a:off x="902679" y="6201247"/>
              <a:ext cx="11516582"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In the sample application, </a:t>
              </a:r>
              <a:r>
                <a:rPr lang="en-US" dirty="0" err="1" smtClean="0">
                  <a:solidFill>
                    <a:schemeClr val="tx1"/>
                  </a:solidFill>
                </a:rPr>
                <a:t>pcod</a:t>
              </a:r>
              <a:r>
                <a:rPr lang="en-US" dirty="0" smtClean="0">
                  <a:solidFill>
                    <a:schemeClr val="tx1"/>
                  </a:solidFill>
                </a:rPr>
                <a:t>, search for the keyword template and choose one for which it makes sense to restrict it to certain types. Do so using </a:t>
              </a:r>
              <a:r>
                <a:rPr lang="en-US" dirty="0" err="1" smtClean="0">
                  <a:solidFill>
                    <a:schemeClr val="tx1"/>
                  </a:solidFill>
                  <a:latin typeface="Consolas" panose="020B0609020204030204" pitchFamily="49" charset="0"/>
                </a:rPr>
                <a:t>enable_if</a:t>
              </a:r>
              <a:r>
                <a:rPr lang="en-US" dirty="0" smtClean="0">
                  <a:solidFill>
                    <a:schemeClr val="tx1"/>
                  </a:solidFill>
                </a:rPr>
                <a:t>.</a:t>
              </a:r>
              <a:endParaRPr lang="en-US" dirty="0">
                <a:solidFill>
                  <a:schemeClr val="tx1"/>
                </a:solidFill>
              </a:endParaRPr>
            </a:p>
          </p:txBody>
        </p:sp>
        <p:sp>
          <p:nvSpPr>
            <p:cNvPr id="10" name="Ellipse 9"/>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1" name="Gruppieren 10"/>
          <p:cNvGrpSpPr/>
          <p:nvPr/>
        </p:nvGrpSpPr>
        <p:grpSpPr>
          <a:xfrm>
            <a:off x="340456" y="2285393"/>
            <a:ext cx="11516582" cy="1200054"/>
            <a:chOff x="902679" y="6201247"/>
            <a:chExt cx="11516582" cy="1200054"/>
          </a:xfrm>
        </p:grpSpPr>
        <p:sp>
          <p:nvSpPr>
            <p:cNvPr id="12" name="Abgerundetes Rechteck 11"/>
            <p:cNvSpPr/>
            <p:nvPr/>
          </p:nvSpPr>
          <p:spPr>
            <a:xfrm>
              <a:off x="902679" y="6201247"/>
              <a:ext cx="11516582" cy="1200054"/>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In the </a:t>
              </a:r>
              <a:r>
                <a:rPr lang="en-US" dirty="0" err="1">
                  <a:solidFill>
                    <a:schemeClr val="tx1"/>
                  </a:solidFill>
                  <a:latin typeface="Consolas" panose="020B0609020204030204" pitchFamily="49" charset="0"/>
                </a:rPr>
                <a:t>PBODTritonInterface</a:t>
              </a:r>
              <a:r>
                <a:rPr lang="en-US" dirty="0">
                  <a:solidFill>
                    <a:schemeClr val="tx1"/>
                  </a:solidFill>
                </a:rPr>
                <a:t>, the </a:t>
              </a:r>
              <a:r>
                <a:rPr lang="en-US" dirty="0" err="1" smtClean="0">
                  <a:solidFill>
                    <a:schemeClr val="tx1"/>
                  </a:solidFill>
                  <a:latin typeface="Consolas" panose="020B0609020204030204" pitchFamily="49" charset="0"/>
                </a:rPr>
                <a:t>pointCloudToModelInput</a:t>
              </a:r>
              <a:r>
                <a:rPr lang="en-US" dirty="0" smtClean="0">
                  <a:solidFill>
                    <a:schemeClr val="tx1"/>
                  </a:solidFill>
                </a:rPr>
                <a:t> is split into two versions of a template, depending on whether the mask needs to be provided as </a:t>
              </a:r>
              <a:r>
                <a:rPr lang="en-US" dirty="0" err="1" smtClean="0">
                  <a:solidFill>
                    <a:schemeClr val="tx1"/>
                  </a:solidFill>
                </a:rPr>
                <a:t>boolean</a:t>
              </a:r>
              <a:r>
                <a:rPr lang="en-US" dirty="0" smtClean="0">
                  <a:solidFill>
                    <a:schemeClr val="tx1"/>
                  </a:solidFill>
                </a:rPr>
                <a:t> or as float. Why can’t we solve this using a simple if statement?</a:t>
              </a:r>
              <a:endParaRPr lang="en-US" dirty="0">
                <a:solidFill>
                  <a:schemeClr val="tx1"/>
                </a:solidFill>
              </a:endParaRPr>
            </a:p>
          </p:txBody>
        </p:sp>
        <p:sp>
          <p:nvSpPr>
            <p:cNvPr id="13" name="Ellipse 12"/>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4" name="Gruppieren 13"/>
          <p:cNvGrpSpPr/>
          <p:nvPr/>
        </p:nvGrpSpPr>
        <p:grpSpPr>
          <a:xfrm>
            <a:off x="339912" y="3894138"/>
            <a:ext cx="11517126" cy="864096"/>
            <a:chOff x="911424" y="2004718"/>
            <a:chExt cx="11517126" cy="864096"/>
          </a:xfrm>
        </p:grpSpPr>
        <p:sp>
          <p:nvSpPr>
            <p:cNvPr id="15" name="Abgerundetes Rechteck 14"/>
            <p:cNvSpPr/>
            <p:nvPr/>
          </p:nvSpPr>
          <p:spPr>
            <a:xfrm>
              <a:off x="911424" y="2004718"/>
              <a:ext cx="11517126"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In             , the new framework of </a:t>
              </a:r>
              <a:r>
                <a:rPr lang="en-US" b="1" dirty="0" smtClean="0">
                  <a:solidFill>
                    <a:schemeClr val="tx1"/>
                  </a:solidFill>
                </a:rPr>
                <a:t>Concepts</a:t>
              </a:r>
              <a:r>
                <a:rPr lang="en-US" dirty="0" smtClean="0">
                  <a:solidFill>
                    <a:schemeClr val="tx1"/>
                  </a:solidFill>
                </a:rPr>
                <a:t> and </a:t>
              </a:r>
              <a:r>
                <a:rPr lang="en-US" b="1" dirty="0" smtClean="0">
                  <a:solidFill>
                    <a:schemeClr val="tx1"/>
                  </a:solidFill>
                </a:rPr>
                <a:t>Constraints</a:t>
              </a:r>
              <a:r>
                <a:rPr lang="en-US" dirty="0" smtClean="0">
                  <a:solidFill>
                    <a:schemeClr val="tx1"/>
                  </a:solidFill>
                </a:rPr>
                <a:t> was introduced, making SFINAE much more user-friendly. That’s not part of this course – sorry!</a:t>
              </a:r>
              <a:endParaRPr lang="en-US" dirty="0">
                <a:solidFill>
                  <a:schemeClr val="tx1"/>
                </a:solidFill>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17" name="Gruppieren 16"/>
          <p:cNvGrpSpPr>
            <a:grpSpLocks/>
          </p:cNvGrpSpPr>
          <p:nvPr/>
        </p:nvGrpSpPr>
        <p:grpSpPr>
          <a:xfrm>
            <a:off x="1559496" y="4017764"/>
            <a:ext cx="688970" cy="354339"/>
            <a:chOff x="-1377941" y="1119958"/>
            <a:chExt cx="1377942" cy="708679"/>
          </a:xfrm>
        </p:grpSpPr>
        <p:sp>
          <p:nvSpPr>
            <p:cNvPr id="18" name="Textfeld 17"/>
            <p:cNvSpPr txBox="1"/>
            <p:nvPr/>
          </p:nvSpPr>
          <p:spPr>
            <a:xfrm>
              <a:off x="-748922" y="1120750"/>
              <a:ext cx="748923" cy="707887"/>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20</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9" name="Grafik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106744363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solidFill>
                  <a:schemeClr val="bg2"/>
                </a:solidFill>
              </a:rPr>
              <a:t>STL &amp; Lambda expressions</a:t>
            </a:r>
            <a:endParaRPr lang="en-US" dirty="0">
              <a:solidFill>
                <a:schemeClr val="bg2"/>
              </a:solidFill>
            </a:endParaRPr>
          </a:p>
          <a:p>
            <a:r>
              <a:rPr lang="en-US" dirty="0" smtClean="0"/>
              <a:t>The Standard Template Library</a:t>
            </a:r>
            <a:endParaRPr lang="en-US" dirty="0"/>
          </a:p>
        </p:txBody>
      </p:sp>
      <p:sp>
        <p:nvSpPr>
          <p:cNvPr id="3" name="Textplatzhalter 2"/>
          <p:cNvSpPr>
            <a:spLocks noGrp="1"/>
          </p:cNvSpPr>
          <p:nvPr>
            <p:ph type="body" sz="quarter" idx="10"/>
          </p:nvPr>
        </p:nvSpPr>
        <p:spPr/>
        <p:txBody>
          <a:bodyPr/>
          <a:lstStyle/>
          <a:p>
            <a:r>
              <a:rPr lang="en-US" dirty="0" smtClean="0"/>
              <a:t>In the 1980s, HP developed a library all around data structures, iterators, and algorithms</a:t>
            </a:r>
          </a:p>
          <a:p>
            <a:r>
              <a:rPr lang="en-US" dirty="0" smtClean="0"/>
              <a:t>The library was designed to be as flexible as possible, using only templates</a:t>
            </a:r>
          </a:p>
          <a:p>
            <a:r>
              <a:rPr lang="en-US" dirty="0" smtClean="0"/>
              <a:t>This library was so useful that large parts of it are today part of the C++ standard</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45</a:t>
            </a:fld>
            <a:endParaRPr lang="en-US" dirty="0"/>
          </a:p>
        </p:txBody>
      </p:sp>
      <p:grpSp>
        <p:nvGrpSpPr>
          <p:cNvPr id="5" name="Gruppieren 4"/>
          <p:cNvGrpSpPr/>
          <p:nvPr/>
        </p:nvGrpSpPr>
        <p:grpSpPr>
          <a:xfrm>
            <a:off x="334962" y="2600908"/>
            <a:ext cx="11522075" cy="864096"/>
            <a:chOff x="911423" y="983651"/>
            <a:chExt cx="11522075" cy="864096"/>
          </a:xfrm>
        </p:grpSpPr>
        <p:sp>
          <p:nvSpPr>
            <p:cNvPr id="6" name="Abgerundetes Rechteck 5"/>
            <p:cNvSpPr/>
            <p:nvPr/>
          </p:nvSpPr>
          <p:spPr>
            <a:xfrm>
              <a:off x="911423" y="983651"/>
              <a:ext cx="11522075"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The term STL is not well-defined and never occurs in the C++ standard definition. So there exist different opinions on what exactly the STL is and which concepts are part of it.</a:t>
              </a:r>
              <a:endParaRPr lang="en-US" dirty="0">
                <a:solidFill>
                  <a:schemeClr val="tx1"/>
                </a:solidFill>
              </a:endParaRPr>
            </a:p>
          </p:txBody>
        </p:sp>
        <p:pic>
          <p:nvPicPr>
            <p:cNvPr id="7" name="Grafik 6"/>
            <p:cNvPicPr>
              <a:picLocks noChangeAspect="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8" name="Gruppieren 7"/>
          <p:cNvGrpSpPr/>
          <p:nvPr/>
        </p:nvGrpSpPr>
        <p:grpSpPr>
          <a:xfrm>
            <a:off x="341658" y="3788867"/>
            <a:ext cx="11513141" cy="864096"/>
            <a:chOff x="911423" y="3050051"/>
            <a:chExt cx="11513141" cy="864096"/>
          </a:xfrm>
        </p:grpSpPr>
        <p:sp>
          <p:nvSpPr>
            <p:cNvPr id="9" name="Abgerundetes Rechteck 8"/>
            <p:cNvSpPr/>
            <p:nvPr/>
          </p:nvSpPr>
          <p:spPr>
            <a:xfrm>
              <a:off x="911423" y="3050051"/>
              <a:ext cx="11513141"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We have already used the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::vector</a:t>
              </a:r>
              <a:r>
                <a:rPr lang="en-US" dirty="0" smtClean="0">
                  <a:solidFill>
                    <a:schemeClr val="tx1"/>
                  </a:solidFill>
                </a:rPr>
                <a:t> class that definitely is a core part of the STL and the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::string</a:t>
              </a:r>
              <a:r>
                <a:rPr lang="en-US" dirty="0" smtClean="0">
                  <a:solidFill>
                    <a:schemeClr val="tx1"/>
                  </a:solidFill>
                </a:rPr>
                <a:t> that, in some definitions, also belongs to it.</a:t>
              </a:r>
              <a:endParaRPr lang="en-US" dirty="0">
                <a:solidFill>
                  <a:schemeClr val="tx1"/>
                </a:solidFill>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208779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Basic Idea of STL</a:t>
            </a:r>
            <a:endParaRPr lang="en-US" dirty="0"/>
          </a:p>
          <a:p>
            <a:endParaRPr lang="en-US" dirty="0"/>
          </a:p>
        </p:txBody>
      </p:sp>
      <p:sp>
        <p:nvSpPr>
          <p:cNvPr id="3" name="Textplatzhalter 2"/>
          <p:cNvSpPr>
            <a:spLocks noGrp="1"/>
          </p:cNvSpPr>
          <p:nvPr>
            <p:ph type="body" sz="quarter" idx="10"/>
          </p:nvPr>
        </p:nvSpPr>
        <p:spPr/>
        <p:txBody>
          <a:bodyPr/>
          <a:lstStyle/>
          <a:p>
            <a:r>
              <a:rPr lang="en-US" dirty="0" smtClean="0"/>
              <a:t>For different purposes, we want to store multiple elements of data in different storage </a:t>
            </a:r>
            <a:r>
              <a:rPr lang="en-US" b="1" dirty="0" smtClean="0"/>
              <a:t>containers</a:t>
            </a:r>
          </a:p>
          <a:p>
            <a:r>
              <a:rPr lang="en-US" b="1" dirty="0" smtClean="0"/>
              <a:t>Algorithms</a:t>
            </a:r>
            <a:r>
              <a:rPr lang="en-US" dirty="0" smtClean="0"/>
              <a:t> working on this data should work for all types of containers (and all types of elements inside the containers)</a:t>
            </a:r>
          </a:p>
          <a:p>
            <a:r>
              <a:rPr lang="en-US" dirty="0" smtClean="0"/>
              <a:t>So we need a common interface, which are </a:t>
            </a:r>
            <a:r>
              <a:rPr lang="en-US" b="1" dirty="0" smtClean="0"/>
              <a:t>iterators </a:t>
            </a:r>
            <a:r>
              <a:rPr lang="en-US" dirty="0" smtClean="0"/>
              <a:t>that visit all elements of the container once</a:t>
            </a:r>
          </a:p>
          <a:p>
            <a:r>
              <a:rPr lang="en-US" dirty="0" smtClean="0"/>
              <a:t>The most basic example of a container would be a C-Array, for which the iterator is just a pointer to an element</a:t>
            </a:r>
          </a:p>
          <a:p>
            <a:r>
              <a:rPr lang="en-US" dirty="0" smtClean="0"/>
              <a:t>For all containers of the STL library, the </a:t>
            </a:r>
            <a:r>
              <a:rPr lang="en-US" dirty="0" smtClean="0">
                <a:latin typeface="Consolas" panose="020B0609020204030204" pitchFamily="49" charset="0"/>
              </a:rPr>
              <a:t>begin()</a:t>
            </a:r>
            <a:r>
              <a:rPr lang="en-US" dirty="0" smtClean="0"/>
              <a:t> method returns an iterator to the first element, while </a:t>
            </a:r>
            <a:r>
              <a:rPr lang="en-US" dirty="0" smtClean="0">
                <a:latin typeface="Consolas" panose="020B0609020204030204" pitchFamily="49" charset="0"/>
              </a:rPr>
              <a:t>end()</a:t>
            </a:r>
            <a:r>
              <a:rPr lang="en-US" dirty="0" smtClean="0"/>
              <a:t> gives us an iterator to the position </a:t>
            </a:r>
            <a:r>
              <a:rPr lang="en-US" b="1" dirty="0" smtClean="0"/>
              <a:t>after</a:t>
            </a:r>
            <a:r>
              <a:rPr lang="en-US" dirty="0" smtClean="0"/>
              <a:t> the last element</a:t>
            </a:r>
          </a:p>
          <a:p>
            <a:r>
              <a:rPr lang="en-US" dirty="0" smtClean="0"/>
              <a:t>Iterators behave like pointers: Dereferencing them with * gives us access to the element, while </a:t>
            </a:r>
            <a:r>
              <a:rPr lang="en-US" dirty="0" smtClean="0">
                <a:latin typeface="Consolas" panose="020B0609020204030204" pitchFamily="49" charset="0"/>
              </a:rPr>
              <a:t>++</a:t>
            </a:r>
            <a:r>
              <a:rPr lang="en-US" dirty="0" smtClean="0"/>
              <a:t> and </a:t>
            </a:r>
            <a:r>
              <a:rPr lang="en-US" dirty="0" smtClean="0">
                <a:latin typeface="Consolas" panose="020B0609020204030204" pitchFamily="49" charset="0"/>
              </a:rPr>
              <a:t>--</a:t>
            </a:r>
            <a:r>
              <a:rPr lang="en-US" dirty="0" smtClean="0"/>
              <a:t> move the iterator around the container.</a:t>
            </a:r>
          </a:p>
          <a:p>
            <a:r>
              <a:rPr lang="en-US" dirty="0" smtClean="0"/>
              <a:t>Dereferencing </a:t>
            </a:r>
            <a:r>
              <a:rPr lang="en-US" dirty="0" smtClean="0">
                <a:latin typeface="Consolas" panose="020B0609020204030204" pitchFamily="49" charset="0"/>
              </a:rPr>
              <a:t>end() </a:t>
            </a:r>
            <a:r>
              <a:rPr lang="en-US" dirty="0" smtClean="0"/>
              <a:t>results in an error</a:t>
            </a:r>
          </a:p>
          <a:p>
            <a:endParaRPr lang="en-US" dirty="0"/>
          </a:p>
          <a:p>
            <a:r>
              <a:rPr lang="en-US" dirty="0" smtClean="0"/>
              <a:t>Let’s look at the different container types to understand this in detail</a:t>
            </a:r>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46</a:t>
            </a:fld>
            <a:endParaRPr lang="en-US" dirty="0"/>
          </a:p>
        </p:txBody>
      </p:sp>
    </p:spTree>
    <p:extLst>
      <p:ext uri="{BB962C8B-B14F-4D97-AF65-F5344CB8AC3E}">
        <p14:creationId xmlns:p14="http://schemas.microsoft.com/office/powerpoint/2010/main" val="18538229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::vector</a:t>
            </a:r>
            <a:endParaRPr lang="en-US" dirty="0"/>
          </a:p>
          <a:p>
            <a:endParaRPr lang="en-US" dirty="0"/>
          </a:p>
        </p:txBody>
      </p:sp>
      <mc:AlternateContent xmlns:mc="http://schemas.openxmlformats.org/markup-compatibility/2006" xmlns:a14="http://schemas.microsoft.com/office/drawing/2010/main">
        <mc:Choice Requires="a14">
          <p:sp>
            <p:nvSpPr>
              <p:cNvPr id="3" name="Textplatzhalter 2"/>
              <p:cNvSpPr>
                <a:spLocks noGrp="1"/>
              </p:cNvSpPr>
              <p:nvPr>
                <p:ph type="body" sz="quarter" idx="10"/>
              </p:nvPr>
            </p:nvSpPr>
            <p:spPr/>
            <p:txBody>
              <a:bodyPr/>
              <a:lstStyle/>
              <a:p>
                <a:r>
                  <a:rPr lang="en-US" dirty="0" smtClean="0"/>
                  <a:t>A vector stores a dynamic number of elements of a certain type in contiguous memory</a:t>
                </a:r>
              </a:p>
              <a:p>
                <a:r>
                  <a:rPr lang="en-US" dirty="0" smtClean="0"/>
                  <a:t>As long as the size is smaller than the current capacity, adding elements to the end is </a:t>
                </a:r>
                <a14:m>
                  <m:oMath xmlns:m="http://schemas.openxmlformats.org/officeDocument/2006/math">
                    <m:r>
                      <a:rPr lang="en-US" i="1" smtClean="0">
                        <a:latin typeface="Cambria Math" panose="02040503050406030204" pitchFamily="18" charset="0"/>
                        <a:ea typeface="Cambria Math" panose="02040503050406030204" pitchFamily="18" charset="0"/>
                      </a:rPr>
                      <m:t>𝒪</m:t>
                    </m:r>
                    <m:r>
                      <a:rPr lang="en-US" b="0" i="1" smtClean="0">
                        <a:latin typeface="Cambria Math" panose="02040503050406030204" pitchFamily="18" charset="0"/>
                        <a:ea typeface="Cambria Math" panose="02040503050406030204" pitchFamily="18" charset="0"/>
                      </a:rPr>
                      <m:t>(1)</m:t>
                    </m:r>
                  </m:oMath>
                </a14:m>
                <a:endParaRPr lang="en-US" dirty="0" smtClean="0"/>
              </a:p>
              <a:p>
                <a:r>
                  <a:rPr lang="en-US" dirty="0" smtClean="0"/>
                  <a:t>When we add an element beyond that size, the capacity is automatically doubled by allocating new memory, copying the old data to the new location, deallocating old memory, and then adding the new element – so this is </a:t>
                </a:r>
                <a14:m>
                  <m:oMath xmlns:m="http://schemas.openxmlformats.org/officeDocument/2006/math">
                    <m:r>
                      <a:rPr lang="en-US" i="1">
                        <a:latin typeface="Cambria Math" panose="02040503050406030204" pitchFamily="18" charset="0"/>
                        <a:ea typeface="Cambria Math" panose="02040503050406030204" pitchFamily="18" charset="0"/>
                      </a:rPr>
                      <m:t>𝒪</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e>
                    </m:d>
                  </m:oMath>
                </a14:m>
                <a:r>
                  <a:rPr lang="en-US" dirty="0" smtClean="0">
                    <a:ea typeface="Cambria Math" panose="02040503050406030204" pitchFamily="18" charset="0"/>
                  </a:rPr>
                  <a:t>. If we already know how many elements we expect to add, we can manually increase the capacity beforehand.</a:t>
                </a:r>
              </a:p>
              <a:p>
                <a:r>
                  <a:rPr lang="en-US" dirty="0" smtClean="0"/>
                  <a:t>Deleting the last element is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m:t>
                    </m:r>
                  </m:oMath>
                </a14:m>
                <a:r>
                  <a:rPr lang="en-US" dirty="0" smtClean="0"/>
                  <a:t>. The capacity does not automatically shrink.</a:t>
                </a:r>
              </a:p>
              <a:p>
                <a:r>
                  <a:rPr lang="en-US" dirty="0" smtClean="0"/>
                  <a:t>Adding an element at a certain position first moves all following elements one space ahead –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endParaRPr lang="en-US" dirty="0" smtClean="0"/>
              </a:p>
              <a:p>
                <a:r>
                  <a:rPr lang="en-US" dirty="0" smtClean="0"/>
                  <a:t>The same holds true for removing any element.</a:t>
                </a:r>
              </a:p>
              <a:p>
                <a:r>
                  <a:rPr lang="en-US" dirty="0" smtClean="0"/>
                  <a:t>Accessing any element by its index can be done in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 </m:t>
                    </m:r>
                  </m:oMath>
                </a14:m>
                <a:r>
                  <a:rPr lang="en-US" dirty="0" smtClean="0"/>
                  <a:t>due to the contiguous memory layout</a:t>
                </a:r>
              </a:p>
              <a:p>
                <a:r>
                  <a:rPr lang="en-US" dirty="0" smtClean="0"/>
                  <a:t>Checking if the vector contains an element (or counting, how often) is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smtClean="0"/>
                  <a:t>. If we do so for multiple elements, it might be useful to sort the vector before, which is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smtClean="0"/>
                  <a:t>, to achieve searching in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oMath>
                </a14:m>
                <a:r>
                  <a:rPr lang="en-US" dirty="0" smtClean="0"/>
                  <a:t> – but that will break the moment we add new elements, as the vector has no mechanism to be kept sorted.</a:t>
                </a:r>
              </a:p>
              <a:p>
                <a:endParaRPr lang="en-US"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0"/>
              </p:nvPr>
            </p:nvSpPr>
            <p:spPr>
              <a:blipFill>
                <a:blip r:embed="rId2"/>
                <a:stretch>
                  <a:fillRect l="-1270" t="-1472" r="-1746"/>
                </a:stretch>
              </a:blipFill>
            </p:spPr>
            <p:txBody>
              <a:bodyPr/>
              <a:lstStyle/>
              <a:p>
                <a:r>
                  <a:rPr lang="en-US">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47</a:t>
            </a:fld>
            <a:endParaRPr lang="en-US" dirty="0"/>
          </a:p>
        </p:txBody>
      </p:sp>
    </p:spTree>
    <p:extLst>
      <p:ext uri="{BB962C8B-B14F-4D97-AF65-F5344CB8AC3E}">
        <p14:creationId xmlns:p14="http://schemas.microsoft.com/office/powerpoint/2010/main" val="323907979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::vector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48</a:t>
            </a:fld>
            <a:endParaRPr lang="en-US" dirty="0"/>
          </a:p>
        </p:txBody>
      </p:sp>
      <p:sp>
        <p:nvSpPr>
          <p:cNvPr id="5" name="Rechteck 4"/>
          <p:cNvSpPr/>
          <p:nvPr/>
        </p:nvSpPr>
        <p:spPr>
          <a:xfrm>
            <a:off x="334963" y="980728"/>
            <a:ext cx="11522075" cy="25853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smtClean="0">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a:solidFill>
                  <a:srgbClr val="267F99"/>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v</a:t>
            </a:r>
            <a:r>
              <a:rPr lang="en-US" dirty="0">
                <a:solidFill>
                  <a:srgbClr val="3B3B3B"/>
                </a:solidFill>
                <a:latin typeface="Consolas" panose="020B0609020204030204" pitchFamily="49" charset="0"/>
              </a:rPr>
              <a:t>{</a:t>
            </a:r>
            <a:r>
              <a:rPr lang="en-US" dirty="0">
                <a:solidFill>
                  <a:srgbClr val="098658"/>
                </a:solidFill>
                <a:latin typeface="Consolas" panose="020B0609020204030204" pitchFamily="49" charset="0"/>
              </a:rPr>
              <a:t>1</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4</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5</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6</a:t>
            </a:r>
            <a:r>
              <a:rPr lang="en-US" dirty="0">
                <a:solidFill>
                  <a:srgbClr val="3B3B3B"/>
                </a:solidFill>
                <a:latin typeface="Consolas" panose="020B0609020204030204" pitchFamily="49" charset="0"/>
              </a:rPr>
              <a:t>};</a:t>
            </a:r>
            <a:r>
              <a:rPr lang="en-US" dirty="0">
                <a:solidFill>
                  <a:srgbClr val="008000"/>
                </a:solidFill>
                <a:latin typeface="Consolas" panose="020B0609020204030204" pitchFamily="49" charset="0"/>
              </a:rPr>
              <a:t>  // Initializer </a:t>
            </a:r>
            <a:r>
              <a:rPr lang="en-US" dirty="0" smtClean="0">
                <a:solidFill>
                  <a:srgbClr val="008000"/>
                </a:solidFill>
                <a:latin typeface="Consolas" panose="020B0609020204030204" pitchFamily="49" charset="0"/>
              </a:rPr>
              <a:t>list</a:t>
            </a:r>
          </a:p>
          <a:p>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reserve</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10</a:t>
            </a:r>
            <a:r>
              <a:rPr lang="de-DE" dirty="0">
                <a:solidFill>
                  <a:srgbClr val="3B3B3B"/>
                </a:solidFill>
                <a:latin typeface="Consolas" panose="020B0609020204030204" pitchFamily="49" charset="0"/>
              </a:rPr>
              <a:t>);</a:t>
            </a:r>
            <a:r>
              <a:rPr lang="de-DE" dirty="0">
                <a:solidFill>
                  <a:srgbClr val="008000"/>
                </a:solidFill>
                <a:latin typeface="Consolas" panose="020B0609020204030204" pitchFamily="49" charset="0"/>
              </a:rPr>
              <a:t>                         // Reserve </a:t>
            </a:r>
            <a:r>
              <a:rPr lang="de-DE" dirty="0" err="1">
                <a:solidFill>
                  <a:srgbClr val="008000"/>
                </a:solidFill>
                <a:latin typeface="Consolas" panose="020B0609020204030204" pitchFamily="49" charset="0"/>
              </a:rPr>
              <a:t>space</a:t>
            </a:r>
            <a:r>
              <a:rPr lang="de-DE" dirty="0">
                <a:solidFill>
                  <a:srgbClr val="008000"/>
                </a:solidFill>
                <a:latin typeface="Consolas" panose="020B0609020204030204" pitchFamily="49" charset="0"/>
              </a:rPr>
              <a:t> </a:t>
            </a:r>
            <a:r>
              <a:rPr lang="de-DE" dirty="0" err="1">
                <a:solidFill>
                  <a:srgbClr val="008000"/>
                </a:solidFill>
                <a:latin typeface="Consolas" panose="020B0609020204030204" pitchFamily="49" charset="0"/>
              </a:rPr>
              <a:t>for</a:t>
            </a:r>
            <a:r>
              <a:rPr lang="de-DE" dirty="0">
                <a:solidFill>
                  <a:srgbClr val="008000"/>
                </a:solidFill>
                <a:latin typeface="Consolas" panose="020B0609020204030204" pitchFamily="49" charset="0"/>
              </a:rPr>
              <a:t> 10 </a:t>
            </a:r>
            <a:r>
              <a:rPr lang="de-DE" dirty="0" err="1" smtClean="0">
                <a:solidFill>
                  <a:srgbClr val="008000"/>
                </a:solidFill>
                <a:latin typeface="Consolas" panose="020B0609020204030204" pitchFamily="49" charset="0"/>
              </a:rPr>
              <a:t>elements</a:t>
            </a:r>
            <a:endParaRPr lang="en-US" dirty="0" smtClean="0">
              <a:solidFill>
                <a:srgbClr val="3B3B3B"/>
              </a:solidFill>
              <a:latin typeface="Consolas" panose="020B0609020204030204" pitchFamily="49" charset="0"/>
            </a:endParaRPr>
          </a:p>
          <a:p>
            <a:r>
              <a:rPr lang="en-US" dirty="0" smtClean="0">
                <a:solidFill>
                  <a:srgbClr val="001080"/>
                </a:solidFill>
                <a:latin typeface="Consolas" panose="020B0609020204030204" pitchFamily="49" charset="0"/>
              </a:rPr>
              <a:t>v</a:t>
            </a:r>
            <a:r>
              <a:rPr lang="en-US" dirty="0" smtClean="0">
                <a:solidFill>
                  <a:srgbClr val="795E26"/>
                </a:solidFill>
                <a:latin typeface="Consolas" panose="020B0609020204030204" pitchFamily="49" charset="0"/>
              </a:rPr>
              <a:t>[</a:t>
            </a:r>
            <a:r>
              <a:rPr lang="en-US" dirty="0" smtClean="0">
                <a:solidFill>
                  <a:srgbClr val="098658"/>
                </a:solidFill>
                <a:latin typeface="Consolas" panose="020B0609020204030204" pitchFamily="49" charset="0"/>
              </a:rPr>
              <a:t>4</a:t>
            </a:r>
            <a:r>
              <a:rPr lang="en-US" dirty="0">
                <a:solidFill>
                  <a:srgbClr val="795E26"/>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a:t>
            </a:r>
            <a:r>
              <a:rPr lang="en-US" dirty="0">
                <a:solidFill>
                  <a:srgbClr val="3B3B3B"/>
                </a:solidFill>
                <a:latin typeface="Consolas" panose="020B0609020204030204" pitchFamily="49" charset="0"/>
              </a:rPr>
              <a:t>;</a:t>
            </a:r>
            <a:r>
              <a:rPr lang="en-US" dirty="0">
                <a:solidFill>
                  <a:srgbClr val="008000"/>
                </a:solidFill>
                <a:latin typeface="Consolas" panose="020B0609020204030204" pitchFamily="49" charset="0"/>
              </a:rPr>
              <a:t>                             // Access to element 4 (0-based)</a:t>
            </a:r>
            <a:endParaRPr lang="en-US" dirty="0">
              <a:solidFill>
                <a:srgbClr val="3B3B3B"/>
              </a:solidFill>
              <a:latin typeface="Consolas" panose="020B0609020204030204" pitchFamily="49" charset="0"/>
            </a:endParaRPr>
          </a:p>
          <a:p>
            <a:r>
              <a:rPr lang="en-US" dirty="0" smtClean="0">
                <a:solidFill>
                  <a:srgbClr val="001080"/>
                </a:solidFill>
                <a:latin typeface="Consolas" panose="020B0609020204030204" pitchFamily="49" charset="0"/>
              </a:rPr>
              <a:t>v</a:t>
            </a:r>
            <a:r>
              <a:rPr lang="en-US" dirty="0" smtClean="0">
                <a:solidFill>
                  <a:srgbClr val="3B3B3B"/>
                </a:solidFill>
                <a:latin typeface="Consolas" panose="020B0609020204030204" pitchFamily="49" charset="0"/>
              </a:rPr>
              <a:t>.</a:t>
            </a:r>
            <a:r>
              <a:rPr lang="en-US" dirty="0" smtClean="0">
                <a:solidFill>
                  <a:srgbClr val="795E26"/>
                </a:solidFill>
                <a:latin typeface="Consolas" panose="020B0609020204030204" pitchFamily="49" charset="0"/>
              </a:rPr>
              <a:t>at</a:t>
            </a:r>
            <a:r>
              <a:rPr lang="en-US" dirty="0" smtClean="0">
                <a:solidFill>
                  <a:srgbClr val="3B3B3B"/>
                </a:solidFill>
                <a:latin typeface="Consolas" panose="020B0609020204030204" pitchFamily="49" charset="0"/>
              </a:rPr>
              <a:t>(</a:t>
            </a:r>
            <a:r>
              <a:rPr lang="en-US" dirty="0" smtClean="0">
                <a:solidFill>
                  <a:srgbClr val="098658"/>
                </a:solidFill>
                <a:latin typeface="Consolas" panose="020B0609020204030204" pitchFamily="49" charset="0"/>
              </a:rPr>
              <a:t>4</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5</a:t>
            </a:r>
            <a:r>
              <a:rPr lang="en-US" dirty="0">
                <a:solidFill>
                  <a:srgbClr val="3B3B3B"/>
                </a:solidFill>
                <a:latin typeface="Consolas" panose="020B0609020204030204" pitchFamily="49" charset="0"/>
              </a:rPr>
              <a:t>;</a:t>
            </a:r>
            <a:r>
              <a:rPr lang="en-US" dirty="0">
                <a:solidFill>
                  <a:srgbClr val="008000"/>
                </a:solidFill>
                <a:latin typeface="Consolas" panose="020B0609020204030204" pitchFamily="49" charset="0"/>
              </a:rPr>
              <a:t>                          // Same, but with range check</a:t>
            </a:r>
            <a:endParaRPr lang="en-US" dirty="0">
              <a:solidFill>
                <a:srgbClr val="3B3B3B"/>
              </a:solidFill>
              <a:latin typeface="Consolas" panose="020B0609020204030204" pitchFamily="49" charset="0"/>
            </a:endParaRPr>
          </a:p>
          <a:p>
            <a:r>
              <a:rPr lang="en-US" dirty="0" err="1" smtClean="0">
                <a:solidFill>
                  <a:srgbClr val="001080"/>
                </a:solidFill>
                <a:latin typeface="Consolas" panose="020B0609020204030204" pitchFamily="49" charset="0"/>
              </a:rPr>
              <a:t>v</a:t>
            </a:r>
            <a:r>
              <a:rPr lang="en-US" dirty="0" err="1" smtClean="0">
                <a:solidFill>
                  <a:srgbClr val="3B3B3B"/>
                </a:solidFill>
                <a:latin typeface="Consolas" panose="020B0609020204030204" pitchFamily="49" charset="0"/>
              </a:rPr>
              <a:t>.</a:t>
            </a:r>
            <a:r>
              <a:rPr lang="en-US" dirty="0" err="1" smtClean="0">
                <a:solidFill>
                  <a:srgbClr val="795E26"/>
                </a:solidFill>
                <a:latin typeface="Consolas" panose="020B0609020204030204" pitchFamily="49" charset="0"/>
              </a:rPr>
              <a:t>push_back</a:t>
            </a:r>
            <a:r>
              <a:rPr lang="en-US" dirty="0" smtClean="0">
                <a:solidFill>
                  <a:srgbClr val="3B3B3B"/>
                </a:solidFill>
                <a:latin typeface="Consolas" panose="020B0609020204030204" pitchFamily="49" charset="0"/>
              </a:rPr>
              <a:t>(</a:t>
            </a:r>
            <a:r>
              <a:rPr lang="en-US" dirty="0" smtClean="0">
                <a:solidFill>
                  <a:srgbClr val="098658"/>
                </a:solidFill>
                <a:latin typeface="Consolas" panose="020B0609020204030204" pitchFamily="49" charset="0"/>
              </a:rPr>
              <a:t>7</a:t>
            </a:r>
            <a:r>
              <a:rPr lang="en-US" dirty="0">
                <a:solidFill>
                  <a:srgbClr val="3B3B3B"/>
                </a:solidFill>
                <a:latin typeface="Consolas" panose="020B0609020204030204" pitchFamily="49" charset="0"/>
              </a:rPr>
              <a:t>);</a:t>
            </a:r>
            <a:r>
              <a:rPr lang="en-US" dirty="0">
                <a:solidFill>
                  <a:srgbClr val="008000"/>
                </a:solidFill>
                <a:latin typeface="Consolas" panose="020B0609020204030204" pitchFamily="49" charset="0"/>
              </a:rPr>
              <a:t>  </a:t>
            </a:r>
            <a:r>
              <a:rPr lang="en-US" dirty="0" smtClean="0">
                <a:solidFill>
                  <a:srgbClr val="008000"/>
                </a:solidFill>
                <a:latin typeface="Consolas" panose="020B0609020204030204" pitchFamily="49" charset="0"/>
              </a:rPr>
              <a:t>                      // Add value to the end</a:t>
            </a:r>
          </a:p>
          <a:p>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insert</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smtClean="0">
                <a:solidFill>
                  <a:srgbClr val="3B3B3B"/>
                </a:solidFill>
                <a:latin typeface="Consolas" panose="020B0609020204030204" pitchFamily="49" charset="0"/>
              </a:rPr>
              <a:t>, </a:t>
            </a:r>
            <a:r>
              <a:rPr lang="de-DE" dirty="0" smtClean="0">
                <a:solidFill>
                  <a:srgbClr val="000000"/>
                </a:solidFill>
                <a:latin typeface="Consolas" panose="020B0609020204030204" pitchFamily="49" charset="0"/>
              </a:rPr>
              <a:t>-</a:t>
            </a:r>
            <a:r>
              <a:rPr lang="de-DE" dirty="0" smtClean="0">
                <a:solidFill>
                  <a:srgbClr val="098658"/>
                </a:solidFill>
                <a:latin typeface="Consolas" panose="020B0609020204030204" pitchFamily="49" charset="0"/>
              </a:rPr>
              <a:t>1</a:t>
            </a:r>
            <a:r>
              <a:rPr lang="de-DE" dirty="0">
                <a:solidFill>
                  <a:srgbClr val="3B3B3B"/>
                </a:solidFill>
                <a:latin typeface="Consolas" panose="020B0609020204030204" pitchFamily="49" charset="0"/>
              </a:rPr>
              <a:t>);</a:t>
            </a:r>
            <a:r>
              <a:rPr lang="de-DE" dirty="0">
                <a:solidFill>
                  <a:srgbClr val="008000"/>
                </a:solidFill>
                <a:latin typeface="Consolas" panose="020B0609020204030204" pitchFamily="49" charset="0"/>
              </a:rPr>
              <a:t>  </a:t>
            </a:r>
            <a:r>
              <a:rPr lang="de-DE" dirty="0" smtClean="0">
                <a:solidFill>
                  <a:srgbClr val="008000"/>
                </a:solidFill>
                <a:latin typeface="Consolas" panose="020B0609020204030204" pitchFamily="49" charset="0"/>
              </a:rPr>
              <a:t>      // </a:t>
            </a:r>
            <a:r>
              <a:rPr lang="de-DE" dirty="0">
                <a:solidFill>
                  <a:srgbClr val="008000"/>
                </a:solidFill>
                <a:latin typeface="Consolas" panose="020B0609020204030204" pitchFamily="49" charset="0"/>
              </a:rPr>
              <a:t>Insert </a:t>
            </a:r>
            <a:r>
              <a:rPr lang="de-DE" dirty="0" smtClean="0">
                <a:solidFill>
                  <a:srgbClr val="008000"/>
                </a:solidFill>
                <a:latin typeface="Consolas" panose="020B0609020204030204" pitchFamily="49" charset="0"/>
              </a:rPr>
              <a:t>2 </a:t>
            </a:r>
            <a:r>
              <a:rPr lang="de-DE" dirty="0" err="1" smtClean="0">
                <a:solidFill>
                  <a:srgbClr val="008000"/>
                </a:solidFill>
                <a:latin typeface="Consolas" panose="020B0609020204030204" pitchFamily="49" charset="0"/>
              </a:rPr>
              <a:t>elements</a:t>
            </a:r>
            <a:r>
              <a:rPr lang="de-DE" dirty="0" smtClean="0">
                <a:solidFill>
                  <a:srgbClr val="008000"/>
                </a:solidFill>
                <a:latin typeface="Consolas" panose="020B0609020204030204" pitchFamily="49" charset="0"/>
              </a:rPr>
              <a:t> </a:t>
            </a:r>
            <a:r>
              <a:rPr lang="de-DE" dirty="0" err="1" smtClean="0">
                <a:solidFill>
                  <a:srgbClr val="008000"/>
                </a:solidFill>
                <a:latin typeface="Consolas" panose="020B0609020204030204" pitchFamily="49" charset="0"/>
              </a:rPr>
              <a:t>of</a:t>
            </a:r>
            <a:r>
              <a:rPr lang="de-DE" dirty="0" smtClean="0">
                <a:solidFill>
                  <a:srgbClr val="008000"/>
                </a:solidFill>
                <a:latin typeface="Consolas" panose="020B0609020204030204" pitchFamily="49" charset="0"/>
              </a:rPr>
              <a:t> </a:t>
            </a:r>
            <a:r>
              <a:rPr lang="de-DE" dirty="0" err="1" smtClean="0">
                <a:solidFill>
                  <a:srgbClr val="008000"/>
                </a:solidFill>
                <a:latin typeface="Consolas" panose="020B0609020204030204" pitchFamily="49" charset="0"/>
              </a:rPr>
              <a:t>value</a:t>
            </a:r>
            <a:r>
              <a:rPr lang="de-DE" dirty="0" smtClean="0">
                <a:solidFill>
                  <a:srgbClr val="008000"/>
                </a:solidFill>
                <a:latin typeface="Consolas" panose="020B0609020204030204" pitchFamily="49" charset="0"/>
              </a:rPr>
              <a:t> -1 </a:t>
            </a:r>
            <a:r>
              <a:rPr lang="de-DE" dirty="0">
                <a:solidFill>
                  <a:srgbClr val="008000"/>
                </a:solidFill>
                <a:latin typeface="Consolas" panose="020B0609020204030204" pitchFamily="49" charset="0"/>
              </a:rPr>
              <a:t>at </a:t>
            </a:r>
            <a:r>
              <a:rPr lang="de-DE" dirty="0" err="1">
                <a:solidFill>
                  <a:srgbClr val="008000"/>
                </a:solidFill>
                <a:latin typeface="Consolas" panose="020B0609020204030204" pitchFamily="49" charset="0"/>
              </a:rPr>
              <a:t>position</a:t>
            </a:r>
            <a:r>
              <a:rPr lang="de-DE" dirty="0">
                <a:solidFill>
                  <a:srgbClr val="008000"/>
                </a:solidFill>
                <a:latin typeface="Consolas" panose="020B0609020204030204" pitchFamily="49" charset="0"/>
              </a:rPr>
              <a:t> </a:t>
            </a:r>
            <a:r>
              <a:rPr lang="de-DE" dirty="0" smtClean="0">
                <a:solidFill>
                  <a:srgbClr val="008000"/>
                </a:solidFill>
                <a:latin typeface="Consolas" panose="020B0609020204030204" pitchFamily="49" charset="0"/>
              </a:rPr>
              <a:t>2 (&amp;3)</a:t>
            </a:r>
          </a:p>
          <a:p>
            <a:r>
              <a:rPr lang="de-DE" dirty="0" err="1" smtClean="0">
                <a:solidFill>
                  <a:srgbClr val="001080"/>
                </a:solidFill>
                <a:latin typeface="Consolas" panose="020B0609020204030204" pitchFamily="49" charset="0"/>
              </a:rPr>
              <a:t>v</a:t>
            </a:r>
            <a:r>
              <a:rPr lang="de-DE" dirty="0" err="1"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erase</a:t>
            </a:r>
            <a:r>
              <a:rPr lang="de-DE" dirty="0" smtClean="0">
                <a:solidFill>
                  <a:srgbClr val="3B3B3B"/>
                </a:solidFill>
                <a:latin typeface="Consolas" panose="020B0609020204030204" pitchFamily="49" charset="0"/>
              </a:rPr>
              <a:t>(</a:t>
            </a:r>
            <a:r>
              <a:rPr lang="de-DE" dirty="0" err="1" smtClean="0">
                <a:solidFill>
                  <a:srgbClr val="001080"/>
                </a:solidFill>
                <a:latin typeface="Consolas" panose="020B0609020204030204" pitchFamily="49" charset="0"/>
              </a:rPr>
              <a:t>v</a:t>
            </a:r>
            <a:r>
              <a:rPr lang="de-DE" dirty="0" err="1"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a:t>
            </a:r>
            <a:r>
              <a:rPr lang="de-DE" dirty="0">
                <a:solidFill>
                  <a:srgbClr val="3B3B3B"/>
                </a:solidFill>
                <a:latin typeface="Consolas" panose="020B0609020204030204" pitchFamily="49" charset="0"/>
              </a:rPr>
              <a:t> </a:t>
            </a:r>
            <a:r>
              <a:rPr lang="de-DE" dirty="0" smtClean="0">
                <a:solidFill>
                  <a:srgbClr val="098658"/>
                </a:solidFill>
                <a:latin typeface="Consolas" panose="020B0609020204030204" pitchFamily="49" charset="0"/>
              </a:rPr>
              <a:t>2</a:t>
            </a:r>
            <a:r>
              <a:rPr lang="de-DE" dirty="0" smtClean="0">
                <a:solidFill>
                  <a:srgbClr val="3B3B3B"/>
                </a:solidFill>
                <a:latin typeface="Consolas" panose="020B0609020204030204" pitchFamily="49" charset="0"/>
              </a:rPr>
              <a:t>);                </a:t>
            </a:r>
            <a:r>
              <a:rPr lang="de-DE" dirty="0">
                <a:solidFill>
                  <a:srgbClr val="008000"/>
                </a:solidFill>
                <a:latin typeface="Consolas" panose="020B0609020204030204" pitchFamily="49" charset="0"/>
              </a:rPr>
              <a:t>// </a:t>
            </a:r>
            <a:r>
              <a:rPr lang="de-DE" dirty="0" smtClean="0">
                <a:solidFill>
                  <a:srgbClr val="008000"/>
                </a:solidFill>
                <a:latin typeface="Consolas" panose="020B0609020204030204" pitchFamily="49" charset="0"/>
              </a:rPr>
              <a:t>Delete </a:t>
            </a:r>
            <a:r>
              <a:rPr lang="de-DE" dirty="0" err="1" smtClean="0">
                <a:solidFill>
                  <a:srgbClr val="008000"/>
                </a:solidFill>
                <a:latin typeface="Consolas" panose="020B0609020204030204" pitchFamily="49" charset="0"/>
              </a:rPr>
              <a:t>the</a:t>
            </a:r>
            <a:r>
              <a:rPr lang="de-DE" dirty="0" smtClean="0">
                <a:solidFill>
                  <a:srgbClr val="008000"/>
                </a:solidFill>
                <a:latin typeface="Consolas" panose="020B0609020204030204" pitchFamily="49" charset="0"/>
              </a:rPr>
              <a:t> </a:t>
            </a:r>
            <a:r>
              <a:rPr lang="de-DE" dirty="0" err="1" smtClean="0">
                <a:solidFill>
                  <a:srgbClr val="008000"/>
                </a:solidFill>
                <a:latin typeface="Consolas" panose="020B0609020204030204" pitchFamily="49" charset="0"/>
              </a:rPr>
              <a:t>element</a:t>
            </a:r>
            <a:r>
              <a:rPr lang="de-DE" dirty="0" smtClean="0">
                <a:solidFill>
                  <a:srgbClr val="008000"/>
                </a:solidFill>
                <a:latin typeface="Consolas" panose="020B0609020204030204" pitchFamily="49" charset="0"/>
              </a:rPr>
              <a:t> at </a:t>
            </a:r>
            <a:r>
              <a:rPr lang="de-DE" dirty="0" err="1" smtClean="0">
                <a:solidFill>
                  <a:srgbClr val="008000"/>
                </a:solidFill>
                <a:latin typeface="Consolas" panose="020B0609020204030204" pitchFamily="49" charset="0"/>
              </a:rPr>
              <a:t>position</a:t>
            </a:r>
            <a:r>
              <a:rPr lang="de-DE" dirty="0" smtClean="0">
                <a:solidFill>
                  <a:srgbClr val="008000"/>
                </a:solidFill>
                <a:latin typeface="Consolas" panose="020B0609020204030204" pitchFamily="49" charset="0"/>
              </a:rPr>
              <a:t> 2</a:t>
            </a:r>
          </a:p>
          <a:p>
            <a:r>
              <a:rPr lang="en-US" dirty="0" err="1" smtClean="0">
                <a:solidFill>
                  <a:srgbClr val="0000FF"/>
                </a:solidFill>
                <a:latin typeface="Consolas" panose="020B0609020204030204" pitchFamily="49" charset="0"/>
              </a:rPr>
              <a:t>int</a:t>
            </a:r>
            <a:r>
              <a:rPr lang="en-US" dirty="0" smtClean="0">
                <a:solidFill>
                  <a:srgbClr val="0000FF"/>
                </a:solidFill>
                <a:latin typeface="Consolas" panose="020B0609020204030204" pitchFamily="49" charset="0"/>
              </a:rPr>
              <a:t> </a:t>
            </a:r>
            <a:r>
              <a:rPr lang="en-US" dirty="0" smtClean="0">
                <a:solidFill>
                  <a:srgbClr val="001080"/>
                </a:solidFill>
                <a:latin typeface="Consolas" panose="020B0609020204030204" pitchFamily="49" charset="0"/>
              </a:rPr>
              <a:t>last </a:t>
            </a:r>
            <a:r>
              <a:rPr lang="en-US" dirty="0" smtClean="0">
                <a:solidFill>
                  <a:srgbClr val="000000"/>
                </a:solidFill>
                <a:latin typeface="Consolas" panose="020B0609020204030204" pitchFamily="49" charset="0"/>
              </a:rPr>
              <a:t>= </a:t>
            </a:r>
            <a:r>
              <a:rPr lang="en-US" dirty="0" err="1" smtClean="0">
                <a:solidFill>
                  <a:srgbClr val="001080"/>
                </a:solidFill>
                <a:latin typeface="Consolas" panose="020B0609020204030204" pitchFamily="49" charset="0"/>
              </a:rPr>
              <a:t>v</a:t>
            </a:r>
            <a:r>
              <a:rPr lang="en-US" dirty="0" err="1" smtClean="0">
                <a:solidFill>
                  <a:srgbClr val="3B3B3B"/>
                </a:solidFill>
                <a:latin typeface="Consolas" panose="020B0609020204030204" pitchFamily="49" charset="0"/>
              </a:rPr>
              <a:t>.</a:t>
            </a:r>
            <a:r>
              <a:rPr lang="en-US" dirty="0" err="1" smtClean="0">
                <a:solidFill>
                  <a:srgbClr val="795E26"/>
                </a:solidFill>
                <a:latin typeface="Consolas" panose="020B0609020204030204" pitchFamily="49" charset="0"/>
              </a:rPr>
              <a:t>pop_back</a:t>
            </a:r>
            <a:r>
              <a:rPr lang="en-US" dirty="0" smtClean="0">
                <a:solidFill>
                  <a:srgbClr val="3B3B3B"/>
                </a:solidFill>
                <a:latin typeface="Consolas" panose="020B0609020204030204" pitchFamily="49" charset="0"/>
              </a:rPr>
              <a:t>();</a:t>
            </a:r>
            <a:r>
              <a:rPr lang="en-US" dirty="0" smtClean="0">
                <a:solidFill>
                  <a:srgbClr val="001080"/>
                </a:solidFill>
                <a:latin typeface="Consolas" panose="020B0609020204030204" pitchFamily="49" charset="0"/>
              </a:rPr>
              <a:t>               </a:t>
            </a:r>
            <a:r>
              <a:rPr lang="de-DE" dirty="0" smtClean="0">
                <a:solidFill>
                  <a:srgbClr val="008000"/>
                </a:solidFill>
                <a:latin typeface="Consolas" panose="020B0609020204030204" pitchFamily="49" charset="0"/>
              </a:rPr>
              <a:t>// Will </a:t>
            </a:r>
            <a:r>
              <a:rPr lang="de-DE" dirty="0" err="1" smtClean="0">
                <a:solidFill>
                  <a:srgbClr val="008000"/>
                </a:solidFill>
                <a:latin typeface="Consolas" panose="020B0609020204030204" pitchFamily="49" charset="0"/>
              </a:rPr>
              <a:t>be</a:t>
            </a:r>
            <a:r>
              <a:rPr lang="de-DE" dirty="0" smtClean="0">
                <a:solidFill>
                  <a:srgbClr val="008000"/>
                </a:solidFill>
                <a:latin typeface="Consolas" panose="020B0609020204030204" pitchFamily="49" charset="0"/>
              </a:rPr>
              <a:t> 7</a:t>
            </a:r>
          </a:p>
          <a:p>
            <a:r>
              <a:rPr lang="de-DE" dirty="0" smtClean="0">
                <a:solidFill>
                  <a:srgbClr val="008000"/>
                </a:solidFill>
                <a:latin typeface="Consolas" panose="020B0609020204030204" pitchFamily="49" charset="0"/>
              </a:rPr>
              <a:t>                                       // </a:t>
            </a:r>
            <a:r>
              <a:rPr lang="de-DE" dirty="0" err="1" smtClean="0">
                <a:solidFill>
                  <a:srgbClr val="008000"/>
                </a:solidFill>
                <a:latin typeface="Consolas" panose="020B0609020204030204" pitchFamily="49" charset="0"/>
              </a:rPr>
              <a:t>vector</a:t>
            </a:r>
            <a:r>
              <a:rPr lang="de-DE" dirty="0" smtClean="0">
                <a:solidFill>
                  <a:srgbClr val="008000"/>
                </a:solidFill>
                <a:latin typeface="Consolas" panose="020B0609020204030204" pitchFamily="49" charset="0"/>
              </a:rPr>
              <a:t> </a:t>
            </a:r>
            <a:r>
              <a:rPr lang="de-DE" dirty="0" err="1" smtClean="0">
                <a:solidFill>
                  <a:srgbClr val="008000"/>
                </a:solidFill>
                <a:latin typeface="Consolas" panose="020B0609020204030204" pitchFamily="49" charset="0"/>
              </a:rPr>
              <a:t>is</a:t>
            </a:r>
            <a:r>
              <a:rPr lang="de-DE" dirty="0" smtClean="0">
                <a:solidFill>
                  <a:srgbClr val="008000"/>
                </a:solidFill>
                <a:latin typeface="Consolas" panose="020B0609020204030204" pitchFamily="49" charset="0"/>
              </a:rPr>
              <a:t> </a:t>
            </a:r>
            <a:r>
              <a:rPr lang="de-DE" dirty="0" err="1" smtClean="0">
                <a:solidFill>
                  <a:srgbClr val="008000"/>
                </a:solidFill>
                <a:latin typeface="Consolas" panose="020B0609020204030204" pitchFamily="49" charset="0"/>
              </a:rPr>
              <a:t>now</a:t>
            </a:r>
            <a:r>
              <a:rPr lang="de-DE" dirty="0">
                <a:solidFill>
                  <a:srgbClr val="008000"/>
                </a:solidFill>
                <a:latin typeface="Consolas" panose="020B0609020204030204" pitchFamily="49" charset="0"/>
              </a:rPr>
              <a:t> </a:t>
            </a:r>
            <a:r>
              <a:rPr lang="de-DE" dirty="0" smtClean="0">
                <a:solidFill>
                  <a:srgbClr val="008000"/>
                </a:solidFill>
                <a:latin typeface="Consolas" panose="020B0609020204030204" pitchFamily="49" charset="0"/>
              </a:rPr>
              <a:t>[1</a:t>
            </a:r>
            <a:r>
              <a:rPr lang="de-DE" dirty="0">
                <a:solidFill>
                  <a:srgbClr val="008000"/>
                </a:solidFill>
                <a:latin typeface="Consolas" panose="020B0609020204030204" pitchFamily="49" charset="0"/>
              </a:rPr>
              <a:t>, 2, -1, 3, 4, -5, </a:t>
            </a:r>
            <a:r>
              <a:rPr lang="de-DE" dirty="0" smtClean="0">
                <a:solidFill>
                  <a:srgbClr val="008000"/>
                </a:solidFill>
                <a:latin typeface="Consolas" panose="020B0609020204030204" pitchFamily="49" charset="0"/>
              </a:rPr>
              <a:t>6]</a:t>
            </a:r>
            <a:endParaRPr lang="en-US" dirty="0" smtClean="0">
              <a:solidFill>
                <a:srgbClr val="3B3B3B"/>
              </a:solidFill>
              <a:latin typeface="Consolas" panose="020B0609020204030204" pitchFamily="49" charset="0"/>
            </a:endParaRPr>
          </a:p>
        </p:txBody>
      </p:sp>
      <p:pic>
        <p:nvPicPr>
          <p:cNvPr id="6" name="Grafik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3766" y="1124744"/>
            <a:ext cx="368102" cy="413792"/>
          </a:xfrm>
          <a:prstGeom prst="rect">
            <a:avLst/>
          </a:prstGeom>
        </p:spPr>
      </p:pic>
      <p:grpSp>
        <p:nvGrpSpPr>
          <p:cNvPr id="13" name="Gruppieren 12"/>
          <p:cNvGrpSpPr/>
          <p:nvPr/>
        </p:nvGrpSpPr>
        <p:grpSpPr>
          <a:xfrm>
            <a:off x="337609" y="3789040"/>
            <a:ext cx="11521280" cy="864096"/>
            <a:chOff x="911424" y="3050051"/>
            <a:chExt cx="11521280" cy="864096"/>
          </a:xfrm>
        </p:grpSpPr>
        <p:sp>
          <p:nvSpPr>
            <p:cNvPr id="14" name="Abgerundetes Rechteck 13"/>
            <p:cNvSpPr/>
            <p:nvPr/>
          </p:nvSpPr>
          <p:spPr>
            <a:xfrm>
              <a:off x="911424" y="3050051"/>
              <a:ext cx="11521280"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::vector </a:t>
              </a:r>
              <a:r>
                <a:rPr lang="en-US" dirty="0" smtClean="0">
                  <a:solidFill>
                    <a:schemeClr val="tx1"/>
                  </a:solidFill>
                </a:rPr>
                <a:t>has many more member functions to modify elements. You can look them </a:t>
              </a:r>
              <a:r>
                <a:rPr lang="en-US" dirty="0">
                  <a:solidFill>
                    <a:schemeClr val="tx1"/>
                  </a:solidFill>
                </a:rPr>
                <a:t>up under </a:t>
              </a:r>
              <a:r>
                <a:rPr lang="en-US" dirty="0">
                  <a:solidFill>
                    <a:schemeClr val="tx1"/>
                  </a:solidFill>
                  <a:hlinkClick r:id="rId3"/>
                </a:rPr>
                <a:t>https://</a:t>
              </a:r>
              <a:r>
                <a:rPr lang="en-US" dirty="0" smtClean="0">
                  <a:solidFill>
                    <a:schemeClr val="tx1"/>
                  </a:solidFill>
                  <a:hlinkClick r:id="rId3"/>
                </a:rPr>
                <a:t>en.cppreference.com/w/cpp/container/vector</a:t>
              </a:r>
              <a:r>
                <a:rPr lang="en-US" dirty="0" smtClean="0">
                  <a:solidFill>
                    <a:schemeClr val="tx1"/>
                  </a:solidFill>
                </a:rPr>
                <a:t>. We will for now focus on the usage of iterators  </a:t>
              </a:r>
              <a:endParaRPr lang="en-US" dirty="0">
                <a:solidFill>
                  <a:schemeClr val="tx1"/>
                </a:solidFill>
              </a:endParaRP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6" name="Gruppieren 15"/>
          <p:cNvGrpSpPr/>
          <p:nvPr/>
        </p:nvGrpSpPr>
        <p:grpSpPr>
          <a:xfrm>
            <a:off x="334962" y="4888675"/>
            <a:ext cx="11521281" cy="864096"/>
            <a:chOff x="902678" y="6201247"/>
            <a:chExt cx="11521281" cy="864096"/>
          </a:xfrm>
        </p:grpSpPr>
        <p:sp>
          <p:nvSpPr>
            <p:cNvPr id="17" name="Abgerundetes Rechteck 16"/>
            <p:cNvSpPr/>
            <p:nvPr/>
          </p:nvSpPr>
          <p:spPr>
            <a:xfrm>
              <a:off x="902678" y="6201247"/>
              <a:ext cx="11521281"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How can we, naively, search for an element in the vector?</a:t>
              </a:r>
              <a:endParaRPr lang="en-US" dirty="0">
                <a:solidFill>
                  <a:schemeClr val="tx1"/>
                </a:solidFill>
              </a:endParaRPr>
            </a:p>
          </p:txBody>
        </p:sp>
        <p:sp>
          <p:nvSpPr>
            <p:cNvPr id="18" name="Ellipse 1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80736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fade">
                                      <p:cBhvr>
                                        <p:cTn id="31" dur="500"/>
                                        <p:tgtEl>
                                          <p:spTgt spid="5">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::vector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49</a:t>
            </a:fld>
            <a:endParaRPr lang="en-US" dirty="0"/>
          </a:p>
        </p:txBody>
      </p:sp>
      <p:sp>
        <p:nvSpPr>
          <p:cNvPr id="12" name="Rechteck 11"/>
          <p:cNvSpPr/>
          <p:nvPr/>
        </p:nvSpPr>
        <p:spPr>
          <a:xfrm>
            <a:off x="347407" y="1268413"/>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0000FF"/>
                </a:solidFill>
                <a:latin typeface="Consolas" panose="020B0609020204030204" pitchFamily="49" charset="0"/>
              </a:rPr>
              <a:t>int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val</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3</a:t>
            </a:r>
            <a:r>
              <a:rPr lang="en-US" dirty="0">
                <a:solidFill>
                  <a:srgbClr val="3B3B3B"/>
                </a:solidFill>
                <a:latin typeface="Consolas" panose="020B0609020204030204" pitchFamily="49" charset="0"/>
              </a:rPr>
              <a:t>;</a:t>
            </a:r>
            <a:r>
              <a:rPr lang="en-US" dirty="0">
                <a:solidFill>
                  <a:srgbClr val="008000"/>
                </a:solidFill>
                <a:latin typeface="Consolas" panose="020B0609020204030204" pitchFamily="49" charset="0"/>
              </a:rPr>
              <a:t>                           // Value to search</a:t>
            </a:r>
            <a:endParaRPr lang="en-US" dirty="0">
              <a:solidFill>
                <a:srgbClr val="3B3B3B"/>
              </a:solidFill>
              <a:latin typeface="Consolas" panose="020B0609020204030204" pitchFamily="49" charset="0"/>
            </a:endParaRPr>
          </a:p>
          <a:p>
            <a:r>
              <a:rPr lang="en-US" dirty="0">
                <a:solidFill>
                  <a:srgbClr val="AF00DB"/>
                </a:solidFill>
                <a:latin typeface="Consolas" panose="020B0609020204030204" pitchFamily="49" charset="0"/>
              </a:rPr>
              <a:t>for</a:t>
            </a:r>
            <a:r>
              <a:rPr lang="en-US" dirty="0">
                <a:solidFill>
                  <a:srgbClr val="3B3B3B"/>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begin</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p>
          <a:p>
            <a:r>
              <a:rPr lang="en-US" dirty="0">
                <a:solidFill>
                  <a:srgbClr val="3B3B3B"/>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val</a:t>
            </a:r>
            <a:r>
              <a:rPr lang="en-US" dirty="0">
                <a:solidFill>
                  <a:srgbClr val="3B3B3B"/>
                </a:solidFill>
                <a:latin typeface="Consolas" panose="020B0609020204030204" pitchFamily="49" charset="0"/>
              </a:rPr>
              <a:t>) {</a:t>
            </a:r>
          </a:p>
          <a:p>
            <a:r>
              <a:rPr lang="en-US" dirty="0">
                <a:solidFill>
                  <a:srgbClr val="3B3B3B"/>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cout</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a:solidFill>
                  <a:srgbClr val="A31515"/>
                </a:solidFill>
                <a:latin typeface="Consolas" panose="020B0609020204030204" pitchFamily="49" charset="0"/>
              </a:rPr>
              <a:t>"Found "</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val</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&lt;&lt;</a:t>
            </a:r>
            <a:r>
              <a:rPr lang="en-US" dirty="0">
                <a:solidFill>
                  <a:srgbClr val="3B3B3B"/>
                </a:solidFill>
                <a:latin typeface="Consolas" panose="020B0609020204030204" pitchFamily="49" charset="0"/>
              </a:rPr>
              <a:t> </a:t>
            </a:r>
            <a:r>
              <a:rPr lang="en-US" dirty="0" err="1">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endl</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r>
              <a:rPr lang="en-US" dirty="0">
                <a:solidFill>
                  <a:srgbClr val="AF00DB"/>
                </a:solidFill>
                <a:latin typeface="Consolas" panose="020B0609020204030204" pitchFamily="49" charset="0"/>
              </a:rPr>
              <a:t>break</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p>
          <a:p>
            <a:r>
              <a:rPr lang="en-US" dirty="0" smtClean="0">
                <a:solidFill>
                  <a:srgbClr val="3B3B3B"/>
                </a:solidFill>
                <a:latin typeface="Consolas" panose="020B0609020204030204" pitchFamily="49" charset="0"/>
              </a:rPr>
              <a:t>}</a:t>
            </a:r>
            <a:endParaRPr lang="en-US" dirty="0">
              <a:solidFill>
                <a:srgbClr val="3B3B3B"/>
              </a:solidFill>
              <a:latin typeface="Consolas" panose="020B0609020204030204" pitchFamily="49" charset="0"/>
            </a:endParaRPr>
          </a:p>
        </p:txBody>
      </p:sp>
      <p:pic>
        <p:nvPicPr>
          <p:cNvPr id="8" name="Grafik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42422" y="1412776"/>
            <a:ext cx="368102" cy="413792"/>
          </a:xfrm>
          <a:prstGeom prst="rect">
            <a:avLst/>
          </a:prstGeom>
        </p:spPr>
      </p:pic>
      <p:sp>
        <p:nvSpPr>
          <p:cNvPr id="19" name="Rechteck 18"/>
          <p:cNvSpPr/>
          <p:nvPr/>
        </p:nvSpPr>
        <p:spPr>
          <a:xfrm>
            <a:off x="368494" y="3645024"/>
            <a:ext cx="11522075"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AF00DB"/>
                </a:solidFill>
                <a:latin typeface="Consolas" panose="020B0609020204030204" pitchFamily="49" charset="0"/>
              </a:rPr>
              <a:t>for</a:t>
            </a:r>
            <a:r>
              <a:rPr lang="de-DE" dirty="0" smtClean="0">
                <a:solidFill>
                  <a:srgbClr val="3B3B3B"/>
                </a:solidFill>
                <a:latin typeface="Consolas" panose="020B0609020204030204" pitchFamily="49" charset="0"/>
              </a:rPr>
              <a:t> (</a:t>
            </a:r>
            <a:r>
              <a:rPr lang="de-DE" dirty="0" err="1" smtClean="0">
                <a:solidFill>
                  <a:srgbClr val="0000FF"/>
                </a:solidFill>
                <a:latin typeface="Consolas" panose="020B0609020204030204" pitchFamily="49" charset="0"/>
              </a:rPr>
              <a:t>const</a:t>
            </a:r>
            <a:r>
              <a:rPr lang="de-DE" dirty="0" smtClean="0">
                <a:solidFill>
                  <a:srgbClr val="0000FF"/>
                </a:solidFill>
                <a:latin typeface="Consolas" panose="020B0609020204030204" pitchFamily="49" charset="0"/>
              </a:rPr>
              <a:t> </a:t>
            </a:r>
            <a:r>
              <a:rPr lang="de-DE" dirty="0" err="1" smtClean="0">
                <a:solidFill>
                  <a:srgbClr val="0000FF"/>
                </a:solidFill>
                <a:latin typeface="Consolas" panose="020B0609020204030204" pitchFamily="49" charset="0"/>
              </a:rPr>
              <a:t>auto</a:t>
            </a:r>
            <a:r>
              <a:rPr lang="de-DE" dirty="0">
                <a:solidFill>
                  <a:srgbClr val="000000"/>
                </a:solidFill>
                <a:latin typeface="Consolas" panose="020B0609020204030204" pitchFamily="49" charset="0"/>
              </a:rPr>
              <a:t>&amp;</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el</a:t>
            </a:r>
            <a:r>
              <a:rPr lang="de-DE" dirty="0">
                <a:solidFill>
                  <a:srgbClr val="3B3B3B"/>
                </a:solidFill>
                <a:latin typeface="Consolas" panose="020B0609020204030204" pitchFamily="49" charset="0"/>
              </a:rPr>
              <a:t> : v) {</a:t>
            </a:r>
          </a:p>
          <a:p>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if</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el</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val</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Found</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val</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endl</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a:solidFill>
                  <a:srgbClr val="AF00DB"/>
                </a:solidFill>
                <a:latin typeface="Consolas" panose="020B0609020204030204" pitchFamily="49" charset="0"/>
              </a:rPr>
              <a:t>break</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p>
          <a:p>
            <a:r>
              <a:rPr lang="de-DE" dirty="0" smtClean="0">
                <a:solidFill>
                  <a:srgbClr val="3B3B3B"/>
                </a:solidFill>
                <a:latin typeface="Consolas" panose="020B0609020204030204" pitchFamily="49" charset="0"/>
              </a:rPr>
              <a:t>}</a:t>
            </a:r>
          </a:p>
        </p:txBody>
      </p:sp>
      <p:grpSp>
        <p:nvGrpSpPr>
          <p:cNvPr id="16" name="Gruppieren 15"/>
          <p:cNvGrpSpPr/>
          <p:nvPr/>
        </p:nvGrpSpPr>
        <p:grpSpPr>
          <a:xfrm>
            <a:off x="6960391" y="2276872"/>
            <a:ext cx="4752528" cy="864096"/>
            <a:chOff x="911424" y="3050051"/>
            <a:chExt cx="4752528" cy="864096"/>
          </a:xfrm>
        </p:grpSpPr>
        <p:sp>
          <p:nvSpPr>
            <p:cNvPr id="17" name="Abgerundetes Rechteck 16"/>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This for loop from begin till before end is so common that we can use the shorter range-based for loop</a:t>
              </a:r>
              <a:endParaRPr lang="en-US" dirty="0">
                <a:solidFill>
                  <a:schemeClr val="tx1"/>
                </a:solidFill>
              </a:endParaRPr>
            </a:p>
          </p:txBody>
        </p:sp>
        <p:pic>
          <p:nvPicPr>
            <p:cNvPr id="18" name="Grafik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pic>
        <p:nvPicPr>
          <p:cNvPr id="20" name="Grafik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42422" y="3789040"/>
            <a:ext cx="368102" cy="413792"/>
          </a:xfrm>
          <a:prstGeom prst="rect">
            <a:avLst/>
          </a:prstGeom>
        </p:spPr>
      </p:pic>
      <p:grpSp>
        <p:nvGrpSpPr>
          <p:cNvPr id="21" name="Gruppieren 20"/>
          <p:cNvGrpSpPr/>
          <p:nvPr/>
        </p:nvGrpSpPr>
        <p:grpSpPr>
          <a:xfrm>
            <a:off x="6957996" y="4346848"/>
            <a:ext cx="4752528" cy="864096"/>
            <a:chOff x="911424" y="5140721"/>
            <a:chExt cx="4752528" cy="864096"/>
          </a:xfrm>
        </p:grpSpPr>
        <p:sp>
          <p:nvSpPr>
            <p:cNvPr id="22" name="Abgerundetes Rechteck 21"/>
            <p:cNvSpPr/>
            <p:nvPr/>
          </p:nvSpPr>
          <p:spPr>
            <a:xfrm>
              <a:off x="911424"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This naïve way is still not very reusable.</a:t>
              </a:r>
              <a:endParaRPr lang="en-US" dirty="0">
                <a:solidFill>
                  <a:schemeClr val="tx1"/>
                </a:solidFill>
              </a:endParaRPr>
            </a:p>
          </p:txBody>
        </p:sp>
        <p:pic>
          <p:nvPicPr>
            <p:cNvPr id="23" name="Grafik 22"/>
            <p:cNvPicPr>
              <a:picLocks noChangeAspect="1"/>
            </p:cNvPicPr>
            <p:nvPr/>
          </p:nvPicPr>
          <p:blipFill>
            <a:blip r:embed="rId4"/>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1823303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500"/>
                                        <p:tgtEl>
                                          <p:spTgt spid="1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fade">
                                      <p:cBhvr>
                                        <p:cTn id="16" dur="500"/>
                                        <p:tgtEl>
                                          <p:spTgt spid="1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500"/>
                                        <p:tgtEl>
                                          <p:spTgt spid="1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fade">
                                      <p:cBhvr>
                                        <p:cTn id="25" dur="500"/>
                                        <p:tgtEl>
                                          <p:spTgt spid="1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500"/>
                                        <p:tgtEl>
                                          <p:spTgt spid="1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fade">
                                      <p:cBhvr>
                                        <p:cTn id="34" dur="500"/>
                                        <p:tgtEl>
                                          <p:spTgt spid="1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fade">
                                      <p:cBhvr>
                                        <p:cTn id="37" dur="500"/>
                                        <p:tgtEl>
                                          <p:spTgt spid="1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9">
                                            <p:txEl>
                                              <p:pRg st="2" end="2"/>
                                            </p:txEl>
                                          </p:spTgt>
                                        </p:tgtEl>
                                        <p:attrNameLst>
                                          <p:attrName>style.visibility</p:attrName>
                                        </p:attrNameLst>
                                      </p:cBhvr>
                                      <p:to>
                                        <p:strVal val="visible"/>
                                      </p:to>
                                    </p:set>
                                    <p:animEffect transition="in" filter="fade">
                                      <p:cBhvr>
                                        <p:cTn id="40" dur="500"/>
                                        <p:tgtEl>
                                          <p:spTgt spid="19">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animEffect transition="in" filter="fade">
                                      <p:cBhvr>
                                        <p:cTn id="43" dur="500"/>
                                        <p:tgtEl>
                                          <p:spTgt spid="19">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19">
                                            <p:txEl>
                                              <p:pRg st="4" end="4"/>
                                            </p:txEl>
                                          </p:spTgt>
                                        </p:tgtEl>
                                        <p:attrNameLst>
                                          <p:attrName>style.visibility</p:attrName>
                                        </p:attrNameLst>
                                      </p:cBhvr>
                                      <p:to>
                                        <p:strVal val="visible"/>
                                      </p:to>
                                    </p:set>
                                    <p:animEffect transition="in" filter="fade">
                                      <p:cBhvr>
                                        <p:cTn id="46" dur="500"/>
                                        <p:tgtEl>
                                          <p:spTgt spid="19">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xEl>
                                              <p:pRg st="5" end="5"/>
                                            </p:txEl>
                                          </p:spTgt>
                                        </p:tgtEl>
                                        <p:attrNameLst>
                                          <p:attrName>style.visibility</p:attrName>
                                        </p:attrNameLst>
                                      </p:cBhvr>
                                      <p:to>
                                        <p:strVal val="visible"/>
                                      </p:to>
                                    </p:set>
                                    <p:animEffect transition="in" filter="fade">
                                      <p:cBhvr>
                                        <p:cTn id="49"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endParaRPr lang="en-US" noProof="0" dirty="0"/>
          </a:p>
          <a:p>
            <a:r>
              <a:rPr lang="en-US" noProof="0" dirty="0"/>
              <a:t>Learning Objectives</a:t>
            </a:r>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Arial" panose="020B0604020202020204" pitchFamily="34" charset="0"/>
              <a:buChar char="□"/>
            </a:pPr>
            <a:r>
              <a:rPr lang="en-US" dirty="0" smtClean="0"/>
              <a:t>Be able to apply modern C++ concepts to many problems</a:t>
            </a:r>
          </a:p>
          <a:p>
            <a:pPr>
              <a:buFont typeface="Arial" panose="020B0604020202020204" pitchFamily="34" charset="0"/>
              <a:buChar char="□"/>
            </a:pPr>
            <a:endParaRPr lang="en-US" noProof="0" dirty="0"/>
          </a:p>
          <a:p>
            <a:pPr>
              <a:buFont typeface="Arial" panose="020B0604020202020204" pitchFamily="34" charset="0"/>
              <a:buChar char="□"/>
            </a:pPr>
            <a:r>
              <a:rPr lang="en-US" noProof="0" dirty="0" smtClean="0"/>
              <a:t>Know how to write efficient code (not to be confused with “how to write code efficiently”)</a:t>
            </a:r>
          </a:p>
          <a:p>
            <a:pPr>
              <a:buFont typeface="Arial" panose="020B0604020202020204" pitchFamily="34" charset="0"/>
              <a:buChar char="□"/>
            </a:pPr>
            <a:endParaRPr lang="en-US" dirty="0"/>
          </a:p>
          <a:p>
            <a:pPr>
              <a:buFont typeface="Arial" panose="020B0604020202020204" pitchFamily="34" charset="0"/>
              <a:buChar char="□"/>
            </a:pPr>
            <a:r>
              <a:rPr lang="en-US" noProof="0" dirty="0" smtClean="0"/>
              <a:t>Be aware of common pitfalls when using C++</a:t>
            </a:r>
          </a:p>
          <a:p>
            <a:pPr>
              <a:buFont typeface="Arial" panose="020B0604020202020204" pitchFamily="34" charset="0"/>
              <a:buChar char="□"/>
            </a:pPr>
            <a:endParaRPr lang="en-US" dirty="0"/>
          </a:p>
          <a:p>
            <a:pPr>
              <a:buFont typeface="Arial" panose="020B0604020202020204" pitchFamily="34" charset="0"/>
              <a:buChar char="□"/>
            </a:pPr>
            <a:r>
              <a:rPr lang="en-US" dirty="0" smtClean="0"/>
              <a:t>Have become quite a nerd concerning recent C++ functionalities</a:t>
            </a:r>
            <a:endParaRPr lang="en-US" noProof="0" dirty="0"/>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5</a:t>
            </a:fld>
            <a:endParaRPr lang="en-US" dirty="0"/>
          </a:p>
        </p:txBody>
      </p:sp>
    </p:spTree>
    <p:extLst>
      <p:ext uri="{BB962C8B-B14F-4D97-AF65-F5344CB8AC3E}">
        <p14:creationId xmlns:p14="http://schemas.microsoft.com/office/powerpoint/2010/main" val="16278411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::vector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50</a:t>
            </a:fld>
            <a:endParaRPr lang="en-US" dirty="0"/>
          </a:p>
        </p:txBody>
      </p:sp>
      <p:sp>
        <p:nvSpPr>
          <p:cNvPr id="12" name="Rechteck 11"/>
          <p:cNvSpPr/>
          <p:nvPr/>
        </p:nvSpPr>
        <p:spPr>
          <a:xfrm>
            <a:off x="347407" y="980728"/>
            <a:ext cx="11522075"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template</a:t>
            </a:r>
            <a:r>
              <a:rPr lang="en-US" dirty="0" smtClean="0">
                <a:solidFill>
                  <a:srgbClr val="3B3B3B"/>
                </a:solidFill>
                <a:latin typeface="Consolas" panose="020B0609020204030204" pitchFamily="49" charset="0"/>
              </a:rPr>
              <a:t> &lt;</a:t>
            </a:r>
            <a:r>
              <a:rPr lang="en-US" dirty="0" err="1" smtClean="0">
                <a:solidFill>
                  <a:srgbClr val="0000FF"/>
                </a:solidFill>
                <a:latin typeface="Consolas" panose="020B0609020204030204" pitchFamily="49" charset="0"/>
              </a:rPr>
              <a:t>typename</a:t>
            </a:r>
            <a:r>
              <a:rPr lang="en-US" dirty="0" smtClean="0">
                <a:solidFill>
                  <a:srgbClr val="3B3B3B"/>
                </a:solidFill>
                <a:latin typeface="Consolas" panose="020B0609020204030204" pitchFamily="49" charset="0"/>
              </a:rPr>
              <a:t> </a:t>
            </a:r>
            <a:r>
              <a:rPr lang="en-US" dirty="0" smtClean="0">
                <a:solidFill>
                  <a:srgbClr val="267F99"/>
                </a:solidFill>
                <a:latin typeface="Consolas" panose="020B0609020204030204" pitchFamily="49" charset="0"/>
              </a:rPr>
              <a:t>It</a:t>
            </a:r>
            <a:r>
              <a:rPr lang="en-US" dirty="0" smtClean="0">
                <a:solidFill>
                  <a:srgbClr val="3B3B3B"/>
                </a:solidFill>
                <a:latin typeface="Consolas" panose="020B0609020204030204" pitchFamily="49" charset="0"/>
              </a:rPr>
              <a:t>, </a:t>
            </a:r>
            <a:r>
              <a:rPr lang="en-US" dirty="0" err="1" smtClean="0">
                <a:solidFill>
                  <a:srgbClr val="0000FF"/>
                </a:solidFill>
                <a:latin typeface="Consolas" panose="020B0609020204030204" pitchFamily="49" charset="0"/>
              </a:rPr>
              <a:t>typename</a:t>
            </a:r>
            <a:r>
              <a:rPr lang="en-US" dirty="0" smtClean="0">
                <a:solidFill>
                  <a:srgbClr val="3B3B3B"/>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3B3B3B"/>
                </a:solidFill>
                <a:latin typeface="Consolas" panose="020B0609020204030204" pitchFamily="49" charset="0"/>
              </a:rPr>
              <a:t>&gt;</a:t>
            </a:r>
          </a:p>
          <a:p>
            <a:r>
              <a:rPr lang="en-US" dirty="0" smtClean="0">
                <a:solidFill>
                  <a:srgbClr val="267F99"/>
                </a:solidFill>
                <a:latin typeface="Consolas" panose="020B0609020204030204" pitchFamily="49" charset="0"/>
              </a:rPr>
              <a:t>It</a:t>
            </a:r>
            <a:r>
              <a:rPr lang="en-US" dirty="0" smtClean="0">
                <a:solidFill>
                  <a:srgbClr val="3B3B3B"/>
                </a:solidFill>
                <a:latin typeface="Consolas" panose="020B0609020204030204" pitchFamily="49" charset="0"/>
              </a:rPr>
              <a:t> </a:t>
            </a:r>
            <a:r>
              <a:rPr lang="en-US" dirty="0" smtClean="0">
                <a:solidFill>
                  <a:srgbClr val="795E26"/>
                </a:solidFill>
                <a:latin typeface="Consolas" panose="020B0609020204030204" pitchFamily="49" charset="0"/>
              </a:rPr>
              <a:t>search</a:t>
            </a:r>
            <a:r>
              <a:rPr lang="en-US" dirty="0" smtClean="0">
                <a:solidFill>
                  <a:srgbClr val="3B3B3B"/>
                </a:solidFill>
                <a:latin typeface="Consolas" panose="020B0609020204030204" pitchFamily="49" charset="0"/>
              </a:rPr>
              <a:t>(</a:t>
            </a:r>
            <a:r>
              <a:rPr lang="en-US" dirty="0" smtClean="0">
                <a:solidFill>
                  <a:srgbClr val="267F99"/>
                </a:solidFill>
                <a:latin typeface="Consolas" panose="020B0609020204030204" pitchFamily="49" charset="0"/>
              </a:rPr>
              <a:t>It</a:t>
            </a:r>
            <a:r>
              <a:rPr lang="en-US" dirty="0" smtClean="0">
                <a:solidFill>
                  <a:srgbClr val="3B3B3B"/>
                </a:solidFill>
                <a:latin typeface="Consolas" panose="020B0609020204030204" pitchFamily="49" charset="0"/>
              </a:rPr>
              <a:t> </a:t>
            </a:r>
            <a:r>
              <a:rPr lang="en-US" dirty="0" smtClean="0">
                <a:solidFill>
                  <a:srgbClr val="001080"/>
                </a:solidFill>
                <a:latin typeface="Consolas" panose="020B0609020204030204" pitchFamily="49" charset="0"/>
              </a:rPr>
              <a:t>begin</a:t>
            </a:r>
            <a:r>
              <a:rPr lang="en-US" dirty="0" smtClean="0">
                <a:solidFill>
                  <a:srgbClr val="3B3B3B"/>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3B3B3B"/>
                </a:solidFill>
                <a:latin typeface="Consolas" panose="020B0609020204030204" pitchFamily="49" charset="0"/>
              </a:rPr>
              <a:t> </a:t>
            </a:r>
            <a:r>
              <a:rPr lang="en-US" dirty="0" smtClean="0">
                <a:solidFill>
                  <a:srgbClr val="267F99"/>
                </a:solidFill>
                <a:latin typeface="Consolas" panose="020B0609020204030204" pitchFamily="49" charset="0"/>
              </a:rPr>
              <a:t>It</a:t>
            </a:r>
            <a:r>
              <a:rPr lang="en-US" dirty="0" smtClean="0">
                <a:solidFill>
                  <a:srgbClr val="3B3B3B"/>
                </a:solidFill>
                <a:latin typeface="Consolas" panose="020B0609020204030204" pitchFamily="49" charset="0"/>
              </a:rPr>
              <a:t> </a:t>
            </a:r>
            <a:r>
              <a:rPr lang="en-US" dirty="0" smtClean="0">
                <a:solidFill>
                  <a:srgbClr val="001080"/>
                </a:solidFill>
                <a:latin typeface="Consolas" panose="020B0609020204030204" pitchFamily="49" charset="0"/>
              </a:rPr>
              <a:t>end</a:t>
            </a:r>
            <a:r>
              <a:rPr lang="en-US" dirty="0" smtClean="0">
                <a:solidFill>
                  <a:srgbClr val="3B3B3B"/>
                </a:solidFill>
                <a:latin typeface="Consolas" panose="020B0609020204030204" pitchFamily="49" charset="0"/>
              </a:rPr>
              <a:t>, </a:t>
            </a:r>
            <a:r>
              <a:rPr lang="en-US" dirty="0" err="1" smtClean="0">
                <a:solidFill>
                  <a:srgbClr val="0000FF"/>
                </a:solidFill>
                <a:latin typeface="Consolas" panose="020B0609020204030204" pitchFamily="49" charset="0"/>
              </a:rPr>
              <a:t>const</a:t>
            </a:r>
            <a:r>
              <a:rPr lang="en-US" dirty="0" smtClean="0">
                <a:solidFill>
                  <a:srgbClr val="3B3B3B"/>
                </a:solidFill>
                <a:latin typeface="Consolas" panose="020B0609020204030204" pitchFamily="49" charset="0"/>
              </a:rPr>
              <a:t> </a:t>
            </a:r>
            <a:r>
              <a:rPr lang="en-US" dirty="0" smtClean="0">
                <a:solidFill>
                  <a:srgbClr val="267F99"/>
                </a:solidFill>
                <a:latin typeface="Consolas" panose="020B0609020204030204" pitchFamily="49" charset="0"/>
              </a:rPr>
              <a:t>T</a:t>
            </a:r>
            <a:r>
              <a:rPr lang="en-US" dirty="0" smtClean="0">
                <a:solidFill>
                  <a:srgbClr val="0000FF"/>
                </a:solidFill>
                <a:latin typeface="Consolas" panose="020B0609020204030204" pitchFamily="49" charset="0"/>
              </a:rPr>
              <a:t>&amp;</a:t>
            </a:r>
            <a:r>
              <a:rPr lang="en-US" dirty="0" smtClean="0">
                <a:solidFill>
                  <a:srgbClr val="3B3B3B"/>
                </a:solidFill>
                <a:latin typeface="Consolas" panose="020B0609020204030204" pitchFamily="49" charset="0"/>
              </a:rPr>
              <a:t> </a:t>
            </a:r>
            <a:r>
              <a:rPr lang="en-US" dirty="0" err="1" smtClean="0">
                <a:solidFill>
                  <a:srgbClr val="001080"/>
                </a:solidFill>
                <a:latin typeface="Consolas" panose="020B0609020204030204" pitchFamily="49" charset="0"/>
              </a:rPr>
              <a:t>val</a:t>
            </a:r>
            <a:r>
              <a:rPr lang="en-US" dirty="0" smtClean="0">
                <a:solidFill>
                  <a:srgbClr val="3B3B3B"/>
                </a:solidFill>
                <a:latin typeface="Consolas" panose="020B0609020204030204" pitchFamily="49" charset="0"/>
              </a:rPr>
              <a:t>) {</a:t>
            </a:r>
          </a:p>
          <a:p>
            <a:r>
              <a:rPr lang="en-US" dirty="0" smtClean="0">
                <a:solidFill>
                  <a:srgbClr val="3B3B3B"/>
                </a:solidFill>
                <a:latin typeface="Consolas" panose="020B0609020204030204" pitchFamily="49" charset="0"/>
              </a:rPr>
              <a:t>  </a:t>
            </a:r>
            <a:r>
              <a:rPr lang="en-US" dirty="0" smtClean="0">
                <a:solidFill>
                  <a:srgbClr val="AF00DB"/>
                </a:solidFill>
                <a:latin typeface="Consolas" panose="020B0609020204030204" pitchFamily="49" charset="0"/>
              </a:rPr>
              <a:t>while</a:t>
            </a:r>
            <a:r>
              <a:rPr lang="en-US" dirty="0" smtClean="0">
                <a:solidFill>
                  <a:srgbClr val="3B3B3B"/>
                </a:solidFill>
                <a:latin typeface="Consolas" panose="020B0609020204030204" pitchFamily="49" charset="0"/>
              </a:rPr>
              <a:t> (begin </a:t>
            </a:r>
            <a:r>
              <a:rPr lang="en-US" dirty="0" smtClean="0">
                <a:solidFill>
                  <a:srgbClr val="000000"/>
                </a:solidFill>
                <a:latin typeface="Consolas" panose="020B0609020204030204" pitchFamily="49" charset="0"/>
              </a:rPr>
              <a:t>!=</a:t>
            </a:r>
            <a:r>
              <a:rPr lang="en-US" dirty="0" smtClean="0">
                <a:solidFill>
                  <a:srgbClr val="3B3B3B"/>
                </a:solidFill>
                <a:latin typeface="Consolas" panose="020B0609020204030204" pitchFamily="49" charset="0"/>
              </a:rPr>
              <a:t> end </a:t>
            </a:r>
            <a:r>
              <a:rPr lang="en-US" dirty="0" smtClean="0">
                <a:solidFill>
                  <a:srgbClr val="000000"/>
                </a:solidFill>
                <a:latin typeface="Consolas" panose="020B0609020204030204" pitchFamily="49" charset="0"/>
              </a:rPr>
              <a:t>&amp;&amp;</a:t>
            </a:r>
            <a:r>
              <a:rPr lang="en-US" dirty="0" smtClean="0">
                <a:solidFill>
                  <a:srgbClr val="3B3B3B"/>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smtClean="0">
                <a:solidFill>
                  <a:srgbClr val="3B3B3B"/>
                </a:solidFill>
                <a:latin typeface="Consolas" panose="020B0609020204030204" pitchFamily="49" charset="0"/>
              </a:rPr>
              <a:t>begin </a:t>
            </a:r>
            <a:r>
              <a:rPr lang="en-US" dirty="0" smtClean="0">
                <a:solidFill>
                  <a:srgbClr val="000000"/>
                </a:solidFill>
                <a:latin typeface="Consolas" panose="020B0609020204030204" pitchFamily="49" charset="0"/>
              </a:rPr>
              <a:t>!=</a:t>
            </a:r>
            <a:r>
              <a:rPr lang="en-US" dirty="0" smtClean="0">
                <a:solidFill>
                  <a:srgbClr val="3B3B3B"/>
                </a:solidFill>
                <a:latin typeface="Consolas" panose="020B0609020204030204" pitchFamily="49" charset="0"/>
              </a:rPr>
              <a:t> </a:t>
            </a:r>
            <a:r>
              <a:rPr lang="en-US" dirty="0" err="1" smtClean="0">
                <a:solidFill>
                  <a:srgbClr val="3B3B3B"/>
                </a:solidFill>
                <a:latin typeface="Consolas" panose="020B0609020204030204" pitchFamily="49" charset="0"/>
              </a:rPr>
              <a:t>val</a:t>
            </a:r>
            <a:r>
              <a:rPr lang="en-US" dirty="0" smtClean="0">
                <a:solidFill>
                  <a:srgbClr val="3B3B3B"/>
                </a:solidFill>
                <a:latin typeface="Consolas" panose="020B0609020204030204" pitchFamily="49" charset="0"/>
              </a:rPr>
              <a:t>) {</a:t>
            </a:r>
          </a:p>
          <a:p>
            <a:r>
              <a:rPr lang="en-US" dirty="0" smtClean="0">
                <a:solidFill>
                  <a:srgbClr val="3B3B3B"/>
                </a:solidFill>
                <a:latin typeface="Consolas" panose="020B0609020204030204" pitchFamily="49" charset="0"/>
              </a:rPr>
              <a:t>    </a:t>
            </a:r>
            <a:r>
              <a:rPr lang="en-US" dirty="0" smtClean="0">
                <a:solidFill>
                  <a:srgbClr val="000000"/>
                </a:solidFill>
                <a:latin typeface="Consolas" panose="020B0609020204030204" pitchFamily="49" charset="0"/>
              </a:rPr>
              <a:t>++</a:t>
            </a:r>
            <a:r>
              <a:rPr lang="en-US" dirty="0" smtClean="0">
                <a:solidFill>
                  <a:srgbClr val="3B3B3B"/>
                </a:solidFill>
                <a:latin typeface="Consolas" panose="020B0609020204030204" pitchFamily="49" charset="0"/>
              </a:rPr>
              <a:t>begin;</a:t>
            </a:r>
          </a:p>
          <a:p>
            <a:r>
              <a:rPr lang="en-US" dirty="0" smtClean="0">
                <a:solidFill>
                  <a:srgbClr val="3B3B3B"/>
                </a:solidFill>
                <a:latin typeface="Consolas" panose="020B0609020204030204" pitchFamily="49" charset="0"/>
              </a:rPr>
              <a:t>  }</a:t>
            </a:r>
          </a:p>
          <a:p>
            <a:r>
              <a:rPr lang="en-US" dirty="0" smtClean="0">
                <a:solidFill>
                  <a:srgbClr val="3B3B3B"/>
                </a:solidFill>
                <a:latin typeface="Consolas" panose="020B0609020204030204" pitchFamily="49" charset="0"/>
              </a:rPr>
              <a:t>  </a:t>
            </a:r>
            <a:r>
              <a:rPr lang="en-US" dirty="0" smtClean="0">
                <a:solidFill>
                  <a:srgbClr val="AF00DB"/>
                </a:solidFill>
                <a:latin typeface="Consolas" panose="020B0609020204030204" pitchFamily="49" charset="0"/>
              </a:rPr>
              <a:t>return</a:t>
            </a:r>
            <a:r>
              <a:rPr lang="en-US" dirty="0" smtClean="0">
                <a:solidFill>
                  <a:srgbClr val="3B3B3B"/>
                </a:solidFill>
                <a:latin typeface="Consolas" panose="020B0609020204030204" pitchFamily="49" charset="0"/>
              </a:rPr>
              <a:t> begin;</a:t>
            </a:r>
          </a:p>
          <a:p>
            <a:r>
              <a:rPr lang="en-US" dirty="0" smtClean="0">
                <a:solidFill>
                  <a:srgbClr val="3B3B3B"/>
                </a:solidFill>
                <a:latin typeface="Consolas" panose="020B0609020204030204" pitchFamily="49" charset="0"/>
              </a:rPr>
              <a:t>}</a:t>
            </a:r>
          </a:p>
        </p:txBody>
      </p:sp>
      <p:pic>
        <p:nvPicPr>
          <p:cNvPr id="8" name="Grafik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2422" y="1125091"/>
            <a:ext cx="368102" cy="413792"/>
          </a:xfrm>
          <a:prstGeom prst="rect">
            <a:avLst/>
          </a:prstGeom>
        </p:spPr>
      </p:pic>
      <p:grpSp>
        <p:nvGrpSpPr>
          <p:cNvPr id="13" name="Gruppieren 12"/>
          <p:cNvGrpSpPr/>
          <p:nvPr/>
        </p:nvGrpSpPr>
        <p:grpSpPr>
          <a:xfrm>
            <a:off x="6773945" y="1683246"/>
            <a:ext cx="4752528" cy="864096"/>
            <a:chOff x="911424" y="3050051"/>
            <a:chExt cx="4752528" cy="864096"/>
          </a:xfrm>
        </p:grpSpPr>
        <p:sp>
          <p:nvSpPr>
            <p:cNvPr id="14" name="Abgerundetes Rechteck 13"/>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We can also write an algorithm for finding an element that will be applicable to all other containers</a:t>
              </a:r>
              <a:endParaRPr lang="en-US" dirty="0">
                <a:solidFill>
                  <a:schemeClr val="tx1"/>
                </a:solidFill>
              </a:endParaRPr>
            </a:p>
          </p:txBody>
        </p:sp>
        <p:pic>
          <p:nvPicPr>
            <p:cNvPr id="15" name="Grafik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
        <p:nvSpPr>
          <p:cNvPr id="9" name="Rechteck 8"/>
          <p:cNvSpPr/>
          <p:nvPr/>
        </p:nvSpPr>
        <p:spPr>
          <a:xfrm>
            <a:off x="349385" y="3140968"/>
            <a:ext cx="11522075" cy="1754326"/>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auto</a:t>
            </a:r>
            <a:r>
              <a:rPr lang="de-DE" dirty="0">
                <a:solidFill>
                  <a:srgbClr val="3B3B3B"/>
                </a:solidFill>
                <a:latin typeface="Consolas" panose="020B0609020204030204" pitchFamily="49" charset="0"/>
              </a:rPr>
              <a:t> it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search</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val</a:t>
            </a:r>
            <a:r>
              <a:rPr lang="de-DE" dirty="0">
                <a:solidFill>
                  <a:srgbClr val="3B3B3B"/>
                </a:solidFill>
                <a:latin typeface="Consolas" panose="020B0609020204030204" pitchFamily="49" charset="0"/>
              </a:rPr>
              <a:t>);</a:t>
            </a:r>
          </a:p>
          <a:p>
            <a:r>
              <a:rPr lang="de-DE" dirty="0" err="1">
                <a:solidFill>
                  <a:srgbClr val="AF00DB"/>
                </a:solidFill>
                <a:latin typeface="Consolas" panose="020B0609020204030204" pitchFamily="49" charset="0"/>
              </a:rPr>
              <a:t>if</a:t>
            </a:r>
            <a:r>
              <a:rPr lang="de-DE" dirty="0">
                <a:solidFill>
                  <a:srgbClr val="3B3B3B"/>
                </a:solidFill>
                <a:latin typeface="Consolas" panose="020B0609020204030204" pitchFamily="49" charset="0"/>
              </a:rPr>
              <a:t> (it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"Value "</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val</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 not </a:t>
            </a:r>
            <a:r>
              <a:rPr lang="de-DE" dirty="0" err="1">
                <a:solidFill>
                  <a:srgbClr val="A31515"/>
                </a:solidFill>
                <a:latin typeface="Consolas" panose="020B0609020204030204" pitchFamily="49" charset="0"/>
              </a:rPr>
              <a:t>found</a:t>
            </a:r>
            <a:r>
              <a:rPr lang="de-DE" dirty="0">
                <a:solidFill>
                  <a:srgbClr val="A31515"/>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endl</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else</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Found</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value</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val</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 at </a:t>
            </a:r>
            <a:r>
              <a:rPr lang="de-DE" dirty="0" err="1">
                <a:solidFill>
                  <a:srgbClr val="A31515"/>
                </a:solidFill>
                <a:latin typeface="Consolas" panose="020B0609020204030204" pitchFamily="49" charset="0"/>
              </a:rPr>
              <a:t>position</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it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endl</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a:t>
            </a:r>
            <a:endParaRPr lang="de-DE" b="0" dirty="0">
              <a:solidFill>
                <a:srgbClr val="3B3B3B"/>
              </a:solidFill>
              <a:effectLst/>
              <a:latin typeface="Consolas" panose="020B0609020204030204" pitchFamily="49" charset="0"/>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2422" y="3225036"/>
            <a:ext cx="368102" cy="413792"/>
          </a:xfrm>
          <a:prstGeom prst="rect">
            <a:avLst/>
          </a:prstGeom>
        </p:spPr>
      </p:pic>
      <p:grpSp>
        <p:nvGrpSpPr>
          <p:cNvPr id="11" name="Gruppieren 10"/>
          <p:cNvGrpSpPr/>
          <p:nvPr/>
        </p:nvGrpSpPr>
        <p:grpSpPr>
          <a:xfrm>
            <a:off x="347406" y="5085184"/>
            <a:ext cx="11522075" cy="864096"/>
            <a:chOff x="911423" y="4083354"/>
            <a:chExt cx="11522075" cy="864096"/>
          </a:xfrm>
        </p:grpSpPr>
        <p:sp>
          <p:nvSpPr>
            <p:cNvPr id="16" name="Abgerundetes Rechteck 15"/>
            <p:cNvSpPr/>
            <p:nvPr/>
          </p:nvSpPr>
          <p:spPr>
            <a:xfrm>
              <a:off x="911423" y="4083354"/>
              <a:ext cx="11522075"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This task is so common, that we can just 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::find</a:t>
              </a:r>
              <a:r>
                <a:rPr lang="en-US" dirty="0" smtClean="0">
                  <a:solidFill>
                    <a:schemeClr val="tx1"/>
                  </a:solidFill>
                </a:rPr>
                <a:t> which does basically the same. Returning the end() iterator if some algorithm failed, is very common. To distinguish between this case and the last element being the one we looked for is the reason why end points behind the last element. </a:t>
              </a:r>
              <a:endParaRPr lang="en-US" dirty="0">
                <a:solidFill>
                  <a:schemeClr val="tx1"/>
                </a:solidFill>
              </a:endParaRPr>
            </a:p>
          </p:txBody>
        </p:sp>
        <p:pic>
          <p:nvPicPr>
            <p:cNvPr id="17" name="Grafik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76393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Effect transition="in" filter="fade">
                                      <p:cBhvr>
                                        <p:cTn id="13" dur="500"/>
                                        <p:tgtEl>
                                          <p:spTgt spid="12">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fade">
                                      <p:cBhvr>
                                        <p:cTn id="16" dur="500"/>
                                        <p:tgtEl>
                                          <p:spTgt spid="12">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animEffect transition="in" filter="fade">
                                      <p:cBhvr>
                                        <p:cTn id="19" dur="500"/>
                                        <p:tgtEl>
                                          <p:spTgt spid="12">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animEffect transition="in" filter="fade">
                                      <p:cBhvr>
                                        <p:cTn id="22" dur="500"/>
                                        <p:tgtEl>
                                          <p:spTgt spid="12">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animEffect transition="in" filter="fade">
                                      <p:cBhvr>
                                        <p:cTn id="25" dur="500"/>
                                        <p:tgtEl>
                                          <p:spTgt spid="12">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xEl>
                                              <p:pRg st="6" end="6"/>
                                            </p:txEl>
                                          </p:spTgt>
                                        </p:tgtEl>
                                        <p:attrNameLst>
                                          <p:attrName>style.visibility</p:attrName>
                                        </p:attrNameLst>
                                      </p:cBhvr>
                                      <p:to>
                                        <p:strVal val="visible"/>
                                      </p:to>
                                    </p:set>
                                    <p:animEffect transition="in" filter="fade">
                                      <p:cBhvr>
                                        <p:cTn id="28" dur="500"/>
                                        <p:tgtEl>
                                          <p:spTgt spid="1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nodeType="with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fade">
                                      <p:cBhvr>
                                        <p:cTn id="34" dur="500"/>
                                        <p:tgtEl>
                                          <p:spTgt spid="9">
                                            <p:txEl>
                                              <p:pRg st="0" end="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9">
                                            <p:txEl>
                                              <p:pRg st="1" end="1"/>
                                            </p:txEl>
                                          </p:spTgt>
                                        </p:tgtEl>
                                        <p:attrNameLst>
                                          <p:attrName>style.visibility</p:attrName>
                                        </p:attrNameLst>
                                      </p:cBhvr>
                                      <p:to>
                                        <p:strVal val="visible"/>
                                      </p:to>
                                    </p:set>
                                    <p:animEffect transition="in" filter="fade">
                                      <p:cBhvr>
                                        <p:cTn id="37" dur="500"/>
                                        <p:tgtEl>
                                          <p:spTgt spid="9">
                                            <p:txEl>
                                              <p:pRg st="1" end="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9">
                                            <p:txEl>
                                              <p:pRg st="2" end="2"/>
                                            </p:txEl>
                                          </p:spTgt>
                                        </p:tgtEl>
                                        <p:attrNameLst>
                                          <p:attrName>style.visibility</p:attrName>
                                        </p:attrNameLst>
                                      </p:cBhvr>
                                      <p:to>
                                        <p:strVal val="visible"/>
                                      </p:to>
                                    </p:set>
                                    <p:animEffect transition="in" filter="fade">
                                      <p:cBhvr>
                                        <p:cTn id="40" dur="500"/>
                                        <p:tgtEl>
                                          <p:spTgt spid="9">
                                            <p:txEl>
                                              <p:pRg st="2" end="2"/>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9">
                                            <p:txEl>
                                              <p:pRg st="3" end="3"/>
                                            </p:txEl>
                                          </p:spTgt>
                                        </p:tgtEl>
                                        <p:attrNameLst>
                                          <p:attrName>style.visibility</p:attrName>
                                        </p:attrNameLst>
                                      </p:cBhvr>
                                      <p:to>
                                        <p:strVal val="visible"/>
                                      </p:to>
                                    </p:set>
                                    <p:animEffect transition="in" filter="fade">
                                      <p:cBhvr>
                                        <p:cTn id="43" dur="500"/>
                                        <p:tgtEl>
                                          <p:spTgt spid="9">
                                            <p:txEl>
                                              <p:pRg st="3" end="3"/>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9">
                                            <p:txEl>
                                              <p:pRg st="4" end="4"/>
                                            </p:txEl>
                                          </p:spTgt>
                                        </p:tgtEl>
                                        <p:attrNameLst>
                                          <p:attrName>style.visibility</p:attrName>
                                        </p:attrNameLst>
                                      </p:cBhvr>
                                      <p:to>
                                        <p:strVal val="visible"/>
                                      </p:to>
                                    </p:set>
                                    <p:animEffect transition="in" filter="fade">
                                      <p:cBhvr>
                                        <p:cTn id="46" dur="500"/>
                                        <p:tgtEl>
                                          <p:spTgt spid="9">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9">
                                            <p:txEl>
                                              <p:pRg st="5" end="5"/>
                                            </p:txEl>
                                          </p:spTgt>
                                        </p:tgtEl>
                                        <p:attrNameLst>
                                          <p:attrName>style.visibility</p:attrName>
                                        </p:attrNameLst>
                                      </p:cBhvr>
                                      <p:to>
                                        <p:strVal val="visible"/>
                                      </p:to>
                                    </p:set>
                                    <p:animEffect transition="in" filter="fade">
                                      <p:cBhvr>
                                        <p:cTn id="4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::array</a:t>
            </a:r>
            <a:endParaRPr lang="en-US" dirty="0"/>
          </a:p>
          <a:p>
            <a:endParaRPr lang="en-US" dirty="0"/>
          </a:p>
        </p:txBody>
      </p:sp>
      <p:sp>
        <p:nvSpPr>
          <p:cNvPr id="3" name="Textplatzhalter 2"/>
          <p:cNvSpPr>
            <a:spLocks noGrp="1"/>
          </p:cNvSpPr>
          <p:nvPr>
            <p:ph type="body" sz="quarter" idx="10"/>
          </p:nvPr>
        </p:nvSpPr>
        <p:spPr/>
        <p:txBody>
          <a:bodyPr/>
          <a:lstStyle/>
          <a:p>
            <a:r>
              <a:rPr lang="en-US" dirty="0" smtClean="0"/>
              <a:t>An array has exactly the same interface as a vector, except it has a constant size. This is achieved by a non-type template parameter defining the size at compile time</a:t>
            </a:r>
          </a:p>
          <a:p>
            <a:r>
              <a:rPr lang="en-US" dirty="0" smtClean="0"/>
              <a:t>This means, all operations changing the size are not allowed</a:t>
            </a:r>
          </a:p>
          <a:p>
            <a:r>
              <a:rPr lang="en-US" dirty="0" smtClean="0"/>
              <a:t>All operations that are allowed have the same time complexity compared to vector, but the array is more memory efficient</a:t>
            </a:r>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51</a:t>
            </a:fld>
            <a:endParaRPr lang="en-US" dirty="0"/>
          </a:p>
        </p:txBody>
      </p:sp>
      <p:grpSp>
        <p:nvGrpSpPr>
          <p:cNvPr id="5" name="Gruppieren 4"/>
          <p:cNvGrpSpPr/>
          <p:nvPr/>
        </p:nvGrpSpPr>
        <p:grpSpPr>
          <a:xfrm>
            <a:off x="328376" y="2780928"/>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::array </a:t>
              </a:r>
              <a:r>
                <a:rPr lang="en-US" dirty="0" smtClean="0">
                  <a:solidFill>
                    <a:schemeClr val="tx1"/>
                  </a:solidFill>
                </a:rPr>
                <a:t>whenever you are 100% certain that the number of elements will never change. Otherwise, just 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::vector </a:t>
              </a:r>
              <a:r>
                <a:rPr lang="en-US" dirty="0" smtClean="0">
                  <a:solidFill>
                    <a:schemeClr val="tx1"/>
                  </a:solidFill>
                </a:rPr>
                <a:t>– its overhead is not huge!</a:t>
              </a:r>
              <a:endParaRPr lang="en-US" dirty="0">
                <a:solidFill>
                  <a:schemeClr val="tx1"/>
                </a:solidFill>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403052542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a:t>
            </a:r>
            <a:r>
              <a:rPr lang="en-US" dirty="0" err="1" smtClean="0"/>
              <a:t>deque</a:t>
            </a:r>
            <a:endParaRPr lang="en-US" dirty="0"/>
          </a:p>
          <a:p>
            <a:endParaRPr lang="en-US" dirty="0"/>
          </a:p>
        </p:txBody>
      </p:sp>
      <mc:AlternateContent xmlns:mc="http://schemas.openxmlformats.org/markup-compatibility/2006" xmlns:a14="http://schemas.microsoft.com/office/drawing/2010/main">
        <mc:Choice Requires="a14">
          <p:sp>
            <p:nvSpPr>
              <p:cNvPr id="3" name="Textplatzhalter 2"/>
              <p:cNvSpPr>
                <a:spLocks noGrp="1"/>
              </p:cNvSpPr>
              <p:nvPr>
                <p:ph type="body" sz="quarter" idx="10"/>
              </p:nvPr>
            </p:nvSpPr>
            <p:spPr/>
            <p:txBody>
              <a:bodyPr/>
              <a:lstStyle/>
              <a:p>
                <a:r>
                  <a:rPr lang="en-US" dirty="0" smtClean="0"/>
                  <a:t>Deque stands for double ended queue</a:t>
                </a:r>
              </a:p>
              <a:p>
                <a:r>
                  <a:rPr lang="en-US" dirty="0" smtClean="0"/>
                  <a:t>The </a:t>
                </a:r>
                <a:r>
                  <a:rPr lang="en-US" dirty="0" err="1" smtClean="0"/>
                  <a:t>deque</a:t>
                </a:r>
                <a:r>
                  <a:rPr lang="en-US" dirty="0" smtClean="0"/>
                  <a:t> stores its data not contiguously, but rather in multiple dynamically allocated blocks</a:t>
                </a:r>
              </a:p>
              <a:p>
                <a:r>
                  <a:rPr lang="en-US" dirty="0" smtClean="0"/>
                  <a:t>This means, that insertion and deletion from the beginning and the end are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m:t>
                    </m:r>
                  </m:oMath>
                </a14:m>
                <a:r>
                  <a:rPr lang="en-US" dirty="0" smtClean="0"/>
                  <a:t>, while both in the middle are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smtClean="0"/>
                  <a:t>.</a:t>
                </a:r>
              </a:p>
              <a:p>
                <a:r>
                  <a:rPr lang="en-US" dirty="0" smtClean="0"/>
                  <a:t>For operations on the beginning, there are the additional methods </a:t>
                </a:r>
                <a:r>
                  <a:rPr lang="en-US" dirty="0" err="1" smtClean="0">
                    <a:latin typeface="Consolas" panose="020B0609020204030204" pitchFamily="49" charset="0"/>
                  </a:rPr>
                  <a:t>push_front</a:t>
                </a:r>
                <a:r>
                  <a:rPr lang="en-US" dirty="0" smtClean="0"/>
                  <a:t> and </a:t>
                </a:r>
                <a:r>
                  <a:rPr lang="en-US" dirty="0" err="1" smtClean="0">
                    <a:latin typeface="Consolas" panose="020B0609020204030204" pitchFamily="49" charset="0"/>
                  </a:rPr>
                  <a:t>pop_front</a:t>
                </a:r>
                <a:endParaRPr lang="en-US" dirty="0" smtClean="0">
                  <a:latin typeface="Consolas" panose="020B0609020204030204" pitchFamily="49" charset="0"/>
                </a:endParaRPr>
              </a:p>
              <a:p>
                <a:r>
                  <a:rPr lang="en-US" dirty="0" smtClean="0"/>
                  <a:t>Access to all elements is still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m:t>
                    </m:r>
                  </m:oMath>
                </a14:m>
                <a:r>
                  <a:rPr lang="en-US" dirty="0" smtClean="0"/>
                  <a:t>, as the </a:t>
                </a:r>
                <a:r>
                  <a:rPr lang="en-US" dirty="0" err="1" smtClean="0"/>
                  <a:t>deque</a:t>
                </a:r>
                <a:r>
                  <a:rPr lang="en-US" dirty="0" smtClean="0"/>
                  <a:t> remembers centrally, which memory block is where in the queue.</a:t>
                </a:r>
              </a:p>
              <a:p>
                <a:endParaRPr lang="en-US"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0"/>
              </p:nvPr>
            </p:nvSpPr>
            <p:spPr>
              <a:blipFill>
                <a:blip r:embed="rId2"/>
                <a:stretch>
                  <a:fillRect l="-1270" t="-1472" r="-1217"/>
                </a:stretch>
              </a:blipFill>
            </p:spPr>
            <p:txBody>
              <a:bodyPr/>
              <a:lstStyle/>
              <a:p>
                <a:r>
                  <a:rPr lang="en-US">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52</a:t>
            </a:fld>
            <a:endParaRPr lang="en-US" dirty="0"/>
          </a:p>
        </p:txBody>
      </p:sp>
      <p:grpSp>
        <p:nvGrpSpPr>
          <p:cNvPr id="5" name="Gruppieren 4"/>
          <p:cNvGrpSpPr/>
          <p:nvPr/>
        </p:nvGrpSpPr>
        <p:grpSpPr>
          <a:xfrm>
            <a:off x="328376" y="4005064"/>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deque</a:t>
              </a:r>
              <a:r>
                <a:rPr lang="en-US" dirty="0" smtClean="0">
                  <a:solidFill>
                    <a:schemeClr val="tx1"/>
                  </a:solidFill>
                  <a:latin typeface="Consolas" panose="020B0609020204030204" pitchFamily="49" charset="0"/>
                </a:rPr>
                <a:t> </a:t>
              </a:r>
              <a:r>
                <a:rPr lang="en-US" dirty="0" smtClean="0">
                  <a:solidFill>
                    <a:schemeClr val="tx1"/>
                  </a:solidFill>
                </a:rPr>
                <a:t>whenever you only need to add or remove elements at the ends. The standard example for this is obviously a queue, but also a stack works well as </a:t>
              </a:r>
              <a:r>
                <a:rPr lang="en-US" dirty="0" err="1" smtClean="0">
                  <a:solidFill>
                    <a:schemeClr val="tx1"/>
                  </a:solidFill>
                </a:rPr>
                <a:t>deque</a:t>
              </a:r>
              <a:r>
                <a:rPr lang="en-US" dirty="0" smtClean="0">
                  <a:solidFill>
                    <a:schemeClr val="tx1"/>
                  </a:solidFill>
                </a:rPr>
                <a:t>.</a:t>
              </a:r>
              <a:endParaRPr lang="en-US" dirty="0">
                <a:solidFill>
                  <a:schemeClr val="tx1"/>
                </a:solidFill>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83000721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::list</a:t>
            </a:r>
            <a:endParaRPr lang="en-US" dirty="0"/>
          </a:p>
          <a:p>
            <a:endParaRPr lang="en-US" dirty="0"/>
          </a:p>
        </p:txBody>
      </p:sp>
      <mc:AlternateContent xmlns:mc="http://schemas.openxmlformats.org/markup-compatibility/2006" xmlns:a14="http://schemas.microsoft.com/office/drawing/2010/main">
        <mc:Choice Requires="a14">
          <p:sp>
            <p:nvSpPr>
              <p:cNvPr id="3" name="Textplatzhalter 2"/>
              <p:cNvSpPr>
                <a:spLocks noGrp="1"/>
              </p:cNvSpPr>
              <p:nvPr>
                <p:ph type="body" sz="quarter" idx="10"/>
              </p:nvPr>
            </p:nvSpPr>
            <p:spPr/>
            <p:txBody>
              <a:bodyPr/>
              <a:lstStyle/>
              <a:p>
                <a:r>
                  <a:rPr lang="en-US" dirty="0" smtClean="0"/>
                  <a:t>In a </a:t>
                </a:r>
                <a:r>
                  <a:rPr lang="en-US" dirty="0" err="1" smtClean="0"/>
                  <a:t>list</a:t>
                </a:r>
                <a:r>
                  <a:rPr lang="en-US" dirty="0" smtClean="0"/>
                  <a:t>, </a:t>
                </a:r>
                <a:r>
                  <a:rPr lang="en-US" dirty="0" err="1" smtClean="0"/>
                  <a:t>each</a:t>
                </a:r>
                <a:r>
                  <a:rPr lang="en-US" dirty="0" smtClean="0"/>
                  <a:t> </a:t>
                </a:r>
                <a:r>
                  <a:rPr lang="en-US" dirty="0" err="1" smtClean="0"/>
                  <a:t>element</a:t>
                </a:r>
                <a:r>
                  <a:rPr lang="en-US" dirty="0" smtClean="0"/>
                  <a:t> </a:t>
                </a:r>
                <a:r>
                  <a:rPr lang="en-US" dirty="0" err="1" smtClean="0"/>
                  <a:t>stores</a:t>
                </a:r>
                <a:r>
                  <a:rPr lang="en-US" dirty="0" smtClean="0"/>
                  <a:t> </a:t>
                </a:r>
                <a:r>
                  <a:rPr lang="en-US" dirty="0" err="1" smtClean="0"/>
                  <a:t>its</a:t>
                </a:r>
                <a:r>
                  <a:rPr lang="en-US" dirty="0" smtClean="0"/>
                  <a:t> </a:t>
                </a:r>
                <a:r>
                  <a:rPr lang="en-US" dirty="0" err="1" smtClean="0"/>
                  <a:t>value</a:t>
                </a:r>
                <a:r>
                  <a:rPr lang="en-US" dirty="0" smtClean="0"/>
                  <a:t> </a:t>
                </a:r>
                <a:r>
                  <a:rPr lang="en-US" dirty="0" err="1" smtClean="0"/>
                  <a:t>together</a:t>
                </a:r>
                <a:r>
                  <a:rPr lang="en-US" dirty="0" smtClean="0"/>
                  <a:t> </a:t>
                </a:r>
                <a:r>
                  <a:rPr lang="en-US" dirty="0" err="1" smtClean="0"/>
                  <a:t>with</a:t>
                </a:r>
                <a:r>
                  <a:rPr lang="en-US" dirty="0" smtClean="0"/>
                  <a:t> a </a:t>
                </a:r>
                <a:r>
                  <a:rPr lang="en-US" dirty="0" err="1" smtClean="0"/>
                  <a:t>pointer</a:t>
                </a:r>
                <a:r>
                  <a:rPr lang="en-US" dirty="0" smtClean="0"/>
                  <a:t> </a:t>
                </a:r>
                <a:r>
                  <a:rPr lang="en-US" dirty="0" err="1" smtClean="0"/>
                  <a:t>to</a:t>
                </a:r>
                <a:r>
                  <a:rPr lang="en-US" dirty="0" smtClean="0"/>
                  <a:t> </a:t>
                </a:r>
                <a:r>
                  <a:rPr lang="en-US" dirty="0" err="1" smtClean="0"/>
                  <a:t>the</a:t>
                </a:r>
                <a:r>
                  <a:rPr lang="en-US" dirty="0" smtClean="0"/>
                  <a:t> </a:t>
                </a:r>
                <a:r>
                  <a:rPr lang="en-US" dirty="0" err="1" smtClean="0"/>
                  <a:t>elements</a:t>
                </a:r>
                <a:r>
                  <a:rPr lang="en-US" dirty="0" smtClean="0"/>
                  <a:t> </a:t>
                </a:r>
                <a:r>
                  <a:rPr lang="en-US" dirty="0" err="1" smtClean="0"/>
                  <a:t>before</a:t>
                </a:r>
                <a:r>
                  <a:rPr lang="en-US" dirty="0" smtClean="0"/>
                  <a:t> </a:t>
                </a:r>
                <a:r>
                  <a:rPr lang="en-US" dirty="0" err="1" smtClean="0"/>
                  <a:t>and</a:t>
                </a:r>
                <a:r>
                  <a:rPr lang="en-US" dirty="0" smtClean="0"/>
                  <a:t> after it</a:t>
                </a:r>
              </a:p>
              <a:p>
                <a:r>
                  <a:rPr lang="en-US" dirty="0" smtClean="0"/>
                  <a:t>The list itself only stores the first and last element and the size</a:t>
                </a:r>
              </a:p>
              <a:p>
                <a:r>
                  <a:rPr lang="en-US" dirty="0" smtClean="0"/>
                  <a:t>As a </a:t>
                </a:r>
                <a:r>
                  <a:rPr lang="en-US" dirty="0" err="1" smtClean="0"/>
                  <a:t>result</a:t>
                </a:r>
                <a:r>
                  <a:rPr lang="en-US" dirty="0" smtClean="0"/>
                  <a:t>, </a:t>
                </a:r>
                <a:r>
                  <a:rPr lang="en-US" dirty="0" err="1" smtClean="0"/>
                  <a:t>we</a:t>
                </a:r>
                <a:r>
                  <a:rPr lang="en-US" dirty="0" smtClean="0"/>
                  <a:t> </a:t>
                </a:r>
                <a:r>
                  <a:rPr lang="en-US" dirty="0" err="1" smtClean="0"/>
                  <a:t>can</a:t>
                </a:r>
                <a:r>
                  <a:rPr lang="en-US" dirty="0" smtClean="0"/>
                  <a:t> </a:t>
                </a:r>
                <a:r>
                  <a:rPr lang="en-US" dirty="0" err="1" smtClean="0"/>
                  <a:t>insert</a:t>
                </a:r>
                <a:r>
                  <a:rPr lang="en-US" dirty="0" smtClean="0"/>
                  <a:t> </a:t>
                </a:r>
                <a:r>
                  <a:rPr lang="en-US" dirty="0" err="1" smtClean="0"/>
                  <a:t>and</a:t>
                </a:r>
                <a:r>
                  <a:rPr lang="en-US" dirty="0" smtClean="0"/>
                  <a:t> </a:t>
                </a:r>
                <a:r>
                  <a:rPr lang="en-US" dirty="0" err="1" smtClean="0"/>
                  <a:t>delete</a:t>
                </a:r>
                <a:r>
                  <a:rPr lang="en-US" dirty="0" smtClean="0"/>
                  <a:t> </a:t>
                </a:r>
                <a:r>
                  <a:rPr lang="en-US" dirty="0" err="1" smtClean="0"/>
                  <a:t>elements</a:t>
                </a:r>
                <a:r>
                  <a:rPr lang="en-US" dirty="0" smtClean="0"/>
                  <a:t> </a:t>
                </a:r>
                <a:r>
                  <a:rPr lang="en-US" dirty="0" err="1" smtClean="0"/>
                  <a:t>anywhere</a:t>
                </a:r>
                <a:r>
                  <a:rPr lang="en-US" dirty="0" smtClean="0"/>
                  <a:t> in </a:t>
                </a:r>
                <a:r>
                  <a:rPr lang="en-US" dirty="0" err="1" smtClean="0"/>
                  <a:t>the</a:t>
                </a:r>
                <a:r>
                  <a:rPr lang="en-US" dirty="0" smtClean="0"/>
                  <a:t> </a:t>
                </a:r>
                <a:r>
                  <a:rPr lang="en-US" dirty="0" err="1" smtClean="0"/>
                  <a:t>list</a:t>
                </a:r>
                <a:r>
                  <a:rPr lang="en-US" dirty="0" smtClean="0"/>
                  <a:t> in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(1)</m:t>
                    </m:r>
                  </m:oMath>
                </a14:m>
                <a:r>
                  <a:rPr lang="en-US" dirty="0" smtClean="0"/>
                  <a:t>, but we need to have an iterator to the position we want to modify</a:t>
                </a:r>
              </a:p>
              <a:p>
                <a:r>
                  <a:rPr lang="en-US" dirty="0" smtClean="0"/>
                  <a:t>Access to a certain position in the list discouraged, and therefore </a:t>
                </a:r>
                <a:r>
                  <a:rPr lang="en-US" dirty="0" smtClean="0">
                    <a:latin typeface="Consolas" panose="020B0609020204030204" pitchFamily="49" charset="0"/>
                  </a:rPr>
                  <a:t>operator[]</a:t>
                </a:r>
                <a:r>
                  <a:rPr lang="en-US" dirty="0" smtClean="0"/>
                  <a:t> and </a:t>
                </a:r>
                <a:r>
                  <a:rPr lang="en-US" dirty="0" smtClean="0">
                    <a:latin typeface="Consolas" panose="020B0609020204030204" pitchFamily="49" charset="0"/>
                  </a:rPr>
                  <a:t>at()</a:t>
                </a:r>
                <a:r>
                  <a:rPr lang="en-US" dirty="0" smtClean="0"/>
                  <a:t> don’t exist. Also, iterator arithmetic is disabled except </a:t>
                </a:r>
                <a:r>
                  <a:rPr lang="en-US" dirty="0" smtClean="0">
                    <a:latin typeface="Consolas" panose="020B0609020204030204" pitchFamily="49" charset="0"/>
                  </a:rPr>
                  <a:t>++</a:t>
                </a:r>
                <a:r>
                  <a:rPr lang="en-US" dirty="0" smtClean="0"/>
                  <a:t> and </a:t>
                </a:r>
                <a:r>
                  <a:rPr lang="en-US" dirty="0" smtClean="0">
                    <a:latin typeface="Consolas" panose="020B0609020204030204" pitchFamily="49" charset="0"/>
                  </a:rPr>
                  <a:t>--</a:t>
                </a:r>
                <a:r>
                  <a:rPr lang="en-US" dirty="0" smtClean="0"/>
                  <a:t>. With these, we can theoretically achieve element access in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m:t>
                    </m:r>
                  </m:oMath>
                </a14:m>
                <a:r>
                  <a:rPr lang="en-US" dirty="0" smtClean="0"/>
                  <a:t>.</a:t>
                </a:r>
              </a:p>
              <a:p>
                <a:endParaRPr lang="en-US" dirty="0" smtClean="0"/>
              </a:p>
              <a:p>
                <a:endParaRPr lang="en-US"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0"/>
              </p:nvPr>
            </p:nvSpPr>
            <p:spPr>
              <a:blipFill>
                <a:blip r:embed="rId2"/>
                <a:stretch>
                  <a:fillRect l="-1270" t="-1472" r="-423"/>
                </a:stretch>
              </a:blipFill>
            </p:spPr>
            <p:txBody>
              <a:bodyPr/>
              <a:lstStyle/>
              <a:p>
                <a:r>
                  <a:rPr lang="en-US">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53</a:t>
            </a:fld>
            <a:endParaRPr lang="en-US" dirty="0"/>
          </a:p>
        </p:txBody>
      </p:sp>
      <p:grpSp>
        <p:nvGrpSpPr>
          <p:cNvPr id="5" name="Gruppieren 4"/>
          <p:cNvGrpSpPr/>
          <p:nvPr/>
        </p:nvGrpSpPr>
        <p:grpSpPr>
          <a:xfrm>
            <a:off x="328376" y="3645024"/>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::list</a:t>
              </a:r>
              <a:r>
                <a:rPr lang="en-US" dirty="0" smtClean="0">
                  <a:solidFill>
                    <a:schemeClr val="tx1"/>
                  </a:solidFill>
                </a:rPr>
                <a:t> whenever you need fast insertion and deletion while iterating over the list, but rarely need access to specific elements</a:t>
              </a:r>
              <a:endParaRPr lang="en-US" dirty="0">
                <a:solidFill>
                  <a:schemeClr val="tx1"/>
                </a:solidFill>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9" name="Gruppieren 8"/>
          <p:cNvGrpSpPr/>
          <p:nvPr/>
        </p:nvGrpSpPr>
        <p:grpSpPr>
          <a:xfrm>
            <a:off x="334963" y="4797152"/>
            <a:ext cx="11528662" cy="864096"/>
            <a:chOff x="911424" y="4095386"/>
            <a:chExt cx="11528662" cy="864096"/>
          </a:xfrm>
        </p:grpSpPr>
        <p:sp>
          <p:nvSpPr>
            <p:cNvPr id="10" name="Abgerundetes Rechteck 9"/>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          introduced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forward_list</a:t>
              </a:r>
              <a:r>
                <a:rPr lang="en-US" dirty="0" smtClean="0">
                  <a:solidFill>
                    <a:schemeClr val="tx1"/>
                  </a:solidFill>
                </a:rPr>
                <a:t>, where also the backwards-facing pointers are removed, so we can only iterate the list in one direction, but save a bit more memory.</a:t>
              </a:r>
              <a:endParaRPr lang="en-US" dirty="0">
                <a:solidFill>
                  <a:schemeClr val="tx1"/>
                </a:solidFill>
              </a:endParaRPr>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2" name="Gruppieren 11"/>
          <p:cNvGrpSpPr>
            <a:grpSpLocks/>
          </p:cNvGrpSpPr>
          <p:nvPr/>
        </p:nvGrpSpPr>
        <p:grpSpPr>
          <a:xfrm>
            <a:off x="1199456" y="4929736"/>
            <a:ext cx="501739" cy="354339"/>
            <a:chOff x="-1377941" y="1119958"/>
            <a:chExt cx="1003479" cy="708679"/>
          </a:xfrm>
        </p:grpSpPr>
        <p:sp>
          <p:nvSpPr>
            <p:cNvPr id="13" name="Textfeld 12"/>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8410270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::set</a:t>
            </a:r>
            <a:endParaRPr lang="en-US" dirty="0"/>
          </a:p>
          <a:p>
            <a:endParaRPr lang="en-US" dirty="0"/>
          </a:p>
        </p:txBody>
      </p:sp>
      <mc:AlternateContent xmlns:mc="http://schemas.openxmlformats.org/markup-compatibility/2006" xmlns:a14="http://schemas.microsoft.com/office/drawing/2010/main">
        <mc:Choice Requires="a14">
          <p:sp>
            <p:nvSpPr>
              <p:cNvPr id="3" name="Textplatzhalter 2"/>
              <p:cNvSpPr>
                <a:spLocks noGrp="1"/>
              </p:cNvSpPr>
              <p:nvPr>
                <p:ph type="body" sz="quarter" idx="10"/>
              </p:nvPr>
            </p:nvSpPr>
            <p:spPr/>
            <p:txBody>
              <a:bodyPr/>
              <a:lstStyle/>
              <a:p>
                <a:r>
                  <a:rPr lang="en-US" dirty="0" smtClean="0"/>
                  <a:t>A </a:t>
                </a:r>
                <a:r>
                  <a:rPr lang="en-US" dirty="0" err="1" smtClean="0"/>
                  <a:t>set</a:t>
                </a:r>
                <a:r>
                  <a:rPr lang="en-US" dirty="0" smtClean="0"/>
                  <a:t> </a:t>
                </a:r>
                <a:r>
                  <a:rPr lang="en-US" dirty="0" err="1" smtClean="0"/>
                  <a:t>automatically</a:t>
                </a:r>
                <a:r>
                  <a:rPr lang="en-US" dirty="0" smtClean="0"/>
                  <a:t> </a:t>
                </a:r>
                <a:r>
                  <a:rPr lang="en-US" dirty="0" err="1" smtClean="0"/>
                  <a:t>stores</a:t>
                </a:r>
                <a:r>
                  <a:rPr lang="en-US" dirty="0" smtClean="0"/>
                  <a:t> all </a:t>
                </a:r>
                <a:r>
                  <a:rPr lang="en-US" dirty="0" err="1" smtClean="0"/>
                  <a:t>elements</a:t>
                </a:r>
                <a:r>
                  <a:rPr lang="en-US" dirty="0" smtClean="0"/>
                  <a:t> in </a:t>
                </a:r>
                <a:r>
                  <a:rPr lang="en-US" dirty="0" err="1" smtClean="0"/>
                  <a:t>order</a:t>
                </a:r>
                <a:r>
                  <a:rPr lang="en-US" dirty="0" smtClean="0"/>
                  <a:t> </a:t>
                </a:r>
                <a:r>
                  <a:rPr lang="en-US" dirty="0" err="1" smtClean="0"/>
                  <a:t>by</a:t>
                </a:r>
                <a:r>
                  <a:rPr lang="en-US" dirty="0" smtClean="0"/>
                  <a:t> </a:t>
                </a:r>
                <a:r>
                  <a:rPr lang="en-US" dirty="0" err="1" smtClean="0"/>
                  <a:t>comparing</a:t>
                </a:r>
                <a:r>
                  <a:rPr lang="en-US" dirty="0" smtClean="0"/>
                  <a:t> </a:t>
                </a:r>
                <a:r>
                  <a:rPr lang="en-US" dirty="0" err="1" smtClean="0"/>
                  <a:t>them</a:t>
                </a:r>
                <a:r>
                  <a:rPr lang="en-US" dirty="0" smtClean="0"/>
                  <a:t> </a:t>
                </a:r>
                <a:r>
                  <a:rPr lang="en-US" dirty="0" err="1" smtClean="0"/>
                  <a:t>with</a:t>
                </a:r>
                <a:r>
                  <a:rPr lang="en-US" dirty="0" smtClean="0"/>
                  <a:t> &lt;.</a:t>
                </a:r>
              </a:p>
              <a:p>
                <a:r>
                  <a:rPr lang="en-US" dirty="0" err="1" smtClean="0"/>
                  <a:t>While</a:t>
                </a:r>
                <a:r>
                  <a:rPr lang="en-US" dirty="0" smtClean="0"/>
                  <a:t> </a:t>
                </a:r>
                <a:r>
                  <a:rPr lang="en-US" dirty="0" err="1" smtClean="0"/>
                  <a:t>insertion</a:t>
                </a:r>
                <a:r>
                  <a:rPr lang="en-US" dirty="0"/>
                  <a:t> </a:t>
                </a:r>
                <a:r>
                  <a:rPr lang="en-US" dirty="0" err="1" smtClean="0"/>
                  <a:t>becomes</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smtClean="0"/>
                  <a:t>, finding an element and deleting by value also is only </a:t>
                </a:r>
                <a14:m>
                  <m:oMath xmlns:m="http://schemas.openxmlformats.org/officeDocument/2006/math">
                    <m:r>
                      <a:rPr lang="en-US" i="1">
                        <a:latin typeface="Cambria Math" panose="02040503050406030204" pitchFamily="18" charset="0"/>
                        <a:ea typeface="Cambria Math" panose="02040503050406030204" pitchFamily="18" charset="0"/>
                      </a:rPr>
                      <m:t>𝒪</m:t>
                    </m:r>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oMath>
                </a14:m>
                <a:r>
                  <a:rPr lang="en-US" dirty="0" smtClean="0"/>
                  <a:t>.</a:t>
                </a:r>
              </a:p>
              <a:p>
                <a:r>
                  <a:rPr lang="en-US" dirty="0" smtClean="0"/>
                  <a:t>The standard does not enforce a specific implementation of the set, but most ones nowadays use red-black-trees.</a:t>
                </a:r>
              </a:p>
              <a:p>
                <a:endParaRPr lang="en-US" dirty="0"/>
              </a:p>
            </p:txBody>
          </p:sp>
        </mc:Choice>
        <mc:Fallback xmlns="">
          <p:sp>
            <p:nvSpPr>
              <p:cNvPr id="3" name="Textplatzhalter 2"/>
              <p:cNvSpPr>
                <a:spLocks noGrp="1" noRot="1" noChangeAspect="1" noMove="1" noResize="1" noEditPoints="1" noAdjustHandles="1" noChangeArrowheads="1" noChangeShapeType="1" noTextEdit="1"/>
              </p:cNvSpPr>
              <p:nvPr>
                <p:ph type="body" sz="quarter" idx="10"/>
              </p:nvPr>
            </p:nvSpPr>
            <p:spPr>
              <a:blipFill>
                <a:blip r:embed="rId2"/>
                <a:stretch>
                  <a:fillRect l="-1270" t="-1472"/>
                </a:stretch>
              </a:blipFill>
            </p:spPr>
            <p:txBody>
              <a:bodyPr/>
              <a:lstStyle/>
              <a:p>
                <a:r>
                  <a:rPr lang="en-US">
                    <a:noFill/>
                  </a:rPr>
                  <a:t> </a:t>
                </a:r>
              </a:p>
            </p:txBody>
          </p:sp>
        </mc:Fallback>
      </mc:AlternateContent>
      <p:sp>
        <p:nvSpPr>
          <p:cNvPr id="4" name="Foliennummernplatzhalter 3"/>
          <p:cNvSpPr>
            <a:spLocks noGrp="1"/>
          </p:cNvSpPr>
          <p:nvPr>
            <p:ph type="sldNum" sz="quarter" idx="4"/>
          </p:nvPr>
        </p:nvSpPr>
        <p:spPr/>
        <p:txBody>
          <a:bodyPr/>
          <a:lstStyle/>
          <a:p>
            <a:fld id="{F58435E4-A45A-4423-96D3-4E945C512564}" type="slidenum">
              <a:rPr lang="en-US" smtClean="0"/>
              <a:pPr/>
              <a:t>54</a:t>
            </a:fld>
            <a:endParaRPr lang="en-US" dirty="0"/>
          </a:p>
        </p:txBody>
      </p:sp>
      <p:grpSp>
        <p:nvGrpSpPr>
          <p:cNvPr id="5" name="Gruppieren 4"/>
          <p:cNvGrpSpPr/>
          <p:nvPr/>
        </p:nvGrpSpPr>
        <p:grpSpPr>
          <a:xfrm>
            <a:off x="328376" y="3645024"/>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::set</a:t>
              </a:r>
              <a:r>
                <a:rPr lang="en-US" dirty="0" smtClean="0">
                  <a:solidFill>
                    <a:schemeClr val="tx1"/>
                  </a:solidFill>
                </a:rPr>
                <a:t> whenever you need fast search for elements without them being ordered anyway. Also use it, when you need the sorted order of the elements as opposed to the order they were inserted.</a:t>
              </a:r>
              <a:endParaRPr lang="en-US" dirty="0">
                <a:solidFill>
                  <a:schemeClr val="tx1"/>
                </a:solidFill>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9" name="Gruppieren 8"/>
          <p:cNvGrpSpPr/>
          <p:nvPr/>
        </p:nvGrpSpPr>
        <p:grpSpPr>
          <a:xfrm>
            <a:off x="334963" y="4797152"/>
            <a:ext cx="11528662" cy="1152128"/>
            <a:chOff x="911424" y="4095386"/>
            <a:chExt cx="11528662" cy="1152128"/>
          </a:xfrm>
        </p:grpSpPr>
        <p:sp>
          <p:nvSpPr>
            <p:cNvPr id="10" name="Abgerundetes Rechteck 9"/>
            <p:cNvSpPr/>
            <p:nvPr/>
          </p:nvSpPr>
          <p:spPr>
            <a:xfrm>
              <a:off x="911424" y="4095386"/>
              <a:ext cx="11528662" cy="1152128"/>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          introduced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unordered_set</a:t>
              </a:r>
              <a:r>
                <a:rPr lang="en-US" dirty="0" smtClean="0">
                  <a:solidFill>
                    <a:schemeClr val="tx1"/>
                  </a:solidFill>
                </a:rPr>
                <a:t>, where values are inserted by calculating their hash. Finding them </a:t>
              </a:r>
              <a:r>
                <a:rPr lang="en-US" dirty="0">
                  <a:solidFill>
                    <a:schemeClr val="tx1"/>
                  </a:solidFill>
                </a:rPr>
                <a:t>becomes 𝒪(1</a:t>
              </a:r>
              <a:r>
                <a:rPr lang="en-US" dirty="0" smtClean="0">
                  <a:solidFill>
                    <a:schemeClr val="tx1"/>
                  </a:solidFill>
                </a:rPr>
                <a:t>) under certain conditions, at the cost of storage size and a constant larger </a:t>
              </a:r>
              <a:r>
                <a:rPr lang="en-US" dirty="0">
                  <a:solidFill>
                    <a:schemeClr val="tx1"/>
                  </a:solidFill>
                </a:rPr>
                <a:t>than </a:t>
              </a:r>
              <a:r>
                <a:rPr lang="en-US" dirty="0" smtClean="0">
                  <a:solidFill>
                    <a:schemeClr val="tx1"/>
                  </a:solidFill>
                </a:rPr>
                <a:t>log(n) for small n.</a:t>
              </a:r>
              <a:endParaRPr lang="en-US" dirty="0">
                <a:solidFill>
                  <a:schemeClr val="tx1"/>
                </a:solidFill>
              </a:endParaRPr>
            </a:p>
          </p:txBody>
        </p:sp>
        <p:pic>
          <p:nvPicPr>
            <p:cNvPr id="11" name="Grafik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383418"/>
              <a:ext cx="543123" cy="543123"/>
            </a:xfrm>
            <a:prstGeom prst="rect">
              <a:avLst/>
            </a:prstGeom>
          </p:spPr>
        </p:pic>
      </p:grpSp>
      <p:grpSp>
        <p:nvGrpSpPr>
          <p:cNvPr id="12" name="Gruppieren 11"/>
          <p:cNvGrpSpPr>
            <a:grpSpLocks/>
          </p:cNvGrpSpPr>
          <p:nvPr/>
        </p:nvGrpSpPr>
        <p:grpSpPr>
          <a:xfrm>
            <a:off x="1199456" y="4917704"/>
            <a:ext cx="501739" cy="354339"/>
            <a:chOff x="-1377941" y="1119958"/>
            <a:chExt cx="1003479" cy="708679"/>
          </a:xfrm>
        </p:grpSpPr>
        <p:sp>
          <p:nvSpPr>
            <p:cNvPr id="13" name="Textfeld 12"/>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15" name="Gruppieren 14"/>
          <p:cNvGrpSpPr/>
          <p:nvPr/>
        </p:nvGrpSpPr>
        <p:grpSpPr>
          <a:xfrm>
            <a:off x="334962" y="2582134"/>
            <a:ext cx="11519837" cy="864096"/>
            <a:chOff x="911423" y="5140721"/>
            <a:chExt cx="11519837" cy="864096"/>
          </a:xfrm>
        </p:grpSpPr>
        <p:sp>
          <p:nvSpPr>
            <p:cNvPr id="16" name="Abgerundetes Rechteck 15"/>
            <p:cNvSpPr/>
            <p:nvPr/>
          </p:nvSpPr>
          <p:spPr>
            <a:xfrm>
              <a:off x="911423" y="5140721"/>
              <a:ext cx="11519837"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Inserting elements may </a:t>
              </a:r>
              <a:r>
                <a:rPr lang="en-US" dirty="0">
                  <a:solidFill>
                    <a:schemeClr val="tx1"/>
                  </a:solidFill>
                </a:rPr>
                <a:t>be slow if the tree needs to be entirely </a:t>
              </a:r>
              <a:r>
                <a:rPr lang="en-US" dirty="0" smtClean="0">
                  <a:solidFill>
                    <a:schemeClr val="tx1"/>
                  </a:solidFill>
                </a:rPr>
                <a:t>rebalanced. This </a:t>
              </a:r>
              <a:r>
                <a:rPr lang="en-US" dirty="0">
                  <a:solidFill>
                    <a:schemeClr val="tx1"/>
                  </a:solidFill>
                </a:rPr>
                <a:t>is often the </a:t>
              </a:r>
              <a:r>
                <a:rPr lang="en-US" dirty="0" smtClean="0">
                  <a:solidFill>
                    <a:schemeClr val="tx1"/>
                  </a:solidFill>
                </a:rPr>
                <a:t>case </a:t>
              </a:r>
              <a:r>
                <a:rPr lang="en-US" dirty="0">
                  <a:solidFill>
                    <a:schemeClr val="tx1"/>
                  </a:solidFill>
                </a:rPr>
                <a:t>if we add the elements in already sorted order</a:t>
              </a:r>
              <a:r>
                <a:rPr lang="en-US" dirty="0" smtClean="0">
                  <a:solidFill>
                    <a:schemeClr val="tx1"/>
                  </a:solidFill>
                </a:rPr>
                <a:t>. If that is the case, prefer using vectors or lists.</a:t>
              </a:r>
              <a:endParaRPr lang="en-US" dirty="0">
                <a:solidFill>
                  <a:schemeClr val="tx1"/>
                </a:solidFill>
              </a:endParaRPr>
            </a:p>
          </p:txBody>
        </p:sp>
        <p:pic>
          <p:nvPicPr>
            <p:cNvPr id="17" name="Grafik 16"/>
            <p:cNvPicPr>
              <a:picLocks noChangeAspect="1"/>
            </p:cNvPicPr>
            <p:nvPr/>
          </p:nvPicPr>
          <p:blipFill>
            <a:blip r:embed="rId5"/>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652356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a:t>
            </a:r>
            <a:r>
              <a:rPr lang="en-US" dirty="0" err="1" smtClean="0"/>
              <a:t>multisetset</a:t>
            </a:r>
            <a:endParaRPr lang="en-US" dirty="0"/>
          </a:p>
          <a:p>
            <a:endParaRPr lang="en-US" dirty="0"/>
          </a:p>
        </p:txBody>
      </p:sp>
      <p:sp>
        <p:nvSpPr>
          <p:cNvPr id="3" name="Textplatzhalter 2"/>
          <p:cNvSpPr>
            <a:spLocks noGrp="1"/>
          </p:cNvSpPr>
          <p:nvPr>
            <p:ph type="body" sz="quarter" idx="10"/>
          </p:nvPr>
        </p:nvSpPr>
        <p:spPr/>
        <p:txBody>
          <a:bodyPr/>
          <a:lstStyle/>
          <a:p>
            <a:r>
              <a:rPr lang="en-US" dirty="0" smtClean="0"/>
              <a:t>Sets can only contain each value once. </a:t>
            </a:r>
            <a:r>
              <a:rPr lang="en-US" dirty="0" err="1" smtClean="0">
                <a:latin typeface="Consolas" panose="020B0609020204030204" pitchFamily="49" charset="0"/>
              </a:rPr>
              <a:t>std</a:t>
            </a:r>
            <a:r>
              <a:rPr lang="en-US" dirty="0" smtClean="0">
                <a:latin typeface="Consolas" panose="020B0609020204030204" pitchFamily="49" charset="0"/>
              </a:rPr>
              <a:t>::multiset</a:t>
            </a:r>
            <a:r>
              <a:rPr lang="en-US" dirty="0" smtClean="0"/>
              <a:t> does not have this restriction.</a:t>
            </a:r>
          </a:p>
          <a:p>
            <a:r>
              <a:rPr lang="en-US" dirty="0" smtClean="0"/>
              <a:t>All operations keep the same time complexity</a:t>
            </a:r>
          </a:p>
          <a:p>
            <a:r>
              <a:rPr lang="en-US" dirty="0" smtClean="0"/>
              <a:t>Counting the number of times an element occurs becomes a bit slower, though. For a set, this returns 1 after the element was found, while for a multiset, the number of </a:t>
            </a:r>
            <a:r>
              <a:rPr lang="en-US" dirty="0" err="1" smtClean="0"/>
              <a:t>occurences</a:t>
            </a:r>
            <a:r>
              <a:rPr lang="en-US" dirty="0" smtClean="0"/>
              <a:t> must be counted as well.</a:t>
            </a:r>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55</a:t>
            </a:fld>
            <a:endParaRPr lang="en-US" dirty="0"/>
          </a:p>
        </p:txBody>
      </p:sp>
      <p:grpSp>
        <p:nvGrpSpPr>
          <p:cNvPr id="5" name="Gruppieren 4"/>
          <p:cNvGrpSpPr/>
          <p:nvPr/>
        </p:nvGrpSpPr>
        <p:grpSpPr>
          <a:xfrm>
            <a:off x="328376" y="2924944"/>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multisetset</a:t>
              </a:r>
              <a:r>
                <a:rPr lang="en-US" dirty="0" smtClean="0">
                  <a:solidFill>
                    <a:schemeClr val="tx1"/>
                  </a:solidFill>
                </a:rPr>
                <a:t> whenever you need a set with duplicates. This is actually rarely the case.</a:t>
              </a:r>
              <a:endParaRPr lang="en-US" dirty="0">
                <a:solidFill>
                  <a:schemeClr val="tx1"/>
                </a:solidFill>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6738986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err="1" smtClean="0"/>
              <a:t>std</a:t>
            </a:r>
            <a:r>
              <a:rPr lang="en-US" dirty="0" smtClean="0"/>
              <a:t>::map</a:t>
            </a:r>
            <a:endParaRPr lang="en-US" dirty="0"/>
          </a:p>
          <a:p>
            <a:endParaRPr lang="en-US" dirty="0"/>
          </a:p>
        </p:txBody>
      </p:sp>
      <p:sp>
        <p:nvSpPr>
          <p:cNvPr id="3" name="Textplatzhalter 2"/>
          <p:cNvSpPr>
            <a:spLocks noGrp="1"/>
          </p:cNvSpPr>
          <p:nvPr>
            <p:ph type="body" sz="quarter" idx="10"/>
          </p:nvPr>
        </p:nvSpPr>
        <p:spPr/>
        <p:txBody>
          <a:bodyPr/>
          <a:lstStyle/>
          <a:p>
            <a:r>
              <a:rPr lang="en-US" dirty="0" smtClean="0"/>
              <a:t>A map is a set where the user can specify under which key a value is stored</a:t>
            </a:r>
          </a:p>
          <a:p>
            <a:r>
              <a:rPr lang="en-US" dirty="0" smtClean="0"/>
              <a:t>Therefore, the template has two type parameters for keys and values, commonly called K and V.</a:t>
            </a:r>
          </a:p>
          <a:p>
            <a:r>
              <a:rPr lang="en-US" dirty="0" smtClean="0"/>
              <a:t>We could also say, that the keys are stored in a set together with a pointer to their value</a:t>
            </a:r>
          </a:p>
          <a:p>
            <a:r>
              <a:rPr lang="en-US" dirty="0" smtClean="0"/>
              <a:t>Iterating over a map gives an iterator to a </a:t>
            </a:r>
            <a:r>
              <a:rPr lang="en-US" dirty="0" err="1" smtClean="0">
                <a:latin typeface="Consolas" panose="020B0609020204030204" pitchFamily="49" charset="0"/>
              </a:rPr>
              <a:t>std</a:t>
            </a:r>
            <a:r>
              <a:rPr lang="en-US" dirty="0" smtClean="0">
                <a:latin typeface="Consolas" panose="020B0609020204030204" pitchFamily="49" charset="0"/>
              </a:rPr>
              <a:t>::pair&lt;K, V&gt;</a:t>
            </a:r>
          </a:p>
          <a:p>
            <a:r>
              <a:rPr lang="en-US" dirty="0" smtClean="0">
                <a:latin typeface="+mn-lt"/>
              </a:rPr>
              <a:t>Initialization can be achieved using a nested initializer like </a:t>
            </a:r>
            <a:r>
              <a:rPr lang="en-US" dirty="0" err="1" smtClean="0">
                <a:latin typeface="Consolas" panose="020B0609020204030204" pitchFamily="49" charset="0"/>
              </a:rPr>
              <a:t>std</a:t>
            </a:r>
            <a:r>
              <a:rPr lang="en-US" dirty="0" smtClean="0">
                <a:latin typeface="Consolas" panose="020B0609020204030204" pitchFamily="49" charset="0"/>
              </a:rPr>
              <a:t>::map&lt;</a:t>
            </a:r>
            <a:r>
              <a:rPr lang="en-US" dirty="0" err="1" smtClean="0">
                <a:latin typeface="Consolas" panose="020B0609020204030204" pitchFamily="49" charset="0"/>
              </a:rPr>
              <a:t>int,int</a:t>
            </a:r>
            <a:r>
              <a:rPr lang="en-US" dirty="0" smtClean="0">
                <a:latin typeface="Consolas" panose="020B0609020204030204" pitchFamily="49" charset="0"/>
              </a:rPr>
              <a:t>&gt; m{{1, 2}, {3,1}}</a:t>
            </a:r>
          </a:p>
          <a:p>
            <a:r>
              <a:rPr lang="en-US" dirty="0" smtClean="0"/>
              <a:t>Maps reintroduce the operator[] and at() functions to get the value belonging to a key.</a:t>
            </a:r>
          </a:p>
          <a:p>
            <a:r>
              <a:rPr lang="en-US" dirty="0" smtClean="0"/>
              <a:t>Just like </a:t>
            </a:r>
            <a:r>
              <a:rPr lang="en-US" dirty="0" smtClean="0">
                <a:latin typeface="Consolas" panose="020B0609020204030204" pitchFamily="49" charset="0"/>
              </a:rPr>
              <a:t>multiset</a:t>
            </a:r>
            <a:r>
              <a:rPr lang="en-US" dirty="0" smtClean="0"/>
              <a:t> and </a:t>
            </a:r>
            <a:r>
              <a:rPr lang="en-US" dirty="0" err="1" smtClean="0">
                <a:latin typeface="Consolas" panose="020B0609020204030204" pitchFamily="49" charset="0"/>
              </a:rPr>
              <a:t>unordererd_set</a:t>
            </a:r>
            <a:r>
              <a:rPr lang="en-US" dirty="0" smtClean="0"/>
              <a:t>, we can use </a:t>
            </a:r>
            <a:r>
              <a:rPr lang="en-US" dirty="0" err="1" smtClean="0">
                <a:latin typeface="Consolas" panose="020B0609020204030204" pitchFamily="49" charset="0"/>
              </a:rPr>
              <a:t>multimap</a:t>
            </a:r>
            <a:r>
              <a:rPr lang="en-US" dirty="0" smtClean="0"/>
              <a:t> and </a:t>
            </a:r>
            <a:r>
              <a:rPr lang="en-US" dirty="0" err="1" smtClean="0">
                <a:latin typeface="Consolas" panose="020B0609020204030204" pitchFamily="49" charset="0"/>
              </a:rPr>
              <a:t>unordererd_map</a:t>
            </a:r>
            <a:endParaRPr lang="en-US" dirty="0">
              <a:latin typeface="Consolas" panose="020B0609020204030204" pitchFamily="49" charset="0"/>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56</a:t>
            </a:fld>
            <a:endParaRPr lang="en-US" dirty="0"/>
          </a:p>
        </p:txBody>
      </p:sp>
      <p:grpSp>
        <p:nvGrpSpPr>
          <p:cNvPr id="5" name="Gruppieren 4"/>
          <p:cNvGrpSpPr/>
          <p:nvPr/>
        </p:nvGrpSpPr>
        <p:grpSpPr>
          <a:xfrm>
            <a:off x="328376" y="4869160"/>
            <a:ext cx="11528662" cy="864096"/>
            <a:chOff x="911424" y="4095386"/>
            <a:chExt cx="11528662" cy="864096"/>
          </a:xfrm>
        </p:grpSpPr>
        <p:sp>
          <p:nvSpPr>
            <p:cNvPr id="6" name="Abgerundetes Rechteck 5"/>
            <p:cNvSpPr/>
            <p:nvPr/>
          </p:nvSpPr>
          <p:spPr>
            <a:xfrm>
              <a:off x="911424" y="4095386"/>
              <a:ext cx="1152866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::map</a:t>
              </a:r>
              <a:r>
                <a:rPr lang="en-US" dirty="0" smtClean="0">
                  <a:solidFill>
                    <a:schemeClr val="tx1"/>
                  </a:solidFill>
                </a:rPr>
                <a:t> as a lookup-table for associations. Actually, this container has a different purpose than all the others, but is handled here as its storage and usage are related.</a:t>
              </a:r>
              <a:endParaRPr lang="en-US" dirty="0">
                <a:solidFill>
                  <a:schemeClr val="tx1"/>
                </a:solidFill>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8" name="Gruppieren 7"/>
          <p:cNvGrpSpPr/>
          <p:nvPr/>
        </p:nvGrpSpPr>
        <p:grpSpPr>
          <a:xfrm>
            <a:off x="334962" y="3789040"/>
            <a:ext cx="11519837" cy="864096"/>
            <a:chOff x="911423" y="983651"/>
            <a:chExt cx="11519837" cy="864096"/>
          </a:xfrm>
        </p:grpSpPr>
        <p:sp>
          <p:nvSpPr>
            <p:cNvPr id="9" name="Abgerundetes Rechteck 8"/>
            <p:cNvSpPr/>
            <p:nvPr/>
          </p:nvSpPr>
          <p:spPr>
            <a:xfrm>
              <a:off x="911423" y="983651"/>
              <a:ext cx="11519837"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While </a:t>
              </a:r>
              <a:r>
                <a:rPr lang="en-US" dirty="0" smtClean="0">
                  <a:solidFill>
                    <a:schemeClr val="tx1"/>
                  </a:solidFill>
                  <a:latin typeface="Consolas" panose="020B0609020204030204" pitchFamily="49" charset="0"/>
                </a:rPr>
                <a:t>at()</a:t>
              </a:r>
              <a:r>
                <a:rPr lang="en-US" dirty="0" smtClean="0">
                  <a:solidFill>
                    <a:schemeClr val="tx1"/>
                  </a:solidFill>
                </a:rPr>
                <a:t> throws </a:t>
              </a:r>
              <a:r>
                <a:rPr lang="en-US" dirty="0">
                  <a:solidFill>
                    <a:schemeClr val="tx1"/>
                  </a:solidFill>
                </a:rPr>
                <a:t>a </a:t>
              </a:r>
              <a:r>
                <a:rPr lang="en-US" dirty="0" err="1">
                  <a:solidFill>
                    <a:schemeClr val="tx1"/>
                  </a:solidFill>
                  <a:latin typeface="Consolas" panose="020B0609020204030204" pitchFamily="49" charset="0"/>
                </a:rPr>
                <a:t>std</a:t>
              </a:r>
              <a:r>
                <a:rPr lang="en-US" dirty="0">
                  <a:solidFill>
                    <a:schemeClr val="tx1"/>
                  </a:solidFill>
                  <a:latin typeface="Consolas" panose="020B0609020204030204" pitchFamily="49" charset="0"/>
                </a:rPr>
                <a:t>::</a:t>
              </a:r>
              <a:r>
                <a:rPr lang="en-US" dirty="0" err="1">
                  <a:solidFill>
                    <a:schemeClr val="tx1"/>
                  </a:solidFill>
                  <a:latin typeface="Consolas" panose="020B0609020204030204" pitchFamily="49" charset="0"/>
                </a:rPr>
                <a:t>out_of_range</a:t>
              </a:r>
              <a:r>
                <a:rPr lang="en-US" dirty="0">
                  <a:solidFill>
                    <a:schemeClr val="tx1"/>
                  </a:solidFill>
                </a:rPr>
                <a:t> if the given key does not exist, </a:t>
              </a:r>
              <a:r>
                <a:rPr lang="en-US" dirty="0" smtClean="0">
                  <a:solidFill>
                    <a:schemeClr val="tx1"/>
                  </a:solidFill>
                  <a:latin typeface="Consolas" panose="020B0609020204030204" pitchFamily="49" charset="0"/>
                </a:rPr>
                <a:t>operator</a:t>
              </a:r>
              <a:r>
                <a:rPr lang="en-US" dirty="0">
                  <a:solidFill>
                    <a:schemeClr val="tx1"/>
                  </a:solidFill>
                  <a:latin typeface="Consolas" panose="020B0609020204030204" pitchFamily="49" charset="0"/>
                </a:rPr>
                <a:t>[]</a:t>
              </a:r>
              <a:r>
                <a:rPr lang="en-US" dirty="0">
                  <a:solidFill>
                    <a:schemeClr val="tx1"/>
                  </a:solidFill>
                </a:rPr>
                <a:t> tries to construct a new entry </a:t>
              </a:r>
              <a:r>
                <a:rPr lang="en-US" dirty="0" smtClean="0">
                  <a:solidFill>
                    <a:schemeClr val="tx1"/>
                  </a:solidFill>
                </a:rPr>
                <a:t>in that case and </a:t>
              </a:r>
              <a:r>
                <a:rPr lang="en-US" dirty="0">
                  <a:solidFill>
                    <a:schemeClr val="tx1"/>
                  </a:solidFill>
                </a:rPr>
                <a:t>thus does not exist in a </a:t>
              </a:r>
              <a:r>
                <a:rPr lang="en-US" dirty="0" err="1">
                  <a:solidFill>
                    <a:schemeClr val="tx1"/>
                  </a:solidFill>
                  <a:latin typeface="Consolas" panose="020B0609020204030204" pitchFamily="49" charset="0"/>
                </a:rPr>
                <a:t>const</a:t>
              </a:r>
              <a:r>
                <a:rPr lang="en-US" dirty="0">
                  <a:solidFill>
                    <a:schemeClr val="tx1"/>
                  </a:solidFill>
                </a:rPr>
                <a:t> version</a:t>
              </a:r>
              <a:r>
                <a:rPr lang="en-US" dirty="0" smtClean="0">
                  <a:solidFill>
                    <a:schemeClr val="tx1"/>
                  </a:solidFill>
                </a:rPr>
                <a:t>.</a:t>
              </a:r>
              <a:endParaRPr lang="en-US" dirty="0">
                <a:solidFill>
                  <a:schemeClr val="tx1"/>
                </a:solidFill>
              </a:endParaRPr>
            </a:p>
          </p:txBody>
        </p:sp>
        <p:pic>
          <p:nvPicPr>
            <p:cNvPr id="10" name="Grafik 9"/>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Tree>
    <p:extLst>
      <p:ext uri="{BB962C8B-B14F-4D97-AF65-F5344CB8AC3E}">
        <p14:creationId xmlns:p14="http://schemas.microsoft.com/office/powerpoint/2010/main" val="37913987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Overview and Comparison</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57</a:t>
            </a:fld>
            <a:endParaRPr lang="en-US" dirty="0"/>
          </a:p>
        </p:txBody>
      </p:sp>
      <p:graphicFrame>
        <p:nvGraphicFramePr>
          <p:cNvPr id="12" name="Tabelle 11"/>
          <p:cNvGraphicFramePr>
            <a:graphicFrameLocks noGrp="1"/>
          </p:cNvGraphicFramePr>
          <p:nvPr>
            <p:extLst>
              <p:ext uri="{D42A27DB-BD31-4B8C-83A1-F6EECF244321}">
                <p14:modId xmlns:p14="http://schemas.microsoft.com/office/powerpoint/2010/main" val="2534899049"/>
              </p:ext>
            </p:extLst>
          </p:nvPr>
        </p:nvGraphicFramePr>
        <p:xfrm>
          <a:off x="335756" y="981075"/>
          <a:ext cx="11520884" cy="4865074"/>
        </p:xfrm>
        <a:graphic>
          <a:graphicData uri="http://schemas.openxmlformats.org/drawingml/2006/table">
            <a:tbl>
              <a:tblPr>
                <a:tableStyleId>{5940675A-B579-460E-94D1-54222C63F5DA}</a:tableStyleId>
              </a:tblPr>
              <a:tblGrid>
                <a:gridCol w="754063">
                  <a:extLst>
                    <a:ext uri="{9D8B030D-6E8A-4147-A177-3AD203B41FA5}">
                      <a16:colId xmlns:a16="http://schemas.microsoft.com/office/drawing/2014/main" val="4163161779"/>
                    </a:ext>
                  </a:extLst>
                </a:gridCol>
                <a:gridCol w="1058863">
                  <a:extLst>
                    <a:ext uri="{9D8B030D-6E8A-4147-A177-3AD203B41FA5}">
                      <a16:colId xmlns:a16="http://schemas.microsoft.com/office/drawing/2014/main" val="1911288517"/>
                    </a:ext>
                  </a:extLst>
                </a:gridCol>
                <a:gridCol w="754063">
                  <a:extLst>
                    <a:ext uri="{9D8B030D-6E8A-4147-A177-3AD203B41FA5}">
                      <a16:colId xmlns:a16="http://schemas.microsoft.com/office/drawing/2014/main" val="2269842205"/>
                    </a:ext>
                  </a:extLst>
                </a:gridCol>
                <a:gridCol w="876300">
                  <a:extLst>
                    <a:ext uri="{9D8B030D-6E8A-4147-A177-3AD203B41FA5}">
                      <a16:colId xmlns:a16="http://schemas.microsoft.com/office/drawing/2014/main" val="1537351425"/>
                    </a:ext>
                  </a:extLst>
                </a:gridCol>
                <a:gridCol w="687387">
                  <a:extLst>
                    <a:ext uri="{9D8B030D-6E8A-4147-A177-3AD203B41FA5}">
                      <a16:colId xmlns:a16="http://schemas.microsoft.com/office/drawing/2014/main" val="1273483285"/>
                    </a:ext>
                  </a:extLst>
                </a:gridCol>
                <a:gridCol w="687387">
                  <a:extLst>
                    <a:ext uri="{9D8B030D-6E8A-4147-A177-3AD203B41FA5}">
                      <a16:colId xmlns:a16="http://schemas.microsoft.com/office/drawing/2014/main" val="1379946520"/>
                    </a:ext>
                  </a:extLst>
                </a:gridCol>
                <a:gridCol w="876300">
                  <a:extLst>
                    <a:ext uri="{9D8B030D-6E8A-4147-A177-3AD203B41FA5}">
                      <a16:colId xmlns:a16="http://schemas.microsoft.com/office/drawing/2014/main" val="713812556"/>
                    </a:ext>
                  </a:extLst>
                </a:gridCol>
                <a:gridCol w="644525">
                  <a:extLst>
                    <a:ext uri="{9D8B030D-6E8A-4147-A177-3AD203B41FA5}">
                      <a16:colId xmlns:a16="http://schemas.microsoft.com/office/drawing/2014/main" val="3454819514"/>
                    </a:ext>
                  </a:extLst>
                </a:gridCol>
                <a:gridCol w="644525">
                  <a:extLst>
                    <a:ext uri="{9D8B030D-6E8A-4147-A177-3AD203B41FA5}">
                      <a16:colId xmlns:a16="http://schemas.microsoft.com/office/drawing/2014/main" val="2497875817"/>
                    </a:ext>
                  </a:extLst>
                </a:gridCol>
                <a:gridCol w="4537471">
                  <a:extLst>
                    <a:ext uri="{9D8B030D-6E8A-4147-A177-3AD203B41FA5}">
                      <a16:colId xmlns:a16="http://schemas.microsoft.com/office/drawing/2014/main" val="2421587559"/>
                    </a:ext>
                  </a:extLst>
                </a:gridCol>
              </a:tblGrid>
              <a:tr h="212065">
                <a:tc>
                  <a:txBody>
                    <a:bodyPr/>
                    <a:lstStyle/>
                    <a:p>
                      <a:pPr algn="ctr" fontAlgn="ctr"/>
                      <a:r>
                        <a:rPr lang="de-DE" sz="1200" b="1" i="0" u="none" strike="noStrike" dirty="0">
                          <a:solidFill>
                            <a:srgbClr val="000000"/>
                          </a:solidFill>
                          <a:effectLst/>
                          <a:latin typeface="Aptos Narrow"/>
                        </a:rPr>
                        <a:t>Container</a:t>
                      </a:r>
                    </a:p>
                  </a:txBody>
                  <a:tcPr marL="0" marR="0" marT="0" marB="0" anchor="ctr"/>
                </a:tc>
                <a:tc>
                  <a:txBody>
                    <a:bodyPr/>
                    <a:lstStyle/>
                    <a:p>
                      <a:pPr algn="ctr" fontAlgn="ctr"/>
                      <a:r>
                        <a:rPr lang="de-DE" sz="1200" b="1" i="0" u="none" strike="noStrike" dirty="0" smtClean="0">
                          <a:solidFill>
                            <a:srgbClr val="000000"/>
                          </a:solidFill>
                          <a:effectLst/>
                          <a:latin typeface="Aptos Narrow"/>
                        </a:rPr>
                        <a:t>Access</a:t>
                      </a: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by</a:t>
                      </a:r>
                      <a:r>
                        <a:rPr lang="de-DE" sz="1200" b="1" i="0" u="none" strike="noStrike" dirty="0" smtClean="0">
                          <a:solidFill>
                            <a:srgbClr val="000000"/>
                          </a:solidFill>
                          <a:effectLst/>
                          <a:latin typeface="Aptos Narrow"/>
                        </a:rPr>
                        <a:t> </a:t>
                      </a:r>
                      <a:r>
                        <a:rPr lang="de-DE" sz="1200" b="1" i="0" u="none" strike="noStrike" dirty="0" err="1">
                          <a:solidFill>
                            <a:srgbClr val="000000"/>
                          </a:solidFill>
                          <a:effectLst/>
                          <a:latin typeface="Aptos Narrow"/>
                        </a:rPr>
                        <a:t>index</a:t>
                      </a:r>
                      <a:r>
                        <a:rPr lang="de-DE" sz="1200" b="1" i="0" u="none" strike="noStrike" dirty="0">
                          <a:solidFill>
                            <a:srgbClr val="000000"/>
                          </a:solidFill>
                          <a:effectLst/>
                          <a:latin typeface="Aptos Narrow"/>
                        </a:rPr>
                        <a:t>/</a:t>
                      </a:r>
                      <a:r>
                        <a:rPr lang="de-DE" sz="1200" b="1" i="0" u="none" strike="noStrike" dirty="0" err="1">
                          <a:solidFill>
                            <a:srgbClr val="000000"/>
                          </a:solidFill>
                          <a:effectLst/>
                          <a:latin typeface="Aptos Narrow"/>
                        </a:rPr>
                        <a:t>key</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smtClean="0">
                          <a:solidFill>
                            <a:srgbClr val="000000"/>
                          </a:solidFill>
                          <a:effectLst/>
                          <a:latin typeface="Aptos Narrow"/>
                        </a:rPr>
                        <a:t>Search</a:t>
                      </a: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by</a:t>
                      </a:r>
                      <a:r>
                        <a:rPr lang="de-DE" sz="1200" b="1" i="0" u="none" strike="noStrike" dirty="0" smtClean="0">
                          <a:solidFill>
                            <a:srgbClr val="000000"/>
                          </a:solidFill>
                          <a:effectLst/>
                          <a:latin typeface="Aptos Narrow"/>
                        </a:rPr>
                        <a:t> </a:t>
                      </a:r>
                      <a:r>
                        <a:rPr lang="de-DE" sz="1200" b="1" i="0" u="none" strike="noStrike" dirty="0" err="1" smtClean="0">
                          <a:solidFill>
                            <a:srgbClr val="000000"/>
                          </a:solidFill>
                          <a:effectLst/>
                          <a:latin typeface="Aptos Narrow"/>
                        </a:rPr>
                        <a:t>value</a:t>
                      </a:r>
                      <a:r>
                        <a:rPr lang="de-DE" sz="1200" b="1" i="0" u="none" strike="noStrike" dirty="0" smtClean="0">
                          <a:solidFill>
                            <a:srgbClr val="000000"/>
                          </a:solidFill>
                          <a:effectLst/>
                          <a:latin typeface="Aptos Narrow"/>
                        </a:rPr>
                        <a:t>)</a:t>
                      </a:r>
                      <a:endParaRPr lang="de-DE" sz="1200" b="1" i="0" u="none" strike="noStrike" dirty="0">
                        <a:solidFill>
                          <a:srgbClr val="000000"/>
                        </a:solidFill>
                        <a:effectLst/>
                        <a:latin typeface="Aptos Narrow"/>
                      </a:endParaRPr>
                    </a:p>
                  </a:txBody>
                  <a:tcPr marL="0" marR="0" marT="0" marB="0" anchor="ctr"/>
                </a:tc>
                <a:tc>
                  <a:txBody>
                    <a:bodyPr/>
                    <a:lstStyle/>
                    <a:p>
                      <a:pPr algn="ctr" fontAlgn="ctr"/>
                      <a:r>
                        <a:rPr lang="de-DE" sz="1200" b="1" i="0" u="none" strike="noStrike" dirty="0" smtClean="0">
                          <a:solidFill>
                            <a:srgbClr val="000000"/>
                          </a:solidFill>
                          <a:effectLst/>
                          <a:latin typeface="Aptos Narrow"/>
                        </a:rPr>
                        <a:t>Insertion</a:t>
                      </a: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beginning</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smtClean="0">
                          <a:solidFill>
                            <a:srgbClr val="000000"/>
                          </a:solidFill>
                          <a:effectLst/>
                          <a:latin typeface="Aptos Narrow"/>
                        </a:rPr>
                        <a:t>Insertion</a:t>
                      </a: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middle</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smtClean="0">
                          <a:solidFill>
                            <a:srgbClr val="000000"/>
                          </a:solidFill>
                          <a:effectLst/>
                          <a:latin typeface="Aptos Narrow"/>
                        </a:rPr>
                        <a:t>Insertion</a:t>
                      </a:r>
                    </a:p>
                    <a:p>
                      <a:pPr algn="ctr" fontAlgn="ctr"/>
                      <a:r>
                        <a:rPr lang="de-DE" sz="1200" b="1" i="0" u="none" strike="noStrike" dirty="0" smtClean="0">
                          <a:solidFill>
                            <a:srgbClr val="000000"/>
                          </a:solidFill>
                          <a:effectLst/>
                          <a:latin typeface="Aptos Narrow"/>
                        </a:rPr>
                        <a:t>(end</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err="1" smtClean="0">
                          <a:solidFill>
                            <a:srgbClr val="000000"/>
                          </a:solidFill>
                          <a:effectLst/>
                          <a:latin typeface="Aptos Narrow"/>
                        </a:rPr>
                        <a:t>Deletion</a:t>
                      </a:r>
                      <a:endParaRPr lang="de-DE" sz="1200" b="1" i="0" u="none" strike="noStrike" dirty="0" smtClean="0">
                        <a:solidFill>
                          <a:srgbClr val="000000"/>
                        </a:solidFill>
                        <a:effectLst/>
                        <a:latin typeface="Aptos Narrow"/>
                      </a:endParaRP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beginning</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err="1" smtClean="0">
                          <a:solidFill>
                            <a:srgbClr val="000000"/>
                          </a:solidFill>
                          <a:effectLst/>
                          <a:latin typeface="Aptos Narrow"/>
                        </a:rPr>
                        <a:t>Deletion</a:t>
                      </a:r>
                      <a:endParaRPr lang="de-DE" sz="1200" b="1" i="0" u="none" strike="noStrike" dirty="0" smtClean="0">
                        <a:solidFill>
                          <a:srgbClr val="000000"/>
                        </a:solidFill>
                        <a:effectLst/>
                        <a:latin typeface="Aptos Narrow"/>
                      </a:endParaRPr>
                    </a:p>
                    <a:p>
                      <a:pPr algn="ctr" fontAlgn="ctr"/>
                      <a:r>
                        <a:rPr lang="de-DE" sz="1200" b="1" i="0" u="none" strike="noStrike" dirty="0" smtClean="0">
                          <a:solidFill>
                            <a:srgbClr val="000000"/>
                          </a:solidFill>
                          <a:effectLst/>
                          <a:latin typeface="Aptos Narrow"/>
                        </a:rPr>
                        <a:t>(</a:t>
                      </a:r>
                      <a:r>
                        <a:rPr lang="de-DE" sz="1200" b="1" i="0" u="none" strike="noStrike" dirty="0" err="1" smtClean="0">
                          <a:solidFill>
                            <a:srgbClr val="000000"/>
                          </a:solidFill>
                          <a:effectLst/>
                          <a:latin typeface="Aptos Narrow"/>
                        </a:rPr>
                        <a:t>middle</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err="1" smtClean="0">
                          <a:solidFill>
                            <a:srgbClr val="000000"/>
                          </a:solidFill>
                          <a:effectLst/>
                          <a:latin typeface="Aptos Narrow"/>
                        </a:rPr>
                        <a:t>Deletion</a:t>
                      </a:r>
                      <a:endParaRPr lang="de-DE" sz="1200" b="1" i="0" u="none" strike="noStrike" dirty="0" smtClean="0">
                        <a:solidFill>
                          <a:srgbClr val="000000"/>
                        </a:solidFill>
                        <a:effectLst/>
                        <a:latin typeface="Aptos Narrow"/>
                      </a:endParaRPr>
                    </a:p>
                    <a:p>
                      <a:pPr algn="ctr" fontAlgn="ctr"/>
                      <a:r>
                        <a:rPr lang="de-DE" sz="1200" b="1" i="0" u="none" strike="noStrike" dirty="0" smtClean="0">
                          <a:solidFill>
                            <a:srgbClr val="000000"/>
                          </a:solidFill>
                          <a:effectLst/>
                          <a:latin typeface="Aptos Narrow"/>
                        </a:rPr>
                        <a:t>(end</a:t>
                      </a:r>
                      <a:r>
                        <a:rPr lang="de-DE" sz="1200" b="1" i="0" u="none" strike="noStrike" dirty="0">
                          <a:solidFill>
                            <a:srgbClr val="000000"/>
                          </a:solidFill>
                          <a:effectLst/>
                          <a:latin typeface="Aptos Narrow"/>
                        </a:rPr>
                        <a:t>)</a:t>
                      </a:r>
                    </a:p>
                  </a:txBody>
                  <a:tcPr marL="0" marR="0" marT="0" marB="0" anchor="ctr"/>
                </a:tc>
                <a:tc>
                  <a:txBody>
                    <a:bodyPr/>
                    <a:lstStyle/>
                    <a:p>
                      <a:pPr algn="ctr" fontAlgn="ctr"/>
                      <a:r>
                        <a:rPr lang="de-DE" sz="1200" b="1" i="0" u="none" strike="noStrike" dirty="0">
                          <a:solidFill>
                            <a:srgbClr val="000000"/>
                          </a:solidFill>
                          <a:effectLst/>
                          <a:latin typeface="Aptos Narrow"/>
                        </a:rPr>
                        <a:t>Main </a:t>
                      </a:r>
                      <a:r>
                        <a:rPr lang="de-DE" sz="1200" b="1" i="0" u="none" strike="noStrike" dirty="0" err="1">
                          <a:solidFill>
                            <a:srgbClr val="000000"/>
                          </a:solidFill>
                          <a:effectLst/>
                          <a:latin typeface="Aptos Narrow"/>
                        </a:rPr>
                        <a:t>Use</a:t>
                      </a:r>
                      <a:r>
                        <a:rPr lang="de-DE" sz="1200" b="1" i="0" u="none" strike="noStrike" dirty="0">
                          <a:solidFill>
                            <a:srgbClr val="000000"/>
                          </a:solidFill>
                          <a:effectLst/>
                          <a:latin typeface="Aptos Narrow"/>
                        </a:rPr>
                        <a:t> Cases / </a:t>
                      </a:r>
                      <a:r>
                        <a:rPr lang="de-DE" sz="1200" b="1" i="0" u="none" strike="noStrike" dirty="0" err="1">
                          <a:solidFill>
                            <a:srgbClr val="000000"/>
                          </a:solidFill>
                          <a:effectLst/>
                          <a:latin typeface="Aptos Narrow"/>
                        </a:rPr>
                        <a:t>Pitfalls</a:t>
                      </a:r>
                      <a:endParaRPr lang="de-DE" sz="1200" b="1" i="0" u="none" strike="noStrike" dirty="0">
                        <a:solidFill>
                          <a:srgbClr val="000000"/>
                        </a:solidFill>
                        <a:effectLst/>
                        <a:latin typeface="Aptos Narrow"/>
                      </a:endParaRPr>
                    </a:p>
                  </a:txBody>
                  <a:tcPr marL="0" marR="0" marT="0" marB="0" anchor="ctr"/>
                </a:tc>
                <a:extLst>
                  <a:ext uri="{0D108BD9-81ED-4DB2-BD59-A6C34878D82A}">
                    <a16:rowId xmlns:a16="http://schemas.microsoft.com/office/drawing/2014/main" val="4174964119"/>
                  </a:ext>
                </a:extLst>
              </a:tr>
              <a:tr h="604386">
                <a:tc>
                  <a:txBody>
                    <a:bodyPr/>
                    <a:lstStyle/>
                    <a:p>
                      <a:pPr algn="r" fontAlgn="ctr"/>
                      <a:r>
                        <a:rPr lang="de-DE" sz="1050" b="1" i="0" u="none" strike="noStrike" dirty="0" err="1" smtClean="0">
                          <a:solidFill>
                            <a:srgbClr val="000000"/>
                          </a:solidFill>
                          <a:effectLst/>
                          <a:latin typeface="Arial Unicode MS"/>
                        </a:rPr>
                        <a:t>array</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l" fontAlgn="ctr"/>
                      <a:r>
                        <a:rPr lang="en-US" sz="1200" b="0" i="0" u="none" strike="noStrike" dirty="0">
                          <a:solidFill>
                            <a:srgbClr val="000000"/>
                          </a:solidFill>
                          <a:effectLst/>
                          <a:latin typeface="Aptos Narrow"/>
                        </a:rPr>
                        <a:t>Fixed-size collection. Fast access by </a:t>
                      </a:r>
                      <a:r>
                        <a:rPr lang="en-US" sz="1200" b="0" i="0" u="none" strike="noStrike" dirty="0" smtClean="0">
                          <a:solidFill>
                            <a:srgbClr val="000000"/>
                          </a:solidFill>
                          <a:effectLst/>
                          <a:latin typeface="Aptos Narrow"/>
                        </a:rPr>
                        <a:t>index.</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Size must be known at compile </a:t>
                      </a:r>
                      <a:r>
                        <a:rPr lang="en-US" sz="1200" b="0" i="0" u="none" strike="noStrike" dirty="0" smtClean="0">
                          <a:solidFill>
                            <a:srgbClr val="000000"/>
                          </a:solidFill>
                          <a:effectLst/>
                          <a:latin typeface="Aptos Narrow"/>
                        </a:rPr>
                        <a:t>time</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3288041802"/>
                  </a:ext>
                </a:extLst>
              </a:tr>
              <a:tr h="671540">
                <a:tc>
                  <a:txBody>
                    <a:bodyPr/>
                    <a:lstStyle/>
                    <a:p>
                      <a:pPr algn="r" fontAlgn="ctr"/>
                      <a:r>
                        <a:rPr lang="de-DE" sz="1050" b="1" i="0" u="none" strike="noStrike" dirty="0" err="1" smtClean="0">
                          <a:solidFill>
                            <a:srgbClr val="000000"/>
                          </a:solidFill>
                          <a:effectLst/>
                          <a:latin typeface="Arial Unicode MS"/>
                        </a:rPr>
                        <a:t>vector</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smtClean="0">
                          <a:solidFill>
                            <a:srgbClr val="000000"/>
                          </a:solidFill>
                          <a:effectLst/>
                          <a:latin typeface="Aptos Narrow"/>
                        </a:rPr>
                        <a:t>O(1) (*)</a:t>
                      </a:r>
                      <a:endParaRPr lang="de-DE" sz="1200" b="0" i="0" u="none" strike="noStrike" dirty="0">
                        <a:solidFill>
                          <a:srgbClr val="000000"/>
                        </a:solidFill>
                        <a:effectLst/>
                        <a:latin typeface="Aptos Narrow"/>
                      </a:endParaRPr>
                    </a:p>
                  </a:txBody>
                  <a:tcPr marL="36000" marR="36000" marT="0" marB="0" anchor="ctr">
                    <a:solidFill>
                      <a:schemeClr val="accent3">
                        <a:lumMod val="60000"/>
                        <a:lumOff val="40000"/>
                      </a:schemeClr>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smtClean="0">
                          <a:solidFill>
                            <a:srgbClr val="000000"/>
                          </a:solidFill>
                          <a:effectLst/>
                          <a:latin typeface="Aptos Narrow"/>
                        </a:rPr>
                        <a:t>O(1)</a:t>
                      </a:r>
                      <a:endParaRPr lang="de-DE" sz="1200" b="0" i="0" u="none" strike="noStrike" dirty="0">
                        <a:solidFill>
                          <a:srgbClr val="000000"/>
                        </a:solidFill>
                        <a:effectLst/>
                        <a:latin typeface="Aptos Narrow"/>
                      </a:endParaRPr>
                    </a:p>
                  </a:txBody>
                  <a:tcPr marL="36000" marR="36000" marT="0" marB="0" anchor="ctr">
                    <a:solidFill>
                      <a:schemeClr val="accent3"/>
                    </a:solidFill>
                  </a:tcPr>
                </a:tc>
                <a:tc>
                  <a:txBody>
                    <a:bodyPr/>
                    <a:lstStyle/>
                    <a:p>
                      <a:pPr algn="l" fontAlgn="ctr"/>
                      <a:r>
                        <a:rPr lang="en-US" sz="1200" b="0" i="0" u="none" strike="noStrike" dirty="0">
                          <a:solidFill>
                            <a:srgbClr val="000000"/>
                          </a:solidFill>
                          <a:effectLst/>
                          <a:latin typeface="Aptos Narrow"/>
                        </a:rPr>
                        <a:t>Dynamic array. Use when the size may </a:t>
                      </a:r>
                      <a:r>
                        <a:rPr lang="en-US" sz="1200" b="0" i="0" u="none" strike="noStrike" dirty="0" smtClean="0">
                          <a:solidFill>
                            <a:srgbClr val="000000"/>
                          </a:solidFill>
                          <a:effectLst/>
                          <a:latin typeface="Aptos Narrow"/>
                        </a:rPr>
                        <a:t>change or you need contiguous</a:t>
                      </a:r>
                      <a:r>
                        <a:rPr lang="en-US" sz="1200" b="0" i="0" u="none" strike="noStrike" baseline="0" dirty="0" smtClean="0">
                          <a:solidFill>
                            <a:srgbClr val="000000"/>
                          </a:solidFill>
                          <a:effectLst/>
                          <a:latin typeface="Aptos Narrow"/>
                        </a:rPr>
                        <a:t> memory layout</a:t>
                      </a:r>
                      <a:r>
                        <a:rPr lang="en-US" sz="1200" b="0" i="0" u="none" strike="noStrike" dirty="0" smtClean="0">
                          <a:solidFill>
                            <a:srgbClr val="000000"/>
                          </a:solidFill>
                          <a:effectLst/>
                          <a:latin typeface="Aptos Narrow"/>
                        </a:rPr>
                        <a:t>.</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a:t>
                      </a:r>
                      <a:r>
                        <a:rPr lang="de-DE" sz="1200" b="0" i="0" u="none" strike="noStrike" dirty="0" smtClean="0">
                          <a:solidFill>
                            <a:srgbClr val="000000"/>
                          </a:solidFill>
                          <a:effectLst/>
                          <a:latin typeface="Aptos Narrow"/>
                        </a:rPr>
                        <a:t>(*): </a:t>
                      </a:r>
                      <a:r>
                        <a:rPr lang="en-US" sz="1200" b="0" i="0" u="none" strike="noStrike" dirty="0" smtClean="0">
                          <a:solidFill>
                            <a:srgbClr val="000000"/>
                          </a:solidFill>
                          <a:effectLst/>
                          <a:latin typeface="Aptos Narrow"/>
                        </a:rPr>
                        <a:t>Expensive </a:t>
                      </a:r>
                      <a:r>
                        <a:rPr lang="en-US" sz="1200" b="0" i="0" u="none" strike="noStrike" dirty="0">
                          <a:solidFill>
                            <a:srgbClr val="000000"/>
                          </a:solidFill>
                          <a:effectLst/>
                          <a:latin typeface="Aptos Narrow"/>
                        </a:rPr>
                        <a:t>reallocation when </a:t>
                      </a:r>
                      <a:r>
                        <a:rPr lang="en-US" sz="1200" b="0" i="0" u="none" strike="noStrike" dirty="0" smtClean="0">
                          <a:solidFill>
                            <a:srgbClr val="000000"/>
                          </a:solidFill>
                          <a:effectLst/>
                          <a:latin typeface="Aptos Narrow"/>
                        </a:rPr>
                        <a:t>growing</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811125888"/>
                  </a:ext>
                </a:extLst>
              </a:tr>
              <a:tr h="805847">
                <a:tc>
                  <a:txBody>
                    <a:bodyPr/>
                    <a:lstStyle/>
                    <a:p>
                      <a:pPr algn="r" fontAlgn="ctr"/>
                      <a:r>
                        <a:rPr lang="de-DE" sz="1050" b="1" i="0" u="none" strike="noStrike" dirty="0" err="1">
                          <a:solidFill>
                            <a:srgbClr val="000000"/>
                          </a:solidFill>
                          <a:effectLst/>
                          <a:latin typeface="Arial Unicode MS"/>
                        </a:rPr>
                        <a:t>deque</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a:solidFill>
                            <a:srgbClr val="000000"/>
                          </a:solidFill>
                          <a:effectLst/>
                          <a:latin typeface="Aptos Narrow"/>
                        </a:rPr>
                        <a:t>O(1</a:t>
                      </a:r>
                      <a:r>
                        <a:rPr lang="de-DE" sz="1200" b="0" i="0" u="none" strike="noStrike" dirty="0" smtClean="0">
                          <a:solidFill>
                            <a:srgbClr val="000000"/>
                          </a:solidFill>
                          <a:effectLst/>
                          <a:latin typeface="Aptos Narrow"/>
                        </a:rPr>
                        <a:t>) (*)</a:t>
                      </a:r>
                      <a:endParaRPr lang="de-DE" sz="1200" b="0" i="0" u="none" strike="noStrike" dirty="0">
                        <a:solidFill>
                          <a:srgbClr val="000000"/>
                        </a:solidFill>
                        <a:effectLst/>
                        <a:latin typeface="Aptos Narrow"/>
                      </a:endParaRPr>
                    </a:p>
                  </a:txBody>
                  <a:tcPr marL="36000" marR="36000" marT="0" marB="0" anchor="ctr">
                    <a:solidFill>
                      <a:schemeClr val="accent3">
                        <a:lumMod val="60000"/>
                        <a:lumOff val="40000"/>
                      </a:schemeClr>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l" fontAlgn="ctr"/>
                      <a:r>
                        <a:rPr lang="en-US" sz="1200" b="0" i="0" u="none" strike="noStrike" dirty="0">
                          <a:solidFill>
                            <a:srgbClr val="000000"/>
                          </a:solidFill>
                          <a:effectLst/>
                          <a:latin typeface="Aptos Narrow"/>
                        </a:rPr>
                        <a:t>Double-ended queue. Fast insertions and deletions at both </a:t>
                      </a:r>
                      <a:r>
                        <a:rPr lang="en-US" sz="1200" b="0" i="0" u="none" strike="noStrike" dirty="0" smtClean="0">
                          <a:solidFill>
                            <a:srgbClr val="000000"/>
                          </a:solidFill>
                          <a:effectLst/>
                          <a:latin typeface="Aptos Narrow"/>
                        </a:rPr>
                        <a:t>ends.</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a:t>
                      </a:r>
                      <a:r>
                        <a:rPr lang="de-DE" sz="1200" b="0" i="0" u="none" strike="noStrike" dirty="0" smtClean="0">
                          <a:solidFill>
                            <a:srgbClr val="000000"/>
                          </a:solidFill>
                          <a:effectLst/>
                          <a:latin typeface="Aptos Narrow"/>
                        </a:rPr>
                        <a:t>(*): </a:t>
                      </a:r>
                      <a:r>
                        <a:rPr lang="en-US" sz="1200" b="0" i="0" u="none" strike="noStrike" dirty="0" smtClean="0">
                          <a:solidFill>
                            <a:srgbClr val="000000"/>
                          </a:solidFill>
                          <a:effectLst/>
                          <a:latin typeface="Aptos Narrow"/>
                        </a:rPr>
                        <a:t>Indexing and iterating is a bit slower</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1019079948"/>
                  </a:ext>
                </a:extLst>
              </a:tr>
              <a:tr h="738693">
                <a:tc>
                  <a:txBody>
                    <a:bodyPr/>
                    <a:lstStyle/>
                    <a:p>
                      <a:pPr algn="r" fontAlgn="ctr"/>
                      <a:r>
                        <a:rPr lang="de-DE" sz="1050" b="1" i="0" u="none" strike="noStrike" dirty="0" err="1">
                          <a:solidFill>
                            <a:srgbClr val="000000"/>
                          </a:solidFill>
                          <a:effectLst/>
                          <a:latin typeface="Arial Unicode MS"/>
                        </a:rPr>
                        <a:t>list</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ctr" fontAlgn="ctr"/>
                      <a:r>
                        <a:rPr lang="de-DE" sz="1200" b="0" i="0" u="none" strike="noStrike" dirty="0">
                          <a:solidFill>
                            <a:srgbClr val="000000"/>
                          </a:solidFill>
                          <a:effectLst/>
                          <a:latin typeface="Aptos Narrow"/>
                        </a:rPr>
                        <a:t>O(1)</a:t>
                      </a:r>
                    </a:p>
                  </a:txBody>
                  <a:tcPr marL="36000" marR="36000" marT="0" marB="0" anchor="ctr">
                    <a:solidFill>
                      <a:schemeClr val="accent3"/>
                    </a:solidFill>
                  </a:tcPr>
                </a:tc>
                <a:tc>
                  <a:txBody>
                    <a:bodyPr/>
                    <a:lstStyle/>
                    <a:p>
                      <a:pPr algn="l" fontAlgn="ctr"/>
                      <a:r>
                        <a:rPr lang="en-US" sz="1200" b="0" i="0" u="none" strike="noStrike" dirty="0">
                          <a:solidFill>
                            <a:srgbClr val="000000"/>
                          </a:solidFill>
                          <a:effectLst/>
                          <a:latin typeface="Aptos Narrow"/>
                        </a:rPr>
                        <a:t>Doubly linked list. Fast insertions and deletions at any </a:t>
                      </a:r>
                      <a:r>
                        <a:rPr lang="en-US" sz="1200" b="0" i="0" u="none" strike="noStrike" dirty="0" smtClean="0">
                          <a:solidFill>
                            <a:srgbClr val="000000"/>
                          </a:solidFill>
                          <a:effectLst/>
                          <a:latin typeface="Aptos Narrow"/>
                        </a:rPr>
                        <a:t>position.</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No direct access by </a:t>
                      </a:r>
                      <a:r>
                        <a:rPr lang="en-US" sz="1200" b="0" i="0" u="none" strike="noStrike" dirty="0" smtClean="0">
                          <a:solidFill>
                            <a:srgbClr val="000000"/>
                          </a:solidFill>
                          <a:effectLst/>
                          <a:latin typeface="Aptos Narrow"/>
                        </a:rPr>
                        <a:t>index, no iterator arithmetic</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3096078441"/>
                  </a:ext>
                </a:extLst>
              </a:tr>
              <a:tr h="873001">
                <a:tc>
                  <a:txBody>
                    <a:bodyPr/>
                    <a:lstStyle/>
                    <a:p>
                      <a:pPr algn="r" fontAlgn="ctr"/>
                      <a:r>
                        <a:rPr lang="de-DE" sz="1050" b="1" i="0" u="none" strike="noStrike" dirty="0" err="1">
                          <a:solidFill>
                            <a:srgbClr val="000000"/>
                          </a:solidFill>
                          <a:effectLst/>
                          <a:latin typeface="Arial Unicode MS"/>
                        </a:rPr>
                        <a:t>set</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smtClean="0">
                          <a:solidFill>
                            <a:srgbClr val="000000"/>
                          </a:solidFill>
                          <a:effectLst/>
                          <a:latin typeface="Aptos Narrow"/>
                        </a:rPr>
                        <a:t>N/A</a:t>
                      </a:r>
                      <a:endParaRPr lang="de-DE" sz="1200" b="0" i="0" u="none" strike="noStrike" dirty="0">
                        <a:solidFill>
                          <a:srgbClr val="000000"/>
                        </a:solidFill>
                        <a:effectLst/>
                        <a:latin typeface="Aptos Narrow"/>
                      </a:endParaRPr>
                    </a:p>
                  </a:txBody>
                  <a:tcPr marL="36000" marR="36000" marT="0" marB="0" anchor="ctr">
                    <a:solidFill>
                      <a:schemeClr val="accent6"/>
                    </a:solidFill>
                  </a:tcPr>
                </a:tc>
                <a:tc>
                  <a:txBody>
                    <a:bodyPr/>
                    <a:lstStyle/>
                    <a:p>
                      <a:pPr algn="ctr" fontAlgn="ctr"/>
                      <a:r>
                        <a:rPr lang="de-DE" sz="1200" b="0" i="0" u="none" strike="noStrike" dirty="0" smtClean="0">
                          <a:solidFill>
                            <a:srgbClr val="000000"/>
                          </a:solidFill>
                          <a:effectLst/>
                          <a:latin typeface="Aptos Narrow"/>
                        </a:rPr>
                        <a:t>O(log n)</a:t>
                      </a:r>
                      <a:endParaRPr lang="de-DE" sz="1200" b="0" i="0" u="none" strike="noStrike" dirty="0">
                        <a:solidFill>
                          <a:srgbClr val="000000"/>
                        </a:solidFill>
                        <a:effectLst/>
                        <a:latin typeface="Aptos Narrow"/>
                      </a:endParaRPr>
                    </a:p>
                  </a:txBody>
                  <a:tcPr marL="36000" marR="36000" marT="0" marB="0" anchor="ctr">
                    <a:solidFill>
                      <a:srgbClr val="FFFF00"/>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O(log n)</a:t>
                      </a:r>
                    </a:p>
                  </a:txBody>
                  <a:tcPr marL="36000" marR="36000" marT="0" marB="0" anchor="ctr">
                    <a:solidFill>
                      <a:srgbClr val="FFFF00"/>
                    </a:solidFill>
                  </a:tcPr>
                </a:tc>
                <a:tc>
                  <a:txBody>
                    <a:bodyPr/>
                    <a:lstStyle/>
                    <a:p>
                      <a:pPr algn="ctr" fontAlgn="ctr"/>
                      <a:r>
                        <a:rPr lang="de-DE" sz="1200" b="0" i="0" u="none" strike="noStrike" dirty="0" smtClean="0">
                          <a:solidFill>
                            <a:srgbClr val="000000"/>
                          </a:solidFill>
                          <a:effectLst/>
                          <a:latin typeface="Aptos Narrow"/>
                        </a:rPr>
                        <a:t>N/A</a:t>
                      </a:r>
                      <a:endParaRPr lang="de-DE" sz="1200" b="0" i="0" u="none" strike="noStrike" dirty="0">
                        <a:solidFill>
                          <a:srgbClr val="000000"/>
                        </a:solidFill>
                        <a:effectLst/>
                        <a:latin typeface="Aptos Narrow"/>
                      </a:endParaRP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O(log n)</a:t>
                      </a:r>
                    </a:p>
                  </a:txBody>
                  <a:tcPr marL="36000" marR="36000" marT="0" marB="0" anchor="ctr">
                    <a:solidFill>
                      <a:srgbClr val="FFFF00"/>
                    </a:solidFill>
                  </a:tcPr>
                </a:tc>
                <a:tc>
                  <a:txBody>
                    <a:bodyPr/>
                    <a:lstStyle/>
                    <a:p>
                      <a:pPr algn="ctr" fontAlgn="ctr"/>
                      <a:r>
                        <a:rPr lang="de-DE" sz="1200" b="0" i="0" u="none" strike="noStrike" dirty="0" smtClean="0">
                          <a:solidFill>
                            <a:srgbClr val="000000"/>
                          </a:solidFill>
                          <a:effectLst/>
                          <a:latin typeface="Aptos Narrow"/>
                        </a:rPr>
                        <a:t>N/A</a:t>
                      </a:r>
                      <a:endParaRPr lang="de-DE" sz="1200" b="0" i="0" u="none" strike="noStrike" dirty="0">
                        <a:solidFill>
                          <a:srgbClr val="000000"/>
                        </a:solidFill>
                        <a:effectLst/>
                        <a:latin typeface="Aptos Narrow"/>
                      </a:endParaRPr>
                    </a:p>
                  </a:txBody>
                  <a:tcPr marL="36000" marR="36000" marT="0" marB="0" anchor="ctr">
                    <a:solidFill>
                      <a:schemeClr val="accent6"/>
                    </a:solidFill>
                  </a:tcPr>
                </a:tc>
                <a:tc>
                  <a:txBody>
                    <a:bodyPr/>
                    <a:lstStyle/>
                    <a:p>
                      <a:pPr algn="l" fontAlgn="ctr"/>
                      <a:r>
                        <a:rPr lang="en-US" sz="1200" b="0" i="0" u="none" strike="noStrike" dirty="0">
                          <a:solidFill>
                            <a:srgbClr val="000000"/>
                          </a:solidFill>
                          <a:effectLst/>
                          <a:latin typeface="Aptos Narrow"/>
                        </a:rPr>
                        <a:t>Sorted unique elements. Use when uniqueness and order are </a:t>
                      </a:r>
                      <a:r>
                        <a:rPr lang="en-US" sz="1200" b="0" i="0" u="none" strike="noStrike" dirty="0" smtClean="0">
                          <a:solidFill>
                            <a:srgbClr val="000000"/>
                          </a:solidFill>
                          <a:effectLst/>
                          <a:latin typeface="Aptos Narrow"/>
                        </a:rPr>
                        <a:t>required.</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Higher overhead due to tree </a:t>
                      </a:r>
                      <a:r>
                        <a:rPr lang="en-US" sz="1200" b="0" i="0" u="none" strike="noStrike" dirty="0" smtClean="0">
                          <a:solidFill>
                            <a:srgbClr val="000000"/>
                          </a:solidFill>
                          <a:effectLst/>
                          <a:latin typeface="Aptos Narrow"/>
                        </a:rPr>
                        <a:t>structure</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822028186"/>
                  </a:ext>
                </a:extLst>
              </a:tr>
              <a:tr h="805847">
                <a:tc>
                  <a:txBody>
                    <a:bodyPr/>
                    <a:lstStyle/>
                    <a:p>
                      <a:pPr algn="r" fontAlgn="ctr"/>
                      <a:r>
                        <a:rPr lang="de-DE" sz="1050" b="1" i="0" u="none" strike="noStrike" dirty="0" err="1">
                          <a:solidFill>
                            <a:srgbClr val="000000"/>
                          </a:solidFill>
                          <a:effectLst/>
                          <a:latin typeface="Arial Unicode MS"/>
                        </a:rPr>
                        <a:t>map</a:t>
                      </a:r>
                      <a:endParaRPr lang="de-DE" sz="1050" b="1" i="0" u="none" strike="noStrike" dirty="0">
                        <a:solidFill>
                          <a:srgbClr val="000000"/>
                        </a:solidFill>
                        <a:effectLst/>
                        <a:latin typeface="Arial Unicode MS"/>
                      </a:endParaRPr>
                    </a:p>
                  </a:txBody>
                  <a:tcPr marL="36000" marR="36000" marT="0" marB="0" anchor="ctr"/>
                </a:tc>
                <a:tc>
                  <a:txBody>
                    <a:bodyPr/>
                    <a:lstStyle/>
                    <a:p>
                      <a:pPr algn="ctr" fontAlgn="ctr"/>
                      <a:r>
                        <a:rPr lang="de-DE" sz="1200" b="0" i="0" u="none" strike="noStrike" dirty="0">
                          <a:solidFill>
                            <a:srgbClr val="000000"/>
                          </a:solidFill>
                          <a:effectLst/>
                          <a:latin typeface="Aptos Narrow"/>
                        </a:rPr>
                        <a:t>O(log n)</a:t>
                      </a:r>
                    </a:p>
                  </a:txBody>
                  <a:tcPr marL="36000" marR="36000" marT="0" marB="0" anchor="ctr">
                    <a:solidFill>
                      <a:srgbClr val="FFFF00"/>
                    </a:solidFill>
                  </a:tcPr>
                </a:tc>
                <a:tc>
                  <a:txBody>
                    <a:bodyPr/>
                    <a:lstStyle/>
                    <a:p>
                      <a:pPr algn="ctr" fontAlgn="ctr"/>
                      <a:r>
                        <a:rPr lang="de-DE" sz="1200" b="0" i="0" u="none" strike="noStrike" dirty="0">
                          <a:solidFill>
                            <a:srgbClr val="000000"/>
                          </a:solidFill>
                          <a:effectLst/>
                          <a:latin typeface="Aptos Narrow"/>
                        </a:rPr>
                        <a:t>O(n)</a:t>
                      </a:r>
                    </a:p>
                  </a:txBody>
                  <a:tcPr marL="36000" marR="36000" marT="0" marB="0" anchor="ctr">
                    <a:solidFill>
                      <a:schemeClr val="accent5"/>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O(log n)</a:t>
                      </a:r>
                    </a:p>
                  </a:txBody>
                  <a:tcPr marL="36000" marR="36000" marT="0" marB="0" anchor="ctr">
                    <a:solidFill>
                      <a:srgbClr val="FFFF00"/>
                    </a:solidFill>
                  </a:tcPr>
                </a:tc>
                <a:tc>
                  <a:txBody>
                    <a:bodyPr/>
                    <a:lstStyle/>
                    <a:p>
                      <a:pPr algn="ctr" fontAlgn="ctr"/>
                      <a:r>
                        <a:rPr lang="de-DE" sz="1200" b="0" i="0" u="none" strike="noStrike" dirty="0" smtClean="0">
                          <a:solidFill>
                            <a:srgbClr val="000000"/>
                          </a:solidFill>
                          <a:effectLst/>
                          <a:latin typeface="Aptos Narrow"/>
                        </a:rPr>
                        <a:t>N/A</a:t>
                      </a:r>
                      <a:endParaRPr lang="de-DE" sz="1200" b="0" i="0" u="none" strike="noStrike" dirty="0">
                        <a:solidFill>
                          <a:srgbClr val="000000"/>
                        </a:solidFill>
                        <a:effectLst/>
                        <a:latin typeface="Aptos Narrow"/>
                      </a:endParaRP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N/A</a:t>
                      </a:r>
                    </a:p>
                  </a:txBody>
                  <a:tcPr marL="36000" marR="36000" marT="0" marB="0" anchor="ctr">
                    <a:solidFill>
                      <a:schemeClr val="accent6"/>
                    </a:solidFill>
                  </a:tcPr>
                </a:tc>
                <a:tc>
                  <a:txBody>
                    <a:bodyPr/>
                    <a:lstStyle/>
                    <a:p>
                      <a:pPr algn="ctr" fontAlgn="ctr"/>
                      <a:r>
                        <a:rPr lang="de-DE" sz="1200" b="0" i="0" u="none" strike="noStrike" dirty="0">
                          <a:solidFill>
                            <a:srgbClr val="000000"/>
                          </a:solidFill>
                          <a:effectLst/>
                          <a:latin typeface="Aptos Narrow"/>
                        </a:rPr>
                        <a:t>O(log n)</a:t>
                      </a:r>
                    </a:p>
                  </a:txBody>
                  <a:tcPr marL="36000" marR="36000" marT="0" marB="0" anchor="ctr">
                    <a:solidFill>
                      <a:srgbClr val="FFFF00"/>
                    </a:solidFill>
                  </a:tcPr>
                </a:tc>
                <a:tc>
                  <a:txBody>
                    <a:bodyPr/>
                    <a:lstStyle/>
                    <a:p>
                      <a:pPr algn="ctr" fontAlgn="ctr"/>
                      <a:r>
                        <a:rPr lang="de-DE" sz="1200" b="0" i="0" u="none" strike="noStrike" dirty="0" smtClean="0">
                          <a:solidFill>
                            <a:srgbClr val="000000"/>
                          </a:solidFill>
                          <a:effectLst/>
                          <a:latin typeface="Aptos Narrow"/>
                        </a:rPr>
                        <a:t>N/A</a:t>
                      </a:r>
                      <a:endParaRPr lang="de-DE" sz="1200" b="0" i="0" u="none" strike="noStrike" dirty="0">
                        <a:solidFill>
                          <a:srgbClr val="000000"/>
                        </a:solidFill>
                        <a:effectLst/>
                        <a:latin typeface="Aptos Narrow"/>
                      </a:endParaRPr>
                    </a:p>
                  </a:txBody>
                  <a:tcPr marL="36000" marR="36000" marT="0" marB="0" anchor="ctr">
                    <a:solidFill>
                      <a:schemeClr val="accent6"/>
                    </a:solidFill>
                  </a:tcPr>
                </a:tc>
                <a:tc>
                  <a:txBody>
                    <a:bodyPr/>
                    <a:lstStyle/>
                    <a:p>
                      <a:pPr algn="l" fontAlgn="ctr"/>
                      <a:r>
                        <a:rPr lang="en-US" sz="1200" b="0" i="0" u="none" strike="noStrike" dirty="0">
                          <a:solidFill>
                            <a:srgbClr val="000000"/>
                          </a:solidFill>
                          <a:effectLst/>
                          <a:latin typeface="Aptos Narrow"/>
                        </a:rPr>
                        <a:t>Key-value pairs with unique keys. Use for fast lookups by </a:t>
                      </a:r>
                      <a:r>
                        <a:rPr lang="en-US" sz="1200" b="0" i="0" u="none" strike="noStrike" dirty="0" smtClean="0">
                          <a:solidFill>
                            <a:srgbClr val="000000"/>
                          </a:solidFill>
                          <a:effectLst/>
                          <a:latin typeface="Aptos Narrow"/>
                        </a:rPr>
                        <a:t>key.</a:t>
                      </a:r>
                    </a:p>
                    <a:p>
                      <a:pPr algn="l" fontAlgn="ctr"/>
                      <a:r>
                        <a:rPr lang="en-US" sz="1200" b="0" i="0" u="none" strike="noStrike" dirty="0" smtClean="0">
                          <a:solidFill>
                            <a:srgbClr val="000000"/>
                          </a:solidFill>
                          <a:effectLst/>
                          <a:latin typeface="Aptos Narrow"/>
                        </a:rPr>
                        <a:t>Pitfall</a:t>
                      </a:r>
                      <a:r>
                        <a:rPr lang="en-US" sz="1200" b="0" i="0" u="none" strike="noStrike" dirty="0">
                          <a:solidFill>
                            <a:srgbClr val="000000"/>
                          </a:solidFill>
                          <a:effectLst/>
                          <a:latin typeface="Aptos Narrow"/>
                        </a:rPr>
                        <a:t>: </a:t>
                      </a:r>
                      <a:r>
                        <a:rPr lang="en-US" sz="1200" b="0" i="0" u="none" strike="noStrike" dirty="0" smtClean="0">
                          <a:solidFill>
                            <a:srgbClr val="000000"/>
                          </a:solidFill>
                          <a:effectLst/>
                          <a:latin typeface="Aptos Narrow"/>
                        </a:rPr>
                        <a:t>Same as set. Searching for values</a:t>
                      </a:r>
                      <a:r>
                        <a:rPr lang="en-US" sz="1200" b="0" i="0" u="none" strike="noStrike" baseline="0" dirty="0" smtClean="0">
                          <a:solidFill>
                            <a:srgbClr val="000000"/>
                          </a:solidFill>
                          <a:effectLst/>
                          <a:latin typeface="Aptos Narrow"/>
                        </a:rPr>
                        <a:t> instead of keys is complicated</a:t>
                      </a:r>
                      <a:endParaRPr lang="en-US" sz="1200" b="0" i="0" u="none" strike="noStrike" dirty="0">
                        <a:solidFill>
                          <a:srgbClr val="000000"/>
                        </a:solidFill>
                        <a:effectLst/>
                        <a:latin typeface="Aptos Narrow"/>
                      </a:endParaRPr>
                    </a:p>
                  </a:txBody>
                  <a:tcPr marL="36000" marR="36000" marT="0" marB="0" anchor="ctr"/>
                </a:tc>
                <a:extLst>
                  <a:ext uri="{0D108BD9-81ED-4DB2-BD59-A6C34878D82A}">
                    <a16:rowId xmlns:a16="http://schemas.microsoft.com/office/drawing/2014/main" val="1503643372"/>
                  </a:ext>
                </a:extLst>
              </a:tr>
            </a:tbl>
          </a:graphicData>
        </a:graphic>
      </p:graphicFrame>
    </p:spTree>
    <p:extLst>
      <p:ext uri="{BB962C8B-B14F-4D97-AF65-F5344CB8AC3E}">
        <p14:creationId xmlns:p14="http://schemas.microsoft.com/office/powerpoint/2010/main" val="15448176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Lambda template arguments</a:t>
            </a:r>
            <a:endParaRPr lang="en-US" dirty="0"/>
          </a:p>
        </p:txBody>
      </p:sp>
      <p:sp>
        <p:nvSpPr>
          <p:cNvPr id="3" name="Textplatzhalter 2"/>
          <p:cNvSpPr>
            <a:spLocks noGrp="1"/>
          </p:cNvSpPr>
          <p:nvPr>
            <p:ph type="body" sz="quarter" idx="10"/>
          </p:nvPr>
        </p:nvSpPr>
        <p:spPr/>
        <p:txBody>
          <a:bodyPr/>
          <a:lstStyle/>
          <a:p>
            <a:r>
              <a:rPr lang="en-US" dirty="0" smtClean="0"/>
              <a:t>Many STL </a:t>
            </a:r>
            <a:r>
              <a:rPr lang="en-US" dirty="0" smtClean="0">
                <a:latin typeface="+mn-lt"/>
              </a:rPr>
              <a:t>containers have more template arguments than the type they store</a:t>
            </a:r>
          </a:p>
          <a:p>
            <a:r>
              <a:rPr lang="en-US" dirty="0" smtClean="0">
                <a:latin typeface="+mn-lt"/>
              </a:rPr>
              <a:t>All of them have for example an allocator object that is used to allocate memory – the default allocator that we don‘t need to explicitly specify works for 99% of the use-cases.</a:t>
            </a:r>
          </a:p>
          <a:p>
            <a:r>
              <a:rPr lang="en-US" dirty="0" smtClean="0">
                <a:latin typeface="+mn-lt"/>
              </a:rPr>
              <a:t>More interesting are the objects used for comparison or hash creation in the containers where that is relevant. If the default behavior is not desired, they are often created quickly with a lambda:</a:t>
            </a:r>
            <a:endParaRPr lang="en-US" dirty="0">
              <a:latin typeface="+mn-lt"/>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58</a:t>
            </a:fld>
            <a:endParaRPr lang="en-US" dirty="0"/>
          </a:p>
        </p:txBody>
      </p:sp>
      <p:grpSp>
        <p:nvGrpSpPr>
          <p:cNvPr id="11" name="Gruppieren 10"/>
          <p:cNvGrpSpPr/>
          <p:nvPr/>
        </p:nvGrpSpPr>
        <p:grpSpPr>
          <a:xfrm>
            <a:off x="334963" y="2996952"/>
            <a:ext cx="11519837" cy="2031325"/>
            <a:chOff x="337201" y="983651"/>
            <a:chExt cx="11519837" cy="2031325"/>
          </a:xfrm>
        </p:grpSpPr>
        <p:sp>
          <p:nvSpPr>
            <p:cNvPr id="12" name="Rechteck 11"/>
            <p:cNvSpPr/>
            <p:nvPr/>
          </p:nvSpPr>
          <p:spPr>
            <a:xfrm>
              <a:off x="337201" y="983651"/>
              <a:ext cx="11519837"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0000FF"/>
                  </a:solidFill>
                  <a:latin typeface="Consolas" panose="020B0609020204030204" pitchFamily="49" charset="0"/>
                </a:rPr>
                <a:t>auto</a:t>
              </a:r>
              <a:r>
                <a:rPr lang="de-DE" dirty="0" smtClean="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comp</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b</a:t>
              </a:r>
              <a:r>
                <a:rPr lang="de-DE" dirty="0">
                  <a:solidFill>
                    <a:srgbClr val="3B3B3B"/>
                  </a:solidFill>
                  <a:latin typeface="Consolas" panose="020B0609020204030204" pitchFamily="49" charset="0"/>
                </a:rPr>
                <a:t>) { </a:t>
              </a:r>
              <a:r>
                <a:rPr lang="de-DE" dirty="0" err="1">
                  <a:solidFill>
                    <a:srgbClr val="AF00DB"/>
                  </a:solidFill>
                  <a:latin typeface="Consolas" panose="020B0609020204030204" pitchFamily="49" charset="0"/>
                </a:rPr>
                <a:t>return</a:t>
              </a:r>
              <a:r>
                <a:rPr lang="de-DE" dirty="0">
                  <a:solidFill>
                    <a:srgbClr val="3B3B3B"/>
                  </a:solidFill>
                  <a:latin typeface="Consolas" panose="020B0609020204030204" pitchFamily="49" charset="0"/>
                </a:rPr>
                <a:t> a </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b; };</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set</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decltype</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comp</a:t>
              </a:r>
              <a:r>
                <a:rPr lang="de-DE" dirty="0">
                  <a:solidFill>
                    <a:srgbClr val="3B3B3B"/>
                  </a:solidFill>
                  <a:latin typeface="Consolas" panose="020B0609020204030204" pitchFamily="49" charset="0"/>
                </a:rPr>
                <a: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s</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err="1">
                  <a:solidFill>
                    <a:srgbClr val="3B3B3B"/>
                  </a:solidFill>
                  <a:latin typeface="Consolas" panose="020B0609020204030204" pitchFamily="49" charset="0"/>
                </a:rPr>
                <a:t>comp</a:t>
              </a:r>
              <a:r>
                <a:rPr lang="de-DE" dirty="0">
                  <a:solidFill>
                    <a:srgbClr val="3B3B3B"/>
                  </a:solidFill>
                  <a:latin typeface="Consolas" panose="020B0609020204030204" pitchFamily="49" charset="0"/>
                </a:rPr>
                <a:t>);</a:t>
              </a:r>
            </a:p>
            <a:p>
              <a:r>
                <a:rPr lang="de-DE" dirty="0" err="1" smtClean="0">
                  <a:solidFill>
                    <a:srgbClr val="001080"/>
                  </a:solidFill>
                  <a:latin typeface="Consolas" panose="020B0609020204030204" pitchFamily="49" charset="0"/>
                </a:rPr>
                <a:t>s</a:t>
              </a:r>
              <a:r>
                <a:rPr lang="de-DE" dirty="0" err="1"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insert</a:t>
              </a:r>
              <a:r>
                <a:rPr lang="de-DE" dirty="0" smtClean="0">
                  <a:solidFill>
                    <a:srgbClr val="3B3B3B"/>
                  </a:solidFill>
                  <a:latin typeface="Consolas" panose="020B0609020204030204" pitchFamily="49" charset="0"/>
                </a:rPr>
                <a:t>(</a:t>
              </a:r>
              <a:r>
                <a:rPr lang="de-DE" dirty="0" smtClean="0">
                  <a:solidFill>
                    <a:srgbClr val="098658"/>
                  </a:solidFill>
                  <a:latin typeface="Consolas" panose="020B0609020204030204" pitchFamily="49" charset="0"/>
                </a:rPr>
                <a:t>3</a:t>
              </a:r>
              <a:r>
                <a:rPr lang="de-DE" dirty="0">
                  <a:solidFill>
                    <a:srgbClr val="3B3B3B"/>
                  </a:solidFill>
                  <a:latin typeface="Consolas" panose="020B0609020204030204" pitchFamily="49" charset="0"/>
                </a:rPr>
                <a:t>);</a:t>
              </a:r>
            </a:p>
            <a:p>
              <a:r>
                <a:rPr lang="de-DE" dirty="0" err="1" smtClean="0">
                  <a:solidFill>
                    <a:srgbClr val="001080"/>
                  </a:solidFill>
                  <a:latin typeface="Consolas" panose="020B0609020204030204" pitchFamily="49" charset="0"/>
                </a:rPr>
                <a:t>s</a:t>
              </a:r>
              <a:r>
                <a:rPr lang="de-DE" dirty="0" err="1"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insert</a:t>
              </a:r>
              <a:r>
                <a:rPr lang="de-DE" dirty="0" smtClean="0">
                  <a:solidFill>
                    <a:srgbClr val="3B3B3B"/>
                  </a:solidFill>
                  <a:latin typeface="Consolas" panose="020B0609020204030204" pitchFamily="49" charset="0"/>
                </a:rPr>
                <a:t>(</a:t>
              </a:r>
              <a:r>
                <a:rPr lang="de-DE" dirty="0" smtClean="0">
                  <a:solidFill>
                    <a:srgbClr val="098658"/>
                  </a:solidFill>
                  <a:latin typeface="Consolas" panose="020B0609020204030204" pitchFamily="49" charset="0"/>
                </a:rPr>
                <a:t>5</a:t>
              </a:r>
              <a:r>
                <a:rPr lang="de-DE" dirty="0">
                  <a:solidFill>
                    <a:srgbClr val="3B3B3B"/>
                  </a:solidFill>
                  <a:latin typeface="Consolas" panose="020B0609020204030204" pitchFamily="49" charset="0"/>
                </a:rPr>
                <a:t>);</a:t>
              </a:r>
            </a:p>
            <a:p>
              <a:r>
                <a:rPr lang="de-DE" dirty="0" err="1" smtClean="0">
                  <a:solidFill>
                    <a:srgbClr val="AF00DB"/>
                  </a:solidFill>
                  <a:latin typeface="Consolas" panose="020B0609020204030204" pitchFamily="49" charset="0"/>
                </a:rPr>
                <a:t>for</a:t>
              </a:r>
              <a:r>
                <a:rPr lang="de-DE" dirty="0" smtClean="0">
                  <a:solidFill>
                    <a:srgbClr val="3B3B3B"/>
                  </a:solidFill>
                  <a:latin typeface="Consolas" panose="020B0609020204030204" pitchFamily="49" charset="0"/>
                </a:rPr>
                <a:t> </a:t>
              </a:r>
              <a:r>
                <a:rPr lang="de-DE" dirty="0">
                  <a:solidFill>
                    <a:srgbClr val="3B3B3B"/>
                  </a:solidFill>
                  <a:latin typeface="Consolas" panose="020B0609020204030204" pitchFamily="49" charset="0"/>
                </a:rPr>
                <a:t>(</a:t>
              </a:r>
              <a:r>
                <a:rPr lang="de-DE" dirty="0" err="1">
                  <a:solidFill>
                    <a:srgbClr val="0000FF"/>
                  </a:solidFill>
                  <a:latin typeface="Consolas" panose="020B0609020204030204" pitchFamily="49" charset="0"/>
                </a:rPr>
                <a:t>const</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auto</a:t>
              </a:r>
              <a:r>
                <a:rPr lang="de-DE" dirty="0">
                  <a:solidFill>
                    <a:srgbClr val="000000"/>
                  </a:solidFill>
                  <a:latin typeface="Consolas" panose="020B0609020204030204" pitchFamily="49" charset="0"/>
                </a:rPr>
                <a:t>&amp;</a:t>
              </a:r>
              <a:r>
                <a:rPr lang="de-DE" dirty="0">
                  <a:solidFill>
                    <a:srgbClr val="3B3B3B"/>
                  </a:solidFill>
                  <a:latin typeface="Consolas" panose="020B0609020204030204" pitchFamily="49" charset="0"/>
                </a:rPr>
                <a:t> v : s) {</a:t>
              </a: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3B3B3B"/>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v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 "</a:t>
              </a:r>
              <a:r>
                <a:rPr lang="de-DE" dirty="0">
                  <a:solidFill>
                    <a:srgbClr val="3B3B3B"/>
                  </a:solidFill>
                  <a:latin typeface="Consolas" panose="020B0609020204030204" pitchFamily="49" charset="0"/>
                </a:rPr>
                <a:t>;</a:t>
              </a:r>
              <a:r>
                <a:rPr lang="de-DE" dirty="0">
                  <a:solidFill>
                    <a:srgbClr val="008000"/>
                  </a:solidFill>
                  <a:latin typeface="Consolas" panose="020B0609020204030204" pitchFamily="49" charset="0"/>
                </a:rPr>
                <a:t> </a:t>
              </a:r>
              <a:endParaRPr lang="de-DE" dirty="0" smtClean="0">
                <a:solidFill>
                  <a:srgbClr val="008000"/>
                </a:solidFill>
                <a:latin typeface="Consolas" panose="020B0609020204030204" pitchFamily="49" charset="0"/>
              </a:endParaRPr>
            </a:p>
            <a:p>
              <a:r>
                <a:rPr lang="de-DE" dirty="0" smtClean="0">
                  <a:solidFill>
                    <a:srgbClr val="3B3B3B"/>
                  </a:solidFill>
                  <a:latin typeface="Consolas" panose="020B0609020204030204" pitchFamily="49" charset="0"/>
                </a:rPr>
                <a:t>}                               </a:t>
              </a:r>
              <a:r>
                <a:rPr lang="de-DE" dirty="0" smtClean="0">
                  <a:solidFill>
                    <a:srgbClr val="008000"/>
                  </a:solidFill>
                  <a:latin typeface="Consolas" panose="020B0609020204030204" pitchFamily="49" charset="0"/>
                </a:rPr>
                <a:t>// </a:t>
              </a:r>
              <a:r>
                <a:rPr lang="de-DE" dirty="0">
                  <a:solidFill>
                    <a:srgbClr val="008000"/>
                  </a:solidFill>
                  <a:latin typeface="Consolas" panose="020B0609020204030204" pitchFamily="49" charset="0"/>
                </a:rPr>
                <a:t>5, 3, 2, 1</a:t>
              </a:r>
              <a:r>
                <a:rPr lang="de-DE" dirty="0" smtClean="0">
                  <a:solidFill>
                    <a:srgbClr val="008000"/>
                  </a:solidFill>
                  <a:latin typeface="Consolas" panose="020B0609020204030204" pitchFamily="49" charset="0"/>
                </a:rPr>
                <a:t>,</a:t>
              </a:r>
              <a:endParaRPr lang="de-DE" dirty="0">
                <a:solidFill>
                  <a:srgbClr val="3B3B3B"/>
                </a:solidFill>
                <a:latin typeface="Consolas" panose="020B06090202040302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14" name="Gruppieren 13"/>
          <p:cNvGrpSpPr/>
          <p:nvPr/>
        </p:nvGrpSpPr>
        <p:grpSpPr>
          <a:xfrm>
            <a:off x="345016" y="5113637"/>
            <a:ext cx="11509783" cy="864096"/>
            <a:chOff x="911423" y="3050051"/>
            <a:chExt cx="11509783" cy="864096"/>
          </a:xfrm>
        </p:grpSpPr>
        <p:sp>
          <p:nvSpPr>
            <p:cNvPr id="15" name="Abgerundetes Rechteck 14"/>
            <p:cNvSpPr/>
            <p:nvPr/>
          </p:nvSpPr>
          <p:spPr>
            <a:xfrm>
              <a:off x="911423" y="3050051"/>
              <a:ext cx="11509783"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For comparators this simple, there exist standard types like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::greater</a:t>
              </a:r>
              <a:r>
                <a:rPr lang="en-US" dirty="0" smtClean="0">
                  <a:solidFill>
                    <a:schemeClr val="tx1"/>
                  </a:solidFill>
                </a:rPr>
                <a:t>. Mainly when the container’s element type is no standard type, we really need those lambdas.</a:t>
              </a:r>
              <a:endParaRPr lang="en-US" dirty="0">
                <a:solidFill>
                  <a:schemeClr val="tx1"/>
                </a:solidFill>
              </a:endParaRPr>
            </a:p>
          </p:txBody>
        </p:sp>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26667920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Lambdas for algorithms</a:t>
            </a:r>
            <a:endParaRPr lang="en-US" dirty="0"/>
          </a:p>
        </p:txBody>
      </p:sp>
      <p:sp>
        <p:nvSpPr>
          <p:cNvPr id="3" name="Textplatzhalter 2"/>
          <p:cNvSpPr>
            <a:spLocks noGrp="1"/>
          </p:cNvSpPr>
          <p:nvPr>
            <p:ph type="body" sz="quarter" idx="10"/>
          </p:nvPr>
        </p:nvSpPr>
        <p:spPr/>
        <p:txBody>
          <a:bodyPr/>
          <a:lstStyle/>
          <a:p>
            <a:r>
              <a:rPr lang="en-US" dirty="0" smtClean="0"/>
              <a:t>Lambdas are even more important for algorithms.</a:t>
            </a:r>
          </a:p>
          <a:p>
            <a:r>
              <a:rPr lang="en-US" dirty="0" smtClean="0"/>
              <a:t>For the “search” application, we have already seen ho algorithms are implemented in principle, and learned that </a:t>
            </a:r>
            <a:r>
              <a:rPr lang="en-US" dirty="0" err="1" smtClean="0">
                <a:latin typeface="Consolas" panose="020B0609020204030204" pitchFamily="49" charset="0"/>
              </a:rPr>
              <a:t>std</a:t>
            </a:r>
            <a:r>
              <a:rPr lang="en-US" dirty="0" smtClean="0">
                <a:latin typeface="Consolas" panose="020B0609020204030204" pitchFamily="49" charset="0"/>
              </a:rPr>
              <a:t>::find</a:t>
            </a:r>
            <a:r>
              <a:rPr lang="en-US" dirty="0" smtClean="0"/>
              <a:t> already exists for the purpose of finding a specific value in a container.</a:t>
            </a:r>
          </a:p>
          <a:p>
            <a:r>
              <a:rPr lang="en-US" dirty="0" smtClean="0">
                <a:latin typeface="+mn-lt"/>
              </a:rPr>
              <a:t>There is a second version </a:t>
            </a:r>
            <a:r>
              <a:rPr lang="en-US" dirty="0" err="1" smtClean="0">
                <a:latin typeface="+mn-lt"/>
              </a:rPr>
              <a:t>std</a:t>
            </a:r>
            <a:r>
              <a:rPr lang="en-US" dirty="0" smtClean="0">
                <a:latin typeface="+mn-lt"/>
              </a:rPr>
              <a:t>::</a:t>
            </a:r>
            <a:r>
              <a:rPr lang="en-US" dirty="0" err="1" smtClean="0">
                <a:latin typeface="+mn-lt"/>
              </a:rPr>
              <a:t>find_if</a:t>
            </a:r>
            <a:r>
              <a:rPr lang="en-US" dirty="0" smtClean="0">
                <a:latin typeface="+mn-lt"/>
              </a:rPr>
              <a:t> that doesn’t find an exact value, but an entry that satisfies a certain condition</a:t>
            </a:r>
            <a:endParaRPr lang="en-US" dirty="0">
              <a:latin typeface="+mn-lt"/>
            </a:endParaRPr>
          </a:p>
        </p:txBody>
      </p:sp>
      <p:sp>
        <p:nvSpPr>
          <p:cNvPr id="4" name="Foliennummernplatzhalter 3"/>
          <p:cNvSpPr>
            <a:spLocks noGrp="1"/>
          </p:cNvSpPr>
          <p:nvPr>
            <p:ph type="sldNum" sz="quarter" idx="4"/>
          </p:nvPr>
        </p:nvSpPr>
        <p:spPr/>
        <p:txBody>
          <a:bodyPr/>
          <a:lstStyle/>
          <a:p>
            <a:fld id="{F58435E4-A45A-4423-96D3-4E945C512564}" type="slidenum">
              <a:rPr lang="en-US" smtClean="0"/>
              <a:pPr/>
              <a:t>59</a:t>
            </a:fld>
            <a:endParaRPr lang="en-US" dirty="0"/>
          </a:p>
        </p:txBody>
      </p:sp>
      <p:grpSp>
        <p:nvGrpSpPr>
          <p:cNvPr id="11" name="Gruppieren 10"/>
          <p:cNvGrpSpPr/>
          <p:nvPr/>
        </p:nvGrpSpPr>
        <p:grpSpPr>
          <a:xfrm>
            <a:off x="334963" y="2996952"/>
            <a:ext cx="11519837" cy="2862322"/>
            <a:chOff x="337201" y="983651"/>
            <a:chExt cx="11519837" cy="2862322"/>
          </a:xfrm>
        </p:grpSpPr>
        <p:sp>
          <p:nvSpPr>
            <p:cNvPr id="12" name="Rechteck 11"/>
            <p:cNvSpPr/>
            <p:nvPr/>
          </p:nvSpPr>
          <p:spPr>
            <a:xfrm>
              <a:off x="337201" y="983651"/>
              <a:ext cx="11519837" cy="286232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0000FF"/>
                  </a:solidFill>
                  <a:latin typeface="Consolas" panose="020B0609020204030204" pitchFamily="49" charset="0"/>
                </a:rPr>
                <a:t>struct</a:t>
              </a:r>
              <a:r>
                <a:rPr lang="de-DE" dirty="0">
                  <a:solidFill>
                    <a:srgbClr val="3B3B3B"/>
                  </a:solidFill>
                  <a:latin typeface="Consolas" panose="020B0609020204030204" pitchFamily="49" charset="0"/>
                </a:rPr>
                <a:t> </a:t>
              </a:r>
              <a:r>
                <a:rPr lang="de-DE" dirty="0">
                  <a:solidFill>
                    <a:srgbClr val="267F99"/>
                  </a:solidFill>
                  <a:latin typeface="Consolas" panose="020B0609020204030204" pitchFamily="49" charset="0"/>
                </a:rPr>
                <a:t>Point</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a:solidFill>
                    <a:srgbClr val="0000FF"/>
                  </a:solidFill>
                  <a:latin typeface="Consolas" panose="020B0609020204030204" pitchFamily="49" charset="0"/>
                </a:rPr>
                <a:t>double</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x</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y</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z</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intensity</a:t>
              </a:r>
              <a:r>
                <a:rPr lang="de-DE" dirty="0">
                  <a:solidFill>
                    <a:srgbClr val="3B3B3B"/>
                  </a:solidFill>
                  <a:latin typeface="Consolas" panose="020B0609020204030204" pitchFamily="49" charset="0"/>
                </a:rPr>
                <a:t>;</a:t>
              </a:r>
            </a:p>
            <a:p>
              <a:r>
                <a:rPr lang="de-DE" dirty="0" smtClean="0">
                  <a:solidFill>
                    <a:srgbClr val="3B3B3B"/>
                  </a:solidFill>
                  <a:latin typeface="Consolas" panose="020B0609020204030204" pitchFamily="49" charset="0"/>
                </a:rPr>
                <a:t>};</a:t>
              </a:r>
            </a:p>
            <a:p>
              <a:r>
                <a:rPr lang="en-US" dirty="0" err="1">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a:solidFill>
                    <a:srgbClr val="267F99"/>
                  </a:solidFill>
                  <a:latin typeface="Consolas" panose="020B0609020204030204" pitchFamily="49" charset="0"/>
                </a:rPr>
                <a:t>vector</a:t>
              </a:r>
              <a:r>
                <a:rPr lang="en-US" dirty="0">
                  <a:solidFill>
                    <a:srgbClr val="000000"/>
                  </a:solidFill>
                  <a:latin typeface="Consolas" panose="020B0609020204030204" pitchFamily="49" charset="0"/>
                </a:rPr>
                <a:t>&lt;</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&gt;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points</a:t>
              </a:r>
              <a:r>
                <a:rPr lang="en-US" dirty="0">
                  <a:solidFill>
                    <a:srgbClr val="3B3B3B"/>
                  </a:solidFill>
                  <a:latin typeface="Consolas" panose="020B0609020204030204" pitchFamily="49" charset="0"/>
                </a:rPr>
                <a:t>;</a:t>
              </a:r>
            </a:p>
            <a:p>
              <a:r>
                <a:rPr lang="en-US" dirty="0">
                  <a:solidFill>
                    <a:srgbClr val="008000"/>
                  </a:solidFill>
                  <a:latin typeface="Consolas" panose="020B0609020204030204" pitchFamily="49" charset="0"/>
                </a:rPr>
                <a:t>// Fill vector with points </a:t>
              </a:r>
              <a:r>
                <a:rPr lang="en-US" dirty="0" smtClean="0">
                  <a:solidFill>
                    <a:srgbClr val="008000"/>
                  </a:solidFill>
                  <a:latin typeface="Consolas" panose="020B0609020204030204" pitchFamily="49" charset="0"/>
                </a:rPr>
                <a:t>...</a:t>
              </a:r>
            </a:p>
            <a:p>
              <a:r>
                <a:rPr lang="en-US" dirty="0" smtClean="0">
                  <a:solidFill>
                    <a:srgbClr val="008000"/>
                  </a:solidFill>
                  <a:latin typeface="Consolas" panose="020B0609020204030204" pitchFamily="49" charset="0"/>
                </a:rPr>
                <a:t>// Find a point with an intensity large enough</a:t>
              </a:r>
              <a:endParaRPr lang="en-US" dirty="0">
                <a:solidFill>
                  <a:srgbClr val="3B3B3B"/>
                </a:solidFill>
                <a:latin typeface="Consolas" panose="020B0609020204030204" pitchFamily="49" charset="0"/>
              </a:endParaRPr>
            </a:p>
            <a:p>
              <a:r>
                <a:rPr lang="en-US" dirty="0">
                  <a:solidFill>
                    <a:srgbClr val="0000FF"/>
                  </a:solidFill>
                  <a:latin typeface="Consolas" panose="020B0609020204030204" pitchFamily="49" charset="0"/>
                </a:rPr>
                <a:t>double</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thresh</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00"/>
                  </a:solidFill>
                  <a:latin typeface="Consolas" panose="020B0609020204030204" pitchFamily="49" charset="0"/>
                </a:rPr>
                <a:t>&amp;</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p1</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endParaRPr lang="en-US" dirty="0">
                <a:solidFill>
                  <a:srgbClr val="3B3B3B"/>
                </a:solidFill>
                <a:latin typeface="Consolas" panose="020B0609020204030204" pitchFamily="49" charset="0"/>
              </a:endParaRPr>
            </a:p>
            <a:p>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err="1">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find_if</a:t>
              </a:r>
              <a:r>
                <a:rPr lang="en-US" dirty="0">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points</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begin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points</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thresh</a:t>
              </a:r>
              <a:r>
                <a:rPr lang="en-US" dirty="0">
                  <a:solidFill>
                    <a:srgbClr val="3B3B3B"/>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FF"/>
                  </a:solidFill>
                  <a:latin typeface="Consolas" panose="020B0609020204030204" pitchFamily="49" charset="0"/>
                </a:rPr>
                <a:t>&amp;</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3B3B3B"/>
                  </a:solidFill>
                  <a:latin typeface="Consolas" panose="020B0609020204030204" pitchFamily="49" charset="0"/>
                </a:rPr>
                <a:t>) { </a:t>
              </a:r>
              <a:r>
                <a:rPr lang="en-US" dirty="0">
                  <a:solidFill>
                    <a:srgbClr val="AF00DB"/>
                  </a:solidFill>
                  <a:latin typeface="Consolas" panose="020B0609020204030204" pitchFamily="49" charset="0"/>
                </a:rPr>
                <a:t>return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p</a:t>
              </a:r>
              <a:r>
                <a:rPr lang="en-US" dirty="0" err="1">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intensity</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&gt;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thresh</a:t>
              </a:r>
              <a:r>
                <a:rPr lang="en-US" dirty="0">
                  <a:solidFill>
                    <a:srgbClr val="3B3B3B"/>
                  </a:solidFill>
                  <a:latin typeface="Consolas" panose="020B0609020204030204" pitchFamily="49" charset="0"/>
                </a:rPr>
                <a:t>; </a:t>
              </a:r>
              <a:r>
                <a:rPr lang="en-US" dirty="0" smtClean="0">
                  <a:solidFill>
                    <a:srgbClr val="3B3B3B"/>
                  </a:solidFill>
                  <a:latin typeface="Consolas" panose="020B0609020204030204" pitchFamily="49" charset="0"/>
                </a:rPr>
                <a:t>});</a:t>
              </a:r>
              <a:endParaRPr lang="en-US" dirty="0">
                <a:solidFill>
                  <a:srgbClr val="3B3B3B"/>
                </a:solidFill>
                <a:latin typeface="Consolas" panose="020B0609020204030204" pitchFamily="49" charset="0"/>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24704705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1"/>
          </p:nvPr>
        </p:nvSpPr>
        <p:spPr/>
        <p:txBody>
          <a:bodyPr/>
          <a:lstStyle/>
          <a:p>
            <a:endParaRPr lang="en-US"/>
          </a:p>
        </p:txBody>
      </p:sp>
      <p:sp>
        <p:nvSpPr>
          <p:cNvPr id="3" name="Textplatzhalter 2"/>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44385617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Lambda Captures</a:t>
            </a:r>
            <a:endParaRPr lang="en-US" dirty="0"/>
          </a:p>
        </p:txBody>
      </p:sp>
      <p:sp>
        <p:nvSpPr>
          <p:cNvPr id="3" name="Textplatzhalter 2"/>
          <p:cNvSpPr>
            <a:spLocks noGrp="1"/>
          </p:cNvSpPr>
          <p:nvPr>
            <p:ph type="body" sz="quarter" idx="10"/>
          </p:nvPr>
        </p:nvSpPr>
        <p:spPr/>
        <p:txBody>
          <a:bodyPr/>
          <a:lstStyle/>
          <a:p>
            <a:r>
              <a:rPr lang="en-US" dirty="0" smtClean="0">
                <a:solidFill>
                  <a:srgbClr val="3B3B3B"/>
                </a:solidFill>
                <a:latin typeface="+mn-lt"/>
              </a:rPr>
              <a:t>Remember the lambda from the last slide:</a:t>
            </a:r>
          </a:p>
          <a:p>
            <a:pPr marL="0" indent="0">
              <a:buNone/>
            </a:pPr>
            <a:r>
              <a:rPr lang="en-US" dirty="0">
                <a:solidFill>
                  <a:srgbClr val="3B3B3B"/>
                </a:solidFill>
                <a:latin typeface="+mn-lt"/>
              </a:rPr>
              <a:t>	</a:t>
            </a:r>
            <a:r>
              <a:rPr lang="en-US" dirty="0" smtClean="0">
                <a:solidFill>
                  <a:srgbClr val="3B3B3B"/>
                </a:solidFill>
                <a:latin typeface="Consolas" panose="020B0609020204030204" pitchFamily="49" charset="0"/>
              </a:rPr>
              <a:t>[</a:t>
            </a:r>
            <a:r>
              <a:rPr lang="en-US" dirty="0" smtClean="0">
                <a:solidFill>
                  <a:srgbClr val="001080"/>
                </a:solidFill>
                <a:latin typeface="Consolas" panose="020B0609020204030204" pitchFamily="49" charset="0"/>
              </a:rPr>
              <a:t>thresh</a:t>
            </a:r>
            <a:r>
              <a:rPr lang="en-US" dirty="0">
                <a:solidFill>
                  <a:srgbClr val="3B3B3B"/>
                </a:solidFill>
                <a:latin typeface="Consolas" panose="020B0609020204030204" pitchFamily="49" charset="0"/>
              </a:rPr>
              <a:t>](</a:t>
            </a:r>
            <a:r>
              <a:rPr lang="en-US" dirty="0" err="1">
                <a:solidFill>
                  <a:srgbClr val="0000FF"/>
                </a:solidFill>
                <a:latin typeface="Consolas" panose="020B0609020204030204" pitchFamily="49" charset="0"/>
              </a:rPr>
              <a:t>const</a:t>
            </a:r>
            <a:r>
              <a:rPr lang="en-US" dirty="0">
                <a:solidFill>
                  <a:srgbClr val="3B3B3B"/>
                </a:solidFill>
                <a:latin typeface="Consolas" panose="020B0609020204030204" pitchFamily="49" charset="0"/>
              </a:rPr>
              <a:t> </a:t>
            </a:r>
            <a:r>
              <a:rPr lang="en-US" dirty="0">
                <a:solidFill>
                  <a:srgbClr val="267F99"/>
                </a:solidFill>
                <a:latin typeface="Consolas" panose="020B0609020204030204" pitchFamily="49" charset="0"/>
              </a:rPr>
              <a:t>Point</a:t>
            </a:r>
            <a:r>
              <a:rPr lang="en-US" dirty="0">
                <a:solidFill>
                  <a:srgbClr val="0000FF"/>
                </a:solidFill>
                <a:latin typeface="Consolas" panose="020B0609020204030204" pitchFamily="49" charset="0"/>
              </a:rPr>
              <a:t>&amp;</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p</a:t>
            </a:r>
            <a:r>
              <a:rPr lang="en-US" dirty="0">
                <a:solidFill>
                  <a:srgbClr val="3B3B3B"/>
                </a:solidFill>
                <a:latin typeface="Consolas" panose="020B0609020204030204" pitchFamily="49" charset="0"/>
              </a:rPr>
              <a:t>) { </a:t>
            </a:r>
            <a:r>
              <a:rPr lang="en-US" dirty="0">
                <a:solidFill>
                  <a:srgbClr val="AF00DB"/>
                </a:solidFill>
                <a:latin typeface="Consolas" panose="020B0609020204030204" pitchFamily="49" charset="0"/>
              </a:rPr>
              <a:t>return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p</a:t>
            </a:r>
            <a:r>
              <a:rPr lang="en-US" dirty="0" err="1">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intensity</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&gt;</a:t>
            </a:r>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thresh</a:t>
            </a:r>
            <a:r>
              <a:rPr lang="en-US" dirty="0">
                <a:solidFill>
                  <a:srgbClr val="3B3B3B"/>
                </a:solidFill>
                <a:latin typeface="Consolas" panose="020B0609020204030204" pitchFamily="49" charset="0"/>
              </a:rPr>
              <a:t>; </a:t>
            </a:r>
            <a:r>
              <a:rPr lang="en-US" dirty="0" smtClean="0">
                <a:solidFill>
                  <a:srgbClr val="3B3B3B"/>
                </a:solidFill>
                <a:latin typeface="Consolas" panose="020B0609020204030204" pitchFamily="49" charset="0"/>
              </a:rPr>
              <a:t>}</a:t>
            </a:r>
          </a:p>
          <a:p>
            <a:r>
              <a:rPr lang="en-US" dirty="0" smtClean="0"/>
              <a:t>The part in the first brackets </a:t>
            </a:r>
            <a:r>
              <a:rPr lang="en-US" dirty="0" smtClean="0">
                <a:latin typeface="Consolas" panose="020B0609020204030204" pitchFamily="49" charset="0"/>
              </a:rPr>
              <a:t>[]</a:t>
            </a:r>
            <a:r>
              <a:rPr lang="en-US" dirty="0" smtClean="0"/>
              <a:t> is called </a:t>
            </a:r>
            <a:r>
              <a:rPr lang="en-US" i="1" dirty="0" smtClean="0"/>
              <a:t>capture clause</a:t>
            </a:r>
            <a:r>
              <a:rPr lang="en-US" dirty="0" smtClean="0"/>
              <a:t>. Here, it lets us use the local variable </a:t>
            </a:r>
            <a:r>
              <a:rPr lang="en-US" dirty="0" smtClean="0">
                <a:latin typeface="Consolas" panose="020B0609020204030204" pitchFamily="49" charset="0"/>
              </a:rPr>
              <a:t>thresh</a:t>
            </a:r>
            <a:r>
              <a:rPr lang="en-US" dirty="0" smtClean="0"/>
              <a:t> inside the lambda function</a:t>
            </a:r>
          </a:p>
          <a:p>
            <a:r>
              <a:rPr lang="en-US" dirty="0" smtClean="0">
                <a:latin typeface="+mn-lt"/>
              </a:rPr>
              <a:t>By default, variables are captured by value, so the lambda cannot change the variable outside it and will not “react” to changes of it later in the code</a:t>
            </a:r>
          </a:p>
          <a:p>
            <a:r>
              <a:rPr lang="en-US" dirty="0" smtClean="0">
                <a:latin typeface="+mn-lt"/>
              </a:rPr>
              <a:t>By prepending the captured variable with a </a:t>
            </a:r>
            <a:r>
              <a:rPr lang="en-US" dirty="0" smtClean="0">
                <a:latin typeface="Consolas" panose="020B0609020204030204" pitchFamily="49" charset="0"/>
              </a:rPr>
              <a:t>&amp;</a:t>
            </a:r>
            <a:r>
              <a:rPr lang="en-US" dirty="0" smtClean="0">
                <a:latin typeface="+mn-lt"/>
              </a:rPr>
              <a:t>, we can capture it by reference</a:t>
            </a:r>
          </a:p>
          <a:p>
            <a:r>
              <a:rPr lang="en-US" dirty="0" smtClean="0">
                <a:latin typeface="+mn-lt"/>
              </a:rPr>
              <a:t>Just writing </a:t>
            </a:r>
            <a:r>
              <a:rPr lang="en-US" dirty="0" smtClean="0">
                <a:latin typeface="Consolas" panose="020B0609020204030204" pitchFamily="49" charset="0"/>
              </a:rPr>
              <a:t>[&amp;]</a:t>
            </a:r>
            <a:r>
              <a:rPr lang="en-US" dirty="0" smtClean="0">
                <a:latin typeface="+mn-lt"/>
              </a:rPr>
              <a:t> captures all local variables by reference, </a:t>
            </a:r>
            <a:r>
              <a:rPr lang="en-US" dirty="0" smtClean="0">
                <a:latin typeface="Consolas" panose="020B0609020204030204" pitchFamily="49" charset="0"/>
              </a:rPr>
              <a:t>[=]</a:t>
            </a:r>
            <a:r>
              <a:rPr lang="en-US" dirty="0" smtClean="0">
                <a:latin typeface="+mn-lt"/>
              </a:rPr>
              <a:t> captures all of them by value</a:t>
            </a:r>
          </a:p>
          <a:p>
            <a:r>
              <a:rPr lang="en-US" dirty="0" smtClean="0">
                <a:latin typeface="+mn-lt"/>
              </a:rPr>
              <a:t>For both, we can define exceptions, like </a:t>
            </a:r>
            <a:r>
              <a:rPr lang="en-US" dirty="0" smtClean="0">
                <a:latin typeface="Consolas" panose="020B0609020204030204" pitchFamily="49" charset="0"/>
              </a:rPr>
              <a:t>[=,&amp;thresh]</a:t>
            </a:r>
          </a:p>
          <a:p>
            <a:r>
              <a:rPr lang="en-US" dirty="0" smtClean="0">
                <a:latin typeface="+mn-lt"/>
              </a:rPr>
              <a:t>We can also define new constants inside the lambda by assigning a fixed value like </a:t>
            </a:r>
            <a:r>
              <a:rPr lang="en-US" dirty="0" smtClean="0">
                <a:latin typeface="Consolas" panose="020B0609020204030204" pitchFamily="49" charset="0"/>
              </a:rPr>
              <a:t>[thresh=0.5]</a:t>
            </a:r>
          </a:p>
          <a:p>
            <a:r>
              <a:rPr lang="en-US" dirty="0" smtClean="0">
                <a:latin typeface="+mn-lt"/>
              </a:rPr>
              <a:t>Finally, if we write the lambda inside a class, we can capture all members by reference with </a:t>
            </a:r>
            <a:r>
              <a:rPr lang="en-US" dirty="0" smtClean="0">
                <a:latin typeface="Consolas" panose="020B0609020204030204" pitchFamily="49" charset="0"/>
              </a:rPr>
              <a:t>[this] </a:t>
            </a:r>
            <a:r>
              <a:rPr lang="en-US" dirty="0" smtClean="0">
                <a:latin typeface="+mn-lt"/>
              </a:rPr>
              <a:t>or by read-only reference with </a:t>
            </a:r>
            <a:r>
              <a:rPr lang="en-US" dirty="0" smtClean="0">
                <a:latin typeface="Consolas" panose="020B0609020204030204" pitchFamily="49" charset="0"/>
              </a:rPr>
              <a:t>[*this]</a:t>
            </a:r>
          </a:p>
        </p:txBody>
      </p:sp>
      <p:sp>
        <p:nvSpPr>
          <p:cNvPr id="4" name="Foliennummernplatzhalter 3"/>
          <p:cNvSpPr>
            <a:spLocks noGrp="1"/>
          </p:cNvSpPr>
          <p:nvPr>
            <p:ph type="sldNum" sz="quarter" idx="4"/>
          </p:nvPr>
        </p:nvSpPr>
        <p:spPr/>
        <p:txBody>
          <a:bodyPr/>
          <a:lstStyle/>
          <a:p>
            <a:fld id="{F58435E4-A45A-4423-96D3-4E945C512564}" type="slidenum">
              <a:rPr lang="en-US" smtClean="0"/>
              <a:pPr/>
              <a:t>60</a:t>
            </a:fld>
            <a:endParaRPr lang="en-US" dirty="0"/>
          </a:p>
        </p:txBody>
      </p:sp>
    </p:spTree>
    <p:extLst>
      <p:ext uri="{BB962C8B-B14F-4D97-AF65-F5344CB8AC3E}">
        <p14:creationId xmlns:p14="http://schemas.microsoft.com/office/powerpoint/2010/main" val="33094684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668566040"/>
              </p:ext>
            </p:extLst>
          </p:nvPr>
        </p:nvGraphicFramePr>
        <p:xfrm>
          <a:off x="335756" y="981076"/>
          <a:ext cx="11521282" cy="3845196"/>
        </p:xfrm>
        <a:graphic>
          <a:graphicData uri="http://schemas.openxmlformats.org/drawingml/2006/table">
            <a:tbl>
              <a:tblPr firstRow="1" bandRow="1">
                <a:tableStyleId>{5C22544A-7EE6-4342-B048-85BDC9FD1C3A}</a:tableStyleId>
              </a:tblPr>
              <a:tblGrid>
                <a:gridCol w="1943820">
                  <a:extLst>
                    <a:ext uri="{9D8B030D-6E8A-4147-A177-3AD203B41FA5}">
                      <a16:colId xmlns:a16="http://schemas.microsoft.com/office/drawing/2014/main" val="2421723876"/>
                    </a:ext>
                  </a:extLst>
                </a:gridCol>
                <a:gridCol w="5040560">
                  <a:extLst>
                    <a:ext uri="{9D8B030D-6E8A-4147-A177-3AD203B41FA5}">
                      <a16:colId xmlns:a16="http://schemas.microsoft.com/office/drawing/2014/main" val="3740706620"/>
                    </a:ext>
                  </a:extLst>
                </a:gridCol>
                <a:gridCol w="4536902">
                  <a:extLst>
                    <a:ext uri="{9D8B030D-6E8A-4147-A177-3AD203B41FA5}">
                      <a16:colId xmlns:a16="http://schemas.microsoft.com/office/drawing/2014/main" val="904642556"/>
                    </a:ext>
                  </a:extLst>
                </a:gridCol>
              </a:tblGrid>
              <a:tr h="359692">
                <a:tc>
                  <a:txBody>
                    <a:bodyPr/>
                    <a:lstStyle/>
                    <a:p>
                      <a:r>
                        <a:rPr lang="en-US" dirty="0" smtClean="0"/>
                        <a:t>Algorithm</a:t>
                      </a:r>
                      <a:endParaRPr lang="en-US" dirty="0"/>
                    </a:p>
                  </a:txBody>
                  <a:tcPr/>
                </a:tc>
                <a:tc>
                  <a:txBody>
                    <a:bodyPr/>
                    <a:lstStyle/>
                    <a:p>
                      <a:r>
                        <a:rPr lang="en-US" dirty="0" smtClean="0"/>
                        <a:t>Functionality</a:t>
                      </a:r>
                      <a:endParaRPr lang="en-US" dirty="0"/>
                    </a:p>
                  </a:txBody>
                  <a:tcPr/>
                </a:tc>
                <a:tc>
                  <a:txBody>
                    <a:bodyPr/>
                    <a:lstStyle/>
                    <a:p>
                      <a:r>
                        <a:rPr lang="en-US" dirty="0" err="1" smtClean="0"/>
                        <a:t>Functor</a:t>
                      </a:r>
                      <a:r>
                        <a:rPr lang="en-US" dirty="0" smtClean="0"/>
                        <a:t> parameters</a:t>
                      </a:r>
                      <a:endParaRPr lang="en-US" dirty="0"/>
                    </a:p>
                  </a:txBody>
                  <a:tcPr/>
                </a:tc>
                <a:extLst>
                  <a:ext uri="{0D108BD9-81ED-4DB2-BD59-A6C34878D82A}">
                    <a16:rowId xmlns:a16="http://schemas.microsoft.com/office/drawing/2014/main" val="2404022495"/>
                  </a:ext>
                </a:extLst>
              </a:tr>
              <a:tr h="709839">
                <a:tc>
                  <a:txBody>
                    <a:bodyPr/>
                    <a:lstStyle/>
                    <a:p>
                      <a:r>
                        <a:rPr lang="en-US" dirty="0" smtClean="0">
                          <a:latin typeface="Consolas" panose="020B0609020204030204" pitchFamily="49" charset="0"/>
                        </a:rPr>
                        <a:t>find,</a:t>
                      </a:r>
                    </a:p>
                    <a:p>
                      <a:r>
                        <a:rPr lang="en-US" dirty="0" err="1" smtClean="0">
                          <a:latin typeface="Consolas" panose="020B0609020204030204" pitchFamily="49" charset="0"/>
                        </a:rPr>
                        <a:t>find_if</a:t>
                      </a:r>
                      <a:endParaRPr lang="en-US" dirty="0">
                        <a:latin typeface="Consolas" panose="020B0609020204030204" pitchFamily="49" charset="0"/>
                      </a:endParaRPr>
                    </a:p>
                  </a:txBody>
                  <a:tcPr/>
                </a:tc>
                <a:tc>
                  <a:txBody>
                    <a:bodyPr/>
                    <a:lstStyle/>
                    <a:p>
                      <a:r>
                        <a:rPr lang="en-US" dirty="0" smtClean="0"/>
                        <a:t>Find a certain element, or</a:t>
                      </a:r>
                      <a:r>
                        <a:rPr lang="en-US" baseline="0" dirty="0" smtClean="0"/>
                        <a:t> an element that satisfies a condition</a:t>
                      </a:r>
                      <a:endParaRPr lang="en-US" dirty="0"/>
                    </a:p>
                  </a:txBody>
                  <a:tcPr/>
                </a:tc>
                <a:tc>
                  <a:txBody>
                    <a:bodyPr/>
                    <a:lstStyle/>
                    <a:p>
                      <a:r>
                        <a:rPr lang="en-US" dirty="0" smtClean="0"/>
                        <a:t>Unary Predicate</a:t>
                      </a:r>
                      <a:endParaRPr lang="en-US" dirty="0"/>
                    </a:p>
                  </a:txBody>
                  <a:tcPr/>
                </a:tc>
                <a:extLst>
                  <a:ext uri="{0D108BD9-81ED-4DB2-BD59-A6C34878D82A}">
                    <a16:rowId xmlns:a16="http://schemas.microsoft.com/office/drawing/2014/main" val="3949134629"/>
                  </a:ext>
                </a:extLst>
              </a:tr>
              <a:tr h="709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latin typeface="Consolas" panose="020B0609020204030204" pitchFamily="49" charset="0"/>
                        </a:rPr>
                        <a:t>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nsolas" panose="020B0609020204030204" pitchFamily="49" charset="0"/>
                        </a:rPr>
                        <a:t>count_if</a:t>
                      </a:r>
                      <a:endParaRPr lang="en-US" dirty="0" smtClean="0">
                        <a:latin typeface="Consolas" panose="020B0609020204030204" pitchFamily="49"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Count a certain element, or</a:t>
                      </a:r>
                      <a:r>
                        <a:rPr lang="en-US" baseline="0" dirty="0" smtClean="0"/>
                        <a:t> all elements that satisfies a condition</a:t>
                      </a:r>
                      <a:endParaRPr lang="en-US" dirty="0" smtClean="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Unary Predicate</a:t>
                      </a:r>
                    </a:p>
                    <a:p>
                      <a:endParaRPr lang="en-US" dirty="0"/>
                    </a:p>
                  </a:txBody>
                  <a:tcPr/>
                </a:tc>
                <a:extLst>
                  <a:ext uri="{0D108BD9-81ED-4DB2-BD59-A6C34878D82A}">
                    <a16:rowId xmlns:a16="http://schemas.microsoft.com/office/drawing/2014/main" val="2817661833"/>
                  </a:ext>
                </a:extLst>
              </a:tr>
              <a:tr h="709839">
                <a:tc>
                  <a:txBody>
                    <a:bodyPr/>
                    <a:lstStyle/>
                    <a:p>
                      <a:r>
                        <a:rPr lang="en-US" dirty="0" smtClean="0">
                          <a:latin typeface="Consolas" panose="020B0609020204030204" pitchFamily="49" charset="0"/>
                        </a:rPr>
                        <a:t>copy,</a:t>
                      </a:r>
                    </a:p>
                    <a:p>
                      <a:r>
                        <a:rPr lang="en-US" dirty="0" err="1" smtClean="0">
                          <a:latin typeface="Consolas" panose="020B0609020204030204" pitchFamily="49" charset="0"/>
                        </a:rPr>
                        <a:t>copy_if</a:t>
                      </a:r>
                      <a:endParaRPr lang="en-US" dirty="0">
                        <a:latin typeface="Consolas" panose="020B0609020204030204" pitchFamily="49" charset="0"/>
                      </a:endParaRPr>
                    </a:p>
                  </a:txBody>
                  <a:tcPr/>
                </a:tc>
                <a:tc>
                  <a:txBody>
                    <a:bodyPr/>
                    <a:lstStyle/>
                    <a:p>
                      <a:r>
                        <a:rPr lang="en-US" dirty="0" smtClean="0"/>
                        <a:t>Copy a range or all the values inside</a:t>
                      </a:r>
                      <a:r>
                        <a:rPr lang="en-US" baseline="0" dirty="0" smtClean="0"/>
                        <a:t> the range that satisfy a condition</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Unary Predicate</a:t>
                      </a:r>
                    </a:p>
                    <a:p>
                      <a:endParaRPr lang="en-US" dirty="0"/>
                    </a:p>
                  </a:txBody>
                  <a:tcPr/>
                </a:tc>
                <a:extLst>
                  <a:ext uri="{0D108BD9-81ED-4DB2-BD59-A6C34878D82A}">
                    <a16:rowId xmlns:a16="http://schemas.microsoft.com/office/drawing/2014/main" val="515655444"/>
                  </a:ext>
                </a:extLst>
              </a:tr>
              <a:tr h="328648">
                <a:tc>
                  <a:txBody>
                    <a:bodyPr/>
                    <a:lstStyle/>
                    <a:p>
                      <a:r>
                        <a:rPr lang="en-US" dirty="0" smtClean="0">
                          <a:latin typeface="Consolas" panose="020B0609020204030204" pitchFamily="49" charset="0"/>
                        </a:rPr>
                        <a:t>replace,</a:t>
                      </a:r>
                    </a:p>
                    <a:p>
                      <a:r>
                        <a:rPr lang="en-US" dirty="0" err="1" smtClean="0">
                          <a:latin typeface="Consolas" panose="020B0609020204030204" pitchFamily="49" charset="0"/>
                        </a:rPr>
                        <a:t>replace_if</a:t>
                      </a:r>
                      <a:endParaRPr lang="en-US" dirty="0">
                        <a:latin typeface="Consolas" panose="020B0609020204030204" pitchFamily="49" charset="0"/>
                      </a:endParaRPr>
                    </a:p>
                  </a:txBody>
                  <a:tcPr/>
                </a:tc>
                <a:tc>
                  <a:txBody>
                    <a:bodyPr/>
                    <a:lstStyle/>
                    <a:p>
                      <a:r>
                        <a:rPr lang="en-US" dirty="0" smtClean="0"/>
                        <a:t>Replace a certain value or all elements that satisfy a condition with another value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Unary Predicate</a:t>
                      </a:r>
                    </a:p>
                    <a:p>
                      <a:endParaRPr lang="en-US" dirty="0"/>
                    </a:p>
                  </a:txBody>
                  <a:tcPr/>
                </a:tc>
                <a:extLst>
                  <a:ext uri="{0D108BD9-81ED-4DB2-BD59-A6C34878D82A}">
                    <a16:rowId xmlns:a16="http://schemas.microsoft.com/office/drawing/2014/main" val="1710042535"/>
                  </a:ext>
                </a:extLst>
              </a:tr>
              <a:tr h="709839">
                <a:tc>
                  <a:txBody>
                    <a:bodyPr/>
                    <a:lstStyle/>
                    <a:p>
                      <a:r>
                        <a:rPr lang="en-US" dirty="0" smtClean="0">
                          <a:latin typeface="Consolas" panose="020B0609020204030204" pitchFamily="49" charset="0"/>
                        </a:rPr>
                        <a:t>remove,</a:t>
                      </a:r>
                    </a:p>
                    <a:p>
                      <a:r>
                        <a:rPr lang="en-US" dirty="0" err="1" smtClean="0">
                          <a:latin typeface="Consolas" panose="020B0609020204030204" pitchFamily="49" charset="0"/>
                        </a:rPr>
                        <a:t>remove_if</a:t>
                      </a:r>
                      <a:endParaRPr lang="en-US" dirty="0">
                        <a:latin typeface="Consolas" panose="020B0609020204030204" pitchFamily="49" charset="0"/>
                      </a:endParaRPr>
                    </a:p>
                  </a:txBody>
                  <a:tcPr/>
                </a:tc>
                <a:tc>
                  <a:txBody>
                    <a:bodyPr/>
                    <a:lstStyle/>
                    <a:p>
                      <a:r>
                        <a:rPr lang="en-US" dirty="0" smtClean="0"/>
                        <a:t>Removes all elements</a:t>
                      </a:r>
                      <a:r>
                        <a:rPr lang="en-US" baseline="0" dirty="0" smtClean="0"/>
                        <a:t> with a certain value or satisfying a condition from a range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Unary Predicate</a:t>
                      </a:r>
                    </a:p>
                    <a:p>
                      <a:endParaRPr lang="en-US" dirty="0"/>
                    </a:p>
                  </a:txBody>
                  <a:tcPr/>
                </a:tc>
                <a:extLst>
                  <a:ext uri="{0D108BD9-81ED-4DB2-BD59-A6C34878D82A}">
                    <a16:rowId xmlns:a16="http://schemas.microsoft.com/office/drawing/2014/main" val="2103379867"/>
                  </a:ext>
                </a:extLst>
              </a:tr>
            </a:tbl>
          </a:graphicData>
        </a:graphic>
      </p:graphicFrame>
      <p:grpSp>
        <p:nvGrpSpPr>
          <p:cNvPr id="6" name="Gruppieren 5"/>
          <p:cNvGrpSpPr/>
          <p:nvPr/>
        </p:nvGrpSpPr>
        <p:grpSpPr>
          <a:xfrm>
            <a:off x="335756" y="4930822"/>
            <a:ext cx="11520488" cy="864096"/>
            <a:chOff x="911424" y="3050051"/>
            <a:chExt cx="11520488" cy="864096"/>
          </a:xfrm>
        </p:grpSpPr>
        <p:sp>
          <p:nvSpPr>
            <p:cNvPr id="7" name="Abgerundetes Rechteck 6"/>
            <p:cNvSpPr/>
            <p:nvPr/>
          </p:nvSpPr>
          <p:spPr>
            <a:xfrm>
              <a:off x="911424" y="3050051"/>
              <a:ext cx="1152048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Many algorithms exist in a version for a special value and another one for an “unary predicate” – a function given any element of the vector and returning a </a:t>
              </a:r>
              <a:r>
                <a:rPr lang="en-US" dirty="0" smtClean="0">
                  <a:solidFill>
                    <a:schemeClr val="tx1"/>
                  </a:solidFill>
                  <a:latin typeface="Consolas" panose="020B0609020204030204" pitchFamily="49" charset="0"/>
                </a:rPr>
                <a:t>bool</a:t>
              </a:r>
              <a:r>
                <a:rPr lang="en-US" dirty="0" smtClean="0">
                  <a:solidFill>
                    <a:schemeClr val="tx1"/>
                  </a:solidFill>
                </a:rPr>
                <a:t>. Find more examples </a:t>
              </a:r>
              <a:r>
                <a:rPr lang="en-US" dirty="0" smtClean="0">
                  <a:solidFill>
                    <a:schemeClr val="tx1"/>
                  </a:solidFill>
                  <a:hlinkClick r:id="rId3"/>
                </a:rPr>
                <a:t>here</a:t>
              </a:r>
              <a:r>
                <a:rPr lang="en-US" dirty="0" smtClean="0">
                  <a:solidFill>
                    <a:schemeClr val="tx1"/>
                  </a:solidFill>
                </a:rPr>
                <a:t>.</a:t>
              </a:r>
              <a:endParaRPr lang="en-US" dirty="0">
                <a:solidFill>
                  <a:schemeClr val="tx1"/>
                </a:solidFill>
              </a:endParaRPr>
            </a:p>
          </p:txBody>
        </p:sp>
        <p:pic>
          <p:nvPicPr>
            <p:cNvPr id="8" name="Grafik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spTree>
    <p:extLst>
      <p:ext uri="{BB962C8B-B14F-4D97-AF65-F5344CB8AC3E}">
        <p14:creationId xmlns:p14="http://schemas.microsoft.com/office/powerpoint/2010/main" val="41321233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62</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4161427395"/>
              </p:ext>
            </p:extLst>
          </p:nvPr>
        </p:nvGraphicFramePr>
        <p:xfrm>
          <a:off x="335756" y="981076"/>
          <a:ext cx="11521282" cy="5087217"/>
        </p:xfrm>
        <a:graphic>
          <a:graphicData uri="http://schemas.openxmlformats.org/drawingml/2006/table">
            <a:tbl>
              <a:tblPr firstRow="1" bandRow="1">
                <a:tableStyleId>{5C22544A-7EE6-4342-B048-85BDC9FD1C3A}</a:tableStyleId>
              </a:tblPr>
              <a:tblGrid>
                <a:gridCol w="1943820">
                  <a:extLst>
                    <a:ext uri="{9D8B030D-6E8A-4147-A177-3AD203B41FA5}">
                      <a16:colId xmlns:a16="http://schemas.microsoft.com/office/drawing/2014/main" val="2421723876"/>
                    </a:ext>
                  </a:extLst>
                </a:gridCol>
                <a:gridCol w="5040560">
                  <a:extLst>
                    <a:ext uri="{9D8B030D-6E8A-4147-A177-3AD203B41FA5}">
                      <a16:colId xmlns:a16="http://schemas.microsoft.com/office/drawing/2014/main" val="3740706620"/>
                    </a:ext>
                  </a:extLst>
                </a:gridCol>
                <a:gridCol w="4536902">
                  <a:extLst>
                    <a:ext uri="{9D8B030D-6E8A-4147-A177-3AD203B41FA5}">
                      <a16:colId xmlns:a16="http://schemas.microsoft.com/office/drawing/2014/main" val="904642556"/>
                    </a:ext>
                  </a:extLst>
                </a:gridCol>
              </a:tblGrid>
              <a:tr h="359692">
                <a:tc>
                  <a:txBody>
                    <a:bodyPr/>
                    <a:lstStyle/>
                    <a:p>
                      <a:r>
                        <a:rPr lang="en-US" dirty="0" smtClean="0"/>
                        <a:t>Algorithm</a:t>
                      </a:r>
                      <a:endParaRPr lang="en-US" dirty="0"/>
                    </a:p>
                  </a:txBody>
                  <a:tcPr/>
                </a:tc>
                <a:tc>
                  <a:txBody>
                    <a:bodyPr/>
                    <a:lstStyle/>
                    <a:p>
                      <a:r>
                        <a:rPr lang="en-US" dirty="0" smtClean="0"/>
                        <a:t>Functionality</a:t>
                      </a:r>
                      <a:endParaRPr lang="en-US" dirty="0"/>
                    </a:p>
                  </a:txBody>
                  <a:tcPr/>
                </a:tc>
                <a:tc>
                  <a:txBody>
                    <a:bodyPr/>
                    <a:lstStyle/>
                    <a:p>
                      <a:r>
                        <a:rPr lang="en-US" dirty="0" err="1" smtClean="0"/>
                        <a:t>Functor</a:t>
                      </a:r>
                      <a:r>
                        <a:rPr lang="en-US" dirty="0" smtClean="0"/>
                        <a:t> parameters</a:t>
                      </a:r>
                      <a:endParaRPr lang="en-US" dirty="0"/>
                    </a:p>
                  </a:txBody>
                  <a:tcPr/>
                </a:tc>
                <a:extLst>
                  <a:ext uri="{0D108BD9-81ED-4DB2-BD59-A6C34878D82A}">
                    <a16:rowId xmlns:a16="http://schemas.microsoft.com/office/drawing/2014/main" val="2404022495"/>
                  </a:ext>
                </a:extLst>
              </a:tr>
              <a:tr h="709839">
                <a:tc>
                  <a:txBody>
                    <a:bodyPr/>
                    <a:lstStyle/>
                    <a:p>
                      <a:r>
                        <a:rPr lang="en-US" dirty="0" err="1" smtClean="0">
                          <a:latin typeface="Consolas" panose="020B0609020204030204" pitchFamily="49" charset="0"/>
                        </a:rPr>
                        <a:t>min_element</a:t>
                      </a:r>
                      <a:r>
                        <a:rPr lang="en-US" dirty="0" smtClean="0">
                          <a:latin typeface="Consolas" panose="020B0609020204030204" pitchFamily="49" charset="0"/>
                        </a:rPr>
                        <a:t>,</a:t>
                      </a:r>
                    </a:p>
                    <a:p>
                      <a:r>
                        <a:rPr lang="en-US" dirty="0" err="1" smtClean="0">
                          <a:latin typeface="Consolas" panose="020B0609020204030204" pitchFamily="49" charset="0"/>
                        </a:rPr>
                        <a:t>max_element</a:t>
                      </a:r>
                      <a:endParaRPr lang="en-US" dirty="0">
                        <a:latin typeface="Consolas" panose="020B0609020204030204" pitchFamily="49" charset="0"/>
                      </a:endParaRPr>
                    </a:p>
                  </a:txBody>
                  <a:tcPr/>
                </a:tc>
                <a:tc>
                  <a:txBody>
                    <a:bodyPr/>
                    <a:lstStyle/>
                    <a:p>
                      <a:r>
                        <a:rPr lang="en-US" dirty="0" smtClean="0"/>
                        <a:t>Get Iterator of min/max element in range</a:t>
                      </a:r>
                      <a:endParaRPr lang="en-US" dirty="0"/>
                    </a:p>
                  </a:txBody>
                  <a:tcPr/>
                </a:tc>
                <a:tc>
                  <a:txBody>
                    <a:bodyPr/>
                    <a:lstStyle/>
                    <a:p>
                      <a:r>
                        <a:rPr lang="en-US" dirty="0" smtClean="0"/>
                        <a:t>Comparator</a:t>
                      </a:r>
                      <a:endParaRPr lang="en-US" dirty="0"/>
                    </a:p>
                  </a:txBody>
                  <a:tcPr/>
                </a:tc>
                <a:extLst>
                  <a:ext uri="{0D108BD9-81ED-4DB2-BD59-A6C34878D82A}">
                    <a16:rowId xmlns:a16="http://schemas.microsoft.com/office/drawing/2014/main" val="3949134629"/>
                  </a:ext>
                </a:extLst>
              </a:tr>
              <a:tr h="436221">
                <a:tc>
                  <a:txBody>
                    <a:bodyPr/>
                    <a:lstStyle/>
                    <a:p>
                      <a:r>
                        <a:rPr lang="en-US" dirty="0" smtClean="0">
                          <a:latin typeface="Consolas" panose="020B0609020204030204" pitchFamily="49" charset="0"/>
                        </a:rPr>
                        <a:t>sort</a:t>
                      </a:r>
                      <a:endParaRPr lang="en-US" dirty="0">
                        <a:latin typeface="Consolas" panose="020B0609020204030204" pitchFamily="49" charset="0"/>
                      </a:endParaRPr>
                    </a:p>
                  </a:txBody>
                  <a:tcPr/>
                </a:tc>
                <a:tc>
                  <a:txBody>
                    <a:bodyPr/>
                    <a:lstStyle/>
                    <a:p>
                      <a:r>
                        <a:rPr lang="en-US" dirty="0" smtClean="0"/>
                        <a:t>Sort in</a:t>
                      </a:r>
                      <a:r>
                        <a:rPr lang="en-US" baseline="0" dirty="0" smtClean="0"/>
                        <a:t> non-descending order</a:t>
                      </a:r>
                      <a:endParaRPr lang="en-US" dirty="0"/>
                    </a:p>
                  </a:txBody>
                  <a:tcPr/>
                </a:tc>
                <a:tc>
                  <a:txBody>
                    <a:bodyPr/>
                    <a:lstStyle/>
                    <a:p>
                      <a:r>
                        <a:rPr lang="en-US" dirty="0" smtClean="0"/>
                        <a:t>Comparator</a:t>
                      </a:r>
                      <a:endParaRPr lang="en-US" dirty="0"/>
                    </a:p>
                  </a:txBody>
                  <a:tcPr/>
                </a:tc>
                <a:extLst>
                  <a:ext uri="{0D108BD9-81ED-4DB2-BD59-A6C34878D82A}">
                    <a16:rowId xmlns:a16="http://schemas.microsoft.com/office/drawing/2014/main" val="682966982"/>
                  </a:ext>
                </a:extLst>
              </a:tr>
              <a:tr h="7098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latin typeface="Consolas" panose="020B0609020204030204" pitchFamily="49" charset="0"/>
                        </a:rPr>
                        <a:t>lower_bound</a:t>
                      </a:r>
                      <a:endParaRPr lang="en-US" dirty="0" smtClean="0">
                        <a:latin typeface="Consolas" panose="020B0609020204030204" pitchFamily="49" charset="0"/>
                      </a:endParaRPr>
                    </a:p>
                  </a:txBody>
                  <a:tcPr/>
                </a:tc>
                <a:tc>
                  <a:txBody>
                    <a:bodyPr/>
                    <a:lstStyle/>
                    <a:p>
                      <a:r>
                        <a:rPr lang="en-US" dirty="0" smtClean="0"/>
                        <a:t>In a sorted range,</a:t>
                      </a:r>
                      <a:r>
                        <a:rPr lang="en-US" baseline="0" dirty="0" smtClean="0"/>
                        <a:t> find the smallest element that is not smaller than a threshold</a:t>
                      </a:r>
                      <a:endParaRPr lang="en-US" dirty="0"/>
                    </a:p>
                  </a:txBody>
                  <a:tcPr/>
                </a:tc>
                <a:tc>
                  <a:txBody>
                    <a:bodyPr/>
                    <a:lstStyle/>
                    <a:p>
                      <a:r>
                        <a:rPr lang="en-US" dirty="0" smtClean="0"/>
                        <a:t>Comparator</a:t>
                      </a:r>
                      <a:endParaRPr lang="en-US" dirty="0"/>
                    </a:p>
                  </a:txBody>
                  <a:tcPr/>
                </a:tc>
                <a:extLst>
                  <a:ext uri="{0D108BD9-81ED-4DB2-BD59-A6C34878D82A}">
                    <a16:rowId xmlns:a16="http://schemas.microsoft.com/office/drawing/2014/main" val="2817661833"/>
                  </a:ext>
                </a:extLst>
              </a:tr>
              <a:tr h="709839">
                <a:tc>
                  <a:txBody>
                    <a:bodyPr/>
                    <a:lstStyle/>
                    <a:p>
                      <a:r>
                        <a:rPr lang="en-US" dirty="0" smtClean="0">
                          <a:latin typeface="Consolas" panose="020B0609020204030204" pitchFamily="49" charset="0"/>
                        </a:rPr>
                        <a:t>accumulate</a:t>
                      </a:r>
                      <a:endParaRPr lang="en-US" dirty="0">
                        <a:latin typeface="Consolas" panose="020B0609020204030204" pitchFamily="49" charset="0"/>
                      </a:endParaRPr>
                    </a:p>
                  </a:txBody>
                  <a:tcPr/>
                </a:tc>
                <a:tc>
                  <a:txBody>
                    <a:bodyPr/>
                    <a:lstStyle/>
                    <a:p>
                      <a:r>
                        <a:rPr lang="en-US" dirty="0" smtClean="0"/>
                        <a:t>Perform an action to all elements</a:t>
                      </a:r>
                      <a:r>
                        <a:rPr lang="en-US" baseline="0" dirty="0" smtClean="0"/>
                        <a:t> to get a single value, e.g. add</a:t>
                      </a:r>
                      <a:endParaRPr lang="en-US" dirty="0"/>
                    </a:p>
                  </a:txBody>
                  <a:tcPr/>
                </a:tc>
                <a:tc>
                  <a:txBody>
                    <a:bodyPr/>
                    <a:lstStyle/>
                    <a:p>
                      <a:r>
                        <a:rPr lang="en-US" dirty="0" smtClean="0"/>
                        <a:t>Function combining initial/intermediate value with a single element from the range</a:t>
                      </a:r>
                      <a:endParaRPr lang="en-US" dirty="0"/>
                    </a:p>
                  </a:txBody>
                  <a:tcPr/>
                </a:tc>
                <a:extLst>
                  <a:ext uri="{0D108BD9-81ED-4DB2-BD59-A6C34878D82A}">
                    <a16:rowId xmlns:a16="http://schemas.microsoft.com/office/drawing/2014/main" val="515655444"/>
                  </a:ext>
                </a:extLst>
              </a:tr>
              <a:tr h="328648">
                <a:tc>
                  <a:txBody>
                    <a:bodyPr/>
                    <a:lstStyle/>
                    <a:p>
                      <a:r>
                        <a:rPr lang="en-US" dirty="0" smtClean="0">
                          <a:latin typeface="Consolas" panose="020B0609020204030204" pitchFamily="49" charset="0"/>
                        </a:rPr>
                        <a:t>unique</a:t>
                      </a:r>
                      <a:endParaRPr lang="en-US" dirty="0">
                        <a:latin typeface="Consolas" panose="020B0609020204030204" pitchFamily="49" charset="0"/>
                      </a:endParaRPr>
                    </a:p>
                  </a:txBody>
                  <a:tcPr/>
                </a:tc>
                <a:tc>
                  <a:txBody>
                    <a:bodyPr/>
                    <a:lstStyle/>
                    <a:p>
                      <a:r>
                        <a:rPr lang="en-US" dirty="0" smtClean="0"/>
                        <a:t>Remove</a:t>
                      </a:r>
                      <a:r>
                        <a:rPr lang="en-US" baseline="0" dirty="0" smtClean="0"/>
                        <a:t> all neighboring duplicates from a range</a:t>
                      </a:r>
                      <a:endParaRPr lang="en-US" dirty="0"/>
                    </a:p>
                  </a:txBody>
                  <a:tcPr/>
                </a:tc>
                <a:tc>
                  <a:txBody>
                    <a:bodyPr/>
                    <a:lstStyle/>
                    <a:p>
                      <a:r>
                        <a:rPr lang="en-US" dirty="0" smtClean="0"/>
                        <a:t>Equality</a:t>
                      </a:r>
                      <a:r>
                        <a:rPr lang="en-US" baseline="0" dirty="0" smtClean="0"/>
                        <a:t> check</a:t>
                      </a:r>
                      <a:endParaRPr lang="en-US" dirty="0"/>
                    </a:p>
                  </a:txBody>
                  <a:tcPr/>
                </a:tc>
                <a:extLst>
                  <a:ext uri="{0D108BD9-81ED-4DB2-BD59-A6C34878D82A}">
                    <a16:rowId xmlns:a16="http://schemas.microsoft.com/office/drawing/2014/main" val="1710042535"/>
                  </a:ext>
                </a:extLst>
              </a:tr>
              <a:tr h="709839">
                <a:tc>
                  <a:txBody>
                    <a:bodyPr/>
                    <a:lstStyle/>
                    <a:p>
                      <a:r>
                        <a:rPr lang="en-US" dirty="0" smtClean="0">
                          <a:latin typeface="Consolas" panose="020B0609020204030204" pitchFamily="49" charset="0"/>
                        </a:rPr>
                        <a:t>transform</a:t>
                      </a:r>
                      <a:endParaRPr lang="en-US" dirty="0">
                        <a:latin typeface="Consolas" panose="020B0609020204030204" pitchFamily="49" charset="0"/>
                      </a:endParaRPr>
                    </a:p>
                  </a:txBody>
                  <a:tcPr/>
                </a:tc>
                <a:tc>
                  <a:txBody>
                    <a:bodyPr/>
                    <a:lstStyle/>
                    <a:p>
                      <a:r>
                        <a:rPr lang="en-US" dirty="0" smtClean="0"/>
                        <a:t>Applies a function to all elements and stores the result in a new container</a:t>
                      </a:r>
                      <a:endParaRPr lang="en-US" dirty="0"/>
                    </a:p>
                  </a:txBody>
                  <a:tcPr/>
                </a:tc>
                <a:tc>
                  <a:txBody>
                    <a:bodyPr/>
                    <a:lstStyle/>
                    <a:p>
                      <a:r>
                        <a:rPr lang="en-US" dirty="0" smtClean="0"/>
                        <a:t>Transformation</a:t>
                      </a:r>
                      <a:r>
                        <a:rPr lang="en-US" baseline="0" dirty="0" smtClean="0"/>
                        <a:t> function</a:t>
                      </a:r>
                      <a:endParaRPr lang="en-US" dirty="0"/>
                    </a:p>
                  </a:txBody>
                  <a:tcPr/>
                </a:tc>
                <a:extLst>
                  <a:ext uri="{0D108BD9-81ED-4DB2-BD59-A6C34878D82A}">
                    <a16:rowId xmlns:a16="http://schemas.microsoft.com/office/drawing/2014/main" val="2103379867"/>
                  </a:ext>
                </a:extLst>
              </a:tr>
              <a:tr h="370281">
                <a:tc>
                  <a:txBody>
                    <a:bodyPr/>
                    <a:lstStyle/>
                    <a:p>
                      <a:r>
                        <a:rPr lang="en-US" dirty="0" err="1" smtClean="0">
                          <a:latin typeface="Consolas" panose="020B0609020204030204" pitchFamily="49" charset="0"/>
                        </a:rPr>
                        <a:t>random_shuffle</a:t>
                      </a:r>
                      <a:endParaRPr lang="en-US" dirty="0">
                        <a:latin typeface="Consolas" panose="020B0609020204030204" pitchFamily="49" charset="0"/>
                      </a:endParaRPr>
                    </a:p>
                  </a:txBody>
                  <a:tcPr/>
                </a:tc>
                <a:tc>
                  <a:txBody>
                    <a:bodyPr/>
                    <a:lstStyle/>
                    <a:p>
                      <a:r>
                        <a:rPr lang="en-US" dirty="0" smtClean="0"/>
                        <a:t>Shuffles the range</a:t>
                      </a:r>
                      <a:endParaRPr lang="en-US" dirty="0"/>
                    </a:p>
                  </a:txBody>
                  <a:tcPr/>
                </a:tc>
                <a:tc>
                  <a:txBody>
                    <a:bodyPr/>
                    <a:lstStyle/>
                    <a:p>
                      <a:r>
                        <a:rPr lang="en-US" dirty="0" smtClean="0"/>
                        <a:t>Function producing random values</a:t>
                      </a:r>
                      <a:endParaRPr lang="en-US" dirty="0"/>
                    </a:p>
                  </a:txBody>
                  <a:tcPr/>
                </a:tc>
                <a:extLst>
                  <a:ext uri="{0D108BD9-81ED-4DB2-BD59-A6C34878D82A}">
                    <a16:rowId xmlns:a16="http://schemas.microsoft.com/office/drawing/2014/main" val="2752947858"/>
                  </a:ext>
                </a:extLst>
              </a:tr>
              <a:tr h="709839">
                <a:tc>
                  <a:txBody>
                    <a:bodyPr/>
                    <a:lstStyle/>
                    <a:p>
                      <a:r>
                        <a:rPr lang="en-US" dirty="0" smtClean="0">
                          <a:latin typeface="Consolas" panose="020B0609020204030204" pitchFamily="49" charset="0"/>
                        </a:rPr>
                        <a:t>reverse,</a:t>
                      </a:r>
                    </a:p>
                    <a:p>
                      <a:r>
                        <a:rPr lang="en-US" dirty="0" smtClean="0">
                          <a:latin typeface="Consolas" panose="020B0609020204030204" pitchFamily="49" charset="0"/>
                        </a:rPr>
                        <a:t>rotate</a:t>
                      </a:r>
                      <a:endParaRPr lang="en-US" dirty="0">
                        <a:latin typeface="Consolas" panose="020B0609020204030204" pitchFamily="49" charset="0"/>
                      </a:endParaRPr>
                    </a:p>
                  </a:txBody>
                  <a:tcPr/>
                </a:tc>
                <a:tc>
                  <a:txBody>
                    <a:bodyPr/>
                    <a:lstStyle/>
                    <a:p>
                      <a:r>
                        <a:rPr lang="en-US" dirty="0" smtClean="0"/>
                        <a:t>Reverse order, or move first few elements to the end</a:t>
                      </a:r>
                      <a:endParaRPr lang="en-US" dirty="0"/>
                    </a:p>
                  </a:txBody>
                  <a:tcPr/>
                </a:tc>
                <a:tc>
                  <a:txBody>
                    <a:bodyPr/>
                    <a:lstStyle/>
                    <a:p>
                      <a:r>
                        <a:rPr lang="en-US" dirty="0" smtClean="0"/>
                        <a:t>/</a:t>
                      </a:r>
                      <a:endParaRPr lang="en-US" dirty="0"/>
                    </a:p>
                  </a:txBody>
                  <a:tcPr/>
                </a:tc>
                <a:extLst>
                  <a:ext uri="{0D108BD9-81ED-4DB2-BD59-A6C34878D82A}">
                    <a16:rowId xmlns:a16="http://schemas.microsoft.com/office/drawing/2014/main" val="1775500468"/>
                  </a:ext>
                </a:extLst>
              </a:tr>
            </a:tbl>
          </a:graphicData>
        </a:graphic>
      </p:graphicFrame>
    </p:spTree>
    <p:extLst>
      <p:ext uri="{BB962C8B-B14F-4D97-AF65-F5344CB8AC3E}">
        <p14:creationId xmlns:p14="http://schemas.microsoft.com/office/powerpoint/2010/main" val="39271132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 Common pitfalls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63</a:t>
            </a:fld>
            <a:endParaRPr lang="en-US" dirty="0"/>
          </a:p>
        </p:txBody>
      </p:sp>
      <p:grpSp>
        <p:nvGrpSpPr>
          <p:cNvPr id="6" name="Gruppieren 5"/>
          <p:cNvGrpSpPr/>
          <p:nvPr/>
        </p:nvGrpSpPr>
        <p:grpSpPr>
          <a:xfrm>
            <a:off x="335756" y="972322"/>
            <a:ext cx="11511990" cy="864096"/>
            <a:chOff x="902679" y="6201247"/>
            <a:chExt cx="11511990" cy="864096"/>
          </a:xfrm>
        </p:grpSpPr>
        <p:sp>
          <p:nvSpPr>
            <p:cNvPr id="7" name="Abgerundetes Rechteck 6"/>
            <p:cNvSpPr/>
            <p:nvPr/>
          </p:nvSpPr>
          <p:spPr>
            <a:xfrm>
              <a:off x="902679" y="6201247"/>
              <a:ext cx="1151199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What will the following code do?</a:t>
              </a:r>
            </a:p>
            <a:p>
              <a:r>
                <a:rPr lang="en-US" dirty="0" smtClean="0">
                  <a:solidFill>
                    <a:schemeClr val="tx1"/>
                  </a:solidFill>
                </a:rPr>
                <a:t>(assuming we have included the relevant headers and specified operator&lt;&lt; for vectors)</a:t>
              </a:r>
              <a:endParaRPr lang="en-US" dirty="0">
                <a:solidFill>
                  <a:schemeClr val="tx1"/>
                </a:solidFill>
              </a:endParaRP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9" name="Gruppieren 8"/>
          <p:cNvGrpSpPr/>
          <p:nvPr/>
        </p:nvGrpSpPr>
        <p:grpSpPr>
          <a:xfrm>
            <a:off x="334963" y="3335059"/>
            <a:ext cx="11533822" cy="1030046"/>
            <a:chOff x="911424" y="983651"/>
            <a:chExt cx="11533822" cy="1030046"/>
          </a:xfrm>
        </p:grpSpPr>
        <p:sp>
          <p:nvSpPr>
            <p:cNvPr id="10" name="Abgerundetes Rechteck 9"/>
            <p:cNvSpPr/>
            <p:nvPr/>
          </p:nvSpPr>
          <p:spPr>
            <a:xfrm>
              <a:off x="911424" y="983651"/>
              <a:ext cx="11533822" cy="103004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Caution! Remove only removes values from the range, but does not erase anything from the underlying data structure. Instead, it returns a new “end” iterator such that the values from begin to the new end contain what we need. All values between the new and the original end may contain anything.</a:t>
              </a:r>
              <a:endParaRPr lang="en-US" dirty="0">
                <a:solidFill>
                  <a:schemeClr val="tx1"/>
                </a:solidFill>
              </a:endParaRPr>
            </a:p>
          </p:txBody>
        </p:sp>
        <p:pic>
          <p:nvPicPr>
            <p:cNvPr id="11" name="Grafik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
        <p:nvSpPr>
          <p:cNvPr id="13" name="Rechteck 12"/>
          <p:cNvSpPr/>
          <p:nvPr/>
        </p:nvSpPr>
        <p:spPr>
          <a:xfrm>
            <a:off x="334963" y="1926662"/>
            <a:ext cx="11512783"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remove_if</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i</a:t>
            </a:r>
            <a:r>
              <a:rPr lang="de-DE" dirty="0">
                <a:solidFill>
                  <a:srgbClr val="3B3B3B"/>
                </a:solidFill>
                <a:latin typeface="Consolas" panose="020B0609020204030204" pitchFamily="49" charset="0"/>
              </a:rPr>
              <a:t>) { </a:t>
            </a:r>
            <a:r>
              <a:rPr lang="de-DE" dirty="0" err="1">
                <a:solidFill>
                  <a:srgbClr val="AF00DB"/>
                </a:solidFill>
                <a:latin typeface="Consolas" panose="020B0609020204030204" pitchFamily="49" charset="0"/>
              </a:rPr>
              <a:t>return</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i</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 });</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smtClean="0">
                <a:solidFill>
                  <a:srgbClr val="3B3B3B"/>
                </a:solidFill>
                <a:latin typeface="Consolas" panose="020B0609020204030204" pitchFamily="49" charset="0"/>
              </a:rPr>
              <a:t>;</a:t>
            </a:r>
          </a:p>
          <a:p>
            <a:r>
              <a:rPr lang="de-DE" dirty="0">
                <a:solidFill>
                  <a:srgbClr val="008000"/>
                </a:solidFill>
                <a:latin typeface="Consolas" panose="020B0609020204030204" pitchFamily="49" charset="0"/>
              </a:rPr>
              <a:t>// [1, 3, 5, 5, 3, 1, -1, 3, 2, 1, 0, -1, </a:t>
            </a:r>
            <a:r>
              <a:rPr lang="de-DE" dirty="0" smtClean="0">
                <a:solidFill>
                  <a:srgbClr val="008000"/>
                </a:solidFill>
                <a:latin typeface="Consolas" panose="020B0609020204030204" pitchFamily="49" charset="0"/>
              </a:rPr>
              <a:t>]</a:t>
            </a:r>
            <a:endParaRPr lang="de-DE" dirty="0">
              <a:solidFill>
                <a:srgbClr val="3B3B3B"/>
              </a:solidFill>
              <a:latin typeface="Consolas" panose="020B0609020204030204" pitchFamily="49" charset="0"/>
            </a:endParaRP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3292" y="2004528"/>
            <a:ext cx="368102" cy="413792"/>
          </a:xfrm>
          <a:prstGeom prst="rect">
            <a:avLst/>
          </a:prstGeom>
        </p:spPr>
      </p:pic>
      <p:sp>
        <p:nvSpPr>
          <p:cNvPr id="15" name="Rechteck 14"/>
          <p:cNvSpPr/>
          <p:nvPr/>
        </p:nvSpPr>
        <p:spPr>
          <a:xfrm>
            <a:off x="356002" y="5435932"/>
            <a:ext cx="11512783" cy="36933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erase</a:t>
            </a:r>
            <a:r>
              <a:rPr lang="en-US" dirty="0">
                <a:solidFill>
                  <a:srgbClr val="3B3B3B"/>
                </a:solidFill>
                <a:latin typeface="Consolas" panose="020B0609020204030204" pitchFamily="49" charset="0"/>
              </a:rPr>
              <a:t>(</a:t>
            </a:r>
            <a:r>
              <a:rPr lang="en-US" dirty="0" err="1">
                <a:solidFill>
                  <a:srgbClr val="267F99"/>
                </a:solidFill>
                <a:latin typeface="Consolas" panose="020B0609020204030204" pitchFamily="49" charset="0"/>
              </a:rPr>
              <a:t>std</a:t>
            </a:r>
            <a:r>
              <a:rPr lang="en-US" dirty="0">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remove_if</a:t>
            </a:r>
            <a:r>
              <a:rPr lang="en-US" dirty="0">
                <a:solidFill>
                  <a:srgbClr val="3B3B3B"/>
                </a:solidFill>
                <a:latin typeface="Consolas" panose="020B0609020204030204" pitchFamily="49" charset="0"/>
              </a:rPr>
              <a:t>(</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begin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i</a:t>
            </a:r>
            <a:r>
              <a:rPr lang="en-US" dirty="0">
                <a:solidFill>
                  <a:srgbClr val="3B3B3B"/>
                </a:solidFill>
                <a:latin typeface="Consolas" panose="020B0609020204030204" pitchFamily="49" charset="0"/>
              </a:rPr>
              <a:t>) { </a:t>
            </a:r>
            <a:r>
              <a:rPr lang="en-US" dirty="0">
                <a:solidFill>
                  <a:srgbClr val="AF00DB"/>
                </a:solidFill>
                <a:latin typeface="Consolas" panose="020B0609020204030204" pitchFamily="49" charset="0"/>
              </a:rPr>
              <a:t>return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i</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3B3B3B"/>
                </a:solidFill>
                <a:latin typeface="Consolas" panose="020B0609020204030204" pitchFamily="49" charset="0"/>
              </a:rPr>
              <a:t>; }),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a:t>
            </a:r>
            <a:endParaRPr lang="en-US" b="0" dirty="0">
              <a:solidFill>
                <a:srgbClr val="3B3B3B"/>
              </a:solidFill>
              <a:effectLst/>
              <a:latin typeface="Consolas" panose="020B0609020204030204" pitchFamily="49" charset="0"/>
            </a:endParaRPr>
          </a:p>
        </p:txBody>
      </p:sp>
      <p:grpSp>
        <p:nvGrpSpPr>
          <p:cNvPr id="17" name="Gruppieren 16"/>
          <p:cNvGrpSpPr/>
          <p:nvPr/>
        </p:nvGrpSpPr>
        <p:grpSpPr>
          <a:xfrm>
            <a:off x="334963" y="4468470"/>
            <a:ext cx="11533822" cy="864096"/>
            <a:chOff x="911424" y="4095386"/>
            <a:chExt cx="11533822" cy="864096"/>
          </a:xfrm>
        </p:grpSpPr>
        <p:sp>
          <p:nvSpPr>
            <p:cNvPr id="18" name="Abgerundetes Rechteck 17"/>
            <p:cNvSpPr/>
            <p:nvPr/>
          </p:nvSpPr>
          <p:spPr>
            <a:xfrm>
              <a:off x="911424" y="4095386"/>
              <a:ext cx="1153382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the </a:t>
              </a:r>
              <a:r>
                <a:rPr lang="en-US" b="1" dirty="0" smtClean="0">
                  <a:solidFill>
                    <a:schemeClr val="tx1"/>
                  </a:solidFill>
                </a:rPr>
                <a:t>erase-remove-idiom</a:t>
              </a:r>
              <a:r>
                <a:rPr lang="en-US" dirty="0" smtClean="0">
                  <a:solidFill>
                    <a:schemeClr val="tx1"/>
                  </a:solidFill>
                </a:rPr>
                <a:t> to erase all the unwanted elements!</a:t>
              </a:r>
            </a:p>
            <a:p>
              <a:r>
                <a:rPr lang="en-US" dirty="0" smtClean="0">
                  <a:solidFill>
                    <a:schemeClr val="tx1"/>
                  </a:solidFill>
                </a:rPr>
                <a:t>(           also offers us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::vector::</a:t>
              </a:r>
              <a:r>
                <a:rPr lang="en-US" dirty="0" err="1" smtClean="0">
                  <a:solidFill>
                    <a:schemeClr val="tx1"/>
                  </a:solidFill>
                  <a:latin typeface="Consolas" panose="020B0609020204030204" pitchFamily="49" charset="0"/>
                </a:rPr>
                <a:t>erase_if</a:t>
              </a:r>
              <a:r>
                <a:rPr lang="en-US" dirty="0" smtClean="0">
                  <a:solidFill>
                    <a:schemeClr val="tx1"/>
                  </a:solidFill>
                  <a:latin typeface="Consolas" panose="020B0609020204030204" pitchFamily="49" charset="0"/>
                </a:rPr>
                <a:t> </a:t>
              </a:r>
              <a:r>
                <a:rPr lang="en-US" dirty="0" smtClean="0">
                  <a:solidFill>
                    <a:schemeClr val="tx1"/>
                  </a:solidFill>
                </a:rPr>
                <a:t>to do so in one step)</a:t>
              </a:r>
              <a:endParaRPr lang="en-US" dirty="0">
                <a:solidFill>
                  <a:schemeClr val="tx1"/>
                </a:solidFill>
              </a:endParaRPr>
            </a:p>
          </p:txBody>
        </p:sp>
        <p:pic>
          <p:nvPicPr>
            <p:cNvPr id="19" name="Grafik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20" name="Gruppieren 19"/>
          <p:cNvGrpSpPr>
            <a:grpSpLocks/>
          </p:cNvGrpSpPr>
          <p:nvPr/>
        </p:nvGrpSpPr>
        <p:grpSpPr>
          <a:xfrm>
            <a:off x="1336863" y="4890243"/>
            <a:ext cx="688970" cy="354339"/>
            <a:chOff x="-1377941" y="1119958"/>
            <a:chExt cx="1377942" cy="708679"/>
          </a:xfrm>
        </p:grpSpPr>
        <p:sp>
          <p:nvSpPr>
            <p:cNvPr id="21" name="Textfeld 20"/>
            <p:cNvSpPr txBox="1"/>
            <p:nvPr/>
          </p:nvSpPr>
          <p:spPr>
            <a:xfrm>
              <a:off x="-748922" y="1120750"/>
              <a:ext cx="748923" cy="707887"/>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20</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22" name="Grafik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17101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 Common pitfalls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64</a:t>
            </a:fld>
            <a:endParaRPr lang="en-US" dirty="0"/>
          </a:p>
        </p:txBody>
      </p:sp>
      <p:grpSp>
        <p:nvGrpSpPr>
          <p:cNvPr id="6" name="Gruppieren 5"/>
          <p:cNvGrpSpPr/>
          <p:nvPr/>
        </p:nvGrpSpPr>
        <p:grpSpPr>
          <a:xfrm>
            <a:off x="335756" y="972322"/>
            <a:ext cx="11511990" cy="864096"/>
            <a:chOff x="902679" y="6201247"/>
            <a:chExt cx="11511990" cy="864096"/>
          </a:xfrm>
        </p:grpSpPr>
        <p:sp>
          <p:nvSpPr>
            <p:cNvPr id="7" name="Abgerundetes Rechteck 6"/>
            <p:cNvSpPr/>
            <p:nvPr/>
          </p:nvSpPr>
          <p:spPr>
            <a:xfrm>
              <a:off x="902679" y="6201247"/>
              <a:ext cx="1151199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We could also write our own code to loop over the vector and erase elements on-the-fly. Why is the following code considered bad?</a:t>
              </a:r>
              <a:endParaRPr lang="en-US" dirty="0">
                <a:solidFill>
                  <a:schemeClr val="tx1"/>
                </a:solidFill>
              </a:endParaRP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
        <p:nvSpPr>
          <p:cNvPr id="13" name="Rechteck 12"/>
          <p:cNvSpPr/>
          <p:nvPr/>
        </p:nvSpPr>
        <p:spPr>
          <a:xfrm>
            <a:off x="334963" y="1926662"/>
            <a:ext cx="11512783" cy="2308324"/>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US" dirty="0" smtClean="0">
                <a:solidFill>
                  <a:srgbClr val="0000FF"/>
                </a:solidFill>
                <a:latin typeface="Consolas" panose="020B0609020204030204" pitchFamily="49" charset="0"/>
              </a:rPr>
              <a:t>auto</a:t>
            </a:r>
            <a:r>
              <a:rPr lang="en-US" dirty="0" smtClean="0">
                <a:solidFill>
                  <a:srgbClr val="3B3B3B"/>
                </a:solidFill>
                <a:latin typeface="Consolas" panose="020B0609020204030204" pitchFamily="49" charset="0"/>
              </a:rPr>
              <a:t> </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begin</a:t>
            </a:r>
            <a:r>
              <a:rPr lang="en-US" dirty="0">
                <a:solidFill>
                  <a:srgbClr val="3B3B3B"/>
                </a:solidFill>
                <a:latin typeface="Consolas" panose="020B0609020204030204" pitchFamily="49" charset="0"/>
              </a:rPr>
              <a:t>();</a:t>
            </a:r>
          </a:p>
          <a:p>
            <a:r>
              <a:rPr lang="en-US" dirty="0" smtClean="0">
                <a:solidFill>
                  <a:srgbClr val="AF00DB"/>
                </a:solidFill>
                <a:latin typeface="Consolas" panose="020B0609020204030204" pitchFamily="49" charset="0"/>
              </a:rPr>
              <a:t>while</a:t>
            </a:r>
            <a:r>
              <a:rPr lang="en-US" dirty="0" smtClean="0">
                <a:solidFill>
                  <a:srgbClr val="3B3B3B"/>
                </a:solidFill>
                <a:latin typeface="Consolas" panose="020B0609020204030204" pitchFamily="49" charset="0"/>
              </a:rPr>
              <a:t>(</a:t>
            </a:r>
            <a:r>
              <a:rPr lang="en-US" dirty="0" smtClean="0">
                <a:solidFill>
                  <a:srgbClr val="001080"/>
                </a:solidFill>
                <a:latin typeface="Consolas" panose="020B0609020204030204" pitchFamily="49" charset="0"/>
              </a:rPr>
              <a:t>it</a:t>
            </a:r>
            <a:r>
              <a:rPr lang="en-US" dirty="0" smtClean="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r>
              <a:rPr lang="en-US" dirty="0">
                <a:solidFill>
                  <a:srgbClr val="AF00DB"/>
                </a:solidFill>
                <a:latin typeface="Consolas" panose="020B0609020204030204" pitchFamily="49" charset="0"/>
              </a:rPr>
              <a:t>if</a:t>
            </a:r>
            <a:r>
              <a:rPr lang="en-US" dirty="0">
                <a:solidFill>
                  <a:srgbClr val="3B3B3B"/>
                </a:solidFill>
                <a:latin typeface="Consolas" panose="020B0609020204030204" pitchFamily="49" charset="0"/>
              </a:rPr>
              <a:t>(</a:t>
            </a:r>
            <a:r>
              <a:rPr lang="en-US" dirty="0">
                <a:solidFill>
                  <a:srgbClr val="795E26"/>
                </a:solidFill>
                <a:latin typeface="Consolas" panose="020B0609020204030204" pitchFamily="49" charset="0"/>
              </a:rPr>
              <a:t>*</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2</a:t>
            </a:r>
            <a:r>
              <a:rPr lang="en-US" dirty="0">
                <a:solidFill>
                  <a:srgbClr val="3B3B3B"/>
                </a:solidFill>
                <a:latin typeface="Consolas" panose="020B0609020204030204" pitchFamily="49" charset="0"/>
              </a:rPr>
              <a:t> </a:t>
            </a:r>
            <a:r>
              <a:rPr lang="en-US" dirty="0">
                <a:solidFill>
                  <a:srgbClr val="000000"/>
                </a:solidFill>
                <a:latin typeface="Consolas" panose="020B0609020204030204" pitchFamily="49" charset="0"/>
              </a:rPr>
              <a:t>==</a:t>
            </a:r>
            <a:r>
              <a:rPr lang="en-US" dirty="0">
                <a:solidFill>
                  <a:srgbClr val="3B3B3B"/>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erase</a:t>
            </a:r>
            <a:r>
              <a:rPr lang="en-US" dirty="0">
                <a:solidFill>
                  <a:srgbClr val="3B3B3B"/>
                </a:solidFill>
                <a:latin typeface="Consolas" panose="020B0609020204030204" pitchFamily="49" charset="0"/>
              </a:rPr>
              <a:t>(</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 </a:t>
            </a:r>
            <a:r>
              <a:rPr lang="en-US" dirty="0">
                <a:solidFill>
                  <a:srgbClr val="AF00DB"/>
                </a:solidFill>
                <a:latin typeface="Consolas" panose="020B0609020204030204" pitchFamily="49" charset="0"/>
              </a:rPr>
              <a:t>else</a:t>
            </a:r>
            <a:r>
              <a:rPr lang="en-US" dirty="0">
                <a:solidFill>
                  <a:srgbClr val="3B3B3B"/>
                </a:solidFill>
                <a:latin typeface="Consolas" panose="020B0609020204030204" pitchFamily="49" charset="0"/>
              </a:rPr>
              <a:t> {</a:t>
            </a:r>
          </a:p>
          <a:p>
            <a:r>
              <a:rPr lang="en-US" dirty="0">
                <a:solidFill>
                  <a:srgbClr val="3B3B3B"/>
                </a:solidFill>
                <a:latin typeface="Consolas" panose="020B0609020204030204" pitchFamily="49" charset="0"/>
              </a:rPr>
              <a:t>      </a:t>
            </a:r>
            <a:r>
              <a:rPr lang="en-US" dirty="0">
                <a:solidFill>
                  <a:srgbClr val="795E26"/>
                </a:solidFill>
                <a:latin typeface="Consolas" panose="020B0609020204030204" pitchFamily="49" charset="0"/>
              </a:rPr>
              <a:t>++</a:t>
            </a:r>
            <a:r>
              <a:rPr lang="en-US" dirty="0">
                <a:solidFill>
                  <a:srgbClr val="001080"/>
                </a:solidFill>
                <a:latin typeface="Consolas" panose="020B0609020204030204" pitchFamily="49" charset="0"/>
              </a:rPr>
              <a:t>it</a:t>
            </a:r>
            <a:r>
              <a:rPr lang="en-US" dirty="0">
                <a:solidFill>
                  <a:srgbClr val="3B3B3B"/>
                </a:solidFill>
                <a:latin typeface="Consolas" panose="020B0609020204030204" pitchFamily="49" charset="0"/>
              </a:rPr>
              <a:t>;</a:t>
            </a:r>
          </a:p>
          <a:p>
            <a:r>
              <a:rPr lang="en-US" dirty="0">
                <a:solidFill>
                  <a:srgbClr val="3B3B3B"/>
                </a:solidFill>
                <a:latin typeface="Consolas" panose="020B0609020204030204" pitchFamily="49" charset="0"/>
              </a:rPr>
              <a:t>  }</a:t>
            </a:r>
          </a:p>
          <a:p>
            <a:r>
              <a:rPr lang="en-US" dirty="0" smtClean="0">
                <a:solidFill>
                  <a:srgbClr val="3B3B3B"/>
                </a:solidFill>
                <a:latin typeface="Consolas" panose="020B0609020204030204" pitchFamily="49" charset="0"/>
              </a:rPr>
              <a:t>}</a:t>
            </a:r>
            <a:endParaRPr lang="en-US" b="0" dirty="0">
              <a:solidFill>
                <a:srgbClr val="3B3B3B"/>
              </a:solidFill>
              <a:effectLst/>
              <a:latin typeface="Consolas" panose="020B0609020204030204" pitchFamily="49" charset="0"/>
            </a:endParaRP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43292" y="2004528"/>
            <a:ext cx="368102" cy="413792"/>
          </a:xfrm>
          <a:prstGeom prst="rect">
            <a:avLst/>
          </a:prstGeom>
        </p:spPr>
      </p:pic>
      <p:grpSp>
        <p:nvGrpSpPr>
          <p:cNvPr id="23" name="Gruppieren 22"/>
          <p:cNvGrpSpPr/>
          <p:nvPr/>
        </p:nvGrpSpPr>
        <p:grpSpPr>
          <a:xfrm>
            <a:off x="334962" y="4365104"/>
            <a:ext cx="11512783" cy="1296144"/>
            <a:chOff x="911423" y="5140721"/>
            <a:chExt cx="11512783" cy="1296144"/>
          </a:xfrm>
        </p:grpSpPr>
        <p:sp>
          <p:nvSpPr>
            <p:cNvPr id="24" name="Abgerundetes Rechteck 23"/>
            <p:cNvSpPr/>
            <p:nvPr/>
          </p:nvSpPr>
          <p:spPr>
            <a:xfrm>
              <a:off x="911423" y="5140721"/>
              <a:ext cx="11512783" cy="1296144"/>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First, each erase call leads to a move of all subsequent elements.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remove_if</a:t>
              </a:r>
              <a:r>
                <a:rPr lang="en-US" dirty="0" smtClean="0">
                  <a:solidFill>
                    <a:schemeClr val="tx1"/>
                  </a:solidFill>
                  <a:latin typeface="Consolas" panose="020B0609020204030204" pitchFamily="49" charset="0"/>
                </a:rPr>
                <a:t> </a:t>
              </a:r>
              <a:r>
                <a:rPr lang="en-US" dirty="0" smtClean="0">
                  <a:solidFill>
                    <a:schemeClr val="tx1"/>
                  </a:solidFill>
                </a:rPr>
                <a:t>handles this in a nicer way.</a:t>
              </a:r>
            </a:p>
            <a:p>
              <a:r>
                <a:rPr lang="en-US" dirty="0" smtClean="0">
                  <a:solidFill>
                    <a:schemeClr val="tx1"/>
                  </a:solidFill>
                </a:rPr>
                <a:t>Second, this mechanism is quite error-prone. It is easy e.g. to forget assigning the result of erase, or forget the else around ++it.</a:t>
              </a:r>
              <a:endParaRPr lang="en-US" dirty="0">
                <a:solidFill>
                  <a:schemeClr val="tx1"/>
                </a:solidFill>
              </a:endParaRPr>
            </a:p>
          </p:txBody>
        </p:sp>
        <p:pic>
          <p:nvPicPr>
            <p:cNvPr id="25" name="Grafik 24"/>
            <p:cNvPicPr>
              <a:picLocks noChangeAspect="1"/>
            </p:cNvPicPr>
            <p:nvPr/>
          </p:nvPicPr>
          <p:blipFill>
            <a:blip r:embed="rId4"/>
            <a:stretch>
              <a:fillRect/>
            </a:stretch>
          </p:blipFill>
          <p:spPr>
            <a:xfrm>
              <a:off x="1127448" y="5500761"/>
              <a:ext cx="543123" cy="543123"/>
            </a:xfrm>
            <a:prstGeom prst="rect">
              <a:avLst/>
            </a:prstGeom>
          </p:spPr>
        </p:pic>
      </p:grpSp>
    </p:spTree>
    <p:extLst>
      <p:ext uri="{BB962C8B-B14F-4D97-AF65-F5344CB8AC3E}">
        <p14:creationId xmlns:p14="http://schemas.microsoft.com/office/powerpoint/2010/main" val="246983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 Common pitfalls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65</a:t>
            </a:fld>
            <a:endParaRPr lang="en-US" dirty="0"/>
          </a:p>
        </p:txBody>
      </p:sp>
      <p:grpSp>
        <p:nvGrpSpPr>
          <p:cNvPr id="6" name="Gruppieren 5"/>
          <p:cNvGrpSpPr/>
          <p:nvPr/>
        </p:nvGrpSpPr>
        <p:grpSpPr>
          <a:xfrm>
            <a:off x="335756" y="972322"/>
            <a:ext cx="11511990" cy="864096"/>
            <a:chOff x="902679" y="6201247"/>
            <a:chExt cx="11511990" cy="864096"/>
          </a:xfrm>
        </p:grpSpPr>
        <p:sp>
          <p:nvSpPr>
            <p:cNvPr id="7" name="Abgerundetes Rechteck 6"/>
            <p:cNvSpPr/>
            <p:nvPr/>
          </p:nvSpPr>
          <p:spPr>
            <a:xfrm>
              <a:off x="902679" y="6201247"/>
              <a:ext cx="1151199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But it could have been even worse! What happens with this code?</a:t>
              </a:r>
              <a:endParaRPr lang="en-US" dirty="0">
                <a:solidFill>
                  <a:schemeClr val="tx1"/>
                </a:solidFill>
              </a:endParaRP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
        <p:nvSpPr>
          <p:cNvPr id="13" name="Rechteck 12"/>
          <p:cNvSpPr/>
          <p:nvPr/>
        </p:nvSpPr>
        <p:spPr>
          <a:xfrm>
            <a:off x="334963" y="1926662"/>
            <a:ext cx="5761037" cy="2031325"/>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set</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s</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6</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7</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8</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9</a:t>
            </a:r>
            <a:r>
              <a:rPr lang="de-DE" dirty="0">
                <a:solidFill>
                  <a:srgbClr val="3B3B3B"/>
                </a:solidFill>
                <a:latin typeface="Consolas" panose="020B0609020204030204" pitchFamily="49" charset="0"/>
              </a:rPr>
              <a:t>};</a:t>
            </a:r>
          </a:p>
          <a:p>
            <a:r>
              <a:rPr lang="de-DE" dirty="0" err="1" smtClean="0">
                <a:solidFill>
                  <a:srgbClr val="AF00DB"/>
                </a:solidFill>
                <a:latin typeface="Consolas" panose="020B0609020204030204" pitchFamily="49" charset="0"/>
              </a:rPr>
              <a:t>for</a:t>
            </a:r>
            <a:r>
              <a:rPr lang="de-DE" dirty="0" smtClean="0">
                <a:solidFill>
                  <a:srgbClr val="3B3B3B"/>
                </a:solidFill>
                <a:latin typeface="Consolas" panose="020B0609020204030204" pitchFamily="49" charset="0"/>
              </a:rPr>
              <a:t> </a:t>
            </a:r>
            <a:r>
              <a:rPr lang="de-DE" dirty="0">
                <a:solidFill>
                  <a:srgbClr val="3B3B3B"/>
                </a:solidFill>
                <a:latin typeface="Consolas" panose="020B0609020204030204" pitchFamily="49" charset="0"/>
              </a:rPr>
              <a:t>(</a:t>
            </a:r>
            <a:r>
              <a:rPr lang="de-DE" dirty="0" err="1">
                <a:solidFill>
                  <a:srgbClr val="0000FF"/>
                </a:solidFill>
                <a:latin typeface="Consolas" panose="020B0609020204030204" pitchFamily="49" charset="0"/>
              </a:rPr>
              <a:t>auto</a:t>
            </a:r>
            <a:r>
              <a:rPr lang="de-DE" dirty="0">
                <a:solidFill>
                  <a:srgbClr val="000000"/>
                </a:solidFill>
                <a:latin typeface="Consolas" panose="020B0609020204030204" pitchFamily="49" charset="0"/>
              </a:rPr>
              <a:t>&amp;</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el</a:t>
            </a:r>
            <a:r>
              <a:rPr lang="de-DE" dirty="0">
                <a:solidFill>
                  <a:srgbClr val="3B3B3B"/>
                </a:solidFill>
                <a:latin typeface="Consolas" panose="020B0609020204030204" pitchFamily="49" charset="0"/>
              </a:rPr>
              <a:t> : </a:t>
            </a:r>
            <a:r>
              <a:rPr lang="de-DE" dirty="0">
                <a:solidFill>
                  <a:srgbClr val="001080"/>
                </a:solidFill>
                <a:latin typeface="Consolas" panose="020B0609020204030204" pitchFamily="49" charset="0"/>
              </a:rPr>
              <a:t>s</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if</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el</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s</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erase</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el</a:t>
            </a:r>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p>
          <a:p>
            <a:r>
              <a:rPr lang="de-DE" dirty="0" smtClean="0">
                <a:solidFill>
                  <a:srgbClr val="3B3B3B"/>
                </a:solidFill>
                <a:latin typeface="Consolas" panose="020B0609020204030204" pitchFamily="49" charset="0"/>
              </a:rPr>
              <a:t>}</a:t>
            </a:r>
            <a:endParaRPr lang="de-DE" dirty="0">
              <a:solidFill>
                <a:srgbClr val="3B3B3B"/>
              </a:solidFill>
              <a:latin typeface="Consolas" panose="020B0609020204030204" pitchFamily="49" charset="0"/>
            </a:endParaRP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s</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endl</a:t>
            </a:r>
            <a:r>
              <a:rPr lang="de-DE" dirty="0">
                <a:solidFill>
                  <a:srgbClr val="3B3B3B"/>
                </a:solidFill>
                <a:latin typeface="Consolas" panose="020B0609020204030204" pitchFamily="49" charset="0"/>
              </a:rPr>
              <a:t>;</a:t>
            </a:r>
            <a:endParaRPr lang="de-DE" b="0" dirty="0">
              <a:solidFill>
                <a:srgbClr val="3B3B3B"/>
              </a:solidFill>
              <a:effectLst/>
              <a:latin typeface="Consolas" panose="020B0609020204030204" pitchFamily="49" charset="0"/>
            </a:endParaRPr>
          </a:p>
        </p:txBody>
      </p:sp>
      <p:pic>
        <p:nvPicPr>
          <p:cNvPr id="14" name="Grafik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2590" y="3394885"/>
            <a:ext cx="368102" cy="413792"/>
          </a:xfrm>
          <a:prstGeom prst="rect">
            <a:avLst/>
          </a:prstGeom>
        </p:spPr>
      </p:pic>
      <p:grpSp>
        <p:nvGrpSpPr>
          <p:cNvPr id="12" name="Gruppieren 11"/>
          <p:cNvGrpSpPr/>
          <p:nvPr/>
        </p:nvGrpSpPr>
        <p:grpSpPr>
          <a:xfrm>
            <a:off x="6345281" y="1988840"/>
            <a:ext cx="5511757" cy="964648"/>
            <a:chOff x="911423" y="3006587"/>
            <a:chExt cx="5511757" cy="964648"/>
          </a:xfrm>
        </p:grpSpPr>
        <p:sp>
          <p:nvSpPr>
            <p:cNvPr id="15" name="Abgerundetes Rechteck 14"/>
            <p:cNvSpPr/>
            <p:nvPr/>
          </p:nvSpPr>
          <p:spPr>
            <a:xfrm>
              <a:off x="911423" y="3006587"/>
              <a:ext cx="5511757" cy="964648"/>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We use set here for demonstration because it has an overload of erase by value</a:t>
              </a:r>
              <a:endParaRPr lang="en-US" dirty="0">
                <a:solidFill>
                  <a:schemeClr val="tx1"/>
                </a:solidFill>
              </a:endParaRPr>
            </a:p>
          </p:txBody>
        </p:sp>
        <p:pic>
          <p:nvPicPr>
            <p:cNvPr id="16" name="Grafik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17" name="Gruppieren 16"/>
          <p:cNvGrpSpPr/>
          <p:nvPr/>
        </p:nvGrpSpPr>
        <p:grpSpPr>
          <a:xfrm>
            <a:off x="6345281" y="3045421"/>
            <a:ext cx="5502464" cy="864096"/>
            <a:chOff x="902679" y="6201247"/>
            <a:chExt cx="5502464" cy="864096"/>
          </a:xfrm>
        </p:grpSpPr>
        <p:sp>
          <p:nvSpPr>
            <p:cNvPr id="18" name="Abgerundetes Rechteck 17"/>
            <p:cNvSpPr/>
            <p:nvPr/>
          </p:nvSpPr>
          <p:spPr>
            <a:xfrm>
              <a:off x="902679" y="6201247"/>
              <a:ext cx="5502464"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Everything fine?</a:t>
              </a:r>
            </a:p>
            <a:p>
              <a:r>
                <a:rPr lang="en-US" dirty="0" smtClean="0">
                  <a:solidFill>
                    <a:schemeClr val="tx1"/>
                  </a:solidFill>
                </a:rPr>
                <a:t>Remove the 9 and try again!</a:t>
              </a:r>
              <a:endParaRPr lang="en-US" dirty="0">
                <a:solidFill>
                  <a:schemeClr val="tx1"/>
                </a:solidFill>
              </a:endParaRPr>
            </a:p>
          </p:txBody>
        </p:sp>
        <p:sp>
          <p:nvSpPr>
            <p:cNvPr id="19" name="Ellipse 18"/>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20" name="Gruppieren 19"/>
          <p:cNvGrpSpPr/>
          <p:nvPr/>
        </p:nvGrpSpPr>
        <p:grpSpPr>
          <a:xfrm>
            <a:off x="334963" y="4075334"/>
            <a:ext cx="11512782" cy="1297882"/>
            <a:chOff x="911424" y="983651"/>
            <a:chExt cx="11512782" cy="1297882"/>
          </a:xfrm>
        </p:grpSpPr>
        <p:sp>
          <p:nvSpPr>
            <p:cNvPr id="21" name="Abgerundetes Rechteck 20"/>
            <p:cNvSpPr/>
            <p:nvPr/>
          </p:nvSpPr>
          <p:spPr>
            <a:xfrm>
              <a:off x="911424" y="983651"/>
              <a:ext cx="11512782" cy="1297882"/>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Remember that using the range-based for loop is internally rewritten to using iterators. Bun when we erase an element from the set, the current iterator is obviously </a:t>
              </a:r>
              <a:r>
                <a:rPr lang="en-US" b="1" dirty="0">
                  <a:solidFill>
                    <a:schemeClr val="tx1"/>
                  </a:solidFill>
                </a:rPr>
                <a:t>invalidated</a:t>
              </a:r>
              <a:r>
                <a:rPr lang="en-US" dirty="0">
                  <a:solidFill>
                    <a:schemeClr val="tx1"/>
                  </a:solidFill>
                </a:rPr>
                <a:t>. So the next ++ may do anything – in some cases, nothing bad happens. Sometimes, some even values will not be erased, but worst of all, the program might crash</a:t>
              </a:r>
              <a:r>
                <a:rPr lang="en-US" dirty="0" smtClean="0">
                  <a:solidFill>
                    <a:schemeClr val="tx1"/>
                  </a:solidFill>
                </a:rPr>
                <a:t>. Read about more iterator invalidation rules </a:t>
              </a:r>
              <a:r>
                <a:rPr lang="en-US" dirty="0" smtClean="0">
                  <a:solidFill>
                    <a:schemeClr val="tx1"/>
                  </a:solidFill>
                  <a:hlinkClick r:id="rId5"/>
                </a:rPr>
                <a:t>here</a:t>
              </a:r>
              <a:r>
                <a:rPr lang="en-US" dirty="0" smtClean="0">
                  <a:solidFill>
                    <a:schemeClr val="tx1"/>
                  </a:solidFill>
                </a:rPr>
                <a:t>.</a:t>
              </a:r>
              <a:endParaRPr lang="en-US" dirty="0">
                <a:solidFill>
                  <a:schemeClr val="tx1"/>
                </a:solidFill>
              </a:endParaRPr>
            </a:p>
          </p:txBody>
        </p:sp>
        <p:pic>
          <p:nvPicPr>
            <p:cNvPr id="22" name="Grafik 21"/>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354896"/>
              <a:ext cx="543123" cy="494589"/>
            </a:xfrm>
            <a:prstGeom prst="rect">
              <a:avLst/>
            </a:prstGeom>
          </p:spPr>
        </p:pic>
      </p:grpSp>
      <p:grpSp>
        <p:nvGrpSpPr>
          <p:cNvPr id="26" name="Gruppieren 25"/>
          <p:cNvGrpSpPr/>
          <p:nvPr/>
        </p:nvGrpSpPr>
        <p:grpSpPr>
          <a:xfrm>
            <a:off x="334963" y="5490563"/>
            <a:ext cx="11512782" cy="557030"/>
            <a:chOff x="911424" y="4095386"/>
            <a:chExt cx="11512782" cy="557030"/>
          </a:xfrm>
        </p:grpSpPr>
        <p:sp>
          <p:nvSpPr>
            <p:cNvPr id="27" name="Abgerundetes Rechteck 26"/>
            <p:cNvSpPr/>
            <p:nvPr/>
          </p:nvSpPr>
          <p:spPr>
            <a:xfrm>
              <a:off x="911424" y="4095386"/>
              <a:ext cx="11512782" cy="557030"/>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pre-defined algorithms whenever possible!</a:t>
              </a:r>
              <a:endParaRPr lang="en-US" dirty="0">
                <a:solidFill>
                  <a:schemeClr val="tx1"/>
                </a:solidFill>
              </a:endParaRPr>
            </a:p>
          </p:txBody>
        </p:sp>
        <p:pic>
          <p:nvPicPr>
            <p:cNvPr id="28" name="Grafik 2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7447" y="4194336"/>
              <a:ext cx="360437" cy="360437"/>
            </a:xfrm>
            <a:prstGeom prst="rect">
              <a:avLst/>
            </a:prstGeom>
          </p:spPr>
        </p:pic>
      </p:grpSp>
    </p:spTree>
    <p:extLst>
      <p:ext uri="{BB962C8B-B14F-4D97-AF65-F5344CB8AC3E}">
        <p14:creationId xmlns:p14="http://schemas.microsoft.com/office/powerpoint/2010/main" val="265603999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 Common pitfalls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66</a:t>
            </a:fld>
            <a:endParaRPr lang="en-US" dirty="0"/>
          </a:p>
        </p:txBody>
      </p:sp>
      <p:grpSp>
        <p:nvGrpSpPr>
          <p:cNvPr id="6" name="Gruppieren 5"/>
          <p:cNvGrpSpPr/>
          <p:nvPr/>
        </p:nvGrpSpPr>
        <p:grpSpPr>
          <a:xfrm>
            <a:off x="335756" y="972322"/>
            <a:ext cx="11511990" cy="864096"/>
            <a:chOff x="902679" y="6201247"/>
            <a:chExt cx="11511990" cy="864096"/>
          </a:xfrm>
        </p:grpSpPr>
        <p:sp>
          <p:nvSpPr>
            <p:cNvPr id="7" name="Abgerundetes Rechteck 6"/>
            <p:cNvSpPr/>
            <p:nvPr/>
          </p:nvSpPr>
          <p:spPr>
            <a:xfrm>
              <a:off x="902679" y="6201247"/>
              <a:ext cx="1151199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What will the following code do?</a:t>
              </a:r>
            </a:p>
            <a:p>
              <a:r>
                <a:rPr lang="en-US" dirty="0" smtClean="0">
                  <a:solidFill>
                    <a:schemeClr val="tx1"/>
                  </a:solidFill>
                </a:rPr>
                <a:t>(assuming we have included the relevant headers and specified operator&lt;&lt; for vectors)</a:t>
              </a:r>
              <a:endParaRPr lang="en-US" dirty="0">
                <a:solidFill>
                  <a:schemeClr val="tx1"/>
                </a:solidFill>
              </a:endParaRP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9" name="Gruppieren 8"/>
          <p:cNvGrpSpPr/>
          <p:nvPr/>
        </p:nvGrpSpPr>
        <p:grpSpPr>
          <a:xfrm>
            <a:off x="334963" y="3335059"/>
            <a:ext cx="11533822" cy="1030046"/>
            <a:chOff x="911424" y="983651"/>
            <a:chExt cx="11533822" cy="1030046"/>
          </a:xfrm>
        </p:grpSpPr>
        <p:sp>
          <p:nvSpPr>
            <p:cNvPr id="10" name="Abgerundetes Rechteck 9"/>
            <p:cNvSpPr/>
            <p:nvPr/>
          </p:nvSpPr>
          <p:spPr>
            <a:xfrm>
              <a:off x="911424" y="983651"/>
              <a:ext cx="11533822" cy="103004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Caution! Unique only removes neighboring duplicates. Also, we still need the erase-remove-idiom.</a:t>
              </a:r>
              <a:endParaRPr lang="en-US" dirty="0">
                <a:solidFill>
                  <a:schemeClr val="tx1"/>
                </a:solidFill>
              </a:endParaRPr>
            </a:p>
          </p:txBody>
        </p:sp>
        <p:pic>
          <p:nvPicPr>
            <p:cNvPr id="11" name="Grafik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
        <p:nvSpPr>
          <p:cNvPr id="13" name="Rechteck 12"/>
          <p:cNvSpPr/>
          <p:nvPr/>
        </p:nvSpPr>
        <p:spPr>
          <a:xfrm>
            <a:off x="334963" y="1926662"/>
            <a:ext cx="11512783"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a:t>
            </a:r>
          </a:p>
          <a:p>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erase</a:t>
            </a:r>
            <a:r>
              <a:rPr lang="en-US" dirty="0">
                <a:solidFill>
                  <a:srgbClr val="3B3B3B"/>
                </a:solidFill>
                <a:latin typeface="Consolas" panose="020B0609020204030204" pitchFamily="49" charset="0"/>
              </a:rPr>
              <a:t>(</a:t>
            </a:r>
            <a:r>
              <a:rPr lang="en-US" dirty="0" err="1">
                <a:solidFill>
                  <a:srgbClr val="267F99"/>
                </a:solidFill>
                <a:latin typeface="Consolas" panose="020B0609020204030204" pitchFamily="49" charset="0"/>
              </a:rPr>
              <a:t>std</a:t>
            </a:r>
            <a:r>
              <a:rPr lang="en-US" dirty="0" smtClean="0">
                <a:solidFill>
                  <a:srgbClr val="3B3B3B"/>
                </a:solidFill>
                <a:latin typeface="Consolas" panose="020B0609020204030204" pitchFamily="49" charset="0"/>
              </a:rPr>
              <a:t>::</a:t>
            </a:r>
            <a:r>
              <a:rPr lang="en-US" dirty="0" smtClean="0">
                <a:solidFill>
                  <a:srgbClr val="795E26"/>
                </a:solidFill>
                <a:latin typeface="Consolas" panose="020B0609020204030204" pitchFamily="49" charset="0"/>
              </a:rPr>
              <a:t>unique</a:t>
            </a:r>
            <a:r>
              <a:rPr lang="en-US" dirty="0" smtClean="0">
                <a:solidFill>
                  <a:srgbClr val="3B3B3B"/>
                </a:solidFill>
                <a:latin typeface="Consolas" panose="020B0609020204030204" pitchFamily="49" charset="0"/>
              </a:rPr>
              <a:t>(</a:t>
            </a:r>
            <a:r>
              <a:rPr lang="en-US" dirty="0" err="1" smtClean="0">
                <a:solidFill>
                  <a:srgbClr val="001080"/>
                </a:solidFill>
                <a:latin typeface="Consolas" panose="020B0609020204030204" pitchFamily="49" charset="0"/>
              </a:rPr>
              <a:t>v</a:t>
            </a:r>
            <a:r>
              <a:rPr lang="en-US" dirty="0" err="1" smtClean="0">
                <a:solidFill>
                  <a:srgbClr val="3B3B3B"/>
                </a:solidFill>
                <a:latin typeface="Consolas" panose="020B0609020204030204" pitchFamily="49" charset="0"/>
              </a:rPr>
              <a:t>.</a:t>
            </a:r>
            <a:r>
              <a:rPr lang="en-US" dirty="0" err="1" smtClean="0">
                <a:solidFill>
                  <a:srgbClr val="795E26"/>
                </a:solidFill>
                <a:latin typeface="Consolas" panose="020B0609020204030204" pitchFamily="49" charset="0"/>
              </a:rPr>
              <a:t>begin</a:t>
            </a:r>
            <a:r>
              <a:rPr lang="en-US" dirty="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smtClean="0">
                <a:solidFill>
                  <a:srgbClr val="3B3B3B"/>
                </a:solidFill>
                <a:latin typeface="Consolas" panose="020B0609020204030204" pitchFamily="49" charset="0"/>
              </a:rPr>
              <a:t>()), </a:t>
            </a:r>
            <a:r>
              <a:rPr lang="en-US" dirty="0" err="1">
                <a:solidFill>
                  <a:srgbClr val="001080"/>
                </a:solidFill>
                <a:latin typeface="Consolas" panose="020B0609020204030204" pitchFamily="49" charset="0"/>
              </a:rPr>
              <a:t>v</a:t>
            </a:r>
            <a:r>
              <a:rPr lang="en-US" dirty="0" err="1">
                <a:solidFill>
                  <a:srgbClr val="3B3B3B"/>
                </a:solidFill>
                <a:latin typeface="Consolas" panose="020B0609020204030204" pitchFamily="49" charset="0"/>
              </a:rPr>
              <a:t>.</a:t>
            </a:r>
            <a:r>
              <a:rPr lang="en-US" dirty="0" err="1">
                <a:solidFill>
                  <a:srgbClr val="795E26"/>
                </a:solidFill>
                <a:latin typeface="Consolas" panose="020B0609020204030204" pitchFamily="49" charset="0"/>
              </a:rPr>
              <a:t>end</a:t>
            </a:r>
            <a:r>
              <a:rPr lang="en-US" dirty="0">
                <a:solidFill>
                  <a:srgbClr val="3B3B3B"/>
                </a:solidFill>
                <a:latin typeface="Consolas" panose="020B0609020204030204" pitchFamily="49" charset="0"/>
              </a:rPr>
              <a:t>());</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smtClean="0">
                <a:solidFill>
                  <a:srgbClr val="3B3B3B"/>
                </a:solidFill>
                <a:latin typeface="Consolas" panose="020B0609020204030204" pitchFamily="49" charset="0"/>
              </a:rPr>
              <a:t>;</a:t>
            </a:r>
          </a:p>
          <a:p>
            <a:r>
              <a:rPr lang="de-DE" dirty="0">
                <a:solidFill>
                  <a:srgbClr val="008000"/>
                </a:solidFill>
                <a:latin typeface="Consolas" panose="020B0609020204030204" pitchFamily="49" charset="0"/>
              </a:rPr>
              <a:t>// [1, 2, 3, 4, 5</a:t>
            </a:r>
            <a:r>
              <a:rPr lang="de-DE" dirty="0" smtClean="0">
                <a:solidFill>
                  <a:srgbClr val="008000"/>
                </a:solidFill>
                <a:latin typeface="Consolas" panose="020B0609020204030204" pitchFamily="49" charset="0"/>
              </a:rPr>
              <a:t>, </a:t>
            </a:r>
            <a:r>
              <a:rPr lang="de-DE" dirty="0">
                <a:solidFill>
                  <a:srgbClr val="008000"/>
                </a:solidFill>
                <a:latin typeface="Consolas" panose="020B0609020204030204" pitchFamily="49" charset="0"/>
              </a:rPr>
              <a:t>4, 3, 2, 1, 0, -1, </a:t>
            </a:r>
            <a:r>
              <a:rPr lang="de-DE" dirty="0" smtClean="0">
                <a:solidFill>
                  <a:srgbClr val="008000"/>
                </a:solidFill>
                <a:latin typeface="Consolas" panose="020B0609020204030204" pitchFamily="49" charset="0"/>
              </a:rPr>
              <a:t>] </a:t>
            </a:r>
            <a:endParaRPr lang="de-DE" dirty="0">
              <a:solidFill>
                <a:srgbClr val="3B3B3B"/>
              </a:solidFill>
              <a:latin typeface="Consolas" panose="020B0609020204030204" pitchFamily="49" charset="0"/>
            </a:endParaRP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3292" y="2004528"/>
            <a:ext cx="368102" cy="413792"/>
          </a:xfrm>
          <a:prstGeom prst="rect">
            <a:avLst/>
          </a:prstGeom>
        </p:spPr>
      </p:pic>
      <p:sp>
        <p:nvSpPr>
          <p:cNvPr id="15" name="Rechteck 14"/>
          <p:cNvSpPr/>
          <p:nvPr/>
        </p:nvSpPr>
        <p:spPr>
          <a:xfrm>
            <a:off x="356002" y="5435932"/>
            <a:ext cx="11512783" cy="36933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sort</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a:t>
            </a:r>
            <a:endParaRPr lang="de-DE" b="0" dirty="0">
              <a:solidFill>
                <a:srgbClr val="3B3B3B"/>
              </a:solidFill>
              <a:effectLst/>
              <a:latin typeface="Consolas" panose="020B0609020204030204" pitchFamily="49" charset="0"/>
            </a:endParaRPr>
          </a:p>
        </p:txBody>
      </p:sp>
      <p:grpSp>
        <p:nvGrpSpPr>
          <p:cNvPr id="17" name="Gruppieren 16"/>
          <p:cNvGrpSpPr/>
          <p:nvPr/>
        </p:nvGrpSpPr>
        <p:grpSpPr>
          <a:xfrm>
            <a:off x="334963" y="4468470"/>
            <a:ext cx="11533822" cy="864096"/>
            <a:chOff x="911424" y="4095386"/>
            <a:chExt cx="11533822" cy="864096"/>
          </a:xfrm>
        </p:grpSpPr>
        <p:sp>
          <p:nvSpPr>
            <p:cNvPr id="18" name="Abgerundetes Rechteck 17"/>
            <p:cNvSpPr/>
            <p:nvPr/>
          </p:nvSpPr>
          <p:spPr>
            <a:xfrm>
              <a:off x="911424" y="4095386"/>
              <a:ext cx="1153382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First sort the range, then apply unique.</a:t>
              </a:r>
              <a:endParaRPr lang="en-US" dirty="0">
                <a:solidFill>
                  <a:schemeClr val="tx1"/>
                </a:solidFill>
              </a:endParaRPr>
            </a:p>
          </p:txBody>
        </p:sp>
        <p:pic>
          <p:nvPicPr>
            <p:cNvPr id="19" name="Grafik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33123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STL &amp; Lambda expressions</a:t>
            </a:r>
          </a:p>
          <a:p>
            <a:r>
              <a:rPr lang="en-US" dirty="0" smtClean="0"/>
              <a:t>Algorithms: Common pitfalls</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67</a:t>
            </a:fld>
            <a:endParaRPr lang="en-US" dirty="0"/>
          </a:p>
        </p:txBody>
      </p:sp>
      <p:grpSp>
        <p:nvGrpSpPr>
          <p:cNvPr id="6" name="Gruppieren 5"/>
          <p:cNvGrpSpPr/>
          <p:nvPr/>
        </p:nvGrpSpPr>
        <p:grpSpPr>
          <a:xfrm>
            <a:off x="335756" y="972322"/>
            <a:ext cx="11511990" cy="864096"/>
            <a:chOff x="902679" y="6201247"/>
            <a:chExt cx="11511990" cy="864096"/>
          </a:xfrm>
        </p:grpSpPr>
        <p:sp>
          <p:nvSpPr>
            <p:cNvPr id="7" name="Abgerundetes Rechteck 6"/>
            <p:cNvSpPr/>
            <p:nvPr/>
          </p:nvSpPr>
          <p:spPr>
            <a:xfrm>
              <a:off x="902679" y="6201247"/>
              <a:ext cx="11511990"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What will the following code do?</a:t>
              </a:r>
            </a:p>
            <a:p>
              <a:r>
                <a:rPr lang="en-US" dirty="0" smtClean="0">
                  <a:solidFill>
                    <a:schemeClr val="tx1"/>
                  </a:solidFill>
                </a:rPr>
                <a:t>(assuming we have included the relevant headers and specified operator&lt;&lt; for vectors)</a:t>
              </a:r>
              <a:endParaRPr lang="en-US" dirty="0">
                <a:solidFill>
                  <a:schemeClr val="tx1"/>
                </a:solidFill>
              </a:endParaRPr>
            </a:p>
          </p:txBody>
        </p:sp>
        <p:sp>
          <p:nvSpPr>
            <p:cNvPr id="8" name="Ellipse 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9" name="Gruppieren 8"/>
          <p:cNvGrpSpPr/>
          <p:nvPr/>
        </p:nvGrpSpPr>
        <p:grpSpPr>
          <a:xfrm>
            <a:off x="334963" y="3335059"/>
            <a:ext cx="11533822" cy="1030046"/>
            <a:chOff x="911424" y="983651"/>
            <a:chExt cx="11533822" cy="1030046"/>
          </a:xfrm>
        </p:grpSpPr>
        <p:sp>
          <p:nvSpPr>
            <p:cNvPr id="10" name="Abgerundetes Rechteck 9"/>
            <p:cNvSpPr/>
            <p:nvPr/>
          </p:nvSpPr>
          <p:spPr>
            <a:xfrm>
              <a:off x="911424" y="983651"/>
              <a:ext cx="11533822" cy="103004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Here, everything is fine. But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::sort</a:t>
              </a:r>
              <a:r>
                <a:rPr lang="en-US" dirty="0" smtClean="0">
                  <a:solidFill>
                    <a:schemeClr val="tx1"/>
                  </a:solidFill>
                </a:rPr>
                <a:t> does not guarantee that the order of equal (with respect to the comparator) elements is preserved.</a:t>
              </a:r>
              <a:endParaRPr lang="en-US" dirty="0">
                <a:solidFill>
                  <a:schemeClr val="tx1"/>
                </a:solidFill>
              </a:endParaRPr>
            </a:p>
          </p:txBody>
        </p:sp>
        <p:pic>
          <p:nvPicPr>
            <p:cNvPr id="11" name="Grafik 10"/>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sp>
        <p:nvSpPr>
          <p:cNvPr id="13" name="Rechteck 12"/>
          <p:cNvSpPr/>
          <p:nvPr/>
        </p:nvSpPr>
        <p:spPr>
          <a:xfrm>
            <a:off x="334963" y="1926662"/>
            <a:ext cx="11512783" cy="1200329"/>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5</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4</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3</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2</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 </a:t>
            </a:r>
            <a:r>
              <a:rPr lang="de-DE" dirty="0">
                <a:solidFill>
                  <a:srgbClr val="098658"/>
                </a:solidFill>
                <a:latin typeface="Consolas" panose="020B0609020204030204" pitchFamily="49" charset="0"/>
              </a:rPr>
              <a:t>0</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098658"/>
                </a:solidFill>
                <a:latin typeface="Consolas" panose="020B0609020204030204" pitchFamily="49" charset="0"/>
              </a:rPr>
              <a:t>1</a:t>
            </a:r>
            <a:r>
              <a:rPr lang="de-DE" dirty="0">
                <a:solidFill>
                  <a:srgbClr val="3B3B3B"/>
                </a:solidFill>
                <a:latin typeface="Consolas" panose="020B0609020204030204" pitchFamily="49" charset="0"/>
              </a:rPr>
              <a:t>};</a:t>
            </a:r>
          </a:p>
          <a:p>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sort</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b</a:t>
            </a:r>
            <a:r>
              <a:rPr lang="de-DE" dirty="0">
                <a:solidFill>
                  <a:srgbClr val="3B3B3B"/>
                </a:solidFill>
                <a:latin typeface="Consolas" panose="020B0609020204030204" pitchFamily="49" charset="0"/>
              </a:rPr>
              <a:t>){</a:t>
            </a:r>
            <a:r>
              <a:rPr lang="de-DE" dirty="0" err="1">
                <a:solidFill>
                  <a:srgbClr val="AF00DB"/>
                </a:solidFill>
                <a:latin typeface="Consolas" panose="020B0609020204030204" pitchFamily="49" charset="0"/>
              </a:rPr>
              <a:t>return</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abs</a:t>
            </a:r>
            <a:r>
              <a:rPr lang="de-DE" dirty="0">
                <a:solidFill>
                  <a:srgbClr val="3B3B3B"/>
                </a:solidFill>
                <a:latin typeface="Consolas" panose="020B0609020204030204" pitchFamily="49" charset="0"/>
              </a:rPr>
              <a:t>(</a:t>
            </a:r>
            <a:r>
              <a:rPr lang="de-DE" dirty="0">
                <a:solidFill>
                  <a:srgbClr val="001080"/>
                </a:solidFill>
                <a:latin typeface="Consolas" panose="020B0609020204030204" pitchFamily="49" charset="0"/>
              </a:rPr>
              <a:t>a</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abs</a:t>
            </a:r>
            <a:r>
              <a:rPr lang="de-DE" dirty="0">
                <a:solidFill>
                  <a:srgbClr val="3B3B3B"/>
                </a:solidFill>
                <a:latin typeface="Consolas" panose="020B0609020204030204" pitchFamily="49" charset="0"/>
              </a:rPr>
              <a:t>(</a:t>
            </a:r>
            <a:r>
              <a:rPr lang="de-DE" dirty="0">
                <a:solidFill>
                  <a:srgbClr val="001080"/>
                </a:solidFill>
                <a:latin typeface="Consolas" panose="020B0609020204030204" pitchFamily="49" charset="0"/>
              </a:rPr>
              <a:t>b</a:t>
            </a:r>
            <a:r>
              <a:rPr lang="de-DE" dirty="0">
                <a:solidFill>
                  <a:srgbClr val="3B3B3B"/>
                </a:solidFill>
                <a:latin typeface="Consolas" panose="020B0609020204030204" pitchFamily="49" charset="0"/>
              </a:rPr>
              <a:t>);});</a:t>
            </a:r>
          </a:p>
          <a:p>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v</a:t>
            </a:r>
            <a:r>
              <a:rPr lang="de-DE" dirty="0" smtClean="0">
                <a:solidFill>
                  <a:srgbClr val="3B3B3B"/>
                </a:solidFill>
                <a:latin typeface="Consolas" panose="020B0609020204030204" pitchFamily="49" charset="0"/>
              </a:rPr>
              <a:t>;</a:t>
            </a:r>
          </a:p>
          <a:p>
            <a:r>
              <a:rPr lang="de-DE" dirty="0">
                <a:solidFill>
                  <a:srgbClr val="008000"/>
                </a:solidFill>
                <a:latin typeface="Consolas" panose="020B0609020204030204" pitchFamily="49" charset="0"/>
              </a:rPr>
              <a:t>// [0, 1, 1, -1, 2, 2, 3, 3, 4, 4, 5, 5, </a:t>
            </a:r>
            <a:r>
              <a:rPr lang="de-DE" dirty="0" smtClean="0">
                <a:solidFill>
                  <a:srgbClr val="008000"/>
                </a:solidFill>
                <a:latin typeface="Consolas" panose="020B0609020204030204" pitchFamily="49" charset="0"/>
              </a:rPr>
              <a:t>]</a:t>
            </a:r>
            <a:endParaRPr lang="de-DE" dirty="0">
              <a:solidFill>
                <a:srgbClr val="008000"/>
              </a:solidFill>
              <a:latin typeface="Consolas" panose="020B0609020204030204" pitchFamily="49" charset="0"/>
            </a:endParaRPr>
          </a:p>
        </p:txBody>
      </p:sp>
      <p:pic>
        <p:nvPicPr>
          <p:cNvPr id="14" name="Grafik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3292" y="2004528"/>
            <a:ext cx="368102" cy="413792"/>
          </a:xfrm>
          <a:prstGeom prst="rect">
            <a:avLst/>
          </a:prstGeom>
        </p:spPr>
      </p:pic>
      <p:sp>
        <p:nvSpPr>
          <p:cNvPr id="15" name="Rechteck 14"/>
          <p:cNvSpPr/>
          <p:nvPr/>
        </p:nvSpPr>
        <p:spPr>
          <a:xfrm>
            <a:off x="356002" y="5435932"/>
            <a:ext cx="11512783" cy="369332"/>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dirty="0" err="1">
                <a:solidFill>
                  <a:srgbClr val="267F99"/>
                </a:solidFill>
                <a:latin typeface="Consolas" panose="020B0609020204030204" pitchFamily="49" charset="0"/>
              </a:rPr>
              <a:t>std</a:t>
            </a:r>
            <a:r>
              <a:rPr lang="de-DE" dirty="0"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stable_sort</a:t>
            </a:r>
            <a:r>
              <a:rPr lang="de-DE" dirty="0" smtClean="0">
                <a:solidFill>
                  <a:srgbClr val="3B3B3B"/>
                </a:solidFill>
                <a:latin typeface="Consolas" panose="020B0609020204030204" pitchFamily="49" charset="0"/>
              </a:rPr>
              <a:t>(</a:t>
            </a:r>
            <a:r>
              <a:rPr lang="de-DE" dirty="0" err="1" smtClean="0">
                <a:solidFill>
                  <a:srgbClr val="001080"/>
                </a:solidFill>
                <a:latin typeface="Consolas" panose="020B0609020204030204" pitchFamily="49" charset="0"/>
              </a:rPr>
              <a:t>v</a:t>
            </a:r>
            <a:r>
              <a:rPr lang="de-DE" dirty="0" err="1" smtClean="0">
                <a:solidFill>
                  <a:srgbClr val="3B3B3B"/>
                </a:solidFill>
                <a:latin typeface="Consolas" panose="020B0609020204030204" pitchFamily="49" charset="0"/>
              </a:rPr>
              <a:t>.</a:t>
            </a:r>
            <a:r>
              <a:rPr lang="de-DE" dirty="0" err="1" smtClean="0">
                <a:solidFill>
                  <a:srgbClr val="795E26"/>
                </a:solidFill>
                <a:latin typeface="Consolas" panose="020B0609020204030204" pitchFamily="49" charset="0"/>
              </a:rPr>
              <a:t>begin</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v</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end</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a</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b</a:t>
            </a:r>
            <a:r>
              <a:rPr lang="de-DE" dirty="0">
                <a:solidFill>
                  <a:srgbClr val="3B3B3B"/>
                </a:solidFill>
                <a:latin typeface="Consolas" panose="020B0609020204030204" pitchFamily="49" charset="0"/>
              </a:rPr>
              <a:t>){</a:t>
            </a:r>
            <a:r>
              <a:rPr lang="de-DE" dirty="0" err="1">
                <a:solidFill>
                  <a:srgbClr val="AF00DB"/>
                </a:solidFill>
                <a:latin typeface="Consolas" panose="020B0609020204030204" pitchFamily="49" charset="0"/>
              </a:rPr>
              <a:t>return</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abs</a:t>
            </a:r>
            <a:r>
              <a:rPr lang="de-DE" dirty="0">
                <a:solidFill>
                  <a:srgbClr val="3B3B3B"/>
                </a:solidFill>
                <a:latin typeface="Consolas" panose="020B0609020204030204" pitchFamily="49" charset="0"/>
              </a:rPr>
              <a:t>(</a:t>
            </a:r>
            <a:r>
              <a:rPr lang="de-DE" dirty="0">
                <a:solidFill>
                  <a:srgbClr val="001080"/>
                </a:solidFill>
                <a:latin typeface="Consolas" panose="020B0609020204030204" pitchFamily="49" charset="0"/>
              </a:rPr>
              <a:t>a</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&lt;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abs</a:t>
            </a:r>
            <a:r>
              <a:rPr lang="de-DE" dirty="0">
                <a:solidFill>
                  <a:srgbClr val="3B3B3B"/>
                </a:solidFill>
                <a:latin typeface="Consolas" panose="020B0609020204030204" pitchFamily="49" charset="0"/>
              </a:rPr>
              <a:t>(</a:t>
            </a:r>
            <a:r>
              <a:rPr lang="de-DE" dirty="0">
                <a:solidFill>
                  <a:srgbClr val="001080"/>
                </a:solidFill>
                <a:latin typeface="Consolas" panose="020B0609020204030204" pitchFamily="49" charset="0"/>
              </a:rPr>
              <a:t>b</a:t>
            </a:r>
            <a:r>
              <a:rPr lang="de-DE" dirty="0">
                <a:solidFill>
                  <a:srgbClr val="3B3B3B"/>
                </a:solidFill>
                <a:latin typeface="Consolas" panose="020B0609020204030204" pitchFamily="49" charset="0"/>
              </a:rPr>
              <a:t>);});</a:t>
            </a:r>
          </a:p>
        </p:txBody>
      </p:sp>
      <p:grpSp>
        <p:nvGrpSpPr>
          <p:cNvPr id="17" name="Gruppieren 16"/>
          <p:cNvGrpSpPr/>
          <p:nvPr/>
        </p:nvGrpSpPr>
        <p:grpSpPr>
          <a:xfrm>
            <a:off x="334963" y="4468470"/>
            <a:ext cx="11533822" cy="864096"/>
            <a:chOff x="911424" y="4095386"/>
            <a:chExt cx="11533822" cy="864096"/>
          </a:xfrm>
        </p:grpSpPr>
        <p:sp>
          <p:nvSpPr>
            <p:cNvPr id="18" name="Abgerundetes Rechteck 17"/>
            <p:cNvSpPr/>
            <p:nvPr/>
          </p:nvSpPr>
          <p:spPr>
            <a:xfrm>
              <a:off x="911424" y="4095386"/>
              <a:ext cx="11533822"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If you need that, use </a:t>
              </a:r>
              <a:r>
                <a:rPr lang="en-US" dirty="0" err="1" smtClean="0">
                  <a:solidFill>
                    <a:schemeClr val="tx1"/>
                  </a:solidFill>
                  <a:latin typeface="Consolas" panose="020B0609020204030204" pitchFamily="49" charset="0"/>
                </a:rPr>
                <a:t>std</a:t>
              </a:r>
              <a:r>
                <a:rPr lang="en-US" dirty="0" smtClean="0">
                  <a:solidFill>
                    <a:schemeClr val="tx1"/>
                  </a:solidFill>
                  <a:latin typeface="Consolas" panose="020B0609020204030204" pitchFamily="49" charset="0"/>
                </a:rPr>
                <a:t>::</a:t>
              </a:r>
              <a:r>
                <a:rPr lang="en-US" dirty="0" err="1" smtClean="0">
                  <a:solidFill>
                    <a:schemeClr val="tx1"/>
                  </a:solidFill>
                  <a:latin typeface="Consolas" panose="020B0609020204030204" pitchFamily="49" charset="0"/>
                </a:rPr>
                <a:t>stable_sort</a:t>
              </a:r>
              <a:r>
                <a:rPr lang="en-US" dirty="0" smtClean="0">
                  <a:solidFill>
                    <a:schemeClr val="tx1"/>
                  </a:solidFill>
                </a:rPr>
                <a:t>.</a:t>
              </a:r>
              <a:endParaRPr lang="en-US" dirty="0">
                <a:solidFill>
                  <a:schemeClr val="tx1"/>
                </a:solidFill>
              </a:endParaRPr>
            </a:p>
          </p:txBody>
        </p:sp>
        <p:pic>
          <p:nvPicPr>
            <p:cNvPr id="19" name="Grafik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198820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fade">
                                      <p:cBhvr>
                                        <p:cTn id="7" dur="500"/>
                                        <p:tgtEl>
                                          <p:spTgt spid="1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t>Next topic ?</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68</a:t>
            </a:fld>
            <a:endParaRPr lang="en-US" dirty="0"/>
          </a:p>
        </p:txBody>
      </p:sp>
      <p:grpSp>
        <p:nvGrpSpPr>
          <p:cNvPr id="5" name="Gruppieren 4"/>
          <p:cNvGrpSpPr/>
          <p:nvPr/>
        </p:nvGrpSpPr>
        <p:grpSpPr>
          <a:xfrm>
            <a:off x="321419" y="1052736"/>
            <a:ext cx="5545138" cy="4897214"/>
            <a:chOff x="6338057" y="2150622"/>
            <a:chExt cx="5545138" cy="4897214"/>
          </a:xfrm>
        </p:grpSpPr>
        <p:grpSp>
          <p:nvGrpSpPr>
            <p:cNvPr id="6" name="Gruppieren 5"/>
            <p:cNvGrpSpPr/>
            <p:nvPr/>
          </p:nvGrpSpPr>
          <p:grpSpPr>
            <a:xfrm>
              <a:off x="6338057" y="2150622"/>
              <a:ext cx="5545138" cy="4897214"/>
              <a:chOff x="6338057" y="2150622"/>
              <a:chExt cx="5545138" cy="4897214"/>
            </a:xfrm>
          </p:grpSpPr>
          <p:sp>
            <p:nvSpPr>
              <p:cNvPr id="8" name="Rechteck 7"/>
              <p:cNvSpPr/>
              <p:nvPr/>
            </p:nvSpPr>
            <p:spPr>
              <a:xfrm>
                <a:off x="6338057" y="2363216"/>
                <a:ext cx="5545138" cy="468462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de-DE" dirty="0">
                    <a:solidFill>
                      <a:srgbClr val="AF00DB"/>
                    </a:solidFill>
                    <a:latin typeface="Consolas" panose="020B0609020204030204" pitchFamily="49" charset="0"/>
                  </a:rPr>
                  <a:t>#</a:t>
                </a:r>
                <a:r>
                  <a:rPr lang="de-DE" dirty="0" err="1">
                    <a:solidFill>
                      <a:srgbClr val="AF00DB"/>
                    </a:solidFill>
                    <a:latin typeface="Consolas" panose="020B0609020204030204" pitchFamily="49" charset="0"/>
                  </a:rPr>
                  <a:t>include</a:t>
                </a:r>
                <a:r>
                  <a:rPr lang="de-DE" dirty="0">
                    <a:solidFill>
                      <a:srgbClr val="0000FF"/>
                    </a:solidFill>
                    <a:latin typeface="Consolas" panose="020B0609020204030204" pitchFamily="49" charset="0"/>
                  </a:rPr>
                  <a:t> </a:t>
                </a:r>
                <a:r>
                  <a:rPr lang="de-DE" dirty="0">
                    <a:solidFill>
                      <a:srgbClr val="A31515"/>
                    </a:solidFill>
                    <a:latin typeface="Consolas" panose="020B0609020204030204" pitchFamily="49" charset="0"/>
                  </a:rPr>
                  <a:t>&lt;</a:t>
                </a:r>
                <a:r>
                  <a:rPr lang="de-DE" dirty="0" err="1">
                    <a:solidFill>
                      <a:srgbClr val="A31515"/>
                    </a:solidFill>
                    <a:latin typeface="Consolas" panose="020B0609020204030204" pitchFamily="49" charset="0"/>
                  </a:rPr>
                  <a:t>iostream</a:t>
                </a:r>
                <a:r>
                  <a:rPr lang="de-DE" dirty="0">
                    <a:solidFill>
                      <a:srgbClr val="A31515"/>
                    </a:solidFill>
                    <a:latin typeface="Consolas" panose="020B0609020204030204" pitchFamily="49" charset="0"/>
                  </a:rPr>
                  <a:t>&gt;</a:t>
                </a:r>
                <a:endParaRPr lang="de-DE" dirty="0">
                  <a:solidFill>
                    <a:srgbClr val="3B3B3B"/>
                  </a:solidFill>
                  <a:latin typeface="Consolas" panose="020B0609020204030204" pitchFamily="49" charset="0"/>
                </a:endParaRPr>
              </a:p>
              <a:p>
                <a:r>
                  <a:rPr lang="de-DE" dirty="0">
                    <a:solidFill>
                      <a:srgbClr val="AF00DB"/>
                    </a:solidFill>
                    <a:latin typeface="Consolas" panose="020B0609020204030204" pitchFamily="49" charset="0"/>
                  </a:rPr>
                  <a:t>#</a:t>
                </a:r>
                <a:r>
                  <a:rPr lang="de-DE" dirty="0" err="1">
                    <a:solidFill>
                      <a:srgbClr val="AF00DB"/>
                    </a:solidFill>
                    <a:latin typeface="Consolas" panose="020B0609020204030204" pitchFamily="49" charset="0"/>
                  </a:rPr>
                  <a:t>include</a:t>
                </a:r>
                <a:r>
                  <a:rPr lang="de-DE" dirty="0">
                    <a:solidFill>
                      <a:srgbClr val="0000FF"/>
                    </a:solidFill>
                    <a:latin typeface="Consolas" panose="020B0609020204030204" pitchFamily="49" charset="0"/>
                  </a:rPr>
                  <a:t> </a:t>
                </a:r>
                <a:r>
                  <a:rPr lang="de-DE" dirty="0">
                    <a:solidFill>
                      <a:srgbClr val="A31515"/>
                    </a:solidFill>
                    <a:latin typeface="Consolas" panose="020B0609020204030204" pitchFamily="49" charset="0"/>
                  </a:rPr>
                  <a:t>&lt;</a:t>
                </a:r>
                <a:r>
                  <a:rPr lang="de-DE" dirty="0" err="1">
                    <a:solidFill>
                      <a:srgbClr val="A31515"/>
                    </a:solidFill>
                    <a:latin typeface="Consolas" panose="020B0609020204030204" pitchFamily="49" charset="0"/>
                  </a:rPr>
                  <a:t>stdexcept</a:t>
                </a:r>
                <a:r>
                  <a:rPr lang="de-DE" dirty="0">
                    <a:solidFill>
                      <a:srgbClr val="A31515"/>
                    </a:solidFill>
                    <a:latin typeface="Consolas" panose="020B0609020204030204" pitchFamily="49" charset="0"/>
                  </a:rPr>
                  <a:t>&gt;</a:t>
                </a:r>
                <a:endParaRPr lang="de-DE" dirty="0">
                  <a:solidFill>
                    <a:srgbClr val="3B3B3B"/>
                  </a:solidFill>
                  <a:latin typeface="Consolas" panose="020B0609020204030204" pitchFamily="49" charset="0"/>
                </a:endParaRPr>
              </a:p>
              <a:p>
                <a:r>
                  <a:rPr lang="de-DE" dirty="0">
                    <a:solidFill>
                      <a:srgbClr val="AF00DB"/>
                    </a:solidFill>
                    <a:latin typeface="Consolas" panose="020B0609020204030204" pitchFamily="49" charset="0"/>
                  </a:rPr>
                  <a:t>#</a:t>
                </a:r>
                <a:r>
                  <a:rPr lang="de-DE" dirty="0" err="1">
                    <a:solidFill>
                      <a:srgbClr val="AF00DB"/>
                    </a:solidFill>
                    <a:latin typeface="Consolas" panose="020B0609020204030204" pitchFamily="49" charset="0"/>
                  </a:rPr>
                  <a:t>include</a:t>
                </a:r>
                <a:r>
                  <a:rPr lang="de-DE" dirty="0">
                    <a:solidFill>
                      <a:srgbClr val="0000FF"/>
                    </a:solidFill>
                    <a:latin typeface="Consolas" panose="020B0609020204030204" pitchFamily="49" charset="0"/>
                  </a:rPr>
                  <a:t> </a:t>
                </a:r>
                <a:r>
                  <a:rPr lang="de-DE" dirty="0">
                    <a:solidFill>
                      <a:srgbClr val="A31515"/>
                    </a:solidFill>
                    <a:latin typeface="Consolas" panose="020B0609020204030204" pitchFamily="49" charset="0"/>
                  </a:rPr>
                  <a:t>&lt;</a:t>
                </a:r>
                <a:r>
                  <a:rPr lang="de-DE" dirty="0" err="1">
                    <a:solidFill>
                      <a:srgbClr val="A31515"/>
                    </a:solidFill>
                    <a:latin typeface="Consolas" panose="020B0609020204030204" pitchFamily="49" charset="0"/>
                  </a:rPr>
                  <a:t>vector</a:t>
                </a:r>
                <a:r>
                  <a:rPr lang="de-DE" dirty="0" smtClean="0">
                    <a:solidFill>
                      <a:srgbClr val="A31515"/>
                    </a:solidFill>
                    <a:latin typeface="Consolas" panose="020B0609020204030204" pitchFamily="49" charset="0"/>
                  </a:rPr>
                  <a:t>&gt;</a:t>
                </a:r>
              </a:p>
              <a:p>
                <a:r>
                  <a:rPr lang="de-DE" dirty="0">
                    <a:solidFill>
                      <a:srgbClr val="3B3B3B"/>
                    </a:solidFill>
                    <a:latin typeface="Consolas" panose="020B0609020204030204" pitchFamily="49" charset="0"/>
                  </a:rPr>
                  <a:t/>
                </a:r>
                <a:br>
                  <a:rPr lang="de-DE" dirty="0">
                    <a:solidFill>
                      <a:srgbClr val="3B3B3B"/>
                    </a:solidFill>
                    <a:latin typeface="Consolas" panose="020B0609020204030204" pitchFamily="49" charset="0"/>
                  </a:rPr>
                </a:br>
                <a:r>
                  <a:rPr lang="de-DE" dirty="0" err="1">
                    <a:solidFill>
                      <a:srgbClr val="0000FF"/>
                    </a:solidFill>
                    <a:latin typeface="Consolas" panose="020B0609020204030204" pitchFamily="49" charset="0"/>
                  </a:rPr>
                  <a:t>struct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MyClass</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MyClass</a:t>
                </a:r>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MyClass</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created</a:t>
                </a:r>
                <a:r>
                  <a:rPr lang="de-DE" dirty="0">
                    <a:solidFill>
                      <a:srgbClr val="EE0000"/>
                    </a:solidFill>
                    <a:latin typeface="Consolas" panose="020B0609020204030204" pitchFamily="49" charset="0"/>
                  </a:rPr>
                  <a:t>\n</a:t>
                </a:r>
                <a:r>
                  <a:rPr lang="de-DE" dirty="0">
                    <a:solidFill>
                      <a:srgbClr val="A31515"/>
                    </a:solidFill>
                    <a:latin typeface="Consolas" panose="020B0609020204030204" pitchFamily="49" charset="0"/>
                  </a:rPr>
                  <a:t>"</a:t>
                </a:r>
                <a:r>
                  <a:rPr lang="de-DE" dirty="0">
                    <a:solidFill>
                      <a:srgbClr val="3B3B3B"/>
                    </a:solidFill>
                    <a:latin typeface="Consolas" panose="020B0609020204030204" pitchFamily="49" charset="0"/>
                  </a:rPr>
                  <a:t>; }</a:t>
                </a:r>
              </a:p>
              <a:p>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a:t>
                </a:r>
                <a:r>
                  <a:rPr lang="de-DE" dirty="0" err="1">
                    <a:solidFill>
                      <a:srgbClr val="795E26"/>
                    </a:solidFill>
                    <a:latin typeface="Consolas" panose="020B0609020204030204" pitchFamily="49" charset="0"/>
                  </a:rPr>
                  <a:t>MyClass</a:t>
                </a:r>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a:t>
                </a:r>
                <a:r>
                  <a:rPr lang="de-DE" dirty="0" err="1">
                    <a:solidFill>
                      <a:srgbClr val="A31515"/>
                    </a:solidFill>
                    <a:latin typeface="Consolas" panose="020B0609020204030204" pitchFamily="49" charset="0"/>
                  </a:rPr>
                  <a:t>MyClass</a:t>
                </a:r>
                <a:r>
                  <a:rPr lang="de-DE" dirty="0">
                    <a:solidFill>
                      <a:srgbClr val="A31515"/>
                    </a:solidFill>
                    <a:latin typeface="Consolas" panose="020B0609020204030204" pitchFamily="49" charset="0"/>
                  </a:rPr>
                  <a:t> </a:t>
                </a:r>
                <a:r>
                  <a:rPr lang="de-DE" dirty="0" err="1">
                    <a:solidFill>
                      <a:srgbClr val="A31515"/>
                    </a:solidFill>
                    <a:latin typeface="Consolas" panose="020B0609020204030204" pitchFamily="49" charset="0"/>
                  </a:rPr>
                  <a:t>destroyed</a:t>
                </a:r>
                <a:r>
                  <a:rPr lang="de-DE" dirty="0">
                    <a:solidFill>
                      <a:srgbClr val="EE0000"/>
                    </a:solidFill>
                    <a:latin typeface="Consolas" panose="020B0609020204030204" pitchFamily="49" charset="0"/>
                  </a:rPr>
                  <a:t>\n</a:t>
                </a:r>
                <a:r>
                  <a:rPr lang="de-DE" dirty="0">
                    <a:solidFill>
                      <a:srgbClr val="A31515"/>
                    </a:solidFill>
                    <a:latin typeface="Consolas" panose="020B0609020204030204" pitchFamily="49" charset="0"/>
                  </a:rPr>
                  <a:t>"</a:t>
                </a:r>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a:t>
                </a:r>
              </a:p>
              <a:p>
                <a:endParaRPr lang="de-DE" dirty="0">
                  <a:solidFill>
                    <a:srgbClr val="3B3B3B"/>
                  </a:solidFill>
                  <a:latin typeface="Consolas" panose="020B0609020204030204" pitchFamily="49" charset="0"/>
                </a:endParaRPr>
              </a:p>
              <a:p>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vector</a:t>
                </a:r>
                <a:r>
                  <a:rPr lang="de-DE" dirty="0">
                    <a:solidFill>
                      <a:srgbClr val="000000"/>
                    </a:solidFill>
                    <a:latin typeface="Consolas" panose="020B0609020204030204" pitchFamily="49" charset="0"/>
                  </a:rPr>
                  <a:t>&lt;</a:t>
                </a:r>
                <a:r>
                  <a:rPr lang="de-DE" dirty="0" err="1">
                    <a:solidFill>
                      <a:srgbClr val="0000FF"/>
                    </a:solidFill>
                    <a:latin typeface="Consolas" panose="020B0609020204030204" pitchFamily="49" charset="0"/>
                  </a:rPr>
                  <a:t>int</a:t>
                </a:r>
                <a:r>
                  <a:rPr lang="de-DE" dirty="0">
                    <a:solidFill>
                      <a:srgbClr val="000000"/>
                    </a:solidFill>
                    <a:latin typeface="Consolas" panose="020B0609020204030204" pitchFamily="49" charset="0"/>
                  </a:rPr>
                  <a:t>&gt;</a:t>
                </a:r>
                <a:r>
                  <a:rPr lang="de-DE" dirty="0">
                    <a:solidFill>
                      <a:srgbClr val="3B3B3B"/>
                    </a:solidFill>
                    <a:latin typeface="Consolas" panose="020B0609020204030204" pitchFamily="49" charset="0"/>
                  </a:rPr>
                  <a:t> </a:t>
                </a:r>
                <a:r>
                  <a:rPr lang="de-DE" dirty="0" err="1" smtClean="0">
                    <a:solidFill>
                      <a:srgbClr val="001080"/>
                    </a:solidFill>
                    <a:latin typeface="Consolas" panose="020B0609020204030204" pitchFamily="49" charset="0"/>
                  </a:rPr>
                  <a:t>data</a:t>
                </a:r>
                <a:r>
                  <a:rPr lang="de-DE" dirty="0" smtClean="0">
                    <a:solidFill>
                      <a:srgbClr val="3B3B3B"/>
                    </a:solidFill>
                    <a:latin typeface="Consolas" panose="020B0609020204030204" pitchFamily="49" charset="0"/>
                  </a:rPr>
                  <a:t>;</a:t>
                </a:r>
              </a:p>
              <a:p>
                <a:endParaRPr lang="de-DE" dirty="0">
                  <a:solidFill>
                    <a:srgbClr val="3B3B3B"/>
                  </a:solidFill>
                  <a:latin typeface="Consolas" panose="020B0609020204030204" pitchFamily="49" charset="0"/>
                </a:endParaRPr>
              </a:p>
              <a:p>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void</a:t>
                </a:r>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process</a:t>
                </a:r>
                <a:r>
                  <a:rPr lang="de-DE" dirty="0" smtClean="0">
                    <a:solidFill>
                      <a:srgbClr val="3B3B3B"/>
                    </a:solidFill>
                    <a:latin typeface="Consolas" panose="020B0609020204030204" pitchFamily="49" charset="0"/>
                  </a:rPr>
                  <a:t>() { </a:t>
                </a:r>
              </a:p>
              <a:p>
                <a:r>
                  <a:rPr lang="de-DE" dirty="0">
                    <a:solidFill>
                      <a:srgbClr val="267F99"/>
                    </a:solidFill>
                    <a:latin typeface="Consolas" panose="020B0609020204030204" pitchFamily="49" charset="0"/>
                  </a:rPr>
                  <a:t> </a:t>
                </a:r>
                <a:r>
                  <a:rPr lang="de-DE" dirty="0" smtClean="0">
                    <a:solidFill>
                      <a:srgbClr val="267F99"/>
                    </a:solidFill>
                    <a:latin typeface="Consolas" panose="020B0609020204030204" pitchFamily="49" charset="0"/>
                  </a:rPr>
                  <a:t>   </a:t>
                </a:r>
                <a:r>
                  <a:rPr lang="de-DE" dirty="0" err="1" smtClean="0">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cout</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"Processing </a:t>
                </a:r>
                <a:r>
                  <a:rPr lang="de-DE" dirty="0" err="1">
                    <a:solidFill>
                      <a:srgbClr val="A31515"/>
                    </a:solidFill>
                    <a:latin typeface="Consolas" panose="020B0609020204030204" pitchFamily="49" charset="0"/>
                  </a:rPr>
                  <a:t>object</a:t>
                </a:r>
                <a:r>
                  <a:rPr lang="de-DE" dirty="0">
                    <a:solidFill>
                      <a:srgbClr val="A31515"/>
                    </a:solidFill>
                    <a:latin typeface="Consolas" panose="020B0609020204030204" pitchFamily="49" charset="0"/>
                  </a:rPr>
                  <a:t> </a:t>
                </a:r>
                <a:r>
                  <a:rPr lang="de-DE" dirty="0" smtClean="0">
                    <a:solidFill>
                      <a:srgbClr val="A31515"/>
                    </a:solidFill>
                    <a:latin typeface="Consolas" panose="020B0609020204030204" pitchFamily="49" charset="0"/>
                  </a:rPr>
                  <a:t>„</a:t>
                </a:r>
                <a:endParaRPr lang="de-DE" dirty="0" smtClean="0">
                  <a:solidFill>
                    <a:srgbClr val="3B3B3B"/>
                  </a:solidFill>
                  <a:latin typeface="Consolas" panose="020B0609020204030204" pitchFamily="49" charset="0"/>
                </a:endParaRPr>
              </a:p>
              <a:p>
                <a:r>
                  <a:rPr lang="de-DE" dirty="0">
                    <a:solidFill>
                      <a:srgbClr val="3B3B3B"/>
                    </a:solidFill>
                    <a:latin typeface="Consolas" panose="020B0609020204030204" pitchFamily="49" charset="0"/>
                  </a:rPr>
                  <a:t> </a:t>
                </a:r>
                <a:r>
                  <a:rPr lang="de-DE" dirty="0" smtClean="0">
                    <a:solidFill>
                      <a:srgbClr val="3B3B3B"/>
                    </a:solidFill>
                    <a:latin typeface="Consolas" panose="020B0609020204030204" pitchFamily="49" charset="0"/>
                  </a:rPr>
                  <a:t>             </a:t>
                </a:r>
                <a:r>
                  <a:rPr lang="de-DE" dirty="0" smtClean="0">
                    <a:solidFill>
                      <a:srgbClr val="795E26"/>
                    </a:solidFill>
                    <a:latin typeface="Consolas" panose="020B0609020204030204" pitchFamily="49" charset="0"/>
                  </a:rPr>
                  <a:t>&lt;&lt;</a:t>
                </a:r>
                <a:r>
                  <a:rPr lang="de-DE" dirty="0" smtClean="0">
                    <a:solidFill>
                      <a:srgbClr val="3B3B3B"/>
                    </a:solidFill>
                    <a:latin typeface="Consolas" panose="020B0609020204030204" pitchFamily="49" charset="0"/>
                  </a:rPr>
                  <a:t> </a:t>
                </a:r>
                <a:r>
                  <a:rPr lang="de-DE" dirty="0">
                    <a:solidFill>
                      <a:srgbClr val="001080"/>
                    </a:solidFill>
                    <a:latin typeface="Consolas" panose="020B0609020204030204" pitchFamily="49" charset="0"/>
                  </a:rPr>
                  <a:t>data</a:t>
                </a:r>
                <a:r>
                  <a:rPr lang="de-DE" dirty="0">
                    <a:solidFill>
                      <a:srgbClr val="3B3B3B"/>
                    </a:solidFill>
                    <a:latin typeface="Consolas" panose="020B0609020204030204" pitchFamily="49" charset="0"/>
                  </a:rPr>
                  <a:t>.</a:t>
                </a:r>
                <a:r>
                  <a:rPr lang="de-DE" dirty="0">
                    <a:solidFill>
                      <a:srgbClr val="795E26"/>
                    </a:solidFill>
                    <a:latin typeface="Consolas" panose="020B0609020204030204" pitchFamily="49" charset="0"/>
                  </a:rPr>
                  <a:t>at</a:t>
                </a:r>
                <a:r>
                  <a:rPr lang="de-DE" dirty="0">
                    <a:solidFill>
                      <a:srgbClr val="3B3B3B"/>
                    </a:solidFill>
                    <a:latin typeface="Consolas" panose="020B0609020204030204" pitchFamily="49" charset="0"/>
                  </a:rPr>
                  <a:t>(</a:t>
                </a:r>
                <a:r>
                  <a:rPr lang="de-DE" dirty="0">
                    <a:solidFill>
                      <a:srgbClr val="098658"/>
                    </a:solidFill>
                    <a:latin typeface="Consolas" panose="020B0609020204030204" pitchFamily="49" charset="0"/>
                  </a:rPr>
                  <a:t>0</a:t>
                </a:r>
                <a:r>
                  <a:rPr lang="de-DE" dirty="0" smtClean="0">
                    <a:solidFill>
                      <a:srgbClr val="3B3B3B"/>
                    </a:solidFill>
                    <a:latin typeface="Consolas" panose="020B0609020204030204" pitchFamily="49" charset="0"/>
                  </a:rPr>
                  <a:t>); }</a:t>
                </a:r>
                <a:endParaRPr lang="de-DE" dirty="0">
                  <a:solidFill>
                    <a:srgbClr val="3B3B3B"/>
                  </a:solidFill>
                  <a:latin typeface="Consolas" panose="020B0609020204030204" pitchFamily="49" charset="0"/>
                </a:endParaRPr>
              </a:p>
              <a:p>
                <a:r>
                  <a:rPr lang="de-DE" dirty="0">
                    <a:solidFill>
                      <a:srgbClr val="3B3B3B"/>
                    </a:solidFill>
                    <a:latin typeface="Consolas" panose="020B0609020204030204" pitchFamily="49" charset="0"/>
                  </a:rPr>
                  <a:t>};</a:t>
                </a:r>
              </a:p>
              <a:p>
                <a:r>
                  <a:rPr lang="de-DE" dirty="0">
                    <a:solidFill>
                      <a:srgbClr val="3B3B3B"/>
                    </a:solidFill>
                    <a:latin typeface="Consolas" panose="020B0609020204030204" pitchFamily="49" charset="0"/>
                  </a:rPr>
                  <a:t/>
                </a:r>
                <a:br>
                  <a:rPr lang="de-DE" dirty="0">
                    <a:solidFill>
                      <a:srgbClr val="3B3B3B"/>
                    </a:solidFill>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9" name="Rechteck 8"/>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solidFill>
                      <a:schemeClr val="tx1"/>
                    </a:solidFill>
                    <a:latin typeface="Courier New" panose="02070309020205020404" pitchFamily="49" charset="0"/>
                    <a:cs typeface="Courier New" panose="02070309020205020404" pitchFamily="49" charset="0"/>
                  </a:rPr>
                  <a:t>MyClass.hpp</a:t>
                </a:r>
                <a:endParaRPr lang="en-US" dirty="0">
                  <a:solidFill>
                    <a:schemeClr val="tx1"/>
                  </a:solidFill>
                  <a:latin typeface="Courier New" panose="02070309020205020404" pitchFamily="49" charset="0"/>
                  <a:cs typeface="Courier New" panose="02070309020205020404" pitchFamily="49" charset="0"/>
                </a:endParaRPr>
              </a:p>
            </p:txBody>
          </p:sp>
        </p:gr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1" name="Gruppieren 10"/>
          <p:cNvGrpSpPr/>
          <p:nvPr/>
        </p:nvGrpSpPr>
        <p:grpSpPr>
          <a:xfrm>
            <a:off x="6311106" y="1052736"/>
            <a:ext cx="5545138" cy="4897214"/>
            <a:chOff x="6338057" y="2150622"/>
            <a:chExt cx="5545138" cy="4897214"/>
          </a:xfrm>
        </p:grpSpPr>
        <p:grpSp>
          <p:nvGrpSpPr>
            <p:cNvPr id="12" name="Gruppieren 11"/>
            <p:cNvGrpSpPr/>
            <p:nvPr/>
          </p:nvGrpSpPr>
          <p:grpSpPr>
            <a:xfrm>
              <a:off x="6338057" y="2150622"/>
              <a:ext cx="5545138" cy="4897214"/>
              <a:chOff x="6338057" y="2150622"/>
              <a:chExt cx="5545138" cy="4897214"/>
            </a:xfrm>
          </p:grpSpPr>
          <p:sp>
            <p:nvSpPr>
              <p:cNvPr id="14" name="Rechteck 13"/>
              <p:cNvSpPr/>
              <p:nvPr/>
            </p:nvSpPr>
            <p:spPr>
              <a:xfrm>
                <a:off x="6338057" y="2363216"/>
                <a:ext cx="5545138" cy="4684620"/>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pPr lvl="0"/>
                <a:r>
                  <a:rPr lang="de-DE" dirty="0" err="1">
                    <a:solidFill>
                      <a:srgbClr val="0000FF"/>
                    </a:solidFill>
                    <a:latin typeface="Consolas" panose="020B0609020204030204" pitchFamily="49" charset="0"/>
                  </a:rPr>
                  <a:t>int</a:t>
                </a:r>
                <a:r>
                  <a:rPr lang="de-DE" dirty="0">
                    <a:solidFill>
                      <a:srgbClr val="3B3B3B"/>
                    </a:solidFill>
                    <a:latin typeface="Consolas" panose="020B0609020204030204" pitchFamily="49" charset="0"/>
                  </a:rPr>
                  <a:t> </a:t>
                </a:r>
                <a:r>
                  <a:rPr lang="de-DE" dirty="0" err="1">
                    <a:solidFill>
                      <a:srgbClr val="795E26"/>
                    </a:solidFill>
                    <a:latin typeface="Consolas" panose="020B0609020204030204" pitchFamily="49" charset="0"/>
                  </a:rPr>
                  <a:t>main</a:t>
                </a:r>
                <a:r>
                  <a:rPr lang="de-DE" dirty="0">
                    <a:solidFill>
                      <a:srgbClr val="3B3B3B"/>
                    </a:solidFill>
                    <a:latin typeface="Consolas" panose="020B0609020204030204" pitchFamily="49" charset="0"/>
                  </a:rPr>
                  <a:t>() {</a:t>
                </a:r>
              </a:p>
              <a:p>
                <a:pPr lvl="0"/>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try</a:t>
                </a:r>
                <a:r>
                  <a:rPr lang="de-DE" dirty="0">
                    <a:solidFill>
                      <a:srgbClr val="3B3B3B"/>
                    </a:solidFill>
                    <a:latin typeface="Consolas" panose="020B0609020204030204" pitchFamily="49" charset="0"/>
                  </a:rPr>
                  <a:t> {</a:t>
                </a:r>
              </a:p>
              <a:p>
                <a:pPr lvl="0"/>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MyClass</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obj</a:t>
                </a:r>
                <a:r>
                  <a:rPr lang="de-DE" dirty="0">
                    <a:solidFill>
                      <a:srgbClr val="3B3B3B"/>
                    </a:solidFill>
                    <a:latin typeface="Consolas" panose="020B0609020204030204" pitchFamily="49" charset="0"/>
                  </a:rPr>
                  <a:t> </a:t>
                </a:r>
                <a:r>
                  <a:rPr lang="de-DE" dirty="0">
                    <a:solidFill>
                      <a:srgbClr val="000000"/>
                    </a:solidFill>
                    <a:latin typeface="Consolas" panose="020B0609020204030204" pitchFamily="49" charset="0"/>
                  </a:rPr>
                  <a:t>=</a:t>
                </a:r>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new</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MyClass</a:t>
                </a:r>
                <a:r>
                  <a:rPr lang="de-DE" dirty="0">
                    <a:solidFill>
                      <a:srgbClr val="3B3B3B"/>
                    </a:solidFill>
                    <a:latin typeface="Consolas" panose="020B0609020204030204" pitchFamily="49" charset="0"/>
                  </a:rPr>
                  <a:t>();</a:t>
                </a:r>
              </a:p>
              <a:p>
                <a:pPr lvl="0"/>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obj</a:t>
                </a:r>
                <a:r>
                  <a:rPr lang="de-DE" dirty="0">
                    <a:solidFill>
                      <a:srgbClr val="3B3B3B"/>
                    </a:solidFill>
                    <a:latin typeface="Consolas" panose="020B0609020204030204" pitchFamily="49" charset="0"/>
                  </a:rPr>
                  <a:t>-&gt;</a:t>
                </a:r>
                <a:r>
                  <a:rPr lang="de-DE" dirty="0" err="1">
                    <a:solidFill>
                      <a:srgbClr val="795E26"/>
                    </a:solidFill>
                    <a:latin typeface="Consolas" panose="020B0609020204030204" pitchFamily="49" charset="0"/>
                  </a:rPr>
                  <a:t>process</a:t>
                </a:r>
                <a:r>
                  <a:rPr lang="de-DE" dirty="0">
                    <a:solidFill>
                      <a:srgbClr val="3B3B3B"/>
                    </a:solidFill>
                    <a:latin typeface="Consolas" panose="020B0609020204030204" pitchFamily="49" charset="0"/>
                  </a:rPr>
                  <a:t>();</a:t>
                </a:r>
              </a:p>
              <a:p>
                <a:pPr lvl="0"/>
                <a:r>
                  <a:rPr lang="de-DE" dirty="0">
                    <a:solidFill>
                      <a:srgbClr val="3B3B3B"/>
                    </a:solidFill>
                    <a:latin typeface="Consolas" panose="020B0609020204030204" pitchFamily="49" charset="0"/>
                  </a:rPr>
                  <a:t>    </a:t>
                </a:r>
                <a:r>
                  <a:rPr lang="de-DE" dirty="0" err="1">
                    <a:solidFill>
                      <a:srgbClr val="AF00DB"/>
                    </a:solidFill>
                    <a:latin typeface="Consolas" panose="020B0609020204030204" pitchFamily="49" charset="0"/>
                  </a:rPr>
                  <a:t>delete</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obj</a:t>
                </a:r>
                <a:r>
                  <a:rPr lang="de-DE" dirty="0">
                    <a:solidFill>
                      <a:srgbClr val="3B3B3B"/>
                    </a:solidFill>
                    <a:latin typeface="Consolas" panose="020B0609020204030204" pitchFamily="49" charset="0"/>
                  </a:rPr>
                  <a:t>;</a:t>
                </a:r>
              </a:p>
              <a:p>
                <a:pPr lvl="0"/>
                <a:r>
                  <a:rPr lang="de-DE" dirty="0">
                    <a:solidFill>
                      <a:srgbClr val="3B3B3B"/>
                    </a:solidFill>
                    <a:latin typeface="Consolas" panose="020B0609020204030204" pitchFamily="49" charset="0"/>
                  </a:rPr>
                  <a:t>  } </a:t>
                </a:r>
                <a:r>
                  <a:rPr lang="de-DE" dirty="0">
                    <a:solidFill>
                      <a:srgbClr val="AF00DB"/>
                    </a:solidFill>
                    <a:latin typeface="Consolas" panose="020B0609020204030204" pitchFamily="49" charset="0"/>
                  </a:rPr>
                  <a:t>catch</a:t>
                </a:r>
                <a:r>
                  <a:rPr lang="de-DE" dirty="0">
                    <a:solidFill>
                      <a:srgbClr val="3B3B3B"/>
                    </a:solidFill>
                    <a:latin typeface="Consolas" panose="020B0609020204030204" pitchFamily="49" charset="0"/>
                  </a:rPr>
                  <a:t> (</a:t>
                </a:r>
                <a:r>
                  <a:rPr lang="de-DE" dirty="0" err="1">
                    <a:solidFill>
                      <a:srgbClr val="0000FF"/>
                    </a:solidFill>
                    <a:latin typeface="Consolas" panose="020B0609020204030204" pitchFamily="49" charset="0"/>
                  </a:rPr>
                  <a:t>const</a:t>
                </a:r>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267F99"/>
                    </a:solidFill>
                    <a:latin typeface="Consolas" panose="020B0609020204030204" pitchFamily="49" charset="0"/>
                  </a:rPr>
                  <a:t>exception</a:t>
                </a:r>
                <a:r>
                  <a:rPr lang="de-DE" dirty="0">
                    <a:solidFill>
                      <a:srgbClr val="000000"/>
                    </a:solidFill>
                    <a:latin typeface="Consolas" panose="020B0609020204030204" pitchFamily="49" charset="0"/>
                  </a:rPr>
                  <a:t>&amp;</a:t>
                </a:r>
                <a:r>
                  <a:rPr lang="de-DE" dirty="0">
                    <a:solidFill>
                      <a:srgbClr val="3B3B3B"/>
                    </a:solidFill>
                    <a:latin typeface="Consolas" panose="020B0609020204030204" pitchFamily="49" charset="0"/>
                  </a:rPr>
                  <a:t> </a:t>
                </a:r>
                <a:r>
                  <a:rPr lang="de-DE" dirty="0">
                    <a:solidFill>
                      <a:srgbClr val="001080"/>
                    </a:solidFill>
                    <a:latin typeface="Consolas" panose="020B0609020204030204" pitchFamily="49" charset="0"/>
                  </a:rPr>
                  <a:t>e</a:t>
                </a:r>
                <a:r>
                  <a:rPr lang="de-DE" dirty="0">
                    <a:solidFill>
                      <a:srgbClr val="3B3B3B"/>
                    </a:solidFill>
                    <a:latin typeface="Consolas" panose="020B0609020204030204" pitchFamily="49" charset="0"/>
                  </a:rPr>
                  <a:t>) {</a:t>
                </a:r>
              </a:p>
              <a:p>
                <a:pPr lvl="0"/>
                <a:r>
                  <a:rPr lang="de-DE" dirty="0">
                    <a:solidFill>
                      <a:srgbClr val="3B3B3B"/>
                    </a:solidFill>
                    <a:latin typeface="Consolas" panose="020B0609020204030204" pitchFamily="49" charset="0"/>
                  </a:rPr>
                  <a:t>    </a:t>
                </a:r>
                <a:r>
                  <a:rPr lang="de-DE" dirty="0" err="1">
                    <a:solidFill>
                      <a:srgbClr val="267F99"/>
                    </a:solidFill>
                    <a:latin typeface="Consolas" panose="020B0609020204030204" pitchFamily="49" charset="0"/>
                  </a:rPr>
                  <a:t>std</a:t>
                </a:r>
                <a:r>
                  <a:rPr lang="de-DE" dirty="0">
                    <a:solidFill>
                      <a:srgbClr val="3B3B3B"/>
                    </a:solidFill>
                    <a:latin typeface="Consolas" panose="020B0609020204030204" pitchFamily="49" charset="0"/>
                  </a:rPr>
                  <a:t>::</a:t>
                </a:r>
                <a:r>
                  <a:rPr lang="de-DE" dirty="0" err="1">
                    <a:solidFill>
                      <a:srgbClr val="001080"/>
                    </a:solidFill>
                    <a:latin typeface="Consolas" panose="020B0609020204030204" pitchFamily="49" charset="0"/>
                  </a:rPr>
                  <a:t>cerr</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a:solidFill>
                      <a:srgbClr val="A31515"/>
                    </a:solidFill>
                    <a:latin typeface="Consolas" panose="020B0609020204030204" pitchFamily="49" charset="0"/>
                  </a:rPr>
                  <a:t>"Error: "</a:t>
                </a:r>
                <a:r>
                  <a:rPr lang="de-DE" dirty="0">
                    <a:solidFill>
                      <a:srgbClr val="3B3B3B"/>
                    </a:solidFill>
                    <a:latin typeface="Consolas" panose="020B0609020204030204" pitchFamily="49" charset="0"/>
                  </a:rPr>
                  <a:t> </a:t>
                </a:r>
                <a:r>
                  <a:rPr lang="de-DE" dirty="0">
                    <a:solidFill>
                      <a:srgbClr val="795E26"/>
                    </a:solidFill>
                    <a:latin typeface="Consolas" panose="020B0609020204030204" pitchFamily="49" charset="0"/>
                  </a:rPr>
                  <a:t>&lt;&lt;</a:t>
                </a:r>
                <a:r>
                  <a:rPr lang="de-DE" dirty="0">
                    <a:solidFill>
                      <a:srgbClr val="3B3B3B"/>
                    </a:solidFill>
                    <a:latin typeface="Consolas" panose="020B0609020204030204" pitchFamily="49" charset="0"/>
                  </a:rPr>
                  <a:t> </a:t>
                </a:r>
                <a:r>
                  <a:rPr lang="de-DE" dirty="0" err="1">
                    <a:solidFill>
                      <a:srgbClr val="001080"/>
                    </a:solidFill>
                    <a:latin typeface="Consolas" panose="020B0609020204030204" pitchFamily="49" charset="0"/>
                  </a:rPr>
                  <a:t>e</a:t>
                </a:r>
                <a:r>
                  <a:rPr lang="de-DE" dirty="0" err="1">
                    <a:solidFill>
                      <a:srgbClr val="3B3B3B"/>
                    </a:solidFill>
                    <a:latin typeface="Consolas" panose="020B0609020204030204" pitchFamily="49" charset="0"/>
                  </a:rPr>
                  <a:t>.</a:t>
                </a:r>
                <a:r>
                  <a:rPr lang="de-DE" dirty="0" err="1">
                    <a:solidFill>
                      <a:srgbClr val="795E26"/>
                    </a:solidFill>
                    <a:latin typeface="Consolas" panose="020B0609020204030204" pitchFamily="49" charset="0"/>
                  </a:rPr>
                  <a:t>what</a:t>
                </a:r>
                <a:r>
                  <a:rPr lang="de-DE" dirty="0" smtClean="0">
                    <a:solidFill>
                      <a:srgbClr val="3B3B3B"/>
                    </a:solidFill>
                    <a:latin typeface="Consolas" panose="020B0609020204030204" pitchFamily="49" charset="0"/>
                  </a:rPr>
                  <a:t>();</a:t>
                </a:r>
                <a:endParaRPr lang="de-DE" dirty="0">
                  <a:solidFill>
                    <a:srgbClr val="3B3B3B"/>
                  </a:solidFill>
                  <a:latin typeface="Consolas" panose="020B0609020204030204" pitchFamily="49" charset="0"/>
                </a:endParaRPr>
              </a:p>
              <a:p>
                <a:pPr lvl="0"/>
                <a:r>
                  <a:rPr lang="de-DE" dirty="0">
                    <a:solidFill>
                      <a:srgbClr val="3B3B3B"/>
                    </a:solidFill>
                    <a:latin typeface="Consolas" panose="020B0609020204030204" pitchFamily="49" charset="0"/>
                  </a:rPr>
                  <a:t>  }</a:t>
                </a:r>
              </a:p>
              <a:p>
                <a:pPr lvl="0"/>
                <a:r>
                  <a:rPr lang="de-DE" dirty="0" smtClean="0">
                    <a:solidFill>
                      <a:srgbClr val="3B3B3B"/>
                    </a:solidFill>
                    <a:latin typeface="Consolas" panose="020B0609020204030204" pitchFamily="49" charset="0"/>
                  </a:rPr>
                  <a:t>}</a:t>
                </a:r>
                <a:endParaRPr lang="de-DE" dirty="0">
                  <a:solidFill>
                    <a:srgbClr val="3B3B3B"/>
                  </a:solidFill>
                  <a:latin typeface="Consolas" panose="020B0609020204030204" pitchFamily="49" charset="0"/>
                </a:endParaRPr>
              </a:p>
            </p:txBody>
          </p:sp>
          <p:sp>
            <p:nvSpPr>
              <p:cNvPr id="15" name="Rechteck 14"/>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smtClean="0">
                    <a:solidFill>
                      <a:schemeClr val="tx1"/>
                    </a:solidFill>
                    <a:latin typeface="Courier New" panose="02070309020205020404" pitchFamily="49" charset="0"/>
                    <a:cs typeface="Courier New" panose="02070309020205020404" pitchFamily="49" charset="0"/>
                  </a:rPr>
                  <a:t>Main.cpp</a:t>
                </a:r>
                <a:endParaRPr lang="en-US" dirty="0">
                  <a:solidFill>
                    <a:schemeClr val="tx1"/>
                  </a:solidFill>
                  <a:latin typeface="Courier New" panose="02070309020205020404" pitchFamily="49" charset="0"/>
                  <a:cs typeface="Courier New" panose="02070309020205020404" pitchFamily="49" charset="0"/>
                </a:endParaRPr>
              </a:p>
            </p:txBody>
          </p:sp>
        </p:gr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6" name="Gruppieren 15"/>
          <p:cNvGrpSpPr/>
          <p:nvPr/>
        </p:nvGrpSpPr>
        <p:grpSpPr>
          <a:xfrm>
            <a:off x="6707411" y="4437112"/>
            <a:ext cx="4752528" cy="864096"/>
            <a:chOff x="902679" y="6201247"/>
            <a:chExt cx="4752528" cy="864096"/>
          </a:xfrm>
        </p:grpSpPr>
        <p:sp>
          <p:nvSpPr>
            <p:cNvPr id="17" name="Abgerundetes Rechteck 16"/>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What goes wrong here?</a:t>
              </a:r>
              <a:endParaRPr lang="en-US" dirty="0">
                <a:solidFill>
                  <a:schemeClr val="tx1"/>
                </a:solidFill>
              </a:endParaRPr>
            </a:p>
          </p:txBody>
        </p:sp>
        <p:sp>
          <p:nvSpPr>
            <p:cNvPr id="18" name="Ellipse 17"/>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smtClean="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spTree>
    <p:extLst>
      <p:ext uri="{BB962C8B-B14F-4D97-AF65-F5344CB8AC3E}">
        <p14:creationId xmlns:p14="http://schemas.microsoft.com/office/powerpoint/2010/main" val="331987366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smtClean="0">
                <a:solidFill>
                  <a:schemeClr val="bg2"/>
                </a:solidFill>
              </a:rPr>
              <a:t>Smart Pointers</a:t>
            </a:r>
            <a:endParaRPr lang="en-US" dirty="0">
              <a:solidFill>
                <a:schemeClr val="bg2"/>
              </a:solidFill>
            </a:endParaRPr>
          </a:p>
          <a:p>
            <a:r>
              <a:rPr lang="en-US" dirty="0" smtClean="0"/>
              <a:t>Introduction</a:t>
            </a:r>
            <a:endParaRPr lang="en-US" dirty="0"/>
          </a:p>
        </p:txBody>
      </p:sp>
      <p:sp>
        <p:nvSpPr>
          <p:cNvPr id="3" name="Textplatzhalter 2"/>
          <p:cNvSpPr>
            <a:spLocks noGrp="1"/>
          </p:cNvSpPr>
          <p:nvPr>
            <p:ph type="body" sz="quarter" idx="10"/>
          </p:nvPr>
        </p:nvSpPr>
        <p:spPr/>
        <p:txBody>
          <a:bodyPr/>
          <a:lstStyle/>
          <a:p>
            <a:r>
              <a:rPr lang="en-US" dirty="0" smtClean="0"/>
              <a:t>Raw pointers are error-prone. It is very easy to forget some edge case in which the delete operator won’t be called at all, leading to memory leaks, or to try and access already deleted data</a:t>
            </a:r>
          </a:p>
          <a:p>
            <a:r>
              <a:rPr lang="en-US" dirty="0" smtClean="0"/>
              <a:t>The solution to this is smart pointers, which were first introduces by </a:t>
            </a:r>
            <a:r>
              <a:rPr lang="en-US" i="1" dirty="0" smtClean="0"/>
              <a:t>boost</a:t>
            </a:r>
            <a:r>
              <a:rPr lang="en-US" dirty="0" smtClean="0"/>
              <a:t>, a large collection of useful libraries</a:t>
            </a:r>
          </a:p>
          <a:p>
            <a:r>
              <a:rPr lang="en-US" dirty="0" smtClean="0"/>
              <a:t>In           , the standard introduces its own version of smart pointers, which differs from the boost implementation, but has the same use-cases</a:t>
            </a:r>
          </a:p>
          <a:p>
            <a:r>
              <a:rPr lang="en-US" dirty="0" smtClean="0"/>
              <a:t>The idea is based on the principle called Resource Acquisition is Initialization (RAII), stating that objects should automatically delete all their resources when they are deleted themselves</a:t>
            </a:r>
          </a:p>
          <a:p>
            <a:r>
              <a:rPr lang="en-US" dirty="0" smtClean="0"/>
              <a:t>Heap objects created with </a:t>
            </a:r>
            <a:r>
              <a:rPr lang="en-US" dirty="0" smtClean="0">
                <a:latin typeface="Consolas" panose="020B0609020204030204" pitchFamily="49" charset="0"/>
              </a:rPr>
              <a:t>new</a:t>
            </a:r>
            <a:r>
              <a:rPr lang="en-US" dirty="0" smtClean="0"/>
              <a:t> do not follow RAII!</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69</a:t>
            </a:fld>
            <a:endParaRPr lang="en-US" dirty="0"/>
          </a:p>
        </p:txBody>
      </p:sp>
      <p:grpSp>
        <p:nvGrpSpPr>
          <p:cNvPr id="5" name="Gruppieren 4"/>
          <p:cNvGrpSpPr>
            <a:grpSpLocks/>
          </p:cNvGrpSpPr>
          <p:nvPr/>
        </p:nvGrpSpPr>
        <p:grpSpPr>
          <a:xfrm>
            <a:off x="841733" y="2336688"/>
            <a:ext cx="501739" cy="354339"/>
            <a:chOff x="-1377941" y="1119958"/>
            <a:chExt cx="1003479" cy="708679"/>
          </a:xfrm>
        </p:grpSpPr>
        <p:sp>
          <p:nvSpPr>
            <p:cNvPr id="6" name="Textfeld 5"/>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7" name="Grafik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24512805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a:solidFill>
                  <a:schemeClr val="bg2"/>
                </a:solidFill>
              </a:rPr>
              <a:t>What is modern C++?</a:t>
            </a:r>
          </a:p>
          <a:p>
            <a:r>
              <a:rPr lang="en-US" dirty="0" smtClean="0"/>
              <a:t>History</a:t>
            </a:r>
            <a:endParaRPr lang="en-US" dirty="0"/>
          </a:p>
        </p:txBody>
      </p:sp>
      <p:sp>
        <p:nvSpPr>
          <p:cNvPr id="4" name="Textplatzhalter 3"/>
          <p:cNvSpPr>
            <a:spLocks noGrp="1"/>
          </p:cNvSpPr>
          <p:nvPr>
            <p:ph type="body" sz="quarter" idx="10"/>
          </p:nvPr>
        </p:nvSpPr>
        <p:spPr>
          <a:xfrm>
            <a:off x="334800" y="980728"/>
            <a:ext cx="6530550" cy="4968552"/>
          </a:xfrm>
        </p:spPr>
        <p:txBody>
          <a:bodyPr/>
          <a:lstStyle/>
          <a:p>
            <a:r>
              <a:rPr lang="en-US" dirty="0" smtClean="0"/>
              <a:t>C was made for efficiency, but hard to program</a:t>
            </a:r>
          </a:p>
          <a:p>
            <a:r>
              <a:rPr lang="en-US" dirty="0" smtClean="0"/>
              <a:t>Early C++ brought improvements in usability by introducing OOP, trying to nearly match C-efficiency</a:t>
            </a:r>
          </a:p>
          <a:p>
            <a:r>
              <a:rPr lang="en-US" dirty="0" smtClean="0"/>
              <a:t>It was still lacking far behind other languages (Java, Python, …) in functionality / User-friendliness</a:t>
            </a:r>
          </a:p>
          <a:p>
            <a:r>
              <a:rPr lang="en-US" dirty="0" smtClean="0"/>
              <a:t>With C++11, many new features were introduced making our work easier. Since then, new versions arrive in a ~3-year-cycle</a:t>
            </a:r>
          </a:p>
          <a:p>
            <a:r>
              <a:rPr lang="en-US" dirty="0" smtClean="0"/>
              <a:t>Since that brought massive efficiency losses, the compiler has gained more and more optimization power at the same time. But we need to know how to program such that the compiler can best optimize our code</a:t>
            </a:r>
          </a:p>
          <a:p>
            <a:endParaRPr lang="en-US" dirty="0"/>
          </a:p>
        </p:txBody>
      </p:sp>
      <p:pic>
        <p:nvPicPr>
          <p:cNvPr id="6" name="Picture 2">
            <a:extLst>
              <a:ext uri="{FF2B5EF4-FFF2-40B4-BE49-F238E27FC236}">
                <a16:creationId xmlns:a16="http://schemas.microsoft.com/office/drawing/2014/main" id="{F11D2885-A716-C161-2BE7-C14EC1D893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5350" y="980728"/>
            <a:ext cx="4989938" cy="4968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523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Smart Pointers</a:t>
            </a:r>
          </a:p>
          <a:p>
            <a:r>
              <a:rPr lang="en-US" dirty="0" smtClean="0"/>
              <a:t>Unique Pointer</a:t>
            </a:r>
            <a:endParaRPr lang="en-US" dirty="0"/>
          </a:p>
          <a:p>
            <a:endParaRPr lang="en-US" dirty="0"/>
          </a:p>
        </p:txBody>
      </p:sp>
      <p:sp>
        <p:nvSpPr>
          <p:cNvPr id="3" name="Textplatzhalter 2"/>
          <p:cNvSpPr>
            <a:spLocks noGrp="1"/>
          </p:cNvSpPr>
          <p:nvPr>
            <p:ph type="body" sz="quarter" idx="10"/>
          </p:nvPr>
        </p:nvSpPr>
        <p:spPr/>
        <p:txBody>
          <a:bodyPr/>
          <a:lstStyle/>
          <a:p>
            <a:r>
              <a:rPr lang="en-US" dirty="0" err="1" smtClean="0"/>
              <a:t>unique_ptr</a:t>
            </a:r>
            <a:r>
              <a:rPr lang="en-US" dirty="0" smtClean="0"/>
              <a:t> is a class with a single important member: An object on the heap</a:t>
            </a:r>
          </a:p>
          <a:p>
            <a:r>
              <a:rPr lang="en-US" dirty="0" smtClean="0"/>
              <a:t>In its destructor, </a:t>
            </a:r>
            <a:r>
              <a:rPr lang="en-US" dirty="0" smtClean="0">
                <a:latin typeface="Consolas" panose="020B0609020204030204" pitchFamily="49" charset="0"/>
              </a:rPr>
              <a:t>delete</a:t>
            </a:r>
            <a:r>
              <a:rPr lang="en-US" dirty="0" smtClean="0"/>
              <a:t> is called on that object</a:t>
            </a:r>
          </a:p>
          <a:p>
            <a:r>
              <a:rPr lang="en-US" dirty="0" smtClean="0"/>
              <a:t>The copy constructor and assignment operator are not declared for </a:t>
            </a:r>
            <a:r>
              <a:rPr lang="en-US" dirty="0" err="1"/>
              <a:t>unique_ptr</a:t>
            </a:r>
            <a:r>
              <a:rPr lang="en-US" dirty="0" smtClean="0"/>
              <a:t>, thus a single (unique) </a:t>
            </a:r>
            <a:r>
              <a:rPr lang="en-US" dirty="0" err="1" smtClean="0"/>
              <a:t>unique_ptr</a:t>
            </a:r>
            <a:r>
              <a:rPr lang="en-US" dirty="0" smtClean="0"/>
              <a:t> manages that object</a:t>
            </a:r>
          </a:p>
          <a:p>
            <a:r>
              <a:rPr lang="en-US" dirty="0" smtClean="0"/>
              <a:t>The </a:t>
            </a:r>
            <a:r>
              <a:rPr lang="en-US" dirty="0" err="1" smtClean="0"/>
              <a:t>unique_ptr</a:t>
            </a:r>
            <a:r>
              <a:rPr lang="en-US" dirty="0" smtClean="0"/>
              <a:t> is thus movable!</a:t>
            </a: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70</a:t>
            </a:fld>
            <a:endParaRPr lang="en-US" dirty="0"/>
          </a:p>
        </p:txBody>
      </p:sp>
    </p:spTree>
    <p:extLst>
      <p:ext uri="{BB962C8B-B14F-4D97-AF65-F5344CB8AC3E}">
        <p14:creationId xmlns:p14="http://schemas.microsoft.com/office/powerpoint/2010/main" val="197792011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Smart Pointers</a:t>
            </a:r>
          </a:p>
          <a:p>
            <a:r>
              <a:rPr lang="en-US" dirty="0" smtClean="0"/>
              <a:t>Unique Pointer</a:t>
            </a:r>
            <a:endParaRPr lang="en-US" dirty="0"/>
          </a:p>
          <a:p>
            <a:endParaRPr lang="en-US" dirty="0"/>
          </a:p>
        </p:txBody>
      </p:sp>
      <p:sp>
        <p:nvSpPr>
          <p:cNvPr id="3" name="Textplatzhalter 2"/>
          <p:cNvSpPr>
            <a:spLocks noGrp="1"/>
          </p:cNvSpPr>
          <p:nvPr>
            <p:ph type="body" sz="quarter" idx="10"/>
          </p:nvPr>
        </p:nvSpPr>
        <p:spPr/>
        <p:txBody>
          <a:bodyPr/>
          <a:lstStyle/>
          <a:p>
            <a:pPr marL="0" indent="0">
              <a:buNone/>
            </a:pPr>
            <a:r>
              <a:rPr lang="en-US" dirty="0" smtClean="0"/>
              <a:t>Usage</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71</a:t>
            </a:fld>
            <a:endParaRPr lang="en-US" dirty="0"/>
          </a:p>
        </p:txBody>
      </p:sp>
      <p:grpSp>
        <p:nvGrpSpPr>
          <p:cNvPr id="5" name="Gruppieren 4"/>
          <p:cNvGrpSpPr/>
          <p:nvPr/>
        </p:nvGrpSpPr>
        <p:grpSpPr>
          <a:xfrm>
            <a:off x="334963" y="1340768"/>
            <a:ext cx="11522075" cy="4616648"/>
            <a:chOff x="334963" y="983651"/>
            <a:chExt cx="11522075" cy="4616648"/>
          </a:xfrm>
        </p:grpSpPr>
        <p:sp>
          <p:nvSpPr>
            <p:cNvPr id="6" name="Rechteck 5"/>
            <p:cNvSpPr/>
            <p:nvPr/>
          </p:nvSpPr>
          <p:spPr>
            <a:xfrm>
              <a:off x="334963" y="983651"/>
              <a:ext cx="11522075" cy="461664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de-DE" sz="1400" dirty="0">
                  <a:solidFill>
                    <a:srgbClr val="AF00DB"/>
                  </a:solidFill>
                  <a:latin typeface="Consolas" panose="020B0609020204030204" pitchFamily="49" charset="0"/>
                </a:rPr>
                <a:t>#</a:t>
              </a:r>
              <a:r>
                <a:rPr lang="de-DE" sz="1400" dirty="0" err="1">
                  <a:solidFill>
                    <a:srgbClr val="AF00DB"/>
                  </a:solidFill>
                  <a:latin typeface="Consolas" panose="020B0609020204030204" pitchFamily="49" charset="0"/>
                </a:rPr>
                <a:t>include</a:t>
              </a:r>
              <a:r>
                <a:rPr lang="de-DE" sz="1400" dirty="0">
                  <a:solidFill>
                    <a:srgbClr val="0000FF"/>
                  </a:solidFill>
                  <a:latin typeface="Consolas" panose="020B0609020204030204" pitchFamily="49" charset="0"/>
                </a:rPr>
                <a:t> </a:t>
              </a:r>
              <a:r>
                <a:rPr lang="de-DE" sz="1400" dirty="0">
                  <a:solidFill>
                    <a:srgbClr val="A31515"/>
                  </a:solidFill>
                  <a:latin typeface="Consolas" panose="020B0609020204030204" pitchFamily="49" charset="0"/>
                </a:rPr>
                <a:t>&lt;</a:t>
              </a:r>
              <a:r>
                <a:rPr lang="de-DE" sz="1400" dirty="0" err="1">
                  <a:solidFill>
                    <a:srgbClr val="A31515"/>
                  </a:solidFill>
                  <a:latin typeface="Consolas" panose="020B0609020204030204" pitchFamily="49" charset="0"/>
                </a:rPr>
                <a:t>memory</a:t>
              </a:r>
              <a:r>
                <a:rPr lang="de-DE" sz="1400" dirty="0" smtClean="0">
                  <a:solidFill>
                    <a:srgbClr val="A31515"/>
                  </a:solidFill>
                  <a:latin typeface="Consolas" panose="020B0609020204030204" pitchFamily="49" charset="0"/>
                </a:rPr>
                <a:t>&gt;</a:t>
              </a:r>
              <a:endParaRPr lang="en-US" sz="1400" dirty="0" smtClean="0">
                <a:solidFill>
                  <a:srgbClr val="267F99"/>
                </a:solidFill>
                <a:latin typeface="Consolas" panose="020B0609020204030204" pitchFamily="49" charset="0"/>
              </a:endParaRPr>
            </a:p>
            <a:p>
              <a:r>
                <a:rPr lang="en-US" sz="1400" dirty="0" err="1" smtClean="0">
                  <a:solidFill>
                    <a:srgbClr val="267F99"/>
                  </a:solidFill>
                  <a:latin typeface="Consolas" panose="020B0609020204030204" pitchFamily="49" charset="0"/>
                </a:rPr>
                <a:t>std</a:t>
              </a:r>
              <a:r>
                <a:rPr lang="en-US" sz="1400" dirty="0">
                  <a:solidFill>
                    <a:srgbClr val="3B3B3B"/>
                  </a:solidFill>
                  <a:latin typeface="Consolas" panose="020B0609020204030204" pitchFamily="49" charset="0"/>
                </a:rPr>
                <a:t>::</a:t>
              </a:r>
              <a:r>
                <a:rPr lang="en-US" sz="1400" dirty="0" err="1">
                  <a:solidFill>
                    <a:srgbClr val="267F99"/>
                  </a:solidFill>
                  <a:latin typeface="Consolas" panose="020B0609020204030204" pitchFamily="49" charset="0"/>
                </a:rPr>
                <a:t>unique_ptr</a:t>
              </a:r>
              <a:r>
                <a:rPr lang="en-US" sz="1400" dirty="0">
                  <a:solidFill>
                    <a:srgbClr val="000000"/>
                  </a:solidFill>
                  <a:latin typeface="Consolas" panose="020B0609020204030204" pitchFamily="49" charset="0"/>
                </a:rPr>
                <a:t>&lt;</a:t>
              </a:r>
              <a:r>
                <a:rPr lang="en-US" sz="1400" dirty="0">
                  <a:solidFill>
                    <a:srgbClr val="267F99"/>
                  </a:solidFill>
                  <a:latin typeface="Consolas" panose="020B0609020204030204" pitchFamily="49" charset="0"/>
                </a:rPr>
                <a:t>Point</a:t>
              </a:r>
              <a:r>
                <a:rPr lang="en-US" sz="1400" dirty="0">
                  <a:solidFill>
                    <a:srgbClr val="000000"/>
                  </a:solidFill>
                  <a:latin typeface="Consolas" panose="020B0609020204030204" pitchFamily="49" charset="0"/>
                </a:rPr>
                <a:t>&gt;</a:t>
              </a:r>
              <a:r>
                <a:rPr lang="en-US" sz="1400" dirty="0">
                  <a:solidFill>
                    <a:srgbClr val="3B3B3B"/>
                  </a:solidFill>
                  <a:latin typeface="Consolas" panose="020B0609020204030204" pitchFamily="49" charset="0"/>
                </a:rPr>
                <a:t> </a:t>
              </a:r>
              <a:r>
                <a:rPr lang="en-US" sz="1400" dirty="0" smtClean="0">
                  <a:solidFill>
                    <a:srgbClr val="001080"/>
                  </a:solidFill>
                  <a:latin typeface="Consolas" panose="020B0609020204030204" pitchFamily="49" charset="0"/>
                </a:rPr>
                <a:t>p</a:t>
              </a:r>
              <a:r>
                <a:rPr lang="en-US" sz="1400" dirty="0" smtClean="0">
                  <a:solidFill>
                    <a:srgbClr val="3B3B3B"/>
                  </a:solidFill>
                  <a:latin typeface="Consolas" panose="020B0609020204030204" pitchFamily="49" charset="0"/>
                </a:rPr>
                <a:t>{</a:t>
              </a:r>
              <a:r>
                <a:rPr lang="en-US" sz="1400" dirty="0" smtClean="0">
                  <a:solidFill>
                    <a:srgbClr val="AF00DB"/>
                  </a:solidFill>
                  <a:latin typeface="Consolas" panose="020B0609020204030204" pitchFamily="49" charset="0"/>
                </a:rPr>
                <a:t>new</a:t>
              </a:r>
              <a:r>
                <a:rPr lang="en-US" sz="1400" dirty="0" smtClean="0">
                  <a:solidFill>
                    <a:srgbClr val="3B3B3B"/>
                  </a:solidFill>
                  <a:latin typeface="Consolas" panose="020B0609020204030204" pitchFamily="49" charset="0"/>
                </a:rPr>
                <a:t> </a:t>
              </a:r>
              <a:r>
                <a:rPr lang="en-US" sz="1400" dirty="0">
                  <a:solidFill>
                    <a:srgbClr val="267F99"/>
                  </a:solidFill>
                  <a:latin typeface="Consolas" panose="020B0609020204030204" pitchFamily="49" charset="0"/>
                </a:rPr>
                <a:t>Point</a:t>
              </a:r>
              <a:r>
                <a:rPr lang="en-US" sz="1400" dirty="0">
                  <a:solidFill>
                    <a:srgbClr val="3B3B3B"/>
                  </a:solidFill>
                  <a:latin typeface="Consolas" panose="020B0609020204030204" pitchFamily="49" charset="0"/>
                </a:rPr>
                <a:t>{</a:t>
              </a:r>
              <a:r>
                <a:rPr lang="en-US" sz="1400" dirty="0">
                  <a:solidFill>
                    <a:srgbClr val="098658"/>
                  </a:solidFill>
                  <a:latin typeface="Consolas" panose="020B0609020204030204" pitchFamily="49" charset="0"/>
                </a:rPr>
                <a:t>1</a:t>
              </a:r>
              <a:r>
                <a:rPr lang="en-US" sz="1400" dirty="0">
                  <a:solidFill>
                    <a:srgbClr val="3B3B3B"/>
                  </a:solidFill>
                  <a:latin typeface="Consolas" panose="020B0609020204030204" pitchFamily="49" charset="0"/>
                </a:rPr>
                <a:t>, </a:t>
              </a:r>
              <a:r>
                <a:rPr lang="en-US" sz="1400" dirty="0">
                  <a:solidFill>
                    <a:srgbClr val="098658"/>
                  </a:solidFill>
                  <a:latin typeface="Consolas" panose="020B0609020204030204" pitchFamily="49" charset="0"/>
                </a:rPr>
                <a:t>2</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create with new, immediately manage with </a:t>
              </a:r>
              <a:r>
                <a:rPr lang="en-US" sz="1400" dirty="0" err="1">
                  <a:solidFill>
                    <a:srgbClr val="008000"/>
                  </a:solidFill>
                  <a:latin typeface="Consolas" panose="020B0609020204030204" pitchFamily="49" charset="0"/>
                </a:rPr>
                <a:t>unique_ptr</a:t>
              </a:r>
              <a:endParaRPr lang="en-US" sz="1400" dirty="0">
                <a:solidFill>
                  <a:srgbClr val="3B3B3B"/>
                </a:solidFill>
                <a:latin typeface="Consolas" panose="020B0609020204030204" pitchFamily="49" charset="0"/>
              </a:endParaRPr>
            </a:p>
            <a:p>
              <a:r>
                <a:rPr lang="en-US" sz="1400" dirty="0" err="1" smtClean="0">
                  <a:solidFill>
                    <a:srgbClr val="267F99"/>
                  </a:solidFill>
                  <a:latin typeface="Consolas" panose="020B0609020204030204" pitchFamily="49" charset="0"/>
                </a:rPr>
                <a:t>std</a:t>
              </a:r>
              <a:r>
                <a:rPr lang="en-US" sz="1400" dirty="0">
                  <a:solidFill>
                    <a:srgbClr val="3B3B3B"/>
                  </a:solidFill>
                  <a:latin typeface="Consolas" panose="020B0609020204030204" pitchFamily="49" charset="0"/>
                </a:rPr>
                <a:t>::</a:t>
              </a:r>
              <a:r>
                <a:rPr lang="en-US" sz="1400" dirty="0" err="1">
                  <a:solidFill>
                    <a:srgbClr val="001080"/>
                  </a:solidFill>
                  <a:latin typeface="Consolas" panose="020B0609020204030204" pitchFamily="49" charset="0"/>
                </a:rPr>
                <a:t>cout</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&lt;&lt;</a:t>
              </a:r>
              <a:r>
                <a:rPr lang="en-US" sz="1400" dirty="0">
                  <a:solidFill>
                    <a:srgbClr val="3B3B3B"/>
                  </a:solidFill>
                  <a:latin typeface="Consolas" panose="020B0609020204030204" pitchFamily="49" charset="0"/>
                </a:rPr>
                <a:t> </a:t>
              </a:r>
              <a:r>
                <a:rPr lang="en-US" sz="1400" dirty="0" err="1" smtClean="0">
                  <a:solidFill>
                    <a:srgbClr val="001080"/>
                  </a:solidFill>
                  <a:latin typeface="Consolas" panose="020B0609020204030204" pitchFamily="49" charset="0"/>
                </a:rPr>
                <a:t>p</a:t>
              </a:r>
              <a:r>
                <a:rPr lang="en-US" sz="1400" dirty="0" err="1" smtClean="0">
                  <a:solidFill>
                    <a:srgbClr val="3B3B3B"/>
                  </a:solidFill>
                  <a:latin typeface="Consolas" panose="020B0609020204030204" pitchFamily="49" charset="0"/>
                </a:rPr>
                <a:t>.</a:t>
              </a:r>
              <a:r>
                <a:rPr lang="en-US" sz="1400" dirty="0" err="1" smtClean="0">
                  <a:solidFill>
                    <a:srgbClr val="795E26"/>
                  </a:solidFill>
                  <a:latin typeface="Consolas" panose="020B0609020204030204" pitchFamily="49" charset="0"/>
                </a:rPr>
                <a:t>get</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&lt;&lt;</a:t>
              </a:r>
              <a:r>
                <a:rPr lang="en-US" sz="1400" dirty="0">
                  <a:solidFill>
                    <a:srgbClr val="3B3B3B"/>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EE0000"/>
                  </a:solidFill>
                  <a:latin typeface="Consolas" panose="020B0609020204030204" pitchFamily="49" charset="0"/>
                </a:rPr>
                <a:t>\n</a:t>
              </a:r>
              <a:r>
                <a:rPr lang="en-US" sz="1400" dirty="0">
                  <a:solidFill>
                    <a:srgbClr val="A31515"/>
                  </a:solidFill>
                  <a:latin typeface="Consolas" panose="020B0609020204030204" pitchFamily="49" charset="0"/>
                </a:rPr>
                <a:t>'</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a:t>
              </a:r>
              <a:r>
                <a:rPr lang="en-US" sz="1400" dirty="0" smtClean="0">
                  <a:solidFill>
                    <a:srgbClr val="008000"/>
                  </a:solidFill>
                  <a:latin typeface="Consolas" panose="020B0609020204030204" pitchFamily="49" charset="0"/>
                </a:rPr>
                <a:t>get the </a:t>
              </a:r>
              <a:r>
                <a:rPr lang="en-US" sz="1400" dirty="0">
                  <a:solidFill>
                    <a:srgbClr val="008000"/>
                  </a:solidFill>
                  <a:latin typeface="Consolas" panose="020B0609020204030204" pitchFamily="49" charset="0"/>
                </a:rPr>
                <a:t>underlying raw </a:t>
              </a:r>
              <a:r>
                <a:rPr lang="en-US" sz="1400" dirty="0" smtClean="0">
                  <a:solidFill>
                    <a:srgbClr val="008000"/>
                  </a:solidFill>
                  <a:latin typeface="Consolas" panose="020B0609020204030204" pitchFamily="49" charset="0"/>
                </a:rPr>
                <a:t>pointer</a:t>
              </a:r>
              <a:endParaRPr lang="en-US" sz="1400" dirty="0">
                <a:solidFill>
                  <a:srgbClr val="3B3B3B"/>
                </a:solidFill>
                <a:latin typeface="Consolas" panose="020B0609020204030204" pitchFamily="49" charset="0"/>
              </a:endParaRPr>
            </a:p>
            <a:p>
              <a:r>
                <a:rPr lang="en-US" sz="1400" dirty="0" err="1" smtClean="0">
                  <a:solidFill>
                    <a:srgbClr val="795E26"/>
                  </a:solidFill>
                  <a:latin typeface="Consolas" panose="020B0609020204030204" pitchFamily="49" charset="0"/>
                </a:rPr>
                <a:t>take_over_point</a:t>
              </a:r>
              <a:r>
                <a:rPr lang="en-US" sz="1400" dirty="0" smtClean="0">
                  <a:solidFill>
                    <a:srgbClr val="3B3B3B"/>
                  </a:solidFill>
                  <a:latin typeface="Consolas" panose="020B0609020204030204" pitchFamily="49" charset="0"/>
                </a:rPr>
                <a:t>(</a:t>
              </a:r>
              <a:r>
                <a:rPr lang="en-US" sz="1400" dirty="0" err="1" smtClean="0">
                  <a:solidFill>
                    <a:srgbClr val="267F99"/>
                  </a:solidFill>
                  <a:latin typeface="Consolas" panose="020B0609020204030204" pitchFamily="49" charset="0"/>
                </a:rPr>
                <a:t>std</a:t>
              </a:r>
              <a:r>
                <a:rPr lang="en-US" sz="1400" dirty="0">
                  <a:solidFill>
                    <a:srgbClr val="3B3B3B"/>
                  </a:solidFill>
                  <a:latin typeface="Consolas" panose="020B0609020204030204" pitchFamily="49" charset="0"/>
                </a:rPr>
                <a:t>::</a:t>
              </a:r>
              <a:r>
                <a:rPr lang="en-US" sz="1400" dirty="0" smtClean="0">
                  <a:solidFill>
                    <a:srgbClr val="795E26"/>
                  </a:solidFill>
                  <a:latin typeface="Consolas" panose="020B0609020204030204" pitchFamily="49" charset="0"/>
                </a:rPr>
                <a:t>move</a:t>
              </a:r>
              <a:r>
                <a:rPr lang="en-US" sz="1400" dirty="0" smtClean="0">
                  <a:solidFill>
                    <a:srgbClr val="3B3B3B"/>
                  </a:solidFill>
                  <a:latin typeface="Consolas" panose="020B0609020204030204" pitchFamily="49" charset="0"/>
                </a:rPr>
                <a:t>(</a:t>
              </a:r>
              <a:r>
                <a:rPr lang="en-US" sz="1400" dirty="0" smtClean="0">
                  <a:solidFill>
                    <a:srgbClr val="001080"/>
                  </a:solidFill>
                  <a:latin typeface="Consolas" panose="020B0609020204030204" pitchFamily="49" charset="0"/>
                </a:rPr>
                <a:t>p</a:t>
              </a:r>
              <a:r>
                <a:rPr lang="en-US" sz="1400" dirty="0" smtClean="0">
                  <a:solidFill>
                    <a:srgbClr val="3B3B3B"/>
                  </a:solidFill>
                  <a:latin typeface="Consolas" panose="020B0609020204030204" pitchFamily="49" charset="0"/>
                </a:rPr>
                <a:t>));</a:t>
              </a:r>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            // Move the pointer into another function</a:t>
              </a:r>
              <a:endParaRPr lang="en-US" sz="1400" dirty="0">
                <a:solidFill>
                  <a:srgbClr val="3B3B3B"/>
                </a:solidFill>
                <a:latin typeface="Consolas" panose="020B0609020204030204" pitchFamily="49" charset="0"/>
              </a:endParaRPr>
            </a:p>
            <a:p>
              <a:r>
                <a:rPr lang="en-US" sz="1400" dirty="0" err="1" smtClean="0">
                  <a:solidFill>
                    <a:srgbClr val="267F99"/>
                  </a:solidFill>
                  <a:latin typeface="Consolas" panose="020B0609020204030204" pitchFamily="49" charset="0"/>
                </a:rPr>
                <a:t>std</a:t>
              </a:r>
              <a:r>
                <a:rPr lang="en-US" sz="1400" dirty="0">
                  <a:solidFill>
                    <a:srgbClr val="3B3B3B"/>
                  </a:solidFill>
                  <a:latin typeface="Consolas" panose="020B0609020204030204" pitchFamily="49" charset="0"/>
                </a:rPr>
                <a:t>::</a:t>
              </a:r>
              <a:r>
                <a:rPr lang="en-US" sz="1400" dirty="0" err="1">
                  <a:solidFill>
                    <a:srgbClr val="001080"/>
                  </a:solidFill>
                  <a:latin typeface="Consolas" panose="020B0609020204030204" pitchFamily="49" charset="0"/>
                </a:rPr>
                <a:t>cout</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&lt;&lt;</a:t>
              </a:r>
              <a:r>
                <a:rPr lang="en-US" sz="1400" dirty="0">
                  <a:solidFill>
                    <a:srgbClr val="3B3B3B"/>
                  </a:solidFill>
                  <a:latin typeface="Consolas" panose="020B0609020204030204" pitchFamily="49" charset="0"/>
                </a:rPr>
                <a:t> </a:t>
              </a:r>
              <a:r>
                <a:rPr lang="en-US" sz="1400" dirty="0" err="1" smtClean="0">
                  <a:solidFill>
                    <a:srgbClr val="001080"/>
                  </a:solidFill>
                  <a:latin typeface="Consolas" panose="020B0609020204030204" pitchFamily="49" charset="0"/>
                </a:rPr>
                <a:t>p</a:t>
              </a:r>
              <a:r>
                <a:rPr lang="en-US" sz="1400" dirty="0" err="1" smtClean="0">
                  <a:solidFill>
                    <a:srgbClr val="3B3B3B"/>
                  </a:solidFill>
                  <a:latin typeface="Consolas" panose="020B0609020204030204" pitchFamily="49" charset="0"/>
                </a:rPr>
                <a:t>.</a:t>
              </a:r>
              <a:r>
                <a:rPr lang="en-US" sz="1400" dirty="0" err="1" smtClean="0">
                  <a:solidFill>
                    <a:srgbClr val="795E26"/>
                  </a:solidFill>
                  <a:latin typeface="Consolas" panose="020B0609020204030204" pitchFamily="49" charset="0"/>
                </a:rPr>
                <a:t>get</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&lt;&lt;</a:t>
              </a:r>
              <a:r>
                <a:rPr lang="en-US" sz="1400" dirty="0">
                  <a:solidFill>
                    <a:srgbClr val="3B3B3B"/>
                  </a:solidFill>
                  <a:latin typeface="Consolas" panose="020B0609020204030204" pitchFamily="49" charset="0"/>
                </a:rPr>
                <a:t> </a:t>
              </a:r>
              <a:r>
                <a:rPr lang="en-US" sz="1400" dirty="0">
                  <a:solidFill>
                    <a:srgbClr val="A31515"/>
                  </a:solidFill>
                  <a:latin typeface="Consolas" panose="020B0609020204030204" pitchFamily="49" charset="0"/>
                </a:rPr>
                <a:t>'</a:t>
              </a:r>
              <a:r>
                <a:rPr lang="en-US" sz="1400" dirty="0">
                  <a:solidFill>
                    <a:srgbClr val="EE0000"/>
                  </a:solidFill>
                  <a:latin typeface="Consolas" panose="020B0609020204030204" pitchFamily="49" charset="0"/>
                </a:rPr>
                <a:t>\n</a:t>
              </a:r>
              <a:r>
                <a:rPr lang="en-US" sz="1400" dirty="0">
                  <a:solidFill>
                    <a:srgbClr val="A31515"/>
                  </a:solidFill>
                  <a:latin typeface="Consolas" panose="020B0609020204030204" pitchFamily="49" charset="0"/>
                </a:rPr>
                <a:t>'</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Prints 0, as the </a:t>
              </a:r>
              <a:r>
                <a:rPr lang="en-US" sz="1400" dirty="0" err="1">
                  <a:solidFill>
                    <a:srgbClr val="008000"/>
                  </a:solidFill>
                  <a:latin typeface="Consolas" panose="020B0609020204030204" pitchFamily="49" charset="0"/>
                </a:rPr>
                <a:t>unique_ptr</a:t>
              </a:r>
              <a:r>
                <a:rPr lang="en-US" sz="1400" dirty="0">
                  <a:solidFill>
                    <a:srgbClr val="008000"/>
                  </a:solidFill>
                  <a:latin typeface="Consolas" panose="020B0609020204030204" pitchFamily="49" charset="0"/>
                </a:rPr>
                <a:t> now points to </a:t>
              </a:r>
              <a:r>
                <a:rPr lang="en-US" sz="1400" dirty="0" err="1">
                  <a:solidFill>
                    <a:srgbClr val="008000"/>
                  </a:solidFill>
                  <a:latin typeface="Consolas" panose="020B0609020204030204" pitchFamily="49" charset="0"/>
                </a:rPr>
                <a:t>nullptr</a:t>
              </a:r>
              <a:endParaRPr lang="en-US" sz="1400" dirty="0">
                <a:solidFill>
                  <a:srgbClr val="3B3B3B"/>
                </a:solidFill>
                <a:latin typeface="Consolas" panose="020B0609020204030204" pitchFamily="49" charset="0"/>
              </a:endParaRPr>
            </a:p>
            <a:p>
              <a:r>
                <a:rPr lang="en-US" sz="1400" dirty="0" err="1" smtClean="0">
                  <a:solidFill>
                    <a:srgbClr val="001080"/>
                  </a:solidFill>
                  <a:latin typeface="Consolas" panose="020B0609020204030204" pitchFamily="49" charset="0"/>
                </a:rPr>
                <a:t>p</a:t>
              </a:r>
              <a:r>
                <a:rPr lang="en-US" sz="1400" dirty="0" err="1" smtClean="0">
                  <a:solidFill>
                    <a:srgbClr val="3B3B3B"/>
                  </a:solidFill>
                  <a:latin typeface="Consolas" panose="020B0609020204030204" pitchFamily="49" charset="0"/>
                </a:rPr>
                <a:t>.</a:t>
              </a:r>
              <a:r>
                <a:rPr lang="en-US" sz="1400" dirty="0" err="1" smtClean="0">
                  <a:solidFill>
                    <a:srgbClr val="795E26"/>
                  </a:solidFill>
                  <a:latin typeface="Consolas" panose="020B0609020204030204" pitchFamily="49" charset="0"/>
                </a:rPr>
                <a:t>reset</a:t>
              </a:r>
              <a:r>
                <a:rPr lang="en-US" sz="1400" dirty="0" smtClean="0">
                  <a:solidFill>
                    <a:srgbClr val="3B3B3B"/>
                  </a:solidFill>
                  <a:latin typeface="Consolas" panose="020B0609020204030204" pitchFamily="49" charset="0"/>
                </a:rPr>
                <a:t>(</a:t>
              </a:r>
              <a:r>
                <a:rPr lang="en-US" sz="1400" dirty="0" smtClean="0">
                  <a:solidFill>
                    <a:srgbClr val="AF00DB"/>
                  </a:solidFill>
                  <a:latin typeface="Consolas" panose="020B0609020204030204" pitchFamily="49" charset="0"/>
                </a:rPr>
                <a:t>new</a:t>
              </a:r>
              <a:r>
                <a:rPr lang="en-US" sz="1400" dirty="0" smtClean="0">
                  <a:solidFill>
                    <a:srgbClr val="3B3B3B"/>
                  </a:solidFill>
                  <a:latin typeface="Consolas" panose="020B0609020204030204" pitchFamily="49" charset="0"/>
                </a:rPr>
                <a:t> </a:t>
              </a:r>
              <a:r>
                <a:rPr lang="en-US" sz="1400" dirty="0">
                  <a:solidFill>
                    <a:srgbClr val="267F99"/>
                  </a:solidFill>
                  <a:latin typeface="Consolas" panose="020B0609020204030204" pitchFamily="49" charset="0"/>
                </a:rPr>
                <a:t>Point</a:t>
              </a:r>
              <a:r>
                <a:rPr lang="en-US" sz="1400" dirty="0">
                  <a:solidFill>
                    <a:srgbClr val="3B3B3B"/>
                  </a:solidFill>
                  <a:latin typeface="Consolas" panose="020B0609020204030204" pitchFamily="49" charset="0"/>
                </a:rPr>
                <a:t>{</a:t>
              </a:r>
              <a:r>
                <a:rPr lang="en-US" sz="1400" dirty="0">
                  <a:solidFill>
                    <a:srgbClr val="098658"/>
                  </a:solidFill>
                  <a:latin typeface="Consolas" panose="020B0609020204030204" pitchFamily="49" charset="0"/>
                </a:rPr>
                <a:t>3</a:t>
              </a:r>
              <a:r>
                <a:rPr lang="en-US" sz="1400" dirty="0">
                  <a:solidFill>
                    <a:srgbClr val="3B3B3B"/>
                  </a:solidFill>
                  <a:latin typeface="Consolas" panose="020B0609020204030204" pitchFamily="49" charset="0"/>
                </a:rPr>
                <a:t>, </a:t>
              </a:r>
              <a:r>
                <a:rPr lang="en-US" sz="1400" dirty="0">
                  <a:solidFill>
                    <a:srgbClr val="098658"/>
                  </a:solidFill>
                  <a:latin typeface="Consolas" panose="020B0609020204030204" pitchFamily="49" charset="0"/>
                </a:rPr>
                <a:t>4</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Bind another object to the existing </a:t>
              </a:r>
              <a:r>
                <a:rPr lang="en-US" sz="1400" dirty="0" err="1">
                  <a:solidFill>
                    <a:srgbClr val="008000"/>
                  </a:solidFill>
                  <a:latin typeface="Consolas" panose="020B0609020204030204" pitchFamily="49" charset="0"/>
                </a:rPr>
                <a:t>unique_ptr</a:t>
              </a:r>
              <a:endParaRPr lang="en-US" sz="1400" dirty="0">
                <a:solidFill>
                  <a:srgbClr val="3B3B3B"/>
                </a:solidFill>
                <a:latin typeface="Consolas" panose="020B0609020204030204" pitchFamily="49" charset="0"/>
              </a:endParaRPr>
            </a:p>
            <a:p>
              <a:r>
                <a:rPr lang="en-US" sz="1400" dirty="0" smtClean="0">
                  <a:solidFill>
                    <a:srgbClr val="001080"/>
                  </a:solidFill>
                  <a:latin typeface="Consolas" panose="020B0609020204030204" pitchFamily="49" charset="0"/>
                </a:rPr>
                <a:t>p</a:t>
              </a:r>
              <a:r>
                <a:rPr lang="en-US" sz="1400" dirty="0" smtClean="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err="1">
                  <a:solidFill>
                    <a:srgbClr val="267F99"/>
                  </a:solidFill>
                  <a:latin typeface="Consolas" panose="020B0609020204030204" pitchFamily="49" charset="0"/>
                </a:rPr>
                <a:t>std</a:t>
              </a:r>
              <a:r>
                <a:rPr lang="en-US" sz="1400" dirty="0">
                  <a:solidFill>
                    <a:srgbClr val="3B3B3B"/>
                  </a:solidFill>
                  <a:latin typeface="Consolas" panose="020B0609020204030204" pitchFamily="49" charset="0"/>
                </a:rPr>
                <a:t>::</a:t>
              </a:r>
              <a:r>
                <a:rPr lang="en-US" sz="1400" dirty="0" err="1">
                  <a:solidFill>
                    <a:srgbClr val="795E26"/>
                  </a:solidFill>
                  <a:latin typeface="Consolas" panose="020B0609020204030204" pitchFamily="49" charset="0"/>
                </a:rPr>
                <a:t>make_unique</a:t>
              </a:r>
              <a:r>
                <a:rPr lang="en-US" sz="1400" dirty="0">
                  <a:solidFill>
                    <a:srgbClr val="3B3B3B"/>
                  </a:solidFill>
                  <a:latin typeface="Consolas" panose="020B0609020204030204" pitchFamily="49" charset="0"/>
                </a:rPr>
                <a:t>&lt;</a:t>
              </a:r>
              <a:r>
                <a:rPr lang="en-US" sz="1400" dirty="0">
                  <a:solidFill>
                    <a:srgbClr val="267F99"/>
                  </a:solidFill>
                  <a:latin typeface="Consolas" panose="020B0609020204030204" pitchFamily="49" charset="0"/>
                </a:rPr>
                <a:t>Point</a:t>
              </a:r>
              <a:r>
                <a:rPr lang="en-US" sz="1400" dirty="0">
                  <a:solidFill>
                    <a:srgbClr val="3B3B3B"/>
                  </a:solidFill>
                  <a:latin typeface="Consolas" panose="020B0609020204030204" pitchFamily="49" charset="0"/>
                </a:rPr>
                <a:t>&gt;(</a:t>
              </a:r>
              <a:r>
                <a:rPr lang="en-US" sz="1400" dirty="0">
                  <a:solidFill>
                    <a:srgbClr val="098658"/>
                  </a:solidFill>
                  <a:latin typeface="Consolas" panose="020B0609020204030204" pitchFamily="49" charset="0"/>
                </a:rPr>
                <a:t>5</a:t>
              </a:r>
              <a:r>
                <a:rPr lang="en-US" sz="1400" dirty="0">
                  <a:solidFill>
                    <a:srgbClr val="3B3B3B"/>
                  </a:solidFill>
                  <a:latin typeface="Consolas" panose="020B0609020204030204" pitchFamily="49" charset="0"/>
                </a:rPr>
                <a:t>, </a:t>
              </a:r>
              <a:r>
                <a:rPr lang="en-US" sz="1400" dirty="0">
                  <a:solidFill>
                    <a:srgbClr val="098658"/>
                  </a:solidFill>
                  <a:latin typeface="Consolas" panose="020B0609020204030204" pitchFamily="49" charset="0"/>
                </a:rPr>
                <a:t>6</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a:t>
              </a:r>
              <a:r>
                <a:rPr lang="en-US" sz="1400" dirty="0" err="1">
                  <a:solidFill>
                    <a:srgbClr val="008000"/>
                  </a:solidFill>
                  <a:latin typeface="Consolas" panose="020B0609020204030204" pitchFamily="49" charset="0"/>
                </a:rPr>
                <a:t>make_unique</a:t>
              </a:r>
              <a:r>
                <a:rPr lang="en-US" sz="1400" dirty="0">
                  <a:solidFill>
                    <a:srgbClr val="008000"/>
                  </a:solidFill>
                  <a:latin typeface="Consolas" panose="020B0609020204030204" pitchFamily="49" charset="0"/>
                </a:rPr>
                <a:t> is a better way to create </a:t>
              </a:r>
              <a:r>
                <a:rPr lang="en-US" sz="1400" dirty="0" err="1">
                  <a:solidFill>
                    <a:srgbClr val="008000"/>
                  </a:solidFill>
                  <a:latin typeface="Consolas" panose="020B0609020204030204" pitchFamily="49" charset="0"/>
                </a:rPr>
                <a:t>unique_ptr</a:t>
              </a:r>
              <a:r>
                <a:rPr lang="en-US" sz="1400" dirty="0">
                  <a:solidFill>
                    <a:srgbClr val="008000"/>
                  </a:solidFill>
                  <a:latin typeface="Consolas" panose="020B0609020204030204" pitchFamily="49" charset="0"/>
                </a:rPr>
                <a:t> w/o </a:t>
              </a:r>
              <a:r>
                <a:rPr lang="en-US" sz="1400" dirty="0" smtClean="0">
                  <a:solidFill>
                    <a:srgbClr val="008000"/>
                  </a:solidFill>
                  <a:latin typeface="Consolas" panose="020B0609020204030204" pitchFamily="49" charset="0"/>
                </a:rPr>
                <a:t>new since C++14</a:t>
              </a:r>
            </a:p>
            <a:p>
              <a:endParaRPr lang="en-US" sz="1400" dirty="0" smtClean="0">
                <a:solidFill>
                  <a:srgbClr val="008000"/>
                </a:solidFill>
                <a:latin typeface="Consolas" panose="020B0609020204030204" pitchFamily="49" charset="0"/>
              </a:endParaRPr>
            </a:p>
            <a:p>
              <a:r>
                <a:rPr lang="de-DE" sz="1400" dirty="0" err="1">
                  <a:solidFill>
                    <a:srgbClr val="0000FF"/>
                  </a:solidFill>
                  <a:latin typeface="Consolas" panose="020B0609020204030204" pitchFamily="49" charset="0"/>
                </a:rPr>
                <a:t>void</a:t>
              </a:r>
              <a:r>
                <a:rPr lang="de-DE" sz="1400" dirty="0">
                  <a:solidFill>
                    <a:srgbClr val="3B3B3B"/>
                  </a:solidFill>
                  <a:latin typeface="Consolas" panose="020B0609020204030204" pitchFamily="49" charset="0"/>
                </a:rPr>
                <a:t> </a:t>
              </a:r>
              <a:r>
                <a:rPr lang="de-DE" sz="1400" dirty="0" err="1">
                  <a:solidFill>
                    <a:srgbClr val="795E26"/>
                  </a:solidFill>
                  <a:latin typeface="Consolas" panose="020B0609020204030204" pitchFamily="49" charset="0"/>
                </a:rPr>
                <a:t>do_something</a:t>
              </a:r>
              <a:r>
                <a:rPr lang="de-DE" sz="1400" dirty="0">
                  <a:solidFill>
                    <a:srgbClr val="3B3B3B"/>
                  </a:solidFill>
                  <a:latin typeface="Consolas" panose="020B0609020204030204" pitchFamily="49" charset="0"/>
                </a:rPr>
                <a:t>(</a:t>
              </a:r>
              <a:r>
                <a:rPr lang="de-DE" sz="1400" dirty="0">
                  <a:solidFill>
                    <a:srgbClr val="267F99"/>
                  </a:solidFill>
                  <a:latin typeface="Consolas" panose="020B0609020204030204" pitchFamily="49" charset="0"/>
                </a:rPr>
                <a:t>Point</a:t>
              </a:r>
              <a:r>
                <a:rPr lang="de-DE" sz="1400" dirty="0">
                  <a:solidFill>
                    <a:srgbClr val="0000FF"/>
                  </a:solidFill>
                  <a:latin typeface="Consolas" panose="020B0609020204030204" pitchFamily="49" charset="0"/>
                </a:rPr>
                <a:t>&amp;</a:t>
              </a:r>
              <a:r>
                <a:rPr lang="de-DE" sz="1400" dirty="0">
                  <a:solidFill>
                    <a:srgbClr val="3B3B3B"/>
                  </a:solidFill>
                  <a:latin typeface="Consolas" panose="020B0609020204030204" pitchFamily="49" charset="0"/>
                </a:rPr>
                <a:t> </a:t>
              </a:r>
              <a:r>
                <a:rPr lang="de-DE" sz="1400" dirty="0">
                  <a:solidFill>
                    <a:srgbClr val="001080"/>
                  </a:solidFill>
                  <a:latin typeface="Consolas" panose="020B0609020204030204" pitchFamily="49" charset="0"/>
                </a:rPr>
                <a:t>p</a:t>
              </a:r>
              <a:r>
                <a:rPr lang="de-DE" sz="1400" dirty="0" smtClean="0">
                  <a:solidFill>
                    <a:srgbClr val="3B3B3B"/>
                  </a:solidFill>
                  <a:latin typeface="Consolas" panose="020B0609020204030204" pitchFamily="49" charset="0"/>
                </a:rPr>
                <a:t>){...};</a:t>
              </a:r>
            </a:p>
            <a:p>
              <a:r>
                <a:rPr lang="de-DE" sz="1400" dirty="0" err="1" smtClean="0">
                  <a:solidFill>
                    <a:srgbClr val="795E26"/>
                  </a:solidFill>
                  <a:latin typeface="Consolas" panose="020B0609020204030204" pitchFamily="49" charset="0"/>
                </a:rPr>
                <a:t>do_something</a:t>
              </a:r>
              <a:r>
                <a:rPr lang="de-DE" sz="1400" dirty="0">
                  <a:solidFill>
                    <a:srgbClr val="3B3B3B"/>
                  </a:solidFill>
                  <a:latin typeface="Consolas" panose="020B0609020204030204" pitchFamily="49" charset="0"/>
                </a:rPr>
                <a:t>(</a:t>
              </a:r>
              <a:r>
                <a:rPr lang="de-DE" sz="1400" dirty="0">
                  <a:solidFill>
                    <a:srgbClr val="795E26"/>
                  </a:solidFill>
                  <a:latin typeface="Consolas" panose="020B0609020204030204" pitchFamily="49" charset="0"/>
                </a:rPr>
                <a:t>*</a:t>
              </a:r>
              <a:r>
                <a:rPr lang="de-DE" sz="1400" dirty="0">
                  <a:solidFill>
                    <a:srgbClr val="001080"/>
                  </a:solidFill>
                  <a:latin typeface="Consolas" panose="020B0609020204030204" pitchFamily="49" charset="0"/>
                </a:rPr>
                <a:t>p1</a:t>
              </a:r>
              <a:r>
                <a:rPr lang="de-DE" sz="1400" dirty="0" smtClean="0">
                  <a:solidFill>
                    <a:srgbClr val="3B3B3B"/>
                  </a:solidFill>
                  <a:latin typeface="Consolas" panose="020B0609020204030204" pitchFamily="49" charset="0"/>
                </a:rPr>
                <a:t>);                         </a:t>
              </a:r>
              <a:r>
                <a:rPr lang="en-US" sz="1400" dirty="0" smtClean="0">
                  <a:solidFill>
                    <a:srgbClr val="008000"/>
                  </a:solidFill>
                  <a:latin typeface="Consolas" panose="020B0609020204030204" pitchFamily="49" charset="0"/>
                </a:rPr>
                <a:t>// Get a reference to the Point by dereferencing with *</a:t>
              </a:r>
              <a:endParaRPr lang="de-DE" sz="1400" dirty="0">
                <a:solidFill>
                  <a:srgbClr val="3B3B3B"/>
                </a:solidFill>
                <a:latin typeface="Consolas" panose="020B0609020204030204" pitchFamily="49" charset="0"/>
              </a:endParaRPr>
            </a:p>
            <a:p>
              <a:endParaRPr lang="en-US" sz="1400" dirty="0">
                <a:solidFill>
                  <a:srgbClr val="008000"/>
                </a:solidFill>
                <a:latin typeface="Consolas" panose="020B0609020204030204" pitchFamily="49" charset="0"/>
              </a:endParaRPr>
            </a:p>
            <a:p>
              <a:r>
                <a:rPr lang="en-US" sz="1400" dirty="0">
                  <a:solidFill>
                    <a:srgbClr val="267F99"/>
                  </a:solidFill>
                  <a:latin typeface="Consolas" panose="020B0609020204030204" pitchFamily="49" charset="0"/>
                </a:rPr>
                <a:t>Point</a:t>
              </a:r>
              <a:r>
                <a:rPr lang="en-US" sz="1400" dirty="0">
                  <a:solidFill>
                    <a:srgbClr val="0000FF"/>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other_library_function_1</a:t>
              </a:r>
              <a:r>
                <a:rPr lang="en-US" sz="1400" dirty="0">
                  <a:solidFill>
                    <a:srgbClr val="3B3B3B"/>
                  </a:solidFill>
                  <a:latin typeface="Consolas" panose="020B0609020204030204" pitchFamily="49" charset="0"/>
                </a:rPr>
                <a:t>() </a:t>
              </a:r>
              <a:r>
                <a:rPr lang="en-US" sz="1400" dirty="0" smtClean="0">
                  <a:solidFill>
                    <a:srgbClr val="3B3B3B"/>
                  </a:solidFill>
                  <a:latin typeface="Consolas" panose="020B0609020204030204" pitchFamily="49" charset="0"/>
                </a:rPr>
                <a:t>{        </a:t>
              </a:r>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Some libraries will give us new objects as raw </a:t>
              </a:r>
              <a:r>
                <a:rPr lang="en-US" sz="1400" dirty="0" smtClean="0">
                  <a:solidFill>
                    <a:srgbClr val="008000"/>
                  </a:solidFill>
                  <a:latin typeface="Consolas" panose="020B0609020204030204" pitchFamily="49" charset="0"/>
                </a:rPr>
                <a:t>pointer</a:t>
              </a:r>
              <a:endParaRPr lang="en-US" sz="1400" dirty="0">
                <a:solidFill>
                  <a:srgbClr val="3B3B3B"/>
                </a:solidFill>
                <a:latin typeface="Consolas" panose="020B0609020204030204" pitchFamily="49" charset="0"/>
              </a:endParaRPr>
            </a:p>
            <a:p>
              <a:r>
                <a:rPr lang="en-US" sz="1400" dirty="0">
                  <a:solidFill>
                    <a:srgbClr val="3B3B3B"/>
                  </a:solidFill>
                  <a:latin typeface="Consolas" panose="020B0609020204030204" pitchFamily="49" charset="0"/>
                </a:rPr>
                <a:t>  </a:t>
              </a:r>
              <a:r>
                <a:rPr lang="en-US" sz="1400" dirty="0">
                  <a:solidFill>
                    <a:srgbClr val="AF00DB"/>
                  </a:solidFill>
                  <a:latin typeface="Consolas" panose="020B0609020204030204" pitchFamily="49" charset="0"/>
                </a:rPr>
                <a:t>return</a:t>
              </a:r>
              <a:r>
                <a:rPr lang="en-US" sz="1400" dirty="0">
                  <a:solidFill>
                    <a:srgbClr val="3B3B3B"/>
                  </a:solidFill>
                  <a:latin typeface="Consolas" panose="020B0609020204030204" pitchFamily="49" charset="0"/>
                </a:rPr>
                <a:t> </a:t>
              </a:r>
              <a:r>
                <a:rPr lang="en-US" sz="1400" dirty="0">
                  <a:solidFill>
                    <a:srgbClr val="AF00DB"/>
                  </a:solidFill>
                  <a:latin typeface="Consolas" panose="020B0609020204030204" pitchFamily="49" charset="0"/>
                </a:rPr>
                <a:t>new</a:t>
              </a:r>
              <a:r>
                <a:rPr lang="en-US" sz="1400" dirty="0">
                  <a:solidFill>
                    <a:srgbClr val="3B3B3B"/>
                  </a:solidFill>
                  <a:latin typeface="Consolas" panose="020B0609020204030204" pitchFamily="49" charset="0"/>
                </a:rPr>
                <a:t> </a:t>
              </a:r>
              <a:r>
                <a:rPr lang="en-US" sz="1400" dirty="0">
                  <a:solidFill>
                    <a:srgbClr val="267F99"/>
                  </a:solidFill>
                  <a:latin typeface="Consolas" panose="020B0609020204030204" pitchFamily="49" charset="0"/>
                </a:rPr>
                <a:t>Point</a:t>
              </a:r>
              <a:r>
                <a:rPr lang="en-US" sz="1400" dirty="0">
                  <a:solidFill>
                    <a:srgbClr val="3B3B3B"/>
                  </a:solidFill>
                  <a:latin typeface="Consolas" panose="020B0609020204030204" pitchFamily="49" charset="0"/>
                </a:rPr>
                <a:t>{</a:t>
              </a:r>
              <a:r>
                <a:rPr lang="en-US" sz="1400" dirty="0">
                  <a:solidFill>
                    <a:srgbClr val="098658"/>
                  </a:solidFill>
                  <a:latin typeface="Consolas" panose="020B0609020204030204" pitchFamily="49" charset="0"/>
                </a:rPr>
                <a:t>7</a:t>
              </a:r>
              <a:r>
                <a:rPr lang="en-US" sz="1400" dirty="0">
                  <a:solidFill>
                    <a:srgbClr val="3B3B3B"/>
                  </a:solidFill>
                  <a:latin typeface="Consolas" panose="020B0609020204030204" pitchFamily="49" charset="0"/>
                </a:rPr>
                <a:t>, </a:t>
              </a:r>
              <a:r>
                <a:rPr lang="en-US" sz="1400" dirty="0">
                  <a:solidFill>
                    <a:srgbClr val="098658"/>
                  </a:solidFill>
                  <a:latin typeface="Consolas" panose="020B0609020204030204" pitchFamily="49" charset="0"/>
                </a:rPr>
                <a:t>8</a:t>
              </a:r>
              <a:r>
                <a:rPr lang="en-US" sz="1400" dirty="0" smtClean="0">
                  <a:solidFill>
                    <a:srgbClr val="3B3B3B"/>
                  </a:solidFill>
                  <a:latin typeface="Consolas" panose="020B0609020204030204" pitchFamily="49" charset="0"/>
                </a:rPr>
                <a:t>};}</a:t>
              </a:r>
              <a:endParaRPr lang="en-US" sz="1400" dirty="0">
                <a:solidFill>
                  <a:srgbClr val="3B3B3B"/>
                </a:solidFill>
                <a:latin typeface="Consolas" panose="020B0609020204030204" pitchFamily="49" charset="0"/>
              </a:endParaRPr>
            </a:p>
            <a:p>
              <a:r>
                <a:rPr lang="en-US" sz="1400" dirty="0" err="1" smtClean="0">
                  <a:solidFill>
                    <a:srgbClr val="001080"/>
                  </a:solidFill>
                  <a:latin typeface="Consolas" panose="020B0609020204030204" pitchFamily="49" charset="0"/>
                </a:rPr>
                <a:t>p</a:t>
              </a:r>
              <a:r>
                <a:rPr lang="en-US" sz="1400" dirty="0" err="1" smtClean="0">
                  <a:solidFill>
                    <a:srgbClr val="3B3B3B"/>
                  </a:solidFill>
                  <a:latin typeface="Consolas" panose="020B0609020204030204" pitchFamily="49" charset="0"/>
                </a:rPr>
                <a:t>.</a:t>
              </a:r>
              <a:r>
                <a:rPr lang="en-US" sz="1400" dirty="0" err="1" smtClean="0">
                  <a:solidFill>
                    <a:srgbClr val="795E26"/>
                  </a:solidFill>
                  <a:latin typeface="Consolas" panose="020B0609020204030204" pitchFamily="49" charset="0"/>
                </a:rPr>
                <a:t>reset</a:t>
              </a:r>
              <a:r>
                <a:rPr lang="en-US" sz="1400" dirty="0" smtClean="0">
                  <a:solidFill>
                    <a:srgbClr val="3B3B3B"/>
                  </a:solidFill>
                  <a:latin typeface="Consolas" panose="020B0609020204030204" pitchFamily="49" charset="0"/>
                </a:rPr>
                <a:t>(</a:t>
              </a:r>
              <a:r>
                <a:rPr lang="en-US" sz="1400" dirty="0" smtClean="0">
                  <a:solidFill>
                    <a:srgbClr val="795E26"/>
                  </a:solidFill>
                  <a:latin typeface="Consolas" panose="020B0609020204030204" pitchFamily="49" charset="0"/>
                </a:rPr>
                <a:t>other_library_function_1</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a:t>
              </a:r>
              <a:r>
                <a:rPr lang="en-US" sz="1400" dirty="0" smtClean="0">
                  <a:solidFill>
                    <a:srgbClr val="008000"/>
                  </a:solidFill>
                  <a:latin typeface="Consolas" panose="020B0609020204030204" pitchFamily="49" charset="0"/>
                </a:rPr>
                <a:t>Just reset </a:t>
              </a:r>
              <a:r>
                <a:rPr lang="en-US" sz="1400" dirty="0">
                  <a:solidFill>
                    <a:srgbClr val="008000"/>
                  </a:solidFill>
                  <a:latin typeface="Consolas" panose="020B0609020204030204" pitchFamily="49" charset="0"/>
                </a:rPr>
                <a:t>the </a:t>
              </a:r>
              <a:r>
                <a:rPr lang="en-US" sz="1400" dirty="0" err="1">
                  <a:solidFill>
                    <a:srgbClr val="008000"/>
                  </a:solidFill>
                  <a:latin typeface="Consolas" panose="020B0609020204030204" pitchFamily="49" charset="0"/>
                </a:rPr>
                <a:t>unique_ptr</a:t>
              </a:r>
              <a:r>
                <a:rPr lang="en-US" sz="1400" dirty="0">
                  <a:solidFill>
                    <a:srgbClr val="008000"/>
                  </a:solidFill>
                  <a:latin typeface="Consolas" panose="020B0609020204030204" pitchFamily="49" charset="0"/>
                </a:rPr>
                <a:t> with </a:t>
              </a:r>
              <a:r>
                <a:rPr lang="en-US" sz="1400" dirty="0" smtClean="0">
                  <a:solidFill>
                    <a:srgbClr val="008000"/>
                  </a:solidFill>
                  <a:latin typeface="Consolas" panose="020B0609020204030204" pitchFamily="49" charset="0"/>
                </a:rPr>
                <a:t>that</a:t>
              </a:r>
            </a:p>
            <a:p>
              <a:endParaRPr lang="en-US" sz="1400" dirty="0">
                <a:solidFill>
                  <a:srgbClr val="3B3B3B"/>
                </a:solidFill>
                <a:latin typeface="Consolas" panose="020B0609020204030204" pitchFamily="49" charset="0"/>
              </a:endParaRPr>
            </a:p>
            <a:p>
              <a:r>
                <a:rPr lang="en-US" sz="1400" dirty="0">
                  <a:solidFill>
                    <a:srgbClr val="0000FF"/>
                  </a:solidFill>
                  <a:latin typeface="Consolas" panose="020B0609020204030204" pitchFamily="49" charset="0"/>
                </a:rPr>
                <a:t>void</a:t>
              </a:r>
              <a:r>
                <a:rPr lang="en-US" sz="1400" dirty="0">
                  <a:solidFill>
                    <a:srgbClr val="3B3B3B"/>
                  </a:solidFill>
                  <a:latin typeface="Consolas" panose="020B0609020204030204" pitchFamily="49" charset="0"/>
                </a:rPr>
                <a:t> </a:t>
              </a:r>
              <a:r>
                <a:rPr lang="en-US" sz="1400" dirty="0">
                  <a:solidFill>
                    <a:srgbClr val="795E26"/>
                  </a:solidFill>
                  <a:latin typeface="Consolas" panose="020B0609020204030204" pitchFamily="49" charset="0"/>
                </a:rPr>
                <a:t>other_library_function_2</a:t>
              </a:r>
              <a:r>
                <a:rPr lang="en-US" sz="1400" dirty="0">
                  <a:solidFill>
                    <a:srgbClr val="3B3B3B"/>
                  </a:solidFill>
                  <a:latin typeface="Consolas" panose="020B0609020204030204" pitchFamily="49" charset="0"/>
                </a:rPr>
                <a:t>(</a:t>
              </a:r>
              <a:r>
                <a:rPr lang="en-US" sz="1400" dirty="0">
                  <a:solidFill>
                    <a:srgbClr val="267F99"/>
                  </a:solidFill>
                  <a:latin typeface="Consolas" panose="020B0609020204030204" pitchFamily="49" charset="0"/>
                </a:rPr>
                <a:t>Point</a:t>
              </a:r>
              <a:r>
                <a:rPr lang="en-US" sz="1400" dirty="0">
                  <a:solidFill>
                    <a:srgbClr val="0000FF"/>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a:solidFill>
                    <a:srgbClr val="001080"/>
                  </a:solidFill>
                  <a:latin typeface="Consolas" panose="020B0609020204030204" pitchFamily="49" charset="0"/>
                </a:rPr>
                <a:t>p</a:t>
              </a:r>
              <a:r>
                <a:rPr lang="en-US" sz="1400" dirty="0">
                  <a:solidFill>
                    <a:srgbClr val="3B3B3B"/>
                  </a:solidFill>
                  <a:latin typeface="Consolas" panose="020B0609020204030204" pitchFamily="49" charset="0"/>
                </a:rPr>
                <a:t>) </a:t>
              </a:r>
              <a:r>
                <a:rPr lang="en-US" sz="1400" dirty="0" smtClean="0">
                  <a:solidFill>
                    <a:srgbClr val="3B3B3B"/>
                  </a:solidFill>
                  <a:latin typeface="Consolas" panose="020B0609020204030204" pitchFamily="49" charset="0"/>
                </a:rPr>
                <a:t>{ </a:t>
              </a:r>
              <a:r>
                <a:rPr lang="en-US" sz="1400" dirty="0" smtClean="0">
                  <a:solidFill>
                    <a:srgbClr val="008000"/>
                  </a:solidFill>
                  <a:latin typeface="Consolas" panose="020B0609020204030204" pitchFamily="49" charset="0"/>
                </a:rPr>
                <a:t>// </a:t>
              </a:r>
              <a:r>
                <a:rPr lang="en-US" sz="1400" dirty="0">
                  <a:solidFill>
                    <a:srgbClr val="008000"/>
                  </a:solidFill>
                  <a:latin typeface="Consolas" panose="020B0609020204030204" pitchFamily="49" charset="0"/>
                </a:rPr>
                <a:t>Some library functions are really stupid and need a Point</a:t>
              </a:r>
              <a:r>
                <a:rPr lang="en-US" sz="1400" dirty="0" smtClean="0">
                  <a:solidFill>
                    <a:srgbClr val="008000"/>
                  </a:solidFill>
                  <a:latin typeface="Consolas" panose="020B0609020204030204" pitchFamily="49" charset="0"/>
                </a:rPr>
                <a:t>**</a:t>
              </a:r>
              <a:endParaRPr lang="en-US" sz="1400" dirty="0">
                <a:solidFill>
                  <a:srgbClr val="3B3B3B"/>
                </a:solidFill>
                <a:latin typeface="Consolas" panose="020B0609020204030204" pitchFamily="49" charset="0"/>
              </a:endParaRPr>
            </a:p>
            <a:p>
              <a:r>
                <a:rPr lang="en-US" sz="1400" dirty="0">
                  <a:solidFill>
                    <a:srgbClr val="3B3B3B"/>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001080"/>
                  </a:solidFill>
                  <a:latin typeface="Consolas" panose="020B0609020204030204" pitchFamily="49" charset="0"/>
                </a:rPr>
                <a:t>p</a:t>
              </a:r>
              <a:r>
                <a:rPr lang="en-US" sz="1400" dirty="0">
                  <a:solidFill>
                    <a:srgbClr val="3B3B3B"/>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a:solidFill>
                    <a:srgbClr val="AF00DB"/>
                  </a:solidFill>
                  <a:latin typeface="Consolas" panose="020B0609020204030204" pitchFamily="49" charset="0"/>
                </a:rPr>
                <a:t>new</a:t>
              </a:r>
              <a:r>
                <a:rPr lang="en-US" sz="1400" dirty="0">
                  <a:solidFill>
                    <a:srgbClr val="3B3B3B"/>
                  </a:solidFill>
                  <a:latin typeface="Consolas" panose="020B0609020204030204" pitchFamily="49" charset="0"/>
                </a:rPr>
                <a:t> </a:t>
              </a:r>
              <a:r>
                <a:rPr lang="en-US" sz="1400" dirty="0">
                  <a:solidFill>
                    <a:srgbClr val="267F99"/>
                  </a:solidFill>
                  <a:latin typeface="Consolas" panose="020B0609020204030204" pitchFamily="49" charset="0"/>
                </a:rPr>
                <a:t>Point</a:t>
              </a:r>
              <a:r>
                <a:rPr lang="en-US" sz="1400" dirty="0">
                  <a:solidFill>
                    <a:srgbClr val="3B3B3B"/>
                  </a:solidFill>
                  <a:latin typeface="Consolas" panose="020B0609020204030204" pitchFamily="49" charset="0"/>
                </a:rPr>
                <a:t>{</a:t>
              </a:r>
              <a:r>
                <a:rPr lang="en-US" sz="1400" dirty="0">
                  <a:solidFill>
                    <a:srgbClr val="098658"/>
                  </a:solidFill>
                  <a:latin typeface="Consolas" panose="020B0609020204030204" pitchFamily="49" charset="0"/>
                </a:rPr>
                <a:t>9</a:t>
              </a:r>
              <a:r>
                <a:rPr lang="en-US" sz="1400" dirty="0">
                  <a:solidFill>
                    <a:srgbClr val="3B3B3B"/>
                  </a:solidFill>
                  <a:latin typeface="Consolas" panose="020B0609020204030204" pitchFamily="49" charset="0"/>
                </a:rPr>
                <a:t>, </a:t>
              </a:r>
              <a:r>
                <a:rPr lang="en-US" sz="1400" dirty="0">
                  <a:solidFill>
                    <a:srgbClr val="098658"/>
                  </a:solidFill>
                  <a:latin typeface="Consolas" panose="020B0609020204030204" pitchFamily="49" charset="0"/>
                </a:rPr>
                <a:t>10</a:t>
              </a:r>
              <a:r>
                <a:rPr lang="en-US" sz="1400" dirty="0" smtClean="0">
                  <a:solidFill>
                    <a:srgbClr val="3B3B3B"/>
                  </a:solidFill>
                  <a:latin typeface="Consolas" panose="020B0609020204030204" pitchFamily="49" charset="0"/>
                </a:rPr>
                <a:t>}; }</a:t>
              </a:r>
              <a:endParaRPr lang="en-US" sz="1400" dirty="0">
                <a:solidFill>
                  <a:srgbClr val="3B3B3B"/>
                </a:solidFill>
                <a:latin typeface="Consolas" panose="020B0609020204030204" pitchFamily="49" charset="0"/>
              </a:endParaRPr>
            </a:p>
            <a:p>
              <a:endParaRPr lang="en-US" sz="1400" dirty="0" smtClean="0">
                <a:solidFill>
                  <a:srgbClr val="3B3B3B"/>
                </a:solidFill>
                <a:latin typeface="Consolas" panose="020B0609020204030204" pitchFamily="49" charset="0"/>
              </a:endParaRPr>
            </a:p>
            <a:p>
              <a:r>
                <a:rPr lang="en-US" sz="1400" dirty="0" smtClean="0">
                  <a:solidFill>
                    <a:srgbClr val="267F99"/>
                  </a:solidFill>
                  <a:latin typeface="Consolas" panose="020B0609020204030204" pitchFamily="49" charset="0"/>
                </a:rPr>
                <a:t>Point</a:t>
              </a:r>
              <a:r>
                <a:rPr lang="en-US" sz="1400" dirty="0">
                  <a:solidFill>
                    <a:srgbClr val="000000"/>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err="1">
                  <a:solidFill>
                    <a:srgbClr val="001080"/>
                  </a:solidFill>
                  <a:latin typeface="Consolas" panose="020B0609020204030204" pitchFamily="49" charset="0"/>
                </a:rPr>
                <a:t>p_tmp</a:t>
              </a:r>
              <a:r>
                <a:rPr lang="en-US" sz="1400" dirty="0">
                  <a:solidFill>
                    <a:srgbClr val="3B3B3B"/>
                  </a:solidFill>
                  <a:latin typeface="Consolas" panose="020B0609020204030204" pitchFamily="49" charset="0"/>
                </a:rPr>
                <a:t> </a:t>
              </a:r>
              <a:r>
                <a:rPr lang="en-US" sz="1400" dirty="0">
                  <a:solidFill>
                    <a:srgbClr val="000000"/>
                  </a:solidFill>
                  <a:latin typeface="Consolas" panose="020B0609020204030204" pitchFamily="49" charset="0"/>
                </a:rPr>
                <a:t>=</a:t>
              </a:r>
              <a:r>
                <a:rPr lang="en-US" sz="1400" dirty="0">
                  <a:solidFill>
                    <a:srgbClr val="3B3B3B"/>
                  </a:solidFill>
                  <a:latin typeface="Consolas" panose="020B0609020204030204" pitchFamily="49" charset="0"/>
                </a:rPr>
                <a:t> </a:t>
              </a:r>
              <a:r>
                <a:rPr lang="en-US" sz="1400" dirty="0" err="1">
                  <a:solidFill>
                    <a:srgbClr val="0000FF"/>
                  </a:solidFill>
                  <a:latin typeface="Consolas" panose="020B0609020204030204" pitchFamily="49" charset="0"/>
                </a:rPr>
                <a:t>nullptr</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a:t>
              </a:r>
              <a:endParaRPr lang="en-US" sz="1400" dirty="0" smtClean="0">
                <a:solidFill>
                  <a:srgbClr val="008000"/>
                </a:solidFill>
                <a:latin typeface="Consolas" panose="020B0609020204030204" pitchFamily="49" charset="0"/>
              </a:endParaRPr>
            </a:p>
            <a:p>
              <a:r>
                <a:rPr lang="en-US" sz="1400" dirty="0" smtClean="0">
                  <a:solidFill>
                    <a:srgbClr val="795E26"/>
                  </a:solidFill>
                  <a:latin typeface="Consolas" panose="020B0609020204030204" pitchFamily="49" charset="0"/>
                </a:rPr>
                <a:t>other_library_function_2</a:t>
              </a:r>
              <a:r>
                <a:rPr lang="en-US" sz="1400" dirty="0">
                  <a:solidFill>
                    <a:srgbClr val="3B3B3B"/>
                  </a:solidFill>
                  <a:latin typeface="Consolas" panose="020B0609020204030204" pitchFamily="49" charset="0"/>
                </a:rPr>
                <a:t>(</a:t>
              </a:r>
              <a:r>
                <a:rPr lang="en-US" sz="1400" dirty="0">
                  <a:solidFill>
                    <a:srgbClr val="000000"/>
                  </a:solidFill>
                  <a:latin typeface="Consolas" panose="020B0609020204030204" pitchFamily="49" charset="0"/>
                </a:rPr>
                <a:t>&amp;</a:t>
              </a:r>
              <a:r>
                <a:rPr lang="en-US" sz="1400" dirty="0" err="1">
                  <a:solidFill>
                    <a:srgbClr val="001080"/>
                  </a:solidFill>
                  <a:latin typeface="Consolas" panose="020B0609020204030204" pitchFamily="49" charset="0"/>
                </a:rPr>
                <a:t>p_tmp</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a:t>
              </a:r>
              <a:endParaRPr lang="en-US" sz="1400" dirty="0" smtClean="0">
                <a:solidFill>
                  <a:srgbClr val="008000"/>
                </a:solidFill>
                <a:latin typeface="Consolas" panose="020B0609020204030204" pitchFamily="49" charset="0"/>
              </a:endParaRPr>
            </a:p>
            <a:p>
              <a:r>
                <a:rPr lang="en-US" sz="1400" dirty="0" err="1" smtClean="0">
                  <a:solidFill>
                    <a:srgbClr val="001080"/>
                  </a:solidFill>
                  <a:latin typeface="Consolas" panose="020B0609020204030204" pitchFamily="49" charset="0"/>
                </a:rPr>
                <a:t>p</a:t>
              </a:r>
              <a:r>
                <a:rPr lang="en-US" sz="1400" dirty="0" err="1" smtClean="0">
                  <a:solidFill>
                    <a:srgbClr val="3B3B3B"/>
                  </a:solidFill>
                  <a:latin typeface="Consolas" panose="020B0609020204030204" pitchFamily="49" charset="0"/>
                </a:rPr>
                <a:t>.</a:t>
              </a:r>
              <a:r>
                <a:rPr lang="en-US" sz="1400" dirty="0" err="1" smtClean="0">
                  <a:solidFill>
                    <a:srgbClr val="795E26"/>
                  </a:solidFill>
                  <a:latin typeface="Consolas" panose="020B0609020204030204" pitchFamily="49" charset="0"/>
                </a:rPr>
                <a:t>reset</a:t>
              </a:r>
              <a:r>
                <a:rPr lang="en-US" sz="1400" dirty="0" smtClean="0">
                  <a:solidFill>
                    <a:srgbClr val="3B3B3B"/>
                  </a:solidFill>
                  <a:latin typeface="Consolas" panose="020B0609020204030204" pitchFamily="49" charset="0"/>
                </a:rPr>
                <a:t>(</a:t>
              </a:r>
              <a:r>
                <a:rPr lang="en-US" sz="1400" dirty="0" err="1" smtClean="0">
                  <a:solidFill>
                    <a:srgbClr val="001080"/>
                  </a:solidFill>
                  <a:latin typeface="Consolas" panose="020B0609020204030204" pitchFamily="49" charset="0"/>
                </a:rPr>
                <a:t>p_tmp</a:t>
              </a:r>
              <a:r>
                <a:rPr lang="en-US" sz="1400" dirty="0">
                  <a:solidFill>
                    <a:srgbClr val="3B3B3B"/>
                  </a:solidFill>
                  <a:latin typeface="Consolas" panose="020B0609020204030204" pitchFamily="49" charset="0"/>
                </a:rPr>
                <a:t>);</a:t>
              </a:r>
              <a:r>
                <a:rPr lang="en-US" sz="1400" dirty="0">
                  <a:solidFill>
                    <a:srgbClr val="008000"/>
                  </a:solidFill>
                  <a:latin typeface="Consolas" panose="020B0609020204030204" pitchFamily="49" charset="0"/>
                </a:rPr>
                <a:t>                            // that we should immediately manage with a </a:t>
              </a:r>
              <a:r>
                <a:rPr lang="en-US" sz="1400" dirty="0" err="1" smtClean="0">
                  <a:solidFill>
                    <a:srgbClr val="008000"/>
                  </a:solidFill>
                  <a:latin typeface="Consolas" panose="020B0609020204030204" pitchFamily="49" charset="0"/>
                </a:rPr>
                <a:t>unique_ptr</a:t>
              </a:r>
              <a:endParaRPr lang="en-US" sz="1400" dirty="0">
                <a:solidFill>
                  <a:srgbClr val="3B3B3B"/>
                </a:solidFill>
                <a:latin typeface="Consolas" panose="020B0609020204030204" pitchFamily="49" charset="0"/>
              </a:endParaRPr>
            </a:p>
          </p:txBody>
        </p:sp>
        <p:pic>
          <p:nvPicPr>
            <p:cNvPr id="7" name="Grafik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spTree>
    <p:extLst>
      <p:ext uri="{BB962C8B-B14F-4D97-AF65-F5344CB8AC3E}">
        <p14:creationId xmlns:p14="http://schemas.microsoft.com/office/powerpoint/2010/main" val="101656254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Smart Pointers</a:t>
            </a:r>
          </a:p>
          <a:p>
            <a:r>
              <a:rPr lang="en-US" dirty="0" smtClean="0"/>
              <a:t>Unique Pointer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72</a:t>
            </a:fld>
            <a:endParaRPr lang="en-US" dirty="0"/>
          </a:p>
        </p:txBody>
      </p:sp>
      <p:grpSp>
        <p:nvGrpSpPr>
          <p:cNvPr id="8" name="Gruppieren 7"/>
          <p:cNvGrpSpPr/>
          <p:nvPr/>
        </p:nvGrpSpPr>
        <p:grpSpPr>
          <a:xfrm>
            <a:off x="335778" y="980728"/>
            <a:ext cx="11519021" cy="1512168"/>
            <a:chOff x="911423" y="4095386"/>
            <a:chExt cx="11519021" cy="1512168"/>
          </a:xfrm>
        </p:grpSpPr>
        <p:sp>
          <p:nvSpPr>
            <p:cNvPr id="9" name="Abgerundetes Rechteck 8"/>
            <p:cNvSpPr/>
            <p:nvPr/>
          </p:nvSpPr>
          <p:spPr>
            <a:xfrm>
              <a:off x="911423" y="4095386"/>
              <a:ext cx="11519021" cy="1512168"/>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Use a unique pointer whenever an object on the heap always belongs to one certain owner. This owner holds the </a:t>
              </a:r>
              <a:r>
                <a:rPr lang="en-US" dirty="0" err="1" smtClean="0">
                  <a:solidFill>
                    <a:schemeClr val="tx1"/>
                  </a:solidFill>
                </a:rPr>
                <a:t>unique_ptr</a:t>
              </a:r>
              <a:r>
                <a:rPr lang="en-US" dirty="0" smtClean="0">
                  <a:solidFill>
                    <a:schemeClr val="tx1"/>
                  </a:solidFill>
                </a:rPr>
                <a:t> and can hand it over to a new owner with </a:t>
              </a:r>
              <a:r>
                <a:rPr lang="en-US" dirty="0" err="1" smtClean="0">
                  <a:solidFill>
                    <a:schemeClr val="tx1"/>
                  </a:solidFill>
                </a:rPr>
                <a:t>std</a:t>
              </a:r>
              <a:r>
                <a:rPr lang="en-US" dirty="0" smtClean="0">
                  <a:solidFill>
                    <a:schemeClr val="tx1"/>
                  </a:solidFill>
                </a:rPr>
                <a:t>::move.</a:t>
              </a:r>
            </a:p>
            <a:p>
              <a:r>
                <a:rPr lang="en-US" dirty="0" smtClean="0">
                  <a:solidFill>
                    <a:schemeClr val="tx1"/>
                  </a:solidFill>
                </a:rPr>
                <a:t>A typical example could be the point cloud in an automated vehicle: The </a:t>
              </a:r>
              <a:r>
                <a:rPr lang="en-US" dirty="0" err="1" smtClean="0">
                  <a:solidFill>
                    <a:schemeClr val="tx1"/>
                  </a:solidFill>
                </a:rPr>
                <a:t>lidar</a:t>
              </a:r>
              <a:r>
                <a:rPr lang="en-US" dirty="0" smtClean="0">
                  <a:solidFill>
                    <a:schemeClr val="tx1"/>
                  </a:solidFill>
                </a:rPr>
                <a:t> driver generates the point cloud, moves it to a transformation node, which moves the result into the PCOD, which ultimately destroys the point cloud after having detected the objects</a:t>
              </a:r>
              <a:endParaRPr lang="en-US" dirty="0">
                <a:solidFill>
                  <a:schemeClr val="tx1"/>
                </a:solidFill>
              </a:endParaRPr>
            </a:p>
          </p:txBody>
        </p:sp>
        <p:pic>
          <p:nvPicPr>
            <p:cNvPr id="10" name="Grafik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1" name="Gruppieren 10"/>
          <p:cNvGrpSpPr/>
          <p:nvPr/>
        </p:nvGrpSpPr>
        <p:grpSpPr>
          <a:xfrm>
            <a:off x="334963" y="2720328"/>
            <a:ext cx="11519836" cy="1068712"/>
            <a:chOff x="911424" y="4095386"/>
            <a:chExt cx="11519836" cy="1068712"/>
          </a:xfrm>
        </p:grpSpPr>
        <p:sp>
          <p:nvSpPr>
            <p:cNvPr id="12" name="Abgerundetes Rechteck 11"/>
            <p:cNvSpPr/>
            <p:nvPr/>
          </p:nvSpPr>
          <p:spPr>
            <a:xfrm>
              <a:off x="911424" y="4095386"/>
              <a:ext cx="11519836" cy="1068712"/>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When writing a function operating on data, but not owning it, just hand the data to the function as reference. This does not restrict the caller to having the data as unique pointer. If the caller of the function has the data available as unique pointer, he can dereference it.</a:t>
              </a:r>
              <a:endParaRPr lang="en-US" dirty="0">
                <a:solidFill>
                  <a:schemeClr val="tx1"/>
                </a:solidFill>
              </a:endParaRPr>
            </a:p>
          </p:txBody>
        </p:sp>
        <p:pic>
          <p:nvPicPr>
            <p:cNvPr id="13" name="Grafik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4" name="Gruppieren 13"/>
          <p:cNvGrpSpPr/>
          <p:nvPr/>
        </p:nvGrpSpPr>
        <p:grpSpPr>
          <a:xfrm>
            <a:off x="342389" y="3957903"/>
            <a:ext cx="11519836" cy="911257"/>
            <a:chOff x="911424" y="4095386"/>
            <a:chExt cx="11519836" cy="911257"/>
          </a:xfrm>
        </p:grpSpPr>
        <p:sp>
          <p:nvSpPr>
            <p:cNvPr id="15" name="Abgerundetes Rechteck 14"/>
            <p:cNvSpPr/>
            <p:nvPr/>
          </p:nvSpPr>
          <p:spPr>
            <a:xfrm>
              <a:off x="911424" y="4095386"/>
              <a:ext cx="11519836" cy="911257"/>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If a function needs to return a unique pointer to a newly created object, just return the unique pointer per value. The compiler will optimize away any overhead.</a:t>
              </a:r>
              <a:endParaRPr lang="en-US" dirty="0">
                <a:solidFill>
                  <a:schemeClr val="tx1"/>
                </a:solidFill>
              </a:endParaRPr>
            </a:p>
          </p:txBody>
        </p:sp>
        <p:pic>
          <p:nvPicPr>
            <p:cNvPr id="16" name="Grafik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grpSp>
        <p:nvGrpSpPr>
          <p:cNvPr id="17" name="Gruppieren 16"/>
          <p:cNvGrpSpPr/>
          <p:nvPr/>
        </p:nvGrpSpPr>
        <p:grpSpPr>
          <a:xfrm>
            <a:off x="336082" y="5029646"/>
            <a:ext cx="11519836" cy="911257"/>
            <a:chOff x="911424" y="4095386"/>
            <a:chExt cx="11519836" cy="911257"/>
          </a:xfrm>
        </p:grpSpPr>
        <p:sp>
          <p:nvSpPr>
            <p:cNvPr id="18" name="Abgerundetes Rechteck 17"/>
            <p:cNvSpPr/>
            <p:nvPr/>
          </p:nvSpPr>
          <p:spPr>
            <a:xfrm>
              <a:off x="911424" y="4095386"/>
              <a:ext cx="11519836" cy="911257"/>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If other functions give us raw pointers, immediately manage them with a uniqu</a:t>
              </a:r>
              <a:r>
                <a:rPr lang="en-US" dirty="0" smtClean="0">
                  <a:solidFill>
                    <a:schemeClr val="tx1"/>
                  </a:solidFill>
                </a:rPr>
                <a:t>e pointer and assign </a:t>
              </a:r>
              <a:r>
                <a:rPr lang="en-US" dirty="0" err="1" smtClean="0">
                  <a:solidFill>
                    <a:schemeClr val="tx1"/>
                  </a:solidFill>
                </a:rPr>
                <a:t>nullptr</a:t>
              </a:r>
              <a:r>
                <a:rPr lang="en-US" dirty="0" smtClean="0">
                  <a:solidFill>
                    <a:schemeClr val="tx1"/>
                  </a:solidFill>
                </a:rPr>
                <a:t> to any temporary raw pointer.</a:t>
              </a:r>
              <a:endParaRPr lang="en-US" dirty="0">
                <a:solidFill>
                  <a:schemeClr val="tx1"/>
                </a:solidFill>
              </a:endParaRPr>
            </a:p>
          </p:txBody>
        </p:sp>
        <p:pic>
          <p:nvPicPr>
            <p:cNvPr id="19" name="Grafik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Tree>
    <p:extLst>
      <p:ext uri="{BB962C8B-B14F-4D97-AF65-F5344CB8AC3E}">
        <p14:creationId xmlns:p14="http://schemas.microsoft.com/office/powerpoint/2010/main" val="92924281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Smart Pointers</a:t>
            </a:r>
          </a:p>
          <a:p>
            <a:r>
              <a:rPr lang="en-US" dirty="0" smtClean="0"/>
              <a:t>Unique Pointer</a:t>
            </a:r>
            <a:endParaRPr lang="en-US" dirty="0"/>
          </a:p>
          <a:p>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73</a:t>
            </a:fld>
            <a:endParaRPr lang="en-US" dirty="0"/>
          </a:p>
        </p:txBody>
      </p:sp>
      <p:grpSp>
        <p:nvGrpSpPr>
          <p:cNvPr id="20" name="Gruppieren 19"/>
          <p:cNvGrpSpPr/>
          <p:nvPr/>
        </p:nvGrpSpPr>
        <p:grpSpPr>
          <a:xfrm>
            <a:off x="334962" y="995531"/>
            <a:ext cx="11522075" cy="864096"/>
            <a:chOff x="911423" y="5140721"/>
            <a:chExt cx="11522075" cy="864096"/>
          </a:xfrm>
        </p:grpSpPr>
        <p:sp>
          <p:nvSpPr>
            <p:cNvPr id="21" name="Abgerundetes Rechteck 20"/>
            <p:cNvSpPr/>
            <p:nvPr/>
          </p:nvSpPr>
          <p:spPr>
            <a:xfrm>
              <a:off x="911423" y="5140721"/>
              <a:ext cx="11522075"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Never let two unique pointers manage the same object. Deleting the first one will delete the object!</a:t>
              </a:r>
              <a:endParaRPr lang="en-US" dirty="0">
                <a:solidFill>
                  <a:schemeClr val="tx1"/>
                </a:solidFill>
              </a:endParaRPr>
            </a:p>
          </p:txBody>
        </p:sp>
        <p:pic>
          <p:nvPicPr>
            <p:cNvPr id="22" name="Grafik 21"/>
            <p:cNvPicPr>
              <a:picLocks noChangeAspect="1"/>
            </p:cNvPicPr>
            <p:nvPr/>
          </p:nvPicPr>
          <p:blipFill>
            <a:blip r:embed="rId3"/>
            <a:stretch>
              <a:fillRect/>
            </a:stretch>
          </p:blipFill>
          <p:spPr>
            <a:xfrm>
              <a:off x="1127448" y="5301208"/>
              <a:ext cx="543123" cy="543123"/>
            </a:xfrm>
            <a:prstGeom prst="rect">
              <a:avLst/>
            </a:prstGeom>
          </p:spPr>
        </p:pic>
      </p:grpSp>
      <p:grpSp>
        <p:nvGrpSpPr>
          <p:cNvPr id="23" name="Gruppieren 22"/>
          <p:cNvGrpSpPr/>
          <p:nvPr/>
        </p:nvGrpSpPr>
        <p:grpSpPr>
          <a:xfrm>
            <a:off x="334963" y="1989981"/>
            <a:ext cx="11522075" cy="864096"/>
            <a:chOff x="911423" y="5140721"/>
            <a:chExt cx="11522075" cy="864096"/>
          </a:xfrm>
        </p:grpSpPr>
        <p:sp>
          <p:nvSpPr>
            <p:cNvPr id="24" name="Abgerundetes Rechteck 23"/>
            <p:cNvSpPr/>
            <p:nvPr/>
          </p:nvSpPr>
          <p:spPr>
            <a:xfrm>
              <a:off x="911423" y="5140721"/>
              <a:ext cx="11522075"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Don’t exchange data with a function by moving the uniqu</a:t>
              </a:r>
              <a:r>
                <a:rPr lang="en-US" dirty="0" smtClean="0">
                  <a:solidFill>
                    <a:schemeClr val="tx1"/>
                  </a:solidFill>
                </a:rPr>
                <a:t>e pointer in and out again. This is just inefficient.</a:t>
              </a:r>
              <a:endParaRPr lang="en-US" dirty="0">
                <a:solidFill>
                  <a:schemeClr val="tx1"/>
                </a:solidFill>
              </a:endParaRPr>
            </a:p>
          </p:txBody>
        </p:sp>
        <p:pic>
          <p:nvPicPr>
            <p:cNvPr id="25" name="Grafik 24"/>
            <p:cNvPicPr>
              <a:picLocks noChangeAspect="1"/>
            </p:cNvPicPr>
            <p:nvPr/>
          </p:nvPicPr>
          <p:blipFill>
            <a:blip r:embed="rId3"/>
            <a:stretch>
              <a:fillRect/>
            </a:stretch>
          </p:blipFill>
          <p:spPr>
            <a:xfrm>
              <a:off x="1127448" y="5301208"/>
              <a:ext cx="543123" cy="543123"/>
            </a:xfrm>
            <a:prstGeom prst="rect">
              <a:avLst/>
            </a:prstGeom>
          </p:spPr>
        </p:pic>
      </p:grpSp>
      <p:grpSp>
        <p:nvGrpSpPr>
          <p:cNvPr id="26" name="Gruppieren 25"/>
          <p:cNvGrpSpPr/>
          <p:nvPr/>
        </p:nvGrpSpPr>
        <p:grpSpPr>
          <a:xfrm>
            <a:off x="334169" y="2984780"/>
            <a:ext cx="11522075" cy="864096"/>
            <a:chOff x="911423" y="5140721"/>
            <a:chExt cx="11522075" cy="864096"/>
          </a:xfrm>
        </p:grpSpPr>
        <p:sp>
          <p:nvSpPr>
            <p:cNvPr id="27" name="Abgerundetes Rechteck 26"/>
            <p:cNvSpPr/>
            <p:nvPr/>
          </p:nvSpPr>
          <p:spPr>
            <a:xfrm>
              <a:off x="911423" y="5140721"/>
              <a:ext cx="11522075"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Don’t give a reference or raw pointer to the underlying object to another function that needs ownership of the data – if the unique pointer is deleted in the meantime, this other function will fail!</a:t>
              </a:r>
              <a:endParaRPr lang="en-US" dirty="0">
                <a:solidFill>
                  <a:schemeClr val="tx1"/>
                </a:solidFill>
              </a:endParaRPr>
            </a:p>
          </p:txBody>
        </p:sp>
        <p:pic>
          <p:nvPicPr>
            <p:cNvPr id="28" name="Grafik 27"/>
            <p:cNvPicPr>
              <a:picLocks noChangeAspect="1"/>
            </p:cNvPicPr>
            <p:nvPr/>
          </p:nvPicPr>
          <p:blipFill>
            <a:blip r:embed="rId3"/>
            <a:stretch>
              <a:fillRect/>
            </a:stretch>
          </p:blipFill>
          <p:spPr>
            <a:xfrm>
              <a:off x="1127448" y="5301208"/>
              <a:ext cx="543123" cy="543123"/>
            </a:xfrm>
            <a:prstGeom prst="rect">
              <a:avLst/>
            </a:prstGeom>
          </p:spPr>
        </p:pic>
      </p:grpSp>
      <p:grpSp>
        <p:nvGrpSpPr>
          <p:cNvPr id="29" name="Gruppieren 28"/>
          <p:cNvGrpSpPr/>
          <p:nvPr/>
        </p:nvGrpSpPr>
        <p:grpSpPr>
          <a:xfrm>
            <a:off x="334168" y="4015179"/>
            <a:ext cx="11522075" cy="864096"/>
            <a:chOff x="911423" y="5140721"/>
            <a:chExt cx="11522075" cy="864096"/>
          </a:xfrm>
        </p:grpSpPr>
        <p:sp>
          <p:nvSpPr>
            <p:cNvPr id="30" name="Abgerundetes Rechteck 29"/>
            <p:cNvSpPr/>
            <p:nvPr/>
          </p:nvSpPr>
          <p:spPr>
            <a:xfrm>
              <a:off x="911423" y="5140721"/>
              <a:ext cx="11522075"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smtClean="0">
                  <a:solidFill>
                    <a:schemeClr val="tx1"/>
                  </a:solidFill>
                </a:rPr>
                <a:t>Don’t access data in a unique pointer that may or may not point to a real object. You can easily check with if(</a:t>
              </a:r>
              <a:r>
                <a:rPr lang="en-US" dirty="0" err="1" smtClean="0">
                  <a:solidFill>
                    <a:schemeClr val="tx1"/>
                  </a:solidFill>
                </a:rPr>
                <a:t>ptr</a:t>
              </a:r>
              <a:r>
                <a:rPr lang="en-US" dirty="0" smtClean="0">
                  <a:solidFill>
                    <a:schemeClr val="tx1"/>
                  </a:solidFill>
                </a:rPr>
                <a:t>) as the unique pointer has a cast to void*.</a:t>
              </a:r>
              <a:endParaRPr lang="en-US" dirty="0">
                <a:solidFill>
                  <a:schemeClr val="tx1"/>
                </a:solidFill>
              </a:endParaRPr>
            </a:p>
          </p:txBody>
        </p:sp>
        <p:pic>
          <p:nvPicPr>
            <p:cNvPr id="31" name="Grafik 30"/>
            <p:cNvPicPr>
              <a:picLocks noChangeAspect="1"/>
            </p:cNvPicPr>
            <p:nvPr/>
          </p:nvPicPr>
          <p:blipFill>
            <a:blip r:embed="rId3"/>
            <a:stretch>
              <a:fillRect/>
            </a:stretch>
          </p:blipFill>
          <p:spPr>
            <a:xfrm>
              <a:off x="1127448" y="5301208"/>
              <a:ext cx="543123" cy="543123"/>
            </a:xfrm>
            <a:prstGeom prst="rect">
              <a:avLst/>
            </a:prstGeom>
          </p:spPr>
        </p:pic>
      </p:grpSp>
    </p:spTree>
    <p:extLst>
      <p:ext uri="{BB962C8B-B14F-4D97-AF65-F5344CB8AC3E}">
        <p14:creationId xmlns:p14="http://schemas.microsoft.com/office/powerpoint/2010/main" val="16245330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Smart Pointers</a:t>
            </a:r>
          </a:p>
          <a:p>
            <a:r>
              <a:rPr lang="en-US" dirty="0" smtClean="0"/>
              <a:t>Shared Pointer</a:t>
            </a:r>
            <a:endParaRPr lang="en-US" dirty="0"/>
          </a:p>
          <a:p>
            <a:endParaRPr lang="en-US" dirty="0"/>
          </a:p>
        </p:txBody>
      </p:sp>
      <p:sp>
        <p:nvSpPr>
          <p:cNvPr id="3" name="Textplatzhalter 2"/>
          <p:cNvSpPr>
            <a:spLocks noGrp="1"/>
          </p:cNvSpPr>
          <p:nvPr>
            <p:ph type="body" sz="quarter" idx="10"/>
          </p:nvPr>
        </p:nvSpPr>
        <p:spPr/>
        <p:txBody>
          <a:bodyPr/>
          <a:lstStyle/>
          <a:p>
            <a:r>
              <a:rPr lang="en-US" dirty="0" err="1" smtClean="0"/>
              <a:t>shared_ptr</a:t>
            </a:r>
            <a:r>
              <a:rPr lang="en-US" dirty="0" smtClean="0"/>
              <a:t> is a class with two important members: an object on the heap and a reference counter</a:t>
            </a:r>
          </a:p>
          <a:p>
            <a:r>
              <a:rPr lang="en-US" dirty="0" smtClean="0"/>
              <a:t>Copying and copy-assigning the shared pointer increases the reference counter</a:t>
            </a:r>
          </a:p>
          <a:p>
            <a:r>
              <a:rPr lang="en-US" dirty="0" smtClean="0"/>
              <a:t>Its destructor just decreases the reference counter until</a:t>
            </a:r>
          </a:p>
          <a:p>
            <a:pPr marL="0" indent="0">
              <a:buNone/>
            </a:pP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74</a:t>
            </a:fld>
            <a:endParaRPr lang="en-US" dirty="0"/>
          </a:p>
        </p:txBody>
      </p:sp>
    </p:spTree>
    <p:extLst>
      <p:ext uri="{BB962C8B-B14F-4D97-AF65-F5344CB8AC3E}">
        <p14:creationId xmlns:p14="http://schemas.microsoft.com/office/powerpoint/2010/main" val="10943543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noProof="0" dirty="0" smtClean="0">
                <a:solidFill>
                  <a:schemeClr val="bg2"/>
                </a:solidFill>
              </a:rPr>
              <a:t>Wrap-Up</a:t>
            </a:r>
          </a:p>
          <a:p>
            <a:r>
              <a:rPr lang="en-US" dirty="0" smtClean="0"/>
              <a:t>Learning Objectives</a:t>
            </a:r>
            <a:endParaRPr lang="en-US" noProof="0" dirty="0"/>
          </a:p>
        </p:txBody>
      </p:sp>
      <p:sp>
        <p:nvSpPr>
          <p:cNvPr id="3" name="Textplatzhalter 2"/>
          <p:cNvSpPr>
            <a:spLocks noGrp="1"/>
          </p:cNvSpPr>
          <p:nvPr>
            <p:ph type="body" sz="quarter" idx="10"/>
          </p:nvPr>
        </p:nvSpPr>
        <p:spPr/>
        <p:txBody>
          <a:bodyPr/>
          <a:lstStyle/>
          <a:p>
            <a:pPr marL="0" indent="0">
              <a:buNone/>
            </a:pPr>
            <a:r>
              <a:rPr lang="en-US" dirty="0"/>
              <a:t>At the end of this lecture, you will…</a:t>
            </a:r>
          </a:p>
          <a:p>
            <a:pPr marL="0" indent="0">
              <a:buNone/>
            </a:pPr>
            <a:endParaRPr lang="en-US" dirty="0"/>
          </a:p>
          <a:p>
            <a:pPr>
              <a:buFont typeface="Wingdings" panose="05000000000000000000" pitchFamily="2" charset="2"/>
              <a:buChar char="ü"/>
            </a:pPr>
            <a:r>
              <a:rPr lang="en-US" dirty="0"/>
              <a:t>Be up to date with the important concepts from the </a:t>
            </a:r>
            <a:r>
              <a:rPr lang="en-US" dirty="0" err="1"/>
              <a:t>udemy</a:t>
            </a:r>
            <a:r>
              <a:rPr lang="en-US" dirty="0"/>
              <a:t> C++ course</a:t>
            </a:r>
          </a:p>
          <a:p>
            <a:pPr>
              <a:buFont typeface="Wingdings" panose="05000000000000000000" pitchFamily="2" charset="2"/>
              <a:buChar char="ü"/>
            </a:pPr>
            <a:endParaRPr lang="en-US" noProof="0" dirty="0"/>
          </a:p>
          <a:p>
            <a:pPr>
              <a:buFont typeface="Wingdings" panose="05000000000000000000" pitchFamily="2" charset="2"/>
              <a:buChar char="ü"/>
            </a:pPr>
            <a:r>
              <a:rPr lang="en-US" dirty="0"/>
              <a:t>Understand the fundamentals of data types and control structures in C++</a:t>
            </a:r>
          </a:p>
          <a:p>
            <a:pPr>
              <a:buFont typeface="Wingdings" panose="05000000000000000000" pitchFamily="2" charset="2"/>
              <a:buChar char="ü"/>
            </a:pPr>
            <a:endParaRPr lang="en-US" noProof="0" dirty="0"/>
          </a:p>
          <a:p>
            <a:pPr>
              <a:buFont typeface="Wingdings" panose="05000000000000000000" pitchFamily="2" charset="2"/>
              <a:buChar char="ü"/>
            </a:pPr>
            <a:r>
              <a:rPr lang="en-US" noProof="0" dirty="0"/>
              <a:t>Have a basic understanding of Object Orientation</a:t>
            </a:r>
          </a:p>
          <a:p>
            <a:pPr>
              <a:buFont typeface="Wingdings" panose="05000000000000000000" pitchFamily="2" charset="2"/>
              <a:buChar char="ü"/>
            </a:pPr>
            <a:endParaRPr lang="en-US" dirty="0"/>
          </a:p>
          <a:p>
            <a:pPr>
              <a:buFont typeface="Wingdings" panose="05000000000000000000" pitchFamily="2" charset="2"/>
              <a:buChar char="ü"/>
            </a:pPr>
            <a:r>
              <a:rPr lang="en-US" noProof="0" dirty="0"/>
              <a:t>Hopefully have some fun playing around with code</a:t>
            </a:r>
          </a:p>
        </p:txBody>
      </p:sp>
      <p:sp>
        <p:nvSpPr>
          <p:cNvPr id="4" name="Foliennummernplatzhalter 3">
            <a:extLst>
              <a:ext uri="{FF2B5EF4-FFF2-40B4-BE49-F238E27FC236}">
                <a16:creationId xmlns:a16="http://schemas.microsoft.com/office/drawing/2014/main" id="{D2B88307-AB87-B28F-49B1-93F324B85681}"/>
              </a:ext>
            </a:extLst>
          </p:cNvPr>
          <p:cNvSpPr>
            <a:spLocks noGrp="1"/>
          </p:cNvSpPr>
          <p:nvPr>
            <p:ph type="sldNum" sz="quarter" idx="4"/>
          </p:nvPr>
        </p:nvSpPr>
        <p:spPr/>
        <p:txBody>
          <a:bodyPr/>
          <a:lstStyle/>
          <a:p>
            <a:fld id="{F58435E4-A45A-4423-96D3-4E945C512564}" type="slidenum">
              <a:rPr lang="en-US" smtClean="0"/>
              <a:pPr/>
              <a:t>75</a:t>
            </a:fld>
            <a:endParaRPr lang="en-US" dirty="0"/>
          </a:p>
        </p:txBody>
      </p:sp>
    </p:spTree>
    <p:extLst>
      <p:ext uri="{BB962C8B-B14F-4D97-AF65-F5344CB8AC3E}">
        <p14:creationId xmlns:p14="http://schemas.microsoft.com/office/powerpoint/2010/main" val="301717269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1"/>
          </p:nvPr>
        </p:nvSpPr>
        <p:spPr/>
        <p:txBody>
          <a:bodyPr/>
          <a:lstStyle/>
          <a:p>
            <a:r>
              <a:rPr lang="en-US" dirty="0" smtClean="0">
                <a:solidFill>
                  <a:schemeClr val="bg2"/>
                </a:solidFill>
              </a:rPr>
              <a:t>Wrap-Up</a:t>
            </a:r>
          </a:p>
          <a:p>
            <a:r>
              <a:rPr lang="en-US" noProof="0" dirty="0" smtClean="0"/>
              <a:t>Course agenda</a:t>
            </a:r>
            <a:endParaRPr lang="en-US" noProof="0" dirty="0"/>
          </a:p>
        </p:txBody>
      </p:sp>
      <p:graphicFrame>
        <p:nvGraphicFramePr>
          <p:cNvPr id="4" name="Tabellenplatzhalter 3"/>
          <p:cNvGraphicFramePr>
            <a:graphicFrameLocks noGrp="1"/>
          </p:cNvGraphicFramePr>
          <p:nvPr>
            <p:ph type="tbl" sz="quarter" idx="10"/>
            <p:extLst>
              <p:ext uri="{D42A27DB-BD31-4B8C-83A1-F6EECF244321}">
                <p14:modId xmlns:p14="http://schemas.microsoft.com/office/powerpoint/2010/main" val="541871578"/>
              </p:ext>
            </p:extLst>
          </p:nvPr>
        </p:nvGraphicFramePr>
        <p:xfrm>
          <a:off x="334962" y="981075"/>
          <a:ext cx="11522075" cy="4860000"/>
        </p:xfrm>
        <a:graphic>
          <a:graphicData uri="http://schemas.openxmlformats.org/drawingml/2006/table">
            <a:tbl>
              <a:tblPr firstRow="1" bandRow="1">
                <a:tableStyleId>{5940675A-B579-460E-94D1-54222C63F5DA}</a:tableStyleId>
              </a:tblPr>
              <a:tblGrid>
                <a:gridCol w="461766">
                  <a:extLst>
                    <a:ext uri="{9D8B030D-6E8A-4147-A177-3AD203B41FA5}">
                      <a16:colId xmlns:a16="http://schemas.microsoft.com/office/drawing/2014/main" val="1309718770"/>
                    </a:ext>
                  </a:extLst>
                </a:gridCol>
                <a:gridCol w="7129789">
                  <a:extLst>
                    <a:ext uri="{9D8B030D-6E8A-4147-A177-3AD203B41FA5}">
                      <a16:colId xmlns:a16="http://schemas.microsoft.com/office/drawing/2014/main" val="1487677080"/>
                    </a:ext>
                  </a:extLst>
                </a:gridCol>
                <a:gridCol w="3930520">
                  <a:extLst>
                    <a:ext uri="{9D8B030D-6E8A-4147-A177-3AD203B41FA5}">
                      <a16:colId xmlns:a16="http://schemas.microsoft.com/office/drawing/2014/main" val="2906666846"/>
                    </a:ext>
                  </a:extLst>
                </a:gridCol>
              </a:tblGrid>
              <a:tr h="540000">
                <a:tc>
                  <a:txBody>
                    <a:bodyPr/>
                    <a:lstStyle/>
                    <a:p>
                      <a:pPr algn="ct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smtClean="0">
                          <a:solidFill>
                            <a:srgbClr val="000000"/>
                          </a:solidFill>
                          <a:effectLst/>
                          <a:latin typeface="Arial-BoldMT"/>
                        </a:rPr>
                        <a:t>Introduction</a:t>
                      </a:r>
                      <a:r>
                        <a:rPr lang="de-DE" sz="1600" b="1" i="0" dirty="0" smtClean="0">
                          <a:solidFill>
                            <a:srgbClr val="000000"/>
                          </a:solidFill>
                          <a:effectLst/>
                          <a:latin typeface="Arial-BoldMT"/>
                        </a:rPr>
                        <a:t> </a:t>
                      </a:r>
                      <a:r>
                        <a:rPr lang="de-DE" sz="1600" b="1" i="0" dirty="0">
                          <a:solidFill>
                            <a:srgbClr val="000000"/>
                          </a:solidFill>
                          <a:effectLst/>
                          <a:latin typeface="Arial-BoldMT"/>
                        </a:rPr>
                        <a:t>&amp; Course </a:t>
                      </a:r>
                      <a:r>
                        <a:rPr lang="de-DE" sz="1600" b="1" i="0" dirty="0" err="1">
                          <a:solidFill>
                            <a:srgbClr val="000000"/>
                          </a:solidFill>
                          <a:effectLst/>
                          <a:latin typeface="Arial-BoldMT"/>
                        </a:rPr>
                        <a:t>Concept</a:t>
                      </a:r>
                      <a:r>
                        <a:rPr lang="de-DE" sz="1600" b="1" i="0" dirty="0">
                          <a:solidFill>
                            <a:srgbClr val="000000"/>
                          </a:solidFill>
                          <a:effectLst/>
                          <a:latin typeface="Arial-BoldMT"/>
                        </a:rPr>
                        <a:t>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19164908"/>
                  </a:ext>
                </a:extLst>
              </a:tr>
              <a:tr h="540000">
                <a:tc>
                  <a:txBody>
                    <a:bodyPr/>
                    <a:lstStyle/>
                    <a:p>
                      <a:pPr algn="ctr"/>
                      <a:r>
                        <a:rPr lang="de-DE" sz="1600" b="0" i="0" dirty="0">
                          <a:solidFill>
                            <a:srgbClr val="FFFFFF"/>
                          </a:solidFill>
                          <a:effectLst/>
                          <a:latin typeface="ArialMT"/>
                        </a:rPr>
                        <a:t>1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Development Environment &amp; IDE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a:t>
                      </a:r>
                      <a:r>
                        <a:rPr lang="de-DE" sz="1600" b="0" i="0" dirty="0" smtClean="0">
                          <a:solidFill>
                            <a:srgbClr val="000000"/>
                          </a:solidFill>
                          <a:effectLst/>
                          <a:latin typeface="ArialMT"/>
                        </a:rPr>
                        <a:t>1</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1219936"/>
                  </a:ext>
                </a:extLst>
              </a:tr>
              <a:tr h="540000">
                <a:tc>
                  <a:txBody>
                    <a:bodyPr/>
                    <a:lstStyle/>
                    <a:p>
                      <a:pPr algn="ctr"/>
                      <a:r>
                        <a:rPr lang="de-DE" sz="1600" b="0" i="0" dirty="0">
                          <a:solidFill>
                            <a:srgbClr val="FFFFFF"/>
                          </a:solidFill>
                          <a:effectLst/>
                          <a:latin typeface="ArialMT"/>
                        </a:rPr>
                        <a:t>2 </a:t>
                      </a:r>
                      <a:endParaRPr lang="de-DE" dirty="0">
                        <a:effectLst/>
                      </a:endParaRPr>
                    </a:p>
                  </a:txBody>
                  <a:tcPr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err="1">
                          <a:solidFill>
                            <a:srgbClr val="000000"/>
                          </a:solidFill>
                          <a:effectLst/>
                          <a:latin typeface="Arial-BoldMT"/>
                        </a:rPr>
                        <a:t>Recap</a:t>
                      </a:r>
                      <a:r>
                        <a:rPr lang="de-DE" sz="1600" b="1" i="0" dirty="0">
                          <a:solidFill>
                            <a:srgbClr val="000000"/>
                          </a:solidFill>
                          <a:effectLst/>
                          <a:latin typeface="Arial-BoldMT"/>
                        </a:rPr>
                        <a:t>: C++ Syntax &amp; Language Elements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2 </a:t>
                      </a:r>
                      <a:r>
                        <a:rPr lang="de-DE" sz="1600" b="0" i="1" dirty="0" smtClean="0">
                          <a:solidFill>
                            <a:srgbClr val="000000"/>
                          </a:solidFill>
                          <a:effectLst/>
                          <a:latin typeface="Arial-ItalicMT"/>
                        </a:rPr>
                        <a:t>(</a:t>
                      </a:r>
                      <a:r>
                        <a:rPr lang="de-DE" sz="1600" b="0" i="1" dirty="0" err="1" smtClean="0">
                          <a:solidFill>
                            <a:srgbClr val="000000"/>
                          </a:solidFill>
                          <a:effectLst/>
                          <a:latin typeface="Arial-ItalicMT"/>
                        </a:rPr>
                        <a:t>today</a:t>
                      </a:r>
                      <a:r>
                        <a:rPr lang="de-DE" sz="1600" b="0" i="1" dirty="0" smtClean="0">
                          <a:solidFill>
                            <a:srgbClr val="000000"/>
                          </a:solidFill>
                          <a:effectLst/>
                          <a:latin typeface="Arial-ItalicMT"/>
                        </a:rPr>
                        <a:t>)</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3799504"/>
                  </a:ext>
                </a:extLst>
              </a:tr>
              <a:tr h="540000">
                <a:tc>
                  <a:txBody>
                    <a:bodyPr/>
                    <a:lstStyle/>
                    <a:p>
                      <a:pPr algn="ctr"/>
                      <a:r>
                        <a:rPr lang="de-DE" sz="1600" b="0" i="0" dirty="0">
                          <a:solidFill>
                            <a:srgbClr val="FFFFFF"/>
                          </a:solidFill>
                          <a:effectLst/>
                          <a:latin typeface="ArialMT"/>
                        </a:rPr>
                        <a:t>3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dirty="0">
                          <a:solidFill>
                            <a:srgbClr val="000000"/>
                          </a:solidFill>
                          <a:effectLst/>
                          <a:latin typeface="Arial-BoldMT"/>
                        </a:rPr>
                        <a:t>Software Design &amp; </a:t>
                      </a:r>
                      <a:r>
                        <a:rPr lang="de-DE" sz="1600" b="1" i="0" dirty="0" smtClean="0">
                          <a:solidFill>
                            <a:srgbClr val="000000"/>
                          </a:solidFill>
                          <a:effectLst/>
                          <a:latin typeface="Arial-BoldMT"/>
                        </a:rPr>
                        <a:t>Patterns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3, 4</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46786221"/>
                  </a:ext>
                </a:extLst>
              </a:tr>
              <a:tr h="540000">
                <a:tc>
                  <a:txBody>
                    <a:bodyPr/>
                    <a:lstStyle/>
                    <a:p>
                      <a:pPr algn="ctr"/>
                      <a:r>
                        <a:rPr lang="de-DE" sz="1600" b="0" i="0" dirty="0">
                          <a:solidFill>
                            <a:srgbClr val="FFFFFF"/>
                          </a:solidFill>
                          <a:effectLst/>
                          <a:latin typeface="ArialMT"/>
                        </a:rPr>
                        <a:t>4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3"/>
                    </a:solidFill>
                  </a:tcPr>
                </a:tc>
                <a:tc>
                  <a:txBody>
                    <a:bodyPr/>
                    <a:lstStyle/>
                    <a:p>
                      <a:pPr>
                        <a:spcBef>
                          <a:spcPts val="600"/>
                        </a:spcBef>
                        <a:spcAft>
                          <a:spcPts val="600"/>
                        </a:spcAft>
                      </a:pPr>
                      <a:r>
                        <a:rPr lang="de-DE" sz="1600" b="1" i="0">
                          <a:solidFill>
                            <a:srgbClr val="000000"/>
                          </a:solidFill>
                          <a:effectLst/>
                          <a:latin typeface="Arial-BoldMT"/>
                        </a:rPr>
                        <a:t>Modern C++ Concepts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5, 6</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42119356"/>
                  </a:ext>
                </a:extLst>
              </a:tr>
              <a:tr h="540000">
                <a:tc>
                  <a:txBody>
                    <a:bodyPr/>
                    <a:lstStyle/>
                    <a:p>
                      <a:pPr algn="ctr"/>
                      <a:r>
                        <a:rPr lang="de-DE" sz="1600" b="0" i="0" dirty="0">
                          <a:solidFill>
                            <a:srgbClr val="FFFFFF"/>
                          </a:solidFill>
                          <a:effectLst/>
                          <a:latin typeface="ArialMT"/>
                        </a:rPr>
                        <a:t>5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dirty="0">
                          <a:solidFill>
                            <a:srgbClr val="000000"/>
                          </a:solidFill>
                          <a:effectLst/>
                          <a:latin typeface="Arial-BoldMT"/>
                        </a:rPr>
                        <a:t>Embedded Software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 7</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98399140"/>
                  </a:ext>
                </a:extLst>
              </a:tr>
              <a:tr h="540000">
                <a:tc>
                  <a:txBody>
                    <a:bodyPr/>
                    <a:lstStyle/>
                    <a:p>
                      <a:pPr algn="ctr"/>
                      <a:r>
                        <a:rPr lang="de-DE" sz="1600" b="0" i="0" dirty="0">
                          <a:solidFill>
                            <a:srgbClr val="FFFFFF"/>
                          </a:solidFill>
                          <a:effectLst/>
                          <a:latin typeface="ArialMT"/>
                        </a:rPr>
                        <a:t>6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en-US" sz="1600" b="1" i="0">
                          <a:solidFill>
                            <a:srgbClr val="000000"/>
                          </a:solidFill>
                          <a:effectLst/>
                          <a:latin typeface="Arial-BoldMT"/>
                        </a:rPr>
                        <a:t>Efficient Software Development &amp; Best Practices </a:t>
                      </a:r>
                      <a:endParaRPr lang="en-US">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8, 9</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4855291"/>
                  </a:ext>
                </a:extLst>
              </a:tr>
              <a:tr h="540000">
                <a:tc>
                  <a:txBody>
                    <a:bodyPr/>
                    <a:lstStyle/>
                    <a:p>
                      <a:pPr algn="ctr"/>
                      <a:r>
                        <a:rPr lang="de-DE" sz="1600" b="0" i="0" dirty="0">
                          <a:solidFill>
                            <a:srgbClr val="FFFFFF"/>
                          </a:solidFill>
                          <a:effectLst/>
                          <a:latin typeface="ArialMT"/>
                        </a:rPr>
                        <a:t>7 </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2"/>
                    </a:solidFill>
                  </a:tcPr>
                </a:tc>
                <a:tc>
                  <a:txBody>
                    <a:bodyPr/>
                    <a:lstStyle/>
                    <a:p>
                      <a:pPr>
                        <a:spcBef>
                          <a:spcPts val="600"/>
                        </a:spcBef>
                        <a:spcAft>
                          <a:spcPts val="600"/>
                        </a:spcAft>
                      </a:pPr>
                      <a:r>
                        <a:rPr lang="de-DE" sz="1600" b="1" i="0">
                          <a:solidFill>
                            <a:srgbClr val="000000"/>
                          </a:solidFill>
                          <a:effectLst/>
                          <a:latin typeface="Arial-BoldMT"/>
                        </a:rPr>
                        <a:t>Testing &amp; Code Quality </a:t>
                      </a:r>
                      <a:endParaRPr lang="de-DE">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de-DE" sz="1600" b="0" i="0" dirty="0">
                          <a:solidFill>
                            <a:srgbClr val="000000"/>
                          </a:solidFill>
                          <a:effectLst/>
                          <a:latin typeface="ArialMT"/>
                        </a:rPr>
                        <a:t>Workshops 9, 10</a:t>
                      </a: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34297948"/>
                  </a:ext>
                </a:extLst>
              </a:tr>
              <a:tr h="540000">
                <a:tc>
                  <a:txBody>
                    <a:bodyPr/>
                    <a:lstStyle/>
                    <a:p>
                      <a:pPr algn="ctr"/>
                      <a:endParaRPr lang="de-DE"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spcBef>
                          <a:spcPts val="600"/>
                        </a:spcBef>
                        <a:spcAft>
                          <a:spcPts val="600"/>
                        </a:spcAft>
                      </a:pPr>
                      <a:r>
                        <a:rPr lang="de-DE" sz="1600" b="1" i="0" dirty="0" err="1" smtClean="0">
                          <a:solidFill>
                            <a:srgbClr val="000000"/>
                          </a:solidFill>
                          <a:effectLst/>
                          <a:latin typeface="Arial-BoldMT"/>
                        </a:rPr>
                        <a:t>Wrap-Up</a:t>
                      </a:r>
                      <a:r>
                        <a:rPr lang="de-DE" sz="1600" b="1" i="0" dirty="0" smtClean="0">
                          <a:solidFill>
                            <a:srgbClr val="000000"/>
                          </a:solidFill>
                          <a:effectLst/>
                          <a:latin typeface="Arial-BoldMT"/>
                        </a:rPr>
                        <a:t> &amp; </a:t>
                      </a:r>
                      <a:r>
                        <a:rPr lang="de-DE" sz="1600" b="1" i="0" dirty="0" err="1" smtClean="0">
                          <a:solidFill>
                            <a:srgbClr val="000000"/>
                          </a:solidFill>
                          <a:effectLst/>
                          <a:latin typeface="Arial-BoldMT"/>
                        </a:rPr>
                        <a:t>Conclusion</a:t>
                      </a:r>
                      <a:r>
                        <a:rPr lang="de-DE" sz="1600" b="1" i="0" dirty="0" smtClean="0">
                          <a:solidFill>
                            <a:srgbClr val="000000"/>
                          </a:solidFill>
                          <a:effectLst/>
                          <a:latin typeface="Arial-BoldMT"/>
                        </a:rPr>
                        <a:t> </a:t>
                      </a:r>
                      <a:endParaRPr lang="de-DE" sz="1600" dirty="0">
                        <a:effectLs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spcBef>
                          <a:spcPts val="600"/>
                        </a:spcBef>
                        <a:spcAft>
                          <a:spcPts val="600"/>
                        </a:spcAft>
                      </a:pPr>
                      <a:r>
                        <a:rPr lang="en-US" sz="1600" b="0" i="0" kern="1200" dirty="0" smtClean="0">
                          <a:solidFill>
                            <a:srgbClr val="000000"/>
                          </a:solidFill>
                          <a:effectLst/>
                          <a:latin typeface="ArialMT"/>
                          <a:ea typeface="+mn-ea"/>
                          <a:cs typeface="+mn-cs"/>
                        </a:rPr>
                        <a:t>Workshop 10</a:t>
                      </a:r>
                      <a:endParaRPr lang="en-US" sz="1600" b="0" i="0" kern="1200" dirty="0">
                        <a:solidFill>
                          <a:srgbClr val="000000"/>
                        </a:solidFill>
                        <a:effectLst/>
                        <a:latin typeface="ArialM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64457244"/>
                  </a:ext>
                </a:extLst>
              </a:tr>
            </a:tbl>
          </a:graphicData>
        </a:graphic>
      </p:graphicFrame>
    </p:spTree>
    <p:extLst>
      <p:ext uri="{BB962C8B-B14F-4D97-AF65-F5344CB8AC3E}">
        <p14:creationId xmlns:p14="http://schemas.microsoft.com/office/powerpoint/2010/main" val="130727848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p:cNvSpPr>
            <a:spLocks noGrp="1"/>
          </p:cNvSpPr>
          <p:nvPr>
            <p:ph type="body" sz="quarter" idx="11"/>
          </p:nvPr>
        </p:nvSpPr>
        <p:spPr/>
        <p:txBody>
          <a:bodyPr/>
          <a:lstStyle/>
          <a:p>
            <a:r>
              <a:rPr lang="en-US" dirty="0" smtClean="0">
                <a:solidFill>
                  <a:schemeClr val="bg2"/>
                </a:solidFill>
              </a:rPr>
              <a:t>Wrap-Up</a:t>
            </a:r>
          </a:p>
          <a:p>
            <a:r>
              <a:rPr lang="en-US" dirty="0" smtClean="0"/>
              <a:t>Homework</a:t>
            </a:r>
            <a:endParaRPr lang="en-US" dirty="0"/>
          </a:p>
        </p:txBody>
      </p:sp>
      <p:sp>
        <p:nvSpPr>
          <p:cNvPr id="3" name="Textplatzhalter 2"/>
          <p:cNvSpPr>
            <a:spLocks noGrp="1"/>
          </p:cNvSpPr>
          <p:nvPr>
            <p:ph type="body" sz="quarter" idx="10"/>
          </p:nvPr>
        </p:nvSpPr>
        <p:spPr/>
        <p:txBody>
          <a:bodyPr/>
          <a:lstStyle/>
          <a:p>
            <a:pPr marL="0" indent="0">
              <a:buNone/>
            </a:pPr>
            <a:endParaRPr lang="en-US" b="1" dirty="0" smtClean="0"/>
          </a:p>
          <a:p>
            <a:r>
              <a:rPr lang="en-US" dirty="0" smtClean="0"/>
              <a:t>Repeat all the exercises that we didn’t have time to.</a:t>
            </a:r>
          </a:p>
          <a:p>
            <a:r>
              <a:rPr lang="en-US" dirty="0" smtClean="0"/>
              <a:t>Implement useful classes </a:t>
            </a:r>
            <a:r>
              <a:rPr lang="en-US" dirty="0" smtClean="0">
                <a:latin typeface="Courier New" panose="02070309020205020404" pitchFamily="49" charset="0"/>
                <a:cs typeface="Courier New" panose="02070309020205020404" pitchFamily="49" charset="0"/>
              </a:rPr>
              <a:t>Point</a:t>
            </a:r>
            <a:r>
              <a:rPr lang="en-US" dirty="0" smtClean="0"/>
              <a:t> and </a:t>
            </a:r>
            <a:r>
              <a:rPr lang="en-US" dirty="0" err="1" smtClean="0">
                <a:latin typeface="Courier New" panose="02070309020205020404" pitchFamily="49" charset="0"/>
                <a:cs typeface="Courier New" panose="02070309020205020404" pitchFamily="49" charset="0"/>
              </a:rPr>
              <a:t>PointCloud</a:t>
            </a:r>
            <a:r>
              <a:rPr lang="en-US" dirty="0" smtClean="0"/>
              <a:t> to store real 3D measurements from </a:t>
            </a:r>
            <a:r>
              <a:rPr lang="en-US" dirty="0" err="1" smtClean="0"/>
              <a:t>lidar</a:t>
            </a:r>
            <a:r>
              <a:rPr lang="en-US" dirty="0" smtClean="0"/>
              <a:t> sensors.</a:t>
            </a:r>
          </a:p>
          <a:p>
            <a:r>
              <a:rPr lang="en-US" dirty="0" smtClean="0"/>
              <a:t>Fill them with as much life as you have fun and time. Feel free to overload operators, provide functions for geometrical transformations, filtering points based on certain conditions …</a:t>
            </a:r>
          </a:p>
          <a:p>
            <a:r>
              <a:rPr lang="en-US" dirty="0" smtClean="0"/>
              <a:t>You may try to implement functions to read and write </a:t>
            </a:r>
            <a:r>
              <a:rPr lang="en-US" dirty="0" err="1" smtClean="0"/>
              <a:t>PointClouds</a:t>
            </a:r>
            <a:r>
              <a:rPr lang="en-US" dirty="0" smtClean="0"/>
              <a:t> from the provided </a:t>
            </a:r>
            <a:r>
              <a:rPr lang="en-US" dirty="0" err="1" smtClean="0"/>
              <a:t>pcd</a:t>
            </a:r>
            <a:r>
              <a:rPr lang="en-US" dirty="0" smtClean="0"/>
              <a:t> files – for simplicity, assume that they always come in this format.</a:t>
            </a:r>
          </a:p>
          <a:p>
            <a:r>
              <a:rPr lang="en-US" dirty="0" smtClean="0"/>
              <a:t>If you are super ambitious, you could read about </a:t>
            </a:r>
            <a:r>
              <a:rPr lang="en-US" dirty="0"/>
              <a:t>the format at </a:t>
            </a:r>
            <a:r>
              <a:rPr lang="en-US" dirty="0">
                <a:hlinkClick r:id="rId2"/>
              </a:rPr>
              <a:t>https://</a:t>
            </a:r>
            <a:r>
              <a:rPr lang="en-US" dirty="0" smtClean="0">
                <a:hlinkClick r:id="rId2"/>
              </a:rPr>
              <a:t>pointclouds.org/documentation/tutorials/pcd_file_format.html</a:t>
            </a:r>
            <a:r>
              <a:rPr lang="en-US" dirty="0" smtClean="0"/>
              <a:t> and try to make the class read in files with different fields or another viewpoint. Be warned though, that with our current state of the lecture, this will be really hard.</a:t>
            </a:r>
          </a:p>
          <a:p>
            <a:pPr marL="0" indent="0">
              <a:buNone/>
            </a:pPr>
            <a:endParaRPr lang="en-US" dirty="0"/>
          </a:p>
        </p:txBody>
      </p:sp>
    </p:spTree>
    <p:extLst>
      <p:ext uri="{BB962C8B-B14F-4D97-AF65-F5344CB8AC3E}">
        <p14:creationId xmlns:p14="http://schemas.microsoft.com/office/powerpoint/2010/main" val="39053855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hteck 7">
            <a:extLst>
              <a:ext uri="{FF2B5EF4-FFF2-40B4-BE49-F238E27FC236}">
                <a16:creationId xmlns:a16="http://schemas.microsoft.com/office/drawing/2014/main" id="{591C738F-80AD-F782-0ECB-0F234C3DB151}"/>
              </a:ext>
            </a:extLst>
          </p:cNvPr>
          <p:cNvSpPr/>
          <p:nvPr/>
        </p:nvSpPr>
        <p:spPr>
          <a:xfrm>
            <a:off x="0" y="0"/>
            <a:ext cx="12192000" cy="61087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platzhalter 1"/>
          <p:cNvSpPr>
            <a:spLocks noGrp="1"/>
          </p:cNvSpPr>
          <p:nvPr>
            <p:ph type="body" sz="quarter" idx="10"/>
          </p:nvPr>
        </p:nvSpPr>
        <p:spPr/>
        <p:txBody>
          <a:bodyPr/>
          <a:lstStyle/>
          <a:p>
            <a:r>
              <a:rPr lang="en-US" noProof="0" dirty="0"/>
              <a:t>Workshop 1</a:t>
            </a:r>
          </a:p>
        </p:txBody>
      </p:sp>
      <p:sp>
        <p:nvSpPr>
          <p:cNvPr id="3" name="Textplatzhalter 2"/>
          <p:cNvSpPr>
            <a:spLocks noGrp="1"/>
          </p:cNvSpPr>
          <p:nvPr>
            <p:ph type="body" sz="quarter" idx="11"/>
          </p:nvPr>
        </p:nvSpPr>
        <p:spPr>
          <a:xfrm>
            <a:off x="337220" y="1968777"/>
            <a:ext cx="11523265" cy="1316208"/>
          </a:xfrm>
        </p:spPr>
        <p:txBody>
          <a:bodyPr/>
          <a:lstStyle/>
          <a:p>
            <a:endParaRPr lang="en-US" noProof="0" dirty="0">
              <a:solidFill>
                <a:schemeClr val="bg1"/>
              </a:solidFill>
            </a:endParaRPr>
          </a:p>
          <a:p>
            <a:r>
              <a:rPr lang="en-US" dirty="0" smtClean="0">
                <a:solidFill>
                  <a:schemeClr val="bg1"/>
                </a:solidFill>
              </a:rPr>
              <a:t>Modern C++ Concepts</a:t>
            </a:r>
            <a:endParaRPr lang="en-US" dirty="0">
              <a:solidFill>
                <a:schemeClr val="bg1"/>
              </a:solidFill>
            </a:endParaRPr>
          </a:p>
        </p:txBody>
      </p:sp>
      <p:sp>
        <p:nvSpPr>
          <p:cNvPr id="4" name="Textplatzhalter 3"/>
          <p:cNvSpPr>
            <a:spLocks noGrp="1"/>
          </p:cNvSpPr>
          <p:nvPr>
            <p:ph type="body" sz="quarter" idx="12"/>
          </p:nvPr>
        </p:nvSpPr>
        <p:spPr/>
        <p:txBody>
          <a:bodyPr/>
          <a:lstStyle/>
          <a:p>
            <a:r>
              <a:rPr lang="en-US" noProof="0" dirty="0">
                <a:solidFill>
                  <a:schemeClr val="bg1"/>
                </a:solidFill>
              </a:rPr>
              <a:t>Aachen, </a:t>
            </a:r>
            <a:r>
              <a:rPr lang="en-US" dirty="0" err="1">
                <a:solidFill>
                  <a:schemeClr val="bg1"/>
                </a:solidFill>
              </a:rPr>
              <a:t>S</a:t>
            </a:r>
            <a:r>
              <a:rPr lang="en-US" noProof="0" dirty="0" err="1" smtClean="0">
                <a:solidFill>
                  <a:schemeClr val="bg1"/>
                </a:solidFill>
              </a:rPr>
              <a:t>eptember</a:t>
            </a:r>
            <a:r>
              <a:rPr lang="en-US" noProof="0" dirty="0" smtClean="0">
                <a:solidFill>
                  <a:schemeClr val="bg1"/>
                </a:solidFill>
              </a:rPr>
              <a:t> 18, </a:t>
            </a:r>
            <a:r>
              <a:rPr lang="en-US" noProof="0" dirty="0">
                <a:solidFill>
                  <a:schemeClr val="bg1"/>
                </a:solidFill>
              </a:rPr>
              <a:t>2024</a:t>
            </a:r>
          </a:p>
        </p:txBody>
      </p:sp>
      <p:sp>
        <p:nvSpPr>
          <p:cNvPr id="5" name="Textplatzhalter 4"/>
          <p:cNvSpPr>
            <a:spLocks noGrp="1"/>
          </p:cNvSpPr>
          <p:nvPr>
            <p:ph type="body" sz="quarter" idx="13"/>
          </p:nvPr>
        </p:nvSpPr>
        <p:spPr/>
        <p:txBody>
          <a:bodyPr/>
          <a:lstStyle/>
          <a:p>
            <a:r>
              <a:rPr lang="en-US" dirty="0" smtClean="0">
                <a:solidFill>
                  <a:schemeClr val="bg1"/>
                </a:solidFill>
              </a:rPr>
              <a:t>Fabian Thomsen</a:t>
            </a:r>
            <a:r>
              <a:rPr lang="en-US" noProof="0" dirty="0" smtClean="0">
                <a:solidFill>
                  <a:schemeClr val="bg1"/>
                </a:solidFill>
              </a:rPr>
              <a:t>, </a:t>
            </a:r>
            <a:r>
              <a:rPr lang="en-US" noProof="0" dirty="0">
                <a:solidFill>
                  <a:schemeClr val="bg1"/>
                </a:solidFill>
              </a:rPr>
              <a:t>M.Sc.</a:t>
            </a:r>
          </a:p>
        </p:txBody>
      </p:sp>
      <p:sp>
        <p:nvSpPr>
          <p:cNvPr id="13" name="Rechteck: eine Ecke abgerundet 12">
            <a:extLst>
              <a:ext uri="{FF2B5EF4-FFF2-40B4-BE49-F238E27FC236}">
                <a16:creationId xmlns:a16="http://schemas.microsoft.com/office/drawing/2014/main" id="{101D909E-8E3F-C98F-94E6-F64745930231}"/>
              </a:ext>
            </a:extLst>
          </p:cNvPr>
          <p:cNvSpPr/>
          <p:nvPr/>
        </p:nvSpPr>
        <p:spPr>
          <a:xfrm rot="10800000">
            <a:off x="9809018" y="-1"/>
            <a:ext cx="2382982" cy="982413"/>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Bild 2">
            <a:extLst>
              <a:ext uri="{FF2B5EF4-FFF2-40B4-BE49-F238E27FC236}">
                <a16:creationId xmlns:a16="http://schemas.microsoft.com/office/drawing/2014/main" id="{011C6986-AE02-7DC1-B918-BD8094EB2C4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0156794" y="198374"/>
            <a:ext cx="1707515" cy="565785"/>
          </a:xfrm>
          <a:prstGeom prst="rect">
            <a:avLst/>
          </a:prstGeom>
          <a:noFill/>
          <a:ln>
            <a:noFill/>
          </a:ln>
        </p:spPr>
      </p:pic>
      <p:grpSp>
        <p:nvGrpSpPr>
          <p:cNvPr id="15" name="Gruppieren 14">
            <a:extLst>
              <a:ext uri="{FF2B5EF4-FFF2-40B4-BE49-F238E27FC236}">
                <a16:creationId xmlns:a16="http://schemas.microsoft.com/office/drawing/2014/main" id="{E03D4999-200E-7379-8586-E16669FD77CE}"/>
              </a:ext>
            </a:extLst>
          </p:cNvPr>
          <p:cNvGrpSpPr/>
          <p:nvPr/>
        </p:nvGrpSpPr>
        <p:grpSpPr>
          <a:xfrm>
            <a:off x="8343362" y="1709809"/>
            <a:ext cx="1872208" cy="1648924"/>
            <a:chOff x="3503712" y="3670176"/>
            <a:chExt cx="1418456" cy="1249288"/>
          </a:xfrm>
          <a:solidFill>
            <a:schemeClr val="bg1"/>
          </a:solidFill>
        </p:grpSpPr>
        <p:pic>
          <p:nvPicPr>
            <p:cNvPr id="20" name="Grafik 19" descr="Fragezeichen mit einfarbiger Füllung">
              <a:extLst>
                <a:ext uri="{FF2B5EF4-FFF2-40B4-BE49-F238E27FC236}">
                  <a16:creationId xmlns:a16="http://schemas.microsoft.com/office/drawing/2014/main" id="{44C21FC4-D722-E114-AF99-8DF615F591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007768" y="3670176"/>
              <a:ext cx="914400" cy="914400"/>
            </a:xfrm>
            <a:prstGeom prst="rect">
              <a:avLst/>
            </a:prstGeom>
          </p:spPr>
        </p:pic>
        <p:pic>
          <p:nvPicPr>
            <p:cNvPr id="21" name="Grafik 20" descr="Kundenbewertung mit einfarbiger Füllung">
              <a:extLst>
                <a:ext uri="{FF2B5EF4-FFF2-40B4-BE49-F238E27FC236}">
                  <a16:creationId xmlns:a16="http://schemas.microsoft.com/office/drawing/2014/main" id="{C152B806-9C21-681B-FF9C-0066173FDA3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3503712" y="4005064"/>
              <a:ext cx="914400" cy="914400"/>
            </a:xfrm>
            <a:prstGeom prst="rect">
              <a:avLst/>
            </a:prstGeom>
          </p:spPr>
        </p:pic>
      </p:grpSp>
      <p:grpSp>
        <p:nvGrpSpPr>
          <p:cNvPr id="16" name="Gruppieren 15">
            <a:extLst>
              <a:ext uri="{FF2B5EF4-FFF2-40B4-BE49-F238E27FC236}">
                <a16:creationId xmlns:a16="http://schemas.microsoft.com/office/drawing/2014/main" id="{0E42CE12-D66B-795B-0AFC-FDFD3AA9EA7C}"/>
              </a:ext>
            </a:extLst>
          </p:cNvPr>
          <p:cNvGrpSpPr/>
          <p:nvPr/>
        </p:nvGrpSpPr>
        <p:grpSpPr>
          <a:xfrm>
            <a:off x="7257697" y="3429000"/>
            <a:ext cx="3384376" cy="1604088"/>
            <a:chOff x="7187946" y="2888242"/>
            <a:chExt cx="3384376" cy="1604088"/>
          </a:xfrm>
        </p:grpSpPr>
        <p:sp>
          <p:nvSpPr>
            <p:cNvPr id="17" name="Textfeld 16">
              <a:extLst>
                <a:ext uri="{FF2B5EF4-FFF2-40B4-BE49-F238E27FC236}">
                  <a16:creationId xmlns:a16="http://schemas.microsoft.com/office/drawing/2014/main" id="{D17977A6-A95D-07D3-6D45-74C372542785}"/>
                </a:ext>
              </a:extLst>
            </p:cNvPr>
            <p:cNvSpPr txBox="1"/>
            <p:nvPr/>
          </p:nvSpPr>
          <p:spPr>
            <a:xfrm>
              <a:off x="7187946" y="2888242"/>
              <a:ext cx="3384376" cy="646331"/>
            </a:xfrm>
            <a:prstGeom prst="rect">
              <a:avLst/>
            </a:prstGeom>
            <a:noFill/>
          </p:spPr>
          <p:txBody>
            <a:bodyPr wrap="square" rtlCol="0">
              <a:spAutoFit/>
            </a:bodyPr>
            <a:lstStyle/>
            <a:p>
              <a:pPr marL="0" indent="0" algn="ctr">
                <a:buNone/>
              </a:pPr>
              <a:r>
                <a:rPr lang="en-US" sz="3600" b="1" dirty="0">
                  <a:solidFill>
                    <a:schemeClr val="bg1"/>
                  </a:solidFill>
                </a:rPr>
                <a:t>Q &amp; A</a:t>
              </a:r>
            </a:p>
          </p:txBody>
        </p:sp>
        <p:sp>
          <p:nvSpPr>
            <p:cNvPr id="18" name="Textfeld 17">
              <a:extLst>
                <a:ext uri="{FF2B5EF4-FFF2-40B4-BE49-F238E27FC236}">
                  <a16:creationId xmlns:a16="http://schemas.microsoft.com/office/drawing/2014/main" id="{5A9B2077-9712-477B-CB75-24BD06DF8759}"/>
                </a:ext>
              </a:extLst>
            </p:cNvPr>
            <p:cNvSpPr txBox="1"/>
            <p:nvPr/>
          </p:nvSpPr>
          <p:spPr>
            <a:xfrm>
              <a:off x="7187946" y="3845999"/>
              <a:ext cx="3384376" cy="646331"/>
            </a:xfrm>
            <a:prstGeom prst="rect">
              <a:avLst/>
            </a:prstGeom>
            <a:noFill/>
          </p:spPr>
          <p:txBody>
            <a:bodyPr wrap="square" rtlCol="0">
              <a:spAutoFit/>
            </a:bodyPr>
            <a:lstStyle/>
            <a:p>
              <a:pPr marL="0" indent="0" algn="ctr">
                <a:buNone/>
              </a:pPr>
              <a:r>
                <a:rPr lang="en-US" sz="3600" b="1" dirty="0">
                  <a:solidFill>
                    <a:schemeClr val="bg1"/>
                  </a:solidFill>
                </a:rPr>
                <a:t>Feedback</a:t>
              </a:r>
            </a:p>
          </p:txBody>
        </p:sp>
        <p:cxnSp>
          <p:nvCxnSpPr>
            <p:cNvPr id="19" name="Gerader Verbinder 18">
              <a:extLst>
                <a:ext uri="{FF2B5EF4-FFF2-40B4-BE49-F238E27FC236}">
                  <a16:creationId xmlns:a16="http://schemas.microsoft.com/office/drawing/2014/main" id="{90B66C3F-3069-C900-F463-265EDBB96975}"/>
                </a:ext>
              </a:extLst>
            </p:cNvPr>
            <p:cNvCxnSpPr>
              <a:cxnSpLocks/>
            </p:cNvCxnSpPr>
            <p:nvPr/>
          </p:nvCxnSpPr>
          <p:spPr>
            <a:xfrm>
              <a:off x="7548775" y="3690286"/>
              <a:ext cx="2662718"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257265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t>Templates</a:t>
            </a:r>
          </a:p>
        </p:txBody>
      </p:sp>
      <p:sp>
        <p:nvSpPr>
          <p:cNvPr id="4" name="Foliennummernplatzhalter 3"/>
          <p:cNvSpPr>
            <a:spLocks noGrp="1"/>
          </p:cNvSpPr>
          <p:nvPr>
            <p:ph type="sldNum" sz="quarter" idx="4"/>
          </p:nvPr>
        </p:nvSpPr>
        <p:spPr/>
        <p:txBody>
          <a:bodyPr/>
          <a:lstStyle/>
          <a:p>
            <a:fld id="{F58435E4-A45A-4423-96D3-4E945C512564}" type="slidenum">
              <a:rPr lang="en-US" smtClean="0"/>
              <a:pPr/>
              <a:t>79</a:t>
            </a:fld>
            <a:endParaRPr lang="en-US" dirty="0"/>
          </a:p>
        </p:txBody>
      </p:sp>
      <p:grpSp>
        <p:nvGrpSpPr>
          <p:cNvPr id="25" name="Gruppieren 24"/>
          <p:cNvGrpSpPr/>
          <p:nvPr/>
        </p:nvGrpSpPr>
        <p:grpSpPr>
          <a:xfrm>
            <a:off x="1487488" y="983651"/>
            <a:ext cx="4752528" cy="864096"/>
            <a:chOff x="911424" y="983651"/>
            <a:chExt cx="4752528" cy="864096"/>
          </a:xfrm>
        </p:grpSpPr>
        <p:sp>
          <p:nvSpPr>
            <p:cNvPr id="19" name="Abgerundetes Rechteck 18"/>
            <p:cNvSpPr/>
            <p:nvPr/>
          </p:nvSpPr>
          <p:spPr>
            <a:xfrm>
              <a:off x="911424" y="983651"/>
              <a:ext cx="4752528" cy="864096"/>
            </a:xfrm>
            <a:prstGeom prst="roundRect">
              <a:avLst/>
            </a:prstGeom>
            <a:solidFill>
              <a:srgbClr val="FFFF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Caution!</a:t>
              </a:r>
            </a:p>
          </p:txBody>
        </p:sp>
        <p:pic>
          <p:nvPicPr>
            <p:cNvPr id="5" name="Grafik 4"/>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127447" y="1168404"/>
              <a:ext cx="543123" cy="494589"/>
            </a:xfrm>
            <a:prstGeom prst="rect">
              <a:avLst/>
            </a:prstGeom>
          </p:spPr>
        </p:pic>
      </p:grpSp>
      <p:grpSp>
        <p:nvGrpSpPr>
          <p:cNvPr id="26" name="Gruppieren 25"/>
          <p:cNvGrpSpPr/>
          <p:nvPr/>
        </p:nvGrpSpPr>
        <p:grpSpPr>
          <a:xfrm>
            <a:off x="1487488" y="2004718"/>
            <a:ext cx="4752528" cy="864096"/>
            <a:chOff x="911424" y="2004718"/>
            <a:chExt cx="4752528" cy="864096"/>
          </a:xfrm>
        </p:grpSpPr>
        <p:sp>
          <p:nvSpPr>
            <p:cNvPr id="21" name="Abgerundetes Rechteck 20"/>
            <p:cNvSpPr/>
            <p:nvPr/>
          </p:nvSpPr>
          <p:spPr>
            <a:xfrm>
              <a:off x="911424" y="2004718"/>
              <a:ext cx="4752528" cy="864096"/>
            </a:xfrm>
            <a:prstGeom prst="roundRect">
              <a:avLst/>
            </a:prstGeom>
            <a:solidFill>
              <a:srgbClr val="00B0F0">
                <a:alpha val="40784"/>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Will later be part of the lecture</a:t>
              </a:r>
            </a:p>
          </p:txBody>
        </p:sp>
        <p:pic>
          <p:nvPicPr>
            <p:cNvPr id="6" name="Grafik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7448" y="2165204"/>
              <a:ext cx="543123" cy="543123"/>
            </a:xfrm>
            <a:prstGeom prst="rect">
              <a:avLst/>
            </a:prstGeom>
          </p:spPr>
        </p:pic>
      </p:grpSp>
      <p:grpSp>
        <p:nvGrpSpPr>
          <p:cNvPr id="27" name="Gruppieren 26"/>
          <p:cNvGrpSpPr/>
          <p:nvPr/>
        </p:nvGrpSpPr>
        <p:grpSpPr>
          <a:xfrm>
            <a:off x="1487488" y="3050051"/>
            <a:ext cx="4752528" cy="864096"/>
            <a:chOff x="911424" y="3050051"/>
            <a:chExt cx="4752528" cy="864096"/>
          </a:xfrm>
        </p:grpSpPr>
        <p:sp>
          <p:nvSpPr>
            <p:cNvPr id="20" name="Abgerundetes Rechteck 19"/>
            <p:cNvSpPr/>
            <p:nvPr/>
          </p:nvSpPr>
          <p:spPr>
            <a:xfrm>
              <a:off x="911424" y="3050051"/>
              <a:ext cx="4752528" cy="864096"/>
            </a:xfrm>
            <a:prstGeom prst="roundRect">
              <a:avLst/>
            </a:prstGeom>
            <a:solidFill>
              <a:schemeClr val="accent5">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Note: … </a:t>
              </a:r>
            </a:p>
          </p:txBody>
        </p:sp>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27448" y="3210538"/>
              <a:ext cx="543123" cy="543123"/>
            </a:xfrm>
            <a:prstGeom prst="rect">
              <a:avLst/>
            </a:prstGeom>
            <a:effectLst/>
          </p:spPr>
        </p:pic>
      </p:grpSp>
      <p:grpSp>
        <p:nvGrpSpPr>
          <p:cNvPr id="28" name="Gruppieren 27"/>
          <p:cNvGrpSpPr/>
          <p:nvPr/>
        </p:nvGrpSpPr>
        <p:grpSpPr>
          <a:xfrm>
            <a:off x="1487488" y="4095386"/>
            <a:ext cx="4752528" cy="864096"/>
            <a:chOff x="911424" y="4095386"/>
            <a:chExt cx="4752528" cy="864096"/>
          </a:xfrm>
        </p:grpSpPr>
        <p:sp>
          <p:nvSpPr>
            <p:cNvPr id="22" name="Abgerundetes Rechteck 21"/>
            <p:cNvSpPr/>
            <p:nvPr/>
          </p:nvSpPr>
          <p:spPr>
            <a:xfrm>
              <a:off x="911424" y="4095386"/>
              <a:ext cx="4752528" cy="864096"/>
            </a:xfrm>
            <a:prstGeom prst="roundRect">
              <a:avLst/>
            </a:prstGeom>
            <a:solidFill>
              <a:schemeClr val="accent3">
                <a:alpha val="41176"/>
              </a:scheme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Good practice</a:t>
              </a:r>
            </a:p>
          </p:txBody>
        </p:sp>
        <p:pic>
          <p:nvPicPr>
            <p:cNvPr id="8" name="Grafik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27448" y="4255872"/>
              <a:ext cx="543123" cy="543123"/>
            </a:xfrm>
            <a:prstGeom prst="rect">
              <a:avLst/>
            </a:prstGeom>
          </p:spPr>
        </p:pic>
      </p:grpSp>
      <p:sp>
        <p:nvSpPr>
          <p:cNvPr id="23" name="Abgerundetes Rechteck 22"/>
          <p:cNvSpPr/>
          <p:nvPr/>
        </p:nvSpPr>
        <p:spPr>
          <a:xfrm>
            <a:off x="1487488" y="5140721"/>
            <a:ext cx="4752528" cy="864096"/>
          </a:xfrm>
          <a:prstGeom prst="roundRect">
            <a:avLst/>
          </a:prstGeom>
          <a:solidFill>
            <a:srgbClr val="FF0000">
              <a:alpha val="41176"/>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Bad practice</a:t>
            </a:r>
          </a:p>
        </p:txBody>
      </p:sp>
      <p:pic>
        <p:nvPicPr>
          <p:cNvPr id="18" name="Grafik 17"/>
          <p:cNvPicPr>
            <a:picLocks noChangeAspect="1"/>
          </p:cNvPicPr>
          <p:nvPr/>
        </p:nvPicPr>
        <p:blipFill>
          <a:blip r:embed="rId7"/>
          <a:stretch>
            <a:fillRect/>
          </a:stretch>
        </p:blipFill>
        <p:spPr>
          <a:xfrm>
            <a:off x="1703512" y="5301208"/>
            <a:ext cx="543123" cy="543123"/>
          </a:xfrm>
          <a:prstGeom prst="rect">
            <a:avLst/>
          </a:prstGeom>
        </p:spPr>
      </p:pic>
      <p:grpSp>
        <p:nvGrpSpPr>
          <p:cNvPr id="9" name="Gruppieren 8"/>
          <p:cNvGrpSpPr/>
          <p:nvPr/>
        </p:nvGrpSpPr>
        <p:grpSpPr>
          <a:xfrm>
            <a:off x="6311106" y="991767"/>
            <a:ext cx="5545138" cy="646331"/>
            <a:chOff x="6311106" y="991767"/>
            <a:chExt cx="5545138" cy="646331"/>
          </a:xfrm>
        </p:grpSpPr>
        <p:sp>
          <p:nvSpPr>
            <p:cNvPr id="3" name="Textfeld 2"/>
            <p:cNvSpPr txBox="1"/>
            <p:nvPr/>
          </p:nvSpPr>
          <p:spPr>
            <a:xfrm>
              <a:off x="6311106" y="991767"/>
              <a:ext cx="5545138" cy="646331"/>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txBody>
            <a:bodyPr wrap="square" rtlCol="0">
              <a:spAutoFit/>
            </a:bodyPr>
            <a:lstStyle/>
            <a:p>
              <a:r>
                <a:rPr lang="en-US" dirty="0">
                  <a:latin typeface="Courier New" panose="02070309020205020404" pitchFamily="49" charset="0"/>
                  <a:cs typeface="Courier New" panose="02070309020205020404" pitchFamily="49" charset="0"/>
                </a:rPr>
                <a:t>Code block</a:t>
              </a:r>
            </a:p>
            <a:p>
              <a:r>
                <a:rPr lang="en-US" dirty="0">
                  <a:latin typeface="Courier New" panose="02070309020205020404" pitchFamily="49" charset="0"/>
                  <a:cs typeface="Courier New" panose="02070309020205020404" pitchFamily="49" charset="0"/>
                </a:rPr>
                <a:t>With at least 2 lines</a:t>
              </a:r>
            </a:p>
          </p:txBody>
        </p:sp>
        <p:pic>
          <p:nvPicPr>
            <p:cNvPr id="33" name="Grafik 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36" name="Gruppieren 35"/>
          <p:cNvGrpSpPr/>
          <p:nvPr/>
        </p:nvGrpSpPr>
        <p:grpSpPr>
          <a:xfrm>
            <a:off x="6338057" y="2150622"/>
            <a:ext cx="5545138" cy="717517"/>
            <a:chOff x="6338057" y="2150622"/>
            <a:chExt cx="5545138" cy="717517"/>
          </a:xfrm>
        </p:grpSpPr>
        <p:grpSp>
          <p:nvGrpSpPr>
            <p:cNvPr id="32" name="Gruppieren 31"/>
            <p:cNvGrpSpPr/>
            <p:nvPr/>
          </p:nvGrpSpPr>
          <p:grpSpPr>
            <a:xfrm>
              <a:off x="6338057" y="2150622"/>
              <a:ext cx="5545138" cy="717517"/>
              <a:chOff x="6338057" y="2150622"/>
              <a:chExt cx="5545138" cy="717517"/>
            </a:xfrm>
          </p:grpSpPr>
          <p:sp>
            <p:nvSpPr>
              <p:cNvPr id="30" name="Rechteck 29"/>
              <p:cNvSpPr/>
              <p:nvPr/>
            </p:nvSpPr>
            <p:spPr>
              <a:xfrm>
                <a:off x="6338057" y="2363216"/>
                <a:ext cx="5545138" cy="50492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spAutoFit/>
              </a:bodyPr>
              <a:lstStyle/>
              <a:p>
                <a:r>
                  <a:rPr lang="en-US" dirty="0">
                    <a:solidFill>
                      <a:schemeClr val="tx1"/>
                    </a:solidFill>
                    <a:latin typeface="Courier New" panose="02070309020205020404" pitchFamily="49" charset="0"/>
                    <a:cs typeface="Courier New" panose="02070309020205020404" pitchFamily="49" charset="0"/>
                  </a:rPr>
                  <a:t>Code block with filename</a:t>
                </a:r>
              </a:p>
            </p:txBody>
          </p:sp>
          <p:sp>
            <p:nvSpPr>
              <p:cNvPr id="31" name="Rechteck 30"/>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34" name="Grafik 3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41" name="Gruppieren 40"/>
          <p:cNvGrpSpPr/>
          <p:nvPr/>
        </p:nvGrpSpPr>
        <p:grpSpPr>
          <a:xfrm>
            <a:off x="6311106" y="3249614"/>
            <a:ext cx="5545138" cy="840097"/>
            <a:chOff x="6311900" y="983650"/>
            <a:chExt cx="5545138" cy="840097"/>
          </a:xfrm>
        </p:grpSpPr>
        <p:sp>
          <p:nvSpPr>
            <p:cNvPr id="42" name="Rechteck 41"/>
            <p:cNvSpPr/>
            <p:nvPr/>
          </p:nvSpPr>
          <p:spPr>
            <a:xfrm>
              <a:off x="6311900" y="983650"/>
              <a:ext cx="5545138" cy="84009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not adjusting size</a:t>
              </a:r>
            </a:p>
          </p:txBody>
        </p:sp>
        <p:pic>
          <p:nvPicPr>
            <p:cNvPr id="43" name="Grafik 4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1061517"/>
              <a:ext cx="368102" cy="413792"/>
            </a:xfrm>
            <a:prstGeom prst="rect">
              <a:avLst/>
            </a:prstGeom>
          </p:spPr>
        </p:pic>
      </p:grpSp>
      <p:grpSp>
        <p:nvGrpSpPr>
          <p:cNvPr id="44" name="Gruppieren 43"/>
          <p:cNvGrpSpPr/>
          <p:nvPr/>
        </p:nvGrpSpPr>
        <p:grpSpPr>
          <a:xfrm>
            <a:off x="6311106" y="4298854"/>
            <a:ext cx="5545138" cy="1545477"/>
            <a:chOff x="6338057" y="2150622"/>
            <a:chExt cx="5545138" cy="1545477"/>
          </a:xfrm>
        </p:grpSpPr>
        <p:grpSp>
          <p:nvGrpSpPr>
            <p:cNvPr id="45" name="Gruppieren 44"/>
            <p:cNvGrpSpPr/>
            <p:nvPr/>
          </p:nvGrpSpPr>
          <p:grpSpPr>
            <a:xfrm>
              <a:off x="6338057" y="2150622"/>
              <a:ext cx="5545138" cy="1545477"/>
              <a:chOff x="6338057" y="2150622"/>
              <a:chExt cx="5545138" cy="1545477"/>
            </a:xfrm>
          </p:grpSpPr>
          <p:sp>
            <p:nvSpPr>
              <p:cNvPr id="47" name="Rechteck 46"/>
              <p:cNvSpPr/>
              <p:nvPr/>
            </p:nvSpPr>
            <p:spPr>
              <a:xfrm>
                <a:off x="6338057" y="2363216"/>
                <a:ext cx="5545138" cy="1332883"/>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180000" rtlCol="0" anchor="t">
                <a:noAutofit/>
              </a:bodyPr>
              <a:lstStyle/>
              <a:p>
                <a:r>
                  <a:rPr lang="en-US" dirty="0">
                    <a:solidFill>
                      <a:schemeClr val="tx1"/>
                    </a:solidFill>
                    <a:latin typeface="Courier New" panose="02070309020205020404" pitchFamily="49" charset="0"/>
                    <a:cs typeface="Courier New" panose="02070309020205020404" pitchFamily="49" charset="0"/>
                  </a:rPr>
                  <a:t>Code block with filename not size adj.</a:t>
                </a:r>
              </a:p>
            </p:txBody>
          </p:sp>
          <p:sp>
            <p:nvSpPr>
              <p:cNvPr id="48" name="Rechteck 47"/>
              <p:cNvSpPr/>
              <p:nvPr/>
            </p:nvSpPr>
            <p:spPr>
              <a:xfrm>
                <a:off x="6528048" y="2150622"/>
                <a:ext cx="1944216" cy="358498"/>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Point.hpp</a:t>
                </a:r>
              </a:p>
            </p:txBody>
          </p:sp>
        </p:grpSp>
        <p:pic>
          <p:nvPicPr>
            <p:cNvPr id="46" name="Grafik 4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352584" y="2430063"/>
              <a:ext cx="368102" cy="413792"/>
            </a:xfrm>
            <a:prstGeom prst="rect">
              <a:avLst/>
            </a:prstGeom>
          </p:spPr>
        </p:pic>
      </p:grpSp>
      <p:grpSp>
        <p:nvGrpSpPr>
          <p:cNvPr id="14" name="Gruppieren 13"/>
          <p:cNvGrpSpPr/>
          <p:nvPr/>
        </p:nvGrpSpPr>
        <p:grpSpPr>
          <a:xfrm>
            <a:off x="1478743" y="6201247"/>
            <a:ext cx="4752528" cy="864096"/>
            <a:chOff x="902679" y="6201247"/>
            <a:chExt cx="4752528" cy="864096"/>
          </a:xfrm>
        </p:grpSpPr>
        <p:sp>
          <p:nvSpPr>
            <p:cNvPr id="38" name="Abgerundetes Rechteck 37"/>
            <p:cNvSpPr/>
            <p:nvPr/>
          </p:nvSpPr>
          <p:spPr>
            <a:xfrm>
              <a:off x="902679" y="6201247"/>
              <a:ext cx="4752528" cy="864096"/>
            </a:xfrm>
            <a:prstGeom prst="roundRect">
              <a:avLst/>
            </a:prstGeom>
            <a:solidFill>
              <a:srgbClr val="AC75D5">
                <a:alpha val="40392"/>
              </a:srgbClr>
            </a:solidFill>
            <a:ln w="19050"/>
          </p:spPr>
          <p:style>
            <a:lnRef idx="2">
              <a:schemeClr val="accent1">
                <a:shade val="50000"/>
              </a:schemeClr>
            </a:lnRef>
            <a:fillRef idx="1">
              <a:schemeClr val="accent1"/>
            </a:fillRef>
            <a:effectRef idx="0">
              <a:schemeClr val="accent1"/>
            </a:effectRef>
            <a:fontRef idx="minor">
              <a:schemeClr val="lt1"/>
            </a:fontRef>
          </p:style>
          <p:txBody>
            <a:bodyPr lIns="864000" rtlCol="0" anchor="ctr">
              <a:noAutofit/>
            </a:bodyPr>
            <a:lstStyle/>
            <a:p>
              <a:r>
                <a:rPr lang="en-US" dirty="0">
                  <a:solidFill>
                    <a:schemeClr val="tx1"/>
                  </a:solidFill>
                </a:rPr>
                <a:t>Task</a:t>
              </a:r>
            </a:p>
          </p:txBody>
        </p:sp>
        <p:sp>
          <p:nvSpPr>
            <p:cNvPr id="11" name="Ellipse 10"/>
            <p:cNvSpPr/>
            <p:nvPr/>
          </p:nvSpPr>
          <p:spPr>
            <a:xfrm>
              <a:off x="1127447" y="6361733"/>
              <a:ext cx="543123" cy="543123"/>
            </a:xfrm>
            <a:prstGeom prst="ellipse">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lIns="100800" rtlCol="0" anchor="ctr"/>
            <a:lstStyle/>
            <a:p>
              <a:pPr algn="ctr"/>
              <a:r>
                <a:rPr lang="en-US" sz="3200" dirty="0">
                  <a:solidFill>
                    <a:srgbClr val="7030A0"/>
                  </a:solidFill>
                  <a:latin typeface="Arial Black" panose="020B0A04020102020204" pitchFamily="34" charset="0"/>
                </a:rPr>
                <a:t>?</a:t>
              </a:r>
              <a:endParaRPr lang="en-US" dirty="0">
                <a:solidFill>
                  <a:srgbClr val="7030A0"/>
                </a:solidFill>
                <a:latin typeface="Arial Black" panose="020B0A04020102020204" pitchFamily="34" charset="0"/>
              </a:endParaRPr>
            </a:p>
          </p:txBody>
        </p:sp>
      </p:grpSp>
      <p:grpSp>
        <p:nvGrpSpPr>
          <p:cNvPr id="15" name="Gruppieren 14"/>
          <p:cNvGrpSpPr/>
          <p:nvPr/>
        </p:nvGrpSpPr>
        <p:grpSpPr>
          <a:xfrm>
            <a:off x="119336" y="1119958"/>
            <a:ext cx="1377941" cy="708679"/>
            <a:chOff x="-1377941" y="1119958"/>
            <a:chExt cx="1377941" cy="708679"/>
          </a:xfrm>
        </p:grpSpPr>
        <p:sp>
          <p:nvSpPr>
            <p:cNvPr id="12" name="Textfeld 11"/>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11</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13" name="Grafik 1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49" name="Gruppieren 48"/>
          <p:cNvGrpSpPr/>
          <p:nvPr/>
        </p:nvGrpSpPr>
        <p:grpSpPr>
          <a:xfrm>
            <a:off x="119336" y="2075723"/>
            <a:ext cx="1377941" cy="708679"/>
            <a:chOff x="-1377941" y="1119958"/>
            <a:chExt cx="1377941" cy="708679"/>
          </a:xfrm>
        </p:grpSpPr>
        <p:sp>
          <p:nvSpPr>
            <p:cNvPr id="50" name="Textfeld 49"/>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14</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1" name="Grafik 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52" name="Gruppieren 51"/>
          <p:cNvGrpSpPr/>
          <p:nvPr/>
        </p:nvGrpSpPr>
        <p:grpSpPr>
          <a:xfrm>
            <a:off x="119336" y="3050051"/>
            <a:ext cx="1377941" cy="708679"/>
            <a:chOff x="-1377941" y="1119958"/>
            <a:chExt cx="1377941" cy="708679"/>
          </a:xfrm>
        </p:grpSpPr>
        <p:sp>
          <p:nvSpPr>
            <p:cNvPr id="53" name="Textfeld 52"/>
            <p:cNvSpPr txBox="1"/>
            <p:nvPr/>
          </p:nvSpPr>
          <p:spPr>
            <a:xfrm>
              <a:off x="-748923" y="1120751"/>
              <a:ext cx="748923" cy="707886"/>
            </a:xfrm>
            <a:prstGeom prst="rect">
              <a:avLst/>
            </a:prstGeom>
            <a:noFill/>
          </p:spPr>
          <p:txBody>
            <a:bodyPr wrap="none" rtlCol="0">
              <a:spAutoFit/>
            </a:bodyPr>
            <a:lstStyle/>
            <a:p>
              <a:r>
                <a:rPr lang="en-US" sz="4000" b="1" dirty="0" smtClean="0">
                  <a:solidFill>
                    <a:srgbClr val="1B598E"/>
                  </a:solidFill>
                  <a:latin typeface="Consolas" panose="020B0609020204030204" pitchFamily="49" charset="0"/>
                  <a:cs typeface="Times New Roman" panose="02020603050405020304" pitchFamily="18" charset="0"/>
                </a:rPr>
                <a:t>17</a:t>
              </a:r>
              <a:endParaRPr lang="en-US" sz="4000" b="1" dirty="0">
                <a:solidFill>
                  <a:srgbClr val="1B598E"/>
                </a:solidFill>
                <a:latin typeface="Consolas" panose="020B0609020204030204" pitchFamily="49" charset="0"/>
                <a:cs typeface="Times New Roman" panose="02020603050405020304" pitchFamily="18" charset="0"/>
              </a:endParaRPr>
            </a:p>
          </p:txBody>
        </p:sp>
        <p:pic>
          <p:nvPicPr>
            <p:cNvPr id="54" name="Grafik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5319899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What is modern C++?</a:t>
            </a:r>
          </a:p>
          <a:p>
            <a:r>
              <a:rPr lang="en-US" dirty="0" smtClean="0"/>
              <a:t>Literature</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8</a:t>
            </a:fld>
            <a:endParaRPr lang="en-US" dirty="0"/>
          </a:p>
        </p:txBody>
      </p:sp>
      <p:grpSp>
        <p:nvGrpSpPr>
          <p:cNvPr id="12" name="Gruppieren 11"/>
          <p:cNvGrpSpPr/>
          <p:nvPr/>
        </p:nvGrpSpPr>
        <p:grpSpPr>
          <a:xfrm>
            <a:off x="4515892" y="1412775"/>
            <a:ext cx="3096344" cy="4204870"/>
            <a:chOff x="4515892" y="1412775"/>
            <a:chExt cx="3096344" cy="4204870"/>
          </a:xfrm>
        </p:grpSpPr>
        <p:pic>
          <p:nvPicPr>
            <p:cNvPr id="6" name="Grafik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15892" y="1412775"/>
              <a:ext cx="2448627" cy="3068211"/>
            </a:xfrm>
            <a:prstGeom prst="rect">
              <a:avLst/>
            </a:prstGeom>
          </p:spPr>
        </p:pic>
        <p:sp>
          <p:nvSpPr>
            <p:cNvPr id="8" name="Textfeld 7"/>
            <p:cNvSpPr txBox="1"/>
            <p:nvPr/>
          </p:nvSpPr>
          <p:spPr>
            <a:xfrm>
              <a:off x="4515892" y="4694315"/>
              <a:ext cx="3096344" cy="923330"/>
            </a:xfrm>
            <a:prstGeom prst="rect">
              <a:avLst/>
            </a:prstGeom>
            <a:noFill/>
          </p:spPr>
          <p:txBody>
            <a:bodyPr wrap="square" rtlCol="0">
              <a:spAutoFit/>
            </a:bodyPr>
            <a:lstStyle/>
            <a:p>
              <a:r>
                <a:rPr lang="en-US" dirty="0" smtClean="0"/>
                <a:t>S. Meyers</a:t>
              </a:r>
              <a:endParaRPr lang="en-US" dirty="0"/>
            </a:p>
            <a:p>
              <a:r>
                <a:rPr lang="en-US" b="1" dirty="0" smtClean="0"/>
                <a:t>More Effective C++</a:t>
              </a:r>
              <a:endParaRPr lang="en-US" b="1" dirty="0"/>
            </a:p>
            <a:p>
              <a:r>
                <a:rPr lang="en-US" dirty="0"/>
                <a:t>ISBN-13</a:t>
              </a:r>
              <a:r>
                <a:rPr lang="en-US" b="1" dirty="0"/>
                <a:t>:</a:t>
              </a:r>
              <a:r>
                <a:rPr lang="en-US" dirty="0"/>
                <a:t> 978-0201633719</a:t>
              </a:r>
            </a:p>
          </p:txBody>
        </p:sp>
      </p:grpSp>
      <p:grpSp>
        <p:nvGrpSpPr>
          <p:cNvPr id="11" name="Gruppieren 10"/>
          <p:cNvGrpSpPr/>
          <p:nvPr/>
        </p:nvGrpSpPr>
        <p:grpSpPr>
          <a:xfrm>
            <a:off x="767408" y="1412775"/>
            <a:ext cx="3096344" cy="4204870"/>
            <a:chOff x="767408" y="1412775"/>
            <a:chExt cx="3096344" cy="4204870"/>
          </a:xfrm>
        </p:grpSpPr>
        <p:pic>
          <p:nvPicPr>
            <p:cNvPr id="5" name="Grafik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7408" y="1412775"/>
              <a:ext cx="2450478" cy="3068211"/>
            </a:xfrm>
            <a:prstGeom prst="rect">
              <a:avLst/>
            </a:prstGeom>
          </p:spPr>
        </p:pic>
        <p:sp>
          <p:nvSpPr>
            <p:cNvPr id="9" name="Textfeld 8"/>
            <p:cNvSpPr txBox="1"/>
            <p:nvPr/>
          </p:nvSpPr>
          <p:spPr>
            <a:xfrm>
              <a:off x="767408" y="4694315"/>
              <a:ext cx="3096344" cy="923330"/>
            </a:xfrm>
            <a:prstGeom prst="rect">
              <a:avLst/>
            </a:prstGeom>
            <a:noFill/>
          </p:spPr>
          <p:txBody>
            <a:bodyPr wrap="square" rtlCol="0">
              <a:spAutoFit/>
            </a:bodyPr>
            <a:lstStyle/>
            <a:p>
              <a:r>
                <a:rPr lang="en-US" dirty="0" smtClean="0"/>
                <a:t>S. Meyers</a:t>
              </a:r>
              <a:endParaRPr lang="en-US" dirty="0"/>
            </a:p>
            <a:p>
              <a:r>
                <a:rPr lang="en-US" b="1" dirty="0" smtClean="0"/>
                <a:t>Effective C++</a:t>
              </a:r>
              <a:endParaRPr lang="en-US" b="1" dirty="0"/>
            </a:p>
            <a:p>
              <a:r>
                <a:rPr lang="en-US" dirty="0"/>
                <a:t>ISBN-13</a:t>
              </a:r>
              <a:r>
                <a:rPr lang="en-US" b="1" dirty="0"/>
                <a:t>:</a:t>
              </a:r>
              <a:r>
                <a:rPr lang="en-US" dirty="0"/>
                <a:t> 978-0321334879</a:t>
              </a:r>
            </a:p>
          </p:txBody>
        </p:sp>
      </p:grpSp>
      <p:grpSp>
        <p:nvGrpSpPr>
          <p:cNvPr id="13" name="Gruppieren 12"/>
          <p:cNvGrpSpPr/>
          <p:nvPr/>
        </p:nvGrpSpPr>
        <p:grpSpPr>
          <a:xfrm>
            <a:off x="8262525" y="1412776"/>
            <a:ext cx="3096344" cy="4204869"/>
            <a:chOff x="8262525" y="1412776"/>
            <a:chExt cx="3096344" cy="4204869"/>
          </a:xfrm>
        </p:grpSpPr>
        <p:pic>
          <p:nvPicPr>
            <p:cNvPr id="7" name="Grafik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62525" y="1412776"/>
              <a:ext cx="2337977" cy="3068211"/>
            </a:xfrm>
            <a:prstGeom prst="rect">
              <a:avLst/>
            </a:prstGeom>
          </p:spPr>
        </p:pic>
        <p:sp>
          <p:nvSpPr>
            <p:cNvPr id="10" name="Textfeld 9"/>
            <p:cNvSpPr txBox="1"/>
            <p:nvPr/>
          </p:nvSpPr>
          <p:spPr>
            <a:xfrm>
              <a:off x="8262525" y="4694315"/>
              <a:ext cx="3096344" cy="923330"/>
            </a:xfrm>
            <a:prstGeom prst="rect">
              <a:avLst/>
            </a:prstGeom>
            <a:noFill/>
          </p:spPr>
          <p:txBody>
            <a:bodyPr wrap="square" rtlCol="0">
              <a:spAutoFit/>
            </a:bodyPr>
            <a:lstStyle/>
            <a:p>
              <a:r>
                <a:rPr lang="en-US" dirty="0" smtClean="0"/>
                <a:t>S. Meyers</a:t>
              </a:r>
              <a:endParaRPr lang="en-US" dirty="0"/>
            </a:p>
            <a:p>
              <a:r>
                <a:rPr lang="en-US" b="1" dirty="0" smtClean="0"/>
                <a:t>Effective Modern C++</a:t>
              </a:r>
              <a:endParaRPr lang="en-US" b="1" dirty="0"/>
            </a:p>
            <a:p>
              <a:r>
                <a:rPr lang="en-US" dirty="0"/>
                <a:t>ISBN-13</a:t>
              </a:r>
              <a:r>
                <a:rPr lang="en-US" b="1" dirty="0"/>
                <a:t>:</a:t>
              </a:r>
              <a:r>
                <a:rPr lang="en-US" dirty="0"/>
                <a:t> 978-1491903995</a:t>
              </a:r>
            </a:p>
          </p:txBody>
        </p:sp>
      </p:grpSp>
      <p:grpSp>
        <p:nvGrpSpPr>
          <p:cNvPr id="14" name="Gruppieren 13"/>
          <p:cNvGrpSpPr>
            <a:grpSpLocks/>
          </p:cNvGrpSpPr>
          <p:nvPr/>
        </p:nvGrpSpPr>
        <p:grpSpPr>
          <a:xfrm>
            <a:off x="10857130" y="1988840"/>
            <a:ext cx="501739" cy="354339"/>
            <a:chOff x="-1377941" y="1119958"/>
            <a:chExt cx="1003479" cy="708679"/>
          </a:xfrm>
        </p:grpSpPr>
        <p:sp>
          <p:nvSpPr>
            <p:cNvPr id="15" name="Textfeld 14"/>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11</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6" name="Grafik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grpSp>
        <p:nvGrpSpPr>
          <p:cNvPr id="17" name="Gruppieren 16"/>
          <p:cNvGrpSpPr>
            <a:grpSpLocks/>
          </p:cNvGrpSpPr>
          <p:nvPr/>
        </p:nvGrpSpPr>
        <p:grpSpPr>
          <a:xfrm>
            <a:off x="10860466" y="2540346"/>
            <a:ext cx="501739" cy="354339"/>
            <a:chOff x="-1377941" y="1119958"/>
            <a:chExt cx="1003479" cy="708679"/>
          </a:xfrm>
        </p:grpSpPr>
        <p:sp>
          <p:nvSpPr>
            <p:cNvPr id="18" name="Textfeld 17"/>
            <p:cNvSpPr txBox="1"/>
            <p:nvPr/>
          </p:nvSpPr>
          <p:spPr>
            <a:xfrm>
              <a:off x="-748923" y="1120751"/>
              <a:ext cx="374461" cy="353943"/>
            </a:xfrm>
            <a:prstGeom prst="rect">
              <a:avLst/>
            </a:prstGeom>
            <a:noFill/>
          </p:spPr>
          <p:txBody>
            <a:bodyPr wrap="none" lIns="45720" tIns="22860" rIns="45720" bIns="22860" rtlCol="0">
              <a:spAutoFit/>
            </a:bodyPr>
            <a:lstStyle/>
            <a:p>
              <a:r>
                <a:rPr lang="en-US" sz="2000" b="1" dirty="0" smtClean="0">
                  <a:solidFill>
                    <a:srgbClr val="1B598E"/>
                  </a:solidFill>
                  <a:latin typeface="Consolas" panose="020B0609020204030204" pitchFamily="49" charset="0"/>
                  <a:cs typeface="Times New Roman" panose="02020603050405020304" pitchFamily="18" charset="0"/>
                </a:rPr>
                <a:t>14</a:t>
              </a:r>
              <a:endParaRPr lang="en-US" sz="2000" b="1" dirty="0">
                <a:solidFill>
                  <a:srgbClr val="1B598E"/>
                </a:solidFill>
                <a:latin typeface="Consolas" panose="020B0609020204030204" pitchFamily="49" charset="0"/>
                <a:cs typeface="Times New Roman" panose="02020603050405020304" pitchFamily="18" charset="0"/>
              </a:endParaRPr>
            </a:p>
          </p:txBody>
        </p:sp>
        <p:pic>
          <p:nvPicPr>
            <p:cNvPr id="19" name="Grafik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77941" y="1119958"/>
              <a:ext cx="629118" cy="708679"/>
            </a:xfrm>
            <a:prstGeom prst="rect">
              <a:avLst/>
            </a:prstGeom>
          </p:spPr>
        </p:pic>
      </p:grpSp>
    </p:spTree>
    <p:extLst>
      <p:ext uri="{BB962C8B-B14F-4D97-AF65-F5344CB8AC3E}">
        <p14:creationId xmlns:p14="http://schemas.microsoft.com/office/powerpoint/2010/main" val="306010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1"/>
          </p:nvPr>
        </p:nvSpPr>
        <p:spPr/>
        <p:txBody>
          <a:bodyPr/>
          <a:lstStyle/>
          <a:p>
            <a:r>
              <a:rPr lang="en-US" dirty="0">
                <a:solidFill>
                  <a:schemeClr val="bg2"/>
                </a:solidFill>
              </a:rPr>
              <a:t>What is modern C++?</a:t>
            </a:r>
          </a:p>
          <a:p>
            <a:r>
              <a:rPr lang="en-US" dirty="0" smtClean="0"/>
              <a:t>Overview of modern features per version</a:t>
            </a:r>
            <a:endParaRPr lang="en-US" dirty="0"/>
          </a:p>
        </p:txBody>
      </p:sp>
      <p:sp>
        <p:nvSpPr>
          <p:cNvPr id="4" name="Foliennummernplatzhalter 3"/>
          <p:cNvSpPr>
            <a:spLocks noGrp="1"/>
          </p:cNvSpPr>
          <p:nvPr>
            <p:ph type="sldNum" sz="quarter" idx="4"/>
          </p:nvPr>
        </p:nvSpPr>
        <p:spPr/>
        <p:txBody>
          <a:bodyPr/>
          <a:lstStyle/>
          <a:p>
            <a:fld id="{F58435E4-A45A-4423-96D3-4E945C512564}" type="slidenum">
              <a:rPr lang="en-US" smtClean="0"/>
              <a:pPr/>
              <a:t>9</a:t>
            </a:fld>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625997925"/>
              </p:ext>
            </p:extLst>
          </p:nvPr>
        </p:nvGraphicFramePr>
        <p:xfrm>
          <a:off x="335756" y="942963"/>
          <a:ext cx="11520488" cy="5194044"/>
        </p:xfrm>
        <a:graphic>
          <a:graphicData uri="http://schemas.openxmlformats.org/drawingml/2006/table">
            <a:tbl>
              <a:tblPr firstCol="1" bandRow="1">
                <a:tableStyleId>{21E4AEA4-8DFA-4A89-87EB-49C32662AFE0}</a:tableStyleId>
              </a:tblPr>
              <a:tblGrid>
                <a:gridCol w="1033271">
                  <a:extLst>
                    <a:ext uri="{9D8B030D-6E8A-4147-A177-3AD203B41FA5}">
                      <a16:colId xmlns:a16="http://schemas.microsoft.com/office/drawing/2014/main" val="288301905"/>
                    </a:ext>
                  </a:extLst>
                </a:gridCol>
                <a:gridCol w="3196380">
                  <a:extLst>
                    <a:ext uri="{9D8B030D-6E8A-4147-A177-3AD203B41FA5}">
                      <a16:colId xmlns:a16="http://schemas.microsoft.com/office/drawing/2014/main" val="1416733060"/>
                    </a:ext>
                  </a:extLst>
                </a:gridCol>
                <a:gridCol w="7290837">
                  <a:extLst>
                    <a:ext uri="{9D8B030D-6E8A-4147-A177-3AD203B41FA5}">
                      <a16:colId xmlns:a16="http://schemas.microsoft.com/office/drawing/2014/main" val="551210486"/>
                    </a:ext>
                  </a:extLst>
                </a:gridCol>
              </a:tblGrid>
              <a:tr h="225828">
                <a:tc rowSpan="8">
                  <a:txBody>
                    <a:bodyPr/>
                    <a:lstStyle/>
                    <a:p>
                      <a:pPr algn="ctr" fontAlgn="ctr"/>
                      <a:r>
                        <a:rPr lang="de-DE" sz="1600" u="none" strike="noStrike" dirty="0">
                          <a:effectLst/>
                        </a:rPr>
                        <a:t>C++11</a:t>
                      </a:r>
                      <a:endParaRPr lang="de-DE" sz="1600" b="0" i="0" u="none" strike="noStrike" dirty="0">
                        <a:solidFill>
                          <a:srgbClr val="000000"/>
                        </a:solidFill>
                        <a:effectLst/>
                        <a:latin typeface="Calibri" panose="020F0502020204030204" pitchFamily="34" charset="0"/>
                      </a:endParaRPr>
                    </a:p>
                  </a:txBody>
                  <a:tcPr marL="8822" marR="8822" marT="8822" marB="0" anchor="ctr"/>
                </a:tc>
                <a:tc>
                  <a:txBody>
                    <a:bodyPr/>
                    <a:lstStyle/>
                    <a:p>
                      <a:pPr marL="0" algn="l" defTabSz="914400" rtl="0" eaLnBrk="1" fontAlgn="ctr" latinLnBrk="0" hangingPunct="1"/>
                      <a:r>
                        <a:rPr lang="de-DE" sz="1000" u="none" strike="noStrike" kern="1200" dirty="0" smtClean="0">
                          <a:effectLst/>
                        </a:rPr>
                        <a:t>Auto &amp; </a:t>
                      </a:r>
                      <a:r>
                        <a:rPr lang="de-DE" sz="1000" u="none" strike="noStrike" kern="1200" dirty="0" err="1" smtClean="0">
                          <a:effectLst/>
                        </a:rPr>
                        <a:t>decltype</a:t>
                      </a:r>
                      <a:r>
                        <a:rPr lang="de-DE" sz="1000" u="none" strike="noStrike" kern="1200" dirty="0" smtClean="0">
                          <a:effectLst/>
                        </a:rPr>
                        <a:t> </a:t>
                      </a:r>
                      <a:r>
                        <a:rPr lang="de-DE" sz="1000" u="none" strike="noStrike" kern="1200" dirty="0" err="1" smtClean="0">
                          <a:effectLst/>
                        </a:rPr>
                        <a:t>keywords</a:t>
                      </a:r>
                      <a:endParaRPr lang="de-DE" sz="1000" u="none" strike="noStrike" kern="1200" dirty="0">
                        <a:solidFill>
                          <a:schemeClr val="dk1"/>
                        </a:solidFill>
                        <a:effectLst/>
                        <a:latin typeface="+mn-lt"/>
                        <a:ea typeface="+mn-ea"/>
                        <a:cs typeface="+mn-cs"/>
                      </a:endParaRPr>
                    </a:p>
                  </a:txBody>
                  <a:tcPr marL="8822" marR="8822" marT="8822" marB="0" anchor="ctr"/>
                </a:tc>
                <a:tc>
                  <a:txBody>
                    <a:bodyPr/>
                    <a:lstStyle/>
                    <a:p>
                      <a:pPr marL="0" algn="l" defTabSz="914400" rtl="0" eaLnBrk="1" fontAlgn="ctr" latinLnBrk="0" hangingPunct="1"/>
                      <a:r>
                        <a:rPr lang="en-US" sz="1000" u="none" strike="noStrike" kern="1200" dirty="0">
                          <a:effectLst/>
                        </a:rPr>
                        <a:t>Simplifies variable declarations by automatically deducing the type from the initializer.</a:t>
                      </a:r>
                      <a:endParaRPr lang="en-US" sz="1000" u="none" strike="noStrike" kern="1200" dirty="0">
                        <a:solidFill>
                          <a:schemeClr val="dk1"/>
                        </a:solidFill>
                        <a:effectLst/>
                        <a:latin typeface="+mn-lt"/>
                        <a:ea typeface="+mn-ea"/>
                        <a:cs typeface="+mn-cs"/>
                      </a:endParaRPr>
                    </a:p>
                  </a:txBody>
                  <a:tcPr marL="8822" marR="8822" marT="8822" marB="0" anchor="ctr"/>
                </a:tc>
                <a:extLst>
                  <a:ext uri="{0D108BD9-81ED-4DB2-BD59-A6C34878D82A}">
                    <a16:rowId xmlns:a16="http://schemas.microsoft.com/office/drawing/2014/main" val="2088960312"/>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a:effectLst/>
                        </a:rPr>
                        <a:t>Range-</a:t>
                      </a:r>
                      <a:r>
                        <a:rPr lang="de-DE" sz="1000" u="none" strike="noStrike" dirty="0" err="1">
                          <a:effectLst/>
                        </a:rPr>
                        <a:t>based</a:t>
                      </a:r>
                      <a:r>
                        <a:rPr lang="de-DE" sz="1000" u="none" strike="noStrike" dirty="0">
                          <a:effectLst/>
                        </a:rPr>
                        <a:t> </a:t>
                      </a:r>
                      <a:r>
                        <a:rPr lang="de-DE" sz="1000" u="none" strike="noStrike" dirty="0" err="1">
                          <a:effectLst/>
                        </a:rPr>
                        <a:t>for</a:t>
                      </a:r>
                      <a:r>
                        <a:rPr lang="de-DE" sz="1000" u="none" strike="noStrike" dirty="0">
                          <a:effectLst/>
                        </a:rPr>
                        <a:t> </a:t>
                      </a:r>
                      <a:r>
                        <a:rPr lang="de-DE" sz="1000" u="none" strike="noStrike" dirty="0" err="1">
                          <a:effectLst/>
                        </a:rPr>
                        <a:t>loops</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ctr"/>
                      <a:r>
                        <a:rPr lang="en-US" sz="1000" u="none" strike="noStrike">
                          <a:effectLst/>
                        </a:rPr>
                        <a:t>Allows for cleaner and more readable code when iterating over containers.</a:t>
                      </a:r>
                      <a:endParaRPr lang="en-US" sz="1000" b="0" i="0" u="none" strike="noStrike">
                        <a:solidFill>
                          <a:srgbClr val="0061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092279867"/>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nullptr</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Represents a null pointer, which is safer and more self-explanatory than the older NULL macro.</a:t>
                      </a:r>
                      <a:endParaRPr lang="en-US" sz="1000" b="0" i="0" u="none" strike="noStrike" dirty="0">
                        <a:solidFill>
                          <a:srgbClr val="0061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592804296"/>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a:effectLst/>
                        </a:rPr>
                        <a:t>Lambda </a:t>
                      </a:r>
                      <a:r>
                        <a:rPr lang="de-DE" sz="1000" u="none" strike="noStrike" dirty="0" err="1">
                          <a:effectLst/>
                        </a:rPr>
                        <a:t>expressions</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Enables you to define simple, anonymous functions directly within your code.</a:t>
                      </a:r>
                      <a:endParaRPr lang="en-US" sz="1000" b="0" i="0" u="none" strike="noStrike" dirty="0">
                        <a:solidFill>
                          <a:srgbClr val="0061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805511974"/>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a:effectLst/>
                        </a:rPr>
                        <a:t>Smart </a:t>
                      </a:r>
                      <a:r>
                        <a:rPr lang="de-DE" sz="1000" u="none" strike="noStrike" dirty="0" err="1">
                          <a:effectLst/>
                        </a:rPr>
                        <a:t>pointers</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Improved memory management with </a:t>
                      </a:r>
                      <a:r>
                        <a:rPr lang="en-US" sz="1000" u="none" strike="noStrike" dirty="0" err="1">
                          <a:effectLst/>
                        </a:rPr>
                        <a:t>unique_ptr</a:t>
                      </a:r>
                      <a:r>
                        <a:rPr lang="en-US" sz="1000" u="none" strike="noStrike" dirty="0">
                          <a:effectLst/>
                        </a:rPr>
                        <a:t>, </a:t>
                      </a:r>
                      <a:r>
                        <a:rPr lang="en-US" sz="1000" u="none" strike="noStrike" dirty="0" err="1">
                          <a:effectLst/>
                        </a:rPr>
                        <a:t>shared_ptr</a:t>
                      </a:r>
                      <a:r>
                        <a:rPr lang="en-US" sz="1000" u="none" strike="noStrike" dirty="0">
                          <a:effectLst/>
                        </a:rPr>
                        <a:t>, and </a:t>
                      </a:r>
                      <a:r>
                        <a:rPr lang="en-US" sz="1000" u="none" strike="noStrike" dirty="0" err="1">
                          <a:effectLst/>
                        </a:rPr>
                        <a:t>weak_ptr</a:t>
                      </a:r>
                      <a:r>
                        <a:rPr lang="en-US" sz="1000" u="none" strike="noStrike" dirty="0">
                          <a:effectLst/>
                        </a:rPr>
                        <a:t>.</a:t>
                      </a:r>
                      <a:endParaRPr lang="en-US" sz="1000" b="0" i="0" u="none" strike="noStrike" dirty="0">
                        <a:solidFill>
                          <a:srgbClr val="0061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914131745"/>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Initialization</a:t>
                      </a:r>
                      <a:r>
                        <a:rPr lang="de-DE" sz="1000" u="none" strike="noStrike" dirty="0">
                          <a:effectLst/>
                        </a:rPr>
                        <a:t> </a:t>
                      </a:r>
                      <a:r>
                        <a:rPr lang="de-DE" sz="1000" u="none" strike="noStrike" dirty="0" err="1">
                          <a:effectLst/>
                        </a:rPr>
                        <a:t>improvements</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Uniform initialization syntax using braces {} to initialize variables and objects.</a:t>
                      </a:r>
                      <a:endParaRPr lang="en-US" sz="1000" b="0" i="0" u="none" strike="noStrike" dirty="0">
                        <a:solidFill>
                          <a:srgbClr val="0061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3216159324"/>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static_assert</a:t>
                      </a:r>
                      <a:endParaRPr lang="de-DE" sz="1000" b="0" i="0" u="none" strike="noStrike" dirty="0">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Compile-time assertions to check for certain conditions and provide helpful error messages.</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2501341750"/>
                  </a:ext>
                </a:extLst>
              </a:tr>
              <a:tr h="225828">
                <a:tc vMerge="1">
                  <a:txBody>
                    <a:bodyPr/>
                    <a:lstStyle/>
                    <a:p>
                      <a:pPr algn="ctr" fontAlgn="ctr"/>
                      <a:endParaRPr lang="de-DE" sz="1600" b="0" i="0" u="none" strike="noStrike" dirty="0">
                        <a:solidFill>
                          <a:srgbClr val="000000"/>
                        </a:solidFill>
                        <a:effectLst/>
                        <a:latin typeface="Calibri" panose="020F0502020204030204" pitchFamily="34" charset="0"/>
                      </a:endParaRPr>
                    </a:p>
                  </a:txBody>
                  <a:tcPr marL="8822" marR="8822" marT="8822" marB="0" anchor="ctr"/>
                </a:tc>
                <a:tc>
                  <a:txBody>
                    <a:bodyPr/>
                    <a:lstStyle/>
                    <a:p>
                      <a:pPr marL="0" algn="l" defTabSz="914400" rtl="0" eaLnBrk="1" fontAlgn="ctr" latinLnBrk="0" hangingPunct="1"/>
                      <a:r>
                        <a:rPr lang="de-DE" sz="1000" u="none" strike="noStrike" kern="1200" dirty="0" smtClean="0">
                          <a:solidFill>
                            <a:schemeClr val="dk1"/>
                          </a:solidFill>
                          <a:effectLst/>
                          <a:latin typeface="+mn-lt"/>
                          <a:ea typeface="+mn-ea"/>
                          <a:cs typeface="+mn-cs"/>
                        </a:rPr>
                        <a:t>Move </a:t>
                      </a:r>
                      <a:r>
                        <a:rPr lang="de-DE" sz="1000" u="none" strike="noStrike" kern="1200" dirty="0" err="1" smtClean="0">
                          <a:solidFill>
                            <a:schemeClr val="dk1"/>
                          </a:solidFill>
                          <a:effectLst/>
                          <a:latin typeface="+mn-lt"/>
                          <a:ea typeface="+mn-ea"/>
                          <a:cs typeface="+mn-cs"/>
                        </a:rPr>
                        <a:t>semantics</a:t>
                      </a:r>
                      <a:endParaRPr lang="de-DE" sz="1000" u="none" strike="noStrike" kern="1200" dirty="0">
                        <a:solidFill>
                          <a:schemeClr val="dk1"/>
                        </a:solidFill>
                        <a:effectLst/>
                        <a:latin typeface="+mn-lt"/>
                        <a:ea typeface="+mn-ea"/>
                        <a:cs typeface="+mn-cs"/>
                      </a:endParaRPr>
                    </a:p>
                  </a:txBody>
                  <a:tcPr marL="8822" marR="8822" marT="8822" marB="0" anchor="ctr"/>
                </a:tc>
                <a:tc>
                  <a:txBody>
                    <a:bodyPr/>
                    <a:lstStyle/>
                    <a:p>
                      <a:pPr marL="0" algn="l" defTabSz="914400" rtl="0" eaLnBrk="1" fontAlgn="ctr" latinLnBrk="0" hangingPunct="1"/>
                      <a:r>
                        <a:rPr lang="en-US" sz="1000" u="none" strike="noStrike" kern="1200" dirty="0" smtClean="0">
                          <a:solidFill>
                            <a:schemeClr val="dk1"/>
                          </a:solidFill>
                          <a:effectLst/>
                          <a:latin typeface="+mn-lt"/>
                          <a:ea typeface="+mn-ea"/>
                          <a:cs typeface="+mn-cs"/>
                        </a:rPr>
                        <a:t>Performance improvements through inhibiting copies</a:t>
                      </a:r>
                      <a:r>
                        <a:rPr lang="en-US" sz="1000" u="none" strike="noStrike" kern="1200" baseline="0" dirty="0" smtClean="0">
                          <a:solidFill>
                            <a:schemeClr val="dk1"/>
                          </a:solidFill>
                          <a:effectLst/>
                          <a:latin typeface="+mn-lt"/>
                          <a:ea typeface="+mn-ea"/>
                          <a:cs typeface="+mn-cs"/>
                        </a:rPr>
                        <a:t> of temporary objects</a:t>
                      </a:r>
                      <a:endParaRPr lang="en-US" sz="1000" u="none" strike="noStrike" kern="1200" dirty="0">
                        <a:solidFill>
                          <a:schemeClr val="dk1"/>
                        </a:solidFill>
                        <a:effectLst/>
                        <a:latin typeface="+mn-lt"/>
                        <a:ea typeface="+mn-ea"/>
                        <a:cs typeface="+mn-cs"/>
                      </a:endParaRPr>
                    </a:p>
                  </a:txBody>
                  <a:tcPr marL="8822" marR="8822" marT="8822" marB="0" anchor="ctr"/>
                </a:tc>
                <a:extLst>
                  <a:ext uri="{0D108BD9-81ED-4DB2-BD59-A6C34878D82A}">
                    <a16:rowId xmlns:a16="http://schemas.microsoft.com/office/drawing/2014/main" val="104989889"/>
                  </a:ext>
                </a:extLst>
              </a:tr>
              <a:tr h="225828">
                <a:tc rowSpan="4">
                  <a:txBody>
                    <a:bodyPr/>
                    <a:lstStyle/>
                    <a:p>
                      <a:pPr algn="ctr" fontAlgn="ctr"/>
                      <a:r>
                        <a:rPr lang="de-DE" sz="1600" u="none" strike="noStrike" dirty="0">
                          <a:effectLst/>
                        </a:rPr>
                        <a:t>C++14</a:t>
                      </a:r>
                      <a:endParaRPr lang="de-DE" sz="16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Binary literals</a:t>
                      </a:r>
                      <a:endParaRPr lang="de-DE" sz="1000" b="0" i="0" u="none" strike="noStrike">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More readable binary number representation with the 0b prefix.</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3223854114"/>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Digit separators</a:t>
                      </a:r>
                      <a:endParaRPr lang="de-DE" sz="1000" b="0" i="0" u="none" strike="noStrike">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Single quote (') can be used as a digit separator to improve the readability of large </a:t>
                      </a:r>
                      <a:r>
                        <a:rPr lang="en-US" sz="1000" u="none" strike="noStrike" dirty="0" err="1">
                          <a:effectLst/>
                        </a:rPr>
                        <a:t>numerics</a:t>
                      </a:r>
                      <a:r>
                        <a:rPr lang="en-US" sz="1000" u="none" strike="noStrike" dirty="0">
                          <a:effectLst/>
                        </a:rPr>
                        <a:t>.</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671473655"/>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Generic</a:t>
                      </a:r>
                      <a:r>
                        <a:rPr lang="de-DE" sz="1000" u="none" strike="noStrike" dirty="0">
                          <a:effectLst/>
                        </a:rPr>
                        <a:t> </a:t>
                      </a:r>
                      <a:r>
                        <a:rPr lang="de-DE" sz="1000" u="none" strike="noStrike" dirty="0" err="1">
                          <a:effectLst/>
                        </a:rPr>
                        <a:t>lambdas</a:t>
                      </a:r>
                      <a:endParaRPr lang="de-DE" sz="1000" b="0" i="0" u="none" strike="noStrike" dirty="0">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Allows lambda expressions to take auto-typed parameters for more flexible use.</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77301192"/>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Return type deduction</a:t>
                      </a:r>
                      <a:endParaRPr lang="de-DE" sz="1000" b="0" i="0" u="none" strike="noStrike">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Simplifies function declaration by automatically deducing the return type from the function body.</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3000616726"/>
                  </a:ext>
                </a:extLst>
              </a:tr>
              <a:tr h="225828">
                <a:tc rowSpan="6">
                  <a:txBody>
                    <a:bodyPr/>
                    <a:lstStyle/>
                    <a:p>
                      <a:pPr algn="ctr" fontAlgn="ctr"/>
                      <a:r>
                        <a:rPr lang="de-DE" sz="1600" u="none" strike="noStrike" dirty="0">
                          <a:effectLst/>
                        </a:rPr>
                        <a:t>C++17</a:t>
                      </a:r>
                      <a:endParaRPr lang="de-DE" sz="16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Structured bindings</a:t>
                      </a:r>
                      <a:endParaRPr lang="de-DE" sz="1000" b="0" i="0" u="none" strike="noStrike">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Simplify the process of unpacking values from tuples, pairs, or other aggregate types.</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3099112562"/>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en-US" sz="1000" u="none" strike="noStrike">
                          <a:effectLst/>
                        </a:rPr>
                        <a:t>if and switch with init</a:t>
                      </a:r>
                      <a:endParaRPr lang="en-US" sz="1000" b="0" i="0" u="none" strike="noStrike">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Cleaner syntax for initializing a variable and using it within an if or switch statement.</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85400879"/>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constexpr if</a:t>
                      </a:r>
                      <a:endParaRPr lang="de-DE" sz="1000" b="0" i="0" u="none" strike="noStrike">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Enables compile-time branching based on constant expressions, simplifying template metaprogramming.</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643571552"/>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std</a:t>
                      </a:r>
                      <a:r>
                        <a:rPr lang="de-DE" sz="1000" u="none" strike="noStrike" dirty="0">
                          <a:effectLst/>
                        </a:rPr>
                        <a:t>::optional</a:t>
                      </a:r>
                      <a:endParaRPr lang="de-DE" sz="1000" b="0" i="0" u="none" strike="noStrike" dirty="0">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Represents an optional value, useful for functions that may or may not return a value.</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386244540"/>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b"/>
                      <a:r>
                        <a:rPr lang="de-DE" sz="1000" u="none" strike="noStrike" dirty="0" err="1">
                          <a:effectLst/>
                        </a:rPr>
                        <a:t>std</a:t>
                      </a:r>
                      <a:r>
                        <a:rPr lang="de-DE" sz="1000" u="none" strike="noStrike" dirty="0">
                          <a:effectLst/>
                        </a:rPr>
                        <a:t>::</a:t>
                      </a:r>
                      <a:r>
                        <a:rPr lang="de-DE" sz="1000" u="none" strike="noStrike" dirty="0" err="1">
                          <a:effectLst/>
                        </a:rPr>
                        <a:t>filesystem</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b"/>
                      <a:r>
                        <a:rPr lang="en-US" sz="1000" u="none" strike="noStrike" dirty="0">
                          <a:effectLst/>
                        </a:rPr>
                        <a:t>Provides a portable and user-friendly API for file and directory operations, replacing platform-specific APIs.</a:t>
                      </a:r>
                      <a:endParaRPr lang="en-US" sz="1000" b="0" i="0" u="none" strike="noStrike" dirty="0">
                        <a:solidFill>
                          <a:srgbClr val="006100"/>
                        </a:solidFill>
                        <a:effectLst/>
                        <a:latin typeface="Calibri" panose="020F0502020204030204" pitchFamily="34" charset="0"/>
                      </a:endParaRPr>
                    </a:p>
                  </a:txBody>
                  <a:tcPr marL="8822" marR="8822" marT="8822" marB="0" anchor="b"/>
                </a:tc>
                <a:extLst>
                  <a:ext uri="{0D108BD9-81ED-4DB2-BD59-A6C34878D82A}">
                    <a16:rowId xmlns:a16="http://schemas.microsoft.com/office/drawing/2014/main" val="4194111707"/>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a:effectLst/>
                        </a:rPr>
                        <a:t>std::variant</a:t>
                      </a:r>
                      <a:endParaRPr lang="de-DE" sz="1000" b="0" i="0" u="none" strike="noStrike">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Represents a type-safe union, which can hold different types of values.</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3932187965"/>
                  </a:ext>
                </a:extLst>
              </a:tr>
              <a:tr h="225828">
                <a:tc rowSpan="5">
                  <a:txBody>
                    <a:bodyPr/>
                    <a:lstStyle/>
                    <a:p>
                      <a:pPr algn="ctr" fontAlgn="ctr"/>
                      <a:r>
                        <a:rPr lang="de-DE" sz="1600" u="none" strike="noStrike" dirty="0">
                          <a:effectLst/>
                        </a:rPr>
                        <a:t>C++20</a:t>
                      </a:r>
                      <a:endParaRPr lang="de-DE" sz="16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Concepts</a:t>
                      </a:r>
                      <a:endParaRPr lang="de-DE" sz="1000" b="0" i="0" u="none" strike="noStrike" dirty="0">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Enables you to define and constrain template parameters, making your code more readable.</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130326271"/>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a:effectLst/>
                        </a:rPr>
                        <a:t>Ranges</a:t>
                      </a:r>
                      <a:endParaRPr lang="de-DE" sz="1000" b="0" i="0" u="none" strike="noStrike" dirty="0">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Introduces a new library for working with ranges and simplifying common operations on containers.</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2874489320"/>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err="1">
                          <a:effectLst/>
                        </a:rPr>
                        <a:t>Coroutines</a:t>
                      </a:r>
                      <a:endParaRPr lang="de-DE" sz="1000" b="0" i="0" u="none" strike="noStrike" dirty="0">
                        <a:solidFill>
                          <a:srgbClr val="9C0006"/>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A new way to write asynchronous and non-blocking code using </a:t>
                      </a:r>
                      <a:r>
                        <a:rPr lang="en-US" sz="1000" u="none" strike="noStrike" dirty="0" err="1">
                          <a:effectLst/>
                        </a:rPr>
                        <a:t>co_await</a:t>
                      </a:r>
                      <a:r>
                        <a:rPr lang="en-US" sz="1000" u="none" strike="noStrike" dirty="0">
                          <a:effectLst/>
                        </a:rPr>
                        <a:t>, </a:t>
                      </a:r>
                      <a:r>
                        <a:rPr lang="en-US" sz="1000" u="none" strike="noStrike" dirty="0" err="1">
                          <a:effectLst/>
                        </a:rPr>
                        <a:t>co_yield</a:t>
                      </a:r>
                      <a:r>
                        <a:rPr lang="en-US" sz="1000" u="none" strike="noStrike" dirty="0">
                          <a:effectLst/>
                        </a:rPr>
                        <a:t>, and </a:t>
                      </a:r>
                      <a:r>
                        <a:rPr lang="en-US" sz="1000" u="none" strike="noStrike" dirty="0" err="1">
                          <a:effectLst/>
                        </a:rPr>
                        <a:t>co_return</a:t>
                      </a:r>
                      <a:r>
                        <a:rPr lang="en-US" sz="1000" u="none" strike="noStrike" dirty="0">
                          <a:effectLst/>
                        </a:rPr>
                        <a:t>.</a:t>
                      </a:r>
                      <a:endParaRPr lang="en-US" sz="1000" b="0" i="0" u="none" strike="noStrike" dirty="0">
                        <a:solidFill>
                          <a:srgbClr val="9C0006"/>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337909841"/>
                  </a:ext>
                </a:extLst>
              </a:tr>
              <a:tr h="225828">
                <a:tc vMerge="1">
                  <a:txBody>
                    <a:bodyPr/>
                    <a:lstStyle/>
                    <a:p>
                      <a:pPr algn="l" fontAlgn="ctr"/>
                      <a:endParaRPr lang="de-DE" sz="1000" b="0" i="0" u="none" strike="noStrike" dirty="0">
                        <a:solidFill>
                          <a:srgbClr val="000000"/>
                        </a:solidFill>
                        <a:effectLst/>
                        <a:latin typeface="Calibri" panose="020F0502020204030204" pitchFamily="34" charset="0"/>
                      </a:endParaRPr>
                    </a:p>
                  </a:txBody>
                  <a:tcPr marL="8822" marR="8822" marT="8822" marB="0" anchor="ctr"/>
                </a:tc>
                <a:tc>
                  <a:txBody>
                    <a:bodyPr/>
                    <a:lstStyle/>
                    <a:p>
                      <a:pPr algn="l" fontAlgn="ctr"/>
                      <a:r>
                        <a:rPr lang="de-DE" sz="1000" u="none" strike="noStrike" dirty="0">
                          <a:effectLst/>
                        </a:rPr>
                        <a:t>Lambdas </a:t>
                      </a:r>
                      <a:r>
                        <a:rPr lang="de-DE" sz="1000" u="none" strike="noStrike" dirty="0" err="1">
                          <a:effectLst/>
                        </a:rPr>
                        <a:t>with</a:t>
                      </a:r>
                      <a:r>
                        <a:rPr lang="de-DE" sz="1000" u="none" strike="noStrike" dirty="0">
                          <a:effectLst/>
                        </a:rPr>
                        <a:t> </a:t>
                      </a:r>
                      <a:r>
                        <a:rPr lang="de-DE" sz="1000" u="none" strike="noStrike" dirty="0" err="1">
                          <a:effectLst/>
                        </a:rPr>
                        <a:t>template</a:t>
                      </a:r>
                      <a:r>
                        <a:rPr lang="de-DE" sz="1000" u="none" strike="noStrike" dirty="0">
                          <a:effectLst/>
                        </a:rPr>
                        <a:t> </a:t>
                      </a:r>
                      <a:r>
                        <a:rPr lang="de-DE" sz="1000" u="none" strike="noStrike" dirty="0" err="1">
                          <a:effectLst/>
                        </a:rPr>
                        <a:t>params</a:t>
                      </a:r>
                      <a:endParaRPr lang="de-DE" sz="1000" b="0" i="0" u="none" strike="noStrike" dirty="0">
                        <a:solidFill>
                          <a:srgbClr val="9C6500"/>
                        </a:solidFill>
                        <a:effectLst/>
                        <a:latin typeface="Calibri" panose="020F0502020204030204" pitchFamily="34" charset="0"/>
                      </a:endParaRPr>
                    </a:p>
                  </a:txBody>
                  <a:tcPr marL="8822" marR="8822" marT="8822" marB="0" anchor="ctr"/>
                </a:tc>
                <a:tc>
                  <a:txBody>
                    <a:bodyPr/>
                    <a:lstStyle/>
                    <a:p>
                      <a:pPr algn="l" fontAlgn="ctr"/>
                      <a:r>
                        <a:rPr lang="en-US" sz="1000" u="none" strike="noStrike" dirty="0">
                          <a:effectLst/>
                        </a:rPr>
                        <a:t>Allows lambda expressions to have template parameters, providing more flexibility.</a:t>
                      </a:r>
                      <a:endParaRPr lang="en-US" sz="1000" b="0" i="0" u="none" strike="noStrike" dirty="0">
                        <a:solidFill>
                          <a:srgbClr val="9C6500"/>
                        </a:solidFill>
                        <a:effectLst/>
                        <a:latin typeface="Calibri" panose="020F0502020204030204" pitchFamily="34" charset="0"/>
                      </a:endParaRPr>
                    </a:p>
                  </a:txBody>
                  <a:tcPr marL="8822" marR="8822" marT="8822" marB="0" anchor="ctr"/>
                </a:tc>
                <a:extLst>
                  <a:ext uri="{0D108BD9-81ED-4DB2-BD59-A6C34878D82A}">
                    <a16:rowId xmlns:a16="http://schemas.microsoft.com/office/drawing/2014/main" val="1426725987"/>
                  </a:ext>
                </a:extLst>
              </a:tr>
              <a:tr h="225828">
                <a:tc vMerge="1">
                  <a:txBody>
                    <a:bodyPr/>
                    <a:lstStyle/>
                    <a:p>
                      <a:pPr algn="l" fontAlgn="b"/>
                      <a:endParaRPr lang="de-DE" sz="1000" b="0" i="0" u="none" strike="noStrike" dirty="0">
                        <a:solidFill>
                          <a:srgbClr val="000000"/>
                        </a:solidFill>
                        <a:effectLst/>
                        <a:latin typeface="Calibri" panose="020F0502020204030204" pitchFamily="34" charset="0"/>
                      </a:endParaRPr>
                    </a:p>
                  </a:txBody>
                  <a:tcPr marL="8822" marR="8822" marT="8822" marB="0" anchor="b"/>
                </a:tc>
                <a:tc>
                  <a:txBody>
                    <a:bodyPr/>
                    <a:lstStyle/>
                    <a:p>
                      <a:pPr algn="l" fontAlgn="ctr"/>
                      <a:r>
                        <a:rPr lang="de-DE" sz="1000" u="none" strike="noStrike" dirty="0">
                          <a:effectLst/>
                        </a:rPr>
                        <a:t>Modules</a:t>
                      </a:r>
                      <a:endParaRPr lang="de-DE" sz="1000" b="0" i="0" u="none" strike="noStrike" dirty="0">
                        <a:solidFill>
                          <a:srgbClr val="006100"/>
                        </a:solidFill>
                        <a:effectLst/>
                        <a:latin typeface="Calibri" panose="020F0502020204030204" pitchFamily="34" charset="0"/>
                      </a:endParaRPr>
                    </a:p>
                  </a:txBody>
                  <a:tcPr marL="8822" marR="8822" marT="8822" marB="0" anchor="ctr"/>
                </a:tc>
                <a:tc>
                  <a:txBody>
                    <a:bodyPr/>
                    <a:lstStyle/>
                    <a:p>
                      <a:pPr algn="l" fontAlgn="b"/>
                      <a:r>
                        <a:rPr lang="en-US" sz="1000" u="none" strike="noStrike" dirty="0">
                          <a:effectLst/>
                        </a:rPr>
                        <a:t>Improves build times and encapsulation by providing a new way to organize and share code between translation units.</a:t>
                      </a:r>
                      <a:endParaRPr lang="en-US" sz="1000" b="0" i="0" u="none" strike="noStrike" dirty="0">
                        <a:solidFill>
                          <a:srgbClr val="006100"/>
                        </a:solidFill>
                        <a:effectLst/>
                        <a:latin typeface="Calibri" panose="020F0502020204030204" pitchFamily="34" charset="0"/>
                      </a:endParaRPr>
                    </a:p>
                  </a:txBody>
                  <a:tcPr marL="8822" marR="8822" marT="8822" marB="0" anchor="b"/>
                </a:tc>
                <a:extLst>
                  <a:ext uri="{0D108BD9-81ED-4DB2-BD59-A6C34878D82A}">
                    <a16:rowId xmlns:a16="http://schemas.microsoft.com/office/drawing/2014/main" val="2383223257"/>
                  </a:ext>
                </a:extLst>
              </a:tr>
            </a:tbl>
          </a:graphicData>
        </a:graphic>
      </p:graphicFrame>
    </p:spTree>
    <p:extLst>
      <p:ext uri="{BB962C8B-B14F-4D97-AF65-F5344CB8AC3E}">
        <p14:creationId xmlns:p14="http://schemas.microsoft.com/office/powerpoint/2010/main" val="190327539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STYLE_ID" val="6cd991bf-f022-4378-96e7-2c338aeb3f5a"/>
  <p:tag name="EE4P_LANGUAGE_ID" val="1033"/>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DAS_Systems_BASIC_Master">
  <a:themeElements>
    <a:clrScheme name="RWTH Farben">
      <a:dk1>
        <a:sysClr val="windowText" lastClr="000000"/>
      </a:dk1>
      <a:lt1>
        <a:sysClr val="window" lastClr="FFFFFF"/>
      </a:lt1>
      <a:dk2>
        <a:srgbClr val="00549F"/>
      </a:dk2>
      <a:lt2>
        <a:srgbClr val="8EBAE5"/>
      </a:lt2>
      <a:accent1>
        <a:srgbClr val="006165"/>
      </a:accent1>
      <a:accent2>
        <a:srgbClr val="0098A1"/>
      </a:accent2>
      <a:accent3>
        <a:srgbClr val="57AB27"/>
      </a:accent3>
      <a:accent4>
        <a:srgbClr val="BDCD00"/>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_Master_RWTH_Verwaltung_ohne_addin_16zu9.pot [Kompatibilitätsmodus]" id="{31793575-807D-424B-A95D-BD1FA51D6B9C}" vid="{EDE4B280-3FBA-4B2F-94A9-F36ED973D88A}"/>
    </a:ext>
  </a:ext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DC1095E8E727944AF076DC56D0D93BB" ma:contentTypeVersion="15" ma:contentTypeDescription="Ein neues Dokument erstellen." ma:contentTypeScope="" ma:versionID="32ed77bdd6deff97ff2273a7d546c5a2">
  <xsd:schema xmlns:xsd="http://www.w3.org/2001/XMLSchema" xmlns:xs="http://www.w3.org/2001/XMLSchema" xmlns:p="http://schemas.microsoft.com/office/2006/metadata/properties" xmlns:ns2="4fb95d03-b6e5-4f22-a1e1-56277b59b9f1" xmlns:ns3="84b79380-0b27-46ab-9094-1a9833df88e4" targetNamespace="http://schemas.microsoft.com/office/2006/metadata/properties" ma:root="true" ma:fieldsID="8af263ebb81788a16bd03ce1c1fe0394" ns2:_="" ns3:_="">
    <xsd:import namespace="4fb95d03-b6e5-4f22-a1e1-56277b59b9f1"/>
    <xsd:import namespace="84b79380-0b27-46ab-9094-1a9833df88e4"/>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OCR"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b95d03-b6e5-4f22-a1e1-56277b59b9f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40609ad3-149c-4bde-a811-4673a4d7622f"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4b79380-0b27-46ab-9094-1a9833df88e4"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1be22636-61a3-4c99-8d96-20f4c5181865}" ma:internalName="TaxCatchAll" ma:showField="CatchAllData" ma:web="84b79380-0b27-46ab-9094-1a9833df88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fb95d03-b6e5-4f22-a1e1-56277b59b9f1">
      <Terms xmlns="http://schemas.microsoft.com/office/infopath/2007/PartnerControls"/>
    </lcf76f155ced4ddcb4097134ff3c332f>
    <TaxCatchAll xmlns="84b79380-0b27-46ab-9094-1a9833df88e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819CB1-0191-46BA-8473-8FF56330A8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b95d03-b6e5-4f22-a1e1-56277b59b9f1"/>
    <ds:schemaRef ds:uri="84b79380-0b27-46ab-9094-1a9833df88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2DF9C9-466E-4FCA-9FE7-799231249F03}">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84b79380-0b27-46ab-9094-1a9833df88e4"/>
    <ds:schemaRef ds:uri="http://purl.org/dc/terms/"/>
    <ds:schemaRef ds:uri="http://schemas.openxmlformats.org/package/2006/metadata/core-properties"/>
    <ds:schemaRef ds:uri="4fb95d03-b6e5-4f22-a1e1-56277b59b9f1"/>
    <ds:schemaRef ds:uri="http://www.w3.org/XML/1998/namespace"/>
    <ds:schemaRef ds:uri="http://purl.org/dc/dcmitype/"/>
  </ds:schemaRefs>
</ds:datastoreItem>
</file>

<file path=customXml/itemProps3.xml><?xml version="1.0" encoding="utf-8"?>
<ds:datastoreItem xmlns:ds="http://schemas.openxmlformats.org/officeDocument/2006/customXml" ds:itemID="{04DA275E-0AAB-4803-9119-F8B06F10BF4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I-Praesentation_Standard</Template>
  <TotalTime>0</TotalTime>
  <Words>11090</Words>
  <Application>Microsoft Office PowerPoint</Application>
  <PresentationFormat>Breitbild</PresentationFormat>
  <Paragraphs>1436</Paragraphs>
  <Slides>79</Slides>
  <Notes>61</Notes>
  <HiddenSlides>2</HiddenSlides>
  <MMClips>0</MMClips>
  <ScaleCrop>false</ScaleCrop>
  <HeadingPairs>
    <vt:vector size="8" baseType="variant">
      <vt:variant>
        <vt:lpstr>Verwendete Schriftarten</vt:lpstr>
      </vt:variant>
      <vt:variant>
        <vt:i4>15</vt:i4>
      </vt:variant>
      <vt:variant>
        <vt:lpstr>Design</vt:lpstr>
      </vt:variant>
      <vt:variant>
        <vt:i4>1</vt:i4>
      </vt:variant>
      <vt:variant>
        <vt:lpstr>Eingebettete OLE-Server</vt:lpstr>
      </vt:variant>
      <vt:variant>
        <vt:i4>1</vt:i4>
      </vt:variant>
      <vt:variant>
        <vt:lpstr>Folientitel</vt:lpstr>
      </vt:variant>
      <vt:variant>
        <vt:i4>79</vt:i4>
      </vt:variant>
    </vt:vector>
  </HeadingPairs>
  <TitlesOfParts>
    <vt:vector size="96" baseType="lpstr">
      <vt:lpstr>ＭＳ Ｐゴシック</vt:lpstr>
      <vt:lpstr>Aptos Narrow</vt:lpstr>
      <vt:lpstr>Arial</vt:lpstr>
      <vt:lpstr>Arial Black</vt:lpstr>
      <vt:lpstr>Arial Unicode MS</vt:lpstr>
      <vt:lpstr>Arial-BoldMT</vt:lpstr>
      <vt:lpstr>Arial-ItalicMT</vt:lpstr>
      <vt:lpstr>ArialMT</vt:lpstr>
      <vt:lpstr>Calibri</vt:lpstr>
      <vt:lpstr>Cambria Math</vt:lpstr>
      <vt:lpstr>Consolas</vt:lpstr>
      <vt:lpstr>Courier New</vt:lpstr>
      <vt:lpstr>Symbol</vt:lpstr>
      <vt:lpstr>Times New Roman</vt:lpstr>
      <vt:lpstr>Wingdings</vt:lpstr>
      <vt:lpstr>ADAS_Systems_BASIC_Master</vt:lpstr>
      <vt:lpstr>think-cell Folie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ika RWTH Aachen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Philip Westerkamp</dc:creator>
  <cp:lastModifiedBy>Fabian Thomsen</cp:lastModifiedBy>
  <cp:revision>848</cp:revision>
  <cp:lastPrinted>2024-09-03T06:52:46Z</cp:lastPrinted>
  <dcterms:created xsi:type="dcterms:W3CDTF">2021-03-10T13:35:24Z</dcterms:created>
  <dcterms:modified xsi:type="dcterms:W3CDTF">2024-09-03T14:30:53Z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0x0101002DC1095E8E727944AF076DC56D0D93BB</vt:lpwstr>
  </property>
</Properties>
</file>