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0" r:id="rId14"/>
  </p:sldIdLst>
  <p:sldSz cx="12192000" cy="6858000"/>
  <p:notesSz cx="6858000" cy="9144000"/>
  <p:custDataLst>
    <p:tags r:id="rId1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03" d="100"/>
          <a:sy n="103" d="100"/>
        </p:scale>
        <p:origin x="138" y="378"/>
      </p:cViewPr>
      <p:guideLst>
        <p:guide orient="horz" pos="2160"/>
        <p:guide orient="horz" pos="436"/>
        <p:guide orient="horz" pos="119"/>
        <p:guide orient="horz" pos="4156"/>
        <p:guide orient="horz" pos="890"/>
        <p:guide pos="3840"/>
        <p:guide pos="211"/>
        <p:guide pos="7469"/>
        <p:guide pos="3688"/>
        <p:guide pos="399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96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D9A-C2F1-4FFB-83CC-A186914A64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80FF-5A4E-4F25-9CEE-0D75F7C3E5E1}" type="datetimeFigureOut">
              <a:rPr lang="de-DE" smtClean="0"/>
              <a:pPr/>
              <a:t>18.08.2023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1F1D7-8377-4A76-8F5D-3E76EEE25737}" type="datetimeFigureOut">
              <a:rPr lang="de-DE" smtClean="0"/>
              <a:pPr/>
              <a:t>18.08.2023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0C133-2FF1-4A65-8FB9-994063EC25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800" y="4654800"/>
            <a:ext cx="11523600" cy="36000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Ort, </a:t>
            </a:r>
            <a:r>
              <a:rPr lang="de-DE" dirty="0" err="1"/>
              <a:t>xy</a:t>
            </a:r>
            <a:r>
              <a:rPr lang="de-DE" dirty="0"/>
              <a:t>. Monat 202x</a:t>
            </a:r>
          </a:p>
          <a:p>
            <a:pPr lvl="0"/>
            <a:endParaRPr lang="de-DE" dirty="0"/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5158800"/>
            <a:ext cx="11523600" cy="36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 dirty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800" y="2782800"/>
            <a:ext cx="11523600" cy="961200"/>
          </a:xfr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des Vortrags</a:t>
            </a:r>
          </a:p>
          <a:p>
            <a:pPr lvl="0"/>
            <a:r>
              <a:rPr lang="de-DE" dirty="0"/>
              <a:t>(Vortragstitel, Arial 20pt Fett</a:t>
            </a:r>
          </a:p>
          <a:p>
            <a:pPr lvl="0"/>
            <a:r>
              <a:rPr lang="de-DE" dirty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800" y="1447200"/>
            <a:ext cx="11523600" cy="961200"/>
          </a:xfrm>
        </p:spPr>
        <p:txBody>
          <a:bodyPr anchor="t">
            <a:no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/>
              <a:t>Veranstaltung</a:t>
            </a:r>
            <a:br>
              <a:rPr lang="de-DE" dirty="0"/>
            </a:br>
            <a:r>
              <a:rPr lang="de-DE" dirty="0"/>
              <a:t>(Veranstaltungstitel, Arial 20pt Fett</a:t>
            </a:r>
            <a:br>
              <a:rPr lang="de-DE" dirty="0"/>
            </a:br>
            <a:r>
              <a:rPr lang="de-DE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0" y="5806800"/>
            <a:ext cx="11523600" cy="792000"/>
          </a:xfr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aseline="0"/>
            </a:lvl1pPr>
          </a:lstStyle>
          <a:p>
            <a:r>
              <a:rPr lang="de-DE" dirty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sprechungsnoti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">
            <a:extLst>
              <a:ext uri="{FF2B5EF4-FFF2-40B4-BE49-F238E27FC236}">
                <a16:creationId xmlns:a16="http://schemas.microsoft.com/office/drawing/2014/main" id="{E7AED17F-7DCB-D1A9-2177-1D6F280B5524}"/>
              </a:ext>
            </a:extLst>
          </p:cNvPr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Meeting </a:t>
            </a:r>
            <a:r>
              <a:rPr lang="de-DE" sz="2200" b="1" dirty="0" err="1">
                <a:latin typeface="Arial" pitchFamily="34" charset="0"/>
                <a:cs typeface="Arial" pitchFamily="34" charset="0"/>
              </a:rPr>
              <a:t>minutes</a:t>
            </a:r>
            <a:endParaRPr lang="de-DE" sz="22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7FF74A3-DB83-1560-7C58-CB812DFCD73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2346361"/>
              </p:ext>
            </p:extLst>
          </p:nvPr>
        </p:nvGraphicFramePr>
        <p:xfrm>
          <a:off x="334798" y="1052736"/>
          <a:ext cx="11521840" cy="110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34">
                  <a:extLst>
                    <a:ext uri="{9D8B030D-6E8A-4147-A177-3AD203B41FA5}">
                      <a16:colId xmlns:a16="http://schemas.microsoft.com/office/drawing/2014/main" val="1611104330"/>
                    </a:ext>
                  </a:extLst>
                </a:gridCol>
                <a:gridCol w="7704856">
                  <a:extLst>
                    <a:ext uri="{9D8B030D-6E8A-4147-A177-3AD203B41FA5}">
                      <a16:colId xmlns:a16="http://schemas.microsoft.com/office/drawing/2014/main" val="38991545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163876400"/>
                    </a:ext>
                  </a:extLst>
                </a:gridCol>
                <a:gridCol w="1656182">
                  <a:extLst>
                    <a:ext uri="{9D8B030D-6E8A-4147-A177-3AD203B41FA5}">
                      <a16:colId xmlns:a16="http://schemas.microsoft.com/office/drawing/2014/main" val="232864427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R/I/T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err="1">
                          <a:solidFill>
                            <a:schemeClr val="bg1"/>
                          </a:solidFill>
                        </a:rPr>
                        <a:t>Responsible</a:t>
                      </a:r>
                      <a:endParaRPr lang="de-DE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1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0" dirty="0"/>
                        <a:t>I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 am a dummy text</a:t>
                      </a:r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 err="1"/>
                        <a:t>xx.xx.xxxx</a:t>
                      </a:r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/>
                        <a:t>MMU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53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288511"/>
                  </a:ext>
                </a:extLst>
              </a:tr>
            </a:tbl>
          </a:graphicData>
        </a:graphic>
      </p:graphicFrame>
      <p:sp>
        <p:nvSpPr>
          <p:cNvPr id="2" name="Titel">
            <a:extLst>
              <a:ext uri="{FF2B5EF4-FFF2-40B4-BE49-F238E27FC236}">
                <a16:creationId xmlns:a16="http://schemas.microsoft.com/office/drawing/2014/main" id="{BB205AFD-AD33-C1B1-A434-24A5EA2028EF}"/>
              </a:ext>
            </a:extLst>
          </p:cNvPr>
          <p:cNvSpPr txBox="1"/>
          <p:nvPr userDrawn="1"/>
        </p:nvSpPr>
        <p:spPr>
          <a:xfrm>
            <a:off x="334798" y="6021288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1200" b="0" dirty="0">
                <a:latin typeface="Arial" pitchFamily="34" charset="0"/>
                <a:cs typeface="Arial" pitchFamily="34" charset="0"/>
              </a:rPr>
              <a:t>R: Resolution		I: Information		T: </a:t>
            </a:r>
            <a:r>
              <a:rPr lang="de-DE" sz="1200" b="0" dirty="0" err="1">
                <a:latin typeface="Arial" pitchFamily="34" charset="0"/>
                <a:cs typeface="Arial" pitchFamily="34" charset="0"/>
              </a:rPr>
              <a:t>ToDo</a:t>
            </a:r>
            <a:endParaRPr lang="de-DE" sz="12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672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>
                <a:latin typeface="Arial" pitchFamily="34" charset="0"/>
                <a:cs typeface="Arial" pitchFamily="34" charset="0"/>
              </a:rPr>
            </a:br>
            <a:r>
              <a:rPr lang="en-GB" sz="1800" noProof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Institute for Automotive Engineering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 (ika)</a:t>
            </a:r>
            <a:endParaRPr lang="en-GB" sz="1800" noProof="0">
              <a:latin typeface="Arial" pitchFamily="34" charset="0"/>
              <a:cs typeface="Arial" pitchFamily="34" charset="0"/>
            </a:endParaRP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Steinbachstr. 7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Germany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/>
              <a:t>+49 241 80 xxxxx</a:t>
            </a:r>
          </a:p>
          <a:p>
            <a:pPr lvl="0"/>
            <a:r>
              <a:rPr lang="en-GB" noProof="0"/>
              <a:t>+49 241 80 22147</a:t>
            </a:r>
          </a:p>
          <a:p>
            <a:pPr lvl="0"/>
            <a:endParaRPr lang="en-GB" noProof="0"/>
          </a:p>
          <a:p>
            <a:pPr lvl="0"/>
            <a:r>
              <a:rPr lang="en-GB" noProof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>
                <a:latin typeface="Arial" pitchFamily="34" charset="0"/>
                <a:cs typeface="Arial" pitchFamily="34" charset="0"/>
              </a:rPr>
              <a:t>Contact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sprechungsnoti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">
            <a:extLst>
              <a:ext uri="{FF2B5EF4-FFF2-40B4-BE49-F238E27FC236}">
                <a16:creationId xmlns:a16="http://schemas.microsoft.com/office/drawing/2014/main" id="{E7AED17F-7DCB-D1A9-2177-1D6F280B5524}"/>
              </a:ext>
            </a:extLst>
          </p:cNvPr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Besprechungsnotiz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7FF74A3-DB83-1560-7C58-CB812DFCD73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35500099"/>
              </p:ext>
            </p:extLst>
          </p:nvPr>
        </p:nvGraphicFramePr>
        <p:xfrm>
          <a:off x="334798" y="1052736"/>
          <a:ext cx="11521840" cy="110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34">
                  <a:extLst>
                    <a:ext uri="{9D8B030D-6E8A-4147-A177-3AD203B41FA5}">
                      <a16:colId xmlns:a16="http://schemas.microsoft.com/office/drawing/2014/main" val="1611104330"/>
                    </a:ext>
                  </a:extLst>
                </a:gridCol>
                <a:gridCol w="7704856">
                  <a:extLst>
                    <a:ext uri="{9D8B030D-6E8A-4147-A177-3AD203B41FA5}">
                      <a16:colId xmlns:a16="http://schemas.microsoft.com/office/drawing/2014/main" val="38991545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163876400"/>
                    </a:ext>
                  </a:extLst>
                </a:gridCol>
                <a:gridCol w="1656182">
                  <a:extLst>
                    <a:ext uri="{9D8B030D-6E8A-4147-A177-3AD203B41FA5}">
                      <a16:colId xmlns:a16="http://schemas.microsoft.com/office/drawing/2014/main" val="232864427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B/I/T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Beschreibung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Datum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Verantwortlich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1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0" dirty="0"/>
                        <a:t>I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/>
                        <a:t>Ich bin ein Blindtext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 err="1"/>
                        <a:t>xx.xx.xxxx</a:t>
                      </a:r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/>
                        <a:t>MMU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53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288511"/>
                  </a:ext>
                </a:extLst>
              </a:tr>
            </a:tbl>
          </a:graphicData>
        </a:graphic>
      </p:graphicFrame>
      <p:sp>
        <p:nvSpPr>
          <p:cNvPr id="5" name="Titel">
            <a:extLst>
              <a:ext uri="{FF2B5EF4-FFF2-40B4-BE49-F238E27FC236}">
                <a16:creationId xmlns:a16="http://schemas.microsoft.com/office/drawing/2014/main" id="{24B1F68F-3B6B-13D7-2173-14182047508D}"/>
              </a:ext>
            </a:extLst>
          </p:cNvPr>
          <p:cNvSpPr txBox="1"/>
          <p:nvPr userDrawn="1"/>
        </p:nvSpPr>
        <p:spPr>
          <a:xfrm>
            <a:off x="334798" y="6021288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1200" b="0" dirty="0">
                <a:latin typeface="Arial" pitchFamily="34" charset="0"/>
                <a:cs typeface="Arial" pitchFamily="34" charset="0"/>
              </a:rPr>
              <a:t>B: Beschluss		I: Information		T: </a:t>
            </a:r>
            <a:r>
              <a:rPr lang="de-DE" sz="1200" b="0" dirty="0" err="1">
                <a:latin typeface="Arial" pitchFamily="34" charset="0"/>
                <a:cs typeface="Arial" pitchFamily="34" charset="0"/>
              </a:rPr>
              <a:t>ToDo</a:t>
            </a:r>
            <a:endParaRPr lang="de-DE" sz="12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571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>
                <a:latin typeface="Arial" pitchFamily="34" charset="0"/>
                <a:cs typeface="Arial" pitchFamily="34" charset="0"/>
              </a:rPr>
            </a:br>
            <a:r>
              <a:rPr lang="de-DE" sz="1800" dirty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154162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Institut für Kraftfahrzeuge (ika)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52074 Aachen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de-DE" dirty="0"/>
              <a:t>+49 241 80 </a:t>
            </a:r>
            <a:r>
              <a:rPr lang="de-DE" dirty="0" err="1"/>
              <a:t>xxxxx</a:t>
            </a:r>
            <a:endParaRPr lang="de-DE" dirty="0"/>
          </a:p>
          <a:p>
            <a:pPr lvl="0"/>
            <a:r>
              <a:rPr lang="de-DE" dirty="0"/>
              <a:t>+49 241 80 22147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Kontakt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800" y="4654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 dirty="0"/>
              <a:t>Venue, </a:t>
            </a:r>
            <a:r>
              <a:rPr lang="en-GB" noProof="0" dirty="0" err="1"/>
              <a:t>xy</a:t>
            </a:r>
            <a:r>
              <a:rPr lang="en-GB" noProof="0" dirty="0"/>
              <a:t> Month 202x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5158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800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/>
              <a:t>Name des Vortrags</a:t>
            </a:r>
          </a:p>
          <a:p>
            <a:pPr lvl="0"/>
            <a:r>
              <a:rPr lang="en-GB" noProof="0"/>
              <a:t>(Vortragstitel, Arial 20pt Fett</a:t>
            </a:r>
          </a:p>
          <a:p>
            <a:pPr lvl="0"/>
            <a:r>
              <a:rPr lang="en-GB" noProof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800" y="1447200"/>
            <a:ext cx="11523600" cy="961200"/>
          </a:xfrm>
        </p:spPr>
        <p:txBody>
          <a:bodyPr anchor="t">
            <a:spAutoFit/>
          </a:bodyPr>
          <a:lstStyle>
            <a:lvl1pPr>
              <a:defRPr/>
            </a:lvl1pPr>
          </a:lstStyle>
          <a:p>
            <a:r>
              <a:rPr lang="en-GB" noProof="0" dirty="0" err="1"/>
              <a:t>Veranstaltung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(</a:t>
            </a:r>
            <a:r>
              <a:rPr lang="en-GB" noProof="0" dirty="0" err="1"/>
              <a:t>Veranstaltungstitel</a:t>
            </a:r>
            <a:r>
              <a:rPr lang="en-GB" noProof="0" dirty="0"/>
              <a:t>, Arial 20pt </a:t>
            </a:r>
            <a:r>
              <a:rPr lang="en-GB" noProof="0" dirty="0" err="1"/>
              <a:t>Fett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0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rm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/>
          <p:cNvPicPr>
            <a:picLocks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00" y="129600"/>
            <a:ext cx="2613600" cy="781200"/>
          </a:xfrm>
          <a:prstGeom prst="rect">
            <a:avLst/>
          </a:prstGeom>
        </p:spPr>
      </p:pic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117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Folie" r:id="rId11" imgW="360" imgH="360" progId="">
                  <p:embed/>
                </p:oleObj>
              </mc:Choice>
              <mc:Fallback>
                <p:oleObj name="think-cell Folie" r:id="rId11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800" y="1447200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2022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01.01.2022</a:t>
            </a: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#22xxxx · 22xxxxxx.pptx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7" r:id="rId4"/>
    <p:sldLayoutId id="2147483652" r:id="rId5"/>
    <p:sldLayoutId id="2147483655" r:id="rId6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800" y="1447200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2022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2022/01/01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#22xxxx · 22xxxxxx.pptx</a:t>
            </a:r>
          </a:p>
        </p:txBody>
      </p:sp>
      <p:pic>
        <p:nvPicPr>
          <p:cNvPr id="9" name="Logo"/>
          <p:cNvPicPr>
            <a:picLocks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00" y="129600"/>
            <a:ext cx="2613600" cy="781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8" r:id="rId4"/>
    <p:sldLayoutId id="2147483665" r:id="rId5"/>
    <p:sldLayoutId id="2147483666" r:id="rId6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de-DE" dirty="0" smtClean="0"/>
              <a:t>Aachen, </a:t>
            </a:r>
            <a:r>
              <a:rPr lang="de-DE" dirty="0" err="1"/>
              <a:t>xy</a:t>
            </a:r>
            <a:r>
              <a:rPr lang="de-DE" dirty="0"/>
              <a:t>. </a:t>
            </a:r>
            <a:r>
              <a:rPr lang="de-DE" dirty="0" smtClean="0"/>
              <a:t>August 2023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de-DE" dirty="0" smtClean="0"/>
              <a:t>Gergel</a:t>
            </a:r>
            <a:r>
              <a:rPr lang="de-DE" dirty="0" smtClean="0"/>
              <a:t>y Bilkei-Gorzo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0"/>
          </p:nvPr>
        </p:nvSpPr>
        <p:spPr>
          <a:xfrm>
            <a:off x="334799" y="2782800"/>
            <a:ext cx="11523600" cy="320601"/>
          </a:xfrm>
        </p:spPr>
        <p:txBody>
          <a:bodyPr/>
          <a:lstStyle/>
          <a:p>
            <a:r>
              <a:rPr lang="de-DE" dirty="0" err="1" smtClean="0"/>
              <a:t>Steer</a:t>
            </a:r>
            <a:r>
              <a:rPr lang="de-DE" dirty="0" err="1" smtClean="0"/>
              <a:t>-by-Wire</a:t>
            </a:r>
            <a:r>
              <a:rPr lang="de-DE" dirty="0" smtClean="0"/>
              <a:t> Systementwicklung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334799" y="1447199"/>
            <a:ext cx="11523600" cy="320601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Institute for Automotive Engineering (ika)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Integration in zwei VW ID3 Fahrzeuge</a:t>
            </a:r>
          </a:p>
          <a:p>
            <a:r>
              <a:rPr lang="de-DE" dirty="0" smtClean="0"/>
              <a:t>Nur Lenkeingabeeinheit wird umgebaut, Radlenkeinheit von </a:t>
            </a:r>
            <a:r>
              <a:rPr lang="de-DE" dirty="0" err="1" smtClean="0"/>
              <a:t>Paravan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Spacedrive</a:t>
            </a:r>
            <a:r>
              <a:rPr lang="de-DE" dirty="0" smtClean="0"/>
              <a:t>)</a:t>
            </a:r>
          </a:p>
          <a:p>
            <a:r>
              <a:rPr lang="de-DE" dirty="0" smtClean="0"/>
              <a:t>Lenkeingabe je nach Fahrzeug durch </a:t>
            </a:r>
            <a:r>
              <a:rPr lang="de-DE" dirty="0" err="1" smtClean="0"/>
              <a:t>Sidestick</a:t>
            </a:r>
            <a:r>
              <a:rPr lang="de-DE" dirty="0" smtClean="0"/>
              <a:t> oder Lenkrad</a:t>
            </a:r>
          </a:p>
          <a:p>
            <a:r>
              <a:rPr lang="de-DE" dirty="0" smtClean="0"/>
              <a:t>Fahrzeuge wurden auf der </a:t>
            </a:r>
            <a:r>
              <a:rPr lang="de-DE" dirty="0" err="1" smtClean="0"/>
              <a:t>Schaeffler</a:t>
            </a:r>
            <a:r>
              <a:rPr lang="de-DE" dirty="0" smtClean="0"/>
              <a:t> Messe vorgestellt</a:t>
            </a:r>
          </a:p>
          <a:p>
            <a:r>
              <a:rPr lang="de-DE" dirty="0" smtClean="0"/>
              <a:t>Besucher konnten die Fahrzeuge selber fahren</a:t>
            </a:r>
          </a:p>
        </p:txBody>
      </p:sp>
      <p:pic>
        <p:nvPicPr>
          <p:cNvPr id="5" name="Inhaltsplatzhalt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096" y="1052736"/>
            <a:ext cx="4146997" cy="255544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593" y="3687666"/>
            <a:ext cx="3856500" cy="2911133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551384" y="549824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z="1800" dirty="0" smtClean="0"/>
              <a:t>Demofahrzeuge </a:t>
            </a:r>
            <a:r>
              <a:rPr lang="de-DE" sz="1800" dirty="0" err="1" smtClean="0"/>
              <a:t>Schaeffler</a:t>
            </a:r>
            <a:r>
              <a:rPr lang="de-DE" sz="1800" dirty="0" smtClean="0"/>
              <a:t> Messe: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58830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Integration in einem AMG GT X290</a:t>
            </a:r>
          </a:p>
          <a:p>
            <a:r>
              <a:rPr lang="de-DE" dirty="0" smtClean="0"/>
              <a:t>Lenkeinheit wie im ID3</a:t>
            </a:r>
          </a:p>
          <a:p>
            <a:r>
              <a:rPr lang="de-DE" dirty="0" smtClean="0"/>
              <a:t>Radwinkelsteller mit fka SCU und </a:t>
            </a:r>
            <a:r>
              <a:rPr lang="de-DE" dirty="0" err="1" smtClean="0"/>
              <a:t>CompactDynamics</a:t>
            </a:r>
            <a:r>
              <a:rPr lang="de-DE" dirty="0" smtClean="0"/>
              <a:t> Motor</a:t>
            </a:r>
          </a:p>
          <a:p>
            <a:endParaRPr lang="de-DE" dirty="0" smtClean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551384" y="549824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z="1800" dirty="0" smtClean="0"/>
              <a:t>Demofahrzeug AMG:</a:t>
            </a:r>
            <a:endParaRPr lang="de-DE" sz="18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2132856"/>
            <a:ext cx="5426489" cy="334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9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Dr.-Ing. / Dipl.-Ing. Vorname Nachname (Bearbeiter, Ansprechpartner)</a:t>
            </a:r>
          </a:p>
          <a:p>
            <a:pPr lvl="0"/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fr-FR"/>
              <a:t>+49 241 80 xxxxx</a:t>
            </a:r>
          </a:p>
          <a:p>
            <a:pPr lvl="0"/>
            <a:r>
              <a:rPr lang="fr-FR"/>
              <a:t>+49 241 80 22147</a:t>
            </a:r>
          </a:p>
          <a:p>
            <a:pPr lvl="0"/>
            <a:endParaRPr lang="fr-FR"/>
          </a:p>
          <a:p>
            <a:pPr lvl="0"/>
            <a:r>
              <a:rPr lang="fr-FR"/>
              <a:t>xxxxx@ika.rwth-aachen.de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Folie" r:id="rId4" imgW="360" imgH="360" progId="">
                  <p:embed/>
                </p:oleObj>
              </mc:Choice>
              <mc:Fallback>
                <p:oleObj name="think-cell Folie" r:id="rId4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144780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384" y="980728"/>
            <a:ext cx="7049484" cy="4344006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1304623"/>
            <a:ext cx="4896533" cy="36962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Projektziele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Projektbeauftrager</a:t>
            </a:r>
            <a:r>
              <a:rPr lang="de-DE" dirty="0" smtClean="0"/>
              <a:t> </a:t>
            </a:r>
            <a:r>
              <a:rPr lang="de-DE" dirty="0" err="1" smtClean="0"/>
              <a:t>Schaeffler</a:t>
            </a:r>
            <a:r>
              <a:rPr lang="de-DE" dirty="0" smtClean="0"/>
              <a:t> </a:t>
            </a:r>
            <a:r>
              <a:rPr lang="de-DE" dirty="0" err="1" smtClean="0"/>
              <a:t>Paravan</a:t>
            </a:r>
            <a:r>
              <a:rPr lang="de-DE" dirty="0" smtClean="0"/>
              <a:t> Technologie GmbH</a:t>
            </a:r>
          </a:p>
          <a:p>
            <a:r>
              <a:rPr lang="de-DE" dirty="0" smtClean="0"/>
              <a:t>Integration des </a:t>
            </a:r>
            <a:r>
              <a:rPr lang="de-DE" dirty="0" err="1" smtClean="0"/>
              <a:t>Sidesticks</a:t>
            </a:r>
            <a:r>
              <a:rPr lang="de-DE" dirty="0" smtClean="0"/>
              <a:t> in einem </a:t>
            </a:r>
            <a:r>
              <a:rPr lang="de-DE" dirty="0" err="1" smtClean="0"/>
              <a:t>Steer-by-Wire</a:t>
            </a:r>
            <a:r>
              <a:rPr lang="de-DE" dirty="0" smtClean="0"/>
              <a:t> </a:t>
            </a:r>
            <a:r>
              <a:rPr lang="de-DE" dirty="0" err="1" smtClean="0"/>
              <a:t>fahrzeug</a:t>
            </a:r>
            <a:endParaRPr lang="de-DE" dirty="0" smtClean="0"/>
          </a:p>
          <a:p>
            <a:pPr lvl="1"/>
            <a:r>
              <a:rPr lang="de-DE" dirty="0" smtClean="0"/>
              <a:t>Hardware bleibt unverändert</a:t>
            </a:r>
          </a:p>
          <a:p>
            <a:pPr lvl="1"/>
            <a:r>
              <a:rPr lang="de-DE" dirty="0" smtClean="0"/>
              <a:t>Anpassung der Software mit Lenkmodell</a:t>
            </a:r>
          </a:p>
          <a:p>
            <a:r>
              <a:rPr lang="de-DE" dirty="0" smtClean="0"/>
              <a:t>Integration eines Lenkrads in einem </a:t>
            </a:r>
            <a:r>
              <a:rPr lang="de-DE" dirty="0" err="1" smtClean="0"/>
              <a:t>Steer-by-Wire</a:t>
            </a:r>
            <a:r>
              <a:rPr lang="de-DE" dirty="0" smtClean="0"/>
              <a:t> </a:t>
            </a:r>
            <a:r>
              <a:rPr lang="de-DE" dirty="0" err="1" smtClean="0"/>
              <a:t>fahrzug</a:t>
            </a:r>
            <a:endParaRPr lang="de-DE" dirty="0" smtClean="0"/>
          </a:p>
          <a:p>
            <a:pPr lvl="1"/>
            <a:r>
              <a:rPr lang="de-DE" dirty="0" smtClean="0"/>
              <a:t>Entwicklung des Lenkeingabegerätes</a:t>
            </a:r>
          </a:p>
          <a:p>
            <a:pPr lvl="1"/>
            <a:r>
              <a:rPr lang="de-DE" dirty="0" smtClean="0"/>
              <a:t>Entwicklung eines Steuergerätes für Lenkeingabe und Radwinkelsteller</a:t>
            </a:r>
          </a:p>
          <a:p>
            <a:pPr lvl="2"/>
            <a:r>
              <a:rPr lang="de-DE" dirty="0" smtClean="0"/>
              <a:t>Hardwareentwicklung</a:t>
            </a:r>
          </a:p>
          <a:p>
            <a:pPr lvl="2"/>
            <a:r>
              <a:rPr lang="de-DE" dirty="0" smtClean="0"/>
              <a:t>Softwareentwicklung</a:t>
            </a:r>
          </a:p>
          <a:p>
            <a:pPr lvl="2"/>
            <a:r>
              <a:rPr lang="de-DE" dirty="0" smtClean="0"/>
              <a:t>Anpassung des Lenkmodells</a:t>
            </a:r>
          </a:p>
          <a:p>
            <a:pPr lvl="1"/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451997"/>
            <a:ext cx="1905000" cy="1905000"/>
          </a:xfrm>
        </p:spPr>
      </p:pic>
      <p:sp>
        <p:nvSpPr>
          <p:cNvPr id="5" name="Textfeld 4"/>
          <p:cNvSpPr txBox="1"/>
          <p:nvPr/>
        </p:nvSpPr>
        <p:spPr>
          <a:xfrm>
            <a:off x="6816080" y="3501008"/>
            <a:ext cx="5227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Joint Venture zwischen </a:t>
            </a:r>
            <a:r>
              <a:rPr lang="de-DE" dirty="0" err="1" smtClean="0"/>
              <a:t>Schaeffler</a:t>
            </a:r>
            <a:r>
              <a:rPr lang="de-DE" dirty="0" smtClean="0"/>
              <a:t> und </a:t>
            </a:r>
            <a:r>
              <a:rPr lang="de-DE" dirty="0" err="1" smtClean="0"/>
              <a:t>Paravan</a:t>
            </a:r>
            <a:endParaRPr lang="de-DE" dirty="0" smtClean="0"/>
          </a:p>
          <a:p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Ziel: Gemeinsame </a:t>
            </a:r>
            <a:r>
              <a:rPr lang="de-DE" dirty="0" err="1" smtClean="0"/>
              <a:t>Steer-by-Wire</a:t>
            </a:r>
            <a:r>
              <a:rPr lang="de-DE" dirty="0" smtClean="0"/>
              <a:t> Technologieentwicklung</a:t>
            </a:r>
          </a:p>
          <a:p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Mittlerweile von </a:t>
            </a:r>
            <a:r>
              <a:rPr lang="de-DE" dirty="0" err="1" smtClean="0"/>
              <a:t>Schaeffler</a:t>
            </a:r>
            <a:r>
              <a:rPr lang="de-DE" dirty="0" smtClean="0"/>
              <a:t> aufgekauft und auf </a:t>
            </a:r>
            <a:r>
              <a:rPr lang="de-DE" dirty="0" err="1" smtClean="0"/>
              <a:t>Schaeffler-by-Wire</a:t>
            </a:r>
            <a:r>
              <a:rPr lang="de-DE" dirty="0" smtClean="0"/>
              <a:t> umbenannt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Redundantes Design: </a:t>
            </a:r>
            <a:r>
              <a:rPr lang="de-DE" dirty="0" err="1" smtClean="0"/>
              <a:t>Jeweis</a:t>
            </a:r>
            <a:r>
              <a:rPr lang="de-DE" dirty="0" smtClean="0"/>
              <a:t> 2 </a:t>
            </a:r>
            <a:r>
              <a:rPr lang="de-DE" dirty="0" err="1" smtClean="0"/>
              <a:t>Logic</a:t>
            </a:r>
            <a:r>
              <a:rPr lang="de-DE" dirty="0" smtClean="0"/>
              <a:t> und Power Platinen in einer SCU verbaut </a:t>
            </a:r>
          </a:p>
          <a:p>
            <a:pPr lvl="1"/>
            <a:r>
              <a:rPr lang="de-DE" dirty="0" smtClean="0"/>
              <a:t>Aufteilung in </a:t>
            </a:r>
            <a:r>
              <a:rPr lang="de-DE" dirty="0" err="1" smtClean="0"/>
              <a:t>Logic</a:t>
            </a:r>
            <a:r>
              <a:rPr lang="de-DE" dirty="0" smtClean="0"/>
              <a:t> und Power Platine</a:t>
            </a:r>
          </a:p>
          <a:p>
            <a:pPr lvl="1"/>
            <a:r>
              <a:rPr lang="de-DE" dirty="0" err="1" smtClean="0"/>
              <a:t>Logic</a:t>
            </a:r>
            <a:r>
              <a:rPr lang="de-DE" dirty="0" smtClean="0"/>
              <a:t> Platine:</a:t>
            </a:r>
          </a:p>
          <a:p>
            <a:pPr lvl="2"/>
            <a:r>
              <a:rPr lang="de-DE" dirty="0" err="1" smtClean="0"/>
              <a:t>Aurix</a:t>
            </a:r>
            <a:r>
              <a:rPr lang="de-DE" dirty="0" smtClean="0"/>
              <a:t> TC377, 3 Kerne, ADIL-D zertifiziertes Mikrochip</a:t>
            </a:r>
          </a:p>
          <a:p>
            <a:pPr lvl="2"/>
            <a:r>
              <a:rPr lang="de-DE" dirty="0" smtClean="0"/>
              <a:t>3x CAN</a:t>
            </a:r>
          </a:p>
          <a:p>
            <a:pPr lvl="2"/>
            <a:r>
              <a:rPr lang="de-DE" dirty="0" smtClean="0"/>
              <a:t>2x </a:t>
            </a:r>
            <a:r>
              <a:rPr lang="de-DE" dirty="0" err="1" smtClean="0"/>
              <a:t>Flexray</a:t>
            </a:r>
            <a:endParaRPr lang="de-DE" dirty="0" smtClean="0"/>
          </a:p>
          <a:p>
            <a:pPr lvl="2"/>
            <a:r>
              <a:rPr lang="de-DE" dirty="0" smtClean="0"/>
              <a:t>1x Ethernet</a:t>
            </a:r>
          </a:p>
          <a:p>
            <a:pPr lvl="2"/>
            <a:r>
              <a:rPr lang="de-DE" dirty="0" smtClean="0"/>
              <a:t>Kommunikation zwischen beide </a:t>
            </a:r>
            <a:r>
              <a:rPr lang="de-DE" dirty="0" err="1" smtClean="0"/>
              <a:t>Logic</a:t>
            </a:r>
            <a:r>
              <a:rPr lang="de-DE" dirty="0" smtClean="0"/>
              <a:t> Platinen mit HSSL Interface (40 </a:t>
            </a:r>
            <a:r>
              <a:rPr lang="de-DE" dirty="0" err="1" smtClean="0"/>
              <a:t>Mhz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Power Platine:</a:t>
            </a:r>
          </a:p>
          <a:p>
            <a:pPr lvl="2"/>
            <a:r>
              <a:rPr lang="de-DE" dirty="0" smtClean="0"/>
              <a:t>3 Phasen Inverter</a:t>
            </a:r>
          </a:p>
          <a:p>
            <a:pPr lvl="2"/>
            <a:r>
              <a:rPr lang="de-DE" dirty="0" smtClean="0"/>
              <a:t>DC Link Spannung 12V – 48 V</a:t>
            </a:r>
          </a:p>
          <a:p>
            <a:pPr lvl="2"/>
            <a:r>
              <a:rPr lang="de-DE" dirty="0" smtClean="0"/>
              <a:t>Max. +- 100 A Phasenstrom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9549" r="16937" b="10437"/>
          <a:stretch/>
        </p:blipFill>
        <p:spPr>
          <a:xfrm>
            <a:off x="7032104" y="2060848"/>
            <a:ext cx="4320480" cy="3312368"/>
          </a:xfr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551384" y="549824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z="1800" dirty="0" smtClean="0"/>
              <a:t>Steuergerät: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01569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Lenkrad</a:t>
            </a:r>
          </a:p>
          <a:p>
            <a:r>
              <a:rPr lang="de-DE" dirty="0" smtClean="0"/>
              <a:t>Drehmomentsensor</a:t>
            </a:r>
          </a:p>
          <a:p>
            <a:r>
              <a:rPr lang="de-DE" dirty="0" err="1" smtClean="0"/>
              <a:t>Absolutwinkelsensor</a:t>
            </a:r>
            <a:endParaRPr lang="de-DE" dirty="0" smtClean="0"/>
          </a:p>
          <a:p>
            <a:r>
              <a:rPr lang="de-DE" dirty="0" smtClean="0"/>
              <a:t>Getriebe</a:t>
            </a:r>
          </a:p>
          <a:p>
            <a:r>
              <a:rPr lang="de-DE" dirty="0" smtClean="0"/>
              <a:t>3 Phasen Motor</a:t>
            </a:r>
          </a:p>
          <a:p>
            <a:pPr lvl="1"/>
            <a:r>
              <a:rPr lang="de-DE" dirty="0" smtClean="0"/>
              <a:t>Phasenspannung 48 V</a:t>
            </a:r>
          </a:p>
          <a:p>
            <a:pPr lvl="1"/>
            <a:r>
              <a:rPr lang="de-DE" dirty="0" smtClean="0"/>
              <a:t>Drehmoment Max ~ 1.8 </a:t>
            </a:r>
            <a:r>
              <a:rPr lang="de-DE" dirty="0" err="1" smtClean="0"/>
              <a:t>Nm</a:t>
            </a:r>
            <a:endParaRPr lang="de-DE" dirty="0" smtClean="0"/>
          </a:p>
          <a:p>
            <a:r>
              <a:rPr lang="de-DE" dirty="0" smtClean="0"/>
              <a:t>Bremse</a:t>
            </a:r>
          </a:p>
          <a:p>
            <a:pPr lvl="1"/>
            <a:r>
              <a:rPr lang="de-DE" dirty="0" smtClean="0"/>
              <a:t>Versorgungsspannung 24 V</a:t>
            </a:r>
          </a:p>
          <a:p>
            <a:r>
              <a:rPr lang="de-DE" dirty="0" smtClean="0"/>
              <a:t>Encoder für Motorposition</a:t>
            </a:r>
            <a:endParaRPr lang="de-DE" dirty="0"/>
          </a:p>
        </p:txBody>
      </p:sp>
      <p:pic>
        <p:nvPicPr>
          <p:cNvPr id="18" name="Inhaltsplatzhalter 17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4" t="5368" r="4725" b="9376"/>
          <a:stretch/>
        </p:blipFill>
        <p:spPr>
          <a:xfrm>
            <a:off x="6937354" y="1807589"/>
            <a:ext cx="4536505" cy="3528392"/>
          </a:xfrm>
        </p:spPr>
      </p:pic>
      <p:grpSp>
        <p:nvGrpSpPr>
          <p:cNvPr id="19" name="Gruppieren 18"/>
          <p:cNvGrpSpPr/>
          <p:nvPr/>
        </p:nvGrpSpPr>
        <p:grpSpPr>
          <a:xfrm>
            <a:off x="5159896" y="1807589"/>
            <a:ext cx="1080120" cy="3651811"/>
            <a:chOff x="9840416" y="2195738"/>
            <a:chExt cx="1080120" cy="3651811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03B5FE63-3B26-9802-EFE7-AE59A27F67CF}"/>
                </a:ext>
              </a:extLst>
            </p:cNvPr>
            <p:cNvSpPr/>
            <p:nvPr/>
          </p:nvSpPr>
          <p:spPr>
            <a:xfrm>
              <a:off x="9951959" y="5083762"/>
              <a:ext cx="830916" cy="3796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>
                  <a:solidFill>
                    <a:sysClr val="windowText" lastClr="000000"/>
                  </a:solidFill>
                </a:rPr>
                <a:t>Bremse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ED35FB6C-CAFB-638D-9FA7-4DC4694843DC}"/>
                </a:ext>
              </a:extLst>
            </p:cNvPr>
            <p:cNvSpPr/>
            <p:nvPr/>
          </p:nvSpPr>
          <p:spPr>
            <a:xfrm>
              <a:off x="10001642" y="5467891"/>
              <a:ext cx="648073" cy="3796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04D3E6A-16E0-B243-B863-59B5E9C23DCE}"/>
                </a:ext>
              </a:extLst>
            </p:cNvPr>
            <p:cNvSpPr/>
            <p:nvPr/>
          </p:nvSpPr>
          <p:spPr>
            <a:xfrm>
              <a:off x="10030612" y="4706062"/>
              <a:ext cx="648075" cy="3796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>
                  <a:solidFill>
                    <a:sysClr val="windowText" lastClr="000000"/>
                  </a:solidFill>
                </a:rPr>
                <a:t>3 </a:t>
              </a:r>
              <a:r>
                <a:rPr lang="de-DE" sz="900" dirty="0" err="1">
                  <a:solidFill>
                    <a:sysClr val="windowText" lastClr="000000"/>
                  </a:solidFill>
                </a:rPr>
                <a:t>Ph</a:t>
              </a:r>
              <a:r>
                <a:rPr lang="de-DE" sz="900" dirty="0">
                  <a:solidFill>
                    <a:sysClr val="windowText" lastClr="000000"/>
                  </a:solidFill>
                </a:rPr>
                <a:t> Motor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659AF8E-C18C-6A5D-A06F-E730C1A5D8F5}"/>
                </a:ext>
              </a:extLst>
            </p:cNvPr>
            <p:cNvSpPr/>
            <p:nvPr/>
          </p:nvSpPr>
          <p:spPr>
            <a:xfrm>
              <a:off x="10001642" y="4165797"/>
              <a:ext cx="732786" cy="5547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>
                  <a:solidFill>
                    <a:sysClr val="windowText" lastClr="000000"/>
                  </a:solidFill>
                </a:rPr>
                <a:t>Harmonic Drive Getriebe (1:30)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9B05FF6-F6B5-8ED5-5448-444354B374CB}"/>
                </a:ext>
              </a:extLst>
            </p:cNvPr>
            <p:cNvSpPr/>
            <p:nvPr/>
          </p:nvSpPr>
          <p:spPr>
            <a:xfrm>
              <a:off x="10050088" y="3603806"/>
              <a:ext cx="648072" cy="5547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>
                  <a:solidFill>
                    <a:sysClr val="windowText" lastClr="000000"/>
                  </a:solidFill>
                </a:rPr>
                <a:t>Bogen Absolut-sensor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C15E1F5-6D2B-0AA6-4461-98466C27DF30}"/>
                </a:ext>
              </a:extLst>
            </p:cNvPr>
            <p:cNvSpPr/>
            <p:nvPr/>
          </p:nvSpPr>
          <p:spPr>
            <a:xfrm>
              <a:off x="9840416" y="3045438"/>
              <a:ext cx="1080120" cy="5547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 err="1" smtClean="0">
                  <a:solidFill>
                    <a:sysClr val="windowText" lastClr="000000"/>
                  </a:solidFill>
                </a:rPr>
                <a:t>Senso</a:t>
              </a:r>
              <a:r>
                <a:rPr lang="de-DE" sz="900" dirty="0" smtClean="0">
                  <a:solidFill>
                    <a:sysClr val="windowText" lastClr="000000"/>
                  </a:solidFill>
                </a:rPr>
                <a:t>-drive Drehmoment Sensor</a:t>
              </a:r>
              <a:endParaRPr lang="de-DE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B48C830E-E5E8-53BA-85C8-AB7E6743E8B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41554" y="2900166"/>
              <a:ext cx="290541" cy="0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/>
            <p:cNvGrpSpPr/>
            <p:nvPr/>
          </p:nvGrpSpPr>
          <p:grpSpPr>
            <a:xfrm rot="16200000">
              <a:off x="10092768" y="2198449"/>
              <a:ext cx="575414" cy="569991"/>
              <a:chOff x="10092768" y="2198449"/>
              <a:chExt cx="575414" cy="569991"/>
            </a:xfrm>
          </p:grpSpPr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75A3410A-313C-8E3B-5E8B-6EA9574E2AB4}"/>
                  </a:ext>
                </a:extLst>
              </p:cNvPr>
              <p:cNvSpPr/>
              <p:nvPr/>
            </p:nvSpPr>
            <p:spPr>
              <a:xfrm rot="19083510">
                <a:off x="10092768" y="2218341"/>
                <a:ext cx="575414" cy="550099"/>
              </a:xfrm>
              <a:prstGeom prst="ellipse">
                <a:avLst/>
              </a:prstGeom>
              <a:noFill/>
              <a:ln w="762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EAD96183-B5A0-88DD-F7B7-BF41DE995B42}"/>
                  </a:ext>
                </a:extLst>
              </p:cNvPr>
              <p:cNvSpPr/>
              <p:nvPr/>
            </p:nvSpPr>
            <p:spPr>
              <a:xfrm rot="5400000">
                <a:off x="10100817" y="2393571"/>
                <a:ext cx="556446" cy="16620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23691C0E-7A96-C416-742E-4C851BD8CA47}"/>
                  </a:ext>
                </a:extLst>
              </p:cNvPr>
              <p:cNvSpPr/>
              <p:nvPr/>
            </p:nvSpPr>
            <p:spPr>
              <a:xfrm rot="5400000">
                <a:off x="10142332" y="2393792"/>
                <a:ext cx="142401" cy="17494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0" name="Titel 1"/>
          <p:cNvSpPr txBox="1">
            <a:spLocks/>
          </p:cNvSpPr>
          <p:nvPr/>
        </p:nvSpPr>
        <p:spPr>
          <a:xfrm>
            <a:off x="551384" y="549824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z="1800" dirty="0" smtClean="0"/>
              <a:t>Lenkradaufbau: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72967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Entwickelt und Produziert von </a:t>
            </a:r>
            <a:r>
              <a:rPr lang="de-DE" dirty="0" err="1" smtClean="0"/>
              <a:t>CompactDynamics</a:t>
            </a:r>
            <a:endParaRPr lang="de-DE" dirty="0" smtClean="0"/>
          </a:p>
          <a:p>
            <a:r>
              <a:rPr lang="de-DE" dirty="0" smtClean="0"/>
              <a:t>6 Phasen Motor (2 x 3 Phasen 30° Versatz)</a:t>
            </a:r>
          </a:p>
          <a:p>
            <a:r>
              <a:rPr lang="de-DE" dirty="0" smtClean="0"/>
              <a:t>2 Positionssensoren</a:t>
            </a:r>
          </a:p>
          <a:p>
            <a:pPr lvl="1"/>
            <a:r>
              <a:rPr lang="de-DE" dirty="0" err="1" smtClean="0"/>
              <a:t>Resolver</a:t>
            </a:r>
            <a:endParaRPr lang="de-DE" dirty="0" smtClean="0"/>
          </a:p>
          <a:p>
            <a:pPr lvl="1"/>
            <a:r>
              <a:rPr lang="de-DE" dirty="0" smtClean="0"/>
              <a:t>Encoder</a:t>
            </a:r>
          </a:p>
          <a:p>
            <a:r>
              <a:rPr lang="de-DE" dirty="0" smtClean="0"/>
              <a:t>Max 70 </a:t>
            </a:r>
            <a:r>
              <a:rPr lang="de-DE" dirty="0" err="1" smtClean="0"/>
              <a:t>Nm</a:t>
            </a:r>
            <a:r>
              <a:rPr lang="de-DE" dirty="0" smtClean="0"/>
              <a:t> Drehmoment</a:t>
            </a:r>
          </a:p>
          <a:p>
            <a:r>
              <a:rPr lang="de-DE" dirty="0" smtClean="0"/>
              <a:t>Phasenspannung 12 V (24 V)</a:t>
            </a:r>
          </a:p>
          <a:p>
            <a:endParaRPr lang="de-DE" dirty="0" smtClean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52184" y="1447199"/>
            <a:ext cx="2882975" cy="4429472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551384" y="549824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z="1800" dirty="0" smtClean="0"/>
              <a:t>Radlenkmotor: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0517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56E5EBE-A121-7382-272D-CF6B18A92C91}"/>
              </a:ext>
            </a:extLst>
          </p:cNvPr>
          <p:cNvSpPr/>
          <p:nvPr/>
        </p:nvSpPr>
        <p:spPr>
          <a:xfrm>
            <a:off x="695400" y="4221088"/>
            <a:ext cx="3717154" cy="10462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ASD</a:t>
            </a:r>
          </a:p>
          <a:p>
            <a:pPr algn="ctr"/>
            <a:r>
              <a:rPr lang="de-DE" dirty="0"/>
              <a:t>SCU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B5FE63-3B26-9802-EFE7-AE59A27F67CF}"/>
              </a:ext>
            </a:extLst>
          </p:cNvPr>
          <p:cNvSpPr/>
          <p:nvPr/>
        </p:nvSpPr>
        <p:spPr>
          <a:xfrm rot="16200000">
            <a:off x="2868136" y="2606253"/>
            <a:ext cx="830916" cy="379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ysClr val="windowText" lastClr="000000"/>
                </a:solidFill>
              </a:rPr>
              <a:t>Bremse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D35FB6C-CAFB-638D-9FA7-4DC4694843DC}"/>
              </a:ext>
            </a:extLst>
          </p:cNvPr>
          <p:cNvSpPr/>
          <p:nvPr/>
        </p:nvSpPr>
        <p:spPr>
          <a:xfrm rot="16200000">
            <a:off x="3343687" y="2647991"/>
            <a:ext cx="648073" cy="379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04D3E6A-16E0-B243-B863-59B5E9C23DCE}"/>
              </a:ext>
            </a:extLst>
          </p:cNvPr>
          <p:cNvSpPr/>
          <p:nvPr/>
        </p:nvSpPr>
        <p:spPr>
          <a:xfrm rot="16200000">
            <a:off x="2581857" y="2619020"/>
            <a:ext cx="648075" cy="379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ysClr val="windowText" lastClr="000000"/>
                </a:solidFill>
              </a:rPr>
              <a:t>3 </a:t>
            </a:r>
            <a:r>
              <a:rPr lang="de-DE" sz="900" dirty="0" err="1">
                <a:solidFill>
                  <a:sysClr val="windowText" lastClr="000000"/>
                </a:solidFill>
              </a:rPr>
              <a:t>Ph</a:t>
            </a:r>
            <a:r>
              <a:rPr lang="de-DE" sz="900" dirty="0">
                <a:solidFill>
                  <a:sysClr val="windowText" lastClr="000000"/>
                </a:solidFill>
              </a:rPr>
              <a:t> Motor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659AF8E-C18C-6A5D-A06F-E730C1A5D8F5}"/>
              </a:ext>
            </a:extLst>
          </p:cNvPr>
          <p:cNvSpPr/>
          <p:nvPr/>
        </p:nvSpPr>
        <p:spPr>
          <a:xfrm rot="16200000">
            <a:off x="2086782" y="2518089"/>
            <a:ext cx="732786" cy="5547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ysClr val="windowText" lastClr="000000"/>
                </a:solidFill>
              </a:rPr>
              <a:t>Harmonic Drive Getriebe (1:30)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9B05FF6-F6B5-8ED5-5448-444354B374CB}"/>
              </a:ext>
            </a:extLst>
          </p:cNvPr>
          <p:cNvSpPr/>
          <p:nvPr/>
        </p:nvSpPr>
        <p:spPr>
          <a:xfrm rot="16200000">
            <a:off x="1567148" y="2512000"/>
            <a:ext cx="648072" cy="5547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ysClr val="windowText" lastClr="000000"/>
                </a:solidFill>
              </a:rPr>
              <a:t>Bogen Absolut-sensor</a:t>
            </a:r>
          </a:p>
        </p:txBody>
      </p:sp>
      <p:cxnSp>
        <p:nvCxnSpPr>
          <p:cNvPr id="11" name="Verbinder: gewinkelt 49">
            <a:extLst>
              <a:ext uri="{FF2B5EF4-FFF2-40B4-BE49-F238E27FC236}">
                <a16:creationId xmlns:a16="http://schemas.microsoft.com/office/drawing/2014/main" id="{A7C965ED-6F2E-B32D-195D-BE95B77E265B}"/>
              </a:ext>
            </a:extLst>
          </p:cNvPr>
          <p:cNvCxnSpPr>
            <a:cxnSpLocks/>
            <a:stCxn id="7" idx="2"/>
            <a:endCxn id="35" idx="3"/>
          </p:cNvCxnSpPr>
          <p:nvPr/>
        </p:nvCxnSpPr>
        <p:spPr>
          <a:xfrm>
            <a:off x="3857553" y="2837820"/>
            <a:ext cx="416883" cy="1881710"/>
          </a:xfrm>
          <a:prstGeom prst="bentConnector3">
            <a:avLst>
              <a:gd name="adj1" fmla="val 191393"/>
            </a:avLst>
          </a:prstGeom>
          <a:ln w="2222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winkelt 52">
            <a:extLst>
              <a:ext uri="{FF2B5EF4-FFF2-40B4-BE49-F238E27FC236}">
                <a16:creationId xmlns:a16="http://schemas.microsoft.com/office/drawing/2014/main" id="{F608F4B0-D0A3-0523-B5E8-EDB279022374}"/>
              </a:ext>
            </a:extLst>
          </p:cNvPr>
          <p:cNvCxnSpPr>
            <a:cxnSpLocks/>
            <a:stCxn id="6" idx="1"/>
            <a:endCxn id="19" idx="0"/>
          </p:cNvCxnSpPr>
          <p:nvPr/>
        </p:nvCxnSpPr>
        <p:spPr>
          <a:xfrm rot="5400000">
            <a:off x="1836101" y="2878765"/>
            <a:ext cx="1114718" cy="1780269"/>
          </a:xfrm>
          <a:prstGeom prst="bentConnector3">
            <a:avLst>
              <a:gd name="adj1" fmla="val 50000"/>
            </a:avLst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57">
            <a:extLst>
              <a:ext uri="{FF2B5EF4-FFF2-40B4-BE49-F238E27FC236}">
                <a16:creationId xmlns:a16="http://schemas.microsoft.com/office/drawing/2014/main" id="{121FE88D-20D0-E22C-8CFD-03889F16B0A3}"/>
              </a:ext>
            </a:extLst>
          </p:cNvPr>
          <p:cNvCxnSpPr>
            <a:cxnSpLocks/>
            <a:stCxn id="8" idx="1"/>
          </p:cNvCxnSpPr>
          <p:nvPr/>
        </p:nvCxnSpPr>
        <p:spPr>
          <a:xfrm rot="16200000" flipH="1">
            <a:off x="2642923" y="3395859"/>
            <a:ext cx="1188261" cy="662316"/>
          </a:xfrm>
          <a:prstGeom prst="bentConnector3">
            <a:avLst>
              <a:gd name="adj1" fmla="val 2761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62">
            <a:extLst>
              <a:ext uri="{FF2B5EF4-FFF2-40B4-BE49-F238E27FC236}">
                <a16:creationId xmlns:a16="http://schemas.microsoft.com/office/drawing/2014/main" id="{6767A9F0-232D-91B7-1426-717FE1580A96}"/>
              </a:ext>
            </a:extLst>
          </p:cNvPr>
          <p:cNvCxnSpPr>
            <a:cxnSpLocks/>
            <a:stCxn id="10" idx="3"/>
          </p:cNvCxnSpPr>
          <p:nvPr/>
        </p:nvCxnSpPr>
        <p:spPr>
          <a:xfrm rot="16200000" flipH="1">
            <a:off x="2124188" y="2232336"/>
            <a:ext cx="1854470" cy="2320477"/>
          </a:xfrm>
          <a:prstGeom prst="bentConnector4">
            <a:avLst>
              <a:gd name="adj1" fmla="val -12327"/>
              <a:gd name="adj2" fmla="val 99671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4C15E1F5-6D2B-0AA6-4461-98466C27DF30}"/>
              </a:ext>
            </a:extLst>
          </p:cNvPr>
          <p:cNvSpPr/>
          <p:nvPr/>
        </p:nvSpPr>
        <p:spPr>
          <a:xfrm rot="16200000">
            <a:off x="1008779" y="2505650"/>
            <a:ext cx="648072" cy="5547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ysClr val="windowText" lastClr="000000"/>
                </a:solidFill>
              </a:rPr>
              <a:t>Senso-drive Sensor</a:t>
            </a:r>
          </a:p>
        </p:txBody>
      </p:sp>
      <p:cxnSp>
        <p:nvCxnSpPr>
          <p:cNvPr id="16" name="Verbinder: gewinkelt 73">
            <a:extLst>
              <a:ext uri="{FF2B5EF4-FFF2-40B4-BE49-F238E27FC236}">
                <a16:creationId xmlns:a16="http://schemas.microsoft.com/office/drawing/2014/main" id="{C77A48FA-E63D-57B7-DBA8-8671A9A27A9F}"/>
              </a:ext>
            </a:extLst>
          </p:cNvPr>
          <p:cNvCxnSpPr>
            <a:cxnSpLocks/>
            <a:stCxn id="15" idx="1"/>
          </p:cNvCxnSpPr>
          <p:nvPr/>
        </p:nvCxnSpPr>
        <p:spPr>
          <a:xfrm rot="16200000" flipH="1">
            <a:off x="1771220" y="2668657"/>
            <a:ext cx="790033" cy="1666840"/>
          </a:xfrm>
          <a:prstGeom prst="bentConnector2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892D038A-A07D-3167-6729-7F4708D1275E}"/>
              </a:ext>
            </a:extLst>
          </p:cNvPr>
          <p:cNvSpPr/>
          <p:nvPr/>
        </p:nvSpPr>
        <p:spPr>
          <a:xfrm>
            <a:off x="830850" y="4326258"/>
            <a:ext cx="1344950" cy="796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>
                <a:solidFill>
                  <a:schemeClr val="tx1"/>
                </a:solidFill>
              </a:rPr>
              <a:t>SCU 2</a:t>
            </a:r>
            <a:endParaRPr lang="de-DE" sz="700" dirty="0">
              <a:solidFill>
                <a:schemeClr val="tx1"/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B48C830E-E5E8-53BA-85C8-AB7E6743E8B1}"/>
              </a:ext>
            </a:extLst>
          </p:cNvPr>
          <p:cNvCxnSpPr>
            <a:cxnSpLocks/>
          </p:cNvCxnSpPr>
          <p:nvPr/>
        </p:nvCxnSpPr>
        <p:spPr>
          <a:xfrm>
            <a:off x="764899" y="2776674"/>
            <a:ext cx="290541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23691C0E-7A96-C416-742E-4C851BD8CA47}"/>
              </a:ext>
            </a:extLst>
          </p:cNvPr>
          <p:cNvSpPr/>
          <p:nvPr/>
        </p:nvSpPr>
        <p:spPr>
          <a:xfrm>
            <a:off x="420065" y="2862496"/>
            <a:ext cx="142401" cy="1749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5A3410A-313C-8E3B-5E8B-6EA9574E2AB4}"/>
              </a:ext>
            </a:extLst>
          </p:cNvPr>
          <p:cNvSpPr/>
          <p:nvPr/>
        </p:nvSpPr>
        <p:spPr>
          <a:xfrm>
            <a:off x="215687" y="2507974"/>
            <a:ext cx="575414" cy="550099"/>
          </a:xfrm>
          <a:prstGeom prst="ellipse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AD96183-B5A0-88DD-F7B7-BF41DE995B42}"/>
              </a:ext>
            </a:extLst>
          </p:cNvPr>
          <p:cNvSpPr/>
          <p:nvPr/>
        </p:nvSpPr>
        <p:spPr>
          <a:xfrm>
            <a:off x="208452" y="2701358"/>
            <a:ext cx="556446" cy="1662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92D038A-A07D-3167-6729-7F4708D1275E}"/>
              </a:ext>
            </a:extLst>
          </p:cNvPr>
          <p:cNvSpPr/>
          <p:nvPr/>
        </p:nvSpPr>
        <p:spPr>
          <a:xfrm>
            <a:off x="2929486" y="4321146"/>
            <a:ext cx="1344950" cy="796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>
                <a:solidFill>
                  <a:schemeClr val="tx1"/>
                </a:solidFill>
              </a:rPr>
              <a:t>SCU 1</a:t>
            </a:r>
            <a:endParaRPr lang="de-DE" sz="700" dirty="0">
              <a:solidFill>
                <a:schemeClr val="tx1"/>
              </a:solidFill>
            </a:endParaRPr>
          </a:p>
        </p:txBody>
      </p:sp>
      <p:cxnSp>
        <p:nvCxnSpPr>
          <p:cNvPr id="54" name="Verbinder: gewinkelt 73">
            <a:extLst>
              <a:ext uri="{FF2B5EF4-FFF2-40B4-BE49-F238E27FC236}">
                <a16:creationId xmlns:a16="http://schemas.microsoft.com/office/drawing/2014/main" id="{C77A48FA-E63D-57B7-DBA8-8671A9A27A9F}"/>
              </a:ext>
            </a:extLst>
          </p:cNvPr>
          <p:cNvCxnSpPr>
            <a:cxnSpLocks/>
          </p:cNvCxnSpPr>
          <p:nvPr/>
        </p:nvCxnSpPr>
        <p:spPr>
          <a:xfrm rot="5400000">
            <a:off x="2141966" y="3903865"/>
            <a:ext cx="421328" cy="4105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winkelt 73">
            <a:extLst>
              <a:ext uri="{FF2B5EF4-FFF2-40B4-BE49-F238E27FC236}">
                <a16:creationId xmlns:a16="http://schemas.microsoft.com/office/drawing/2014/main" id="{C77A48FA-E63D-57B7-DBA8-8671A9A27A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09203" y="3971854"/>
            <a:ext cx="396754" cy="25134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1EC850F1-08D7-CD5E-93AF-8FE1545BEA91}"/>
              </a:ext>
            </a:extLst>
          </p:cNvPr>
          <p:cNvCxnSpPr>
            <a:cxnSpLocks/>
          </p:cNvCxnSpPr>
          <p:nvPr/>
        </p:nvCxnSpPr>
        <p:spPr>
          <a:xfrm>
            <a:off x="9604775" y="2040593"/>
            <a:ext cx="235641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17ED6A62-CEE6-475D-9D13-590310EECD39}"/>
              </a:ext>
            </a:extLst>
          </p:cNvPr>
          <p:cNvCxnSpPr>
            <a:cxnSpLocks/>
          </p:cNvCxnSpPr>
          <p:nvPr/>
        </p:nvCxnSpPr>
        <p:spPr>
          <a:xfrm flipV="1">
            <a:off x="9604775" y="2040593"/>
            <a:ext cx="235641" cy="315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>
            <a:extLst>
              <a:ext uri="{FF2B5EF4-FFF2-40B4-BE49-F238E27FC236}">
                <a16:creationId xmlns:a16="http://schemas.microsoft.com/office/drawing/2014/main" id="{B39B32B6-0070-A7AA-8909-8C72CF017FB2}"/>
              </a:ext>
            </a:extLst>
          </p:cNvPr>
          <p:cNvSpPr/>
          <p:nvPr/>
        </p:nvSpPr>
        <p:spPr>
          <a:xfrm>
            <a:off x="10128448" y="2634689"/>
            <a:ext cx="1584176" cy="648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Lenkgetriebe</a:t>
            </a:r>
          </a:p>
          <a:p>
            <a:pPr algn="ctr"/>
            <a:r>
              <a:rPr lang="de-DE" dirty="0"/>
              <a:t>(~1:10)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377793E8-DD7B-B563-05A5-7B71EEF4E21A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10920536" y="1698585"/>
            <a:ext cx="0" cy="93610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70D5D09B-C9B7-98B3-8396-8AEF6EB2C207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10920536" y="3282761"/>
            <a:ext cx="0" cy="93610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AFF56916-3BE9-A534-C28C-5E1866058E20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9480376" y="2958725"/>
            <a:ext cx="6480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>
            <a:extLst>
              <a:ext uri="{FF2B5EF4-FFF2-40B4-BE49-F238E27FC236}">
                <a16:creationId xmlns:a16="http://schemas.microsoft.com/office/drawing/2014/main" id="{8096764D-99AF-2C36-0973-AB3669A065B8}"/>
              </a:ext>
            </a:extLst>
          </p:cNvPr>
          <p:cNvSpPr/>
          <p:nvPr/>
        </p:nvSpPr>
        <p:spPr>
          <a:xfrm rot="16200000">
            <a:off x="9246310" y="2397471"/>
            <a:ext cx="1292992" cy="1832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ysClr val="windowText" lastClr="000000"/>
                </a:solidFill>
              </a:rPr>
              <a:t>Übersetzung ( ~1:3)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C99D58FF-C7A5-B0DC-5B76-8ECD9BBF6706}"/>
              </a:ext>
            </a:extLst>
          </p:cNvPr>
          <p:cNvSpPr/>
          <p:nvPr/>
        </p:nvSpPr>
        <p:spPr>
          <a:xfrm rot="16200000">
            <a:off x="9334775" y="1893346"/>
            <a:ext cx="540000" cy="2944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ysClr val="windowText" lastClr="000000"/>
                </a:solidFill>
              </a:rPr>
              <a:t>3x Poti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E1BF8DF-0CC8-807B-ED5A-E8FD8E491D36}"/>
              </a:ext>
            </a:extLst>
          </p:cNvPr>
          <p:cNvSpPr/>
          <p:nvPr/>
        </p:nvSpPr>
        <p:spPr>
          <a:xfrm rot="16200000">
            <a:off x="9012324" y="2663688"/>
            <a:ext cx="792089" cy="5760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ysClr val="windowText" lastClr="000000"/>
                </a:solidFill>
              </a:rPr>
              <a:t>Planeten-getriebe (1:10)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566B3957-A168-AD9D-E929-0F37348B0C49}"/>
              </a:ext>
            </a:extLst>
          </p:cNvPr>
          <p:cNvSpPr/>
          <p:nvPr/>
        </p:nvSpPr>
        <p:spPr>
          <a:xfrm rot="16200000">
            <a:off x="8431785" y="2761890"/>
            <a:ext cx="1036679" cy="3796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ysClr val="windowText" lastClr="000000"/>
                </a:solidFill>
              </a:rPr>
              <a:t>6 </a:t>
            </a:r>
            <a:r>
              <a:rPr lang="de-DE" sz="900" dirty="0" err="1">
                <a:solidFill>
                  <a:sysClr val="windowText" lastClr="000000"/>
                </a:solidFill>
              </a:rPr>
              <a:t>Ph</a:t>
            </a:r>
            <a:r>
              <a:rPr lang="de-DE" sz="900" dirty="0">
                <a:solidFill>
                  <a:sysClr val="windowText" lastClr="000000"/>
                </a:solidFill>
              </a:rPr>
              <a:t> Motor</a:t>
            </a:r>
          </a:p>
        </p:txBody>
      </p:sp>
      <p:sp>
        <p:nvSpPr>
          <p:cNvPr id="85" name="Rechteck: abgerundete Ecken 27">
            <a:extLst>
              <a:ext uri="{FF2B5EF4-FFF2-40B4-BE49-F238E27FC236}">
                <a16:creationId xmlns:a16="http://schemas.microsoft.com/office/drawing/2014/main" id="{AFC4C816-5706-D318-2596-B3DD84588F3A}"/>
              </a:ext>
            </a:extLst>
          </p:cNvPr>
          <p:cNvSpPr/>
          <p:nvPr/>
        </p:nvSpPr>
        <p:spPr>
          <a:xfrm rot="1976257">
            <a:off x="10417218" y="1485091"/>
            <a:ext cx="1167119" cy="238249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: abgerundete Ecken 28">
            <a:extLst>
              <a:ext uri="{FF2B5EF4-FFF2-40B4-BE49-F238E27FC236}">
                <a16:creationId xmlns:a16="http://schemas.microsoft.com/office/drawing/2014/main" id="{993624B1-FDE8-FB52-1251-B3FB89943C39}"/>
              </a:ext>
            </a:extLst>
          </p:cNvPr>
          <p:cNvSpPr/>
          <p:nvPr/>
        </p:nvSpPr>
        <p:spPr>
          <a:xfrm rot="1976257">
            <a:off x="10243436" y="4205242"/>
            <a:ext cx="1167119" cy="238249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F64AA22B-1559-00B5-7766-30EF8E23D6A4}"/>
              </a:ext>
            </a:extLst>
          </p:cNvPr>
          <p:cNvSpPr/>
          <p:nvPr/>
        </p:nvSpPr>
        <p:spPr>
          <a:xfrm rot="16200000">
            <a:off x="8252146" y="2761889"/>
            <a:ext cx="648073" cy="3796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ysClr val="windowText" lastClr="000000"/>
                </a:solidFill>
              </a:rPr>
              <a:t>Resolver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656E5EBE-A121-7382-272D-CF6B18A92C91}"/>
              </a:ext>
            </a:extLst>
          </p:cNvPr>
          <p:cNvSpPr/>
          <p:nvPr/>
        </p:nvSpPr>
        <p:spPr>
          <a:xfrm>
            <a:off x="5887621" y="4221088"/>
            <a:ext cx="3717154" cy="10462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RWA</a:t>
            </a:r>
            <a:endParaRPr lang="de-DE" dirty="0"/>
          </a:p>
          <a:p>
            <a:pPr algn="ctr"/>
            <a:r>
              <a:rPr lang="de-DE" dirty="0"/>
              <a:t>SCU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892D038A-A07D-3167-6729-7F4708D1275E}"/>
              </a:ext>
            </a:extLst>
          </p:cNvPr>
          <p:cNvSpPr/>
          <p:nvPr/>
        </p:nvSpPr>
        <p:spPr>
          <a:xfrm>
            <a:off x="6023071" y="4326258"/>
            <a:ext cx="1344950" cy="796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>
                <a:solidFill>
                  <a:schemeClr val="tx1"/>
                </a:solidFill>
              </a:rPr>
              <a:t>SCU 2</a:t>
            </a:r>
            <a:endParaRPr lang="de-DE" sz="7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92D038A-A07D-3167-6729-7F4708D1275E}"/>
              </a:ext>
            </a:extLst>
          </p:cNvPr>
          <p:cNvSpPr/>
          <p:nvPr/>
        </p:nvSpPr>
        <p:spPr>
          <a:xfrm>
            <a:off x="8121707" y="4321146"/>
            <a:ext cx="1344950" cy="796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>
                <a:solidFill>
                  <a:schemeClr val="tx1"/>
                </a:solidFill>
              </a:rPr>
              <a:t>SCU 1</a:t>
            </a:r>
            <a:endParaRPr lang="de-DE" sz="700" dirty="0">
              <a:solidFill>
                <a:schemeClr val="tx1"/>
              </a:solidFill>
            </a:endParaRPr>
          </a:p>
        </p:txBody>
      </p:sp>
      <p:cxnSp>
        <p:nvCxnSpPr>
          <p:cNvPr id="91" name="Verbinder: gewinkelt 57">
            <a:extLst>
              <a:ext uri="{FF2B5EF4-FFF2-40B4-BE49-F238E27FC236}">
                <a16:creationId xmlns:a16="http://schemas.microsoft.com/office/drawing/2014/main" id="{121FE88D-20D0-E22C-8CFD-03889F16B0A3}"/>
              </a:ext>
            </a:extLst>
          </p:cNvPr>
          <p:cNvCxnSpPr>
            <a:cxnSpLocks/>
            <a:stCxn id="84" idx="1"/>
            <a:endCxn id="90" idx="0"/>
          </p:cNvCxnSpPr>
          <p:nvPr/>
        </p:nvCxnSpPr>
        <p:spPr>
          <a:xfrm rot="5400000">
            <a:off x="8446611" y="3817631"/>
            <a:ext cx="851087" cy="15594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er: gewinkelt 57">
            <a:extLst>
              <a:ext uri="{FF2B5EF4-FFF2-40B4-BE49-F238E27FC236}">
                <a16:creationId xmlns:a16="http://schemas.microsoft.com/office/drawing/2014/main" id="{121FE88D-20D0-E22C-8CFD-03889F16B0A3}"/>
              </a:ext>
            </a:extLst>
          </p:cNvPr>
          <p:cNvCxnSpPr>
            <a:cxnSpLocks/>
            <a:stCxn id="89" idx="0"/>
            <a:endCxn id="84" idx="3"/>
          </p:cNvCxnSpPr>
          <p:nvPr/>
        </p:nvCxnSpPr>
        <p:spPr>
          <a:xfrm rot="5400000" flipH="1" flipV="1">
            <a:off x="6876396" y="2252530"/>
            <a:ext cx="1892878" cy="2254579"/>
          </a:xfrm>
          <a:prstGeom prst="bentConnector3">
            <a:avLst>
              <a:gd name="adj1" fmla="val 1149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Verbinder: gewinkelt 49">
            <a:extLst>
              <a:ext uri="{FF2B5EF4-FFF2-40B4-BE49-F238E27FC236}">
                <a16:creationId xmlns:a16="http://schemas.microsoft.com/office/drawing/2014/main" id="{A7C965ED-6F2E-B32D-195D-BE95B77E265B}"/>
              </a:ext>
            </a:extLst>
          </p:cNvPr>
          <p:cNvCxnSpPr>
            <a:cxnSpLocks/>
            <a:stCxn id="87" idx="0"/>
          </p:cNvCxnSpPr>
          <p:nvPr/>
        </p:nvCxnSpPr>
        <p:spPr>
          <a:xfrm rot="10800000" flipV="1">
            <a:off x="8328248" y="2951717"/>
            <a:ext cx="58106" cy="1374539"/>
          </a:xfrm>
          <a:prstGeom prst="bentConnector4">
            <a:avLst>
              <a:gd name="adj1" fmla="val 120433"/>
              <a:gd name="adj2" fmla="val 56905"/>
            </a:avLst>
          </a:prstGeom>
          <a:ln w="2222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Verbinder: gewinkelt 49">
            <a:extLst>
              <a:ext uri="{FF2B5EF4-FFF2-40B4-BE49-F238E27FC236}">
                <a16:creationId xmlns:a16="http://schemas.microsoft.com/office/drawing/2014/main" id="{A7C965ED-6F2E-B32D-195D-BE95B77E265B}"/>
              </a:ext>
            </a:extLst>
          </p:cNvPr>
          <p:cNvCxnSpPr>
            <a:cxnSpLocks/>
            <a:stCxn id="87" idx="0"/>
          </p:cNvCxnSpPr>
          <p:nvPr/>
        </p:nvCxnSpPr>
        <p:spPr>
          <a:xfrm rot="10800000" flipV="1">
            <a:off x="7228632" y="2951717"/>
            <a:ext cx="1157722" cy="1368091"/>
          </a:xfrm>
          <a:prstGeom prst="bentConnector2">
            <a:avLst/>
          </a:prstGeom>
          <a:ln w="2222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Verbinder: gewinkelt 62">
            <a:extLst>
              <a:ext uri="{FF2B5EF4-FFF2-40B4-BE49-F238E27FC236}">
                <a16:creationId xmlns:a16="http://schemas.microsoft.com/office/drawing/2014/main" id="{6767A9F0-232D-91B7-1426-717FE1580A96}"/>
              </a:ext>
            </a:extLst>
          </p:cNvPr>
          <p:cNvCxnSpPr>
            <a:cxnSpLocks/>
            <a:endCxn id="82" idx="3"/>
          </p:cNvCxnSpPr>
          <p:nvPr/>
        </p:nvCxnSpPr>
        <p:spPr>
          <a:xfrm rot="5400000" flipH="1" flipV="1">
            <a:off x="7622825" y="2313953"/>
            <a:ext cx="2525309" cy="1438591"/>
          </a:xfrm>
          <a:prstGeom prst="bentConnector3">
            <a:avLst>
              <a:gd name="adj1" fmla="val 104191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Verbinder: gewinkelt 62">
            <a:extLst>
              <a:ext uri="{FF2B5EF4-FFF2-40B4-BE49-F238E27FC236}">
                <a16:creationId xmlns:a16="http://schemas.microsoft.com/office/drawing/2014/main" id="{6767A9F0-232D-91B7-1426-717FE1580A96}"/>
              </a:ext>
            </a:extLst>
          </p:cNvPr>
          <p:cNvCxnSpPr>
            <a:cxnSpLocks/>
          </p:cNvCxnSpPr>
          <p:nvPr/>
        </p:nvCxnSpPr>
        <p:spPr>
          <a:xfrm rot="5400000">
            <a:off x="6968272" y="3157491"/>
            <a:ext cx="1559259" cy="82302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49">
            <a:extLst>
              <a:ext uri="{FF2B5EF4-FFF2-40B4-BE49-F238E27FC236}">
                <a16:creationId xmlns:a16="http://schemas.microsoft.com/office/drawing/2014/main" id="{A7C965ED-6F2E-B32D-195D-BE95B77E265B}"/>
              </a:ext>
            </a:extLst>
          </p:cNvPr>
          <p:cNvCxnSpPr>
            <a:cxnSpLocks/>
            <a:stCxn id="90" idx="2"/>
            <a:endCxn id="35" idx="2"/>
          </p:cNvCxnSpPr>
          <p:nvPr/>
        </p:nvCxnSpPr>
        <p:spPr>
          <a:xfrm rot="5400000">
            <a:off x="6198072" y="2521804"/>
            <a:ext cx="12700" cy="5192221"/>
          </a:xfrm>
          <a:prstGeom prst="bentConnector3">
            <a:avLst>
              <a:gd name="adj1" fmla="val 5106126"/>
            </a:avLst>
          </a:prstGeom>
          <a:ln w="317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itel 1"/>
          <p:cNvSpPr txBox="1">
            <a:spLocks/>
          </p:cNvSpPr>
          <p:nvPr/>
        </p:nvSpPr>
        <p:spPr>
          <a:xfrm>
            <a:off x="551384" y="549824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z="1800" dirty="0" smtClean="0"/>
              <a:t>Überblick Gesamtsystem: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4492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Kern 1:</a:t>
            </a:r>
          </a:p>
          <a:p>
            <a:pPr lvl="1"/>
            <a:r>
              <a:rPr lang="de-DE" dirty="0" err="1" smtClean="0"/>
              <a:t>Inverterlogik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Motor Regelungsmodell</a:t>
            </a:r>
          </a:p>
          <a:p>
            <a:pPr lvl="3"/>
            <a:r>
              <a:rPr lang="de-DE" dirty="0" smtClean="0"/>
              <a:t>Aus Simulink generiert</a:t>
            </a:r>
          </a:p>
          <a:p>
            <a:pPr lvl="3"/>
            <a:r>
              <a:rPr lang="de-DE" dirty="0" smtClean="0"/>
              <a:t>Feldorientierte Regelung</a:t>
            </a:r>
          </a:p>
          <a:p>
            <a:pPr lvl="3"/>
            <a:r>
              <a:rPr lang="de-DE" dirty="0" smtClean="0"/>
              <a:t>Ausführungsfrequenz 20 kHz</a:t>
            </a:r>
          </a:p>
          <a:p>
            <a:pPr lvl="2"/>
            <a:r>
              <a:rPr lang="de-DE" dirty="0" smtClean="0"/>
              <a:t>Konfiguration und Update des PWM Moduls</a:t>
            </a:r>
          </a:p>
          <a:p>
            <a:pPr lvl="2"/>
            <a:r>
              <a:rPr lang="de-DE" dirty="0" smtClean="0"/>
              <a:t>Auslesen von Strom und Positionssensoren für den Motor</a:t>
            </a:r>
          </a:p>
          <a:p>
            <a:pPr lvl="2"/>
            <a:r>
              <a:rPr lang="de-DE" dirty="0" err="1" smtClean="0"/>
              <a:t>Aufstartlogik</a:t>
            </a:r>
            <a:r>
              <a:rPr lang="de-DE" dirty="0" smtClean="0"/>
              <a:t> für Inverter:</a:t>
            </a:r>
          </a:p>
          <a:p>
            <a:pPr lvl="3"/>
            <a:r>
              <a:rPr lang="de-DE" dirty="0" smtClean="0"/>
              <a:t>Initialisierung vom Gate Treiber, PWM Modul, ADC.</a:t>
            </a:r>
          </a:p>
          <a:p>
            <a:pPr lvl="3"/>
            <a:r>
              <a:rPr lang="de-DE" dirty="0" smtClean="0"/>
              <a:t>Z-Puls Suche beim Inverter</a:t>
            </a:r>
          </a:p>
          <a:p>
            <a:pPr lvl="3"/>
            <a:r>
              <a:rPr lang="de-DE" dirty="0" err="1" smtClean="0"/>
              <a:t>Absolutpositionsbestimmung</a:t>
            </a:r>
            <a:r>
              <a:rPr lang="de-DE" dirty="0" smtClean="0"/>
              <a:t> mit </a:t>
            </a:r>
            <a:r>
              <a:rPr lang="de-DE" dirty="0" err="1" smtClean="0"/>
              <a:t>Absolutwinkelsensor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Kern 2: </a:t>
            </a:r>
          </a:p>
          <a:p>
            <a:pPr lvl="1"/>
            <a:r>
              <a:rPr lang="de-DE" dirty="0" smtClean="0"/>
              <a:t>Gerätelogik:</a:t>
            </a:r>
          </a:p>
          <a:p>
            <a:pPr lvl="2"/>
            <a:r>
              <a:rPr lang="de-DE" dirty="0" err="1" smtClean="0"/>
              <a:t>Aufstartlogik</a:t>
            </a:r>
            <a:r>
              <a:rPr lang="de-DE" dirty="0" smtClean="0"/>
              <a:t> für das Steuergerät</a:t>
            </a:r>
          </a:p>
          <a:p>
            <a:pPr lvl="2"/>
            <a:r>
              <a:rPr lang="de-DE" dirty="0" smtClean="0"/>
              <a:t>Kommunikation (CAN)</a:t>
            </a:r>
          </a:p>
          <a:p>
            <a:pPr lvl="2"/>
            <a:r>
              <a:rPr lang="de-DE" dirty="0" smtClean="0"/>
              <a:t>Lenkmodell ausführen</a:t>
            </a:r>
          </a:p>
          <a:p>
            <a:pPr lvl="2"/>
            <a:r>
              <a:rPr lang="de-DE" dirty="0" smtClean="0"/>
              <a:t>Nicht Motorregelung relevante Sensoren auslesen (z.B. Drehmomentsensor)</a:t>
            </a:r>
          </a:p>
          <a:p>
            <a:pPr lvl="2"/>
            <a:endParaRPr lang="de-DE" dirty="0"/>
          </a:p>
          <a:p>
            <a:pPr lvl="1"/>
            <a:r>
              <a:rPr lang="de-DE" dirty="0" smtClean="0"/>
              <a:t>Kern 3:</a:t>
            </a:r>
          </a:p>
          <a:p>
            <a:pPr lvl="2"/>
            <a:r>
              <a:rPr lang="de-DE" dirty="0" err="1" smtClean="0"/>
              <a:t>Safety</a:t>
            </a:r>
            <a:r>
              <a:rPr lang="de-DE" dirty="0" smtClean="0"/>
              <a:t> Dienste </a:t>
            </a:r>
          </a:p>
          <a:p>
            <a:pPr lvl="2"/>
            <a:r>
              <a:rPr lang="de-DE" dirty="0" smtClean="0"/>
              <a:t>Kommunikation zwischen beide </a:t>
            </a:r>
            <a:r>
              <a:rPr lang="de-DE" dirty="0" err="1" smtClean="0"/>
              <a:t>Logic</a:t>
            </a:r>
            <a:r>
              <a:rPr lang="de-DE" dirty="0" smtClean="0"/>
              <a:t> Platinen (HSSL) mit 20 kHz</a:t>
            </a:r>
          </a:p>
          <a:p>
            <a:pPr lvl="2"/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51384" y="549824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z="1800" dirty="0" smtClean="0"/>
              <a:t>Prozessaufteilung: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26293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-Praesentation_Standard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-Praesentation_Standard.potx" id="{E088A155-85EF-45C0-AB8F-5F04C6E9FF75}" vid="{D92EE111-9468-4344-9F34-A902A2B221B9}"/>
    </a:ext>
  </a:extLst>
</a:theme>
</file>

<file path=ppt/theme/theme2.xml><?xml version="1.0" encoding="utf-8"?>
<a:theme xmlns:a="http://schemas.openxmlformats.org/drawingml/2006/main" name="ika_Englisch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-Praesentation_Standard.potx" id="{E088A155-85EF-45C0-AB8F-5F04C6E9FF75}" vid="{B281A8D6-2971-4207-85BC-CC9226E25556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I-Praesentation_Standard</Template>
  <TotalTime>0</TotalTime>
  <Words>462</Words>
  <Application>Microsoft Office PowerPoint</Application>
  <PresentationFormat>Breitbild</PresentationFormat>
  <Paragraphs>126</Paragraphs>
  <Slides>12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Wingdings</vt:lpstr>
      <vt:lpstr>I-Praesentation_Standard</vt:lpstr>
      <vt:lpstr>ika_Englisch</vt:lpstr>
      <vt:lpstr>think-cell Folie</vt:lpstr>
      <vt:lpstr>PowerPoint-Präsentation</vt:lpstr>
      <vt:lpstr>Agenda</vt:lpstr>
      <vt:lpstr>PowerPoint-Präsentation</vt:lpstr>
      <vt:lpstr>Projektziele</vt:lpstr>
      <vt:lpstr>Hardware</vt:lpstr>
      <vt:lpstr>Hardware</vt:lpstr>
      <vt:lpstr>Hardware</vt:lpstr>
      <vt:lpstr>Hardware</vt:lpstr>
      <vt:lpstr>Software</vt:lpstr>
      <vt:lpstr>Integration</vt:lpstr>
      <vt:lpstr>Integration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Gergely Bilkei-Gorzo</dc:creator>
  <cp:lastModifiedBy>Gergely Bilkei-Gorzo</cp:lastModifiedBy>
  <cp:revision>24</cp:revision>
  <dcterms:created xsi:type="dcterms:W3CDTF">2023-08-18T13:47:32Z</dcterms:created>
  <dcterms:modified xsi:type="dcterms:W3CDTF">2023-08-21T16:30:53Z</dcterms:modified>
</cp:coreProperties>
</file>