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58" r:id="rId5"/>
    <p:sldId id="259" r:id="rId6"/>
    <p:sldId id="261" r:id="rId7"/>
    <p:sldId id="265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60" r:id="rId21"/>
  </p:sldIdLst>
  <p:sldSz cx="12192000" cy="6858000"/>
  <p:notesSz cx="6858000" cy="9144000"/>
  <p:custDataLst>
    <p:tags r:id="rId24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8B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orient="horz" pos="436"/>
        <p:guide orient="horz" pos="119"/>
        <p:guide orient="horz" pos="4156"/>
        <p:guide orient="horz" pos="890"/>
        <p:guide pos="3840"/>
        <p:guide pos="211"/>
        <p:guide pos="7469"/>
        <p:guide pos="3688"/>
        <p:guide pos="399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301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5D9A-C2F1-4FFB-83CC-A186914A64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880FF-5A4E-4F25-9CEE-0D75F7C3E5E1}" type="datetimeFigureOut">
              <a:rPr lang="de-DE" smtClean="0"/>
              <a:pPr/>
              <a:t>10.05.2023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1F1D7-8377-4A76-8F5D-3E76EEE25737}" type="datetimeFigureOut">
              <a:rPr lang="de-DE" smtClean="0"/>
              <a:pPr/>
              <a:t>10.05.2023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0C133-2FF1-4A65-8FB9-994063EC25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800" y="4654800"/>
            <a:ext cx="11523600" cy="36000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Ort, </a:t>
            </a:r>
            <a:r>
              <a:rPr lang="de-DE" dirty="0" err="1"/>
              <a:t>xy</a:t>
            </a:r>
            <a:r>
              <a:rPr lang="de-DE" dirty="0"/>
              <a:t>. Monat 201x</a:t>
            </a:r>
          </a:p>
          <a:p>
            <a:pPr lvl="0"/>
            <a:endParaRPr lang="de-DE" dirty="0"/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5158800"/>
            <a:ext cx="11523600" cy="36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 dirty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800" y="2782800"/>
            <a:ext cx="11523600" cy="961200"/>
          </a:xfr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des Vortrags</a:t>
            </a:r>
          </a:p>
          <a:p>
            <a:pPr lvl="0"/>
            <a:r>
              <a:rPr lang="de-DE" dirty="0"/>
              <a:t>(Vortragstitel, Arial 20pt Fett</a:t>
            </a:r>
          </a:p>
          <a:p>
            <a:pPr lvl="0"/>
            <a:r>
              <a:rPr lang="de-DE" dirty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800" y="1447200"/>
            <a:ext cx="11523600" cy="961200"/>
          </a:xfrm>
        </p:spPr>
        <p:txBody>
          <a:bodyPr anchor="t">
            <a:no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/>
              <a:t>Veranstaltung</a:t>
            </a:r>
            <a:br>
              <a:rPr lang="de-DE" dirty="0"/>
            </a:br>
            <a:r>
              <a:rPr lang="de-DE" dirty="0"/>
              <a:t>(Veranstaltungstitel, Arial 20pt Fett</a:t>
            </a:r>
            <a:br>
              <a:rPr lang="de-DE" dirty="0"/>
            </a:br>
            <a:r>
              <a:rPr lang="de-DE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0" y="5806800"/>
            <a:ext cx="11523600" cy="792000"/>
          </a:xfr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aseline="0"/>
            </a:lvl1pPr>
          </a:lstStyle>
          <a:p>
            <a:r>
              <a:rPr lang="de-DE" dirty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800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>
                <a:latin typeface="Arial" pitchFamily="34" charset="0"/>
                <a:cs typeface="Arial" pitchFamily="34" charset="0"/>
              </a:rPr>
            </a:br>
            <a:r>
              <a:rPr lang="en-GB" sz="1800" noProof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Institute for Automotive Engineering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 (ika)</a:t>
            </a:r>
            <a:endParaRPr lang="en-GB" sz="1800" noProof="0">
              <a:latin typeface="Arial" pitchFamily="34" charset="0"/>
              <a:cs typeface="Arial" pitchFamily="34" charset="0"/>
            </a:endParaRP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Steinbachstr. 7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Germany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2350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4000" y="5212800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/>
              <a:t>+49 241 80 xxxxx</a:t>
            </a:r>
          </a:p>
          <a:p>
            <a:pPr lvl="0"/>
            <a:r>
              <a:rPr lang="en-GB" noProof="0"/>
              <a:t>+49 241 80 22147</a:t>
            </a:r>
          </a:p>
          <a:p>
            <a:pPr lvl="0"/>
            <a:endParaRPr lang="en-GB" noProof="0"/>
          </a:p>
          <a:p>
            <a:pPr lvl="0"/>
            <a:r>
              <a:rPr lang="en-GB" noProof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800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>
                <a:latin typeface="Arial" pitchFamily="34" charset="0"/>
                <a:cs typeface="Arial" pitchFamily="34" charset="0"/>
              </a:rPr>
              <a:t>Contact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800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>
                <a:latin typeface="Arial" pitchFamily="34" charset="0"/>
                <a:cs typeface="Arial" pitchFamily="34" charset="0"/>
              </a:rPr>
            </a:br>
            <a:r>
              <a:rPr lang="de-DE" sz="1800" dirty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Institut für Kraftfahrzeuge (ika)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52074 Aachen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2350800"/>
            <a:ext cx="11523600" cy="36000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4000" y="5212800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de-DE" dirty="0"/>
              <a:t>+49 241 80 </a:t>
            </a:r>
            <a:r>
              <a:rPr lang="de-DE" dirty="0" err="1"/>
              <a:t>xxxxx</a:t>
            </a:r>
            <a:endParaRPr lang="de-DE" dirty="0"/>
          </a:p>
          <a:p>
            <a:pPr lvl="0"/>
            <a:r>
              <a:rPr lang="de-DE" dirty="0"/>
              <a:t>+49 241 80 22147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800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Kontakt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800" y="4654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Venue, xy Month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5158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800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/>
              <a:t>Name des Vortrags</a:t>
            </a:r>
          </a:p>
          <a:p>
            <a:pPr lvl="0"/>
            <a:r>
              <a:rPr lang="en-GB" noProof="0"/>
              <a:t>(Vortragstitel, Arial 20pt Fett</a:t>
            </a:r>
          </a:p>
          <a:p>
            <a:pPr lvl="0"/>
            <a:r>
              <a:rPr lang="en-GB" noProof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800" y="1447200"/>
            <a:ext cx="11523600" cy="961200"/>
          </a:xfrm>
        </p:spPr>
        <p:txBody>
          <a:bodyPr anchor="t">
            <a:spAutoFit/>
          </a:bodyPr>
          <a:lstStyle>
            <a:lvl1pPr>
              <a:defRPr/>
            </a:lvl1pPr>
          </a:lstStyle>
          <a:p>
            <a:r>
              <a:rPr lang="en-GB" noProof="0" dirty="0" err="1"/>
              <a:t>Veranstaltung</a:t>
            </a: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(</a:t>
            </a:r>
            <a:r>
              <a:rPr lang="en-GB" noProof="0" dirty="0" err="1"/>
              <a:t>Veranstaltungstitel</a:t>
            </a:r>
            <a:r>
              <a:rPr lang="en-GB" noProof="0" dirty="0"/>
              <a:t>, Arial 20pt </a:t>
            </a:r>
            <a:r>
              <a:rPr lang="en-GB" noProof="0" dirty="0" err="1"/>
              <a:t>Fett</a:t>
            </a: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0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rm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00" y="129600"/>
            <a:ext cx="2613600" cy="781200"/>
          </a:xfrm>
          <a:prstGeom prst="rect">
            <a:avLst/>
          </a:prstGeom>
        </p:spPr>
      </p:pic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17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think-cell Folie" r:id="rId10" imgW="360" imgH="360" progId="">
                  <p:embed/>
                </p:oleObj>
              </mc:Choice>
              <mc:Fallback>
                <p:oleObj name="think-cell Folie" r:id="rId10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800" y="1447200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2022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30.11.2022</a:t>
            </a: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#20xxxx · 20xxxxxx.pptx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5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800" y="1447200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2020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2020/01/01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#20xxxx · 20xxxxxx.pptx</a:t>
            </a:r>
          </a:p>
        </p:txBody>
      </p:sp>
      <p:pic>
        <p:nvPicPr>
          <p:cNvPr id="9" name="Logo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00" y="129600"/>
            <a:ext cx="2613600" cy="781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334799" y="4654799"/>
            <a:ext cx="11523600" cy="360000"/>
          </a:xfrm>
        </p:spPr>
        <p:txBody>
          <a:bodyPr/>
          <a:lstStyle/>
          <a:p>
            <a:r>
              <a:rPr lang="de-DE" dirty="0"/>
              <a:t>Aachen, 30.11.2022</a:t>
            </a:r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34799" y="5158799"/>
            <a:ext cx="11523600" cy="360000"/>
          </a:xfrm>
        </p:spPr>
        <p:txBody>
          <a:bodyPr/>
          <a:lstStyle/>
          <a:p>
            <a:r>
              <a:rPr lang="de-DE" dirty="0"/>
              <a:t>Gergely Bilkei-Gorzo,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0"/>
          </p:nvPr>
        </p:nvSpPr>
        <p:spPr>
          <a:xfrm>
            <a:off x="334799" y="2782799"/>
            <a:ext cx="11523600" cy="961200"/>
          </a:xfrm>
        </p:spPr>
        <p:txBody>
          <a:bodyPr/>
          <a:lstStyle/>
          <a:p>
            <a:r>
              <a:rPr lang="de-DE" dirty="0"/>
              <a:t>Doktorarbeit</a:t>
            </a:r>
          </a:p>
        </p:txBody>
      </p:sp>
      <p:sp>
        <p:nvSpPr>
          <p:cNvPr id="14" name="Titel 4"/>
          <p:cNvSpPr>
            <a:spLocks noGrp="1"/>
          </p:cNvSpPr>
          <p:nvPr>
            <p:ph type="ctrTitle"/>
          </p:nvPr>
        </p:nvSpPr>
        <p:spPr>
          <a:xfrm>
            <a:off x="334799" y="1447199"/>
            <a:ext cx="11523600" cy="961200"/>
          </a:xfrm>
        </p:spPr>
        <p:txBody>
          <a:bodyPr/>
          <a:lstStyle/>
          <a:p>
            <a:r>
              <a:rPr lang="de-DE" dirty="0"/>
              <a:t>Verteiltes Rechnen mit Hilfe von autonomen Fahrzeugsteuergeräten</a:t>
            </a:r>
            <a:endParaRPr lang="de-DE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334799" y="5806800"/>
            <a:ext cx="11523600" cy="792000"/>
          </a:xfrm>
        </p:spPr>
        <p:txBody>
          <a:bodyPr/>
          <a:lstStyle/>
          <a:p>
            <a:r>
              <a:rPr lang="de-DE" dirty="0"/>
              <a:t>Institut für Kraftfahrzeuge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2508250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39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Softwarestruktur und Plattform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C0B4F60-6FCC-3912-E222-6CE15E60C669}"/>
              </a:ext>
            </a:extLst>
          </p:cNvPr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1655548" y="1214914"/>
            <a:ext cx="1308371" cy="1156230"/>
            <a:chOff x="648984" y="5329137"/>
            <a:chExt cx="1308371" cy="1156230"/>
          </a:xfrm>
        </p:grpSpPr>
        <p:sp>
          <p:nvSpPr>
            <p:cNvPr id="5" name="Rechteck 4"/>
            <p:cNvSpPr/>
            <p:nvPr/>
          </p:nvSpPr>
          <p:spPr>
            <a:xfrm>
              <a:off x="648984" y="5356652"/>
              <a:ext cx="1308371" cy="112871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661DC29F-D068-D8D7-552F-D92CC6650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763" y="5329137"/>
              <a:ext cx="1093208" cy="1093208"/>
            </a:xfrm>
            <a:prstGeom prst="rect">
              <a:avLst/>
            </a:prstGeom>
          </p:spPr>
        </p:pic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0C0B0150-3757-7ADF-8AD1-48AA6BF93443}"/>
                </a:ext>
              </a:extLst>
            </p:cNvPr>
            <p:cNvSpPr txBox="1"/>
            <p:nvPr/>
          </p:nvSpPr>
          <p:spPr>
            <a:xfrm>
              <a:off x="648984" y="6177590"/>
              <a:ext cx="13083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/>
                <a:t>Auftraggeber</a:t>
              </a:r>
              <a:endParaRPr lang="de-DE" sz="1400" b="1" dirty="0"/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479610" y="2486656"/>
            <a:ext cx="5760640" cy="3860863"/>
            <a:chOff x="551384" y="1356290"/>
            <a:chExt cx="5760640" cy="3860863"/>
          </a:xfrm>
        </p:grpSpPr>
        <p:sp>
          <p:nvSpPr>
            <p:cNvPr id="9" name="Rechteck 8"/>
            <p:cNvSpPr/>
            <p:nvPr/>
          </p:nvSpPr>
          <p:spPr>
            <a:xfrm>
              <a:off x="551384" y="1356290"/>
              <a:ext cx="5760640" cy="386086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grpSp>
          <p:nvGrpSpPr>
            <p:cNvPr id="10" name="Gruppieren 9"/>
            <p:cNvGrpSpPr/>
            <p:nvPr/>
          </p:nvGrpSpPr>
          <p:grpSpPr>
            <a:xfrm>
              <a:off x="648984" y="1730156"/>
              <a:ext cx="5480158" cy="3172123"/>
              <a:chOff x="563224" y="1700808"/>
              <a:chExt cx="10861367" cy="3980446"/>
            </a:xfrm>
          </p:grpSpPr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5C59C45D-1D83-577B-5069-8FEFB06F75E5}"/>
                  </a:ext>
                </a:extLst>
              </p:cNvPr>
              <p:cNvSpPr txBox="1"/>
              <p:nvPr/>
            </p:nvSpPr>
            <p:spPr>
              <a:xfrm>
                <a:off x="563224" y="2438890"/>
                <a:ext cx="4493601" cy="2046884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b="1" dirty="0" smtClean="0"/>
                  <a:t>Benutzeroberoberfläche für Auftraggeber</a:t>
                </a:r>
              </a:p>
              <a:p>
                <a:pPr algn="ctr"/>
                <a:endParaRPr lang="de-DE" sz="10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Auftraggeber kann Applikation zur Verfügung stellen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Rahmenbedingungen </a:t>
                </a:r>
                <a:r>
                  <a:rPr lang="de-DE" sz="1000" dirty="0"/>
                  <a:t>definieren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/>
                  <a:t>Eingangsdaten für die Applikation bereitstellen, Ausgangsdaten empfangen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sz="1000" dirty="0"/>
              </a:p>
            </p:txBody>
          </p:sp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4DDABCC5-1B0D-2FBE-20A8-F64D8D2F5B7A}"/>
                  </a:ext>
                </a:extLst>
              </p:cNvPr>
              <p:cNvSpPr txBox="1"/>
              <p:nvPr/>
            </p:nvSpPr>
            <p:spPr>
              <a:xfrm>
                <a:off x="5519935" y="1700808"/>
                <a:ext cx="5904656" cy="281929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b="1" dirty="0" smtClean="0"/>
                  <a:t>Verwaltungsapplikation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0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Verteilt Applikation vom Auftraggeber auf kompatible Steuergeräte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Lädt Applikation auf Fahrzeugsteuergeräte</a:t>
                </a:r>
              </a:p>
              <a:p>
                <a:endParaRPr lang="de-DE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Bietet Möglichkeit für parallele Berechnungen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Ermittelt Verfügbare Rechenleistung von Fahrzeugen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Überwacht gelieferte Rechenleistung von Fahrzeugen</a:t>
                </a:r>
                <a:endParaRPr lang="de-DE" sz="1000" dirty="0"/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264B7405-F424-CDAC-753B-0E174A7B676B}"/>
                  </a:ext>
                </a:extLst>
              </p:cNvPr>
              <p:cNvSpPr txBox="1"/>
              <p:nvPr/>
            </p:nvSpPr>
            <p:spPr>
              <a:xfrm>
                <a:off x="4827868" y="4792984"/>
                <a:ext cx="6584926" cy="88827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b="1" dirty="0" smtClean="0"/>
                  <a:t>Kommunikationsschnittstelle</a:t>
                </a:r>
              </a:p>
              <a:p>
                <a:pPr algn="ctr"/>
                <a:endParaRPr lang="de-DE" sz="10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Implementiert Kommunikation mit der Fahrzeugflotte</a:t>
                </a:r>
                <a:endParaRPr lang="de-DE" sz="1000" dirty="0"/>
              </a:p>
            </p:txBody>
          </p:sp>
          <p:sp>
            <p:nvSpPr>
              <p:cNvPr id="15" name="Pfeil: nach unten 16">
                <a:extLst>
                  <a:ext uri="{FF2B5EF4-FFF2-40B4-BE49-F238E27FC236}">
                    <a16:creationId xmlns:a16="http://schemas.microsoft.com/office/drawing/2014/main" id="{0A68EDCF-B182-7248-A010-1B8CA449784A}"/>
                  </a:ext>
                </a:extLst>
              </p:cNvPr>
              <p:cNvSpPr/>
              <p:nvPr/>
            </p:nvSpPr>
            <p:spPr>
              <a:xfrm>
                <a:off x="7028483" y="4510244"/>
                <a:ext cx="648072" cy="296814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Pfeil: nach unten 17">
                <a:extLst>
                  <a:ext uri="{FF2B5EF4-FFF2-40B4-BE49-F238E27FC236}">
                    <a16:creationId xmlns:a16="http://schemas.microsoft.com/office/drawing/2014/main" id="{29D43B4B-B6C9-DCC3-87C7-7295D24A1AE6}"/>
                  </a:ext>
                </a:extLst>
              </p:cNvPr>
              <p:cNvSpPr/>
              <p:nvPr/>
            </p:nvSpPr>
            <p:spPr>
              <a:xfrm rot="10800000">
                <a:off x="9469422" y="4520101"/>
                <a:ext cx="648072" cy="286955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Pfeil: nach unten 16">
                <a:extLst>
                  <a:ext uri="{FF2B5EF4-FFF2-40B4-BE49-F238E27FC236}">
                    <a16:creationId xmlns:a16="http://schemas.microsoft.com/office/drawing/2014/main" id="{0A68EDCF-B182-7248-A010-1B8CA449784A}"/>
                  </a:ext>
                </a:extLst>
              </p:cNvPr>
              <p:cNvSpPr/>
              <p:nvPr/>
            </p:nvSpPr>
            <p:spPr>
              <a:xfrm rot="5400000">
                <a:off x="4969512" y="3824274"/>
                <a:ext cx="648072" cy="452771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Pfeil: nach unten 17">
                <a:extLst>
                  <a:ext uri="{FF2B5EF4-FFF2-40B4-BE49-F238E27FC236}">
                    <a16:creationId xmlns:a16="http://schemas.microsoft.com/office/drawing/2014/main" id="{29D43B4B-B6C9-DCC3-87C7-7295D24A1AE6}"/>
                  </a:ext>
                </a:extLst>
              </p:cNvPr>
              <p:cNvSpPr/>
              <p:nvPr/>
            </p:nvSpPr>
            <p:spPr>
              <a:xfrm rot="16200000">
                <a:off x="4982028" y="2650572"/>
                <a:ext cx="648072" cy="427737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" name="Textfeld 10"/>
            <p:cNvSpPr txBox="1"/>
            <p:nvPr/>
          </p:nvSpPr>
          <p:spPr>
            <a:xfrm>
              <a:off x="2656716" y="1389740"/>
              <a:ext cx="15499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Verwaltungsserver</a:t>
              </a:r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699417" y="2480887"/>
            <a:ext cx="5079900" cy="3950137"/>
            <a:chOff x="6820858" y="1999143"/>
            <a:chExt cx="5079900" cy="3950137"/>
          </a:xfrm>
        </p:grpSpPr>
        <p:sp>
          <p:nvSpPr>
            <p:cNvPr id="20" name="Rechteck 19"/>
            <p:cNvSpPr/>
            <p:nvPr/>
          </p:nvSpPr>
          <p:spPr>
            <a:xfrm>
              <a:off x="6820858" y="1999143"/>
              <a:ext cx="5079900" cy="38174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  <p:grpSp>
          <p:nvGrpSpPr>
            <p:cNvPr id="21" name="Gruppieren 20"/>
            <p:cNvGrpSpPr/>
            <p:nvPr/>
          </p:nvGrpSpPr>
          <p:grpSpPr>
            <a:xfrm>
              <a:off x="6996945" y="2560717"/>
              <a:ext cx="4752528" cy="3388563"/>
              <a:chOff x="1487488" y="1690347"/>
              <a:chExt cx="8928993" cy="5183476"/>
            </a:xfrm>
          </p:grpSpPr>
          <p:sp>
            <p:nvSpPr>
              <p:cNvPr id="23" name="Textfeld 22">
                <a:extLst>
                  <a:ext uri="{FF2B5EF4-FFF2-40B4-BE49-F238E27FC236}">
                    <a16:creationId xmlns:a16="http://schemas.microsoft.com/office/drawing/2014/main" id="{5C59C45D-1D83-577B-5069-8FEFB06F75E5}"/>
                  </a:ext>
                </a:extLst>
              </p:cNvPr>
              <p:cNvSpPr txBox="1"/>
              <p:nvPr/>
            </p:nvSpPr>
            <p:spPr>
              <a:xfrm>
                <a:off x="1487488" y="1690347"/>
                <a:ext cx="8928993" cy="8474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b="1" dirty="0" smtClean="0"/>
                  <a:t>Kommunikationsschnittstelle</a:t>
                </a:r>
              </a:p>
              <a:p>
                <a:pPr algn="ctr"/>
                <a:endParaRPr lang="de-DE" sz="10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Implementiert Kommunikation mit Verwaltungsapplikation </a:t>
                </a:r>
                <a:endParaRPr lang="de-DE" sz="1000" dirty="0"/>
              </a:p>
            </p:txBody>
          </p:sp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DDABCC5-1B0D-2FBE-20A8-F64D8D2F5B7A}"/>
                  </a:ext>
                </a:extLst>
              </p:cNvPr>
              <p:cNvSpPr txBox="1"/>
              <p:nvPr/>
            </p:nvSpPr>
            <p:spPr>
              <a:xfrm>
                <a:off x="1487488" y="2977344"/>
                <a:ext cx="8928993" cy="203132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b="1" dirty="0" err="1" smtClean="0"/>
                  <a:t>Loader</a:t>
                </a:r>
                <a:r>
                  <a:rPr lang="de-DE" sz="1000" b="1" dirty="0" smtClean="0"/>
                  <a:t>-Applikation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0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Empfängt externe Applikation als Binärcode und speichert es im Systemspeicher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Kann externe Applikation starten und stoppen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de-DE" sz="10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Kommuniziert mit externe Applikation über definierte Schnittstelle</a:t>
                </a:r>
                <a:endParaRPr lang="de-DE" sz="1000" dirty="0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A369DD9A-CA56-2A11-B3F2-3793A83A0816}"/>
                  </a:ext>
                </a:extLst>
              </p:cNvPr>
              <p:cNvSpPr/>
              <p:nvPr/>
            </p:nvSpPr>
            <p:spPr>
              <a:xfrm>
                <a:off x="1487488" y="5481228"/>
                <a:ext cx="8928993" cy="97210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264B7405-F424-CDAC-753B-0E174A7B676B}"/>
                  </a:ext>
                </a:extLst>
              </p:cNvPr>
              <p:cNvSpPr txBox="1"/>
              <p:nvPr/>
            </p:nvSpPr>
            <p:spPr>
              <a:xfrm>
                <a:off x="1487488" y="5555569"/>
                <a:ext cx="8784974" cy="1318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000" b="1" dirty="0" smtClean="0"/>
                  <a:t>Externe Applikation</a:t>
                </a:r>
              </a:p>
              <a:p>
                <a:pPr algn="ctr"/>
                <a:endParaRPr lang="de-DE" sz="1000" b="1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000" dirty="0" smtClean="0"/>
                  <a:t>Führt Berechnungen für Auftraggeber auf der Hardware aus</a:t>
                </a:r>
              </a:p>
              <a:p>
                <a:endParaRPr lang="en-GB" sz="1000" b="1" dirty="0"/>
              </a:p>
              <a:p>
                <a:endParaRPr lang="en-DE" sz="1000" b="1" dirty="0"/>
              </a:p>
            </p:txBody>
          </p:sp>
          <p:sp>
            <p:nvSpPr>
              <p:cNvPr id="27" name="Pfeil: nach unten 14">
                <a:extLst>
                  <a:ext uri="{FF2B5EF4-FFF2-40B4-BE49-F238E27FC236}">
                    <a16:creationId xmlns:a16="http://schemas.microsoft.com/office/drawing/2014/main" id="{97277DFA-B520-25C5-A9FF-CB7D1683ABE5}"/>
                  </a:ext>
                </a:extLst>
              </p:cNvPr>
              <p:cNvSpPr/>
              <p:nvPr/>
            </p:nvSpPr>
            <p:spPr>
              <a:xfrm>
                <a:off x="4375140" y="2537796"/>
                <a:ext cx="648073" cy="405466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Pfeil: nach unten 15">
                <a:extLst>
                  <a:ext uri="{FF2B5EF4-FFF2-40B4-BE49-F238E27FC236}">
                    <a16:creationId xmlns:a16="http://schemas.microsoft.com/office/drawing/2014/main" id="{D25F3B52-698F-3CAD-50BD-0D97EA2A64E8}"/>
                  </a:ext>
                </a:extLst>
              </p:cNvPr>
              <p:cNvSpPr/>
              <p:nvPr/>
            </p:nvSpPr>
            <p:spPr>
              <a:xfrm rot="10800000">
                <a:off x="6816080" y="2537796"/>
                <a:ext cx="648073" cy="405465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Pfeil: nach unten 16">
                <a:extLst>
                  <a:ext uri="{FF2B5EF4-FFF2-40B4-BE49-F238E27FC236}">
                    <a16:creationId xmlns:a16="http://schemas.microsoft.com/office/drawing/2014/main" id="{0A68EDCF-B182-7248-A010-1B8CA449784A}"/>
                  </a:ext>
                </a:extLst>
              </p:cNvPr>
              <p:cNvSpPr/>
              <p:nvPr/>
            </p:nvSpPr>
            <p:spPr>
              <a:xfrm>
                <a:off x="4354211" y="5042751"/>
                <a:ext cx="648073" cy="427531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Pfeil: nach unten 17">
                <a:extLst>
                  <a:ext uri="{FF2B5EF4-FFF2-40B4-BE49-F238E27FC236}">
                    <a16:creationId xmlns:a16="http://schemas.microsoft.com/office/drawing/2014/main" id="{29D43B4B-B6C9-DCC3-87C7-7295D24A1AE6}"/>
                  </a:ext>
                </a:extLst>
              </p:cNvPr>
              <p:cNvSpPr/>
              <p:nvPr/>
            </p:nvSpPr>
            <p:spPr>
              <a:xfrm rot="10800000">
                <a:off x="6795149" y="5008669"/>
                <a:ext cx="648073" cy="461611"/>
              </a:xfrm>
              <a:prstGeom prst="downArrow">
                <a:avLst/>
              </a:prstGeom>
              <a:solidFill>
                <a:schemeClr val="accent3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000" dirty="0" err="1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2" name="Textfeld 21"/>
            <p:cNvSpPr txBox="1"/>
            <p:nvPr/>
          </p:nvSpPr>
          <p:spPr>
            <a:xfrm>
              <a:off x="8490595" y="2004358"/>
              <a:ext cx="17043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b="1" dirty="0"/>
                <a:t>Fahrzeugsteuergerät</a:t>
              </a:r>
            </a:p>
          </p:txBody>
        </p:sp>
      </p:grpSp>
      <p:cxnSp>
        <p:nvCxnSpPr>
          <p:cNvPr id="31" name="Gewinkelter Verbinder 30"/>
          <p:cNvCxnSpPr>
            <a:stCxn id="14" idx="3"/>
            <a:endCxn id="23" idx="1"/>
          </p:cNvCxnSpPr>
          <p:nvPr/>
        </p:nvCxnSpPr>
        <p:spPr>
          <a:xfrm flipV="1">
            <a:off x="6051416" y="3319460"/>
            <a:ext cx="824088" cy="2359242"/>
          </a:xfrm>
          <a:prstGeom prst="bentConnector3">
            <a:avLst/>
          </a:prstGeom>
          <a:ln w="41275">
            <a:solidFill>
              <a:schemeClr val="accent3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winkelter Verbinder 31"/>
          <p:cNvCxnSpPr>
            <a:stCxn id="12" idx="0"/>
            <a:endCxn id="7" idx="2"/>
          </p:cNvCxnSpPr>
          <p:nvPr/>
        </p:nvCxnSpPr>
        <p:spPr>
          <a:xfrm rot="5400000" flipH="1" flipV="1">
            <a:off x="1471502" y="2610488"/>
            <a:ext cx="1077575" cy="598889"/>
          </a:xfrm>
          <a:prstGeom prst="bentConnector3">
            <a:avLst>
              <a:gd name="adj1" fmla="val 50000"/>
            </a:avLst>
          </a:prstGeom>
          <a:ln w="41275">
            <a:solidFill>
              <a:schemeClr val="accent3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731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Softwarestruktur und Plattform</a:t>
            </a:r>
          </a:p>
        </p:txBody>
      </p:sp>
      <p:sp>
        <p:nvSpPr>
          <p:cNvPr id="3" name="Rechteck 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551384" y="1340768"/>
            <a:ext cx="638442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/>
              <a:t>Sicherheit</a:t>
            </a:r>
            <a:r>
              <a:rPr lang="de-DE" sz="16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Bei geeigneter Absicherung kann jeder </a:t>
            </a:r>
            <a:r>
              <a:rPr lang="de-DE" sz="1600" dirty="0" smtClean="0"/>
              <a:t>Auftraggeber sein</a:t>
            </a:r>
            <a:endParaRPr lang="de-DE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Einschränkungen für Applikationen ggf. nötig, code review, Identitätsnachweis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Zugriff des Applikationscodes im Fahrzeug einschränken (Virtualisierung, Speicherzugriff einschränken)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Unautorisierte Zugänge sperren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r>
              <a:rPr lang="de-DE" sz="1600" b="1" dirty="0"/>
              <a:t>Umsetzung Plattform: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/>
              <a:t>Börsenähnliche Umsetzung möglich: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/>
              <a:t>Auftraggeber erstellt Angebot mit benötigter Rechenleistung und Vergütung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/>
              <a:t>Auftragnehmer (Fahrzeuge) nehmen das jeweils beste Angebot an (Fahrzeugrechenleistung/Kompatibilität beachten)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/>
              <a:t>Bezahlung nach tatsächlich geleistete Rechenleistung, überwacht von der Verwaltung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sz="1600" dirty="0"/>
              <a:t>Auszahlung zentral über Finanzdienstleister oder dezentral über Kryptowährung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endParaRPr lang="de-DE" sz="1600" dirty="0"/>
          </a:p>
        </p:txBody>
      </p:sp>
      <p:grpSp>
        <p:nvGrpSpPr>
          <p:cNvPr id="5" name="Gruppieren 4"/>
          <p:cNvGrpSpPr/>
          <p:nvPr/>
        </p:nvGrpSpPr>
        <p:grpSpPr>
          <a:xfrm>
            <a:off x="7009632" y="2204864"/>
            <a:ext cx="4624340" cy="2477173"/>
            <a:chOff x="7075230" y="1461984"/>
            <a:chExt cx="4294862" cy="1888547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01B2A65D-D5E7-5C7E-62DB-84D96213A431}"/>
                </a:ext>
              </a:extLst>
            </p:cNvPr>
            <p:cNvSpPr txBox="1"/>
            <p:nvPr/>
          </p:nvSpPr>
          <p:spPr>
            <a:xfrm>
              <a:off x="7075230" y="3068960"/>
              <a:ext cx="1124335" cy="28157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Sicherheit</a:t>
              </a:r>
              <a:endParaRPr lang="de-DE" dirty="0"/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7637398" y="1461984"/>
              <a:ext cx="3732694" cy="1888547"/>
              <a:chOff x="7637398" y="1461984"/>
              <a:chExt cx="3732694" cy="1888547"/>
            </a:xfrm>
          </p:grpSpPr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EB576F2B-92D7-0241-8090-7DD95EFBED73}"/>
                  </a:ext>
                </a:extLst>
              </p:cNvPr>
              <p:cNvSpPr txBox="1"/>
              <p:nvPr/>
            </p:nvSpPr>
            <p:spPr>
              <a:xfrm>
                <a:off x="10056440" y="3068960"/>
                <a:ext cx="1313652" cy="2815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Flexibilität</a:t>
                </a:r>
                <a:endParaRPr lang="de-DE" dirty="0"/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6FF5C11-B833-15E2-8E95-558F9EE8B160}"/>
                  </a:ext>
                </a:extLst>
              </p:cNvPr>
              <p:cNvSpPr txBox="1"/>
              <p:nvPr/>
            </p:nvSpPr>
            <p:spPr>
              <a:xfrm>
                <a:off x="7995038" y="1461984"/>
                <a:ext cx="2291548" cy="2815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smtClean="0"/>
                  <a:t>Benutzerfreundlichkeit</a:t>
                </a:r>
                <a:endParaRPr lang="de-DE" dirty="0"/>
              </a:p>
            </p:txBody>
          </p:sp>
          <p:cxnSp>
            <p:nvCxnSpPr>
              <p:cNvPr id="10" name="Gerade Verbindung mit Pfeil 9"/>
              <p:cNvCxnSpPr>
                <a:stCxn id="6" idx="3"/>
                <a:endCxn id="8" idx="1"/>
              </p:cNvCxnSpPr>
              <p:nvPr/>
            </p:nvCxnSpPr>
            <p:spPr>
              <a:xfrm>
                <a:off x="8199566" y="3209745"/>
                <a:ext cx="1856875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mit Pfeil 10"/>
              <p:cNvCxnSpPr>
                <a:stCxn id="6" idx="0"/>
              </p:cNvCxnSpPr>
              <p:nvPr/>
            </p:nvCxnSpPr>
            <p:spPr>
              <a:xfrm flipV="1">
                <a:off x="7637398" y="1743555"/>
                <a:ext cx="1063764" cy="1325404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mit Pfeil 11"/>
              <p:cNvCxnSpPr>
                <a:stCxn id="8" idx="0"/>
              </p:cNvCxnSpPr>
              <p:nvPr/>
            </p:nvCxnSpPr>
            <p:spPr>
              <a:xfrm flipH="1" flipV="1">
                <a:off x="9637447" y="1743555"/>
                <a:ext cx="1075819" cy="1325404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3" name="Gerade Verbindung 61"/>
          <p:cNvCxnSpPr/>
          <p:nvPr/>
        </p:nvCxnSpPr>
        <p:spPr>
          <a:xfrm flipH="1">
            <a:off x="695400" y="3212976"/>
            <a:ext cx="626779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61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2852936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de-DE" dirty="0" smtClean="0"/>
              <a:t>Informationen</a:t>
            </a:r>
            <a:r>
              <a:rPr lang="en-US" dirty="0" smtClean="0"/>
              <a:t> </a:t>
            </a:r>
            <a:r>
              <a:rPr lang="de-DE" dirty="0" smtClean="0"/>
              <a:t>zur</a:t>
            </a:r>
            <a:r>
              <a:rPr lang="en-US" dirty="0" smtClean="0"/>
              <a:t> </a:t>
            </a:r>
            <a:r>
              <a:rPr lang="en-US" dirty="0"/>
              <a:t>Person</a:t>
            </a:r>
          </a:p>
          <a:p>
            <a:r>
              <a:rPr lang="de-DE" dirty="0" smtClean="0"/>
              <a:t>Einleitung</a:t>
            </a:r>
          </a:p>
          <a:p>
            <a:r>
              <a:rPr lang="de-DE" dirty="0" smtClean="0"/>
              <a:t>Verteiltes </a:t>
            </a:r>
            <a:r>
              <a:rPr lang="de-DE" dirty="0"/>
              <a:t>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84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Geplante Ziele</a:t>
            </a:r>
          </a:p>
        </p:txBody>
      </p:sp>
      <p:sp>
        <p:nvSpPr>
          <p:cNvPr id="3" name="Rechteck 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39416" y="1461984"/>
            <a:ext cx="68407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Netzwerk- und Softwarearchitektur erarbeiten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Umsetzung einer Applikation für die Verwaltung, lauffähig für PC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Umsetzung einer Applikation für Fahrzeug, lauffähig auf POSIX konformem System. (</a:t>
            </a:r>
            <a:r>
              <a:rPr lang="de-DE" dirty="0" err="1"/>
              <a:t>Nvidia</a:t>
            </a:r>
            <a:r>
              <a:rPr lang="de-DE" dirty="0"/>
              <a:t> </a:t>
            </a:r>
            <a:r>
              <a:rPr lang="de-DE" dirty="0" err="1"/>
              <a:t>Jetson</a:t>
            </a:r>
            <a:r>
              <a:rPr lang="de-DE" dirty="0"/>
              <a:t> oder </a:t>
            </a:r>
            <a:r>
              <a:rPr lang="de-DE" dirty="0" err="1"/>
              <a:t>Raspberry</a:t>
            </a:r>
            <a:r>
              <a:rPr lang="de-DE" dirty="0"/>
              <a:t> PI)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Erarbeitung von Sicherheitskonzepten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Erarbeitung von Plattformkonzepten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340768"/>
            <a:ext cx="720080" cy="72008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78" y="1348408"/>
            <a:ext cx="720080" cy="720080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44" y="1340768"/>
            <a:ext cx="720080" cy="72008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14" y="1348408"/>
            <a:ext cx="720080" cy="72008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97" y="1350293"/>
            <a:ext cx="720080" cy="72008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2123331"/>
            <a:ext cx="720080" cy="720080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078" y="2130971"/>
            <a:ext cx="720080" cy="72008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344" y="2123331"/>
            <a:ext cx="720080" cy="72008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14" y="2130971"/>
            <a:ext cx="720080" cy="72008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097" y="2132856"/>
            <a:ext cx="720080" cy="72008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892" y="3894570"/>
            <a:ext cx="720080" cy="720080"/>
          </a:xfrm>
          <a:prstGeom prst="rect">
            <a:avLst/>
          </a:prstGeom>
        </p:spPr>
      </p:pic>
      <p:grpSp>
        <p:nvGrpSpPr>
          <p:cNvPr id="16" name="Gruppieren 15"/>
          <p:cNvGrpSpPr>
            <a:grpSpLocks noChangeAspect="1"/>
          </p:cNvGrpSpPr>
          <p:nvPr/>
        </p:nvGrpSpPr>
        <p:grpSpPr>
          <a:xfrm>
            <a:off x="7248128" y="5783529"/>
            <a:ext cx="819131" cy="819131"/>
            <a:chOff x="4843289" y="4914125"/>
            <a:chExt cx="1800200" cy="1800200"/>
          </a:xfrm>
        </p:grpSpPr>
        <p:pic>
          <p:nvPicPr>
            <p:cNvPr id="17" name="Grafik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19" name="Gruppieren 18"/>
          <p:cNvGrpSpPr>
            <a:grpSpLocks noChangeAspect="1"/>
          </p:cNvGrpSpPr>
          <p:nvPr/>
        </p:nvGrpSpPr>
        <p:grpSpPr>
          <a:xfrm>
            <a:off x="8180757" y="5773966"/>
            <a:ext cx="819131" cy="819131"/>
            <a:chOff x="4843289" y="4914125"/>
            <a:chExt cx="1800200" cy="1800200"/>
          </a:xfrm>
        </p:grpSpPr>
        <p:pic>
          <p:nvPicPr>
            <p:cNvPr id="20" name="Grafik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22" name="Gruppieren 21"/>
          <p:cNvGrpSpPr>
            <a:grpSpLocks noChangeAspect="1"/>
          </p:cNvGrpSpPr>
          <p:nvPr/>
        </p:nvGrpSpPr>
        <p:grpSpPr>
          <a:xfrm>
            <a:off x="9113386" y="5783529"/>
            <a:ext cx="819131" cy="819131"/>
            <a:chOff x="4843289" y="4914125"/>
            <a:chExt cx="1800200" cy="1800200"/>
          </a:xfrm>
        </p:grpSpPr>
        <p:pic>
          <p:nvPicPr>
            <p:cNvPr id="23" name="Grafik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24" name="Grafik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25" name="Gruppieren 24"/>
          <p:cNvGrpSpPr>
            <a:grpSpLocks noChangeAspect="1"/>
          </p:cNvGrpSpPr>
          <p:nvPr/>
        </p:nvGrpSpPr>
        <p:grpSpPr>
          <a:xfrm>
            <a:off x="10046015" y="5773966"/>
            <a:ext cx="819131" cy="819131"/>
            <a:chOff x="4843289" y="4914125"/>
            <a:chExt cx="1800200" cy="1800200"/>
          </a:xfrm>
        </p:grpSpPr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28" name="Gruppieren 27"/>
          <p:cNvGrpSpPr>
            <a:grpSpLocks noChangeAspect="1"/>
          </p:cNvGrpSpPr>
          <p:nvPr/>
        </p:nvGrpSpPr>
        <p:grpSpPr>
          <a:xfrm>
            <a:off x="7739051" y="5088027"/>
            <a:ext cx="819131" cy="819131"/>
            <a:chOff x="4843289" y="4914125"/>
            <a:chExt cx="1800200" cy="1800200"/>
          </a:xfrm>
        </p:grpSpPr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31" name="Gruppieren 30"/>
          <p:cNvGrpSpPr>
            <a:grpSpLocks noChangeAspect="1"/>
          </p:cNvGrpSpPr>
          <p:nvPr/>
        </p:nvGrpSpPr>
        <p:grpSpPr>
          <a:xfrm>
            <a:off x="8671680" y="5078464"/>
            <a:ext cx="819131" cy="819131"/>
            <a:chOff x="4843289" y="4914125"/>
            <a:chExt cx="1800200" cy="1800200"/>
          </a:xfrm>
        </p:grpSpPr>
        <p:pic>
          <p:nvPicPr>
            <p:cNvPr id="32" name="Grafik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3" name="Grafik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34" name="Gruppieren 33"/>
          <p:cNvGrpSpPr>
            <a:grpSpLocks noChangeAspect="1"/>
          </p:cNvGrpSpPr>
          <p:nvPr/>
        </p:nvGrpSpPr>
        <p:grpSpPr>
          <a:xfrm>
            <a:off x="9604309" y="5088027"/>
            <a:ext cx="819131" cy="819131"/>
            <a:chOff x="4843289" y="4914125"/>
            <a:chExt cx="1800200" cy="1800200"/>
          </a:xfrm>
        </p:grpSpPr>
        <p:pic>
          <p:nvPicPr>
            <p:cNvPr id="35" name="Grafik 3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6" name="Grafik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grpSp>
        <p:nvGrpSpPr>
          <p:cNvPr id="37" name="Gruppieren 36"/>
          <p:cNvGrpSpPr>
            <a:grpSpLocks noChangeAspect="1"/>
          </p:cNvGrpSpPr>
          <p:nvPr/>
        </p:nvGrpSpPr>
        <p:grpSpPr>
          <a:xfrm>
            <a:off x="10536938" y="5078464"/>
            <a:ext cx="819131" cy="819131"/>
            <a:chOff x="4843289" y="4914125"/>
            <a:chExt cx="1800200" cy="1800200"/>
          </a:xfrm>
        </p:grpSpPr>
        <p:pic>
          <p:nvPicPr>
            <p:cNvPr id="38" name="Grafik 3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477922" y="5445224"/>
              <a:ext cx="585595" cy="585595"/>
            </a:xfrm>
            <a:prstGeom prst="rect">
              <a:avLst/>
            </a:prstGeom>
          </p:spPr>
        </p:pic>
        <p:pic>
          <p:nvPicPr>
            <p:cNvPr id="39" name="Grafik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43289" y="4914125"/>
              <a:ext cx="1800200" cy="1800200"/>
            </a:xfrm>
            <a:prstGeom prst="rect">
              <a:avLst/>
            </a:prstGeom>
          </p:spPr>
        </p:pic>
      </p:grpSp>
      <p:cxnSp>
        <p:nvCxnSpPr>
          <p:cNvPr id="40" name="Gewinkelter Verbinder 39"/>
          <p:cNvCxnSpPr>
            <a:stCxn id="30" idx="0"/>
            <a:endCxn id="15" idx="1"/>
          </p:cNvCxnSpPr>
          <p:nvPr/>
        </p:nvCxnSpPr>
        <p:spPr>
          <a:xfrm rot="5400000" flipH="1" flipV="1">
            <a:off x="8316546" y="4086682"/>
            <a:ext cx="833417" cy="1169275"/>
          </a:xfrm>
          <a:prstGeom prst="bentConnector2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r Verbinder 40"/>
          <p:cNvCxnSpPr>
            <a:stCxn id="33" idx="0"/>
          </p:cNvCxnSpPr>
          <p:nvPr/>
        </p:nvCxnSpPr>
        <p:spPr>
          <a:xfrm rot="5400000" flipH="1" flipV="1">
            <a:off x="8985815" y="4696737"/>
            <a:ext cx="477159" cy="286296"/>
          </a:xfrm>
          <a:prstGeom prst="bentConnector3">
            <a:avLst>
              <a:gd name="adj1" fmla="val 101901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winkelter Verbinder 41"/>
          <p:cNvCxnSpPr>
            <a:stCxn id="36" idx="0"/>
          </p:cNvCxnSpPr>
          <p:nvPr/>
        </p:nvCxnSpPr>
        <p:spPr>
          <a:xfrm rot="16200000" flipV="1">
            <a:off x="9758489" y="4832640"/>
            <a:ext cx="510773" cy="1"/>
          </a:xfrm>
          <a:prstGeom prst="bentConnector3">
            <a:avLst>
              <a:gd name="adj1" fmla="val 50000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r Verbinder 42"/>
          <p:cNvCxnSpPr>
            <a:stCxn id="39" idx="0"/>
          </p:cNvCxnSpPr>
          <p:nvPr/>
        </p:nvCxnSpPr>
        <p:spPr>
          <a:xfrm rot="16200000" flipV="1">
            <a:off x="10000241" y="4132201"/>
            <a:ext cx="1073399" cy="819128"/>
          </a:xfrm>
          <a:prstGeom prst="bentConnector3">
            <a:avLst>
              <a:gd name="adj1" fmla="val 99693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winkelter Verbinder 43"/>
          <p:cNvCxnSpPr>
            <a:stCxn id="27" idx="0"/>
          </p:cNvCxnSpPr>
          <p:nvPr/>
        </p:nvCxnSpPr>
        <p:spPr>
          <a:xfrm rot="16200000" flipV="1">
            <a:off x="9484584" y="4802969"/>
            <a:ext cx="1624886" cy="317108"/>
          </a:xfrm>
          <a:prstGeom prst="bentConnector3">
            <a:avLst>
              <a:gd name="adj1" fmla="val 98654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winkelter Verbinder 44"/>
          <p:cNvCxnSpPr>
            <a:stCxn id="24" idx="0"/>
            <a:endCxn id="15" idx="2"/>
          </p:cNvCxnSpPr>
          <p:nvPr/>
        </p:nvCxnSpPr>
        <p:spPr>
          <a:xfrm rot="5400000" flipH="1" flipV="1">
            <a:off x="9016003" y="5121600"/>
            <a:ext cx="1168879" cy="154980"/>
          </a:xfrm>
          <a:prstGeom prst="bentConnector3">
            <a:avLst>
              <a:gd name="adj1" fmla="val 50000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winkelter Verbinder 45"/>
          <p:cNvCxnSpPr>
            <a:stCxn id="21" idx="0"/>
          </p:cNvCxnSpPr>
          <p:nvPr/>
        </p:nvCxnSpPr>
        <p:spPr>
          <a:xfrm rot="5400000" flipH="1" flipV="1">
            <a:off x="8315889" y="4746362"/>
            <a:ext cx="1302038" cy="753170"/>
          </a:xfrm>
          <a:prstGeom prst="bentConnector3">
            <a:avLst>
              <a:gd name="adj1" fmla="val 99745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winkelter Verbinder 46"/>
          <p:cNvCxnSpPr>
            <a:stCxn id="18" idx="0"/>
          </p:cNvCxnSpPr>
          <p:nvPr/>
        </p:nvCxnSpPr>
        <p:spPr>
          <a:xfrm rot="5400000" flipH="1" flipV="1">
            <a:off x="7626462" y="4081001"/>
            <a:ext cx="1733761" cy="1671297"/>
          </a:xfrm>
          <a:prstGeom prst="bentConnector3">
            <a:avLst>
              <a:gd name="adj1" fmla="val 101093"/>
            </a:avLst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feil nach rechts 47"/>
          <p:cNvSpPr/>
          <p:nvPr/>
        </p:nvSpPr>
        <p:spPr>
          <a:xfrm rot="5400000">
            <a:off x="9369921" y="3090313"/>
            <a:ext cx="583820" cy="541372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191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3212976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108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3D61D-214A-4D4F-AF12-917F5BBF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Arbeitsfortschritt und nächste Schritte</a:t>
            </a:r>
            <a:endParaRPr lang="LID4096" dirty="0"/>
          </a:p>
        </p:txBody>
      </p:sp>
      <p:sp>
        <p:nvSpPr>
          <p:cNvPr id="3" name="Rechteck 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cxnSp>
        <p:nvCxnSpPr>
          <p:cNvPr id="4" name="Gerade Verbindung 61"/>
          <p:cNvCxnSpPr/>
          <p:nvPr/>
        </p:nvCxnSpPr>
        <p:spPr>
          <a:xfrm>
            <a:off x="1199456" y="1628800"/>
            <a:ext cx="1008112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61"/>
          <p:cNvCxnSpPr/>
          <p:nvPr/>
        </p:nvCxnSpPr>
        <p:spPr>
          <a:xfrm>
            <a:off x="6816080" y="1768895"/>
            <a:ext cx="0" cy="411229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137786" y="1742832"/>
            <a:ext cx="127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Fortschritt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136500" y="2921806"/>
            <a:ext cx="171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Nächste Schritte</a:t>
            </a:r>
          </a:p>
        </p:txBody>
      </p:sp>
      <p:cxnSp>
        <p:nvCxnSpPr>
          <p:cNvPr id="8" name="Gerade Verbindung 61"/>
          <p:cNvCxnSpPr/>
          <p:nvPr/>
        </p:nvCxnSpPr>
        <p:spPr>
          <a:xfrm>
            <a:off x="1199456" y="2787530"/>
            <a:ext cx="381642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1180330" y="3198805"/>
            <a:ext cx="3856043" cy="1143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de-DE" sz="1200" dirty="0" smtClean="0"/>
              <a:t>Konzept für die Verteilung von Rechenaufgaben auf Fahrzeugflotte erarbeiten</a:t>
            </a:r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de-DE" sz="1200" dirty="0" smtClean="0"/>
              <a:t>Konzept für Verwaltung und </a:t>
            </a:r>
            <a:r>
              <a:rPr lang="de-DE" sz="1200" dirty="0" err="1" smtClean="0"/>
              <a:t>Loader</a:t>
            </a:r>
            <a:r>
              <a:rPr lang="de-DE" sz="1200" dirty="0" smtClean="0"/>
              <a:t> Applikation fertig stellen</a:t>
            </a:r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de-DE" sz="1200" dirty="0" smtClean="0"/>
              <a:t>Implementierung der Softwarekomponenten</a:t>
            </a:r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6986353" y="1747965"/>
            <a:ext cx="164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Zusammenfassung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972882" y="2144723"/>
            <a:ext cx="4436789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 smtClean="0"/>
              <a:t>Durch zunehmende Automatisierung der Fahrfunktionen in Straßenfahrzeugen wird zunehmend leistungsfähigere Hardware verbaut.</a:t>
            </a:r>
          </a:p>
          <a:p>
            <a:pPr>
              <a:spcAft>
                <a:spcPts val="600"/>
              </a:spcAft>
            </a:pPr>
            <a:r>
              <a:rPr lang="de-DE" sz="1200" dirty="0" smtClean="0"/>
              <a:t>Diese Ressourcen werden nicht in jeder Situation effektiv genutzt. Zusätzlich nimmt Rechenleistungsbedarf durch zunehmende Digitalisierung im Alltag zu.</a:t>
            </a:r>
          </a:p>
          <a:p>
            <a:pPr>
              <a:spcAft>
                <a:spcPts val="600"/>
              </a:spcAft>
            </a:pPr>
            <a:endParaRPr lang="de-DE" sz="1200" dirty="0" smtClean="0"/>
          </a:p>
          <a:p>
            <a:pPr>
              <a:spcAft>
                <a:spcPts val="600"/>
              </a:spcAft>
            </a:pPr>
            <a:r>
              <a:rPr lang="de-DE" sz="1200" dirty="0" smtClean="0"/>
              <a:t>Durch die Bereitstellung ungenutzte Rechenleistung von Fahrzeugen können externe Auftraggeber ihre Berechnungen wie in einem Cloud-Dienst durch das verteilte Rechnen auf Fahrzeugen ausführen lassen. Hierdurch lassen sich Ressourcen in Server und Netzwerkinfrastruktur einsparen. </a:t>
            </a:r>
          </a:p>
          <a:p>
            <a:pPr>
              <a:spcAft>
                <a:spcPts val="600"/>
              </a:spcAft>
            </a:pPr>
            <a:endParaRPr lang="en-GB" sz="1200" dirty="0"/>
          </a:p>
          <a:p>
            <a:pPr>
              <a:spcAft>
                <a:spcPts val="600"/>
              </a:spcAft>
            </a:pPr>
            <a:endParaRPr lang="en-GB" sz="1200" dirty="0"/>
          </a:p>
        </p:txBody>
      </p:sp>
      <p:grpSp>
        <p:nvGrpSpPr>
          <p:cNvPr id="12" name="Gruppieren 11"/>
          <p:cNvGrpSpPr>
            <a:grpSpLocks noChangeAspect="1"/>
          </p:cNvGrpSpPr>
          <p:nvPr/>
        </p:nvGrpSpPr>
        <p:grpSpPr>
          <a:xfrm>
            <a:off x="1218506" y="2016219"/>
            <a:ext cx="5425367" cy="330888"/>
            <a:chOff x="1218506" y="2016408"/>
            <a:chExt cx="6450609" cy="393417"/>
          </a:xfrm>
        </p:grpSpPr>
        <p:sp>
          <p:nvSpPr>
            <p:cNvPr id="13" name="Richtungspfeil 12"/>
            <p:cNvSpPr>
              <a:spLocks noChangeAspect="1"/>
            </p:cNvSpPr>
            <p:nvPr/>
          </p:nvSpPr>
          <p:spPr>
            <a:xfrm>
              <a:off x="1218506" y="2026804"/>
              <a:ext cx="989062" cy="378224"/>
            </a:xfrm>
            <a:prstGeom prst="homePlat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bg1"/>
                  </a:solidFill>
                </a:rPr>
                <a:t>Orientierung</a:t>
              </a:r>
            </a:p>
          </p:txBody>
        </p: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2082603" y="2019831"/>
              <a:ext cx="1114470" cy="389994"/>
              <a:chOff x="2082603" y="2019831"/>
              <a:chExt cx="1114470" cy="389994"/>
            </a:xfrm>
          </p:grpSpPr>
          <p:sp>
            <p:nvSpPr>
              <p:cNvPr id="26" name="Chevron 25"/>
              <p:cNvSpPr/>
              <p:nvPr/>
            </p:nvSpPr>
            <p:spPr>
              <a:xfrm>
                <a:off x="2082603" y="2019831"/>
                <a:ext cx="1114470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2331820" y="2090320"/>
                <a:ext cx="730351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Definition</a:t>
                </a:r>
              </a:p>
            </p:txBody>
          </p:sp>
        </p:grp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3073412" y="2017415"/>
              <a:ext cx="1204971" cy="389994"/>
              <a:chOff x="2082602" y="2019831"/>
              <a:chExt cx="1204971" cy="389994"/>
            </a:xfrm>
          </p:grpSpPr>
          <p:sp>
            <p:nvSpPr>
              <p:cNvPr id="24" name="Chevron 23"/>
              <p:cNvSpPr/>
              <p:nvPr/>
            </p:nvSpPr>
            <p:spPr>
              <a:xfrm>
                <a:off x="2082602" y="2019831"/>
                <a:ext cx="1204971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2219373" y="2090320"/>
                <a:ext cx="955250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Fokussierung</a:t>
                </a:r>
              </a:p>
            </p:txBody>
          </p:sp>
        </p:grpSp>
        <p:grpSp>
          <p:nvGrpSpPr>
            <p:cNvPr id="16" name="Gruppieren 15"/>
            <p:cNvGrpSpPr>
              <a:grpSpLocks noChangeAspect="1"/>
            </p:cNvGrpSpPr>
            <p:nvPr/>
          </p:nvGrpSpPr>
          <p:grpSpPr>
            <a:xfrm>
              <a:off x="4153493" y="2016410"/>
              <a:ext cx="2240063" cy="389994"/>
              <a:chOff x="2082601" y="2019831"/>
              <a:chExt cx="2240063" cy="389994"/>
            </a:xfrm>
          </p:grpSpPr>
          <p:sp>
            <p:nvSpPr>
              <p:cNvPr id="22" name="Chevron 21"/>
              <p:cNvSpPr/>
              <p:nvPr/>
            </p:nvSpPr>
            <p:spPr>
              <a:xfrm>
                <a:off x="2082601" y="2019831"/>
                <a:ext cx="2240063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2193989" y="2091326"/>
                <a:ext cx="1997790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Wissenschaftliche Untersuchung</a:t>
                </a:r>
              </a:p>
            </p:txBody>
          </p:sp>
        </p:grpSp>
        <p:grpSp>
          <p:nvGrpSpPr>
            <p:cNvPr id="17" name="Gruppieren 16"/>
            <p:cNvGrpSpPr>
              <a:grpSpLocks noChangeAspect="1"/>
            </p:cNvGrpSpPr>
            <p:nvPr/>
          </p:nvGrpSpPr>
          <p:grpSpPr>
            <a:xfrm>
              <a:off x="6262795" y="2016408"/>
              <a:ext cx="1406320" cy="390740"/>
              <a:chOff x="6262795" y="2016408"/>
              <a:chExt cx="1406320" cy="390740"/>
            </a:xfrm>
          </p:grpSpPr>
          <p:grpSp>
            <p:nvGrpSpPr>
              <p:cNvPr id="18" name="Gruppieren 17"/>
              <p:cNvGrpSpPr/>
              <p:nvPr/>
            </p:nvGrpSpPr>
            <p:grpSpPr>
              <a:xfrm>
                <a:off x="6262795" y="2016408"/>
                <a:ext cx="1406320" cy="390740"/>
                <a:chOff x="2939277" y="1455488"/>
                <a:chExt cx="1049884" cy="390740"/>
              </a:xfrm>
            </p:grpSpPr>
            <p:sp>
              <p:nvSpPr>
                <p:cNvPr id="20" name="Rechteck 19"/>
                <p:cNvSpPr/>
                <p:nvPr/>
              </p:nvSpPr>
              <p:spPr>
                <a:xfrm>
                  <a:off x="3177287" y="1455488"/>
                  <a:ext cx="811874" cy="390738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Chevron 20"/>
                <p:cNvSpPr/>
                <p:nvPr/>
              </p:nvSpPr>
              <p:spPr>
                <a:xfrm>
                  <a:off x="2939277" y="1456234"/>
                  <a:ext cx="564436" cy="389994"/>
                </a:xfrm>
                <a:prstGeom prst="chevron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Rechteck 18"/>
              <p:cNvSpPr/>
              <p:nvPr/>
            </p:nvSpPr>
            <p:spPr>
              <a:xfrm>
                <a:off x="6442532" y="2088823"/>
                <a:ext cx="1113443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Abschlussphase</a:t>
                </a:r>
              </a:p>
            </p:txBody>
          </p:sp>
        </p:grpSp>
      </p:grpSp>
      <p:grpSp>
        <p:nvGrpSpPr>
          <p:cNvPr id="28" name="Gruppieren 27"/>
          <p:cNvGrpSpPr/>
          <p:nvPr/>
        </p:nvGrpSpPr>
        <p:grpSpPr>
          <a:xfrm>
            <a:off x="2617131" y="1984738"/>
            <a:ext cx="245318" cy="598431"/>
            <a:chOff x="4365903" y="2326513"/>
            <a:chExt cx="245318" cy="598431"/>
          </a:xfrm>
        </p:grpSpPr>
        <p:cxnSp>
          <p:nvCxnSpPr>
            <p:cNvPr id="29" name="Gerader Verbinder 28"/>
            <p:cNvCxnSpPr/>
            <p:nvPr/>
          </p:nvCxnSpPr>
          <p:spPr>
            <a:xfrm>
              <a:off x="4486498" y="2326513"/>
              <a:ext cx="0" cy="4746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Gleichschenkliges Dreieck 29"/>
            <p:cNvSpPr/>
            <p:nvPr/>
          </p:nvSpPr>
          <p:spPr>
            <a:xfrm>
              <a:off x="4365903" y="2708920"/>
              <a:ext cx="245318" cy="216024"/>
            </a:xfrm>
            <a:prstGeom prst="triangl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3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Highlight"/>
          <p:cNvGrpSpPr>
            <a:grpSpLocks/>
          </p:cNvGrpSpPr>
          <p:nvPr/>
        </p:nvGrpSpPr>
        <p:grpSpPr bwMode="auto">
          <a:xfrm>
            <a:off x="330200" y="3573016"/>
            <a:ext cx="11518900" cy="288776"/>
            <a:chOff x="342" y="1063"/>
            <a:chExt cx="4329" cy="276"/>
          </a:xfrm>
        </p:grpSpPr>
        <p:sp>
          <p:nvSpPr>
            <p:cNvPr id="50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51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2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53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997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008" y="1988840"/>
            <a:ext cx="5430252" cy="3600400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984877DB-B5BF-4F3C-B87A-D24EF7B3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Finanzierung</a:t>
            </a:r>
            <a:endParaRPr lang="LID4096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75BB226-6F2A-4AA3-9418-BBC5909B2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321975"/>
            <a:ext cx="6553289" cy="4934129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AUTOtech.agil</a:t>
            </a:r>
            <a:endParaRPr lang="de-DE" b="1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AP 2.1.7 Plattformkomponente zur Nutzung von Fahrzeugrechner-Ressourcen für internes und externes verteiltes </a:t>
            </a:r>
            <a:r>
              <a:rPr lang="de-DE" dirty="0" smtClean="0"/>
              <a:t>Rechnen (20 PM):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Konzeptentwurf für Rechenressourcennutzung auf Fahrzeugen sowie in der Cloud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Implementierung von Applikationen, welche Rechenressourcennutzung ermöglichen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Erarbeitung von Sicherheitsmaßnahmen</a:t>
            </a:r>
            <a:endParaRPr lang="LID4096" dirty="0"/>
          </a:p>
        </p:txBody>
      </p:sp>
      <p:sp>
        <p:nvSpPr>
          <p:cNvPr id="5" name="Rechteck 4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67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34799" y="2350799"/>
            <a:ext cx="11523600" cy="360000"/>
          </a:xfrm>
        </p:spPr>
        <p:txBody>
          <a:bodyPr/>
          <a:lstStyle/>
          <a:p>
            <a:r>
              <a:rPr lang="de-DE" dirty="0"/>
              <a:t>Gergely Bilkei-Gorzo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313999" y="5212799"/>
            <a:ext cx="10544400" cy="1170000"/>
          </a:xfrm>
        </p:spPr>
        <p:txBody>
          <a:bodyPr/>
          <a:lstStyle/>
          <a:p>
            <a:r>
              <a:rPr lang="de-DE" dirty="0"/>
              <a:t>+49 241 80 25631</a:t>
            </a:r>
          </a:p>
          <a:p>
            <a:r>
              <a:rPr lang="de-DE" dirty="0"/>
              <a:t>+49 241 80 22147</a:t>
            </a:r>
          </a:p>
          <a:p>
            <a:endParaRPr lang="de-DE" dirty="0"/>
          </a:p>
          <a:p>
            <a:r>
              <a:rPr lang="de-DE" dirty="0"/>
              <a:t>gergely.bilkei-gorzo@ika.rwth-aachen.de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25588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think-cell Folie" r:id="rId4" imgW="360" imgH="360" progId="">
                  <p:embed/>
                </p:oleObj>
              </mc:Choice>
              <mc:Fallback>
                <p:oleObj name="think-cell Folie" r:id="rId4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5588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Highlight"/>
          <p:cNvGrpSpPr>
            <a:grpSpLocks/>
          </p:cNvGrpSpPr>
          <p:nvPr/>
        </p:nvGrpSpPr>
        <p:grpSpPr bwMode="auto">
          <a:xfrm>
            <a:off x="330200" y="1447800"/>
            <a:ext cx="11518900" cy="288776"/>
            <a:chOff x="342" y="1063"/>
            <a:chExt cx="4329" cy="276"/>
          </a:xfrm>
        </p:grpSpPr>
        <p:sp>
          <p:nvSpPr>
            <p:cNvPr id="11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12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13" name="Titel 3"/>
          <p:cNvSpPr txBox="1">
            <a:spLocks/>
          </p:cNvSpPr>
          <p:nvPr/>
        </p:nvSpPr>
        <p:spPr>
          <a:xfrm>
            <a:off x="334799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sz="22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GB"/>
              <a:t>Inhalt</a:t>
            </a:r>
            <a:endParaRPr lang="en-GB" dirty="0"/>
          </a:p>
        </p:txBody>
      </p:sp>
      <p:sp>
        <p:nvSpPr>
          <p:cNvPr id="15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A7DA834-2744-4828-978A-2679F37B45EF}"/>
              </a:ext>
            </a:extLst>
          </p:cNvPr>
          <p:cNvSpPr txBox="1"/>
          <p:nvPr/>
        </p:nvSpPr>
        <p:spPr>
          <a:xfrm>
            <a:off x="3215680" y="1124743"/>
            <a:ext cx="86409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Bilkei-Gorzo, Gergely</a:t>
            </a:r>
          </a:p>
          <a:p>
            <a:r>
              <a:rPr lang="de-DE" sz="1400" dirty="0" err="1"/>
              <a:t>M.Sc</a:t>
            </a:r>
            <a:r>
              <a:rPr lang="de-DE" sz="1400" dirty="0"/>
              <a:t>. RWTH Aachen</a:t>
            </a:r>
          </a:p>
          <a:p>
            <a:endParaRPr lang="de-DE" sz="1400" b="1" dirty="0"/>
          </a:p>
          <a:p>
            <a:endParaRPr lang="de-DE" sz="1400" b="1" dirty="0"/>
          </a:p>
          <a:p>
            <a:r>
              <a:rPr lang="de-DE" b="1" dirty="0"/>
              <a:t>2018 – Heute	</a:t>
            </a:r>
            <a:r>
              <a:rPr lang="de-DE" dirty="0"/>
              <a:t>Wissenschaftlicher Mitarbeiter am Institut für Kraftfahrzeuge Aachen</a:t>
            </a:r>
          </a:p>
          <a:p>
            <a:endParaRPr lang="de-DE" dirty="0"/>
          </a:p>
          <a:p>
            <a:r>
              <a:rPr lang="de-DE" b="1" dirty="0"/>
              <a:t>2015 - 2018  	</a:t>
            </a:r>
            <a:r>
              <a:rPr lang="de-DE" dirty="0"/>
              <a:t>Studium: Automatisierungstechnik Master an der RWTH Aachen</a:t>
            </a:r>
          </a:p>
          <a:p>
            <a:endParaRPr lang="de-DE" dirty="0"/>
          </a:p>
          <a:p>
            <a:r>
              <a:rPr lang="de-DE" b="1" dirty="0"/>
              <a:t>2009 – 2015	</a:t>
            </a:r>
            <a:r>
              <a:rPr lang="de-DE" dirty="0"/>
              <a:t>Studium: Maschinenbau Bachelor mit Vertiefung </a:t>
            </a:r>
            <a:r>
              <a:rPr lang="de-DE" dirty="0" smtClean="0"/>
              <a:t>				Fahrzeugtechnik </a:t>
            </a:r>
            <a:r>
              <a:rPr lang="de-DE" dirty="0"/>
              <a:t>an </a:t>
            </a:r>
            <a:r>
              <a:rPr lang="de-DE" dirty="0" smtClean="0"/>
              <a:t>der </a:t>
            </a:r>
            <a:r>
              <a:rPr lang="de-DE" dirty="0"/>
              <a:t>RWTH Aachen</a:t>
            </a:r>
            <a:endParaRPr lang="LID4096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A48430D-55EA-4C48-823A-49BFB1A8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Informationen zur Person</a:t>
            </a:r>
            <a:endParaRPr lang="LID4096" dirty="0"/>
          </a:p>
        </p:txBody>
      </p:sp>
      <p:pic>
        <p:nvPicPr>
          <p:cNvPr id="8" name="Inhaltsplatzhalter 4" descr="Ein Bild, das Person, Mann, Wand, darstellend enthält.&#10;&#10;Automatisch generierte Beschreibung">
            <a:extLst>
              <a:ext uri="{FF2B5EF4-FFF2-40B4-BE49-F238E27FC236}">
                <a16:creationId xmlns:a16="http://schemas.microsoft.com/office/drawing/2014/main" id="{60DF588F-037F-4406-9585-F771C2302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8" y="1124743"/>
            <a:ext cx="2520841" cy="2765091"/>
          </a:xfr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6FAFC43-3C9F-4B1F-B1A0-A43EF3BE664F}"/>
              </a:ext>
            </a:extLst>
          </p:cNvPr>
          <p:cNvCxnSpPr>
            <a:cxnSpLocks/>
          </p:cNvCxnSpPr>
          <p:nvPr/>
        </p:nvCxnSpPr>
        <p:spPr>
          <a:xfrm>
            <a:off x="3215680" y="1772816"/>
            <a:ext cx="86409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169A432-D67D-4922-9645-E4C144449ADF}"/>
              </a:ext>
            </a:extLst>
          </p:cNvPr>
          <p:cNvCxnSpPr>
            <a:cxnSpLocks/>
          </p:cNvCxnSpPr>
          <p:nvPr/>
        </p:nvCxnSpPr>
        <p:spPr>
          <a:xfrm>
            <a:off x="767408" y="4293096"/>
            <a:ext cx="111612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D97B01E-EC8C-4A80-96DE-2E175E32D896}"/>
              </a:ext>
            </a:extLst>
          </p:cNvPr>
          <p:cNvSpPr txBox="1"/>
          <p:nvPr/>
        </p:nvSpPr>
        <p:spPr>
          <a:xfrm>
            <a:off x="698318" y="4506795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Hardwareentwicklung</a:t>
            </a:r>
          </a:p>
          <a:p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Softwareentwicklung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/>
              <a:t>Simulation und modellbasierte Softwareentwicklung</a:t>
            </a:r>
            <a:endParaRPr lang="LID4096" sz="16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E90773C-D71E-4CCE-A17E-C5647184509C}"/>
              </a:ext>
            </a:extLst>
          </p:cNvPr>
          <p:cNvSpPr txBox="1"/>
          <p:nvPr/>
        </p:nvSpPr>
        <p:spPr>
          <a:xfrm>
            <a:off x="6326956" y="4466388"/>
            <a:ext cx="56166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UNICARagil</a:t>
            </a:r>
            <a:r>
              <a:rPr lang="de-DE" sz="1600" dirty="0"/>
              <a:t>: Softwareentwicklung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 err="1"/>
              <a:t>AUTOtech.agil</a:t>
            </a:r>
            <a:r>
              <a:rPr lang="de-DE" sz="1600" dirty="0"/>
              <a:t>: </a:t>
            </a:r>
            <a:r>
              <a:rPr lang="de-DE" sz="1600" dirty="0" smtClean="0"/>
              <a:t>Softwareentwicklung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BCS</a:t>
            </a:r>
            <a:r>
              <a:rPr lang="de-DE" sz="1600" dirty="0"/>
              <a:t> </a:t>
            </a:r>
            <a:r>
              <a:rPr lang="de-DE" sz="1600" dirty="0" err="1"/>
              <a:t>Smartstick</a:t>
            </a: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GKN</a:t>
            </a:r>
            <a:r>
              <a:rPr lang="de-DE" sz="1600" dirty="0"/>
              <a:t>: Support für Steuergeräteentwicklung, Hardware Tests.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b="1" dirty="0"/>
              <a:t>SPT</a:t>
            </a:r>
            <a:r>
              <a:rPr lang="de-DE" sz="1600" dirty="0"/>
              <a:t>: </a:t>
            </a:r>
            <a:r>
              <a:rPr lang="de-DE" sz="1600" dirty="0" err="1"/>
              <a:t>Steer-by-Wire</a:t>
            </a:r>
            <a:r>
              <a:rPr lang="de-DE" sz="1600" dirty="0"/>
              <a:t> Softwareentwicklung</a:t>
            </a:r>
            <a:endParaRPr lang="LID4096" sz="1600" dirty="0"/>
          </a:p>
        </p:txBody>
      </p:sp>
      <p:sp>
        <p:nvSpPr>
          <p:cNvPr id="13" name="Rechteck 1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Highlight"/>
          <p:cNvGrpSpPr>
            <a:grpSpLocks/>
          </p:cNvGrpSpPr>
          <p:nvPr/>
        </p:nvGrpSpPr>
        <p:grpSpPr bwMode="auto">
          <a:xfrm>
            <a:off x="330200" y="1797050"/>
            <a:ext cx="11518900" cy="288776"/>
            <a:chOff x="342" y="1063"/>
            <a:chExt cx="4329" cy="276"/>
          </a:xfrm>
        </p:grpSpPr>
        <p:sp>
          <p:nvSpPr>
            <p:cNvPr id="6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8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10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1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ahr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748847"/>
            <a:ext cx="5048166" cy="283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528860" y="1252844"/>
            <a:ext cx="6553289" cy="5144400"/>
          </a:xfrm>
        </p:spPr>
        <p:txBody>
          <a:bodyPr/>
          <a:lstStyle/>
          <a:p>
            <a:r>
              <a:rPr lang="de-DE" b="1" dirty="0"/>
              <a:t>Ausgangssituation: </a:t>
            </a:r>
            <a:r>
              <a:rPr lang="de-DE" dirty="0"/>
              <a:t>Zunehmende Automatisierung der Fahrfunktionen benötigt leistungsfähigere Steuergeräte in den Fahrzeugen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Defizit: </a:t>
            </a:r>
            <a:r>
              <a:rPr lang="de-DE" dirty="0"/>
              <a:t>Vorhandene Rechenleistung wird je nach Fahrzustand nur teilweise oder gar nicht (beim Parken) benötigt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b="1" dirty="0"/>
              <a:t>Zielsetzung: </a:t>
            </a:r>
            <a:r>
              <a:rPr lang="de-DE" dirty="0"/>
              <a:t>Ermöglichung Rechenaufgaben von extern auf Fahrzeugsteuergeräten auszuführen, so dass lokal nicht benötigte </a:t>
            </a:r>
            <a:r>
              <a:rPr lang="de-DE" dirty="0" smtClean="0"/>
              <a:t>Rechenressourcen </a:t>
            </a:r>
            <a:r>
              <a:rPr lang="de-DE" dirty="0"/>
              <a:t>für externe Nutzer zur Verfügung stehen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Methode: </a:t>
            </a:r>
            <a:r>
              <a:rPr lang="de-DE" dirty="0"/>
              <a:t>Entwicklung einer Softwareplattform, welcher ermöglicht Applikationen über Netzwerk in Steuergeräte zu laden und auszuführen.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344472" y="3079482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Quelle: </a:t>
            </a:r>
            <a:r>
              <a:rPr lang="de-DE" sz="1400" dirty="0" err="1">
                <a:solidFill>
                  <a:schemeClr val="bg2"/>
                </a:solidFill>
              </a:rPr>
              <a:t>Nvidia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109632" y="617714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Quelle: Medium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pic>
        <p:nvPicPr>
          <p:cNvPr id="13" name="Picture 4" descr="https://miro.medium.com/max/540/1*D2y2e4KN_ORSExxtf-4YI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550" y="3470939"/>
            <a:ext cx="4059302" cy="270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4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Highlight"/>
          <p:cNvGrpSpPr>
            <a:grpSpLocks/>
          </p:cNvGrpSpPr>
          <p:nvPr/>
        </p:nvGrpSpPr>
        <p:grpSpPr bwMode="auto">
          <a:xfrm>
            <a:off x="330200" y="2152650"/>
            <a:ext cx="11518900" cy="288776"/>
            <a:chOff x="342" y="1063"/>
            <a:chExt cx="4329" cy="276"/>
          </a:xfrm>
        </p:grpSpPr>
        <p:sp>
          <p:nvSpPr>
            <p:cNvPr id="12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13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14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15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Softwarestruktur und Plattform</a:t>
            </a:r>
          </a:p>
          <a:p>
            <a:r>
              <a:rPr lang="de-DE" dirty="0"/>
              <a:t>Geplante Ziele</a:t>
            </a:r>
          </a:p>
          <a:p>
            <a:r>
              <a:rPr lang="de-DE" dirty="0"/>
              <a:t>Arbeitsfortschritt 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341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Verteiltes Rechnen</a:t>
            </a:r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16248"/>
              </p:ext>
            </p:extLst>
          </p:nvPr>
        </p:nvGraphicFramePr>
        <p:xfrm>
          <a:off x="2063552" y="1790638"/>
          <a:ext cx="6624735" cy="22910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208245">
                  <a:extLst>
                    <a:ext uri="{9D8B030D-6E8A-4147-A177-3AD203B41FA5}">
                      <a16:colId xmlns:a16="http://schemas.microsoft.com/office/drawing/2014/main" val="275405551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3250688108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3003900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Leistung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Einsatzbereich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40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Qualcomm Cloud</a:t>
                      </a:r>
                      <a:r>
                        <a:rPr lang="de-DE" baseline="0" dirty="0"/>
                        <a:t> AI 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400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Cloud-Server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72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Nvidia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Jetson</a:t>
                      </a:r>
                      <a:r>
                        <a:rPr lang="de-DE" dirty="0"/>
                        <a:t> AGX </a:t>
                      </a:r>
                      <a:r>
                        <a:rPr lang="de-DE" dirty="0" err="1"/>
                        <a:t>Orin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275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Cloud-Server / Fahrzeug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64 x GSA 2803S 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1080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L5 Fahrzeug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31891"/>
                  </a:ext>
                </a:extLst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334799" y="1196752"/>
            <a:ext cx="578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Leistungsvergleich Hardware für AI Applikationen: </a:t>
            </a:r>
          </a:p>
        </p:txBody>
      </p:sp>
      <p:sp>
        <p:nvSpPr>
          <p:cNvPr id="11" name="Rechteck 10"/>
          <p:cNvSpPr/>
          <p:nvPr/>
        </p:nvSpPr>
        <p:spPr>
          <a:xfrm>
            <a:off x="839415" y="4208112"/>
            <a:ext cx="90730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Rechenleistung von Autonomen Fahrzeugen für </a:t>
            </a:r>
            <a:r>
              <a:rPr lang="de-DE" dirty="0" err="1"/>
              <a:t>Machine</a:t>
            </a:r>
            <a:r>
              <a:rPr lang="de-DE" dirty="0"/>
              <a:t>-Learning vergleichbar mit mehreren Rechenmodulen  in Cloud-Servern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Bei Bereitstellung von Rechenleistung in Fahrzeugen kann erheblich Hardware für Cloud Serverzentren eingespart werden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Anwendungsbereich: Stark </a:t>
            </a:r>
            <a:r>
              <a:rPr lang="de-DE" dirty="0" err="1"/>
              <a:t>parallelisierbare</a:t>
            </a:r>
            <a:r>
              <a:rPr lang="de-DE" dirty="0"/>
              <a:t> Berechnungen: Neuronale Netze, Astronomie, Biologie, Wettermodelle, Finanzen</a:t>
            </a:r>
          </a:p>
          <a:p>
            <a:endParaRPr lang="de-DE" b="1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3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Verteiltes Rechnen</a:t>
            </a:r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61DC29F-D068-D8D7-552F-D92CC66508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958" y="1249369"/>
            <a:ext cx="1512168" cy="151216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EBBF0E27-4A05-5D59-13AF-E3B49F8D67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043" y="931550"/>
            <a:ext cx="1834895" cy="183489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5694BD-E9EF-E45B-18E7-A127C7DBF9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019" y="3605277"/>
            <a:ext cx="3703235" cy="370323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E5014ED-D05E-1996-72E9-5CEB64499F61}"/>
              </a:ext>
            </a:extLst>
          </p:cNvPr>
          <p:cNvCxnSpPr>
            <a:cxnSpLocks/>
          </p:cNvCxnSpPr>
          <p:nvPr/>
        </p:nvCxnSpPr>
        <p:spPr>
          <a:xfrm>
            <a:off x="6384032" y="1742599"/>
            <a:ext cx="3049601" cy="0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55D805AC-2D6A-5F3B-37F0-7F67AEC7F085}"/>
              </a:ext>
            </a:extLst>
          </p:cNvPr>
          <p:cNvCxnSpPr>
            <a:cxnSpLocks/>
          </p:cNvCxnSpPr>
          <p:nvPr/>
        </p:nvCxnSpPr>
        <p:spPr>
          <a:xfrm flipH="1">
            <a:off x="6468616" y="2422442"/>
            <a:ext cx="2853427" cy="1081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579986B-1113-A9AB-2100-1C85CB9D7C1A}"/>
              </a:ext>
            </a:extLst>
          </p:cNvPr>
          <p:cNvCxnSpPr>
            <a:cxnSpLocks/>
          </p:cNvCxnSpPr>
          <p:nvPr/>
        </p:nvCxnSpPr>
        <p:spPr>
          <a:xfrm flipH="1">
            <a:off x="8576393" y="2564904"/>
            <a:ext cx="961888" cy="2336363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42D8EDB-4B05-EC77-A6FE-631B50B3DA33}"/>
              </a:ext>
            </a:extLst>
          </p:cNvPr>
          <p:cNvCxnSpPr>
            <a:cxnSpLocks/>
          </p:cNvCxnSpPr>
          <p:nvPr/>
        </p:nvCxnSpPr>
        <p:spPr>
          <a:xfrm flipH="1" flipV="1">
            <a:off x="10776520" y="2390671"/>
            <a:ext cx="749580" cy="2510596"/>
          </a:xfrm>
          <a:prstGeom prst="straightConnector1">
            <a:avLst/>
          </a:prstGeom>
          <a:ln w="412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C4CA1006-B05C-8C5E-9402-44F42F606373}"/>
              </a:ext>
            </a:extLst>
          </p:cNvPr>
          <p:cNvSpPr txBox="1"/>
          <p:nvPr/>
        </p:nvSpPr>
        <p:spPr>
          <a:xfrm>
            <a:off x="6492125" y="1166939"/>
            <a:ext cx="28421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Applikation Bereitstellen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Eingangsdaten für Applikation</a:t>
            </a:r>
            <a:endParaRPr lang="de-DE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843AEE7-FF86-7BE8-0ED7-485BA873413C}"/>
              </a:ext>
            </a:extLst>
          </p:cNvPr>
          <p:cNvSpPr txBox="1"/>
          <p:nvPr/>
        </p:nvSpPr>
        <p:spPr>
          <a:xfrm>
            <a:off x="6468616" y="2071910"/>
            <a:ext cx="293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Ergebnisse aus der Applikation</a:t>
            </a:r>
            <a:endParaRPr lang="de-DE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C61CBC5-1729-340A-85E2-5C6CC5B6F3F7}"/>
              </a:ext>
            </a:extLst>
          </p:cNvPr>
          <p:cNvSpPr txBox="1"/>
          <p:nvPr/>
        </p:nvSpPr>
        <p:spPr>
          <a:xfrm>
            <a:off x="9089687" y="3825044"/>
            <a:ext cx="24202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Applikation an das Fahrzeug übertragen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Kommunikation mit Applikation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C0B0150-3757-7ADF-8AD1-48AA6BF93443}"/>
              </a:ext>
            </a:extLst>
          </p:cNvPr>
          <p:cNvSpPr txBox="1"/>
          <p:nvPr/>
        </p:nvSpPr>
        <p:spPr>
          <a:xfrm>
            <a:off x="5035251" y="242298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Auftraggeber</a:t>
            </a:r>
            <a:endParaRPr lang="de-DE" b="1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7B70FFD-08F4-77AD-6CF6-22AAAF28EBEB}"/>
              </a:ext>
            </a:extLst>
          </p:cNvPr>
          <p:cNvSpPr txBox="1"/>
          <p:nvPr/>
        </p:nvSpPr>
        <p:spPr>
          <a:xfrm>
            <a:off x="9538281" y="1852955"/>
            <a:ext cx="141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Verwaltung</a:t>
            </a:r>
            <a:endParaRPr lang="de-DE" b="1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04C0B8C-169E-34FE-A2E8-E55FA4490D67}"/>
              </a:ext>
            </a:extLst>
          </p:cNvPr>
          <p:cNvSpPr txBox="1"/>
          <p:nvPr/>
        </p:nvSpPr>
        <p:spPr>
          <a:xfrm>
            <a:off x="9538281" y="604410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smtClean="0"/>
              <a:t>Fahrzeug</a:t>
            </a:r>
            <a:endParaRPr lang="de-DE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8A15356-9E10-1239-28C5-8F49F83305DF}"/>
              </a:ext>
            </a:extLst>
          </p:cNvPr>
          <p:cNvSpPr txBox="1"/>
          <p:nvPr/>
        </p:nvSpPr>
        <p:spPr>
          <a:xfrm>
            <a:off x="424248" y="1298957"/>
            <a:ext cx="4589891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 smtClean="0"/>
              <a:t>Auftraggeber: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Stellt Applikation der </a:t>
            </a:r>
            <a:r>
              <a:rPr lang="de-DE" sz="1600" dirty="0" err="1" smtClean="0"/>
              <a:t>Verwalungsapplikation</a:t>
            </a:r>
            <a:r>
              <a:rPr lang="de-DE" sz="1600" dirty="0" smtClean="0"/>
              <a:t> zur Verfügung</a:t>
            </a:r>
            <a:r>
              <a:rPr lang="en-GB" sz="1600" dirty="0" smtClean="0"/>
              <a:t>, </a:t>
            </a:r>
            <a:r>
              <a:rPr lang="en-GB" sz="1600" dirty="0"/>
              <a:t>die in </a:t>
            </a:r>
            <a:r>
              <a:rPr lang="de-DE" sz="1600" dirty="0" smtClean="0"/>
              <a:t>einem</a:t>
            </a:r>
            <a:r>
              <a:rPr lang="en-GB" sz="1600" dirty="0" smtClean="0"/>
              <a:t> Cloud</a:t>
            </a:r>
            <a:r>
              <a:rPr lang="de-DE" sz="1600" dirty="0" smtClean="0"/>
              <a:t> Dienst berechnet werden sollen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Erhält Kommunikationsschnittstelle</a:t>
            </a:r>
            <a:r>
              <a:rPr lang="en-GB" sz="1600" dirty="0" smtClean="0"/>
              <a:t> </a:t>
            </a:r>
            <a:r>
              <a:rPr lang="en-GB" sz="1600" dirty="0"/>
              <a:t>für die </a:t>
            </a:r>
            <a:r>
              <a:rPr lang="de-DE" sz="1600" dirty="0" smtClean="0"/>
              <a:t>bereitgestellte Applikation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Versorgt Applikation mit Daten, erhält Ergebnisse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r>
              <a:rPr lang="de-DE" sz="1600" b="1" dirty="0" smtClean="0"/>
              <a:t>Verwaltung</a:t>
            </a:r>
            <a:r>
              <a:rPr lang="en-GB" sz="1600" b="1" dirty="0" smtClean="0"/>
              <a:t>:</a:t>
            </a:r>
            <a:endParaRPr lang="en-GB" sz="16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Nimmt Applikation vom Auftraggeber und verteilt es an Fahrzeuge.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1600" dirty="0" smtClean="0"/>
              <a:t>Bietet Kommunikationsschnittstellt für Auftraggeber und für Fahrzeuge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 smtClean="0"/>
          </a:p>
          <a:p>
            <a:r>
              <a:rPr lang="de-DE" sz="1600" b="1" dirty="0" smtClean="0"/>
              <a:t>Fahrzeug: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 smtClean="0"/>
              <a:t>Bietet die Möglichkeit Applikationen von extern zu laden und lokal auszuführen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DE" sz="1600" dirty="0" smtClean="0"/>
              <a:t>Bietet Kommunikationsschnittstelle</a:t>
            </a:r>
            <a:r>
              <a:rPr lang="en-GB" sz="1600" dirty="0" smtClean="0"/>
              <a:t> </a:t>
            </a:r>
            <a:r>
              <a:rPr lang="en-GB" sz="1600" dirty="0" err="1" smtClean="0"/>
              <a:t>für</a:t>
            </a:r>
            <a:r>
              <a:rPr lang="en-GB" sz="1600" dirty="0" smtClean="0"/>
              <a:t> die von extern </a:t>
            </a:r>
            <a:r>
              <a:rPr lang="de-DE" sz="1600" dirty="0" smtClean="0"/>
              <a:t>geladene Applikation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endParaRPr lang="en-GB" sz="1600" dirty="0"/>
          </a:p>
          <a:p>
            <a:endParaRPr lang="en-DE" sz="1600" dirty="0"/>
          </a:p>
        </p:txBody>
      </p:sp>
      <p:cxnSp>
        <p:nvCxnSpPr>
          <p:cNvPr id="24" name="Gerade Verbindung 61"/>
          <p:cNvCxnSpPr/>
          <p:nvPr/>
        </p:nvCxnSpPr>
        <p:spPr>
          <a:xfrm>
            <a:off x="4871864" y="1484784"/>
            <a:ext cx="0" cy="4752528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3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Verteiltes Rechnen</a:t>
            </a:r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8" name="Gruppieren 7"/>
          <p:cNvGrpSpPr>
            <a:grpSpLocks noChangeAspect="1"/>
          </p:cNvGrpSpPr>
          <p:nvPr/>
        </p:nvGrpSpPr>
        <p:grpSpPr>
          <a:xfrm>
            <a:off x="581825" y="3451949"/>
            <a:ext cx="4830469" cy="2747735"/>
            <a:chOff x="6442489" y="3026972"/>
            <a:chExt cx="5533750" cy="3147785"/>
          </a:xfrm>
        </p:grpSpPr>
        <p:grpSp>
          <p:nvGrpSpPr>
            <p:cNvPr id="10" name="Gruppieren 9"/>
            <p:cNvGrpSpPr/>
            <p:nvPr/>
          </p:nvGrpSpPr>
          <p:grpSpPr>
            <a:xfrm>
              <a:off x="6444976" y="3238524"/>
              <a:ext cx="5531263" cy="2936233"/>
              <a:chOff x="6444976" y="3238524"/>
              <a:chExt cx="5531263" cy="2936233"/>
            </a:xfrm>
          </p:grpSpPr>
          <p:grpSp>
            <p:nvGrpSpPr>
              <p:cNvPr id="13" name="Gruppieren 12"/>
              <p:cNvGrpSpPr/>
              <p:nvPr/>
            </p:nvGrpSpPr>
            <p:grpSpPr>
              <a:xfrm>
                <a:off x="6444976" y="3238524"/>
                <a:ext cx="5531263" cy="2936233"/>
                <a:chOff x="6353167" y="3212975"/>
                <a:chExt cx="5531263" cy="2936233"/>
              </a:xfrm>
            </p:grpSpPr>
            <p:pic>
              <p:nvPicPr>
                <p:cNvPr id="16" name="Grafik 15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5112" y="5412250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18" name="Grafik 17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53167" y="5415014"/>
                  <a:ext cx="546416" cy="546416"/>
                </a:xfrm>
                <a:prstGeom prst="rect">
                  <a:avLst/>
                </a:prstGeom>
              </p:spPr>
            </p:pic>
            <p:pic>
              <p:nvPicPr>
                <p:cNvPr id="19" name="Grafik 18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30108" y="5412249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20" name="Grafik 1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202476" y="5412250"/>
                  <a:ext cx="736958" cy="736958"/>
                </a:xfrm>
                <a:prstGeom prst="rect">
                  <a:avLst/>
                </a:prstGeom>
              </p:spPr>
            </p:pic>
            <p:pic>
              <p:nvPicPr>
                <p:cNvPr id="21" name="Grafik 2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70531" y="5415014"/>
                  <a:ext cx="546416" cy="546416"/>
                </a:xfrm>
                <a:prstGeom prst="rect">
                  <a:avLst/>
                </a:prstGeom>
              </p:spPr>
            </p:pic>
            <p:pic>
              <p:nvPicPr>
                <p:cNvPr id="22" name="Grafik 2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1147472" y="5412249"/>
                  <a:ext cx="736958" cy="736958"/>
                </a:xfrm>
                <a:prstGeom prst="rect">
                  <a:avLst/>
                </a:prstGeom>
              </p:spPr>
            </p:pic>
            <p:cxnSp>
              <p:nvCxnSpPr>
                <p:cNvPr id="23" name="Gerader Verbinder 22"/>
                <p:cNvCxnSpPr>
                  <a:endCxn id="18" idx="0"/>
                </p:cNvCxnSpPr>
                <p:nvPr/>
              </p:nvCxnSpPr>
              <p:spPr>
                <a:xfrm flipH="1">
                  <a:off x="6626375" y="3894050"/>
                  <a:ext cx="1950759" cy="152096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Gerader Verbinder 23"/>
                <p:cNvCxnSpPr>
                  <a:endCxn id="16" idx="0"/>
                </p:cNvCxnSpPr>
                <p:nvPr/>
              </p:nvCxnSpPr>
              <p:spPr>
                <a:xfrm flipH="1">
                  <a:off x="7653591" y="3945746"/>
                  <a:ext cx="1147343" cy="146650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Gerader Verbinder 24"/>
                <p:cNvCxnSpPr>
                  <a:endCxn id="19" idx="0"/>
                </p:cNvCxnSpPr>
                <p:nvPr/>
              </p:nvCxnSpPr>
              <p:spPr>
                <a:xfrm flipH="1">
                  <a:off x="8598587" y="3942982"/>
                  <a:ext cx="398411" cy="1469267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Gerader Verbinder 25"/>
                <p:cNvCxnSpPr/>
                <p:nvPr/>
              </p:nvCxnSpPr>
              <p:spPr>
                <a:xfrm>
                  <a:off x="9163300" y="3942982"/>
                  <a:ext cx="328232" cy="148366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Gerader Verbinder 26"/>
                <p:cNvCxnSpPr/>
                <p:nvPr/>
              </p:nvCxnSpPr>
              <p:spPr>
                <a:xfrm>
                  <a:off x="9352469" y="3942982"/>
                  <a:ext cx="1218486" cy="145764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Gerader Verbinder 27"/>
                <p:cNvCxnSpPr/>
                <p:nvPr/>
              </p:nvCxnSpPr>
              <p:spPr>
                <a:xfrm>
                  <a:off x="9496573" y="3894050"/>
                  <a:ext cx="1987343" cy="1524013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9" name="Grafik 2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28519" y="3212975"/>
                  <a:ext cx="868054" cy="868054"/>
                </a:xfrm>
                <a:prstGeom prst="rect">
                  <a:avLst/>
                </a:prstGeom>
              </p:spPr>
            </p:pic>
          </p:grpSp>
          <p:pic>
            <p:nvPicPr>
              <p:cNvPr id="14" name="Grafik 13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40023" y="3329456"/>
                <a:ext cx="639075" cy="639075"/>
              </a:xfrm>
              <a:prstGeom prst="rect">
                <a:avLst/>
              </a:prstGeom>
            </p:spPr>
          </p:pic>
          <p:cxnSp>
            <p:nvCxnSpPr>
              <p:cNvPr id="15" name="Gerader Verbinder 14"/>
              <p:cNvCxnSpPr>
                <a:stCxn id="29" idx="1"/>
                <a:endCxn id="14" idx="3"/>
              </p:cNvCxnSpPr>
              <p:nvPr/>
            </p:nvCxnSpPr>
            <p:spPr>
              <a:xfrm flipH="1" flipV="1">
                <a:off x="7579098" y="3648994"/>
                <a:ext cx="1141230" cy="23557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feld 10"/>
            <p:cNvSpPr txBox="1"/>
            <p:nvPr/>
          </p:nvSpPr>
          <p:spPr>
            <a:xfrm>
              <a:off x="8832190" y="3033833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Cloud</a:t>
              </a: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6442489" y="3026972"/>
              <a:ext cx="1739427" cy="423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Auftraggeber</a:t>
              </a:r>
            </a:p>
          </p:txBody>
        </p:sp>
      </p:grpSp>
      <p:grpSp>
        <p:nvGrpSpPr>
          <p:cNvPr id="30" name="Gruppieren 29"/>
          <p:cNvGrpSpPr>
            <a:grpSpLocks noChangeAspect="1"/>
          </p:cNvGrpSpPr>
          <p:nvPr/>
        </p:nvGrpSpPr>
        <p:grpSpPr>
          <a:xfrm>
            <a:off x="5805555" y="3285018"/>
            <a:ext cx="5659583" cy="2914665"/>
            <a:chOff x="-80833" y="3034615"/>
            <a:chExt cx="6097407" cy="3140143"/>
          </a:xfrm>
        </p:grpSpPr>
        <p:grpSp>
          <p:nvGrpSpPr>
            <p:cNvPr id="31" name="Gruppieren 30"/>
            <p:cNvGrpSpPr/>
            <p:nvPr/>
          </p:nvGrpSpPr>
          <p:grpSpPr>
            <a:xfrm>
              <a:off x="345724" y="3238525"/>
              <a:ext cx="5670850" cy="2936233"/>
              <a:chOff x="345724" y="3238525"/>
              <a:chExt cx="5670850" cy="2936233"/>
            </a:xfrm>
          </p:grpSpPr>
          <p:pic>
            <p:nvPicPr>
              <p:cNvPr id="35" name="Grafik 34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5724" y="3771931"/>
                <a:ext cx="639075" cy="639075"/>
              </a:xfrm>
              <a:prstGeom prst="rect">
                <a:avLst/>
              </a:prstGeom>
            </p:spPr>
          </p:pic>
          <p:grpSp>
            <p:nvGrpSpPr>
              <p:cNvPr id="36" name="Gruppieren 35"/>
              <p:cNvGrpSpPr>
                <a:grpSpLocks noChangeAspect="1"/>
              </p:cNvGrpSpPr>
              <p:nvPr/>
            </p:nvGrpSpPr>
            <p:grpSpPr>
              <a:xfrm>
                <a:off x="485311" y="3238525"/>
                <a:ext cx="5531263" cy="2936233"/>
                <a:chOff x="319025" y="1067623"/>
                <a:chExt cx="9572670" cy="5081586"/>
              </a:xfrm>
            </p:grpSpPr>
            <p:pic>
              <p:nvPicPr>
                <p:cNvPr id="39" name="Grafik 38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74940" y="3122343"/>
                  <a:ext cx="673679" cy="1038426"/>
                </a:xfrm>
                <a:prstGeom prst="rect">
                  <a:avLst/>
                </a:prstGeom>
              </p:spPr>
            </p:pic>
            <p:pic>
              <p:nvPicPr>
                <p:cNvPr id="40" name="Grafik 39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31894" y="4873794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41" name="Grafik 40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9025" y="4878577"/>
                  <a:ext cx="945653" cy="945653"/>
                </a:xfrm>
                <a:prstGeom prst="rect">
                  <a:avLst/>
                </a:prstGeom>
              </p:spPr>
            </p:pic>
            <p:pic>
              <p:nvPicPr>
                <p:cNvPr id="42" name="Grafik 41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67350" y="4873793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43" name="Grafik 42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80824" y="4873794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44" name="Grafik 4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7955" y="4878577"/>
                  <a:ext cx="945653" cy="945653"/>
                </a:xfrm>
                <a:prstGeom prst="rect">
                  <a:avLst/>
                </a:prstGeom>
              </p:spPr>
            </p:pic>
            <p:pic>
              <p:nvPicPr>
                <p:cNvPr id="45" name="Grafik 44"/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616280" y="4873793"/>
                  <a:ext cx="1275415" cy="1275415"/>
                </a:xfrm>
                <a:prstGeom prst="rect">
                  <a:avLst/>
                </a:prstGeom>
              </p:spPr>
            </p:pic>
            <p:pic>
              <p:nvPicPr>
                <p:cNvPr id="46" name="Grafik 45"/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81691" y="3122343"/>
                  <a:ext cx="673679" cy="1038426"/>
                </a:xfrm>
                <a:prstGeom prst="rect">
                  <a:avLst/>
                </a:prstGeom>
              </p:spPr>
            </p:pic>
            <p:cxnSp>
              <p:nvCxnSpPr>
                <p:cNvPr id="47" name="Gerader Verbinder 46"/>
                <p:cNvCxnSpPr>
                  <a:endCxn id="41" idx="0"/>
                </p:cNvCxnSpPr>
                <p:nvPr/>
              </p:nvCxnSpPr>
              <p:spPr>
                <a:xfrm flipH="1">
                  <a:off x="791852" y="4160769"/>
                  <a:ext cx="1395008" cy="71780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Gerader Verbinder 47"/>
                <p:cNvCxnSpPr>
                  <a:endCxn id="40" idx="0"/>
                </p:cNvCxnSpPr>
                <p:nvPr/>
              </p:nvCxnSpPr>
              <p:spPr>
                <a:xfrm>
                  <a:off x="2569601" y="4293096"/>
                  <a:ext cx="1" cy="58069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Gerader Verbinder 48"/>
                <p:cNvCxnSpPr>
                  <a:endCxn id="42" idx="0"/>
                </p:cNvCxnSpPr>
                <p:nvPr/>
              </p:nvCxnSpPr>
              <p:spPr>
                <a:xfrm>
                  <a:off x="2964655" y="4160769"/>
                  <a:ext cx="1240403" cy="71302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Gerader Verbinder 49"/>
                <p:cNvCxnSpPr/>
                <p:nvPr/>
              </p:nvCxnSpPr>
              <p:spPr>
                <a:xfrm flipH="1">
                  <a:off x="5750429" y="4180893"/>
                  <a:ext cx="1395008" cy="71780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Gerader Verbinder 50"/>
                <p:cNvCxnSpPr/>
                <p:nvPr/>
              </p:nvCxnSpPr>
              <p:spPr>
                <a:xfrm>
                  <a:off x="7618530" y="4272972"/>
                  <a:ext cx="1" cy="580698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Gerader Verbinder 51"/>
                <p:cNvCxnSpPr/>
                <p:nvPr/>
              </p:nvCxnSpPr>
              <p:spPr>
                <a:xfrm>
                  <a:off x="7958144" y="4170831"/>
                  <a:ext cx="1240403" cy="713024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53" name="Grafik 5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56858" y="1067623"/>
                  <a:ext cx="1502296" cy="1502296"/>
                </a:xfrm>
                <a:prstGeom prst="rect">
                  <a:avLst/>
                </a:prstGeom>
              </p:spPr>
            </p:pic>
            <p:cxnSp>
              <p:nvCxnSpPr>
                <p:cNvPr id="54" name="Gerader Verbinder 53"/>
                <p:cNvCxnSpPr/>
                <p:nvPr/>
              </p:nvCxnSpPr>
              <p:spPr>
                <a:xfrm flipV="1">
                  <a:off x="2914707" y="2335791"/>
                  <a:ext cx="1812092" cy="786552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Gerader Verbinder 54"/>
                <p:cNvCxnSpPr/>
                <p:nvPr/>
              </p:nvCxnSpPr>
              <p:spPr>
                <a:xfrm flipH="1" flipV="1">
                  <a:off x="5215913" y="2335791"/>
                  <a:ext cx="2167020" cy="912490"/>
                </a:xfrm>
                <a:prstGeom prst="line">
                  <a:avLst/>
                </a:prstGeom>
                <a:ln w="3175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Gerader Verbinder 36"/>
              <p:cNvCxnSpPr>
                <a:stCxn id="35" idx="3"/>
              </p:cNvCxnSpPr>
              <p:nvPr/>
            </p:nvCxnSpPr>
            <p:spPr>
              <a:xfrm flipV="1">
                <a:off x="984799" y="3648993"/>
                <a:ext cx="1665184" cy="442476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r Verbinder 37"/>
              <p:cNvCxnSpPr>
                <a:stCxn id="35" idx="3"/>
                <a:endCxn id="39" idx="1"/>
              </p:cNvCxnSpPr>
              <p:nvPr/>
            </p:nvCxnSpPr>
            <p:spPr>
              <a:xfrm>
                <a:off x="984799" y="4091469"/>
                <a:ext cx="630675" cy="634322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feld 31"/>
            <p:cNvSpPr txBox="1"/>
            <p:nvPr/>
          </p:nvSpPr>
          <p:spPr>
            <a:xfrm>
              <a:off x="2815418" y="3034615"/>
              <a:ext cx="787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Cloud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2430123" y="4562457"/>
              <a:ext cx="1428583" cy="397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Fog </a:t>
              </a:r>
              <a:r>
                <a:rPr lang="de-DE" dirty="0"/>
                <a:t>Server</a:t>
              </a: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-80833" y="3501167"/>
              <a:ext cx="1635824" cy="3979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Auftraggeber</a:t>
              </a:r>
            </a:p>
          </p:txBody>
        </p:sp>
      </p:grpSp>
      <p:sp>
        <p:nvSpPr>
          <p:cNvPr id="56" name="Textfeld 55"/>
          <p:cNvSpPr txBox="1"/>
          <p:nvPr/>
        </p:nvSpPr>
        <p:spPr>
          <a:xfrm>
            <a:off x="6148206" y="1289179"/>
            <a:ext cx="56379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Fog </a:t>
            </a:r>
            <a:r>
              <a:rPr lang="de-DE" b="1" dirty="0"/>
              <a:t>Netzwerk: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Endpunkte verbinden sich mit örtlich lokalem </a:t>
            </a:r>
            <a:r>
              <a:rPr lang="de-DE" dirty="0" smtClean="0"/>
              <a:t>Fog </a:t>
            </a:r>
            <a:r>
              <a:rPr lang="de-DE" dirty="0"/>
              <a:t>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Kommunikation zur Cloud über </a:t>
            </a:r>
            <a:r>
              <a:rPr lang="de-DE" dirty="0" smtClean="0"/>
              <a:t>Fog </a:t>
            </a:r>
            <a:r>
              <a:rPr lang="de-DE" dirty="0"/>
              <a:t>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Reduzierte Latenz und Bandbreitenverbrauch im </a:t>
            </a:r>
            <a:r>
              <a:rPr lang="de-DE" dirty="0" smtClean="0"/>
              <a:t>vergleich zur Edge Ansatz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Höhere Verwaltungskomplexität im Vergleich zur Edge Ansatz</a:t>
            </a:r>
          </a:p>
        </p:txBody>
      </p:sp>
      <p:sp>
        <p:nvSpPr>
          <p:cNvPr id="57" name="Textfeld 56"/>
          <p:cNvSpPr txBox="1"/>
          <p:nvPr/>
        </p:nvSpPr>
        <p:spPr>
          <a:xfrm>
            <a:off x="581825" y="1311414"/>
            <a:ext cx="5051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Edge </a:t>
            </a:r>
            <a:r>
              <a:rPr lang="de-DE" b="1" dirty="0"/>
              <a:t>Netzwerk: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Alle Endpunkte verbinden sich direkt mit Cloud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Eine zentrale Verwaltung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Skalierbarkeit begrenzt durch Bandbreite und Latenz</a:t>
            </a:r>
          </a:p>
        </p:txBody>
      </p:sp>
      <p:cxnSp>
        <p:nvCxnSpPr>
          <p:cNvPr id="58" name="Gerade Verbindung 61"/>
          <p:cNvCxnSpPr/>
          <p:nvPr/>
        </p:nvCxnSpPr>
        <p:spPr>
          <a:xfrm flipH="1">
            <a:off x="5663952" y="1311414"/>
            <a:ext cx="1" cy="5069914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14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-Praesentation_Standard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-Praesentation_Standard.potx" id="{20A4955A-9F5C-4E07-BB78-29797212F080}" vid="{969E09FC-D8FC-4CB8-8512-5827C875818E}"/>
    </a:ext>
  </a:extLst>
</a:theme>
</file>

<file path=ppt/theme/theme2.xml><?xml version="1.0" encoding="utf-8"?>
<a:theme xmlns:a="http://schemas.openxmlformats.org/drawingml/2006/main" name="ika_Englisch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-Praesentation_Standard.potx" id="{20A4955A-9F5C-4E07-BB78-29797212F080}" vid="{8E9C241E-8037-4E04-93EB-4AB404A2AE6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I-Praesentation_Standard</Template>
  <TotalTime>0</TotalTime>
  <Words>905</Words>
  <Application>Microsoft Office PowerPoint</Application>
  <PresentationFormat>Breitbild</PresentationFormat>
  <Paragraphs>240</Paragraphs>
  <Slides>19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Arial</vt:lpstr>
      <vt:lpstr>Calibri</vt:lpstr>
      <vt:lpstr>Wingdings</vt:lpstr>
      <vt:lpstr>I-Praesentation_Standard</vt:lpstr>
      <vt:lpstr>ika_Englisch</vt:lpstr>
      <vt:lpstr>think-cell Folie</vt:lpstr>
      <vt:lpstr>Verteiltes Rechnen mit Hilfe von autonomen Fahrzeugsteuergeräten</vt:lpstr>
      <vt:lpstr>PowerPoint-Präsentation</vt:lpstr>
      <vt:lpstr>Informationen zur Person</vt:lpstr>
      <vt:lpstr>Inhalt</vt:lpstr>
      <vt:lpstr>Einleitung</vt:lpstr>
      <vt:lpstr>Inhalt</vt:lpstr>
      <vt:lpstr>Verteiltes Rechnen</vt:lpstr>
      <vt:lpstr>Verteiltes Rechnen</vt:lpstr>
      <vt:lpstr>Verteiltes Rechnen</vt:lpstr>
      <vt:lpstr>Inhalt</vt:lpstr>
      <vt:lpstr>Softwarestruktur und Plattform</vt:lpstr>
      <vt:lpstr>Softwarestruktur und Plattform</vt:lpstr>
      <vt:lpstr>Inhalt</vt:lpstr>
      <vt:lpstr>Geplante Ziele</vt:lpstr>
      <vt:lpstr>Inhalt</vt:lpstr>
      <vt:lpstr>Arbeitsfortschritt und nächste Schritte</vt:lpstr>
      <vt:lpstr>Inhalt</vt:lpstr>
      <vt:lpstr>Finanzierung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Verteiltes Rechnen mittels autonomen Fahrzeugsteuergeräten</dc:title>
  <dc:creator>Gergely Bilkei-Gorzo</dc:creator>
  <cp:lastModifiedBy>Gergely Bilkei-Gorzo</cp:lastModifiedBy>
  <cp:revision>18</cp:revision>
  <dcterms:created xsi:type="dcterms:W3CDTF">2022-11-29T15:56:53Z</dcterms:created>
  <dcterms:modified xsi:type="dcterms:W3CDTF">2023-05-10T15:15:25Z</dcterms:modified>
</cp:coreProperties>
</file>