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85"/>
  </p:notesMasterIdLst>
  <p:handoutMasterIdLst>
    <p:handoutMasterId r:id="rId86"/>
  </p:handoutMasterIdLst>
  <p:sldIdLst>
    <p:sldId id="256" r:id="rId5"/>
    <p:sldId id="478" r:id="rId6"/>
    <p:sldId id="479" r:id="rId7"/>
    <p:sldId id="262" r:id="rId8"/>
    <p:sldId id="635" r:id="rId9"/>
    <p:sldId id="636" r:id="rId10"/>
    <p:sldId id="573" r:id="rId11"/>
    <p:sldId id="616" r:id="rId12"/>
    <p:sldId id="639" r:id="rId13"/>
    <p:sldId id="580" r:id="rId14"/>
    <p:sldId id="581" r:id="rId15"/>
    <p:sldId id="583" r:id="rId16"/>
    <p:sldId id="585" r:id="rId17"/>
    <p:sldId id="586" r:id="rId18"/>
    <p:sldId id="587" r:id="rId19"/>
    <p:sldId id="578" r:id="rId20"/>
    <p:sldId id="640" r:id="rId21"/>
    <p:sldId id="588" r:id="rId22"/>
    <p:sldId id="590" r:id="rId23"/>
    <p:sldId id="629" r:id="rId24"/>
    <p:sldId id="653" r:id="rId25"/>
    <p:sldId id="647" r:id="rId26"/>
    <p:sldId id="589" r:id="rId27"/>
    <p:sldId id="591" r:id="rId28"/>
    <p:sldId id="652" r:id="rId29"/>
    <p:sldId id="630" r:id="rId30"/>
    <p:sldId id="641" r:id="rId31"/>
    <p:sldId id="592" r:id="rId32"/>
    <p:sldId id="593" r:id="rId33"/>
    <p:sldId id="594" r:id="rId34"/>
    <p:sldId id="631" r:id="rId35"/>
    <p:sldId id="642" r:id="rId36"/>
    <p:sldId id="582" r:id="rId37"/>
    <p:sldId id="595" r:id="rId38"/>
    <p:sldId id="596" r:id="rId39"/>
    <p:sldId id="617" r:id="rId40"/>
    <p:sldId id="618" r:id="rId41"/>
    <p:sldId id="619" r:id="rId42"/>
    <p:sldId id="620" r:id="rId43"/>
    <p:sldId id="621" r:id="rId44"/>
    <p:sldId id="622" r:id="rId45"/>
    <p:sldId id="623" r:id="rId46"/>
    <p:sldId id="597" r:id="rId47"/>
    <p:sldId id="606" r:id="rId48"/>
    <p:sldId id="607" r:id="rId49"/>
    <p:sldId id="601" r:id="rId50"/>
    <p:sldId id="625" r:id="rId51"/>
    <p:sldId id="605" r:id="rId52"/>
    <p:sldId id="633" r:id="rId53"/>
    <p:sldId id="632" r:id="rId54"/>
    <p:sldId id="638" r:id="rId55"/>
    <p:sldId id="650" r:id="rId56"/>
    <p:sldId id="643" r:id="rId57"/>
    <p:sldId id="624" r:id="rId58"/>
    <p:sldId id="598" r:id="rId59"/>
    <p:sldId id="637" r:id="rId60"/>
    <p:sldId id="634" r:id="rId61"/>
    <p:sldId id="599" r:id="rId62"/>
    <p:sldId id="627" r:id="rId63"/>
    <p:sldId id="628" r:id="rId64"/>
    <p:sldId id="600" r:id="rId65"/>
    <p:sldId id="602" r:id="rId66"/>
    <p:sldId id="603" r:id="rId67"/>
    <p:sldId id="604" r:id="rId68"/>
    <p:sldId id="648" r:id="rId69"/>
    <p:sldId id="651" r:id="rId70"/>
    <p:sldId id="644" r:id="rId71"/>
    <p:sldId id="574" r:id="rId72"/>
    <p:sldId id="608" r:id="rId73"/>
    <p:sldId id="612" r:id="rId74"/>
    <p:sldId id="609" r:id="rId75"/>
    <p:sldId id="613" r:id="rId76"/>
    <p:sldId id="626" r:id="rId77"/>
    <p:sldId id="610" r:id="rId78"/>
    <p:sldId id="645" r:id="rId79"/>
    <p:sldId id="614" r:id="rId80"/>
    <p:sldId id="615" r:id="rId81"/>
    <p:sldId id="649" r:id="rId82"/>
    <p:sldId id="654" r:id="rId83"/>
    <p:sldId id="482" r:id="rId84"/>
  </p:sldIdLst>
  <p:sldSz cx="12192000" cy="6858000"/>
  <p:notesSz cx="6797675" cy="9926638"/>
  <p:custDataLst>
    <p:tags r:id="rId8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Day" id="{90389BD3-C6BA-42C5-88B1-C48A589A5F51}">
          <p14:sldIdLst>
            <p14:sldId id="256"/>
            <p14:sldId id="478"/>
          </p14:sldIdLst>
        </p14:section>
        <p14:section name="Lecture Introduction" id="{8D7F6AFA-0861-4F58-A965-DD99FD4FFA7C}">
          <p14:sldIdLst>
            <p14:sldId id="479"/>
            <p14:sldId id="262"/>
            <p14:sldId id="635"/>
            <p14:sldId id="636"/>
          </p14:sldIdLst>
        </p14:section>
        <p14:section name="Embedded Systems" id="{72FD2252-5065-4BCE-9BE3-97ECEC9026C7}">
          <p14:sldIdLst>
            <p14:sldId id="573"/>
            <p14:sldId id="616"/>
            <p14:sldId id="639"/>
          </p14:sldIdLst>
        </p14:section>
        <p14:section name="Architectures" id="{38CAA40A-1ECB-4BB4-84D2-FE6E421E5865}">
          <p14:sldIdLst>
            <p14:sldId id="580"/>
            <p14:sldId id="581"/>
            <p14:sldId id="583"/>
            <p14:sldId id="585"/>
            <p14:sldId id="586"/>
            <p14:sldId id="587"/>
            <p14:sldId id="578"/>
            <p14:sldId id="640"/>
          </p14:sldIdLst>
        </p14:section>
        <p14:section name="Parallel Computing" id="{9B771376-B381-4408-A76C-C867C7D319FC}">
          <p14:sldIdLst>
            <p14:sldId id="588"/>
            <p14:sldId id="590"/>
            <p14:sldId id="629"/>
            <p14:sldId id="653"/>
            <p14:sldId id="647"/>
            <p14:sldId id="589"/>
            <p14:sldId id="591"/>
            <p14:sldId id="652"/>
            <p14:sldId id="630"/>
            <p14:sldId id="641"/>
          </p14:sldIdLst>
        </p14:section>
        <p14:section name="Comparison of different Embedded CPUs" id="{3FD20FD4-3D53-4985-96F6-1DFB5DD9B52C}">
          <p14:sldIdLst>
            <p14:sldId id="592"/>
            <p14:sldId id="593"/>
            <p14:sldId id="594"/>
            <p14:sldId id="631"/>
            <p14:sldId id="642"/>
          </p14:sldIdLst>
        </p14:section>
        <p14:section name="Memory Types and Linking" id="{67F5C780-4418-462F-81FF-76E6D18C9FC4}">
          <p14:sldIdLst>
            <p14:sldId id="582"/>
            <p14:sldId id="595"/>
            <p14:sldId id="596"/>
            <p14:sldId id="617"/>
            <p14:sldId id="618"/>
            <p14:sldId id="619"/>
            <p14:sldId id="620"/>
            <p14:sldId id="621"/>
            <p14:sldId id="622"/>
            <p14:sldId id="623"/>
            <p14:sldId id="597"/>
            <p14:sldId id="606"/>
            <p14:sldId id="607"/>
            <p14:sldId id="601"/>
            <p14:sldId id="625"/>
            <p14:sldId id="605"/>
            <p14:sldId id="633"/>
            <p14:sldId id="632"/>
            <p14:sldId id="638"/>
            <p14:sldId id="650"/>
            <p14:sldId id="643"/>
          </p14:sldIdLst>
        </p14:section>
        <p14:section name="Stack, Heap and Exceptions" id="{FE10FD4B-98D6-458B-B3F7-12B24C6B3995}">
          <p14:sldIdLst>
            <p14:sldId id="624"/>
            <p14:sldId id="598"/>
            <p14:sldId id="637"/>
            <p14:sldId id="634"/>
            <p14:sldId id="599"/>
            <p14:sldId id="627"/>
            <p14:sldId id="628"/>
            <p14:sldId id="600"/>
            <p14:sldId id="602"/>
            <p14:sldId id="603"/>
            <p14:sldId id="604"/>
            <p14:sldId id="648"/>
            <p14:sldId id="651"/>
            <p14:sldId id="644"/>
          </p14:sldIdLst>
        </p14:section>
        <p14:section name="AUTOSAR Guidelines" id="{9503FE6C-78A1-452F-A7B2-F81B29132764}">
          <p14:sldIdLst>
            <p14:sldId id="574"/>
            <p14:sldId id="608"/>
            <p14:sldId id="612"/>
            <p14:sldId id="609"/>
            <p14:sldId id="613"/>
            <p14:sldId id="626"/>
            <p14:sldId id="610"/>
            <p14:sldId id="645"/>
          </p14:sldIdLst>
        </p14:section>
        <p14:section name="RTOS" id="{F501B716-51D8-4CA7-A20F-E2FC314B90BA}">
          <p14:sldIdLst>
            <p14:sldId id="614"/>
            <p14:sldId id="615"/>
            <p14:sldId id="649"/>
            <p14:sldId id="654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704" userDrawn="1">
          <p15:clr>
            <a:srgbClr val="A4A3A4"/>
          </p15:clr>
        </p15:guide>
        <p15:guide id="10" pos="3976" userDrawn="1">
          <p15:clr>
            <a:srgbClr val="A4A3A4"/>
          </p15:clr>
        </p15:guide>
        <p15:guide id="11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ely Bilkei-Gorzo" initials="GB" lastIdx="1" clrIdx="0">
    <p:extLst>
      <p:ext uri="{19B8F6BF-5375-455C-9EA6-DF929625EA0E}">
        <p15:presenceInfo xmlns:p15="http://schemas.microsoft.com/office/powerpoint/2012/main" userId="S-1-5-21-2887681565-1567014954-3579115003-139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FE7"/>
    <a:srgbClr val="FBDB96"/>
    <a:srgbClr val="1B598E"/>
    <a:srgbClr val="000000"/>
    <a:srgbClr val="FFFF00"/>
    <a:srgbClr val="AC75D5"/>
    <a:srgbClr val="00B0F0"/>
    <a:srgbClr val="5EAFFF"/>
    <a:srgbClr val="00549F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4205E-D4D8-4D2D-B498-4D525F798FE7}" v="46" dt="2022-05-17T14:08:42.200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2" autoAdjust="0"/>
    <p:restoredTop sz="88372" autoAdjust="0"/>
  </p:normalViewPr>
  <p:slideViewPr>
    <p:cSldViewPr showGuides="1">
      <p:cViewPr varScale="1">
        <p:scale>
          <a:sx n="102" d="100"/>
          <a:sy n="102" d="100"/>
        </p:scale>
        <p:origin x="750" y="114"/>
      </p:cViewPr>
      <p:guideLst>
        <p:guide orient="horz" pos="799"/>
        <p:guide orient="horz" pos="482"/>
        <p:guide orient="horz" pos="119"/>
        <p:guide orient="horz" pos="3748"/>
        <p:guide pos="3840"/>
        <p:guide pos="211"/>
        <p:guide pos="7469"/>
        <p:guide pos="3704"/>
        <p:guide pos="3976"/>
        <p:guide orient="horz" pos="618"/>
      </p:guideLst>
    </p:cSldViewPr>
  </p:slideViewPr>
  <p:outlineViewPr>
    <p:cViewPr>
      <p:scale>
        <a:sx n="33" d="100"/>
        <a:sy n="33" d="100"/>
      </p:scale>
      <p:origin x="0" y="-7251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342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60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06.11.2024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31F1D7-8377-4A76-8F5D-3E76EEE25737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45A0C133-2FF1-4A65-8FB9-994063EC256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0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6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https://de.wikipedia.org/wiki/Datei:ProgramCallStack2_en.svg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5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Example: Array of unknown size</a:t>
            </a:r>
          </a:p>
          <a:p>
            <a:r>
              <a:rPr lang="en-US" dirty="0">
                <a:sym typeface="Wingdings" panose="05000000000000000000" pitchFamily="2" charset="2"/>
              </a:rPr>
              <a:t>Possibility 1: Use an array that large, that it will be enough for any usage  inefficient!</a:t>
            </a:r>
          </a:p>
          <a:p>
            <a:r>
              <a:rPr lang="en-US" dirty="0">
                <a:sym typeface="Wingdings" panose="05000000000000000000" pitchFamily="2" charset="2"/>
              </a:rPr>
              <a:t>Possibility 2: Use the </a:t>
            </a:r>
            <a:r>
              <a:rPr lang="en-US" i="1" dirty="0">
                <a:sym typeface="Wingdings" panose="05000000000000000000" pitchFamily="2" charset="2"/>
              </a:rPr>
              <a:t>heap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4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https://de.wikipedia.org/wiki/Datei:ProgramCallStack2_en.svg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1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2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6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4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9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2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3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7" b="18286"/>
          <a:stretch/>
        </p:blipFill>
        <p:spPr>
          <a:xfrm>
            <a:off x="0" y="0"/>
            <a:ext cx="12192000" cy="2294313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>
          <a:xfrm>
            <a:off x="335360" y="2420887"/>
            <a:ext cx="11521280" cy="229431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chemeClr val="tx2"/>
                </a:solidFill>
              </a:rPr>
              <a:t>C++ Training for ADAS Development</a:t>
            </a:r>
          </a:p>
          <a:p>
            <a:endParaRPr lang="en-GB" b="1" dirty="0">
              <a:solidFill>
                <a:schemeClr val="tx2"/>
              </a:solidFill>
            </a:endParaRPr>
          </a:p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RWTH International Academy</a:t>
            </a:r>
          </a:p>
          <a:p>
            <a:endParaRPr lang="en-GB" sz="1200" dirty="0"/>
          </a:p>
          <a:p>
            <a:r>
              <a:rPr lang="en-US" dirty="0"/>
              <a:t>Training Program for Employees of The Ford Company</a:t>
            </a:r>
          </a:p>
          <a:p>
            <a:r>
              <a:rPr lang="en-US" dirty="0"/>
              <a:t>Starting July 3, 2024</a:t>
            </a:r>
          </a:p>
        </p:txBody>
      </p:sp>
    </p:spTree>
    <p:extLst>
      <p:ext uri="{BB962C8B-B14F-4D97-AF65-F5344CB8AC3E}">
        <p14:creationId xmlns:p14="http://schemas.microsoft.com/office/powerpoint/2010/main" val="154189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&lt;Day-Agenda within table&gt;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7" cy="73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  <a:lvl5pPr marL="647700" indent="0" algn="l">
              <a:buNone/>
              <a:defRPr sz="2400" b="0"/>
            </a:lvl5pPr>
          </a:lstStyle>
          <a:p>
            <a:pPr lvl="0"/>
            <a:r>
              <a:rPr lang="en-GB" dirty="0"/>
              <a:t> </a:t>
            </a:r>
          </a:p>
          <a:p>
            <a:pPr lvl="0"/>
            <a:r>
              <a:rPr lang="en-GB" dirty="0"/>
              <a:t>Agenda for Day &lt;N&gt;</a:t>
            </a:r>
          </a:p>
        </p:txBody>
      </p:sp>
    </p:spTree>
    <p:extLst>
      <p:ext uri="{BB962C8B-B14F-4D97-AF65-F5344CB8AC3E}">
        <p14:creationId xmlns:p14="http://schemas.microsoft.com/office/powerpoint/2010/main" val="347152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3375" y="2348880"/>
            <a:ext cx="11523265" cy="5040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3200" b="1" spc="0" baseline="0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&lt;General Overview / Fundamentals / Components / ... &gt;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37220" y="2859038"/>
            <a:ext cx="11523265" cy="4259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8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 Title&gt;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3374" y="3717032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&lt;Aachen, 21. June 2022&gt;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4367" y="4030960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&lt;Lecturer&gt;</a:t>
            </a:r>
          </a:p>
        </p:txBody>
      </p:sp>
    </p:spTree>
    <p:extLst>
      <p:ext uri="{BB962C8B-B14F-4D97-AF65-F5344CB8AC3E}">
        <p14:creationId xmlns:p14="http://schemas.microsoft.com/office/powerpoint/2010/main" val="364377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4320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560388" y="980728"/>
            <a:ext cx="11315700" cy="293688"/>
          </a:xfrm>
          <a:prstGeom prst="rect">
            <a:avLst/>
          </a:prstGeom>
          <a:gradFill>
            <a:gsLst>
              <a:gs pos="25000">
                <a:srgbClr val="FFED00"/>
              </a:gs>
              <a:gs pos="100000">
                <a:schemeClr val="bg1"/>
              </a:gs>
            </a:gsLst>
            <a:lin ang="0" scaled="0"/>
          </a:gradFill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664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Font typeface="Wingdings" panose="05000000000000000000" pitchFamily="2" charset="2"/>
              <a:buChar char="§"/>
              <a:defRPr sz="2000"/>
            </a:lvl1pPr>
            <a:lvl2pPr marL="431800" indent="-215900">
              <a:buFont typeface="Wingdings" panose="05000000000000000000" pitchFamily="2" charset="2"/>
              <a:buChar char="§"/>
              <a:defRPr sz="1800" baseline="0"/>
            </a:lvl2pPr>
            <a:lvl3pPr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</p:spTree>
    <p:extLst>
      <p:ext uri="{BB962C8B-B14F-4D97-AF65-F5344CB8AC3E}">
        <p14:creationId xmlns:p14="http://schemas.microsoft.com/office/powerpoint/2010/main" val="13420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8" cy="7380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&lt;Title (if Subtitle)&gt;</a:t>
            </a:r>
          </a:p>
          <a:p>
            <a:pPr lvl="0"/>
            <a:r>
              <a:rPr lang="en-GB" dirty="0"/>
              <a:t>&lt;Title / Subtitle&gt;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480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2000"/>
            </a:lvl1pPr>
            <a:lvl2pPr marL="4318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1800" baseline="0"/>
            </a:lvl2pPr>
            <a:lvl3pPr>
              <a:spcBef>
                <a:spcPts val="600"/>
              </a:spcBef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72EA0D-EBEE-9B03-11AA-8AE9EAF7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557" y="6596962"/>
            <a:ext cx="471500" cy="23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549F"/>
                </a:solidFill>
              </a:defRPr>
            </a:lvl1pPr>
          </a:lstStyle>
          <a:p>
            <a:fld id="{F58435E4-A45A-4423-96D3-4E945C5125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5014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References</a:t>
            </a:r>
          </a:p>
        </p:txBody>
      </p:sp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&lt;References within table&gt;</a:t>
            </a:r>
          </a:p>
        </p:txBody>
      </p:sp>
    </p:spTree>
    <p:extLst>
      <p:ext uri="{BB962C8B-B14F-4D97-AF65-F5344CB8AC3E}">
        <p14:creationId xmlns:p14="http://schemas.microsoft.com/office/powerpoint/2010/main" val="167411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357527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think-cell Folie" r:id="rId10" imgW="347" imgH="348" progId="TCLayout.ActiveDocument.1">
                  <p:embed/>
                </p:oleObj>
              </mc:Choice>
              <mc:Fallback>
                <p:oleObj name="think-cell Folie" r:id="rId10" imgW="347" imgH="34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 txBox="1">
            <a:spLocks/>
          </p:cNvSpPr>
          <p:nvPr/>
        </p:nvSpPr>
        <p:spPr>
          <a:xfrm>
            <a:off x="3138199" y="6174096"/>
            <a:ext cx="5915603" cy="422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>
                <a:solidFill>
                  <a:schemeClr val="tx2"/>
                </a:solidFill>
              </a:rPr>
              <a:t>C++ Training for ADAS Development </a:t>
            </a:r>
            <a:r>
              <a:rPr lang="en-US" altLang="de-DE" sz="900" baseline="0" dirty="0">
                <a:solidFill>
                  <a:schemeClr val="tx2"/>
                </a:solidFill>
              </a:rPr>
              <a:t>| </a:t>
            </a:r>
            <a:r>
              <a:rPr lang="en-US" altLang="de-DE" sz="900" dirty="0">
                <a:solidFill>
                  <a:schemeClr val="tx2"/>
                </a:solidFill>
              </a:rPr>
              <a:t>Day </a:t>
            </a:r>
            <a:r>
              <a:rPr lang="en-US" altLang="de-DE" sz="900" dirty="0" smtClean="0">
                <a:solidFill>
                  <a:schemeClr val="tx2"/>
                </a:solidFill>
              </a:rPr>
              <a:t>7 </a:t>
            </a:r>
            <a:r>
              <a:rPr lang="en-US" altLang="de-DE" sz="900" dirty="0">
                <a:solidFill>
                  <a:schemeClr val="tx2"/>
                </a:solidFill>
              </a:rPr>
              <a:t>– </a:t>
            </a:r>
            <a:r>
              <a:rPr lang="en-US" altLang="de-DE" sz="900" dirty="0" smtClean="0">
                <a:solidFill>
                  <a:schemeClr val="tx2"/>
                </a:solidFill>
              </a:rPr>
              <a:t>2024-10-30</a:t>
            </a:r>
            <a:endParaRPr lang="en-US" altLang="de-DE" sz="90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 smtClean="0">
                <a:solidFill>
                  <a:schemeClr val="tx2"/>
                </a:solidFill>
              </a:rPr>
              <a:t>Embedded Systems</a:t>
            </a:r>
            <a:endParaRPr lang="en-US" altLang="de-DE" sz="900" baseline="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baseline="0" dirty="0" smtClean="0">
                <a:solidFill>
                  <a:schemeClr val="tx2"/>
                </a:solidFill>
              </a:rPr>
              <a:t> Gergely Bilkei-Gorzo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36000" y="836712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84000" y="6227761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13" name="Bild 2"/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r Verbinder 13"/>
          <p:cNvCxnSpPr/>
          <p:nvPr userDrawn="1"/>
        </p:nvCxnSpPr>
        <p:spPr>
          <a:xfrm>
            <a:off x="336000" y="6093296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ka_Logo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6174096"/>
            <a:ext cx="2520280" cy="4228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75" y="6174096"/>
            <a:ext cx="3353765" cy="4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87" r:id="rId4"/>
    <p:sldLayoutId id="2147483689" r:id="rId5"/>
    <p:sldLayoutId id="214748368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svg"/><Relationship Id="rId5" Type="http://schemas.openxmlformats.org/officeDocument/2006/relationships/image" Target="../media/image31.png"/><Relationship Id="rId4" Type="http://schemas.openxmlformats.org/officeDocument/2006/relationships/image" Target="../media/image10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6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Computer </a:t>
            </a:r>
            <a:r>
              <a:rPr lang="de-DE" dirty="0" err="1" smtClean="0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3015041"/>
            <a:ext cx="5421935" cy="11018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1448954"/>
            <a:ext cx="3262122" cy="11018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581128"/>
            <a:ext cx="8402879" cy="11018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3832" y="1375957"/>
            <a:ext cx="62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Shared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programs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Still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most</a:t>
            </a:r>
            <a:r>
              <a:rPr lang="de-DE" sz="1400" dirty="0" smtClean="0"/>
              <a:t> </a:t>
            </a:r>
            <a:r>
              <a:rPr lang="de-DE" sz="1400" dirty="0" err="1" smtClean="0"/>
              <a:t>computer</a:t>
            </a:r>
            <a:r>
              <a:rPr lang="de-DE" sz="1400" dirty="0" smtClean="0"/>
              <a:t> </a:t>
            </a:r>
            <a:r>
              <a:rPr lang="de-DE" sz="1400" dirty="0" err="1" smtClean="0"/>
              <a:t>systems</a:t>
            </a:r>
            <a:r>
              <a:rPr lang="de-DE" sz="1400" dirty="0" smtClean="0"/>
              <a:t> </a:t>
            </a:r>
            <a:r>
              <a:rPr lang="de-DE" sz="1400" dirty="0" err="1" smtClean="0"/>
              <a:t>today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Advantage: Optimal </a:t>
            </a:r>
            <a:r>
              <a:rPr lang="de-DE" sz="1400" dirty="0" err="1" smtClean="0"/>
              <a:t>utilization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Disadvantage</a:t>
            </a:r>
            <a:r>
              <a:rPr lang="de-DE" sz="1400" dirty="0" smtClean="0"/>
              <a:t>: Performance </a:t>
            </a:r>
            <a:r>
              <a:rPr lang="de-DE" sz="1400" dirty="0" err="1" smtClean="0"/>
              <a:t>reduction</a:t>
            </a:r>
            <a:r>
              <a:rPr lang="de-DE" sz="1400" dirty="0" smtClean="0"/>
              <a:t> due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competing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 </a:t>
            </a:r>
            <a:r>
              <a:rPr lang="de-DE" sz="1400" dirty="0" err="1" smtClean="0"/>
              <a:t>accesses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338057" y="3028834"/>
            <a:ext cx="5395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Separation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Advantage: </a:t>
            </a:r>
            <a:r>
              <a:rPr lang="de-DE" sz="1400" dirty="0" err="1" smtClean="0"/>
              <a:t>Simultanious</a:t>
            </a:r>
            <a:r>
              <a:rPr lang="de-DE" sz="1400" dirty="0" smtClean="0"/>
              <a:t> </a:t>
            </a:r>
            <a:r>
              <a:rPr lang="de-DE" sz="1400" dirty="0" err="1" smtClean="0"/>
              <a:t>access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Disadvantage</a:t>
            </a:r>
            <a:r>
              <a:rPr lang="de-DE" sz="1400" dirty="0" smtClean="0"/>
              <a:t>: Poor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utilization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uneven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usage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034853" y="4725144"/>
            <a:ext cx="2841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Mostly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 </a:t>
            </a:r>
            <a:r>
              <a:rPr lang="de-DE" sz="1400" dirty="0" err="1" smtClean="0"/>
              <a:t>special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high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throughput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Additional IO </a:t>
            </a:r>
            <a:r>
              <a:rPr lang="de-DE" sz="1400" dirty="0" err="1" smtClean="0"/>
              <a:t>controller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cache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instructions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53458" y="1050632"/>
            <a:ext cx="283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Von-Neumann-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53458" y="261057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Harvard-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853457" y="419481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Super-Harvard-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5946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Infineon AURIX </a:t>
            </a:r>
            <a:r>
              <a:rPr lang="de-DE" dirty="0" err="1" smtClean="0">
                <a:solidFill>
                  <a:schemeClr val="tx2"/>
                </a:solidFill>
              </a:rPr>
              <a:t>Example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94" y="908720"/>
            <a:ext cx="5810250" cy="505301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5756" y="1124744"/>
            <a:ext cx="553080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Based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Harvard-</a:t>
            </a:r>
            <a:r>
              <a:rPr lang="de-DE" sz="1600" dirty="0" err="1" smtClean="0"/>
              <a:t>Architecture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separate </a:t>
            </a:r>
            <a:r>
              <a:rPr lang="de-DE" sz="1600" dirty="0" err="1" smtClean="0"/>
              <a:t>Program</a:t>
            </a:r>
            <a:r>
              <a:rPr lang="de-DE" sz="1600" dirty="0"/>
              <a:t>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and</a:t>
            </a:r>
            <a:r>
              <a:rPr lang="de-DE" sz="1600" dirty="0" smtClean="0"/>
              <a:t> Data Memory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variant multiple CPU </a:t>
            </a:r>
            <a:r>
              <a:rPr lang="de-DE" sz="1600" dirty="0" err="1" smtClean="0"/>
              <a:t>cores</a:t>
            </a:r>
            <a:r>
              <a:rPr lang="de-DE" sz="1600" dirty="0" smtClean="0"/>
              <a:t>,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ist </a:t>
            </a:r>
            <a:r>
              <a:rPr lang="de-DE" sz="1600" dirty="0" err="1" smtClean="0"/>
              <a:t>own</a:t>
            </a:r>
            <a:r>
              <a:rPr lang="de-DE" sz="1600" dirty="0" smtClean="0"/>
              <a:t> Data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Memory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Separate LMU RAM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shared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exchange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CPU </a:t>
            </a:r>
            <a:r>
              <a:rPr lang="de-DE" sz="1600" dirty="0" err="1" smtClean="0"/>
              <a:t>cores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Separate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Data Flash </a:t>
            </a:r>
            <a:r>
              <a:rPr lang="de-DE" sz="1600" dirty="0" err="1" smtClean="0"/>
              <a:t>for</a:t>
            </a:r>
            <a:r>
              <a:rPr lang="de-DE" sz="1600" dirty="0" smtClean="0"/>
              <a:t> persistent/</a:t>
            </a:r>
            <a:r>
              <a:rPr lang="de-DE" sz="1600" dirty="0" err="1" smtClean="0"/>
              <a:t>inital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Communication </a:t>
            </a:r>
            <a:r>
              <a:rPr lang="de-DE" sz="1600" dirty="0" err="1" smtClean="0"/>
              <a:t>with</a:t>
            </a:r>
            <a:r>
              <a:rPr lang="de-DE" sz="1600" dirty="0" smtClean="0"/>
              <a:t> Flash, </a:t>
            </a:r>
            <a:r>
              <a:rPr lang="de-DE" sz="1600" dirty="0" err="1" smtClean="0"/>
              <a:t>Shared</a:t>
            </a:r>
            <a:r>
              <a:rPr lang="de-DE" sz="1600" dirty="0" smtClean="0"/>
              <a:t> Memory, Memory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CPU </a:t>
            </a:r>
            <a:r>
              <a:rPr lang="de-DE" sz="1600" dirty="0" err="1" smtClean="0"/>
              <a:t>cores</a:t>
            </a:r>
            <a:r>
              <a:rPr lang="de-DE" sz="1600" dirty="0" smtClean="0"/>
              <a:t> via </a:t>
            </a:r>
            <a:r>
              <a:rPr lang="de-DE" sz="1600" dirty="0" err="1" smtClean="0"/>
              <a:t>crossbar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Peripherals</a:t>
            </a:r>
            <a:r>
              <a:rPr lang="de-DE" sz="1600" dirty="0" smtClean="0"/>
              <a:t> </a:t>
            </a:r>
            <a:r>
              <a:rPr lang="de-DE" sz="1600" dirty="0" err="1" smtClean="0"/>
              <a:t>accessible</a:t>
            </a:r>
            <a:r>
              <a:rPr lang="de-DE" sz="1600" dirty="0" smtClean="0"/>
              <a:t> via System </a:t>
            </a:r>
            <a:r>
              <a:rPr lang="de-DE" sz="1600" dirty="0" err="1" smtClean="0"/>
              <a:t>peripheral</a:t>
            </a:r>
            <a:r>
              <a:rPr lang="de-DE" sz="1600" dirty="0" smtClean="0"/>
              <a:t> </a:t>
            </a:r>
            <a:r>
              <a:rPr lang="de-DE" sz="1600" dirty="0" err="1" smtClean="0"/>
              <a:t>bus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Supports </a:t>
            </a:r>
            <a:r>
              <a:rPr lang="de-DE" sz="1600" dirty="0" err="1" smtClean="0"/>
              <a:t>common</a:t>
            </a:r>
            <a:r>
              <a:rPr lang="de-DE" sz="1600" dirty="0" smtClean="0"/>
              <a:t> </a:t>
            </a:r>
            <a:r>
              <a:rPr lang="de-DE" sz="1600" dirty="0" err="1" smtClean="0"/>
              <a:t>periperals</a:t>
            </a:r>
            <a:r>
              <a:rPr lang="de-DE" sz="1600" dirty="0" smtClean="0"/>
              <a:t>: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Bus </a:t>
            </a:r>
            <a:r>
              <a:rPr lang="de-DE" sz="1600" dirty="0" err="1" smtClean="0"/>
              <a:t>Interffaces</a:t>
            </a:r>
            <a:r>
              <a:rPr lang="de-DE" sz="1600" dirty="0" smtClean="0"/>
              <a:t>: CAN, </a:t>
            </a:r>
            <a:r>
              <a:rPr lang="de-DE" sz="1600" dirty="0" err="1" smtClean="0"/>
              <a:t>FlexRay</a:t>
            </a:r>
            <a:r>
              <a:rPr lang="de-DE" sz="1600" dirty="0" smtClean="0"/>
              <a:t>, Ethernet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GPIO: General 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In/Out (Digital)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ADC: Analog Inputs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PWM Module: Generates PWM </a:t>
            </a:r>
            <a:r>
              <a:rPr lang="de-DE" sz="1600" dirty="0" err="1" smtClean="0"/>
              <a:t>for</a:t>
            </a:r>
            <a:r>
              <a:rPr lang="de-DE" sz="1600" dirty="0" smtClean="0"/>
              <a:t> Motor Control </a:t>
            </a:r>
            <a:r>
              <a:rPr lang="de-DE" sz="1600" dirty="0" err="1" smtClean="0"/>
              <a:t>Applications</a:t>
            </a:r>
            <a:endParaRPr lang="de-DE" sz="1600" dirty="0" smtClean="0"/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GTM: </a:t>
            </a:r>
            <a:r>
              <a:rPr lang="de-DE" sz="1600" dirty="0" err="1" smtClean="0"/>
              <a:t>Timer</a:t>
            </a:r>
            <a:r>
              <a:rPr lang="de-DE" sz="1600" dirty="0" smtClean="0"/>
              <a:t> Module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precise</a:t>
            </a:r>
            <a:r>
              <a:rPr lang="de-DE" sz="1600" dirty="0" smtClean="0"/>
              <a:t> time </a:t>
            </a:r>
            <a:r>
              <a:rPr lang="de-DE" sz="1600" dirty="0" err="1" smtClean="0"/>
              <a:t>triggered</a:t>
            </a:r>
            <a:r>
              <a:rPr lang="de-DE" sz="1600" dirty="0"/>
              <a:t> </a:t>
            </a:r>
            <a:r>
              <a:rPr lang="de-DE" sz="1600" dirty="0" err="1" smtClean="0"/>
              <a:t>events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25297" y="5915372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www.infineon.com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796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Instruction</a:t>
            </a:r>
            <a:r>
              <a:rPr lang="de-DE" dirty="0" smtClean="0">
                <a:solidFill>
                  <a:schemeClr val="tx2"/>
                </a:solidFill>
              </a:rPr>
              <a:t> Set </a:t>
            </a:r>
            <a:r>
              <a:rPr lang="de-DE" dirty="0" err="1" smtClean="0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CPU:</a:t>
            </a:r>
          </a:p>
          <a:p>
            <a:pPr lvl="1"/>
            <a:r>
              <a:rPr lang="de-DE" b="1" dirty="0" err="1" smtClean="0"/>
              <a:t>Instruction</a:t>
            </a:r>
            <a:r>
              <a:rPr lang="de-DE" b="1" dirty="0" smtClean="0"/>
              <a:t> Set: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a CPU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endParaRPr lang="de-DE" dirty="0" smtClean="0"/>
          </a:p>
          <a:p>
            <a:pPr lvl="2"/>
            <a:r>
              <a:rPr lang="de-DE" dirty="0" smtClean="0"/>
              <a:t>MOV, ADD, SUB, JMP</a:t>
            </a:r>
          </a:p>
          <a:p>
            <a:pPr lvl="1"/>
            <a:r>
              <a:rPr lang="de-DE" b="1" dirty="0" err="1" smtClean="0"/>
              <a:t>Instruction</a:t>
            </a:r>
            <a:r>
              <a:rPr lang="de-DE" b="1" dirty="0" smtClean="0"/>
              <a:t> Format: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instruction</a:t>
            </a:r>
            <a:r>
              <a:rPr lang="de-DE" dirty="0" smtClean="0"/>
              <a:t> in </a:t>
            </a:r>
            <a:r>
              <a:rPr lang="de-DE" dirty="0" err="1" smtClean="0"/>
              <a:t>memory</a:t>
            </a:r>
            <a:r>
              <a:rPr lang="de-DE" dirty="0" smtClean="0"/>
              <a:t>, </a:t>
            </a:r>
          </a:p>
          <a:p>
            <a:pPr lvl="1"/>
            <a:r>
              <a:rPr lang="de-DE" b="1" dirty="0" smtClean="0"/>
              <a:t>Data </a:t>
            </a:r>
            <a:r>
              <a:rPr lang="de-DE" b="1" dirty="0" err="1" smtClean="0"/>
              <a:t>Types</a:t>
            </a:r>
            <a:r>
              <a:rPr lang="de-DE" b="1" dirty="0" smtClean="0"/>
              <a:t>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endParaRPr lang="de-DE" dirty="0" smtClean="0"/>
          </a:p>
          <a:p>
            <a:pPr lvl="2"/>
            <a:r>
              <a:rPr lang="de-DE" dirty="0" smtClean="0"/>
              <a:t>Int32, Int64, Float32, Float64</a:t>
            </a:r>
          </a:p>
          <a:p>
            <a:pPr lvl="1"/>
            <a:r>
              <a:rPr lang="de-DE" b="1" dirty="0" smtClean="0"/>
              <a:t>Registers: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endParaRPr lang="de-DE" dirty="0" smtClean="0"/>
          </a:p>
          <a:p>
            <a:pPr lvl="2"/>
            <a:r>
              <a:rPr lang="de-DE" dirty="0" smtClean="0"/>
              <a:t>Register 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,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lvl="1"/>
            <a:r>
              <a:rPr lang="de-DE" b="1" dirty="0" smtClean="0"/>
              <a:t>Memory </a:t>
            </a:r>
            <a:r>
              <a:rPr lang="de-DE" b="1" dirty="0" err="1" smtClean="0"/>
              <a:t>Addressing</a:t>
            </a:r>
            <a:r>
              <a:rPr lang="de-DE" b="1" dirty="0" smtClean="0"/>
              <a:t> Modes: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2"/>
            <a:r>
              <a:rPr lang="de-DE" dirty="0" smtClean="0"/>
              <a:t>Access via </a:t>
            </a:r>
            <a:r>
              <a:rPr lang="de-DE" dirty="0" err="1" smtClean="0"/>
              <a:t>register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endParaRPr lang="de-DE" dirty="0"/>
          </a:p>
          <a:p>
            <a:pPr lvl="1"/>
            <a:r>
              <a:rPr lang="de-DE" b="1" dirty="0" smtClean="0"/>
              <a:t>Interrupt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Exception</a:t>
            </a:r>
            <a:r>
              <a:rPr lang="de-DE" b="1" dirty="0" smtClean="0"/>
              <a:t> Handling: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handles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pPr lvl="2"/>
            <a:r>
              <a:rPr lang="de-DE" dirty="0" smtClean="0"/>
              <a:t>Interrupts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,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(out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division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>
                <a:solidFill>
                  <a:schemeClr val="tx2"/>
                </a:solidFill>
              </a:rPr>
              <a:t>Instruction</a:t>
            </a:r>
            <a:r>
              <a:rPr lang="de-DE" dirty="0">
                <a:solidFill>
                  <a:schemeClr val="tx2"/>
                </a:solidFill>
              </a:rPr>
              <a:t> Set </a:t>
            </a:r>
            <a:r>
              <a:rPr lang="de-DE" dirty="0" err="1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78057" y="990432"/>
            <a:ext cx="11520000" cy="43017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Most </a:t>
            </a:r>
            <a:r>
              <a:rPr lang="de-DE" sz="1800" dirty="0" err="1"/>
              <a:t>instruction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Architectures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divided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types</a:t>
            </a:r>
            <a:r>
              <a:rPr lang="de-DE" sz="1800" dirty="0" smtClean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54482" y="1443401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RISC (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4594" y="144340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CISC (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Computer)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93995"/>
              </p:ext>
            </p:extLst>
          </p:nvPr>
        </p:nvGraphicFramePr>
        <p:xfrm>
          <a:off x="814023" y="1879312"/>
          <a:ext cx="10322537" cy="375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1135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3457262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3334140">
                  <a:extLst>
                    <a:ext uri="{9D8B030D-6E8A-4147-A177-3AD203B41FA5}">
                      <a16:colId xmlns:a16="http://schemas.microsoft.com/office/drawing/2014/main" val="416727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Complexity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Complex</a:t>
                      </a:r>
                      <a:r>
                        <a:rPr lang="de-DE" sz="1600" dirty="0" smtClean="0"/>
                        <a:t>, multi-</a:t>
                      </a:r>
                      <a:r>
                        <a:rPr lang="de-DE" sz="1600" dirty="0" err="1" smtClean="0"/>
                        <a:t>step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Simple,</a:t>
                      </a:r>
                      <a:r>
                        <a:rPr lang="de-DE" sz="1600" baseline="0" dirty="0" smtClean="0"/>
                        <a:t> single-</a:t>
                      </a:r>
                      <a:r>
                        <a:rPr lang="de-DE" sz="1600" baseline="0" dirty="0" err="1" smtClean="0"/>
                        <a:t>step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instruction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Execution</a:t>
                      </a:r>
                      <a:r>
                        <a:rPr lang="de-DE" sz="1600" b="1" baseline="0" dirty="0" smtClean="0"/>
                        <a:t> Time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Variable, </a:t>
                      </a:r>
                      <a:r>
                        <a:rPr lang="de-DE" sz="1600" dirty="0" err="1" smtClean="0"/>
                        <a:t>often</a:t>
                      </a:r>
                      <a:r>
                        <a:rPr lang="de-DE" sz="1600" baseline="0" dirty="0" smtClean="0"/>
                        <a:t> multi-</a:t>
                      </a:r>
                      <a:r>
                        <a:rPr lang="de-DE" sz="1600" baseline="0" dirty="0" err="1" smtClean="0"/>
                        <a:t>cycle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Typically</a:t>
                      </a:r>
                      <a:r>
                        <a:rPr lang="de-DE" sz="1600" dirty="0" smtClean="0"/>
                        <a:t> single-</a:t>
                      </a:r>
                      <a:r>
                        <a:rPr lang="de-DE" sz="1600" dirty="0" err="1" smtClean="0"/>
                        <a:t>cycle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Access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Can </a:t>
                      </a:r>
                      <a:r>
                        <a:rPr lang="de-DE" sz="1600" dirty="0" err="1" smtClean="0"/>
                        <a:t>operate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directly</a:t>
                      </a:r>
                      <a:r>
                        <a:rPr lang="de-DE" sz="1600" dirty="0" smtClean="0"/>
                        <a:t> on </a:t>
                      </a:r>
                      <a:r>
                        <a:rPr lang="de-DE" sz="1600" dirty="0" err="1" smtClean="0"/>
                        <a:t>memory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Load/</a:t>
                      </a:r>
                      <a:r>
                        <a:rPr lang="de-DE" sz="1600" dirty="0" err="1" smtClean="0"/>
                        <a:t>store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architecture</a:t>
                      </a:r>
                      <a:r>
                        <a:rPr lang="de-DE" sz="1600" baseline="0" dirty="0" smtClean="0"/>
                        <a:t> (separate </a:t>
                      </a:r>
                      <a:r>
                        <a:rPr lang="de-DE" sz="1600" baseline="0" dirty="0" err="1" smtClean="0"/>
                        <a:t>memory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ops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Length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Code </a:t>
                      </a:r>
                      <a:r>
                        <a:rPr lang="de-DE" sz="1600" b="1" dirty="0" err="1" smtClean="0"/>
                        <a:t>Density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More </a:t>
                      </a:r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fewer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Less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more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Power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Consumption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Higher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Lower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Hardware </a:t>
                      </a:r>
                      <a:r>
                        <a:rPr lang="de-DE" sz="1600" b="1" dirty="0" err="1" smtClean="0"/>
                        <a:t>complexity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Higher,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hardware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decodes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complex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Lower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most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are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hardwired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control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logic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/>
                        <a:t>Real-World </a:t>
                      </a:r>
                      <a:r>
                        <a:rPr lang="de-DE" sz="1800" b="1" dirty="0" err="1" smtClean="0"/>
                        <a:t>Examples</a:t>
                      </a:r>
                      <a:endParaRPr lang="de-DE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ARM, RISC-V,</a:t>
                      </a:r>
                      <a:r>
                        <a:rPr lang="de-DE" sz="1800" baseline="0" dirty="0" smtClean="0"/>
                        <a:t> MIPS</a:t>
                      </a:r>
                      <a:endParaRPr lang="de-DE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8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Assembly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769312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Assembler Language:</a:t>
            </a:r>
          </a:p>
          <a:p>
            <a:r>
              <a:rPr lang="de-DE" sz="1800" dirty="0" smtClean="0"/>
              <a:t>Assembler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 smtClean="0"/>
              <a:t>machine-oriented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programming</a:t>
            </a:r>
            <a:r>
              <a:rPr lang="de-DE" sz="1800" dirty="0" smtClean="0"/>
              <a:t> </a:t>
            </a:r>
            <a:r>
              <a:rPr lang="de-DE" sz="1800" dirty="0" err="1" smtClean="0"/>
              <a:t>language</a:t>
            </a:r>
            <a:r>
              <a:rPr lang="de-DE" sz="1800" dirty="0" smtClean="0"/>
              <a:t>:</a:t>
            </a:r>
          </a:p>
          <a:p>
            <a:pPr lvl="1"/>
            <a:r>
              <a:rPr lang="en-US" sz="1600" dirty="0"/>
              <a:t>no longer written by hand in most applications today (special cases with severely limited hardware resources or other special requirements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Without precise specialist knowledge, assembler code written by hand is often worse than code generated by modern compilers from higher programming languages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Assembler is closely related to machine code, each assembler instruction is a specific bit sequence in machine code</a:t>
            </a:r>
          </a:p>
          <a:p>
            <a:endParaRPr lang="en-US" sz="1800" dirty="0"/>
          </a:p>
          <a:p>
            <a:r>
              <a:rPr lang="en-US" sz="1800" dirty="0" smtClean="0"/>
              <a:t>The example on the right shows an assembler code example for calculating a Fibonacci sequence for x86 Architecture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1138913"/>
            <a:ext cx="3294126" cy="2286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3582213"/>
            <a:ext cx="3348228" cy="24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CPU Modules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CPU Units:</a:t>
            </a:r>
          </a:p>
          <a:p>
            <a:pPr marL="0" indent="0">
              <a:buNone/>
            </a:pPr>
            <a:r>
              <a:rPr lang="de-DE" sz="1600" dirty="0" smtClean="0"/>
              <a:t>A CPU </a:t>
            </a:r>
            <a:r>
              <a:rPr lang="de-DE" sz="1600" dirty="0" err="1" smtClean="0"/>
              <a:t>consists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at least </a:t>
            </a:r>
            <a:r>
              <a:rPr lang="de-DE" sz="1600" dirty="0" err="1" smtClean="0"/>
              <a:t>three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logical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: </a:t>
            </a:r>
          </a:p>
          <a:p>
            <a:r>
              <a:rPr lang="de-DE" sz="1600" dirty="0" smtClean="0"/>
              <a:t>Control Unit: </a:t>
            </a:r>
            <a:r>
              <a:rPr lang="de-DE" sz="1600" dirty="0" err="1" smtClean="0"/>
              <a:t>manages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flow</a:t>
            </a:r>
            <a:r>
              <a:rPr lang="de-DE" sz="1600" dirty="0" smtClean="0"/>
              <a:t>, </a:t>
            </a:r>
            <a:r>
              <a:rPr lang="de-DE" sz="1600" dirty="0" err="1" smtClean="0"/>
              <a:t>fetches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decodes</a:t>
            </a:r>
            <a:r>
              <a:rPr lang="de-DE" sz="1600" dirty="0" smtClean="0"/>
              <a:t> </a:t>
            </a:r>
            <a:r>
              <a:rPr lang="de-DE" sz="1600" dirty="0" err="1" smtClean="0"/>
              <a:t>instructions</a:t>
            </a:r>
            <a:r>
              <a:rPr lang="de-DE" sz="1600" dirty="0" smtClean="0"/>
              <a:t>, </a:t>
            </a:r>
            <a:r>
              <a:rPr lang="de-DE" sz="1600" dirty="0" err="1" smtClean="0"/>
              <a:t>coordinates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parts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CPU like </a:t>
            </a:r>
            <a:r>
              <a:rPr lang="de-DE" sz="1600" dirty="0" err="1" smtClean="0"/>
              <a:t>memory</a:t>
            </a:r>
            <a:r>
              <a:rPr lang="de-DE" sz="1600" dirty="0" smtClean="0"/>
              <a:t>,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I/O</a:t>
            </a:r>
          </a:p>
          <a:p>
            <a:r>
              <a:rPr lang="de-DE" sz="1600" dirty="0" err="1" smtClean="0"/>
              <a:t>Execution</a:t>
            </a:r>
            <a:r>
              <a:rPr lang="de-DE" sz="1600" dirty="0" smtClean="0"/>
              <a:t> Unit (ALU): </a:t>
            </a:r>
            <a:r>
              <a:rPr lang="de-DE" sz="1600" dirty="0" err="1" smtClean="0"/>
              <a:t>Performs</a:t>
            </a:r>
            <a:r>
              <a:rPr lang="de-DE" sz="1600" dirty="0" smtClean="0"/>
              <a:t> </a:t>
            </a:r>
            <a:r>
              <a:rPr lang="de-DE" sz="1600" dirty="0" err="1" smtClean="0"/>
              <a:t>arithemtic</a:t>
            </a:r>
            <a:r>
              <a:rPr lang="de-DE" sz="1600" dirty="0" smtClean="0"/>
              <a:t>, </a:t>
            </a:r>
            <a:r>
              <a:rPr lang="de-DE" sz="1600" dirty="0" err="1" smtClean="0"/>
              <a:t>logical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. </a:t>
            </a:r>
            <a:r>
              <a:rPr lang="de-DE" sz="1600" dirty="0" err="1" smtClean="0"/>
              <a:t>Uses</a:t>
            </a:r>
            <a:r>
              <a:rPr lang="de-DE" sz="1600" dirty="0" smtClean="0"/>
              <a:t>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hold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on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performed</a:t>
            </a:r>
            <a:endParaRPr lang="de-DE" sz="1600" dirty="0"/>
          </a:p>
          <a:p>
            <a:r>
              <a:rPr lang="de-DE" sz="1600" dirty="0" smtClean="0"/>
              <a:t>Storage: Persistent </a:t>
            </a:r>
            <a:r>
              <a:rPr lang="de-DE" sz="1600" dirty="0" err="1" smtClean="0"/>
              <a:t>storage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/initial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variables </a:t>
            </a:r>
            <a:r>
              <a:rPr lang="de-DE" sz="1600" dirty="0" err="1" smtClean="0"/>
              <a:t>need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variable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r>
              <a:rPr lang="de-DE" sz="1600" b="1" dirty="0" smtClean="0"/>
              <a:t>Additional Units:</a:t>
            </a:r>
          </a:p>
          <a:p>
            <a:pPr marL="0" indent="0">
              <a:buNone/>
            </a:pPr>
            <a:r>
              <a:rPr lang="de-DE" sz="1600" dirty="0" err="1" smtClean="0"/>
              <a:t>Many</a:t>
            </a:r>
            <a:r>
              <a:rPr lang="de-DE" sz="1600" dirty="0" smtClean="0"/>
              <a:t> CPU-s </a:t>
            </a:r>
            <a:r>
              <a:rPr lang="de-DE" sz="1600" dirty="0" err="1" smtClean="0"/>
              <a:t>use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units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increase</a:t>
            </a:r>
            <a:r>
              <a:rPr lang="de-DE" sz="1600" dirty="0" smtClean="0"/>
              <a:t>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efficiency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. </a:t>
            </a:r>
          </a:p>
          <a:p>
            <a:r>
              <a:rPr lang="de-DE" sz="1600" dirty="0" smtClean="0"/>
              <a:t>Floating Point Unit (FPU): Handles </a:t>
            </a:r>
            <a:r>
              <a:rPr lang="de-DE" sz="1600" dirty="0" err="1" smtClean="0"/>
              <a:t>floating</a:t>
            </a:r>
            <a:r>
              <a:rPr lang="de-DE" sz="1600" dirty="0" smtClean="0"/>
              <a:t>-point </a:t>
            </a:r>
            <a:r>
              <a:rPr lang="de-DE" sz="1600" dirty="0" err="1" smtClean="0"/>
              <a:t>arithmehtic</a:t>
            </a:r>
            <a:r>
              <a:rPr lang="de-DE" sz="1600" dirty="0" smtClean="0"/>
              <a:t> on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endParaRPr lang="de-DE" sz="1600" dirty="0" smtClean="0"/>
          </a:p>
          <a:p>
            <a:r>
              <a:rPr lang="de-DE" sz="1600" dirty="0" err="1" smtClean="0"/>
              <a:t>Vector</a:t>
            </a:r>
            <a:r>
              <a:rPr lang="de-DE" sz="1600" dirty="0" smtClean="0"/>
              <a:t> Unit (SIMD/AVX): Handles </a:t>
            </a:r>
            <a:r>
              <a:rPr lang="de-DE" sz="1600" dirty="0" err="1" smtClean="0"/>
              <a:t>vectorized</a:t>
            </a:r>
            <a:r>
              <a:rPr lang="de-DE" sz="1600" dirty="0" smtClean="0"/>
              <a:t> </a:t>
            </a:r>
            <a:r>
              <a:rPr lang="de-DE" sz="1600" dirty="0" err="1" smtClean="0"/>
              <a:t>instructions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on multiple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points</a:t>
            </a:r>
            <a:r>
              <a:rPr lang="de-DE" sz="1600" dirty="0" smtClean="0"/>
              <a:t> </a:t>
            </a:r>
            <a:r>
              <a:rPr lang="de-DE" sz="1600" dirty="0" err="1" smtClean="0"/>
              <a:t>simultaniously</a:t>
            </a:r>
            <a:endParaRPr lang="de-DE" sz="1600" dirty="0"/>
          </a:p>
          <a:p>
            <a:r>
              <a:rPr lang="de-DE" sz="1600" dirty="0" smtClean="0"/>
              <a:t>DSP Unit: Handles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processing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on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/>
              <a:t> </a:t>
            </a:r>
            <a:r>
              <a:rPr lang="de-DE" sz="1600" dirty="0" smtClean="0"/>
              <a:t>like </a:t>
            </a:r>
            <a:r>
              <a:rPr lang="de-DE" sz="1600" dirty="0" err="1" smtClean="0"/>
              <a:t>applying</a:t>
            </a:r>
            <a:r>
              <a:rPr lang="de-DE" sz="1600" dirty="0" smtClean="0"/>
              <a:t> </a:t>
            </a:r>
            <a:r>
              <a:rPr lang="de-DE" sz="1600" dirty="0" err="1" smtClean="0"/>
              <a:t>filters</a:t>
            </a:r>
            <a:endParaRPr lang="de-DE" sz="1600" dirty="0"/>
          </a:p>
          <a:p>
            <a:r>
              <a:rPr lang="de-DE" sz="1600" dirty="0" smtClean="0"/>
              <a:t>Graphics Processing Units (GPU): Handles </a:t>
            </a:r>
            <a:r>
              <a:rPr lang="de-DE" sz="1600" dirty="0" err="1" smtClean="0"/>
              <a:t>graphics</a:t>
            </a:r>
            <a:r>
              <a:rPr lang="de-DE" sz="1600" dirty="0" smtClean="0"/>
              <a:t> </a:t>
            </a:r>
            <a:r>
              <a:rPr lang="de-DE" sz="1600" dirty="0" err="1" smtClean="0"/>
              <a:t>workload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</a:t>
            </a:r>
            <a:r>
              <a:rPr lang="de-DE" sz="1600" dirty="0" err="1" smtClean="0"/>
              <a:t>computations</a:t>
            </a:r>
            <a:r>
              <a:rPr lang="de-DE" sz="1600" dirty="0" smtClean="0"/>
              <a:t> like AI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</a:t>
            </a:r>
            <a:r>
              <a:rPr lang="de-DE" sz="1600" dirty="0" err="1" smtClean="0"/>
              <a:t>learning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parallel </a:t>
            </a:r>
            <a:r>
              <a:rPr lang="de-DE" sz="1600" dirty="0" err="1" smtClean="0"/>
              <a:t>execution</a:t>
            </a:r>
            <a:endParaRPr lang="de-DE" sz="1600" dirty="0" smtClean="0"/>
          </a:p>
          <a:p>
            <a:endParaRPr lang="de-DE" sz="18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Tricore</a:t>
            </a:r>
            <a:r>
              <a:rPr lang="de-DE" dirty="0" smtClean="0">
                <a:solidFill>
                  <a:schemeClr val="tx2"/>
                </a:solidFill>
              </a:rPr>
              <a:t> AURIX CPU Registers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9" name="Gruppieren 48"/>
          <p:cNvGrpSpPr>
            <a:grpSpLocks noChangeAspect="1"/>
          </p:cNvGrpSpPr>
          <p:nvPr/>
        </p:nvGrpSpPr>
        <p:grpSpPr>
          <a:xfrm>
            <a:off x="5447928" y="1700808"/>
            <a:ext cx="6503948" cy="2880320"/>
            <a:chOff x="1271464" y="1196752"/>
            <a:chExt cx="10081120" cy="4464496"/>
          </a:xfrm>
        </p:grpSpPr>
        <p:sp>
          <p:nvSpPr>
            <p:cNvPr id="5" name="Rechteck 4"/>
            <p:cNvSpPr/>
            <p:nvPr/>
          </p:nvSpPr>
          <p:spPr>
            <a:xfrm>
              <a:off x="1271464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4582632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893800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415480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415480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15480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15480" y="206123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415480" y="227706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415480" y="249289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415480" y="267954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A9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415480" y="289537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A8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415480" y="311120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A7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415480" y="332800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A6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415480" y="354383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415480" y="375966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15480" y="3980791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415480" y="419759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15480" y="441342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415480" y="4629253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727848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4727848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4727848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4727848" y="206123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727848" y="227706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727848" y="249289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4727848" y="267954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9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727848" y="289537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8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727848" y="311120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7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727848" y="332800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6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727848" y="354383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727848" y="375966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4727848" y="3980791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4727848" y="419759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4727848" y="441342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727848" y="4629253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8040216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PCXI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8040216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PSW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8040216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PC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279576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 smtClean="0">
                  <a:solidFill>
                    <a:schemeClr val="bg1"/>
                  </a:solidFill>
                </a:rPr>
                <a:t>Adresses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714443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bg1"/>
                  </a:solidFill>
                </a:rPr>
                <a:t>Data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8904312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bg1"/>
                  </a:solidFill>
                </a:rPr>
                <a:t>System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6403" y="1009395"/>
            <a:ext cx="5019386" cy="4968552"/>
          </a:xfrm>
        </p:spPr>
        <p:txBody>
          <a:bodyPr/>
          <a:lstStyle/>
          <a:p>
            <a:r>
              <a:rPr lang="de-DE" dirty="0"/>
              <a:t>32 32-bit General-</a:t>
            </a:r>
            <a:r>
              <a:rPr lang="de-DE" dirty="0" err="1"/>
              <a:t>Purpose</a:t>
            </a:r>
            <a:r>
              <a:rPr lang="de-DE" dirty="0"/>
              <a:t> Registers</a:t>
            </a:r>
          </a:p>
          <a:p>
            <a:pPr marL="215900" lvl="1" indent="0">
              <a:buNone/>
            </a:pPr>
            <a:r>
              <a:rPr lang="de-DE" dirty="0" smtClean="0"/>
              <a:t>	Holds </a:t>
            </a:r>
            <a:r>
              <a:rPr lang="de-DE" dirty="0" err="1"/>
              <a:t>adresses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742950" lvl="1" indent="-285750"/>
            <a:endParaRPr lang="de-DE" dirty="0"/>
          </a:p>
          <a:p>
            <a:r>
              <a:rPr lang="de-DE" dirty="0"/>
              <a:t>2 32-bit Status Registers (PCXI, PSW)</a:t>
            </a:r>
          </a:p>
          <a:p>
            <a:pPr marL="21590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flags</a:t>
            </a:r>
            <a:r>
              <a:rPr lang="de-DE" dirty="0"/>
              <a:t>,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215900" lvl="1" indent="0">
              <a:buNone/>
            </a:pPr>
            <a:endParaRPr lang="de-DE" dirty="0"/>
          </a:p>
          <a:p>
            <a:r>
              <a:rPr lang="de-DE" dirty="0" err="1"/>
              <a:t>Program</a:t>
            </a:r>
            <a:r>
              <a:rPr lang="de-DE" dirty="0"/>
              <a:t> Counter (PC)</a:t>
            </a:r>
          </a:p>
          <a:p>
            <a:pPr marL="21590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smtClean="0"/>
              <a:t>	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1897782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8983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Parallel Computing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Parallel Computing </a:t>
            </a:r>
            <a:r>
              <a:rPr lang="de-DE" dirty="0" err="1" smtClean="0">
                <a:solidFill>
                  <a:schemeClr val="tx2"/>
                </a:solidFill>
              </a:rPr>
              <a:t>Classification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8" name="Gruppieren 97"/>
          <p:cNvGrpSpPr>
            <a:grpSpLocks noChangeAspect="1"/>
          </p:cNvGrpSpPr>
          <p:nvPr/>
        </p:nvGrpSpPr>
        <p:grpSpPr>
          <a:xfrm>
            <a:off x="1686876" y="2092507"/>
            <a:ext cx="2131437" cy="1309442"/>
            <a:chOff x="1343472" y="1122734"/>
            <a:chExt cx="2664296" cy="1636803"/>
          </a:xfrm>
        </p:grpSpPr>
        <p:sp>
          <p:nvSpPr>
            <p:cNvPr id="5" name="Rechteck 4"/>
            <p:cNvSpPr/>
            <p:nvPr/>
          </p:nvSpPr>
          <p:spPr>
            <a:xfrm rot="16200000">
              <a:off x="818025" y="1874050"/>
              <a:ext cx="141093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991544" y="1122734"/>
              <a:ext cx="2016224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>
              <a:spLocks noChangeAspect="1"/>
            </p:cNvSpPr>
            <p:nvPr/>
          </p:nvSpPr>
          <p:spPr>
            <a:xfrm>
              <a:off x="1991544" y="176757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mit Pfeil 32"/>
            <p:cNvCxnSpPr>
              <a:endCxn id="7" idx="1"/>
            </p:cNvCxnSpPr>
            <p:nvPr/>
          </p:nvCxnSpPr>
          <p:spPr>
            <a:xfrm>
              <a:off x="1703511" y="1910823"/>
              <a:ext cx="288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2783632" y="1421736"/>
              <a:ext cx="1" cy="34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/>
          <p:cNvGrpSpPr>
            <a:grpSpLocks noChangeAspect="1"/>
          </p:cNvGrpSpPr>
          <p:nvPr/>
        </p:nvGrpSpPr>
        <p:grpSpPr>
          <a:xfrm>
            <a:off x="6931544" y="4099889"/>
            <a:ext cx="3602556" cy="1763030"/>
            <a:chOff x="6889652" y="3247971"/>
            <a:chExt cx="4246908" cy="2078365"/>
          </a:xfrm>
        </p:grpSpPr>
        <p:sp>
          <p:nvSpPr>
            <p:cNvPr id="21" name="Rechteck 20"/>
            <p:cNvSpPr/>
            <p:nvPr/>
          </p:nvSpPr>
          <p:spPr>
            <a:xfrm rot="16200000">
              <a:off x="6288477" y="4339993"/>
              <a:ext cx="1562389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7580711" y="3247971"/>
              <a:ext cx="3555849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537725" y="392685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537725" y="437115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7537725" y="481544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343197" y="415125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343197" y="459554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343197" y="503984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>
              <a:off x="7248128" y="4070104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>
              <a:off x="7248128" y="4509120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7248128" y="4949717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>
              <a:off x="7248128" y="4293096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7254965" y="4737844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7248128" y="5176242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winkelter Verbinder 62"/>
            <p:cNvCxnSpPr>
              <a:endCxn id="25" idx="3"/>
            </p:cNvCxnSpPr>
            <p:nvPr/>
          </p:nvCxnSpPr>
          <p:spPr>
            <a:xfrm rot="5400000">
              <a:off x="8382674" y="4142185"/>
              <a:ext cx="1411721" cy="22129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r Verbinder 63"/>
            <p:cNvCxnSpPr>
              <a:endCxn id="28" idx="3"/>
            </p:cNvCxnSpPr>
            <p:nvPr/>
          </p:nvCxnSpPr>
          <p:spPr>
            <a:xfrm rot="5400000">
              <a:off x="10069893" y="4260437"/>
              <a:ext cx="1636116" cy="2091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/>
            <p:nvPr/>
          </p:nvCxnSpPr>
          <p:spPr>
            <a:xfrm flipH="1">
              <a:off x="8977885" y="4070104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/>
            <p:nvPr/>
          </p:nvCxnSpPr>
          <p:spPr>
            <a:xfrm flipH="1">
              <a:off x="8977885" y="4526336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/>
          </p:nvCxnSpPr>
          <p:spPr>
            <a:xfrm flipH="1">
              <a:off x="10771247" y="4293096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/>
            <p:nvPr/>
          </p:nvCxnSpPr>
          <p:spPr>
            <a:xfrm flipH="1">
              <a:off x="10783357" y="4737844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>
            <a:grpSpLocks noChangeAspect="1"/>
          </p:cNvGrpSpPr>
          <p:nvPr/>
        </p:nvGrpSpPr>
        <p:grpSpPr>
          <a:xfrm>
            <a:off x="1657898" y="4353525"/>
            <a:ext cx="2131438" cy="1410424"/>
            <a:chOff x="1343471" y="3241290"/>
            <a:chExt cx="2664297" cy="1763030"/>
          </a:xfrm>
        </p:grpSpPr>
        <p:sp>
          <p:nvSpPr>
            <p:cNvPr id="16" name="Rechteck 15"/>
            <p:cNvSpPr/>
            <p:nvPr/>
          </p:nvSpPr>
          <p:spPr>
            <a:xfrm rot="16200000">
              <a:off x="819116" y="4119926"/>
              <a:ext cx="1408749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008659" y="3241290"/>
              <a:ext cx="1999109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91544" y="3783610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91544" y="422790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91544" y="4672200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1703511" y="3926857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>
              <a:off x="1703511" y="4371152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703511" y="4812243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winkelter Verbinder 87"/>
            <p:cNvCxnSpPr>
              <a:endCxn id="20" idx="3"/>
            </p:cNvCxnSpPr>
            <p:nvPr/>
          </p:nvCxnSpPr>
          <p:spPr>
            <a:xfrm rot="5400000">
              <a:off x="2928756" y="4049923"/>
              <a:ext cx="1268473" cy="26257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/>
            <p:nvPr/>
          </p:nvCxnSpPr>
          <p:spPr>
            <a:xfrm flipH="1">
              <a:off x="3431704" y="4371152"/>
              <a:ext cx="2625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 flipH="1">
              <a:off x="3431704" y="3926857"/>
              <a:ext cx="2625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feld 101"/>
          <p:cNvSpPr txBox="1"/>
          <p:nvPr/>
        </p:nvSpPr>
        <p:spPr>
          <a:xfrm>
            <a:off x="743717" y="1340734"/>
            <a:ext cx="37497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SISD – Single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</a:t>
            </a:r>
            <a:r>
              <a:rPr lang="de-DE" sz="1400" dirty="0" err="1" smtClean="0"/>
              <a:t>single</a:t>
            </a:r>
            <a:r>
              <a:rPr lang="de-DE" sz="1400" dirty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smtClean="0"/>
              <a:t>Traditional </a:t>
            </a:r>
            <a:r>
              <a:rPr lang="de-DE" sz="1400" dirty="0" err="1" smtClean="0"/>
              <a:t>single</a:t>
            </a:r>
            <a:r>
              <a:rPr lang="de-DE" sz="1400" dirty="0" smtClean="0"/>
              <a:t> CPU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grpSp>
        <p:nvGrpSpPr>
          <p:cNvPr id="107" name="Gruppieren 106"/>
          <p:cNvGrpSpPr>
            <a:grpSpLocks noChangeAspect="1"/>
          </p:cNvGrpSpPr>
          <p:nvPr/>
        </p:nvGrpSpPr>
        <p:grpSpPr>
          <a:xfrm>
            <a:off x="7550731" y="2041635"/>
            <a:ext cx="2073831" cy="1278307"/>
            <a:chOff x="6888086" y="1632740"/>
            <a:chExt cx="2592289" cy="1597884"/>
          </a:xfrm>
        </p:grpSpPr>
        <p:sp>
          <p:nvSpPr>
            <p:cNvPr id="12" name="Rechteck 11"/>
            <p:cNvSpPr/>
            <p:nvPr/>
          </p:nvSpPr>
          <p:spPr>
            <a:xfrm rot="16200000">
              <a:off x="6413893" y="2396391"/>
              <a:ext cx="130842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464151" y="2404070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464151" y="288661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7464151" y="1632740"/>
              <a:ext cx="2016224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/>
            <p:cNvCxnSpPr>
              <a:endCxn id="14" idx="1"/>
            </p:cNvCxnSpPr>
            <p:nvPr/>
          </p:nvCxnSpPr>
          <p:spPr>
            <a:xfrm>
              <a:off x="7248127" y="2547317"/>
              <a:ext cx="2160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winkelter Verbinder 76"/>
            <p:cNvCxnSpPr>
              <a:endCxn id="15" idx="3"/>
            </p:cNvCxnSpPr>
            <p:nvPr/>
          </p:nvCxnSpPr>
          <p:spPr>
            <a:xfrm rot="5400000">
              <a:off x="8511618" y="2349136"/>
              <a:ext cx="1073419" cy="2880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/>
            <p:nvPr/>
          </p:nvCxnSpPr>
          <p:spPr>
            <a:xfrm flipH="1">
              <a:off x="8904311" y="2547317"/>
              <a:ext cx="2880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winkelter Verbinder 102"/>
            <p:cNvCxnSpPr>
              <a:endCxn id="15" idx="1"/>
            </p:cNvCxnSpPr>
            <p:nvPr/>
          </p:nvCxnSpPr>
          <p:spPr>
            <a:xfrm rot="16200000" flipH="1">
              <a:off x="7149107" y="2714817"/>
              <a:ext cx="486073" cy="14401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feld 107"/>
          <p:cNvSpPr txBox="1"/>
          <p:nvPr/>
        </p:nvSpPr>
        <p:spPr>
          <a:xfrm>
            <a:off x="6748618" y="1376511"/>
            <a:ext cx="38972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MISD – Multiple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</a:t>
            </a:r>
            <a:r>
              <a:rPr lang="de-DE" sz="1400" dirty="0" err="1" smtClean="0"/>
              <a:t>single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err="1" smtClean="0"/>
              <a:t>Pipelined</a:t>
            </a:r>
            <a:r>
              <a:rPr lang="de-DE" sz="1400" dirty="0" smtClean="0"/>
              <a:t>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8162" y="3727415"/>
            <a:ext cx="39276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SIMD – Single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multiple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processors</a:t>
            </a:r>
            <a:r>
              <a:rPr lang="de-DE" sz="1400" dirty="0" smtClean="0"/>
              <a:t>, parallel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44376" y="3518194"/>
            <a:ext cx="40751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MIMD – Multiple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multiple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smtClean="0"/>
              <a:t>Multi </a:t>
            </a:r>
            <a:r>
              <a:rPr lang="de-DE" sz="1400" dirty="0" err="1" smtClean="0"/>
              <a:t>computers</a:t>
            </a:r>
            <a:r>
              <a:rPr lang="de-DE" sz="1400" dirty="0" smtClean="0"/>
              <a:t>, </a:t>
            </a:r>
            <a:r>
              <a:rPr lang="de-DE" sz="1400" dirty="0" err="1" smtClean="0"/>
              <a:t>Multiprocessors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11" name="Textfeld 110"/>
          <p:cNvSpPr txBox="1"/>
          <p:nvPr/>
        </p:nvSpPr>
        <p:spPr>
          <a:xfrm>
            <a:off x="267598" y="836712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Flynn´s</a:t>
            </a:r>
            <a:r>
              <a:rPr lang="de-DE" dirty="0" smtClean="0"/>
              <a:t> </a:t>
            </a:r>
            <a:r>
              <a:rPr lang="de-DE" dirty="0" err="1" smtClean="0"/>
              <a:t>taxonomy</a:t>
            </a:r>
            <a:r>
              <a:rPr lang="de-DE" dirty="0" smtClean="0"/>
              <a:t>: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parallel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four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28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Vector</a:t>
            </a:r>
            <a:r>
              <a:rPr lang="de-DE" dirty="0" smtClean="0">
                <a:solidFill>
                  <a:schemeClr val="tx2"/>
                </a:solidFill>
              </a:rPr>
              <a:t> Module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6306942" y="1527676"/>
            <a:ext cx="2021135" cy="2124400"/>
            <a:chOff x="6091089" y="1520624"/>
            <a:chExt cx="2021135" cy="2124400"/>
          </a:xfrm>
        </p:grpSpPr>
        <p:sp>
          <p:nvSpPr>
            <p:cNvPr id="5" name="Rechteck 4"/>
            <p:cNvSpPr/>
            <p:nvPr/>
          </p:nvSpPr>
          <p:spPr>
            <a:xfrm>
              <a:off x="6091089" y="152062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6091089" y="2096688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091089" y="2654832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091089" y="3212976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883177" y="152062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883177" y="209668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83177" y="2654832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883177" y="3212976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680176" y="1520624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680176" y="2096688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680176" y="2654832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680176" y="3212976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542552" y="155198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542552" y="21280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541043" y="268703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541043" y="32443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336340" y="15504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7336340" y="212652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334831" y="268551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334831" y="32428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=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9336360" y="1735130"/>
            <a:ext cx="2021135" cy="1718842"/>
            <a:chOff x="9187433" y="1520624"/>
            <a:chExt cx="2021135" cy="1718842"/>
          </a:xfrm>
        </p:grpSpPr>
        <p:sp>
          <p:nvSpPr>
            <p:cNvPr id="18" name="Rechteck 17"/>
            <p:cNvSpPr/>
            <p:nvPr/>
          </p:nvSpPr>
          <p:spPr>
            <a:xfrm>
              <a:off x="9187433" y="152062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9187433" y="194385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187433" y="2375370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9187433" y="2807418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9979521" y="152062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79521" y="194385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79521" y="2375902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79521" y="280741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0776520" y="1520624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776520" y="1952672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776520" y="2377500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0776520" y="2802328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9637387" y="21907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411569" y="21907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6412168" y="107421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Scalar</a:t>
            </a:r>
            <a:r>
              <a:rPr lang="de-DE" dirty="0" smtClean="0"/>
              <a:t> Operation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9441586" y="105744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SIMD Operation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35756" y="1242107"/>
            <a:ext cx="576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grpSp>
        <p:nvGrpSpPr>
          <p:cNvPr id="129" name="Gruppieren 128"/>
          <p:cNvGrpSpPr/>
          <p:nvPr/>
        </p:nvGrpSpPr>
        <p:grpSpPr>
          <a:xfrm>
            <a:off x="6756896" y="4149080"/>
            <a:ext cx="5085475" cy="1369730"/>
            <a:chOff x="6406412" y="4454573"/>
            <a:chExt cx="5085475" cy="1369730"/>
          </a:xfrm>
        </p:grpSpPr>
        <p:grpSp>
          <p:nvGrpSpPr>
            <p:cNvPr id="123" name="Gruppieren 122"/>
            <p:cNvGrpSpPr>
              <a:grpSpLocks noChangeAspect="1"/>
            </p:cNvGrpSpPr>
            <p:nvPr/>
          </p:nvGrpSpPr>
          <p:grpSpPr>
            <a:xfrm>
              <a:off x="6406412" y="4725144"/>
              <a:ext cx="4327410" cy="1080120"/>
              <a:chOff x="6337504" y="4085321"/>
              <a:chExt cx="5758341" cy="1437280"/>
            </a:xfrm>
          </p:grpSpPr>
          <p:sp>
            <p:nvSpPr>
              <p:cNvPr id="48" name="Rechteck 47"/>
              <p:cNvSpPr/>
              <p:nvPr/>
            </p:nvSpPr>
            <p:spPr>
              <a:xfrm>
                <a:off x="633805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669805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7057196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7417196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6338057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7057504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6338057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777695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813695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8496090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8856090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7776951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8496398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7776951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6337504" y="4085321"/>
                <a:ext cx="2877788" cy="3600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/>
              <p:cNvSpPr/>
              <p:nvPr/>
            </p:nvSpPr>
            <p:spPr>
              <a:xfrm>
                <a:off x="9216398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9576398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993553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1029553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9216398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9935845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9216398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10655292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/>
              <p:cNvSpPr/>
              <p:nvPr/>
            </p:nvSpPr>
            <p:spPr>
              <a:xfrm>
                <a:off x="11015292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1137443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1173443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Rechteck 118"/>
              <p:cNvSpPr/>
              <p:nvPr/>
            </p:nvSpPr>
            <p:spPr>
              <a:xfrm>
                <a:off x="10655292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11374739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10655292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9215845" y="4085321"/>
                <a:ext cx="2880000" cy="3600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4" name="Textfeld 123"/>
            <p:cNvSpPr txBox="1"/>
            <p:nvPr/>
          </p:nvSpPr>
          <p:spPr>
            <a:xfrm>
              <a:off x="10791054" y="4721206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2 x 64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10791053" y="5022923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4</a:t>
              </a:r>
              <a:r>
                <a:rPr lang="de-DE" sz="1000" dirty="0" smtClean="0"/>
                <a:t> x 32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10782041" y="5320833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8</a:t>
              </a:r>
              <a:r>
                <a:rPr lang="de-DE" sz="1000" dirty="0" smtClean="0"/>
                <a:t> x 16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10777533" y="5578082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16 x 8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8124748" y="4454573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128 </a:t>
              </a:r>
              <a:r>
                <a:rPr lang="de-DE" sz="1000" dirty="0" err="1" smtClean="0"/>
                <a:t>bit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register</a:t>
              </a:r>
              <a:endParaRPr lang="de-DE" sz="1000" dirty="0"/>
            </a:p>
          </p:txBody>
        </p:sp>
      </p:grpSp>
      <p:sp>
        <p:nvSpPr>
          <p:cNvPr id="130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417" y="950258"/>
            <a:ext cx="6018789" cy="4968552"/>
          </a:xfrm>
        </p:spPr>
        <p:txBody>
          <a:bodyPr/>
          <a:lstStyle/>
          <a:p>
            <a:r>
              <a:rPr lang="de-DE" sz="1600" dirty="0"/>
              <a:t>SIMD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execute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</a:t>
            </a:r>
            <a:r>
              <a:rPr lang="de-DE" sz="1600" dirty="0" err="1"/>
              <a:t>operation</a:t>
            </a:r>
            <a:r>
              <a:rPr lang="de-DE" sz="1600" dirty="0"/>
              <a:t> on multiple </a:t>
            </a:r>
            <a:r>
              <a:rPr lang="de-DE" sz="1600" dirty="0" err="1"/>
              <a:t>data</a:t>
            </a:r>
            <a:r>
              <a:rPr lang="de-DE" sz="1600" dirty="0"/>
              <a:t>, </a:t>
            </a:r>
            <a:r>
              <a:rPr lang="de-DE" sz="1600" dirty="0" err="1"/>
              <a:t>reducing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amount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neccessary</a:t>
            </a:r>
            <a:r>
              <a:rPr lang="de-DE" sz="1600" dirty="0"/>
              <a:t> </a:t>
            </a:r>
            <a:r>
              <a:rPr lang="de-DE" sz="1600" dirty="0" err="1" smtClean="0"/>
              <a:t>operations</a:t>
            </a:r>
            <a:endParaRPr lang="de-DE" sz="1600" dirty="0"/>
          </a:p>
          <a:p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type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executed</a:t>
            </a:r>
            <a:r>
              <a:rPr lang="de-DE" sz="1600" dirty="0"/>
              <a:t> on all </a:t>
            </a:r>
            <a:r>
              <a:rPr lang="de-DE" sz="1600" dirty="0" err="1"/>
              <a:t>data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cycle</a:t>
            </a:r>
            <a:r>
              <a:rPr lang="de-DE" sz="1600" dirty="0"/>
              <a:t> </a:t>
            </a:r>
          </a:p>
          <a:p>
            <a:r>
              <a:rPr lang="de-DE" sz="1600" dirty="0"/>
              <a:t>Data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stored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 </a:t>
            </a:r>
            <a:r>
              <a:rPr lang="de-DE" sz="1600" dirty="0" err="1"/>
              <a:t>vector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multiple </a:t>
            </a:r>
            <a:r>
              <a:rPr lang="de-DE" sz="1600" dirty="0" err="1"/>
              <a:t>scalar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. </a:t>
            </a:r>
          </a:p>
          <a:p>
            <a:r>
              <a:rPr lang="de-DE" sz="1600" dirty="0"/>
              <a:t>SIMD </a:t>
            </a:r>
            <a:r>
              <a:rPr lang="de-DE" sz="1600" dirty="0" err="1"/>
              <a:t>registers</a:t>
            </a:r>
            <a:r>
              <a:rPr lang="de-DE" sz="1600" dirty="0"/>
              <a:t> </a:t>
            </a:r>
            <a:r>
              <a:rPr lang="de-DE" sz="1600" dirty="0" err="1"/>
              <a:t>support</a:t>
            </a:r>
            <a:r>
              <a:rPr lang="de-DE" sz="1600" dirty="0"/>
              <a:t> different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different </a:t>
            </a:r>
            <a:r>
              <a:rPr lang="de-DE" sz="1600" dirty="0" err="1" smtClean="0"/>
              <a:t>sizes</a:t>
            </a:r>
            <a:endParaRPr lang="de-DE" sz="1600" dirty="0"/>
          </a:p>
          <a:p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vector</a:t>
            </a:r>
            <a:r>
              <a:rPr lang="de-DE" sz="1600" dirty="0"/>
              <a:t>, all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must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</a:t>
            </a:r>
          </a:p>
          <a:p>
            <a:r>
              <a:rPr lang="de-DE" sz="1600" dirty="0" smtClean="0"/>
              <a:t>The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handled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depends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register</a:t>
            </a:r>
            <a:r>
              <a:rPr lang="de-DE" sz="1600" dirty="0"/>
              <a:t>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smtClean="0"/>
              <a:t>type</a:t>
            </a:r>
          </a:p>
          <a:p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modules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support</a:t>
            </a:r>
            <a:r>
              <a:rPr lang="de-DE" sz="1600" dirty="0" smtClean="0"/>
              <a:t> a limited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variable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limited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</a:t>
            </a: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variable type</a:t>
            </a:r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module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,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AVX2 </a:t>
            </a:r>
            <a:r>
              <a:rPr lang="de-DE" sz="1600" dirty="0" err="1" smtClean="0"/>
              <a:t>has</a:t>
            </a:r>
            <a:r>
              <a:rPr lang="de-DE" sz="1600" dirty="0" smtClean="0"/>
              <a:t> 16 256 </a:t>
            </a:r>
            <a:r>
              <a:rPr lang="de-DE" sz="1600" dirty="0" err="1" smtClean="0"/>
              <a:t>bit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endParaRPr lang="de-DE" sz="1600" dirty="0"/>
          </a:p>
          <a:p>
            <a:r>
              <a:rPr lang="de-DE" sz="1600" dirty="0"/>
              <a:t>Common </a:t>
            </a:r>
            <a:r>
              <a:rPr lang="de-DE" sz="1600" dirty="0" err="1"/>
              <a:t>examples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SIMD: MMX, SSE, AVX</a:t>
            </a:r>
          </a:p>
          <a:p>
            <a:pPr marL="0" indent="0">
              <a:buNone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1258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 smtClean="0"/>
              <a:t>Course agenda</a:t>
            </a:r>
            <a:endParaRPr lang="en-US" noProof="0" dirty="0"/>
          </a:p>
        </p:txBody>
      </p:sp>
      <p:graphicFrame>
        <p:nvGraphicFramePr>
          <p:cNvPr id="7" name="Tabellen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041963"/>
              </p:ext>
            </p:extLst>
          </p:nvPr>
        </p:nvGraphicFramePr>
        <p:xfrm>
          <a:off x="334962" y="981075"/>
          <a:ext cx="11522075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766">
                  <a:extLst>
                    <a:ext uri="{9D8B030D-6E8A-4147-A177-3AD203B41FA5}">
                      <a16:colId xmlns:a16="http://schemas.microsoft.com/office/drawing/2014/main" val="1309718770"/>
                    </a:ext>
                  </a:extLst>
                </a:gridCol>
                <a:gridCol w="7129789">
                  <a:extLst>
                    <a:ext uri="{9D8B030D-6E8A-4147-A177-3AD203B41FA5}">
                      <a16:colId xmlns:a16="http://schemas.microsoft.com/office/drawing/2014/main" val="1487677080"/>
                    </a:ext>
                  </a:extLst>
                </a:gridCol>
                <a:gridCol w="3930520">
                  <a:extLst>
                    <a:ext uri="{9D8B030D-6E8A-4147-A177-3AD203B41FA5}">
                      <a16:colId xmlns:a16="http://schemas.microsoft.com/office/drawing/2014/main" val="29066668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 noProof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Introduction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&amp; Course </a:t>
                      </a:r>
                      <a:r>
                        <a:rPr lang="en-US" sz="1600" b="1" i="0" noProof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Concept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1649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Development Environment &amp; IDE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2199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Recap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: C++ Syntax &amp; Language Elements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995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Software Design &amp; 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Patterns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3, 4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78622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Modern C++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Concepts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5, </a:t>
                      </a: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1193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Embedded Software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(</a:t>
                      </a:r>
                      <a:r>
                        <a:rPr lang="de-DE" sz="16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today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3991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Efficient Software Development &amp; Best Practices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8, 9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8552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Testing &amp; Code Quality </a:t>
                      </a:r>
                      <a:endParaRPr lang="de-DE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9, 10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979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Wrap-Up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&amp; </a:t>
                      </a: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Conclusion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/>
                        <a:t>Workshop 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4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hteck: obere Ecken abgerundet 4">
            <a:extLst>
              <a:ext uri="{FF2B5EF4-FFF2-40B4-BE49-F238E27FC236}">
                <a16:creationId xmlns:a16="http://schemas.microsoft.com/office/drawing/2014/main" id="{604523D2-B6EA-76D0-4FF3-ABD046F6BAAA}"/>
              </a:ext>
            </a:extLst>
          </p:cNvPr>
          <p:cNvSpPr/>
          <p:nvPr/>
        </p:nvSpPr>
        <p:spPr>
          <a:xfrm>
            <a:off x="3863751" y="3429000"/>
            <a:ext cx="4464496" cy="3429000"/>
          </a:xfrm>
          <a:prstGeom prst="round2SameRect">
            <a:avLst/>
          </a:prstGeom>
          <a:solidFill>
            <a:srgbClr val="24AB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E X E R C I S E 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Parallel_computing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AE259F4-EC2C-059D-422C-7CE7588E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42" y="1988840"/>
            <a:ext cx="1285916" cy="12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 </a:t>
            </a:r>
            <a:r>
              <a:rPr lang="de-DE" dirty="0" err="1">
                <a:solidFill>
                  <a:schemeClr val="tx2"/>
                </a:solidFill>
              </a:rPr>
              <a:t>Excercise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excercise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modify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C/C++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AVX2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Connect VS Code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sections</a:t>
            </a:r>
            <a:r>
              <a:rPr lang="de-DE" dirty="0"/>
              <a:t>/05_Embedded-Software/</a:t>
            </a:r>
            <a:r>
              <a:rPr lang="de-DE" dirty="0" err="1"/>
              <a:t>excercises</a:t>
            </a:r>
            <a:r>
              <a:rPr lang="de-DE" dirty="0"/>
              <a:t>/</a:t>
            </a:r>
            <a:r>
              <a:rPr lang="de-DE" dirty="0" err="1"/>
              <a:t>parallel_computing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CMakeLists.txt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mkdir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makefiles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CMakeLists.txt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cmake</a:t>
            </a:r>
            <a:r>
              <a:rPr lang="de-DE" dirty="0"/>
              <a:t> ..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 </a:t>
            </a:r>
            <a:r>
              <a:rPr lang="de-DE" dirty="0" err="1">
                <a:solidFill>
                  <a:schemeClr val="tx2"/>
                </a:solidFill>
              </a:rPr>
              <a:t>Excercise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„car.jpg“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/</a:t>
            </a:r>
            <a:r>
              <a:rPr lang="de-DE" dirty="0" err="1"/>
              <a:t>subtracting</a:t>
            </a:r>
            <a:r>
              <a:rPr lang="de-DE" dirty="0"/>
              <a:t> an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 smtClean="0"/>
              <a:t>pixel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„parallel_computing.cpp“ </a:t>
            </a:r>
            <a:r>
              <a:rPr lang="de-DE" dirty="0" err="1" smtClean="0"/>
              <a:t>file</a:t>
            </a:r>
            <a:r>
              <a:rPr lang="de-DE" dirty="0" smtClean="0"/>
              <a:t>,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adjustBrightness</a:t>
            </a:r>
            <a:r>
              <a:rPr lang="de-DE" dirty="0" smtClean="0"/>
              <a:t>()“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subtracts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conventional</a:t>
            </a:r>
            <a:r>
              <a:rPr lang="de-DE" dirty="0" smtClean="0"/>
              <a:t> C/C++ </a:t>
            </a:r>
            <a:r>
              <a:rPr lang="de-DE" dirty="0" err="1" smtClean="0"/>
              <a:t>operations</a:t>
            </a:r>
            <a:r>
              <a:rPr lang="de-D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„adjustBrightnessAVX2()“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AVX2 </a:t>
            </a:r>
            <a:r>
              <a:rPr lang="de-DE" dirty="0" err="1" smtClean="0"/>
              <a:t>instructions</a:t>
            </a:r>
            <a:endParaRPr lang="de-DE" dirty="0" smtClean="0"/>
          </a:p>
          <a:p>
            <a:pPr marL="673100" lvl="1" indent="-457200">
              <a:buFont typeface="+mj-lt"/>
              <a:buAutoNum type="arabicPeriod"/>
            </a:pPr>
            <a:r>
              <a:rPr lang="de-DE" dirty="0" smtClean="0"/>
              <a:t>AVX </a:t>
            </a:r>
            <a:r>
              <a:rPr lang="de-DE" dirty="0" err="1" smtClean="0"/>
              <a:t>supports</a:t>
            </a:r>
            <a:r>
              <a:rPr lang="de-DE" dirty="0" smtClean="0"/>
              <a:t> a limited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</a:t>
            </a:r>
            <a:r>
              <a:rPr lang="de-DE" dirty="0" err="1" smtClean="0"/>
              <a:t>support</a:t>
            </a:r>
            <a:r>
              <a:rPr lang="de-DE" dirty="0" smtClean="0"/>
              <a:t>.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use</a:t>
            </a:r>
            <a:r>
              <a:rPr lang="de-DE" dirty="0" smtClean="0"/>
              <a:t> uint8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673100" lvl="1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: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mm256_loadu_si256: </a:t>
            </a:r>
            <a:r>
              <a:rPr lang="en-US" dirty="0"/>
              <a:t>Moves integer values from unaligned memory location to a destination </a:t>
            </a:r>
            <a:r>
              <a:rPr lang="en-US" dirty="0" smtClean="0"/>
              <a:t>vector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mm256_storeu_si256: </a:t>
            </a:r>
            <a:r>
              <a:rPr lang="en-US" dirty="0"/>
              <a:t>Moves values from a integer vector to an unaligned memory location</a:t>
            </a:r>
            <a:r>
              <a:rPr lang="en-US" dirty="0" smtClean="0"/>
              <a:t>.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mm256_adds_epu8: </a:t>
            </a:r>
            <a:r>
              <a:rPr lang="en-US" dirty="0"/>
              <a:t>Adds the unsigned 8/16-bit integer data elements with saturation of two vectors</a:t>
            </a:r>
            <a:r>
              <a:rPr lang="en-US" dirty="0" smtClean="0"/>
              <a:t>.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mm256_subs_epu8: </a:t>
            </a:r>
            <a:r>
              <a:rPr lang="en-US" dirty="0" smtClean="0"/>
              <a:t>Subtracts </a:t>
            </a:r>
            <a:r>
              <a:rPr lang="en-US" dirty="0"/>
              <a:t>the unsigned 8/16-bit integer data elements with saturation of two vectors. </a:t>
            </a:r>
            <a:endParaRPr lang="de-DE" dirty="0"/>
          </a:p>
          <a:p>
            <a:pPr lvl="2"/>
            <a:r>
              <a:rPr lang="de-DE" dirty="0" smtClean="0"/>
              <a:t>_mm256_set1_epi8: </a:t>
            </a:r>
            <a:r>
              <a:rPr lang="en-US" dirty="0"/>
              <a:t>Broadcasts 8-bit integer a to all elements of returned vector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done, you can compare the differences in execution time via the included timer that measures execution time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Parallel Computing in GPUs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841320" cy="4680520"/>
          </a:xfrm>
        </p:spPr>
        <p:txBody>
          <a:bodyPr/>
          <a:lstStyle/>
          <a:p>
            <a:r>
              <a:rPr lang="de-DE" sz="1600" dirty="0" smtClean="0"/>
              <a:t>GPUs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considered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external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CPU. </a:t>
            </a:r>
            <a:r>
              <a:rPr lang="de-DE" sz="1600" dirty="0" err="1" smtClean="0"/>
              <a:t>They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highly</a:t>
            </a:r>
            <a:r>
              <a:rPr lang="de-DE" sz="1600" dirty="0" smtClean="0"/>
              <a:t> </a:t>
            </a:r>
            <a:r>
              <a:rPr lang="de-DE" sz="1600" dirty="0" err="1" smtClean="0"/>
              <a:t>specialized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parallel </a:t>
            </a:r>
            <a:r>
              <a:rPr lang="de-DE" sz="1600" dirty="0" err="1" smtClean="0"/>
              <a:t>execution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: </a:t>
            </a:r>
            <a:r>
              <a:rPr lang="de-DE" sz="1600" dirty="0" err="1" smtClean="0"/>
              <a:t>Nvidia</a:t>
            </a:r>
            <a:r>
              <a:rPr lang="de-DE" sz="1600" dirty="0" smtClean="0"/>
              <a:t> Ada Lovelace </a:t>
            </a:r>
            <a:r>
              <a:rPr lang="de-DE" sz="1600" dirty="0" err="1" smtClean="0"/>
              <a:t>architecture</a:t>
            </a: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GPU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Graphics Processing Clusters (GPC)</a:t>
            </a:r>
          </a:p>
          <a:p>
            <a:endParaRPr lang="de-DE" sz="1600" dirty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GPC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Streaming </a:t>
            </a:r>
            <a:r>
              <a:rPr lang="de-DE" sz="1600" dirty="0" err="1" smtClean="0"/>
              <a:t>Multiprocessors</a:t>
            </a:r>
            <a:r>
              <a:rPr lang="de-DE" sz="1600" dirty="0" smtClean="0"/>
              <a:t> (SM)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SM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3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:</a:t>
            </a:r>
          </a:p>
          <a:p>
            <a:pPr lvl="1"/>
            <a:r>
              <a:rPr lang="de-DE" sz="1400" dirty="0" smtClean="0"/>
              <a:t>CUDA Cores: General </a:t>
            </a:r>
            <a:r>
              <a:rPr lang="de-DE" sz="1400" dirty="0" err="1" smtClean="0"/>
              <a:t>Purpose</a:t>
            </a:r>
            <a:r>
              <a:rPr lang="de-DE" sz="1400" dirty="0" smtClean="0"/>
              <a:t> </a:t>
            </a:r>
            <a:r>
              <a:rPr lang="de-DE" sz="1400" dirty="0" err="1" smtClean="0"/>
              <a:t>computation</a:t>
            </a:r>
            <a:r>
              <a:rPr lang="de-DE" sz="1400" dirty="0" smtClean="0"/>
              <a:t> </a:t>
            </a:r>
            <a:r>
              <a:rPr lang="de-DE" sz="1400" dirty="0" err="1" smtClean="0"/>
              <a:t>module</a:t>
            </a:r>
            <a:endParaRPr lang="de-DE" sz="1400" dirty="0" smtClean="0"/>
          </a:p>
          <a:p>
            <a:pPr lvl="1"/>
            <a:r>
              <a:rPr lang="de-DE" sz="1400" dirty="0" smtClean="0"/>
              <a:t>Tensor Cores: </a:t>
            </a:r>
            <a:r>
              <a:rPr lang="de-DE" sz="1400" dirty="0" err="1" smtClean="0"/>
              <a:t>matrix</a:t>
            </a:r>
            <a:r>
              <a:rPr lang="de-DE" sz="1400" dirty="0" smtClean="0"/>
              <a:t> </a:t>
            </a:r>
            <a:r>
              <a:rPr lang="de-DE" sz="1400" dirty="0" err="1" smtClean="0"/>
              <a:t>operation</a:t>
            </a:r>
            <a:r>
              <a:rPr lang="de-DE" sz="1400" dirty="0" smtClean="0"/>
              <a:t> </a:t>
            </a:r>
            <a:r>
              <a:rPr lang="de-DE" sz="1400" dirty="0" err="1" smtClean="0"/>
              <a:t>module</a:t>
            </a:r>
            <a:r>
              <a:rPr lang="de-DE" sz="1400" dirty="0" smtClean="0"/>
              <a:t>, </a:t>
            </a:r>
            <a:r>
              <a:rPr lang="de-DE" sz="1400" dirty="0" err="1" smtClean="0"/>
              <a:t>particularly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AI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deep</a:t>
            </a:r>
            <a:r>
              <a:rPr lang="de-DE" sz="1400" dirty="0" smtClean="0"/>
              <a:t> </a:t>
            </a:r>
            <a:r>
              <a:rPr lang="de-DE" sz="1400" dirty="0" err="1" smtClean="0"/>
              <a:t>learning</a:t>
            </a:r>
            <a:endParaRPr lang="de-DE" sz="1400" dirty="0" smtClean="0"/>
          </a:p>
          <a:p>
            <a:pPr lvl="1"/>
            <a:r>
              <a:rPr lang="de-DE" sz="1400" dirty="0" smtClean="0"/>
              <a:t>RT Cores: Ray </a:t>
            </a:r>
            <a:r>
              <a:rPr lang="de-DE" sz="1400" dirty="0" err="1" smtClean="0"/>
              <a:t>tracing</a:t>
            </a:r>
            <a:r>
              <a:rPr lang="de-DE" sz="1400" dirty="0" smtClean="0"/>
              <a:t> </a:t>
            </a:r>
            <a:r>
              <a:rPr lang="de-DE" sz="1400" dirty="0" err="1" smtClean="0"/>
              <a:t>acceleration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graphics</a:t>
            </a:r>
            <a:r>
              <a:rPr lang="de-DE" sz="1400" dirty="0" smtClean="0"/>
              <a:t> </a:t>
            </a:r>
            <a:r>
              <a:rPr lang="de-DE" sz="1400" dirty="0" err="1" smtClean="0"/>
              <a:t>rendering</a:t>
            </a:r>
            <a:endParaRPr lang="de-DE" sz="1400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 descr="https://www.techpowerup.com/review/nvidia-geforce-rtx-4090-founders-edition/images/arch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58" y="1416742"/>
            <a:ext cx="4457422" cy="18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echpowerup.com/review/nvidia-geforce-rtx-4090-founders-edition/images/arch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38" y="3558284"/>
            <a:ext cx="2664296" cy="24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techpowerup.com/review/nvidia-geforce-rtx-4090-founders-edition/images/arch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797" y="3532763"/>
            <a:ext cx="1544579" cy="23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325297" y="589251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www.nvidia.com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519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057344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CUDA Core:</a:t>
            </a:r>
          </a:p>
          <a:p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core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contains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ALU </a:t>
            </a:r>
            <a:r>
              <a:rPr lang="de-DE" sz="1800" dirty="0" err="1" smtClean="0"/>
              <a:t>capable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performing</a:t>
            </a:r>
            <a:r>
              <a:rPr lang="de-DE" sz="1800" dirty="0" smtClean="0"/>
              <a:t> </a:t>
            </a:r>
            <a:r>
              <a:rPr lang="de-DE" sz="1800" dirty="0" err="1" smtClean="0"/>
              <a:t>either</a:t>
            </a:r>
            <a:r>
              <a:rPr lang="de-DE" sz="1800" dirty="0" smtClean="0"/>
              <a:t> Floating Point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Int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32 </a:t>
            </a:r>
            <a:r>
              <a:rPr lang="de-DE" sz="1800" dirty="0" err="1" smtClean="0"/>
              <a:t>bit</a:t>
            </a:r>
            <a:r>
              <a:rPr lang="de-DE" sz="1800" dirty="0" smtClean="0"/>
              <a:t> </a:t>
            </a:r>
            <a:r>
              <a:rPr lang="de-DE" sz="1800" dirty="0" err="1" smtClean="0"/>
              <a:t>precision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General-</a:t>
            </a:r>
            <a:r>
              <a:rPr lang="de-DE" sz="1800" dirty="0" err="1" smtClean="0"/>
              <a:t>Purpose</a:t>
            </a:r>
            <a:r>
              <a:rPr lang="de-DE" sz="1800" dirty="0" smtClean="0"/>
              <a:t> Module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parallelized</a:t>
            </a:r>
            <a:r>
              <a:rPr lang="de-DE" sz="1800" dirty="0" smtClean="0"/>
              <a:t> </a:t>
            </a:r>
            <a:r>
              <a:rPr lang="de-DE" sz="1800" dirty="0" err="1" smtClean="0"/>
              <a:t>computing</a:t>
            </a:r>
            <a:r>
              <a:rPr lang="de-DE" sz="1800" dirty="0" smtClean="0"/>
              <a:t> </a:t>
            </a:r>
            <a:r>
              <a:rPr lang="de-DE" sz="1800" dirty="0" err="1" smtClean="0"/>
              <a:t>tasks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Not a </a:t>
            </a:r>
            <a:r>
              <a:rPr lang="de-DE" sz="1800" dirty="0" err="1" smtClean="0"/>
              <a:t>typical</a:t>
            </a:r>
            <a:r>
              <a:rPr lang="de-DE" sz="1800" dirty="0" smtClean="0"/>
              <a:t> SIMD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, </a:t>
            </a:r>
            <a:r>
              <a:rPr lang="de-DE" sz="1800" dirty="0" err="1" smtClean="0"/>
              <a:t>does</a:t>
            </a:r>
            <a:r>
              <a:rPr lang="de-DE" sz="1800" dirty="0" smtClean="0"/>
              <a:t>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scalar</a:t>
            </a:r>
            <a:r>
              <a:rPr lang="de-DE" sz="1800" dirty="0" smtClean="0"/>
              <a:t> </a:t>
            </a:r>
            <a:r>
              <a:rPr lang="de-DE" sz="1800" dirty="0" err="1" smtClean="0"/>
              <a:t>values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CUDA </a:t>
            </a:r>
            <a:r>
              <a:rPr lang="de-DE" sz="1800" dirty="0" err="1" smtClean="0"/>
              <a:t>cores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adressed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warps</a:t>
            </a:r>
            <a:r>
              <a:rPr lang="de-DE" sz="1800" dirty="0" smtClean="0"/>
              <a:t>,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containing</a:t>
            </a:r>
            <a:r>
              <a:rPr lang="de-DE" sz="1800" dirty="0" smtClean="0"/>
              <a:t> 32 </a:t>
            </a:r>
            <a:r>
              <a:rPr lang="de-DE" sz="1800" dirty="0" err="1" smtClean="0"/>
              <a:t>cores</a:t>
            </a:r>
            <a:r>
              <a:rPr lang="de-DE" sz="1800" dirty="0" smtClean="0"/>
              <a:t>. In a warp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core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same </a:t>
            </a:r>
            <a:r>
              <a:rPr lang="de-DE" sz="1800" dirty="0" err="1" smtClean="0"/>
              <a:t>operation</a:t>
            </a:r>
            <a:r>
              <a:rPr lang="de-DE" sz="1800" dirty="0" smtClean="0"/>
              <a:t> on different </a:t>
            </a:r>
            <a:r>
              <a:rPr lang="de-DE" sz="1800" dirty="0" err="1" smtClean="0"/>
              <a:t>data</a:t>
            </a:r>
            <a:r>
              <a:rPr lang="de-DE" sz="1800" dirty="0" smtClean="0"/>
              <a:t> in parallel. This </a:t>
            </a:r>
            <a:r>
              <a:rPr lang="de-DE" sz="1800" dirty="0" err="1" smtClean="0"/>
              <a:t>creates</a:t>
            </a:r>
            <a:r>
              <a:rPr lang="de-DE" sz="1800" dirty="0" smtClean="0"/>
              <a:t> a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behaviour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in SIMD </a:t>
            </a:r>
            <a:r>
              <a:rPr lang="de-DE" sz="1800" dirty="0" err="1" smtClean="0"/>
              <a:t>modules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Register </a:t>
            </a:r>
            <a:r>
              <a:rPr lang="de-DE" sz="1800" dirty="0" err="1" smtClean="0"/>
              <a:t>size</a:t>
            </a:r>
            <a:r>
              <a:rPr lang="de-DE" sz="1800" dirty="0" smtClean="0"/>
              <a:t> 32 Bit,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support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vectorized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, </a:t>
            </a:r>
            <a:r>
              <a:rPr lang="de-DE" sz="1800" dirty="0" err="1" smtClean="0"/>
              <a:t>therfore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gain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using</a:t>
            </a:r>
            <a:r>
              <a:rPr lang="de-DE" sz="1800" dirty="0" smtClean="0"/>
              <a:t> 16 Bit </a:t>
            </a:r>
            <a:r>
              <a:rPr lang="de-DE" sz="1800" dirty="0" err="1" smtClean="0"/>
              <a:t>scalars</a:t>
            </a:r>
            <a:endParaRPr lang="de-DE" sz="1800" dirty="0" smtClean="0"/>
          </a:p>
          <a:p>
            <a:pPr marL="0" indent="0">
              <a:buNone/>
            </a:pPr>
            <a:endParaRPr lang="de-DE" sz="13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9" name="Picture 6" descr="https://www.techpowerup.com/review/nvidia-geforce-rtx-4090-founders-edition/images/arch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989483"/>
            <a:ext cx="2952328" cy="45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hteck 59"/>
          <p:cNvSpPr/>
          <p:nvPr/>
        </p:nvSpPr>
        <p:spPr>
          <a:xfrm>
            <a:off x="10257030" y="5565259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www.nvidia.com</a:t>
            </a:r>
          </a:p>
        </p:txBody>
      </p:sp>
    </p:spTree>
    <p:extLst>
      <p:ext uri="{BB962C8B-B14F-4D97-AF65-F5344CB8AC3E}">
        <p14:creationId xmlns:p14="http://schemas.microsoft.com/office/powerpoint/2010/main" val="42946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in a CPU, </a:t>
            </a:r>
            <a:r>
              <a:rPr lang="de-DE" dirty="0" err="1" smtClean="0"/>
              <a:t>using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for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nvcc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endParaRPr lang="de-DE" dirty="0" smtClean="0"/>
          </a:p>
          <a:p>
            <a:pPr lvl="1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specifing</a:t>
            </a:r>
            <a:r>
              <a:rPr lang="de-DE" dirty="0" smtClean="0"/>
              <a:t> an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80320" y="2348880"/>
            <a:ext cx="11508962" cy="36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saxpy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executed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on CUDA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i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blockDim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(i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n)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y, 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cudaMemcpyHostToDevice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Perform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SAXPY on 1M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elements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saxpy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(N,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(y,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cudaMemcpyDeviceToHost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34800" y="980728"/>
                <a:ext cx="6942223" cy="4968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Tensor Core:</a:t>
                </a:r>
              </a:p>
              <a:p>
                <a:r>
                  <a:rPr lang="de-DE" dirty="0" err="1"/>
                  <a:t>Specialized</a:t>
                </a:r>
                <a:r>
                  <a:rPr lang="de-DE" dirty="0"/>
                  <a:t> </a:t>
                </a:r>
                <a:r>
                  <a:rPr lang="de-DE" dirty="0" err="1"/>
                  <a:t>cores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. </a:t>
                </a:r>
                <a:r>
                  <a:rPr lang="de-DE" dirty="0" err="1"/>
                  <a:t>Implements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 smtClean="0"/>
                  <a:t>hardware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 smtClean="0"/>
                  <a:t>Designed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accelerate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deep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learning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AI </a:t>
                </a:r>
                <a:r>
                  <a:rPr lang="de-DE" dirty="0" err="1" smtClean="0"/>
                  <a:t>workloads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Matrix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: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4x4 </a:t>
                </a:r>
                <a:r>
                  <a:rPr lang="de-DE" dirty="0" err="1"/>
                  <a:t>with</a:t>
                </a:r>
                <a:r>
                  <a:rPr lang="de-DE" dirty="0"/>
                  <a:t> FP16 </a:t>
                </a:r>
                <a:r>
                  <a:rPr lang="de-DE" dirty="0" err="1" smtClean="0"/>
                  <a:t>values</a:t>
                </a:r>
                <a:r>
                  <a:rPr lang="de-DE" dirty="0" smtClean="0"/>
                  <a:t> </a:t>
                </a:r>
              </a:p>
              <a:p>
                <a:pPr lvl="1"/>
                <a:r>
                  <a:rPr lang="de-DE" dirty="0" smtClean="0"/>
                  <a:t>8x8 </a:t>
                </a:r>
                <a:r>
                  <a:rPr lang="de-DE" dirty="0" err="1"/>
                  <a:t>with</a:t>
                </a:r>
                <a:r>
                  <a:rPr lang="de-DE" dirty="0"/>
                  <a:t> INT8 </a:t>
                </a:r>
                <a:r>
                  <a:rPr lang="de-DE" dirty="0" err="1"/>
                  <a:t>values</a:t>
                </a:r>
                <a:r>
                  <a:rPr lang="de-DE" dirty="0"/>
                  <a:t>. </a:t>
                </a:r>
                <a:endParaRPr lang="de-DE" dirty="0" smtClean="0"/>
              </a:p>
              <a:p>
                <a:pPr lvl="1"/>
                <a:endParaRPr lang="de-DE" dirty="0"/>
              </a:p>
              <a:p>
                <a:r>
                  <a:rPr lang="de-DE" dirty="0" err="1" smtClean="0"/>
                  <a:t>Similarly</a:t>
                </a:r>
                <a:r>
                  <a:rPr lang="de-DE" dirty="0" smtClean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modules</a:t>
                </a:r>
                <a:r>
                  <a:rPr lang="de-DE" dirty="0"/>
                  <a:t>, </a:t>
                </a:r>
                <a:r>
                  <a:rPr lang="de-DE" dirty="0" err="1"/>
                  <a:t>working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scalar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increases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simultanious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34800" y="980728"/>
                <a:ext cx="6942223" cy="4968552"/>
              </a:xfrm>
              <a:blipFill>
                <a:blip r:embed="rId2"/>
                <a:stretch>
                  <a:fillRect l="-2283" t="-1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528048" y="2924944"/>
            <a:ext cx="5192129" cy="1872208"/>
            <a:chOff x="7618657" y="3985439"/>
            <a:chExt cx="4315298" cy="1360827"/>
          </a:xfrm>
        </p:grpSpPr>
        <p:sp>
          <p:nvSpPr>
            <p:cNvPr id="6" name="Rechteck 5"/>
            <p:cNvSpPr/>
            <p:nvPr/>
          </p:nvSpPr>
          <p:spPr>
            <a:xfrm>
              <a:off x="8210167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8480708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8750602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021143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210167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480708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8750602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021143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8210167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8480708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8750602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9021143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8210167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8480708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8750602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9021143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9533496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804037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73931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344472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9533496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804037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1,1</a:t>
              </a:r>
              <a:endParaRPr lang="de-DE" sz="95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73931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1,2</a:t>
              </a:r>
              <a:endParaRPr lang="de-DE" sz="950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0344472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1,3</a:t>
              </a:r>
              <a:endParaRPr lang="de-DE" sz="950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9533496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9804037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2,1</a:t>
              </a:r>
              <a:endParaRPr lang="de-DE" sz="950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10073931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2,2</a:t>
              </a:r>
              <a:endParaRPr lang="de-DE" sz="95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0344472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2,3</a:t>
              </a:r>
              <a:endParaRPr lang="de-DE" sz="95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9533496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9804037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3,1</a:t>
              </a:r>
              <a:endParaRPr lang="de-DE" sz="95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73931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3,2</a:t>
              </a:r>
              <a:endParaRPr lang="de-DE" sz="95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0344472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3,3</a:t>
              </a:r>
              <a:endParaRPr lang="de-DE" sz="950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0851311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11121852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11391746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11662287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10851311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1121852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1,1</a:t>
              </a:r>
              <a:endParaRPr lang="de-DE" sz="95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1391746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1,2</a:t>
              </a:r>
              <a:endParaRPr lang="de-DE" sz="950" dirty="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1662287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1,3</a:t>
              </a:r>
              <a:endParaRPr lang="de-DE" sz="95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10851311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11121852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2,1</a:t>
              </a:r>
              <a:endParaRPr lang="de-DE" sz="95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11391746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2,2</a:t>
              </a:r>
              <a:endParaRPr lang="de-DE" sz="950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11662287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2,3</a:t>
              </a:r>
              <a:endParaRPr lang="de-DE" sz="950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0851311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11121852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3,1</a:t>
              </a:r>
              <a:endParaRPr lang="de-DE" sz="950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1391746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3,2</a:t>
              </a:r>
              <a:endParaRPr lang="de-DE" sz="95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1662287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3,3</a:t>
              </a:r>
              <a:endParaRPr lang="de-DE" sz="950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274237" y="440049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0580770" y="434191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618657" y="430828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 =</a:t>
              </a:r>
              <a:endParaRPr lang="de-DE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531907" y="5095045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</a:t>
              </a:r>
              <a:endParaRPr lang="de-DE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9854299" y="5092073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</a:t>
              </a:r>
              <a:endParaRPr lang="de-DE" sz="10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0920536" y="5100045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 </a:t>
              </a:r>
              <a:r>
                <a:rPr lang="de-DE" sz="1000" dirty="0" err="1" smtClean="0"/>
                <a:t>or</a:t>
              </a:r>
              <a:r>
                <a:rPr lang="de-DE" sz="1000" dirty="0" smtClean="0"/>
                <a:t> FP32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3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2339355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7642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smtClean="0"/>
              <a:t>ARM Cortex A78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ARM Cortex A78</a:t>
            </a:r>
          </a:p>
          <a:p>
            <a:r>
              <a:rPr lang="de-DE" sz="1800" dirty="0" smtClean="0"/>
              <a:t>High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CPU </a:t>
            </a:r>
            <a:r>
              <a:rPr lang="de-DE" sz="1800" dirty="0" err="1" smtClean="0"/>
              <a:t>for</a:t>
            </a:r>
            <a:r>
              <a:rPr lang="de-DE" sz="1800" dirty="0" smtClean="0"/>
              <a:t> mobile </a:t>
            </a:r>
            <a:r>
              <a:rPr lang="de-DE" sz="1800" dirty="0" err="1" smtClean="0"/>
              <a:t>devices</a:t>
            </a:r>
            <a:r>
              <a:rPr lang="de-DE" sz="1800" dirty="0"/>
              <a:t> </a:t>
            </a:r>
            <a:r>
              <a:rPr lang="de-DE" sz="1800" dirty="0" smtClean="0"/>
              <a:t>such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smartphones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Focus on general-</a:t>
            </a:r>
            <a:r>
              <a:rPr lang="de-DE" sz="1800" dirty="0" err="1" smtClean="0"/>
              <a:t>purpose</a:t>
            </a:r>
            <a:r>
              <a:rPr lang="de-DE" sz="1800" dirty="0" smtClean="0"/>
              <a:t> </a:t>
            </a:r>
            <a:r>
              <a:rPr lang="de-DE" sz="1800" dirty="0" err="1" smtClean="0"/>
              <a:t>computing</a:t>
            </a:r>
            <a:r>
              <a:rPr lang="de-DE" sz="1800" dirty="0" smtClean="0"/>
              <a:t>, </a:t>
            </a:r>
            <a:r>
              <a:rPr lang="de-DE" sz="1800" dirty="0" err="1" smtClean="0"/>
              <a:t>balancing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, power </a:t>
            </a:r>
            <a:r>
              <a:rPr lang="de-DE" sz="1800" dirty="0" err="1" smtClean="0"/>
              <a:t>efficiency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scalability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err="1" smtClean="0"/>
              <a:t>Instruction</a:t>
            </a:r>
            <a:r>
              <a:rPr lang="de-DE" sz="1800" dirty="0" smtClean="0"/>
              <a:t> </a:t>
            </a:r>
            <a:r>
              <a:rPr lang="de-DE" sz="1800" dirty="0" err="1" smtClean="0"/>
              <a:t>microarchitecture</a:t>
            </a:r>
            <a:r>
              <a:rPr lang="de-DE" sz="1800" dirty="0" smtClean="0"/>
              <a:t>: ARMv8-A</a:t>
            </a:r>
          </a:p>
          <a:p>
            <a:endParaRPr lang="de-DE" sz="1800" dirty="0"/>
          </a:p>
          <a:p>
            <a:r>
              <a:rPr lang="de-DE" sz="1800" dirty="0" smtClean="0"/>
              <a:t>SIMD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ARM NEON </a:t>
            </a:r>
            <a:r>
              <a:rPr lang="de-DE" sz="1800" dirty="0" err="1" smtClean="0"/>
              <a:t>module</a:t>
            </a:r>
            <a:r>
              <a:rPr lang="de-DE" sz="1800" dirty="0" smtClean="0"/>
              <a:t> (128bit)</a:t>
            </a:r>
          </a:p>
          <a:p>
            <a:endParaRPr lang="de-DE" sz="1800" dirty="0"/>
          </a:p>
          <a:p>
            <a:r>
              <a:rPr lang="de-DE" sz="1800" dirty="0" smtClean="0"/>
              <a:t>FPU </a:t>
            </a:r>
            <a:r>
              <a:rPr lang="de-DE" sz="1800" dirty="0" err="1" smtClean="0"/>
              <a:t>for</a:t>
            </a:r>
            <a:r>
              <a:rPr lang="de-DE" sz="1800" dirty="0" smtClean="0"/>
              <a:t> 32 </a:t>
            </a:r>
            <a:r>
              <a:rPr lang="de-DE" sz="1800" dirty="0" err="1" smtClean="0"/>
              <a:t>and</a:t>
            </a:r>
            <a:r>
              <a:rPr lang="de-DE" sz="1800" dirty="0" smtClean="0"/>
              <a:t> 64 </a:t>
            </a:r>
            <a:r>
              <a:rPr lang="de-DE" sz="1800" dirty="0" err="1" smtClean="0"/>
              <a:t>bit</a:t>
            </a:r>
            <a:r>
              <a:rPr lang="de-DE" sz="1800" dirty="0" smtClean="0"/>
              <a:t> </a:t>
            </a:r>
            <a:r>
              <a:rPr lang="de-DE" sz="1800" dirty="0" err="1" smtClean="0"/>
              <a:t>floating</a:t>
            </a:r>
            <a:r>
              <a:rPr lang="de-DE" sz="1800" dirty="0" smtClean="0"/>
              <a:t>-point </a:t>
            </a:r>
            <a:r>
              <a:rPr lang="de-DE" sz="1800" dirty="0" err="1" smtClean="0"/>
              <a:t>operations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Supports Out-</a:t>
            </a:r>
            <a:r>
              <a:rPr lang="de-DE" sz="1800" dirty="0" err="1" smtClean="0"/>
              <a:t>of</a:t>
            </a:r>
            <a:r>
              <a:rPr lang="de-DE" sz="1800" dirty="0" smtClean="0"/>
              <a:t>-order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Branch</a:t>
            </a:r>
            <a:r>
              <a:rPr lang="de-DE" sz="1800" dirty="0" smtClean="0"/>
              <a:t> 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mechanisms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Cache </a:t>
            </a:r>
            <a:r>
              <a:rPr lang="de-DE" sz="1800" dirty="0" err="1" smtClean="0"/>
              <a:t>based</a:t>
            </a:r>
            <a:r>
              <a:rPr lang="de-DE" sz="1800" dirty="0" smtClean="0"/>
              <a:t> Memory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492896"/>
            <a:ext cx="4185465" cy="223224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194023" y="4725144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</a:t>
            </a:r>
            <a:r>
              <a:rPr lang="de-DE" sz="800" dirty="0" smtClean="0"/>
              <a:t>www.arm.com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68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Trixore</a:t>
            </a:r>
            <a:r>
              <a:rPr lang="de-DE" dirty="0" smtClean="0"/>
              <a:t> AURIX </a:t>
            </a:r>
            <a:r>
              <a:rPr lang="de-DE" dirty="0" err="1" smtClean="0"/>
              <a:t>and</a:t>
            </a:r>
            <a:r>
              <a:rPr lang="de-DE" dirty="0" smtClean="0"/>
              <a:t> ARM Cortex A78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11179"/>
              </p:ext>
            </p:extLst>
          </p:nvPr>
        </p:nvGraphicFramePr>
        <p:xfrm>
          <a:off x="705288" y="1340768"/>
          <a:ext cx="10322537" cy="4414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1135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3457262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3334140">
                  <a:extLst>
                    <a:ext uri="{9D8B030D-6E8A-4147-A177-3AD203B41FA5}">
                      <a16:colId xmlns:a16="http://schemas.microsoft.com/office/drawing/2014/main" val="416727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Infineon </a:t>
                      </a:r>
                      <a:r>
                        <a:rPr lang="de-DE" sz="1600" b="1" dirty="0" err="1" smtClean="0"/>
                        <a:t>Aurix</a:t>
                      </a:r>
                      <a:r>
                        <a:rPr lang="de-DE" sz="1600" b="1" dirty="0" smtClean="0"/>
                        <a:t> TC3XX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ARM Cortex</a:t>
                      </a:r>
                      <a:r>
                        <a:rPr lang="de-DE" sz="1600" b="1" baseline="0" dirty="0" smtClean="0"/>
                        <a:t>-A78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Architecture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Infineon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Tricore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Modified</a:t>
                      </a:r>
                      <a:r>
                        <a:rPr lang="de-DE" sz="1600" baseline="0" dirty="0" smtClean="0"/>
                        <a:t> RISC)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ARMv8-A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Max CPU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clock</a:t>
                      </a:r>
                      <a:r>
                        <a:rPr lang="de-DE" sz="1600" b="1" baseline="0" dirty="0" smtClean="0"/>
                        <a:t> 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300 MHZ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3.3</a:t>
                      </a:r>
                      <a:r>
                        <a:rPr lang="de-DE" sz="1600" baseline="0" dirty="0" smtClean="0"/>
                        <a:t> GHZ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CPU </a:t>
                      </a:r>
                      <a:r>
                        <a:rPr lang="de-DE" sz="1600" b="1" dirty="0" err="1" smtClean="0"/>
                        <a:t>count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1-6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4-24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SIMD </a:t>
                      </a:r>
                      <a:r>
                        <a:rPr lang="de-DE" sz="1600" b="1" dirty="0" err="1" smtClean="0"/>
                        <a:t>capability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None (DPS Module)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NEO SIMD </a:t>
                      </a:r>
                      <a:r>
                        <a:rPr lang="de-DE" sz="1600" dirty="0" err="1" smtClean="0"/>
                        <a:t>Vector</a:t>
                      </a:r>
                      <a:r>
                        <a:rPr lang="de-DE" sz="1600" dirty="0" smtClean="0"/>
                        <a:t> Unit</a:t>
                      </a:r>
                      <a:r>
                        <a:rPr lang="de-DE" sz="1600" baseline="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5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Real-time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capability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Deterministic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behaviour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real-time </a:t>
                      </a:r>
                      <a:r>
                        <a:rPr lang="de-DE" sz="1600" baseline="0" dirty="0" err="1" smtClean="0"/>
                        <a:t>applications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Non-</a:t>
                      </a:r>
                      <a:r>
                        <a:rPr lang="de-DE" sz="1600" dirty="0" err="1" smtClean="0"/>
                        <a:t>deterministic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behaviour</a:t>
                      </a:r>
                      <a:r>
                        <a:rPr lang="de-DE" sz="1600" baseline="0" dirty="0" smtClean="0"/>
                        <a:t> due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multilevel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cache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branch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prediction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</a:t>
                      </a:r>
                      <a:r>
                        <a:rPr lang="de-DE" sz="1600" b="1" dirty="0" err="1" smtClean="0"/>
                        <a:t>structure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Small on-chip </a:t>
                      </a:r>
                      <a:r>
                        <a:rPr lang="de-DE" sz="1600" dirty="0" err="1" smtClean="0"/>
                        <a:t>ram</a:t>
                      </a:r>
                      <a:r>
                        <a:rPr lang="de-DE" sz="1600" dirty="0" smtClean="0"/>
                        <a:t>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optimized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low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latency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External</a:t>
                      </a:r>
                      <a:r>
                        <a:rPr lang="de-DE" sz="1600" dirty="0" smtClean="0"/>
                        <a:t> DRAM, </a:t>
                      </a:r>
                      <a:r>
                        <a:rPr lang="de-DE" sz="1600" dirty="0" err="1" smtClean="0"/>
                        <a:t>multilevel</a:t>
                      </a:r>
                      <a:r>
                        <a:rPr lang="de-DE" sz="1600" dirty="0" smtClean="0"/>
                        <a:t> Cache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</a:t>
                      </a:r>
                      <a:r>
                        <a:rPr lang="de-DE" sz="1600" b="1" dirty="0" err="1" smtClean="0"/>
                        <a:t>size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152</a:t>
                      </a:r>
                      <a:r>
                        <a:rPr lang="de-DE" sz="1600" baseline="0" dirty="0" smtClean="0"/>
                        <a:t> KB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dirty="0" smtClean="0"/>
                        <a:t> ~7</a:t>
                      </a:r>
                      <a:r>
                        <a:rPr lang="de-DE" sz="1600" baseline="0" dirty="0" smtClean="0"/>
                        <a:t> MB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External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and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extendable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typically</a:t>
                      </a:r>
                      <a:r>
                        <a:rPr lang="de-DE" sz="1600" baseline="0" dirty="0" smtClean="0"/>
                        <a:t> multiple GB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Safety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certification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ASIL-D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None (Automotive</a:t>
                      </a:r>
                      <a:r>
                        <a:rPr lang="de-DE" sz="1600" baseline="0" dirty="0" smtClean="0"/>
                        <a:t> variant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up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ASIL-D </a:t>
                      </a:r>
                      <a:r>
                        <a:rPr lang="de-DE" sz="1600" baseline="0" dirty="0" err="1" smtClean="0"/>
                        <a:t>available</a:t>
                      </a:r>
                      <a:r>
                        <a:rPr lang="de-DE" sz="160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5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</a:t>
            </a:r>
            <a:r>
              <a:rPr lang="en-US" dirty="0"/>
              <a:t>7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smtClean="0"/>
              <a:t>Embedded Software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Aachen, </a:t>
            </a:r>
            <a:r>
              <a:rPr lang="en-US" noProof="0" dirty="0" smtClean="0"/>
              <a:t>October </a:t>
            </a:r>
            <a:r>
              <a:rPr lang="en-US" dirty="0" smtClean="0"/>
              <a:t>30</a:t>
            </a:r>
            <a:r>
              <a:rPr lang="en-US" noProof="0" dirty="0" smtClean="0"/>
              <a:t>, </a:t>
            </a:r>
            <a:r>
              <a:rPr lang="en-US" noProof="0" dirty="0"/>
              <a:t>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Gergely Bilkei-Gorzo, </a:t>
            </a:r>
            <a:r>
              <a:rPr lang="en-US" noProof="0" dirty="0"/>
              <a:t>M.Sc.</a:t>
            </a:r>
          </a:p>
        </p:txBody>
      </p:sp>
    </p:spTree>
    <p:extLst>
      <p:ext uri="{BB962C8B-B14F-4D97-AF65-F5344CB8AC3E}">
        <p14:creationId xmlns:p14="http://schemas.microsoft.com/office/powerpoint/2010/main" val="40410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Dirve</a:t>
            </a:r>
            <a:r>
              <a:rPr lang="de-DE" dirty="0" smtClean="0"/>
              <a:t> AGX </a:t>
            </a:r>
            <a:r>
              <a:rPr lang="de-DE" dirty="0" err="1" smtClean="0"/>
              <a:t>Orin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5767507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 err="1" smtClean="0"/>
              <a:t>Nvidia</a:t>
            </a:r>
            <a:r>
              <a:rPr lang="de-DE" sz="1600" b="1" dirty="0" smtClean="0"/>
              <a:t> Drive AGX </a:t>
            </a:r>
            <a:r>
              <a:rPr lang="de-DE" sz="1600" b="1" dirty="0" err="1" smtClean="0"/>
              <a:t>Orin</a:t>
            </a:r>
            <a:r>
              <a:rPr lang="de-DE" sz="1600" b="1" dirty="0" smtClean="0"/>
              <a:t>: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smtClean="0"/>
              <a:t>System-on-a-Chip </a:t>
            </a:r>
            <a:r>
              <a:rPr lang="de-DE" sz="1600" dirty="0" err="1" smtClean="0"/>
              <a:t>integrating</a:t>
            </a:r>
            <a:r>
              <a:rPr lang="de-DE" sz="1600" dirty="0" smtClean="0"/>
              <a:t> a GPU </a:t>
            </a:r>
            <a:r>
              <a:rPr lang="de-DE" sz="1600" dirty="0" err="1" smtClean="0"/>
              <a:t>and</a:t>
            </a:r>
            <a:r>
              <a:rPr lang="de-DE" sz="1600" dirty="0" smtClean="0"/>
              <a:t> CPU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Chip</a:t>
            </a:r>
            <a:endParaRPr lang="de-DE" sz="1600" dirty="0"/>
          </a:p>
          <a:p>
            <a:r>
              <a:rPr lang="de-DE" sz="1600" dirty="0" err="1" smtClean="0"/>
              <a:t>Combines</a:t>
            </a:r>
            <a:r>
              <a:rPr lang="de-DE" sz="1600" dirty="0" smtClean="0"/>
              <a:t> an Ampere </a:t>
            </a:r>
            <a:r>
              <a:rPr lang="de-DE" sz="1600" dirty="0" err="1" smtClean="0"/>
              <a:t>based</a:t>
            </a:r>
            <a:r>
              <a:rPr lang="de-DE" sz="1600" dirty="0" smtClean="0"/>
              <a:t> GPU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/>
              <a:t>2048 </a:t>
            </a:r>
            <a:r>
              <a:rPr lang="de-DE" sz="1600" dirty="0" err="1"/>
              <a:t>Compute</a:t>
            </a:r>
            <a:r>
              <a:rPr lang="de-DE" sz="1600" dirty="0"/>
              <a:t> Unified Device </a:t>
            </a:r>
            <a:r>
              <a:rPr lang="de-DE" sz="1600" dirty="0" err="1" smtClean="0"/>
              <a:t>Architecture</a:t>
            </a:r>
            <a:r>
              <a:rPr lang="de-DE" sz="1600" dirty="0" smtClean="0"/>
              <a:t> (CUDA) </a:t>
            </a:r>
            <a:r>
              <a:rPr lang="de-DE" sz="1600" dirty="0" err="1" smtClean="0"/>
              <a:t>cores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64 Tensor </a:t>
            </a:r>
            <a:r>
              <a:rPr lang="de-DE" sz="1600" dirty="0" err="1" smtClean="0"/>
              <a:t>cores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an </a:t>
            </a:r>
            <a:r>
              <a:rPr lang="de-DE" sz="1600" dirty="0" err="1" smtClean="0"/>
              <a:t>Nvidia</a:t>
            </a:r>
            <a:r>
              <a:rPr lang="de-DE" sz="1600" dirty="0" smtClean="0"/>
              <a:t> </a:t>
            </a:r>
            <a:r>
              <a:rPr lang="de-DE" sz="1600" dirty="0" err="1" smtClean="0"/>
              <a:t>Caramel</a:t>
            </a:r>
            <a:r>
              <a:rPr lang="de-DE" sz="1600" dirty="0" smtClean="0"/>
              <a:t> CPU </a:t>
            </a:r>
            <a:r>
              <a:rPr lang="de-DE" sz="1600" dirty="0" err="1" smtClean="0"/>
              <a:t>containing</a:t>
            </a:r>
            <a:r>
              <a:rPr lang="de-DE" sz="1600" dirty="0" smtClean="0"/>
              <a:t> 12 ARM Cortex A78 </a:t>
            </a:r>
            <a:r>
              <a:rPr lang="de-DE" sz="1600" dirty="0" err="1" smtClean="0"/>
              <a:t>cores</a:t>
            </a:r>
            <a:endParaRPr lang="de-DE" sz="1600" dirty="0" smtClean="0"/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Drive AGX </a:t>
            </a:r>
            <a:r>
              <a:rPr lang="de-DE" sz="1600" dirty="0" err="1" smtClean="0"/>
              <a:t>unit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</a:t>
            </a:r>
            <a:r>
              <a:rPr lang="de-DE" sz="1600" dirty="0" smtClean="0"/>
              <a:t> multiple </a:t>
            </a:r>
            <a:r>
              <a:rPr lang="de-DE" sz="1600" dirty="0" err="1" smtClean="0"/>
              <a:t>Orin</a:t>
            </a:r>
            <a:r>
              <a:rPr lang="de-DE" sz="1600" dirty="0" smtClean="0"/>
              <a:t> </a:t>
            </a:r>
            <a:r>
              <a:rPr lang="de-DE" sz="1600" dirty="0" err="1" smtClean="0"/>
              <a:t>SoC</a:t>
            </a:r>
            <a:r>
              <a:rPr lang="de-DE" sz="1600" dirty="0" smtClean="0"/>
              <a:t>-s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deliver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increased</a:t>
            </a:r>
            <a:r>
              <a:rPr lang="de-DE" sz="1600" dirty="0" smtClean="0"/>
              <a:t>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endParaRPr lang="de-DE" sz="1600" dirty="0"/>
          </a:p>
          <a:p>
            <a:r>
              <a:rPr lang="de-DE" sz="1600" dirty="0" smtClean="0"/>
              <a:t>Unit </a:t>
            </a:r>
            <a:r>
              <a:rPr lang="de-DE" sz="1600" dirty="0" err="1" smtClean="0"/>
              <a:t>includes</a:t>
            </a:r>
            <a:r>
              <a:rPr lang="de-DE" sz="1600" dirty="0" smtClean="0"/>
              <a:t> an Infineon </a:t>
            </a:r>
            <a:r>
              <a:rPr lang="de-DE" sz="1600" dirty="0" err="1" smtClean="0"/>
              <a:t>Aurix</a:t>
            </a:r>
            <a:r>
              <a:rPr lang="de-DE" sz="1600" dirty="0" smtClean="0"/>
              <a:t> Controller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safety</a:t>
            </a:r>
            <a:r>
              <a:rPr lang="de-DE" sz="1600" dirty="0" smtClean="0"/>
              <a:t> </a:t>
            </a:r>
            <a:r>
              <a:rPr lang="de-DE" sz="1600" dirty="0" err="1" smtClean="0"/>
              <a:t>critical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such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supervising</a:t>
            </a:r>
            <a:r>
              <a:rPr lang="de-DE" sz="1600" dirty="0" smtClean="0"/>
              <a:t> </a:t>
            </a:r>
            <a:r>
              <a:rPr lang="de-DE" sz="1600" dirty="0" err="1" smtClean="0"/>
              <a:t>autonomous</a:t>
            </a:r>
            <a:r>
              <a:rPr lang="de-DE" sz="1600" dirty="0" smtClean="0"/>
              <a:t> </a:t>
            </a:r>
            <a:r>
              <a:rPr lang="de-DE" sz="1600" dirty="0" err="1" smtClean="0"/>
              <a:t>driving</a:t>
            </a:r>
            <a:r>
              <a:rPr lang="de-DE" sz="1600" dirty="0" smtClean="0"/>
              <a:t>, </a:t>
            </a:r>
            <a:r>
              <a:rPr lang="de-DE" sz="1600" dirty="0" err="1" smtClean="0"/>
              <a:t>sensor</a:t>
            </a:r>
            <a:r>
              <a:rPr lang="de-DE" sz="1600" dirty="0" smtClean="0"/>
              <a:t> </a:t>
            </a:r>
            <a:r>
              <a:rPr lang="de-DE" sz="1600" dirty="0" err="1" smtClean="0"/>
              <a:t>fusion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handling</a:t>
            </a:r>
            <a:r>
              <a:rPr lang="de-DE" sz="1600" dirty="0" smtClean="0"/>
              <a:t> </a:t>
            </a:r>
            <a:r>
              <a:rPr lang="de-DE" sz="1600" dirty="0" err="1" smtClean="0"/>
              <a:t>faults</a:t>
            </a:r>
            <a:r>
              <a:rPr lang="de-DE" sz="1600" dirty="0" smtClean="0"/>
              <a:t>.</a:t>
            </a:r>
          </a:p>
          <a:p>
            <a:r>
              <a:rPr lang="de-DE" sz="1600" dirty="0" smtClean="0"/>
              <a:t>Performance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Orin</a:t>
            </a:r>
            <a:r>
              <a:rPr lang="de-DE" sz="1600" dirty="0" smtClean="0"/>
              <a:t> </a:t>
            </a:r>
            <a:r>
              <a:rPr lang="de-DE" sz="1600" dirty="0" err="1" smtClean="0"/>
              <a:t>SoC</a:t>
            </a:r>
            <a:r>
              <a:rPr lang="de-DE" sz="1600" dirty="0" smtClean="0"/>
              <a:t>:</a:t>
            </a:r>
          </a:p>
          <a:p>
            <a:pPr lvl="1"/>
            <a:r>
              <a:rPr lang="de-DE" sz="1400" dirty="0" smtClean="0"/>
              <a:t>87 TOPS (INT8) </a:t>
            </a:r>
            <a:r>
              <a:rPr lang="de-DE" sz="1400" dirty="0" err="1" smtClean="0"/>
              <a:t>Deep</a:t>
            </a:r>
            <a:r>
              <a:rPr lang="de-DE" sz="1400" dirty="0" smtClean="0"/>
              <a:t> Learning </a:t>
            </a:r>
            <a:r>
              <a:rPr lang="de-DE" sz="1400" dirty="0" err="1" smtClean="0"/>
              <a:t>Accelerators</a:t>
            </a:r>
            <a:endParaRPr lang="de-DE" sz="1400" dirty="0" smtClean="0"/>
          </a:p>
          <a:p>
            <a:pPr lvl="1"/>
            <a:r>
              <a:rPr lang="de-DE" sz="1400" dirty="0" smtClean="0"/>
              <a:t>167 TOPS (INT8) 5.2 TOPS (FP32)</a:t>
            </a: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07" y="2492896"/>
            <a:ext cx="5643563" cy="322421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406968" y="5718448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www.nvidia.com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14" y="995611"/>
            <a:ext cx="4183380" cy="1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smtClean="0"/>
              <a:t>Computing Power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3 Chips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3204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Performance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Chips: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87826"/>
              </p:ext>
            </p:extLst>
          </p:nvPr>
        </p:nvGraphicFramePr>
        <p:xfrm>
          <a:off x="1481303" y="1556792"/>
          <a:ext cx="9226994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1133">
                  <a:extLst>
                    <a:ext uri="{9D8B030D-6E8A-4147-A177-3AD203B41FA5}">
                      <a16:colId xmlns:a16="http://schemas.microsoft.com/office/drawing/2014/main" val="1610645802"/>
                    </a:ext>
                  </a:extLst>
                </a:gridCol>
                <a:gridCol w="2331133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2282364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2282364">
                  <a:extLst>
                    <a:ext uri="{9D8B030D-6E8A-4147-A177-3AD203B41FA5}">
                      <a16:colId xmlns:a16="http://schemas.microsoft.com/office/drawing/2014/main" val="1286809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Single-Precision</a:t>
                      </a:r>
                      <a:r>
                        <a:rPr lang="en-US" sz="1600" baseline="0" dirty="0" smtClean="0"/>
                        <a:t> Performance (32-bit)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Double-Precision</a:t>
                      </a:r>
                      <a:r>
                        <a:rPr lang="en-US" sz="1600" baseline="0" dirty="0" smtClean="0"/>
                        <a:t> Performance (64-bit)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Infineon</a:t>
                      </a:r>
                      <a:r>
                        <a:rPr lang="de-DE" sz="1600" b="1" baseline="0" dirty="0" smtClean="0"/>
                        <a:t> AURIX TC3xx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~300 MFLOPS per </a:t>
                      </a:r>
                      <a:r>
                        <a:rPr lang="de-DE" sz="1600" dirty="0" err="1" smtClean="0"/>
                        <a:t>core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~150 MFLOPS per </a:t>
                      </a:r>
                      <a:r>
                        <a:rPr lang="de-DE" sz="1600" dirty="0" err="1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/>
                        <a:t>ARM Cortex-A78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~10 GFLOPS per </a:t>
                      </a:r>
                      <a:r>
                        <a:rPr lang="de-DE" sz="1600" dirty="0" err="1" smtClean="0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~5 GFLOPS per </a:t>
                      </a:r>
                      <a:r>
                        <a:rPr lang="de-DE" sz="1600" dirty="0" err="1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the</a:t>
                      </a:r>
                      <a:r>
                        <a:rPr lang="de-DE" sz="1600" dirty="0" smtClean="0"/>
                        <a:t> NEO</a:t>
                      </a:r>
                      <a:r>
                        <a:rPr lang="de-DE" sz="1600" baseline="0" dirty="0" smtClean="0"/>
                        <a:t> SIMD Unit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/>
                        <a:t>NVIDIA </a:t>
                      </a:r>
                      <a:r>
                        <a:rPr lang="de-DE" sz="1600" b="1" dirty="0" err="1"/>
                        <a:t>Orin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SoC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~17.1 TFLOPS (combined CPU + GPU)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~580 GFLOPS (combined CPU + GPU)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the</a:t>
                      </a:r>
                      <a:r>
                        <a:rPr lang="de-DE" sz="1600" dirty="0" smtClean="0"/>
                        <a:t> NEO</a:t>
                      </a:r>
                      <a:r>
                        <a:rPr lang="de-DE" sz="1600" baseline="0" dirty="0" smtClean="0"/>
                        <a:t> SIMD Unit + </a:t>
                      </a:r>
                      <a:r>
                        <a:rPr lang="de-DE" sz="1600" baseline="0" dirty="0" err="1" smtClean="0"/>
                        <a:t>Using</a:t>
                      </a:r>
                      <a:r>
                        <a:rPr lang="de-DE" sz="1600" baseline="0" dirty="0" smtClean="0"/>
                        <a:t> CUDA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tensor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cores</a:t>
                      </a:r>
                      <a:r>
                        <a:rPr lang="de-DE" sz="1600" baseline="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</a:tbl>
          </a:graphicData>
        </a:graphic>
      </p:graphicFrame>
      <p:sp>
        <p:nvSpPr>
          <p:cNvPr id="6" name="Textplatzhalter 2"/>
          <p:cNvSpPr txBox="1">
            <a:spLocks/>
          </p:cNvSpPr>
          <p:nvPr/>
        </p:nvSpPr>
        <p:spPr>
          <a:xfrm>
            <a:off x="334800" y="4365104"/>
            <a:ext cx="11520000" cy="432048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Infineon AURIX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alternatives but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capable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fulfill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real time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ASIL-D </a:t>
            </a:r>
            <a:r>
              <a:rPr lang="de-DE" dirty="0" err="1" smtClean="0"/>
              <a:t>safety</a:t>
            </a:r>
            <a:endParaRPr lang="de-DE" dirty="0"/>
          </a:p>
          <a:p>
            <a:r>
              <a:rPr lang="de-DE" dirty="0" err="1" smtClean="0"/>
              <a:t>Both</a:t>
            </a:r>
            <a:r>
              <a:rPr lang="de-DE" dirty="0" smtClean="0"/>
              <a:t> ARM Cortex-A78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Orin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achieve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efficiently</a:t>
            </a:r>
            <a:endParaRPr lang="de-D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6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2809503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30719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</a:t>
            </a:r>
            <a:r>
              <a:rPr lang="en-US" dirty="0" smtClean="0">
                <a:solidFill>
                  <a:schemeClr val="bg2"/>
                </a:solidFill>
              </a:rPr>
              <a:t>Linking</a:t>
            </a:r>
          </a:p>
          <a:p>
            <a:r>
              <a:rPr lang="de-DE" dirty="0" smtClean="0"/>
              <a:t>Storage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Overview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storage</a:t>
            </a:r>
            <a:r>
              <a:rPr lang="de-DE" b="1" dirty="0" smtClean="0"/>
              <a:t> </a:t>
            </a:r>
            <a:r>
              <a:rPr lang="de-DE" b="1" dirty="0" err="1" smtClean="0"/>
              <a:t>types</a:t>
            </a:r>
            <a:r>
              <a:rPr lang="de-DE" b="1" dirty="0" smtClean="0"/>
              <a:t> </a:t>
            </a:r>
            <a:r>
              <a:rPr lang="de-DE" b="1" dirty="0" err="1" smtClean="0"/>
              <a:t>found</a:t>
            </a:r>
            <a:r>
              <a:rPr lang="de-DE" b="1" dirty="0" smtClean="0"/>
              <a:t> in </a:t>
            </a:r>
            <a:r>
              <a:rPr lang="de-DE" b="1" dirty="0" err="1" smtClean="0"/>
              <a:t>embedded</a:t>
            </a:r>
            <a:r>
              <a:rPr lang="de-DE" b="1" dirty="0" smtClean="0"/>
              <a:t> </a:t>
            </a:r>
            <a:r>
              <a:rPr lang="de-DE" b="1" dirty="0" err="1" smtClean="0"/>
              <a:t>systems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1" y="1628800"/>
            <a:ext cx="11124438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Common Storage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Commonly</a:t>
            </a:r>
            <a:r>
              <a:rPr lang="de-DE" dirty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Storage </a:t>
            </a:r>
            <a:r>
              <a:rPr lang="de-DE" dirty="0" err="1" smtClean="0"/>
              <a:t>technologies</a:t>
            </a:r>
            <a:r>
              <a:rPr lang="de-DE" dirty="0" smtClean="0"/>
              <a:t> in Embedded </a:t>
            </a:r>
            <a:r>
              <a:rPr lang="de-DE" dirty="0" err="1" smtClean="0"/>
              <a:t>systems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smtClean="0"/>
              <a:t>Flash Memory: </a:t>
            </a:r>
          </a:p>
          <a:p>
            <a:pPr lvl="1"/>
            <a:r>
              <a:rPr lang="de-DE" dirty="0" err="1" smtClean="0"/>
              <a:t>electrically</a:t>
            </a:r>
            <a:r>
              <a:rPr lang="de-DE" dirty="0" smtClean="0"/>
              <a:t> </a:t>
            </a:r>
            <a:r>
              <a:rPr lang="de-DE" dirty="0" err="1" smtClean="0"/>
              <a:t>erasable</a:t>
            </a:r>
            <a:r>
              <a:rPr lang="de-DE" dirty="0" smtClean="0"/>
              <a:t> non-volatile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initial/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firmware</a:t>
            </a:r>
            <a:r>
              <a:rPr lang="de-DE" dirty="0" smtClean="0"/>
              <a:t> update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endParaRPr lang="de-DE" dirty="0" smtClean="0"/>
          </a:p>
          <a:p>
            <a:r>
              <a:rPr lang="de-DE" b="1" dirty="0" smtClean="0"/>
              <a:t>Data Memory: </a:t>
            </a:r>
          </a:p>
          <a:p>
            <a:pPr lvl="1"/>
            <a:r>
              <a:rPr lang="de-DE" dirty="0" smtClean="0"/>
              <a:t>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global variable</a:t>
            </a:r>
          </a:p>
          <a:p>
            <a:pPr lvl="1"/>
            <a:r>
              <a:rPr lang="de-DE" dirty="0" smtClean="0"/>
              <a:t>Stores </a:t>
            </a:r>
            <a:r>
              <a:rPr lang="de-DE" dirty="0" err="1" smtClean="0"/>
              <a:t>heap</a:t>
            </a:r>
            <a:r>
              <a:rPr lang="de-DE" dirty="0" smtClean="0"/>
              <a:t>/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b="1" dirty="0" err="1" smtClean="0"/>
              <a:t>Program</a:t>
            </a:r>
            <a:r>
              <a:rPr lang="de-DE" b="1" dirty="0" smtClean="0"/>
              <a:t> Memory (optional):</a:t>
            </a:r>
          </a:p>
          <a:p>
            <a:pPr lvl="1"/>
            <a:r>
              <a:rPr lang="de-DE" dirty="0" smtClean="0"/>
              <a:t>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accessed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shorter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endParaRPr lang="de-DE" dirty="0" smtClean="0"/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critilcal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copied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Flash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RAM at </a:t>
            </a:r>
            <a:r>
              <a:rPr lang="de-DE" dirty="0" err="1" smtClean="0"/>
              <a:t>startup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 smtClean="0"/>
              <a:t>Tricore</a:t>
            </a:r>
            <a:r>
              <a:rPr lang="de-DE" dirty="0" smtClean="0"/>
              <a:t> AURIX </a:t>
            </a:r>
            <a:r>
              <a:rPr lang="de-DE" dirty="0"/>
              <a:t>M</a:t>
            </a:r>
            <a:r>
              <a:rPr lang="de-DE" dirty="0" smtClean="0"/>
              <a:t>emory </a:t>
            </a:r>
            <a:r>
              <a:rPr lang="de-DE" dirty="0" err="1"/>
              <a:t>A</a:t>
            </a:r>
            <a:r>
              <a:rPr lang="de-DE" dirty="0" err="1" smtClean="0"/>
              <a:t>dresses</a:t>
            </a:r>
            <a:r>
              <a:rPr lang="de-DE" dirty="0" smtClean="0"/>
              <a:t>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931414" cy="4968552"/>
          </a:xfrm>
        </p:spPr>
        <p:txBody>
          <a:bodyPr/>
          <a:lstStyle/>
          <a:p>
            <a:r>
              <a:rPr lang="de-DE" dirty="0" err="1" smtClean="0"/>
              <a:t>Aurix</a:t>
            </a:r>
            <a:r>
              <a:rPr lang="de-DE" dirty="0" smtClean="0"/>
              <a:t> TC3xx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adressing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Memory </a:t>
            </a:r>
            <a:r>
              <a:rPr lang="de-DE" dirty="0" err="1" smtClean="0"/>
              <a:t>adresses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32bit </a:t>
            </a:r>
            <a:r>
              <a:rPr lang="de-DE" dirty="0" err="1" smtClean="0"/>
              <a:t>values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used</a:t>
            </a:r>
            <a:r>
              <a:rPr lang="de-DE" dirty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 on all </a:t>
            </a:r>
            <a:r>
              <a:rPr lang="de-DE" dirty="0" err="1" smtClean="0"/>
              <a:t>variants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Caching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/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accessing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via different </a:t>
            </a:r>
            <a:r>
              <a:rPr lang="de-DE" dirty="0" err="1" smtClean="0"/>
              <a:t>adresses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Peripheral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</a:t>
            </a:r>
            <a:r>
              <a:rPr lang="de-DE" dirty="0" err="1" smtClean="0"/>
              <a:t>accessed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adresses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613652" y="970224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0000 0000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0FFF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01652" y="969694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613652" y="1182117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</a:t>
            </a:r>
            <a:r>
              <a:rPr lang="de-DE" sz="1200" dirty="0" smtClean="0">
                <a:solidFill>
                  <a:schemeClr val="tx1"/>
                </a:solidFill>
              </a:rPr>
              <a:t>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1001 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701652" y="1181562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</a:t>
            </a:r>
            <a:r>
              <a:rPr lang="de-DE" sz="1200" dirty="0" err="1" smtClean="0">
                <a:solidFill>
                  <a:schemeClr val="tx1"/>
                </a:solidFill>
              </a:rPr>
              <a:t>Scratch</a:t>
            </a:r>
            <a:r>
              <a:rPr lang="de-DE" sz="1200" dirty="0" smtClean="0">
                <a:solidFill>
                  <a:schemeClr val="tx1"/>
                </a:solidFill>
              </a:rPr>
              <a:t>-Pad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613652" y="1394010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1001 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1001 BFFF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701652" y="1393431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Cache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613652" y="1605903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1001 C000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100B 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701652" y="1605300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613652" y="1817796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100C </a:t>
            </a:r>
            <a:r>
              <a:rPr lang="de-DE" sz="1200" dirty="0">
                <a:solidFill>
                  <a:schemeClr val="tx1"/>
                </a:solidFill>
              </a:rPr>
              <a:t>0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100C 1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9701652" y="1817169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Cache TAG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613652" y="2029689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100C 1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100F F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701652" y="2029038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613652" y="2241582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1010 F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701652" y="2240907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Scratch</a:t>
            </a:r>
            <a:r>
              <a:rPr lang="de-DE" sz="1200" dirty="0" smtClean="0">
                <a:solidFill>
                  <a:schemeClr val="tx1"/>
                </a:solidFill>
              </a:rPr>
              <a:t>-Pad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613652" y="2453475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1011 0000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1011 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9701652" y="2452776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Cache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613652" y="2665368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1011 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101B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9701652" y="2664645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613652" y="2877261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101C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101C </a:t>
            </a:r>
            <a:r>
              <a:rPr lang="de-DE" sz="1200" dirty="0">
                <a:solidFill>
                  <a:schemeClr val="tx1"/>
                </a:solidFill>
              </a:rPr>
              <a:t>2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9701652" y="2876514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Cache TAG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613652" y="3089150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101C </a:t>
            </a:r>
            <a:r>
              <a:rPr lang="de-DE" sz="1200" dirty="0">
                <a:solidFill>
                  <a:schemeClr val="tx1"/>
                </a:solidFill>
              </a:rPr>
              <a:t>3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1FFF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701652" y="3088379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613179" y="3548576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8000 0000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802F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701411" y="3548576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Flash 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7613179" y="3760465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8030 0000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805F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9701411" y="3760465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Flash 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5400000">
            <a:off x="9564527" y="325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7613179" y="4221088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9</a:t>
            </a:r>
            <a:r>
              <a:rPr lang="de-DE" sz="1200" dirty="0" smtClean="0">
                <a:solidFill>
                  <a:schemeClr val="tx1"/>
                </a:solidFill>
              </a:rPr>
              <a:t>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9000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9701411" y="4221088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dLMU</a:t>
            </a:r>
            <a:r>
              <a:rPr lang="de-DE" sz="1200" dirty="0" smtClean="0">
                <a:solidFill>
                  <a:schemeClr val="tx1"/>
                </a:solidFill>
              </a:rPr>
              <a:t> CPU0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613179" y="4432977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9001 0000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9001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9701411" y="4432977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dLMU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CPU1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 rot="5400000">
            <a:off x="9564527" y="39180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7607771" y="4893543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9004 0000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9007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9696003" y="4893543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LMU0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607771" y="5105432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9008 0000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900B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696003" y="5105432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LMU1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 rot="5400000">
            <a:off x="9559119" y="4594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8422994" y="5805264"/>
            <a:ext cx="3350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Example</a:t>
            </a:r>
            <a:r>
              <a:rPr lang="de-DE" sz="1000" dirty="0" smtClean="0"/>
              <a:t> </a:t>
            </a:r>
            <a:r>
              <a:rPr lang="de-DE" sz="1000" dirty="0" err="1" smtClean="0"/>
              <a:t>memory</a:t>
            </a:r>
            <a:r>
              <a:rPr lang="de-DE" sz="1000" dirty="0" smtClean="0"/>
              <a:t> </a:t>
            </a:r>
            <a:r>
              <a:rPr lang="de-DE" sz="1000" dirty="0" err="1" smtClean="0"/>
              <a:t>addreses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an </a:t>
            </a:r>
            <a:r>
              <a:rPr lang="de-DE" sz="1000" dirty="0" err="1" smtClean="0"/>
              <a:t>Aurix</a:t>
            </a:r>
            <a:r>
              <a:rPr lang="de-DE" sz="1000" dirty="0" smtClean="0"/>
              <a:t> TC3xx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sp>
        <p:nvSpPr>
          <p:cNvPr id="46" name="Rechteck 45"/>
          <p:cNvSpPr/>
          <p:nvPr/>
        </p:nvSpPr>
        <p:spPr>
          <a:xfrm>
            <a:off x="7607771" y="5569557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F000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FFC1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9696003" y="5569557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Peripheral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registers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9559119" y="5270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 smtClean="0"/>
              <a:t>Reminder</a:t>
            </a:r>
            <a:r>
              <a:rPr lang="de-DE" dirty="0" smtClean="0"/>
              <a:t>: </a:t>
            </a:r>
            <a:r>
              <a:rPr lang="de-DE" dirty="0" err="1" smtClean="0"/>
              <a:t>Compiling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Linking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4B98397-F1B6-9648-8CC4-752D961E7819}"/>
              </a:ext>
            </a:extLst>
          </p:cNvPr>
          <p:cNvGrpSpPr/>
          <p:nvPr/>
        </p:nvGrpSpPr>
        <p:grpSpPr>
          <a:xfrm>
            <a:off x="3323431" y="1844824"/>
            <a:ext cx="5545138" cy="1320708"/>
            <a:chOff x="6311900" y="983650"/>
            <a:chExt cx="5545138" cy="1320708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B4E1DFA-D11D-433D-666F-6E2F53A3BEA7}"/>
                </a:ext>
              </a:extLst>
            </p:cNvPr>
            <p:cNvSpPr/>
            <p:nvPr/>
          </p:nvSpPr>
          <p:spPr>
            <a:xfrm>
              <a:off x="6311900" y="983650"/>
              <a:ext cx="5545138" cy="1320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&lt;iostream&gt;</a:t>
              </a:r>
            </a:p>
            <a:p>
              <a:r>
                <a:rPr lang="en-US" sz="1600" dirty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main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7AC46E3-6485-618D-CB9B-7F6EF0CB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584" y="1061517"/>
              <a:ext cx="368102" cy="413792"/>
            </a:xfrm>
            <a:prstGeom prst="rect">
              <a:avLst/>
            </a:prstGeom>
          </p:spPr>
        </p:pic>
      </p:grpSp>
      <p:sp>
        <p:nvSpPr>
          <p:cNvPr id="34" name="Sprechblase: rechteckig mit abgerundeten Ecken 33">
            <a:extLst>
              <a:ext uri="{FF2B5EF4-FFF2-40B4-BE49-F238E27FC236}">
                <a16:creationId xmlns:a16="http://schemas.microsoft.com/office/drawing/2014/main" id="{08DB2B57-7B4A-D7B1-60F0-C13FAFC22BF0}"/>
              </a:ext>
            </a:extLst>
          </p:cNvPr>
          <p:cNvSpPr/>
          <p:nvPr/>
        </p:nvSpPr>
        <p:spPr>
          <a:xfrm>
            <a:off x="4943872" y="3402820"/>
            <a:ext cx="2304256" cy="432048"/>
          </a:xfrm>
          <a:prstGeom prst="wedgeRoundRectCallout">
            <a:avLst>
              <a:gd name="adj1" fmla="val -20246"/>
              <a:gd name="adj2" fmla="val -83517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1628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508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Preprocessing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–E hello.cpp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Expands macros and included header files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r>
                        <a:rPr lang="en-US" b="1" noProof="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Compilation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–S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Translates high-level C++ code to low-level, platform-dependent, but still human-readable assembly instructions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575096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Assembly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–c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Produces binary machine code; not yet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928521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Linking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object file with necessary libraries and resolves symbol references; produces final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828180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Execution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Runs the program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389948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1-4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„Compilation“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hello.cpp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all compilation steps into one single 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41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Preprocessing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–E hello.cpp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Expands macros and included header files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0433FEDC-B60C-8A99-3ADB-575BABF6601C}"/>
              </a:ext>
            </a:extLst>
          </p:cNvPr>
          <p:cNvSpPr/>
          <p:nvPr/>
        </p:nvSpPr>
        <p:spPr>
          <a:xfrm>
            <a:off x="6311105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404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"&lt;command line&gt;"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37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3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278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3</a:t>
            </a: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plus 30.000+ more lines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B162DC8-3CA2-3949-B533-7E486EC9B069}"/>
              </a:ext>
            </a:extLst>
          </p:cNvPr>
          <p:cNvGrpSpPr/>
          <p:nvPr/>
        </p:nvGrpSpPr>
        <p:grpSpPr>
          <a:xfrm>
            <a:off x="335756" y="3747247"/>
            <a:ext cx="5545138" cy="1320708"/>
            <a:chOff x="6311900" y="983650"/>
            <a:chExt cx="5545138" cy="132070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199062F-C5A4-FEC5-8FEF-3D999DC5F395}"/>
                </a:ext>
              </a:extLst>
            </p:cNvPr>
            <p:cNvSpPr/>
            <p:nvPr/>
          </p:nvSpPr>
          <p:spPr>
            <a:xfrm>
              <a:off x="6311900" y="983650"/>
              <a:ext cx="5545138" cy="1320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&lt;iostream&gt;</a:t>
              </a:r>
            </a:p>
            <a:p>
              <a:r>
                <a:rPr lang="en-US" sz="1600" dirty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main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8A338A1-936D-A3BE-B537-B23913DCF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584" y="1061517"/>
              <a:ext cx="368102" cy="413792"/>
            </a:xfrm>
            <a:prstGeom prst="rect">
              <a:avLst/>
            </a:prstGeom>
          </p:spPr>
        </p:pic>
      </p:grp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411948B-4960-E378-2B82-50258846436B}"/>
              </a:ext>
            </a:extLst>
          </p:cNvPr>
          <p:cNvSpPr/>
          <p:nvPr/>
        </p:nvSpPr>
        <p:spPr>
          <a:xfrm>
            <a:off x="5937488" y="4256919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5864CE4-D308-318B-717C-DC302C4012EA}"/>
              </a:ext>
            </a:extLst>
          </p:cNvPr>
          <p:cNvSpPr/>
          <p:nvPr/>
        </p:nvSpPr>
        <p:spPr>
          <a:xfrm>
            <a:off x="6311105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	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"hello.cpp"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"ax"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p2align	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0x90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Begin function 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	__cxx_global_var_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@function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# @__cxx_global_var_init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%bb.0: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cfi_def_cfa_register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_ZNSt8ios_base4InitC1Ev@PLT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_ZNSt8ios_base4InitD1Ev@GOTPCREL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dso_handle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100 lines in total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56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Compilation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–S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Translates high-level C++ code to low-level, platform-dependent, but still human-readable assembly instructions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892CA53D-42B3-2995-CB43-DA50EDAA81E3}"/>
              </a:ext>
            </a:extLst>
          </p:cNvPr>
          <p:cNvSpPr/>
          <p:nvPr/>
        </p:nvSpPr>
        <p:spPr>
          <a:xfrm>
            <a:off x="335756" y="2831253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404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"&lt;command line&gt;"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37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3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278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3</a:t>
            </a: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plus 30.000+ more lines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82B512B-C9FA-B9CD-0127-E5379C0AB816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Learning Objectives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lecture, you will…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dirty="0" smtClean="0"/>
              <a:t>Have a basic knowledge about embedded systems</a:t>
            </a:r>
          </a:p>
          <a:p>
            <a:pPr>
              <a:buFont typeface="Arial" panose="020B0604020202020204" pitchFamily="34" charset="0"/>
              <a:buChar char="□"/>
            </a:pPr>
            <a:endParaRPr lang="en-US" noProof="0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Know how to use specific hardware modules to increase program efficiency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Learn about different memory regions and how to map variables into them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Know the basics about coding standards and AUTOSAR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Get an introduction about real-time operating systems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B88307-AB87-B28F-49B1-93F324B8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Assembly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–c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Produces binary machine code; not yet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CACA0CAD-3D28-F0FF-447C-9E84C3D3D521}"/>
              </a:ext>
            </a:extLst>
          </p:cNvPr>
          <p:cNvSpPr/>
          <p:nvPr/>
        </p:nvSpPr>
        <p:spPr>
          <a:xfrm>
            <a:off x="335756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	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"hello.cpp"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"ax"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p2align	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0x90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Begin function 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	__cxx_global_var_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@function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# @__cxx_global_var_init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%bb.0: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cfi_def_cfa_register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_ZNSt8ios_base4InitC1Ev@PLT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_ZNSt8ios_base4InitD1Ev@GOTPCREL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dso_handle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100 lines in total</a:t>
            </a:r>
          </a:p>
        </p:txBody>
      </p:sp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21667919-7CC4-A210-2B4D-89ADADED2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59ABA6F-BA03-7ADA-FC82-64454A52BF89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56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Linking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object file with necessary libraries and resolves symbol references; produces final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pic>
        <p:nvPicPr>
          <p:cNvPr id="5" name="Grafik 4" descr="Binär mit einfarbiger Füllung">
            <a:extLst>
              <a:ext uri="{FF2B5EF4-FFF2-40B4-BE49-F238E27FC236}">
                <a16:creationId xmlns:a16="http://schemas.microsoft.com/office/drawing/2014/main" id="{6996DDCF-A69A-220B-E950-D27E172B5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800C58D0-E4C5-ACA8-F3F6-FF9524F6D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257" y="3795533"/>
            <a:ext cx="1224136" cy="1224136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E361736-B635-4583-EBAC-2346064081BC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Execution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Runs the program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3" name="Sprechblase: rechteckig mit abgerundeten Ecken 2">
            <a:extLst>
              <a:ext uri="{FF2B5EF4-FFF2-40B4-BE49-F238E27FC236}">
                <a16:creationId xmlns:a16="http://schemas.microsoft.com/office/drawing/2014/main" id="{9C26BE87-504D-D3DD-C02C-CA98E55E1E49}"/>
              </a:ext>
            </a:extLst>
          </p:cNvPr>
          <p:cNvSpPr/>
          <p:nvPr/>
        </p:nvSpPr>
        <p:spPr>
          <a:xfrm>
            <a:off x="6023992" y="3717032"/>
            <a:ext cx="2304256" cy="432048"/>
          </a:xfrm>
          <a:prstGeom prst="wedgeRoundRectCallout">
            <a:avLst>
              <a:gd name="adj1" fmla="val 57152"/>
              <a:gd name="adj2" fmla="val 45918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“Hello World!”</a:t>
            </a:r>
          </a:p>
        </p:txBody>
      </p:sp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95F784EE-F361-49AD-EC40-8CF12A6DE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Sections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040881" y="1244157"/>
            <a:ext cx="965376" cy="9217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Compiler</a:t>
            </a:r>
            <a:endParaRPr lang="de-DE" sz="1000" dirty="0"/>
          </a:p>
        </p:txBody>
      </p:sp>
      <p:sp>
        <p:nvSpPr>
          <p:cNvPr id="6" name="Rechteck 5"/>
          <p:cNvSpPr/>
          <p:nvPr/>
        </p:nvSpPr>
        <p:spPr>
          <a:xfrm>
            <a:off x="608093" y="115903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36559" y="130851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5026" y="145799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657783" y="124280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86250" y="139228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14716" y="154176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*.o</a:t>
            </a:r>
          </a:p>
        </p:txBody>
      </p:sp>
      <p:sp>
        <p:nvSpPr>
          <p:cNvPr id="12" name="Cube 11"/>
          <p:cNvSpPr/>
          <p:nvPr/>
        </p:nvSpPr>
        <p:spPr>
          <a:xfrm>
            <a:off x="8135900" y="1242804"/>
            <a:ext cx="965376" cy="92178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Linker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749749" y="2507926"/>
            <a:ext cx="643584" cy="4827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Linker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script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9712681" y="1344974"/>
            <a:ext cx="836659" cy="71744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executable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1637827" y="164325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8" name="Pfeil nach rechts 17"/>
          <p:cNvSpPr/>
          <p:nvPr/>
        </p:nvSpPr>
        <p:spPr>
          <a:xfrm>
            <a:off x="3165331" y="1644118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9" name="Pfeil nach rechts 18"/>
          <p:cNvSpPr/>
          <p:nvPr/>
        </p:nvSpPr>
        <p:spPr>
          <a:xfrm>
            <a:off x="7721416" y="1641061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0" name="Pfeil nach rechts 19"/>
          <p:cNvSpPr/>
          <p:nvPr/>
        </p:nvSpPr>
        <p:spPr>
          <a:xfrm>
            <a:off x="9278261" y="1634393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1" name="Pfeil nach rechts 20"/>
          <p:cNvSpPr/>
          <p:nvPr/>
        </p:nvSpPr>
        <p:spPr>
          <a:xfrm rot="16200000">
            <a:off x="8152755" y="222029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2" name="Pfeil nach rechts 21"/>
          <p:cNvSpPr/>
          <p:nvPr/>
        </p:nvSpPr>
        <p:spPr>
          <a:xfrm rot="16200000">
            <a:off x="8601733" y="222029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3" name="Rechteck 22"/>
          <p:cNvSpPr/>
          <p:nvPr/>
        </p:nvSpPr>
        <p:spPr>
          <a:xfrm>
            <a:off x="3549853" y="1257104"/>
            <a:ext cx="730423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678320" y="1406584"/>
            <a:ext cx="740372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06786" y="1556064"/>
            <a:ext cx="740371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*.s</a:t>
            </a:r>
          </a:p>
        </p:txBody>
      </p:sp>
      <p:sp>
        <p:nvSpPr>
          <p:cNvPr id="27" name="Cube 26"/>
          <p:cNvSpPr/>
          <p:nvPr/>
        </p:nvSpPr>
        <p:spPr>
          <a:xfrm>
            <a:off x="5076888" y="1221347"/>
            <a:ext cx="1068319" cy="921781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Assembler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4673835" y="162044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30" name="Pfeil nach rechts 29"/>
          <p:cNvSpPr/>
          <p:nvPr/>
        </p:nvSpPr>
        <p:spPr>
          <a:xfrm>
            <a:off x="6271633" y="1641912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5" name="Zylinder 14"/>
          <p:cNvSpPr/>
          <p:nvPr/>
        </p:nvSpPr>
        <p:spPr>
          <a:xfrm>
            <a:off x="8618588" y="2556604"/>
            <a:ext cx="836659" cy="41835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Libraries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3667258" y="2555649"/>
            <a:ext cx="7932292" cy="3420300"/>
            <a:chOff x="474696" y="2581709"/>
            <a:chExt cx="7932292" cy="3420300"/>
          </a:xfrm>
        </p:grpSpPr>
        <p:sp>
          <p:nvSpPr>
            <p:cNvPr id="31" name="Rechteck 30"/>
            <p:cNvSpPr/>
            <p:nvPr/>
          </p:nvSpPr>
          <p:spPr>
            <a:xfrm>
              <a:off x="479376" y="2834019"/>
              <a:ext cx="1252800" cy="176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dirty="0" err="1">
                  <a:solidFill>
                    <a:schemeClr val="tx1"/>
                  </a:solidFill>
                </a:rPr>
                <a:t>v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oid</a:t>
              </a:r>
              <a:r>
                <a:rPr lang="de-DE" sz="1000" dirty="0" smtClean="0">
                  <a:solidFill>
                    <a:schemeClr val="tx1"/>
                  </a:solidFill>
                </a:rPr>
                <a:t> f1() { }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77942" y="3232471"/>
              <a:ext cx="1253532" cy="519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v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oid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main</a:t>
              </a:r>
              <a:r>
                <a:rPr lang="de-DE" sz="8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476319" y="3854529"/>
              <a:ext cx="1253532" cy="1378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xxx() {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80725" y="3138023"/>
              <a:ext cx="463807" cy="7165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text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mit Pfeil 35"/>
            <p:cNvCxnSpPr>
              <a:stCxn id="31" idx="3"/>
            </p:cNvCxnSpPr>
            <p:nvPr/>
          </p:nvCxnSpPr>
          <p:spPr>
            <a:xfrm>
              <a:off x="1732176" y="2922502"/>
              <a:ext cx="246926" cy="38248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3"/>
              <a:endCxn id="34" idx="1"/>
            </p:cNvCxnSpPr>
            <p:nvPr/>
          </p:nvCxnSpPr>
          <p:spPr>
            <a:xfrm>
              <a:off x="1731474" y="3492101"/>
              <a:ext cx="249251" cy="41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33" idx="3"/>
            </p:cNvCxnSpPr>
            <p:nvPr/>
          </p:nvCxnSpPr>
          <p:spPr>
            <a:xfrm flipV="1">
              <a:off x="1729852" y="3699872"/>
              <a:ext cx="249251" cy="223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474696" y="5064939"/>
              <a:ext cx="1253672" cy="1378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c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onst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BFZE = 1024;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74696" y="5321000"/>
              <a:ext cx="1253672" cy="1378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c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onst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*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str</a:t>
              </a:r>
              <a:r>
                <a:rPr lang="de-DE" sz="800" dirty="0" smtClean="0">
                  <a:solidFill>
                    <a:schemeClr val="tx1"/>
                  </a:solidFill>
                </a:rPr>
                <a:t> = „…“;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1979102" y="4879590"/>
              <a:ext cx="464492" cy="7165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rodata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1728368" y="5130315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>
              <a:off x="1728368" y="5392643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/>
            <p:cNvSpPr/>
            <p:nvPr/>
          </p:nvSpPr>
          <p:spPr>
            <a:xfrm>
              <a:off x="4514127" y="3323372"/>
              <a:ext cx="1253672" cy="137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var1 = 0xAF34;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514127" y="3579433"/>
              <a:ext cx="1253672" cy="137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msg</a:t>
              </a:r>
              <a:r>
                <a:rPr lang="de-DE" sz="800" dirty="0" smtClean="0">
                  <a:solidFill>
                    <a:schemeClr val="tx1"/>
                  </a:solidFill>
                </a:rPr>
                <a:t>[10] = „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hello</a:t>
              </a:r>
              <a:r>
                <a:rPr lang="de-DE" sz="800" dirty="0" smtClean="0">
                  <a:solidFill>
                    <a:schemeClr val="tx1"/>
                  </a:solidFill>
                </a:rPr>
                <a:t>“;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6018532" y="3138023"/>
              <a:ext cx="464492" cy="7165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data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/>
            <p:cNvCxnSpPr/>
            <p:nvPr/>
          </p:nvCxnSpPr>
          <p:spPr>
            <a:xfrm>
              <a:off x="5767798" y="3388748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5767798" y="3651076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/>
            <p:cNvSpPr/>
            <p:nvPr/>
          </p:nvSpPr>
          <p:spPr>
            <a:xfrm>
              <a:off x="4479337" y="4088733"/>
              <a:ext cx="1253672" cy="1378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struct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stat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</a:t>
              </a:r>
              <a:r>
                <a:rPr lang="de-DE" sz="800" dirty="0" smtClean="0">
                  <a:solidFill>
                    <a:schemeClr val="tx1"/>
                  </a:solidFill>
                </a:rPr>
                <a:t> = {0};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4479337" y="4667351"/>
              <a:ext cx="1253672" cy="281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struct</a:t>
              </a:r>
              <a:r>
                <a:rPr lang="de-DE" sz="800" dirty="0" smtClean="0">
                  <a:solidFill>
                    <a:schemeClr val="tx1"/>
                  </a:solidFill>
                </a:rPr>
                <a:t> {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x, y, z;}= { 0, 0, 0,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5983742" y="4088733"/>
              <a:ext cx="464492" cy="7165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bss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65" idx="3"/>
              <a:endCxn id="62" idx="1"/>
            </p:cNvCxnSpPr>
            <p:nvPr/>
          </p:nvCxnSpPr>
          <p:spPr>
            <a:xfrm>
              <a:off x="5733008" y="4446987"/>
              <a:ext cx="25073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61" idx="3"/>
            </p:cNvCxnSpPr>
            <p:nvPr/>
          </p:nvCxnSpPr>
          <p:spPr>
            <a:xfrm flipV="1">
              <a:off x="5733008" y="4605355"/>
              <a:ext cx="250734" cy="20283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4479337" y="4378042"/>
              <a:ext cx="1253672" cy="1378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vec</a:t>
              </a:r>
              <a:r>
                <a:rPr lang="de-DE" sz="800" dirty="0" smtClean="0">
                  <a:solidFill>
                    <a:schemeClr val="tx1"/>
                  </a:solidFill>
                </a:rPr>
                <a:t>[10] = {0};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mit Pfeil 70"/>
            <p:cNvCxnSpPr>
              <a:stCxn id="60" idx="3"/>
            </p:cNvCxnSpPr>
            <p:nvPr/>
          </p:nvCxnSpPr>
          <p:spPr>
            <a:xfrm>
              <a:off x="5733008" y="4157678"/>
              <a:ext cx="250734" cy="1180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/>
            <p:cNvSpPr/>
            <p:nvPr/>
          </p:nvSpPr>
          <p:spPr>
            <a:xfrm>
              <a:off x="4479336" y="5470852"/>
              <a:ext cx="1253672" cy="137889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buffer</a:t>
              </a:r>
              <a:r>
                <a:rPr lang="de-DE" sz="800" dirty="0" smtClean="0">
                  <a:solidFill>
                    <a:schemeClr val="tx1"/>
                  </a:solidFill>
                </a:rPr>
                <a:t>[1024];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4479336" y="5726913"/>
              <a:ext cx="1253672" cy="137889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800" dirty="0" smtClean="0">
                  <a:solidFill>
                    <a:schemeClr val="tx1"/>
                  </a:solidFill>
                </a:rPr>
                <a:t>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983742" y="5285503"/>
              <a:ext cx="708629" cy="716506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COMMON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Gerade Verbindung mit Pfeil 78"/>
            <p:cNvCxnSpPr/>
            <p:nvPr/>
          </p:nvCxnSpPr>
          <p:spPr>
            <a:xfrm>
              <a:off x="5733008" y="5536228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>
              <a:off x="5733008" y="5798556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/>
          </p:nvSpPr>
          <p:spPr>
            <a:xfrm>
              <a:off x="2622330" y="2749281"/>
              <a:ext cx="16008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Code</a:t>
              </a:r>
            </a:p>
            <a:p>
              <a:endParaRPr lang="de-DE" sz="1200" dirty="0"/>
            </a:p>
            <a:p>
              <a:r>
                <a:rPr lang="de-DE" sz="1000" dirty="0" smtClean="0"/>
                <a:t>Value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executed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from</a:t>
              </a:r>
              <a:r>
                <a:rPr lang="de-DE" sz="1000" dirty="0" smtClean="0"/>
                <a:t> ROM. Can </a:t>
              </a:r>
              <a:r>
                <a:rPr lang="de-DE" sz="1000" dirty="0" err="1" smtClean="0"/>
                <a:t>optionally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copied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to</a:t>
              </a:r>
              <a:r>
                <a:rPr lang="de-DE" sz="1000" dirty="0" smtClean="0"/>
                <a:t> RAM </a:t>
              </a:r>
              <a:r>
                <a:rPr lang="de-DE" sz="1000" dirty="0" err="1" smtClean="0"/>
                <a:t>for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faster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execution</a:t>
              </a:r>
              <a:endParaRPr lang="de-DE" sz="10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2619222" y="4604878"/>
              <a:ext cx="160087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Constant Data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Value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known</a:t>
              </a:r>
              <a:r>
                <a:rPr lang="de-DE" sz="1000" dirty="0" smtClean="0"/>
                <a:t> at </a:t>
              </a:r>
              <a:r>
                <a:rPr lang="de-DE" sz="1000" dirty="0" err="1" smtClean="0"/>
                <a:t>compile</a:t>
              </a:r>
              <a:r>
                <a:rPr lang="de-DE" sz="1000" dirty="0" smtClean="0"/>
                <a:t> time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does</a:t>
              </a:r>
              <a:r>
                <a:rPr lang="de-DE" sz="1000" dirty="0" smtClean="0"/>
                <a:t> not </a:t>
              </a:r>
              <a:r>
                <a:rPr lang="de-DE" sz="1000" dirty="0" err="1" smtClean="0"/>
                <a:t>change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in ROM</a:t>
              </a:r>
              <a:endParaRPr lang="de-DE" sz="10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6806118" y="2581709"/>
              <a:ext cx="160087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 smtClean="0"/>
                <a:t>Init</a:t>
              </a:r>
              <a:r>
                <a:rPr lang="de-DE" sz="1600" b="1" dirty="0" smtClean="0"/>
                <a:t> </a:t>
              </a:r>
              <a:r>
                <a:rPr lang="de-DE" sz="1600" b="1" dirty="0"/>
                <a:t>D</a:t>
              </a:r>
              <a:r>
                <a:rPr lang="de-DE" sz="1600" b="1" dirty="0" smtClean="0"/>
                <a:t>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Initial </a:t>
              </a:r>
              <a:r>
                <a:rPr lang="de-DE" sz="1000" dirty="0" err="1" smtClean="0"/>
                <a:t>value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known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compile</a:t>
              </a:r>
              <a:r>
                <a:rPr lang="de-DE" sz="1000" dirty="0" smtClean="0"/>
                <a:t> time, but </a:t>
              </a:r>
              <a:r>
                <a:rPr lang="de-DE" sz="1000" dirty="0" err="1" smtClean="0"/>
                <a:t>changes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Value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 but </a:t>
              </a:r>
              <a:r>
                <a:rPr lang="de-DE" sz="1000" dirty="0" err="1" smtClean="0"/>
                <a:t>copied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in RAM </a:t>
              </a:r>
              <a:endParaRPr lang="de-DE" sz="10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806118" y="4050905"/>
              <a:ext cx="160087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Non </a:t>
              </a:r>
              <a:r>
                <a:rPr lang="de-DE" sz="1600" b="1" dirty="0" err="1" smtClean="0"/>
                <a:t>init</a:t>
              </a:r>
              <a:r>
                <a:rPr lang="de-DE" sz="1600" b="1" dirty="0" smtClean="0"/>
                <a:t> Data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Data </a:t>
              </a:r>
              <a:r>
                <a:rPr lang="de-DE" sz="1000" dirty="0" err="1" smtClean="0"/>
                <a:t>has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no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defined</a:t>
              </a:r>
              <a:r>
                <a:rPr lang="de-DE" sz="1000" dirty="0" smtClean="0"/>
                <a:t> initial </a:t>
              </a:r>
              <a:r>
                <a:rPr lang="de-DE" sz="1000" dirty="0" err="1" smtClean="0"/>
                <a:t>value</a:t>
              </a:r>
              <a:r>
                <a:rPr lang="de-DE" sz="1000" dirty="0" smtClean="0"/>
                <a:t>. These </a:t>
              </a:r>
              <a:r>
                <a:rPr lang="de-DE" sz="1000" dirty="0" err="1" smtClean="0"/>
                <a:t>sections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not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ROM, </a:t>
              </a:r>
              <a:r>
                <a:rPr lang="de-DE" sz="1000" dirty="0" err="1" smtClean="0"/>
                <a:t>they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from</a:t>
              </a:r>
              <a:r>
                <a:rPr lang="de-DE" sz="1000" dirty="0" smtClean="0"/>
                <a:t> RAM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Values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filled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with</a:t>
              </a:r>
              <a:r>
                <a:rPr lang="de-DE" sz="1000" dirty="0" smtClean="0"/>
                <a:t> 0 at </a:t>
              </a:r>
              <a:r>
                <a:rPr lang="de-DE" sz="1000" dirty="0" err="1" smtClean="0"/>
                <a:t>initialization</a:t>
              </a:r>
              <a:r>
                <a:rPr lang="de-DE" sz="1000" dirty="0" smtClean="0"/>
                <a:t>.</a:t>
              </a:r>
              <a:endParaRPr lang="de-DE" sz="1000" dirty="0"/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452152" y="2366823"/>
            <a:ext cx="294338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Compiler </a:t>
            </a:r>
            <a:r>
              <a:rPr lang="de-DE" sz="1300" dirty="0" err="1" smtClean="0"/>
              <a:t>creates</a:t>
            </a:r>
            <a:r>
              <a:rPr lang="de-DE" sz="1300" dirty="0" smtClean="0"/>
              <a:t> </a:t>
            </a:r>
            <a:r>
              <a:rPr lang="de-DE" sz="1300" dirty="0" err="1" smtClean="0"/>
              <a:t>Assembly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, </a:t>
            </a:r>
            <a:r>
              <a:rPr lang="de-DE" sz="1300" dirty="0" err="1" smtClean="0"/>
              <a:t>that</a:t>
            </a:r>
            <a:r>
              <a:rPr lang="de-DE" sz="1300" dirty="0" smtClean="0"/>
              <a:t> </a:t>
            </a:r>
            <a:r>
              <a:rPr lang="de-DE" sz="1300" dirty="0" err="1" smtClean="0"/>
              <a:t>contain</a:t>
            </a:r>
            <a:r>
              <a:rPr lang="de-DE" sz="1300" dirty="0" smtClean="0"/>
              <a:t> Assembler </a:t>
            </a:r>
            <a:r>
              <a:rPr lang="de-DE" sz="1300" dirty="0" err="1" smtClean="0"/>
              <a:t>instruction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r>
              <a:rPr lang="de-DE" sz="1300" dirty="0"/>
              <a:t> </a:t>
            </a:r>
            <a:r>
              <a:rPr lang="de-DE" sz="1300" dirty="0" err="1" smtClean="0"/>
              <a:t>depending</a:t>
            </a:r>
            <a:r>
              <a:rPr lang="de-DE" sz="1300" dirty="0" smtClean="0"/>
              <a:t> on </a:t>
            </a:r>
            <a:r>
              <a:rPr lang="de-DE" sz="1300" dirty="0" err="1" smtClean="0"/>
              <a:t>the</a:t>
            </a:r>
            <a:r>
              <a:rPr lang="de-DE" sz="1300" dirty="0" smtClean="0"/>
              <a:t> type</a:t>
            </a:r>
          </a:p>
          <a:p>
            <a:endParaRPr lang="de-DE" sz="1300" dirty="0"/>
          </a:p>
          <a:p>
            <a:r>
              <a:rPr lang="de-DE" sz="1300" dirty="0" smtClean="0"/>
              <a:t>Assembler </a:t>
            </a:r>
            <a:r>
              <a:rPr lang="de-DE" sz="1300" dirty="0" err="1" smtClean="0"/>
              <a:t>translates</a:t>
            </a:r>
            <a:r>
              <a:rPr lang="de-DE" sz="1300" dirty="0" smtClean="0"/>
              <a:t> </a:t>
            </a:r>
            <a:r>
              <a:rPr lang="de-DE" sz="1300" dirty="0" err="1" smtClean="0"/>
              <a:t>Assembly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machine</a:t>
            </a:r>
            <a:r>
              <a:rPr lang="de-DE" sz="1300" dirty="0" smtClean="0"/>
              <a:t> </a:t>
            </a:r>
            <a:r>
              <a:rPr lang="de-DE" sz="1300" dirty="0" err="1" smtClean="0"/>
              <a:t>code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creates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sections</a:t>
            </a:r>
            <a:r>
              <a:rPr lang="de-DE" sz="1300" dirty="0"/>
              <a:t> </a:t>
            </a:r>
            <a:r>
              <a:rPr lang="de-DE" sz="1300" dirty="0" err="1" smtClean="0"/>
              <a:t>according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r>
              <a:rPr lang="de-DE" sz="1300" dirty="0" smtClean="0"/>
              <a:t>. The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this</a:t>
            </a:r>
            <a:r>
              <a:rPr lang="de-DE" sz="1300" dirty="0" smtClean="0"/>
              <a:t> </a:t>
            </a:r>
            <a:r>
              <a:rPr lang="de-DE" sz="1300" dirty="0" err="1" smtClean="0"/>
              <a:t>step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object</a:t>
            </a:r>
            <a:r>
              <a:rPr lang="de-DE" sz="1300" dirty="0" smtClean="0"/>
              <a:t> </a:t>
            </a:r>
            <a:r>
              <a:rPr lang="de-DE" sz="1300" dirty="0" err="1" smtClean="0"/>
              <a:t>file</a:t>
            </a:r>
            <a:endParaRPr lang="de-DE" sz="1300" dirty="0" smtClean="0"/>
          </a:p>
          <a:p>
            <a:endParaRPr lang="de-DE" sz="1300" dirty="0"/>
          </a:p>
          <a:p>
            <a:r>
              <a:rPr lang="de-DE" sz="1300" dirty="0" smtClean="0"/>
              <a:t>Linker links </a:t>
            </a:r>
            <a:r>
              <a:rPr lang="de-DE" sz="1300" dirty="0" err="1" smtClean="0"/>
              <a:t>the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object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optionally</a:t>
            </a:r>
            <a:r>
              <a:rPr lang="de-DE" sz="1300" dirty="0" smtClean="0"/>
              <a:t> </a:t>
            </a:r>
            <a:r>
              <a:rPr lang="de-DE" sz="1300" dirty="0" err="1" smtClean="0"/>
              <a:t>included</a:t>
            </a:r>
            <a:r>
              <a:rPr lang="de-DE" sz="1300" dirty="0" smtClean="0"/>
              <a:t> </a:t>
            </a:r>
            <a:r>
              <a:rPr lang="de-DE" sz="1300" dirty="0" err="1" smtClean="0"/>
              <a:t>external</a:t>
            </a:r>
            <a:r>
              <a:rPr lang="de-DE" sz="1300" dirty="0" smtClean="0"/>
              <a:t> </a:t>
            </a:r>
            <a:r>
              <a:rPr lang="de-DE" sz="1300" dirty="0" err="1" smtClean="0"/>
              <a:t>libraries</a:t>
            </a:r>
            <a:r>
              <a:rPr lang="de-DE" sz="1300" dirty="0" smtClean="0"/>
              <a:t> </a:t>
            </a:r>
            <a:r>
              <a:rPr lang="de-DE" sz="1300" dirty="0" err="1" smtClean="0"/>
              <a:t>into</a:t>
            </a:r>
            <a:r>
              <a:rPr lang="de-DE" sz="1300" dirty="0" smtClean="0"/>
              <a:t> </a:t>
            </a:r>
            <a:r>
              <a:rPr lang="de-DE" sz="1300" dirty="0" err="1" smtClean="0"/>
              <a:t>one</a:t>
            </a:r>
            <a:r>
              <a:rPr lang="de-DE" sz="1300" dirty="0" smtClean="0"/>
              <a:t> </a:t>
            </a:r>
            <a:r>
              <a:rPr lang="de-DE" sz="1300" dirty="0" err="1" smtClean="0"/>
              <a:t>single</a:t>
            </a:r>
            <a:r>
              <a:rPr lang="de-DE" sz="1300" dirty="0" smtClean="0"/>
              <a:t> </a:t>
            </a:r>
            <a:r>
              <a:rPr lang="de-DE" sz="1300" dirty="0" err="1" smtClean="0"/>
              <a:t>file</a:t>
            </a:r>
            <a:r>
              <a:rPr lang="de-DE" sz="1300" dirty="0" smtClean="0"/>
              <a:t>. </a:t>
            </a:r>
            <a:r>
              <a:rPr lang="de-DE" sz="1300" dirty="0" err="1" smtClean="0"/>
              <a:t>It</a:t>
            </a:r>
            <a:r>
              <a:rPr lang="de-DE" sz="1300" dirty="0" smtClean="0"/>
              <a:t> also </a:t>
            </a:r>
            <a:r>
              <a:rPr lang="de-DE" sz="1300" dirty="0" err="1" smtClean="0"/>
              <a:t>maps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into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memory</a:t>
            </a:r>
            <a:r>
              <a:rPr lang="de-DE" sz="1300" dirty="0" smtClean="0"/>
              <a:t> </a:t>
            </a:r>
            <a:r>
              <a:rPr lang="de-DE" sz="1300" dirty="0" err="1" smtClean="0"/>
              <a:t>regions</a:t>
            </a:r>
            <a:r>
              <a:rPr lang="de-DE" sz="1300" dirty="0" smtClean="0"/>
              <a:t> </a:t>
            </a:r>
            <a:r>
              <a:rPr lang="de-DE" sz="1300" dirty="0" err="1" smtClean="0"/>
              <a:t>according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linker </a:t>
            </a:r>
            <a:r>
              <a:rPr lang="de-DE" sz="1300" dirty="0" err="1" smtClean="0"/>
              <a:t>script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6380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Virtual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Memory Management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5756" y="908720"/>
            <a:ext cx="11520000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500" b="1" dirty="0" err="1" smtClean="0"/>
              <a:t>Physical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memory</a:t>
            </a:r>
            <a:r>
              <a:rPr lang="de-DE" sz="1500" b="1" dirty="0" smtClean="0"/>
              <a:t> Mapping </a:t>
            </a:r>
            <a:r>
              <a:rPr lang="de-DE" sz="1500" b="1" dirty="0" err="1" smtClean="0"/>
              <a:t>vs</a:t>
            </a:r>
            <a:r>
              <a:rPr lang="de-DE" sz="1500" b="1" dirty="0" smtClean="0"/>
              <a:t> Virtual Memory:</a:t>
            </a:r>
          </a:p>
          <a:p>
            <a:pPr marL="0" indent="0">
              <a:buNone/>
            </a:pPr>
            <a:r>
              <a:rPr lang="de-DE" sz="1500" dirty="0" smtClean="0"/>
              <a:t>Most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code</a:t>
            </a:r>
            <a:r>
              <a:rPr lang="de-DE" sz="1500" dirty="0" smtClean="0"/>
              <a:t> </a:t>
            </a:r>
            <a:r>
              <a:rPr lang="de-DE" sz="1500" dirty="0" err="1" smtClean="0"/>
              <a:t>directly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system</a:t>
            </a:r>
            <a:r>
              <a:rPr lang="de-DE" sz="1500" dirty="0" smtClean="0"/>
              <a:t>. Memory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static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predefined</a:t>
            </a:r>
            <a:r>
              <a:rPr lang="de-DE" sz="1500" dirty="0" smtClean="0"/>
              <a:t> 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firmware</a:t>
            </a: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smtClean="0"/>
              <a:t>PC-s </a:t>
            </a:r>
            <a:r>
              <a:rPr lang="de-DE" sz="1500" dirty="0" err="1" smtClean="0"/>
              <a:t>and</a:t>
            </a:r>
            <a:r>
              <a:rPr lang="de-DE" sz="1500" dirty="0" smtClean="0"/>
              <a:t> high </a:t>
            </a:r>
            <a:r>
              <a:rPr lang="de-DE" sz="1500" dirty="0" err="1" smtClean="0"/>
              <a:t>performance</a:t>
            </a:r>
            <a:r>
              <a:rPr lang="de-DE" sz="1500" dirty="0" smtClean="0"/>
              <a:t>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 </a:t>
            </a:r>
            <a:r>
              <a:rPr lang="de-DE" sz="1500" dirty="0" err="1" smtClean="0"/>
              <a:t>use</a:t>
            </a:r>
            <a:r>
              <a:rPr lang="de-DE" sz="1500" dirty="0"/>
              <a:t> </a:t>
            </a:r>
            <a:r>
              <a:rPr lang="de-DE" sz="1500" dirty="0" smtClean="0"/>
              <a:t>a Memory Management Unit </a:t>
            </a:r>
            <a:r>
              <a:rPr lang="de-DE" sz="1500" dirty="0" err="1" smtClean="0"/>
              <a:t>with</a:t>
            </a:r>
            <a:r>
              <a:rPr lang="de-DE" sz="1500" dirty="0" smtClean="0"/>
              <a:t> an </a:t>
            </a:r>
            <a:r>
              <a:rPr lang="de-DE" sz="1500" dirty="0"/>
              <a:t>O</a:t>
            </a:r>
            <a:r>
              <a:rPr lang="de-DE" sz="1500" dirty="0" smtClean="0"/>
              <a:t>perating </a:t>
            </a:r>
            <a:r>
              <a:rPr lang="de-DE" sz="1500" dirty="0"/>
              <a:t>S</a:t>
            </a:r>
            <a:r>
              <a:rPr lang="de-DE" sz="1500" dirty="0" smtClean="0"/>
              <a:t>ystem </a:t>
            </a:r>
            <a:r>
              <a:rPr lang="de-DE" sz="1500" dirty="0" err="1" smtClean="0"/>
              <a:t>supporting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management</a:t>
            </a:r>
            <a:r>
              <a:rPr lang="de-DE" sz="1500" dirty="0" smtClean="0"/>
              <a:t>. </a:t>
            </a:r>
          </a:p>
          <a:p>
            <a:pPr marL="0" indent="0">
              <a:buNone/>
            </a:pPr>
            <a:r>
              <a:rPr lang="de-DE" sz="1500" b="1" dirty="0" err="1" smtClean="0"/>
              <a:t>Program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execution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with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virutal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memory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management</a:t>
            </a:r>
            <a:r>
              <a:rPr lang="de-DE" sz="15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500" dirty="0" err="1" smtClean="0"/>
              <a:t>Loader</a:t>
            </a:r>
            <a:r>
              <a:rPr lang="de-DE" sz="1500" dirty="0" smtClean="0"/>
              <a:t> </a:t>
            </a:r>
            <a:r>
              <a:rPr lang="de-DE" sz="1500" dirty="0" err="1" smtClean="0"/>
              <a:t>loads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from</a:t>
            </a:r>
            <a:r>
              <a:rPr lang="de-DE" sz="1500" dirty="0" smtClean="0"/>
              <a:t> </a:t>
            </a:r>
            <a:r>
              <a:rPr lang="de-DE" sz="1500" dirty="0" err="1" smtClean="0"/>
              <a:t>disk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, </a:t>
            </a:r>
            <a:r>
              <a:rPr lang="de-DE" sz="1500" dirty="0" err="1" smtClean="0"/>
              <a:t>sets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programs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Memory Management Unit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Operating System </a:t>
            </a:r>
            <a:r>
              <a:rPr lang="de-DE" sz="1500" dirty="0" err="1" smtClean="0"/>
              <a:t>maanges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mapping</a:t>
            </a:r>
            <a:r>
              <a:rPr lang="de-DE" sz="1500" dirty="0" smtClean="0"/>
              <a:t> </a:t>
            </a:r>
            <a:r>
              <a:rPr lang="de-DE" sz="1500" dirty="0" err="1" smtClean="0"/>
              <a:t>between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address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Memory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divided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</a:t>
            </a:r>
            <a:r>
              <a:rPr lang="de-DE" sz="1500" dirty="0" err="1" smtClean="0"/>
              <a:t>small</a:t>
            </a:r>
            <a:r>
              <a:rPr lang="de-DE" sz="1500" dirty="0" smtClean="0"/>
              <a:t> </a:t>
            </a:r>
            <a:r>
              <a:rPr lang="de-DE" sz="1500" dirty="0" err="1" smtClean="0"/>
              <a:t>fixed</a:t>
            </a:r>
            <a:r>
              <a:rPr lang="de-DE" sz="1500" dirty="0" smtClean="0"/>
              <a:t> block </a:t>
            </a:r>
            <a:r>
              <a:rPr lang="de-DE" sz="1500" dirty="0" err="1" smtClean="0"/>
              <a:t>sizes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. Operating System </a:t>
            </a:r>
            <a:r>
              <a:rPr lang="de-DE" sz="1500" dirty="0" err="1" smtClean="0"/>
              <a:t>maintains</a:t>
            </a:r>
            <a:r>
              <a:rPr lang="de-DE" sz="1500" dirty="0" smtClean="0"/>
              <a:t> </a:t>
            </a:r>
            <a:r>
              <a:rPr lang="de-DE" sz="1500" dirty="0" err="1" smtClean="0"/>
              <a:t>page</a:t>
            </a:r>
            <a:r>
              <a:rPr lang="de-DE" sz="1500" dirty="0" smtClean="0"/>
              <a:t> </a:t>
            </a:r>
            <a:r>
              <a:rPr lang="de-DE" sz="1500" dirty="0" err="1" smtClean="0"/>
              <a:t>tables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At </a:t>
            </a:r>
            <a:r>
              <a:rPr lang="de-DE" sz="1500" dirty="0" err="1" smtClean="0"/>
              <a:t>application</a:t>
            </a:r>
            <a:r>
              <a:rPr lang="de-DE" sz="1500" dirty="0" smtClean="0"/>
              <a:t> </a:t>
            </a:r>
            <a:r>
              <a:rPr lang="de-DE" sz="1500" dirty="0" err="1" smtClean="0"/>
              <a:t>start</a:t>
            </a:r>
            <a:r>
              <a:rPr lang="de-DE" sz="1500" dirty="0" smtClean="0"/>
              <a:t>,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essential </a:t>
            </a:r>
            <a:r>
              <a:rPr lang="de-DE" sz="1500" dirty="0" err="1" smtClean="0"/>
              <a:t>amount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data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loaded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The </a:t>
            </a:r>
            <a:r>
              <a:rPr lang="de-DE" sz="1500" dirty="0" err="1" smtClean="0"/>
              <a:t>rest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loaded</a:t>
            </a:r>
            <a:r>
              <a:rPr lang="de-DE" sz="1500" dirty="0" smtClean="0"/>
              <a:t> </a:t>
            </a:r>
            <a:r>
              <a:rPr lang="de-DE" sz="1500" dirty="0" err="1" smtClean="0"/>
              <a:t>once</a:t>
            </a:r>
            <a:r>
              <a:rPr lang="de-DE" sz="1500" dirty="0" smtClean="0"/>
              <a:t> </a:t>
            </a:r>
            <a:r>
              <a:rPr lang="de-DE" sz="1500" dirty="0" err="1" smtClean="0"/>
              <a:t>it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. This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 </a:t>
            </a:r>
            <a:r>
              <a:rPr lang="de-DE" sz="1500" dirty="0" err="1" smtClean="0"/>
              <a:t>demand</a:t>
            </a:r>
            <a:r>
              <a:rPr lang="de-DE" sz="1500" dirty="0" smtClean="0"/>
              <a:t> </a:t>
            </a:r>
            <a:r>
              <a:rPr lang="de-DE" sz="1500" dirty="0" err="1" smtClean="0"/>
              <a:t>paging</a:t>
            </a:r>
            <a:r>
              <a:rPr lang="de-DE" sz="15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Dynamic </a:t>
            </a:r>
            <a:r>
              <a:rPr lang="de-DE" sz="1500" dirty="0"/>
              <a:t>M</a:t>
            </a:r>
            <a:r>
              <a:rPr lang="de-DE" sz="1500" dirty="0" smtClean="0"/>
              <a:t>emory </a:t>
            </a:r>
            <a:r>
              <a:rPr lang="de-DE" sz="1500" dirty="0"/>
              <a:t>M</a:t>
            </a:r>
            <a:r>
              <a:rPr lang="de-DE" sz="1500" dirty="0" smtClean="0"/>
              <a:t>anagement like </a:t>
            </a:r>
            <a:r>
              <a:rPr lang="de-DE" sz="1500" dirty="0" err="1" smtClean="0"/>
              <a:t>growing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heap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 smtClean="0"/>
              <a:t> </a:t>
            </a:r>
            <a:r>
              <a:rPr lang="de-DE" sz="1500" dirty="0" err="1" smtClean="0"/>
              <a:t>request</a:t>
            </a:r>
            <a:r>
              <a:rPr lang="de-DE" sz="1500" dirty="0" smtClean="0"/>
              <a:t> </a:t>
            </a:r>
            <a:r>
              <a:rPr lang="de-DE" sz="1500" dirty="0" err="1" smtClean="0"/>
              <a:t>more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at </a:t>
            </a:r>
            <a:r>
              <a:rPr lang="de-DE" sz="1500" dirty="0" err="1" smtClean="0"/>
              <a:t>runtime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More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reserved</a:t>
            </a:r>
            <a:r>
              <a:rPr lang="de-DE" sz="1500" dirty="0" smtClean="0"/>
              <a:t> </a:t>
            </a:r>
            <a:r>
              <a:rPr lang="de-DE" sz="1500" dirty="0" err="1" smtClean="0"/>
              <a:t>than</a:t>
            </a:r>
            <a:r>
              <a:rPr lang="de-DE" sz="1500" dirty="0" smtClean="0"/>
              <a:t> </a:t>
            </a:r>
            <a:r>
              <a:rPr lang="de-DE" sz="1500" dirty="0" err="1" smtClean="0"/>
              <a:t>available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full</a:t>
            </a:r>
            <a:r>
              <a:rPr lang="de-DE" sz="1500" dirty="0" smtClean="0"/>
              <a:t>, </a:t>
            </a:r>
            <a:r>
              <a:rPr lang="de-DE" sz="1500" dirty="0" err="1" smtClean="0"/>
              <a:t>currenty</a:t>
            </a:r>
            <a:r>
              <a:rPr lang="de-DE" sz="1500" dirty="0" smtClean="0"/>
              <a:t> </a:t>
            </a:r>
            <a:r>
              <a:rPr lang="de-DE" sz="1500" dirty="0" err="1" smtClean="0"/>
              <a:t>unaccessed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written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disk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a </a:t>
            </a:r>
            <a:r>
              <a:rPr lang="de-DE" sz="1500" dirty="0" err="1" smtClean="0"/>
              <a:t>page</a:t>
            </a:r>
            <a:r>
              <a:rPr lang="de-DE" sz="1500" dirty="0" smtClean="0"/>
              <a:t> </a:t>
            </a:r>
            <a:r>
              <a:rPr lang="de-DE" sz="1500" dirty="0" err="1" smtClean="0"/>
              <a:t>file</a:t>
            </a:r>
            <a:r>
              <a:rPr lang="de-DE" sz="1500" dirty="0" smtClean="0"/>
              <a:t>.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this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 </a:t>
            </a:r>
            <a:r>
              <a:rPr lang="de-DE" sz="1500" dirty="0" err="1" smtClean="0"/>
              <a:t>again</a:t>
            </a:r>
            <a:r>
              <a:rPr lang="de-DE" sz="1500" dirty="0" smtClean="0"/>
              <a:t>, </a:t>
            </a:r>
            <a:r>
              <a:rPr lang="de-DE" sz="1500" dirty="0" err="1" smtClean="0"/>
              <a:t>it</a:t>
            </a:r>
            <a:r>
              <a:rPr lang="de-DE" sz="1500" dirty="0" smtClean="0"/>
              <a:t> </a:t>
            </a:r>
            <a:r>
              <a:rPr lang="de-DE" sz="1500" dirty="0" err="1" smtClean="0"/>
              <a:t>generates</a:t>
            </a:r>
            <a:r>
              <a:rPr lang="de-DE" sz="1500" dirty="0" smtClean="0"/>
              <a:t> a </a:t>
            </a:r>
            <a:r>
              <a:rPr lang="de-DE" sz="1500" dirty="0" err="1" smtClean="0"/>
              <a:t>page</a:t>
            </a:r>
            <a:r>
              <a:rPr lang="de-DE" sz="1500" dirty="0" smtClean="0"/>
              <a:t> fault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OS </a:t>
            </a:r>
            <a:r>
              <a:rPr lang="de-DE" sz="1500" dirty="0" err="1" smtClean="0"/>
              <a:t>loads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 back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err="1" smtClean="0"/>
              <a:t>Once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program</a:t>
            </a:r>
            <a:r>
              <a:rPr lang="de-DE" sz="1500" dirty="0" smtClean="0"/>
              <a:t> </a:t>
            </a:r>
            <a:r>
              <a:rPr lang="de-DE" sz="1500" dirty="0" err="1" smtClean="0"/>
              <a:t>has</a:t>
            </a:r>
            <a:r>
              <a:rPr lang="de-DE" sz="1500" dirty="0" smtClean="0"/>
              <a:t> </a:t>
            </a:r>
            <a:r>
              <a:rPr lang="de-DE" sz="1500" dirty="0" err="1" smtClean="0"/>
              <a:t>been</a:t>
            </a:r>
            <a:r>
              <a:rPr lang="de-DE" sz="1500" dirty="0" smtClean="0"/>
              <a:t> </a:t>
            </a:r>
            <a:r>
              <a:rPr lang="de-DE" sz="1500" dirty="0" err="1" smtClean="0"/>
              <a:t>terminated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r>
              <a:rPr lang="de-DE" sz="1500" dirty="0" smtClean="0"/>
              <a:t> </a:t>
            </a:r>
            <a:r>
              <a:rPr lang="de-DE" sz="1500" dirty="0" err="1" smtClean="0"/>
              <a:t>adress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invalidated</a:t>
            </a:r>
            <a:r>
              <a:rPr lang="de-DE" sz="1500" dirty="0" smtClean="0"/>
              <a:t>,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freed</a:t>
            </a:r>
            <a:r>
              <a:rPr lang="de-DE" sz="1500" dirty="0" smtClean="0"/>
              <a:t> </a:t>
            </a:r>
            <a:r>
              <a:rPr lang="de-DE" sz="1500" dirty="0" err="1" smtClean="0"/>
              <a:t>that</a:t>
            </a:r>
            <a:r>
              <a:rPr lang="de-DE" sz="1500" dirty="0" smtClean="0"/>
              <a:t> was </a:t>
            </a:r>
            <a:r>
              <a:rPr lang="de-DE" sz="1500" dirty="0" err="1" smtClean="0"/>
              <a:t>reserved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</a:t>
            </a:r>
            <a:r>
              <a:rPr lang="de-DE" sz="1500" dirty="0" err="1" smtClean="0"/>
              <a:t>this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endParaRPr lang="de-DE" sz="1400" dirty="0" smtClean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Virtual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Memory Management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Memory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b="1" dirty="0" err="1" smtClean="0"/>
              <a:t>Physical</a:t>
            </a:r>
            <a:r>
              <a:rPr lang="de-DE" sz="1800" b="1" dirty="0" smtClean="0"/>
              <a:t> Memory Access:</a:t>
            </a:r>
          </a:p>
          <a:p>
            <a:r>
              <a:rPr lang="de-DE" sz="1800" dirty="0" smtClean="0"/>
              <a:t>On Embedded System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direct</a:t>
            </a:r>
            <a:r>
              <a:rPr lang="de-DE" sz="1800" dirty="0" smtClean="0"/>
              <a:t>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physical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there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, </a:t>
            </a:r>
            <a:r>
              <a:rPr lang="de-DE" sz="1800" dirty="0" err="1" smtClean="0"/>
              <a:t>unless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specifically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implemented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configured</a:t>
            </a:r>
            <a:endParaRPr lang="de-DE" sz="1800" dirty="0" smtClean="0"/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smtClean="0"/>
              <a:t>The </a:t>
            </a:r>
            <a:r>
              <a:rPr lang="de-DE" sz="1800" dirty="0" err="1" smtClean="0"/>
              <a:t>programmer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responsible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not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modify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regions</a:t>
            </a:r>
            <a:r>
              <a:rPr lang="de-DE" sz="1800" dirty="0" smtClean="0"/>
              <a:t> outside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accessed</a:t>
            </a:r>
            <a:r>
              <a:rPr lang="de-DE" sz="1800" dirty="0" smtClean="0"/>
              <a:t> variable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cause</a:t>
            </a:r>
            <a:r>
              <a:rPr lang="de-DE" sz="1800" dirty="0" smtClean="0"/>
              <a:t> potential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. </a:t>
            </a:r>
            <a:r>
              <a:rPr lang="de-DE" sz="1800" dirty="0" err="1" smtClean="0"/>
              <a:t>Alternatively</a:t>
            </a:r>
            <a:r>
              <a:rPr lang="de-DE" sz="1800" dirty="0" smtClean="0"/>
              <a:t>,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supported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controller</a:t>
            </a:r>
            <a:r>
              <a:rPr lang="de-DE" sz="1800" dirty="0" smtClean="0"/>
              <a:t>,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 </a:t>
            </a:r>
            <a:r>
              <a:rPr lang="de-DE" sz="1800" dirty="0" err="1" smtClean="0"/>
              <a:t>rules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manually</a:t>
            </a:r>
            <a:r>
              <a:rPr lang="de-DE" sz="1800" dirty="0" smtClean="0"/>
              <a:t> </a:t>
            </a:r>
            <a:r>
              <a:rPr lang="de-DE" sz="1800" dirty="0" err="1" smtClean="0"/>
              <a:t>configured</a:t>
            </a:r>
            <a:r>
              <a:rPr lang="de-DE" sz="1800" dirty="0" smtClean="0"/>
              <a:t>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b="1" dirty="0" smtClean="0"/>
              <a:t>Virtual Memory Access:</a:t>
            </a:r>
          </a:p>
          <a:p>
            <a:r>
              <a:rPr lang="de-DE" sz="1800" dirty="0" err="1" smtClean="0"/>
              <a:t>Physical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handled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Operating System </a:t>
            </a:r>
            <a:r>
              <a:rPr lang="de-DE" sz="1800" dirty="0" err="1" smtClean="0"/>
              <a:t>and</a:t>
            </a:r>
            <a:r>
              <a:rPr lang="de-DE" sz="1800" dirty="0" smtClean="0"/>
              <a:t> MMU. </a:t>
            </a:r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its</a:t>
            </a:r>
            <a:r>
              <a:rPr lang="de-DE" sz="1800" dirty="0" smtClean="0"/>
              <a:t> </a:t>
            </a:r>
            <a:r>
              <a:rPr lang="de-DE" sz="1800" dirty="0" err="1" smtClean="0"/>
              <a:t>own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space</a:t>
            </a:r>
            <a:r>
              <a:rPr lang="de-DE" sz="1800" dirty="0" smtClean="0"/>
              <a:t>, an </a:t>
            </a:r>
            <a:r>
              <a:rPr lang="de-DE" sz="1800" dirty="0" err="1" smtClean="0"/>
              <a:t>executable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not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another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executables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/>
              <a:t> </a:t>
            </a:r>
            <a:endParaRPr lang="de-DE" sz="1800" dirty="0" smtClean="0"/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smtClean="0"/>
              <a:t>Memory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still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but </a:t>
            </a:r>
            <a:r>
              <a:rPr lang="de-DE" sz="1800" dirty="0" err="1" smtClean="0"/>
              <a:t>only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Linker Script </a:t>
            </a:r>
            <a:r>
              <a:rPr lang="de-DE" dirty="0" err="1" smtClean="0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3025" y="1124744"/>
            <a:ext cx="7849432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Linker Script </a:t>
            </a:r>
            <a:r>
              <a:rPr lang="de-DE" sz="1800" dirty="0" err="1" smtClean="0"/>
              <a:t>contents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Memory </a:t>
            </a:r>
            <a:r>
              <a:rPr lang="de-DE" sz="1800" dirty="0" err="1" smtClean="0"/>
              <a:t>Definitions</a:t>
            </a:r>
            <a:r>
              <a:rPr lang="de-DE" sz="1800" dirty="0" smtClean="0"/>
              <a:t>: </a:t>
            </a:r>
            <a:r>
              <a:rPr lang="de-DE" sz="1800" dirty="0" err="1" smtClean="0"/>
              <a:t>defines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adress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available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regions</a:t>
            </a:r>
            <a:r>
              <a:rPr lang="de-DE" sz="1800" dirty="0" smtClean="0"/>
              <a:t> on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system</a:t>
            </a:r>
            <a:endParaRPr lang="de-DE" sz="1800" dirty="0" smtClean="0"/>
          </a:p>
          <a:p>
            <a:pPr marL="0" indent="0">
              <a:buNone/>
            </a:pPr>
            <a:r>
              <a:rPr lang="de-DE" sz="1400" dirty="0"/>
              <a:t>	</a:t>
            </a: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86026" y="2276872"/>
            <a:ext cx="11508962" cy="3456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memory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dspr0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Data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Scratch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Pad Ram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mau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bus:tc0:fpi_bus,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0xd0000000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priority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exec_priority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FPI Bus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0x70000000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SRI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bus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external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cores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memory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pflash0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Flash 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mau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type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rom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0x80000000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reserved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PFLASH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PFLASH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32495" y="1565551"/>
            <a:ext cx="11423749" cy="3735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INTTAB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define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INTTAB          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0xa00f0000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interrupt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TRAPTAB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define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TRAPTAB        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INTTAB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+ 0x6000)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trap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de-DE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de-DE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section_layout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vtc:linear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group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mem:mpe:lmuram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"(.rodata.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rodata.objectpool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025" y="869577"/>
            <a:ext cx="11385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Sections</a:t>
            </a:r>
            <a:r>
              <a:rPr lang="de-DE" sz="1600" dirty="0" smtClean="0"/>
              <a:t>: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parts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organized</a:t>
            </a:r>
            <a:r>
              <a:rPr lang="de-DE" sz="1600" dirty="0" smtClean="0"/>
              <a:t> in </a:t>
            </a:r>
            <a:r>
              <a:rPr lang="de-DE" sz="1600" dirty="0" err="1" smtClean="0"/>
              <a:t>memory</a:t>
            </a:r>
            <a:r>
              <a:rPr lang="de-DE" sz="1600" dirty="0" smtClean="0"/>
              <a:t>.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linker </a:t>
            </a:r>
            <a:r>
              <a:rPr lang="de-DE" sz="1600" dirty="0" err="1" smtClean="0"/>
              <a:t>script</a:t>
            </a:r>
            <a:r>
              <a:rPr lang="de-DE" sz="1600" dirty="0" smtClean="0"/>
              <a:t> </a:t>
            </a:r>
            <a:r>
              <a:rPr lang="de-DE" sz="1600" dirty="0" err="1" smtClean="0"/>
              <a:t>corresponds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(.</a:t>
            </a:r>
            <a:r>
              <a:rPr lang="de-DE" sz="1600" dirty="0" err="1" smtClean="0"/>
              <a:t>text</a:t>
            </a:r>
            <a:r>
              <a:rPr lang="de-DE" sz="1600" dirty="0" smtClean="0"/>
              <a:t>, .</a:t>
            </a:r>
            <a:r>
              <a:rPr lang="de-DE" sz="1600" dirty="0" err="1" smtClean="0"/>
              <a:t>data</a:t>
            </a:r>
            <a:r>
              <a:rPr lang="de-DE" sz="1600" dirty="0" smtClean="0"/>
              <a:t>, .</a:t>
            </a:r>
            <a:r>
              <a:rPr lang="de-DE" sz="1600" dirty="0" err="1" smtClean="0"/>
              <a:t>bss</a:t>
            </a:r>
            <a:r>
              <a:rPr lang="de-DE" sz="1600" dirty="0" smtClean="0"/>
              <a:t>,…). Also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Interrupt </a:t>
            </a:r>
            <a:r>
              <a:rPr lang="de-DE" sz="1600" dirty="0" err="1" smtClean="0"/>
              <a:t>and</a:t>
            </a:r>
            <a:r>
              <a:rPr lang="de-DE" sz="1600" dirty="0" smtClean="0"/>
              <a:t> Trap </a:t>
            </a:r>
            <a:r>
              <a:rPr lang="de-DE" sz="1600" dirty="0" err="1" smtClean="0"/>
              <a:t>vectors</a:t>
            </a:r>
            <a:r>
              <a:rPr lang="de-DE" sz="1600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8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8570" y="1268760"/>
            <a:ext cx="10081680" cy="4968552"/>
          </a:xfrm>
        </p:spPr>
        <p:txBody>
          <a:bodyPr/>
          <a:lstStyle/>
          <a:p>
            <a:r>
              <a:rPr lang="de-DE" dirty="0" smtClean="0"/>
              <a:t>Entry Point: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endParaRPr lang="de-DE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1916832"/>
            <a:ext cx="11520000" cy="25782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RESET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RESET          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0xa0010000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/* internal flash start address tc0 */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en-US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__LINKONLY__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start_address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(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(RESET),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      symbol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"_START"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);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2195415"/>
            <a:ext cx="11520000" cy="31554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section_layout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linear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(direction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low_to_high</a:t>
            </a:r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heap memory area for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freeRTOS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group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freertos_heap0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(ordered,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mem:mpe: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dspr0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0x6440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//0x70006440UL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reserved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"protected0"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alloc_allowed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absolute, size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0x0000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section_layout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tc0:csa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context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switch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area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core0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 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ordered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align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attributes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(CSA_START_TC0))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reserved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(CSA_TC0));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"_lc_ub_csa_01"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"_lc_ub_csa_tc0"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single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"_lc_ue_csa_01"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"_lc_ue_csa_tc0"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single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1245440"/>
            <a:ext cx="8497504" cy="576064"/>
          </a:xfrm>
        </p:spPr>
        <p:txBody>
          <a:bodyPr/>
          <a:lstStyle/>
          <a:p>
            <a:r>
              <a:rPr lang="de-DE" dirty="0"/>
              <a:t>Stack </a:t>
            </a:r>
            <a:r>
              <a:rPr lang="de-DE" dirty="0" err="1"/>
              <a:t>and</a:t>
            </a:r>
            <a:r>
              <a:rPr lang="de-DE" dirty="0"/>
              <a:t> Heap Setup: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</a:t>
            </a:r>
            <a:endParaRPr lang="de-DE" dirty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Embedded Systems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Architectures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Comparison of different Embedded CPUs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Memory Types and Linking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Stack, Heap and Exceptions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AUTOSAR Guidelines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On </a:t>
            </a:r>
            <a:r>
              <a:rPr lang="de-DE" sz="1600" dirty="0" err="1" smtClean="0"/>
              <a:t>multicore</a:t>
            </a:r>
            <a:r>
              <a:rPr lang="de-DE" sz="1600" dirty="0" smtClean="0"/>
              <a:t> </a:t>
            </a:r>
            <a:r>
              <a:rPr lang="de-DE" sz="1600" dirty="0" err="1" smtClean="0"/>
              <a:t>embedded</a:t>
            </a:r>
            <a:r>
              <a:rPr lang="de-DE" sz="1600" dirty="0" smtClean="0"/>
              <a:t> </a:t>
            </a:r>
            <a:r>
              <a:rPr lang="de-DE" sz="1600" dirty="0" err="1" smtClean="0"/>
              <a:t>systems</a:t>
            </a:r>
            <a:r>
              <a:rPr lang="de-DE" sz="1600" dirty="0" smtClean="0"/>
              <a:t> like </a:t>
            </a:r>
            <a:r>
              <a:rPr lang="de-DE" sz="1600" dirty="0" err="1" smtClean="0"/>
              <a:t>the</a:t>
            </a:r>
            <a:r>
              <a:rPr lang="de-DE" sz="1600" dirty="0" smtClean="0"/>
              <a:t> Infineon AURIX,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programmers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access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global/</a:t>
            </a:r>
            <a:r>
              <a:rPr lang="de-DE" sz="1600" dirty="0" err="1" smtClean="0"/>
              <a:t>static</a:t>
            </a:r>
            <a:r>
              <a:rPr lang="de-DE" sz="1600" dirty="0" smtClean="0"/>
              <a:t> variables</a:t>
            </a:r>
          </a:p>
          <a:p>
            <a:r>
              <a:rPr lang="de-DE" sz="1600" dirty="0" smtClean="0"/>
              <a:t>These variables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core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containing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variables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2035326"/>
            <a:ext cx="11520000" cy="36259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section_setup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vtc:linear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modify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space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mpe:tc0:linear)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"(.bss.mem.ram_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bss.mem.ram_heap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"(.bss.os_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bss.os_common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bss.list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"(.data.os_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data.os_common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0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hteck: obere Ecken abgerundet 4">
            <a:extLst>
              <a:ext uri="{FF2B5EF4-FFF2-40B4-BE49-F238E27FC236}">
                <a16:creationId xmlns:a16="http://schemas.microsoft.com/office/drawing/2014/main" id="{604523D2-B6EA-76D0-4FF3-ABD046F6BAAA}"/>
              </a:ext>
            </a:extLst>
          </p:cNvPr>
          <p:cNvSpPr/>
          <p:nvPr/>
        </p:nvSpPr>
        <p:spPr>
          <a:xfrm>
            <a:off x="3863751" y="3429000"/>
            <a:ext cx="4464496" cy="3429000"/>
          </a:xfrm>
          <a:prstGeom prst="round2SameRect">
            <a:avLst/>
          </a:prstGeom>
          <a:solidFill>
            <a:srgbClr val="24AB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E X E R C I S E 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Linker_script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AE259F4-EC2C-059D-422C-7CE7588E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42" y="1988840"/>
            <a:ext cx="1285916" cy="12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This </a:t>
            </a:r>
            <a:r>
              <a:rPr lang="de-DE" dirty="0" err="1" smtClean="0"/>
              <a:t>excercise</a:t>
            </a:r>
            <a:r>
              <a:rPr lang="de-DE" dirty="0" smtClean="0"/>
              <a:t> </a:t>
            </a:r>
            <a:r>
              <a:rPr lang="de-DE" dirty="0" err="1" smtClean="0"/>
              <a:t>demonstrates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linker </a:t>
            </a:r>
            <a:r>
              <a:rPr lang="de-DE" dirty="0" err="1" smtClean="0"/>
              <a:t>script</a:t>
            </a:r>
            <a:r>
              <a:rPr lang="de-DE" dirty="0" smtClean="0"/>
              <a:t> in a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Connect VS Code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/05_Embedded-Software/</a:t>
            </a:r>
            <a:r>
              <a:rPr lang="de-DE" dirty="0" err="1" smtClean="0"/>
              <a:t>excercises</a:t>
            </a:r>
            <a:r>
              <a:rPr lang="de-DE" dirty="0" smtClean="0"/>
              <a:t>/</a:t>
            </a:r>
            <a:r>
              <a:rPr lang="de-DE" dirty="0" err="1" smtClean="0"/>
              <a:t>linker_script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linkerscript</a:t>
            </a:r>
            <a:r>
              <a:rPr lang="de-DE" dirty="0" smtClean="0"/>
              <a:t> „</a:t>
            </a:r>
            <a:r>
              <a:rPr lang="de-DE" dirty="0" err="1" smtClean="0"/>
              <a:t>linkerscript.ld</a:t>
            </a:r>
            <a:r>
              <a:rPr lang="de-DE" dirty="0" smtClean="0"/>
              <a:t>“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directive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linker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: </a:t>
            </a:r>
          </a:p>
          <a:p>
            <a:pPr lvl="1"/>
            <a:r>
              <a:rPr lang="en-US" dirty="0"/>
              <a:t>clang++  main.cpp -o main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T,linkerscript.ld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smtClean="0"/>
              <a:t>Map=</a:t>
            </a:r>
            <a:r>
              <a:rPr lang="en-US" dirty="0" err="1" smtClean="0"/>
              <a:t>output.map</a:t>
            </a:r>
            <a:endParaRPr lang="en-US" dirty="0" smtClean="0"/>
          </a:p>
          <a:p>
            <a:pPr lvl="1"/>
            <a:r>
              <a:rPr lang="en-US" dirty="0" smtClean="0"/>
              <a:t>This directive tells the linker to use “</a:t>
            </a:r>
            <a:r>
              <a:rPr lang="en-US" dirty="0" err="1" smtClean="0"/>
              <a:t>linkerscript.ld</a:t>
            </a:r>
            <a:r>
              <a:rPr lang="en-US" dirty="0" smtClean="0"/>
              <a:t>” and also to generate a map file where we can observe where the sections in the code have been linked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testing the default settings, try to modify the </a:t>
            </a:r>
            <a:r>
              <a:rPr lang="en-US" dirty="0" err="1" smtClean="0"/>
              <a:t>linkerscript</a:t>
            </a:r>
            <a:r>
              <a:rPr lang="en-US" dirty="0" smtClean="0"/>
              <a:t> in a way that both our variables are mapped to a memory address </a:t>
            </a:r>
            <a:r>
              <a:rPr lang="en-US" dirty="0" smtClean="0"/>
              <a:t>that is offset by 0x1000 from the original </a:t>
            </a:r>
            <a:r>
              <a:rPr lang="en-US" smtClean="0"/>
              <a:t>adress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71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3265934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437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Stack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777424" cy="4968552"/>
          </a:xfrm>
        </p:spPr>
        <p:txBody>
          <a:bodyPr/>
          <a:lstStyle/>
          <a:p>
            <a:r>
              <a:rPr lang="en-US" dirty="0"/>
              <a:t>What happens, when we declare a variable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dirty="0"/>
              <a:t>?</a:t>
            </a:r>
          </a:p>
          <a:p>
            <a:r>
              <a:rPr lang="en-US" b="1" dirty="0">
                <a:sym typeface="Wingdings" panose="05000000000000000000" pitchFamily="2" charset="2"/>
              </a:rPr>
              <a:t>Memory is allocated </a:t>
            </a:r>
            <a:r>
              <a:rPr lang="en-US" dirty="0">
                <a:sym typeface="Wingdings" panose="05000000000000000000" pitchFamily="2" charset="2"/>
              </a:rPr>
              <a:t>for the variable on the RAM</a:t>
            </a:r>
          </a:p>
          <a:p>
            <a:r>
              <a:rPr lang="en-US" dirty="0">
                <a:sym typeface="Wingdings" panose="05000000000000000000" pitchFamily="2" charset="2"/>
              </a:rPr>
              <a:t>More specifically, </a:t>
            </a:r>
            <a:r>
              <a:rPr lang="en-US" i="1" dirty="0">
                <a:sym typeface="Wingdings" panose="05000000000000000000" pitchFamily="2" charset="2"/>
              </a:rPr>
              <a:t>static</a:t>
            </a:r>
            <a:r>
              <a:rPr lang="en-US" dirty="0">
                <a:sym typeface="Wingdings" panose="05000000000000000000" pitchFamily="2" charset="2"/>
              </a:rPr>
              <a:t> memory is allocated on the </a:t>
            </a:r>
            <a:r>
              <a:rPr lang="en-US" b="1" i="1" dirty="0">
                <a:sym typeface="Wingdings" panose="05000000000000000000" pitchFamily="2" charset="2"/>
              </a:rPr>
              <a:t>stack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stack works like a stack of paper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New data is put on top of the stack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no longer needed can only be removed from the top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i="1" dirty="0">
                <a:sym typeface="Wingdings" panose="05000000000000000000" pitchFamily="2" charset="2"/>
              </a:rPr>
              <a:t>stack pointer </a:t>
            </a:r>
            <a:r>
              <a:rPr lang="en-US" dirty="0">
                <a:sym typeface="Wingdings" panose="05000000000000000000" pitchFamily="2" charset="2"/>
              </a:rPr>
              <a:t>stores where the current „top“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scope allocates a new </a:t>
            </a:r>
            <a:r>
              <a:rPr lang="en-US" i="1" dirty="0">
                <a:sym typeface="Wingdings" panose="05000000000000000000" pitchFamily="2" charset="2"/>
              </a:rPr>
              <a:t>frame</a:t>
            </a:r>
            <a:r>
              <a:rPr lang="en-US" dirty="0">
                <a:sym typeface="Wingdings" panose="05000000000000000000" pitchFamily="2" charset="2"/>
              </a:rPr>
              <a:t> in the stack, that is deleted when the scope is closed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748732"/>
            <a:ext cx="4467945" cy="53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Stack Contents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8425496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500" b="1" dirty="0" smtClean="0"/>
              <a:t>Contents </a:t>
            </a:r>
            <a:r>
              <a:rPr lang="de-DE" sz="1500" b="1" dirty="0" err="1" smtClean="0"/>
              <a:t>of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the</a:t>
            </a:r>
            <a:r>
              <a:rPr lang="de-DE" sz="1500" b="1" dirty="0" smtClean="0"/>
              <a:t> Stack:</a:t>
            </a:r>
          </a:p>
          <a:p>
            <a:r>
              <a:rPr lang="de-DE" sz="1500" dirty="0" err="1" smtClean="0"/>
              <a:t>When</a:t>
            </a:r>
            <a:r>
              <a:rPr lang="de-DE" sz="1500" dirty="0" smtClean="0"/>
              <a:t> a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state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return</a:t>
            </a:r>
            <a:r>
              <a:rPr lang="de-DE" sz="1500" dirty="0" smtClean="0"/>
              <a:t> </a:t>
            </a:r>
            <a:r>
              <a:rPr lang="de-DE" sz="1500" dirty="0" err="1" smtClean="0"/>
              <a:t>point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current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needs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saved</a:t>
            </a:r>
            <a:r>
              <a:rPr lang="de-DE" sz="1500" dirty="0" smtClean="0"/>
              <a:t>.</a:t>
            </a:r>
          </a:p>
          <a:p>
            <a:endParaRPr lang="de-DE" sz="1500" dirty="0" smtClean="0"/>
          </a:p>
          <a:p>
            <a:r>
              <a:rPr lang="de-DE" sz="1500" dirty="0" smtClean="0"/>
              <a:t>Stack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saved</a:t>
            </a:r>
            <a:r>
              <a:rPr lang="de-DE" sz="1500" dirty="0" smtClean="0"/>
              <a:t> in a </a:t>
            </a:r>
            <a:r>
              <a:rPr lang="de-DE" sz="1500" dirty="0" err="1" smtClean="0"/>
              <a:t>designated</a:t>
            </a:r>
            <a:r>
              <a:rPr lang="de-DE" sz="1500" dirty="0" smtClean="0"/>
              <a:t> </a:t>
            </a:r>
            <a:r>
              <a:rPr lang="de-DE" sz="1500" dirty="0" err="1" smtClean="0"/>
              <a:t>area</a:t>
            </a:r>
            <a:r>
              <a:rPr lang="de-DE" sz="1500" dirty="0" smtClean="0"/>
              <a:t> in RAM</a:t>
            </a:r>
          </a:p>
          <a:p>
            <a:endParaRPr lang="de-DE" sz="1500" dirty="0"/>
          </a:p>
          <a:p>
            <a:r>
              <a:rPr lang="de-DE" sz="1500" dirty="0" smtClean="0"/>
              <a:t>Every time a </a:t>
            </a:r>
            <a:r>
              <a:rPr lang="de-DE" sz="1500" dirty="0" err="1" smtClean="0"/>
              <a:t>new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, a </a:t>
            </a:r>
            <a:r>
              <a:rPr lang="de-DE" sz="1500" dirty="0" err="1" smtClean="0"/>
              <a:t>new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frame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created</a:t>
            </a:r>
            <a:r>
              <a:rPr lang="de-DE" sz="1500" dirty="0" smtClean="0"/>
              <a:t>. The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frame</a:t>
            </a:r>
            <a:r>
              <a:rPr lang="de-DE" sz="1500" dirty="0" smtClean="0"/>
              <a:t> </a:t>
            </a:r>
            <a:r>
              <a:rPr lang="de-DE" sz="1500" dirty="0" err="1" smtClean="0"/>
              <a:t>contains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following</a:t>
            </a:r>
            <a:r>
              <a:rPr lang="de-DE" sz="1500" dirty="0" smtClean="0"/>
              <a:t> </a:t>
            </a:r>
            <a:r>
              <a:rPr lang="de-DE" sz="1500" dirty="0" err="1" smtClean="0"/>
              <a:t>items</a:t>
            </a:r>
            <a:r>
              <a:rPr lang="de-DE" sz="1500" dirty="0" smtClean="0"/>
              <a:t>:</a:t>
            </a:r>
          </a:p>
          <a:p>
            <a:pPr lvl="1"/>
            <a:r>
              <a:rPr lang="de-DE" sz="1300" dirty="0" err="1" smtClean="0"/>
              <a:t>Local</a:t>
            </a:r>
            <a:r>
              <a:rPr lang="de-DE" sz="1300" dirty="0" smtClean="0"/>
              <a:t> variables</a:t>
            </a:r>
          </a:p>
          <a:p>
            <a:pPr lvl="1"/>
            <a:r>
              <a:rPr lang="de-DE" sz="1300" dirty="0" err="1" smtClean="0"/>
              <a:t>Function</a:t>
            </a:r>
            <a:r>
              <a:rPr lang="de-DE" sz="1300" dirty="0" smtClean="0"/>
              <a:t> </a:t>
            </a:r>
            <a:r>
              <a:rPr lang="de-DE" sz="1300" dirty="0" err="1" smtClean="0"/>
              <a:t>parameters</a:t>
            </a:r>
            <a:endParaRPr lang="de-DE" sz="1300" dirty="0" smtClean="0"/>
          </a:p>
          <a:p>
            <a:pPr lvl="1"/>
            <a:r>
              <a:rPr lang="de-DE" sz="1300" dirty="0" smtClean="0"/>
              <a:t>Return </a:t>
            </a:r>
            <a:r>
              <a:rPr lang="de-DE" sz="1300" dirty="0" err="1" smtClean="0"/>
              <a:t>address</a:t>
            </a:r>
            <a:endParaRPr lang="de-DE" sz="1300" dirty="0" smtClean="0"/>
          </a:p>
          <a:p>
            <a:pPr lvl="1"/>
            <a:r>
              <a:rPr lang="de-DE" sz="1300" dirty="0" err="1" smtClean="0"/>
              <a:t>Saved</a:t>
            </a:r>
            <a:r>
              <a:rPr lang="de-DE" sz="1300" dirty="0" smtClean="0"/>
              <a:t> </a:t>
            </a:r>
            <a:r>
              <a:rPr lang="de-DE" sz="1300" dirty="0" err="1" smtClean="0"/>
              <a:t>registers</a:t>
            </a:r>
            <a:endParaRPr lang="de-DE" sz="1300" dirty="0" smtClean="0"/>
          </a:p>
          <a:p>
            <a:endParaRPr lang="de-DE" sz="1500" dirty="0"/>
          </a:p>
          <a:p>
            <a:r>
              <a:rPr lang="de-DE" sz="1500" dirty="0" smtClean="0"/>
              <a:t>Stack </a:t>
            </a:r>
            <a:r>
              <a:rPr lang="de-DE" sz="1500" dirty="0" err="1" smtClean="0"/>
              <a:t>uses</a:t>
            </a:r>
            <a:r>
              <a:rPr lang="de-DE" sz="1500" dirty="0" smtClean="0"/>
              <a:t> a Last In – First Out </a:t>
            </a:r>
            <a:r>
              <a:rPr lang="de-DE" sz="1500" dirty="0" err="1" smtClean="0"/>
              <a:t>structure</a:t>
            </a:r>
            <a:r>
              <a:rPr lang="de-DE" sz="1500" dirty="0" smtClean="0"/>
              <a:t>, </a:t>
            </a:r>
            <a:r>
              <a:rPr lang="de-DE" sz="1500" dirty="0" err="1" smtClean="0"/>
              <a:t>when</a:t>
            </a:r>
            <a:r>
              <a:rPr lang="de-DE" sz="1500" dirty="0" smtClean="0"/>
              <a:t> a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returns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contents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caller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restored</a:t>
            </a:r>
            <a:endParaRPr lang="de-DE" sz="1500" dirty="0" smtClean="0"/>
          </a:p>
          <a:p>
            <a:endParaRPr lang="de-DE" sz="1500" dirty="0"/>
          </a:p>
          <a:p>
            <a:r>
              <a:rPr lang="de-DE" sz="1500" dirty="0" smtClean="0"/>
              <a:t>Memory </a:t>
            </a:r>
            <a:r>
              <a:rPr lang="de-DE" sz="1500" dirty="0" err="1" smtClean="0"/>
              <a:t>for</a:t>
            </a:r>
            <a:r>
              <a:rPr lang="de-DE" sz="1500" dirty="0" smtClean="0"/>
              <a:t> Stack </a:t>
            </a:r>
            <a:r>
              <a:rPr lang="de-DE" sz="1500" dirty="0" err="1" smtClean="0"/>
              <a:t>has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preallocated</a:t>
            </a:r>
            <a:r>
              <a:rPr lang="de-DE" sz="1500" dirty="0" smtClean="0"/>
              <a:t>. In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, a </a:t>
            </a:r>
            <a:r>
              <a:rPr lang="de-DE" sz="1500" dirty="0" err="1" smtClean="0"/>
              <a:t>worst</a:t>
            </a:r>
            <a:r>
              <a:rPr lang="de-DE" sz="1500" dirty="0" smtClean="0"/>
              <a:t> </a:t>
            </a:r>
            <a:r>
              <a:rPr lang="de-DE" sz="1500" dirty="0" err="1" smtClean="0"/>
              <a:t>case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 </a:t>
            </a:r>
            <a:r>
              <a:rPr lang="de-DE" sz="1500" dirty="0" err="1" smtClean="0"/>
              <a:t>estimation</a:t>
            </a:r>
            <a:r>
              <a:rPr lang="de-DE" sz="1500" dirty="0" smtClean="0"/>
              <a:t> </a:t>
            </a:r>
            <a:r>
              <a:rPr lang="de-DE" sz="1500" dirty="0" err="1" smtClean="0"/>
              <a:t>needs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made</a:t>
            </a:r>
            <a:r>
              <a:rPr lang="de-DE" sz="1500" dirty="0" smtClean="0"/>
              <a:t>. </a:t>
            </a:r>
            <a:r>
              <a:rPr lang="de-DE" sz="1500" dirty="0" err="1" smtClean="0"/>
              <a:t>Insufficient</a:t>
            </a:r>
            <a:r>
              <a:rPr lang="de-DE" sz="1500" dirty="0" smtClean="0"/>
              <a:t> </a:t>
            </a:r>
            <a:r>
              <a:rPr lang="de-DE" sz="1500" dirty="0" err="1" smtClean="0"/>
              <a:t>available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 </a:t>
            </a:r>
            <a:r>
              <a:rPr lang="de-DE" sz="1500" dirty="0" err="1" smtClean="0"/>
              <a:t>causes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overflow</a:t>
            </a:r>
            <a:r>
              <a:rPr lang="de-DE" sz="1500" dirty="0" smtClean="0"/>
              <a:t> </a:t>
            </a:r>
            <a:r>
              <a:rPr lang="de-DE" sz="1500" dirty="0" err="1" smtClean="0"/>
              <a:t>error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11640"/>
              </p:ext>
            </p:extLst>
          </p:nvPr>
        </p:nvGraphicFramePr>
        <p:xfrm>
          <a:off x="9048328" y="1556792"/>
          <a:ext cx="259228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41406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Previous</a:t>
                      </a:r>
                      <a:r>
                        <a:rPr lang="de-DE" sz="1200" dirty="0" smtClean="0"/>
                        <a:t> Stack Frame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Local</a:t>
                      </a:r>
                      <a:r>
                        <a:rPr lang="de-DE" sz="1200" baseline="0" dirty="0" smtClean="0"/>
                        <a:t> Variables </a:t>
                      </a:r>
                      <a:r>
                        <a:rPr lang="de-DE" sz="1200" baseline="0" dirty="0" err="1" smtClean="0"/>
                        <a:t>of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current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function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Function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parameters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9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Saved</a:t>
                      </a:r>
                      <a:r>
                        <a:rPr lang="de-DE" sz="1200" dirty="0" smtClean="0"/>
                        <a:t> Register</a:t>
                      </a:r>
                      <a:r>
                        <a:rPr lang="de-DE" sz="1200" baseline="0" dirty="0" smtClean="0"/>
                        <a:t> Values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4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Return </a:t>
                      </a:r>
                      <a:r>
                        <a:rPr lang="de-DE" sz="1200" dirty="0" err="1" smtClean="0"/>
                        <a:t>Address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3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Stack Pointer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33012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976320" y="3799344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Example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 </a:t>
            </a:r>
            <a:r>
              <a:rPr lang="de-DE" sz="1200" dirty="0" err="1" smtClean="0"/>
              <a:t>stack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structure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481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Stack </a:t>
            </a:r>
            <a:r>
              <a:rPr lang="en-US" dirty="0" smtClean="0"/>
              <a:t>Overflow Demo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On x86 Systems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,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terminated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remains</a:t>
            </a:r>
            <a:r>
              <a:rPr lang="de-DE" dirty="0" smtClean="0"/>
              <a:t> </a:t>
            </a:r>
            <a:r>
              <a:rPr lang="de-DE" dirty="0" err="1" smtClean="0"/>
              <a:t>unaffected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such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,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corrput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demonstrates</a:t>
            </a:r>
            <a:r>
              <a:rPr lang="de-DE" dirty="0" smtClean="0"/>
              <a:t>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a </a:t>
            </a:r>
            <a:r>
              <a:rPr lang="de-DE" dirty="0" err="1" smtClean="0"/>
              <a:t>linux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hteck: obere Ecken abgerundet 15">
            <a:extLst>
              <a:ext uri="{FF2B5EF4-FFF2-40B4-BE49-F238E27FC236}">
                <a16:creationId xmlns:a16="http://schemas.microsoft.com/office/drawing/2014/main" id="{CAE35E83-2862-16E6-E58D-DC9E78394A50}"/>
              </a:ext>
            </a:extLst>
          </p:cNvPr>
          <p:cNvSpPr/>
          <p:nvPr/>
        </p:nvSpPr>
        <p:spPr>
          <a:xfrm>
            <a:off x="3863752" y="5157192"/>
            <a:ext cx="4464496" cy="1700808"/>
          </a:xfrm>
          <a:prstGeom prst="round2SameRect">
            <a:avLst/>
          </a:prstGeom>
          <a:solidFill>
            <a:srgbClr val="00B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D E M O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Stack Overflow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06_vs-code-extensions</a:t>
            </a:r>
          </a:p>
        </p:txBody>
      </p:sp>
    </p:spTree>
    <p:extLst>
      <p:ext uri="{BB962C8B-B14F-4D97-AF65-F5344CB8AC3E}">
        <p14:creationId xmlns:p14="http://schemas.microsoft.com/office/powerpoint/2010/main" val="71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Stack </a:t>
            </a:r>
            <a:r>
              <a:rPr lang="en-US" dirty="0" smtClean="0"/>
              <a:t>Structure of Infineon AURIX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Stack on </a:t>
            </a:r>
            <a:r>
              <a:rPr lang="de-DE" b="1" dirty="0" err="1" smtClean="0"/>
              <a:t>the</a:t>
            </a:r>
            <a:r>
              <a:rPr lang="de-DE" b="1" dirty="0" smtClean="0"/>
              <a:t> Infineon AURIX </a:t>
            </a:r>
            <a:r>
              <a:rPr lang="de-DE" b="1" dirty="0" err="1" smtClean="0"/>
              <a:t>controller</a:t>
            </a:r>
            <a:r>
              <a:rPr lang="de-DE" b="1" dirty="0" smtClean="0"/>
              <a:t>:</a:t>
            </a:r>
          </a:p>
          <a:p>
            <a:r>
              <a:rPr lang="de-DE" dirty="0" smtClean="0"/>
              <a:t>On AURIX Controllers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Context</a:t>
            </a:r>
            <a:r>
              <a:rPr lang="de-DE" dirty="0" smtClean="0"/>
              <a:t> Switch Area: Stores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lvl="2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endParaRPr lang="de-DE" dirty="0" smtClean="0"/>
          </a:p>
          <a:p>
            <a:pPr lvl="2"/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de-DE" dirty="0" smtClean="0"/>
          </a:p>
          <a:p>
            <a:pPr lvl="2"/>
            <a:r>
              <a:rPr lang="de-DE" dirty="0" smtClean="0"/>
              <a:t>Stack </a:t>
            </a:r>
            <a:r>
              <a:rPr lang="de-DE" dirty="0" err="1" smtClean="0"/>
              <a:t>pointer</a:t>
            </a:r>
            <a:endParaRPr lang="de-DE" dirty="0" smtClean="0"/>
          </a:p>
          <a:p>
            <a:pPr lvl="1"/>
            <a:r>
              <a:rPr lang="de-DE" dirty="0" smtClean="0"/>
              <a:t>Stack: Stores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Local</a:t>
            </a:r>
            <a:r>
              <a:rPr lang="de-DE" dirty="0" smtClean="0"/>
              <a:t> variables</a:t>
            </a:r>
          </a:p>
          <a:p>
            <a:pPr lvl="2"/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smtClean="0"/>
              <a:t>Return </a:t>
            </a:r>
            <a:r>
              <a:rPr lang="de-DE" dirty="0" err="1" smtClean="0"/>
              <a:t>adresses</a:t>
            </a:r>
            <a:endParaRPr lang="de-DE" dirty="0" smtClean="0"/>
          </a:p>
          <a:p>
            <a:pPr lvl="2"/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/</a:t>
            </a:r>
            <a:r>
              <a:rPr lang="de-DE" dirty="0" err="1" smtClean="0"/>
              <a:t>restore</a:t>
            </a:r>
            <a:r>
              <a:rPr lang="de-DE" dirty="0" smtClean="0"/>
              <a:t> CPU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not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manage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also </a:t>
            </a:r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reliability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separating</a:t>
            </a:r>
            <a:r>
              <a:rPr lang="de-DE" dirty="0" smtClean="0"/>
              <a:t> CPU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Linked List Stack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3312928" cy="360040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Linked</a:t>
            </a:r>
            <a:r>
              <a:rPr lang="de-DE" b="1" dirty="0" smtClean="0"/>
              <a:t> </a:t>
            </a:r>
            <a:r>
              <a:rPr lang="de-DE" b="1" dirty="0" err="1" smtClean="0"/>
              <a:t>list</a:t>
            </a:r>
            <a:r>
              <a:rPr lang="de-DE" b="1" dirty="0" smtClean="0"/>
              <a:t> </a:t>
            </a:r>
            <a:r>
              <a:rPr lang="de-DE" b="1" dirty="0" err="1" smtClean="0"/>
              <a:t>stack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b="1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613465" y="1723538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59463" y="14527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34616" y="19420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613193" y="2776031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659191" y="250525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634344" y="2994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1826377" y="277603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872375" y="250525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547321" y="277603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593319" y="250525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2279576" y="2994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23" name="Gerade Verbindung mit Pfeil 22"/>
          <p:cNvCxnSpPr>
            <a:stCxn id="13" idx="3"/>
            <a:endCxn id="16" idx="1"/>
          </p:cNvCxnSpPr>
          <p:nvPr/>
        </p:nvCxnSpPr>
        <p:spPr>
          <a:xfrm>
            <a:off x="1333273" y="2884043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04500" y="226036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15</a:t>
            </a:r>
            <a:endParaRPr lang="de-DE" sz="1400" b="1" dirty="0"/>
          </a:p>
        </p:txBody>
      </p:sp>
      <p:sp>
        <p:nvSpPr>
          <p:cNvPr id="25" name="Rechteck 24"/>
          <p:cNvSpPr/>
          <p:nvPr/>
        </p:nvSpPr>
        <p:spPr>
          <a:xfrm>
            <a:off x="588968" y="3831595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34966" y="35608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610119" y="4050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1802152" y="3831595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848150" y="35608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30" name="Rechteck 29"/>
          <p:cNvSpPr/>
          <p:nvPr/>
        </p:nvSpPr>
        <p:spPr>
          <a:xfrm>
            <a:off x="2523096" y="3831595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569094" y="356081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255351" y="4050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33" name="Gerade Verbindung mit Pfeil 32"/>
          <p:cNvCxnSpPr>
            <a:stCxn id="25" idx="3"/>
            <a:endCxn id="28" idx="1"/>
          </p:cNvCxnSpPr>
          <p:nvPr/>
        </p:nvCxnSpPr>
        <p:spPr>
          <a:xfrm>
            <a:off x="1309048" y="3939607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480275" y="331592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87</a:t>
            </a:r>
            <a:endParaRPr lang="de-DE" sz="1400" b="1" dirty="0"/>
          </a:p>
        </p:txBody>
      </p:sp>
      <p:sp>
        <p:nvSpPr>
          <p:cNvPr id="35" name="Rechteck 34"/>
          <p:cNvSpPr/>
          <p:nvPr/>
        </p:nvSpPr>
        <p:spPr>
          <a:xfrm>
            <a:off x="3735416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3781414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37" name="Rechteck 36"/>
          <p:cNvSpPr/>
          <p:nvPr/>
        </p:nvSpPr>
        <p:spPr>
          <a:xfrm>
            <a:off x="4456360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38" name="Textfeld 37"/>
          <p:cNvSpPr txBox="1"/>
          <p:nvPr/>
        </p:nvSpPr>
        <p:spPr>
          <a:xfrm>
            <a:off x="4502358" y="35603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4188615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3243176" y="3939607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09251" y="4988533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1862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655249" y="471775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630402" y="5207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44" name="Rechteck 43"/>
          <p:cNvSpPr/>
          <p:nvPr/>
        </p:nvSpPr>
        <p:spPr>
          <a:xfrm>
            <a:off x="1822435" y="4988533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24</a:t>
            </a:r>
            <a:endParaRPr lang="de-DE" sz="1400" dirty="0"/>
          </a:p>
        </p:txBody>
      </p:sp>
      <p:sp>
        <p:nvSpPr>
          <p:cNvPr id="45" name="Textfeld 44"/>
          <p:cNvSpPr txBox="1"/>
          <p:nvPr/>
        </p:nvSpPr>
        <p:spPr>
          <a:xfrm>
            <a:off x="1868433" y="471775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46" name="Rechteck 45"/>
          <p:cNvSpPr/>
          <p:nvPr/>
        </p:nvSpPr>
        <p:spPr>
          <a:xfrm>
            <a:off x="2543379" y="4988533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2589377" y="471775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2275634" y="5207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1862</a:t>
            </a:r>
            <a:endParaRPr lang="de-DE" sz="1400" dirty="0"/>
          </a:p>
        </p:txBody>
      </p:sp>
      <p:cxnSp>
        <p:nvCxnSpPr>
          <p:cNvPr id="49" name="Gerade Verbindung mit Pfeil 48"/>
          <p:cNvCxnSpPr>
            <a:stCxn id="41" idx="3"/>
            <a:endCxn id="44" idx="1"/>
          </p:cNvCxnSpPr>
          <p:nvPr/>
        </p:nvCxnSpPr>
        <p:spPr>
          <a:xfrm>
            <a:off x="1329331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00558" y="447286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24</a:t>
            </a:r>
            <a:endParaRPr lang="de-DE" sz="1400" b="1" dirty="0"/>
          </a:p>
        </p:txBody>
      </p:sp>
      <p:sp>
        <p:nvSpPr>
          <p:cNvPr id="51" name="Rechteck 50"/>
          <p:cNvSpPr/>
          <p:nvPr/>
        </p:nvSpPr>
        <p:spPr>
          <a:xfrm>
            <a:off x="3755699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52" name="Textfeld 51"/>
          <p:cNvSpPr txBox="1"/>
          <p:nvPr/>
        </p:nvSpPr>
        <p:spPr>
          <a:xfrm>
            <a:off x="3801697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53" name="Rechteck 52"/>
          <p:cNvSpPr/>
          <p:nvPr/>
        </p:nvSpPr>
        <p:spPr>
          <a:xfrm>
            <a:off x="4476643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4522641" y="47172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4208898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3263459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5685268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5731266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59" name="Rechteck 58"/>
          <p:cNvSpPr/>
          <p:nvPr/>
        </p:nvSpPr>
        <p:spPr>
          <a:xfrm>
            <a:off x="6406212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6452210" y="47172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61" name="Textfeld 60"/>
          <p:cNvSpPr txBox="1"/>
          <p:nvPr/>
        </p:nvSpPr>
        <p:spPr>
          <a:xfrm>
            <a:off x="6138467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5193028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5036050" y="1721554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1862</a:t>
            </a:r>
            <a:endParaRPr lang="de-DE" sz="1400" dirty="0"/>
          </a:p>
        </p:txBody>
      </p:sp>
      <p:sp>
        <p:nvSpPr>
          <p:cNvPr id="64" name="Textfeld 63"/>
          <p:cNvSpPr txBox="1"/>
          <p:nvPr/>
        </p:nvSpPr>
        <p:spPr>
          <a:xfrm>
            <a:off x="5082048" y="1450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57201" y="19400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66" name="Rechteck 65"/>
          <p:cNvSpPr/>
          <p:nvPr/>
        </p:nvSpPr>
        <p:spPr>
          <a:xfrm>
            <a:off x="6249234" y="1721554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24</a:t>
            </a:r>
            <a:endParaRPr lang="de-DE" sz="1400" dirty="0"/>
          </a:p>
        </p:txBody>
      </p:sp>
      <p:sp>
        <p:nvSpPr>
          <p:cNvPr id="67" name="Textfeld 66"/>
          <p:cNvSpPr txBox="1"/>
          <p:nvPr/>
        </p:nvSpPr>
        <p:spPr>
          <a:xfrm>
            <a:off x="6295232" y="1450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68" name="Rechteck 67"/>
          <p:cNvSpPr/>
          <p:nvPr/>
        </p:nvSpPr>
        <p:spPr>
          <a:xfrm>
            <a:off x="6970178" y="1721554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16176" y="14507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6702433" y="19400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1862</a:t>
            </a:r>
            <a:endParaRPr lang="de-DE" sz="1400" dirty="0"/>
          </a:p>
        </p:txBody>
      </p:sp>
      <p:cxnSp>
        <p:nvCxnSpPr>
          <p:cNvPr id="71" name="Gerade Verbindung mit Pfeil 70"/>
          <p:cNvCxnSpPr>
            <a:stCxn id="63" idx="3"/>
            <a:endCxn id="66" idx="1"/>
          </p:cNvCxnSpPr>
          <p:nvPr/>
        </p:nvCxnSpPr>
        <p:spPr>
          <a:xfrm>
            <a:off x="5756130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8182498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8228496" y="1450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74" name="Rechteck 73"/>
          <p:cNvSpPr/>
          <p:nvPr/>
        </p:nvSpPr>
        <p:spPr>
          <a:xfrm>
            <a:off x="8903442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75" name="Textfeld 74"/>
          <p:cNvSpPr txBox="1"/>
          <p:nvPr/>
        </p:nvSpPr>
        <p:spPr>
          <a:xfrm>
            <a:off x="8949440" y="14502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8635697" y="19395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7690258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112067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158065" y="1450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80" name="Rechteck 79"/>
          <p:cNvSpPr/>
          <p:nvPr/>
        </p:nvSpPr>
        <p:spPr>
          <a:xfrm>
            <a:off x="10833011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81" name="Textfeld 80"/>
          <p:cNvSpPr txBox="1"/>
          <p:nvPr/>
        </p:nvSpPr>
        <p:spPr>
          <a:xfrm>
            <a:off x="10879009" y="14502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82" name="Textfeld 81"/>
          <p:cNvSpPr txBox="1"/>
          <p:nvPr/>
        </p:nvSpPr>
        <p:spPr>
          <a:xfrm>
            <a:off x="10565266" y="19395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9619827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6965619" y="2774047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85" name="Textfeld 84"/>
          <p:cNvSpPr txBox="1"/>
          <p:nvPr/>
        </p:nvSpPr>
        <p:spPr>
          <a:xfrm>
            <a:off x="7011617" y="25032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86" name="Textfeld 85"/>
          <p:cNvSpPr txBox="1"/>
          <p:nvPr/>
        </p:nvSpPr>
        <p:spPr>
          <a:xfrm>
            <a:off x="6986770" y="29925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87" name="Rechteck 86"/>
          <p:cNvSpPr/>
          <p:nvPr/>
        </p:nvSpPr>
        <p:spPr>
          <a:xfrm>
            <a:off x="8178803" y="277404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88" name="Textfeld 87"/>
          <p:cNvSpPr txBox="1"/>
          <p:nvPr/>
        </p:nvSpPr>
        <p:spPr>
          <a:xfrm>
            <a:off x="8224801" y="25032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89" name="Rechteck 88"/>
          <p:cNvSpPr/>
          <p:nvPr/>
        </p:nvSpPr>
        <p:spPr>
          <a:xfrm>
            <a:off x="8899747" y="277404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90" name="Textfeld 89"/>
          <p:cNvSpPr txBox="1"/>
          <p:nvPr/>
        </p:nvSpPr>
        <p:spPr>
          <a:xfrm>
            <a:off x="8945745" y="250327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91" name="Textfeld 90"/>
          <p:cNvSpPr txBox="1"/>
          <p:nvPr/>
        </p:nvSpPr>
        <p:spPr>
          <a:xfrm>
            <a:off x="8632002" y="29925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92" name="Gerade Verbindung mit Pfeil 91"/>
          <p:cNvCxnSpPr>
            <a:stCxn id="84" idx="3"/>
            <a:endCxn id="87" idx="1"/>
          </p:cNvCxnSpPr>
          <p:nvPr/>
        </p:nvCxnSpPr>
        <p:spPr>
          <a:xfrm>
            <a:off x="7685699" y="2882059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10112067" y="277354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94" name="Textfeld 93"/>
          <p:cNvSpPr txBox="1"/>
          <p:nvPr/>
        </p:nvSpPr>
        <p:spPr>
          <a:xfrm>
            <a:off x="10158065" y="25027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95" name="Rechteck 94"/>
          <p:cNvSpPr/>
          <p:nvPr/>
        </p:nvSpPr>
        <p:spPr>
          <a:xfrm>
            <a:off x="10833011" y="277354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96" name="Textfeld 95"/>
          <p:cNvSpPr txBox="1"/>
          <p:nvPr/>
        </p:nvSpPr>
        <p:spPr>
          <a:xfrm>
            <a:off x="10879009" y="25027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97" name="Textfeld 96"/>
          <p:cNvSpPr txBox="1"/>
          <p:nvPr/>
        </p:nvSpPr>
        <p:spPr>
          <a:xfrm>
            <a:off x="10565266" y="29920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9619827" y="2882059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8898883" y="3831089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100" name="Textfeld 99"/>
          <p:cNvSpPr txBox="1"/>
          <p:nvPr/>
        </p:nvSpPr>
        <p:spPr>
          <a:xfrm>
            <a:off x="8944881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8920034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02" name="Rechteck 101"/>
          <p:cNvSpPr/>
          <p:nvPr/>
        </p:nvSpPr>
        <p:spPr>
          <a:xfrm>
            <a:off x="10112067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10158065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104" name="Rechteck 103"/>
          <p:cNvSpPr/>
          <p:nvPr/>
        </p:nvSpPr>
        <p:spPr>
          <a:xfrm>
            <a:off x="10833011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10879009" y="35603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10565266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107" name="Gerade Verbindung mit Pfeil 106"/>
          <p:cNvCxnSpPr>
            <a:stCxn id="99" idx="3"/>
            <a:endCxn id="102" idx="1"/>
          </p:cNvCxnSpPr>
          <p:nvPr/>
        </p:nvCxnSpPr>
        <p:spPr>
          <a:xfrm>
            <a:off x="9618963" y="3939101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10837975" y="4988027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10883973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10859126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6397059" y="224994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24)</a:t>
            </a:r>
            <a:endParaRPr lang="de-DE" sz="1400" b="1" dirty="0"/>
          </a:p>
        </p:txBody>
      </p:sp>
      <p:sp>
        <p:nvSpPr>
          <p:cNvPr id="112" name="Textfeld 111"/>
          <p:cNvSpPr txBox="1"/>
          <p:nvPr/>
        </p:nvSpPr>
        <p:spPr>
          <a:xfrm>
            <a:off x="8305885" y="325004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87)</a:t>
            </a:r>
            <a:endParaRPr lang="de-DE" sz="1400" b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10037877" y="440947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15)</a:t>
            </a:r>
            <a:endParaRPr lang="de-DE" sz="1400" b="1" dirty="0"/>
          </a:p>
        </p:txBody>
      </p:sp>
      <p:cxnSp>
        <p:nvCxnSpPr>
          <p:cNvPr id="115" name="Gerader Verbinder 114"/>
          <p:cNvCxnSpPr/>
          <p:nvPr/>
        </p:nvCxnSpPr>
        <p:spPr>
          <a:xfrm>
            <a:off x="3311044" y="1604160"/>
            <a:ext cx="5815679" cy="3910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Heap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1444" cy="4968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Going back to the stack: What can we do, if we don’t know the size of an object at compile time?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heap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The heap is another (usually large) memory block, inside which programs can </a:t>
            </a:r>
            <a:r>
              <a:rPr lang="en-US" b="1" dirty="0">
                <a:sym typeface="Wingdings" panose="05000000000000000000" pitchFamily="2" charset="2"/>
              </a:rPr>
              <a:t>dynamically</a:t>
            </a:r>
            <a:r>
              <a:rPr lang="en-US" dirty="0">
                <a:sym typeface="Wingdings" panose="05000000000000000000" pitchFamily="2" charset="2"/>
              </a:rPr>
              <a:t> allocate and deallocate memory.</a:t>
            </a:r>
          </a:p>
          <a:p>
            <a:pPr>
              <a:buFont typeface="Wingdings" panose="05000000000000000000" pitchFamily="2" charset="2"/>
              <a:buChar char="è"/>
            </a:pPr>
            <a:endParaRPr lang="de-DE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de-DE" b="1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34962" y="2420888"/>
            <a:ext cx="11521281" cy="864096"/>
            <a:chOff x="911423" y="983651"/>
            <a:chExt cx="11521281" cy="864096"/>
          </a:xfrm>
        </p:grpSpPr>
        <p:sp>
          <p:nvSpPr>
            <p:cNvPr id="6" name="Abgerundetes Rechteck 5"/>
            <p:cNvSpPr/>
            <p:nvPr/>
          </p:nvSpPr>
          <p:spPr>
            <a:xfrm>
              <a:off x="911423" y="983651"/>
              <a:ext cx="11521281" cy="864096"/>
            </a:xfrm>
            <a:prstGeom prst="roundRect">
              <a:avLst/>
            </a:prstGeom>
            <a:solidFill>
              <a:srgbClr val="FFFF00">
                <a:alpha val="4117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00" rtlCol="0" anchor="ctr"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The heap has no idea of scopes, so we have to take care of deallocation as well.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7" y="1168404"/>
              <a:ext cx="543123" cy="494589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1CA592A-9C60-4C8C-E79C-6A6E1929834A}"/>
              </a:ext>
            </a:extLst>
          </p:cNvPr>
          <p:cNvGrpSpPr/>
          <p:nvPr/>
        </p:nvGrpSpPr>
        <p:grpSpPr>
          <a:xfrm>
            <a:off x="344934" y="3573017"/>
            <a:ext cx="11521281" cy="864096"/>
            <a:chOff x="911423" y="2004718"/>
            <a:chExt cx="11521281" cy="864096"/>
          </a:xfrm>
        </p:grpSpPr>
        <p:sp>
          <p:nvSpPr>
            <p:cNvPr id="13" name="Abgerundetes Rechteck 8">
              <a:extLst>
                <a:ext uri="{FF2B5EF4-FFF2-40B4-BE49-F238E27FC236}">
                  <a16:creationId xmlns:a16="http://schemas.microsoft.com/office/drawing/2014/main" id="{1F898304-5247-8F2F-B371-91B22EC0C721}"/>
                </a:ext>
              </a:extLst>
            </p:cNvPr>
            <p:cNvSpPr/>
            <p:nvPr/>
          </p:nvSpPr>
          <p:spPr>
            <a:xfrm>
              <a:off x="911423" y="2004718"/>
              <a:ext cx="11521281" cy="864096"/>
            </a:xfrm>
            <a:prstGeom prst="roundRect">
              <a:avLst/>
            </a:prstGeom>
            <a:solidFill>
              <a:srgbClr val="00B0F0">
                <a:alpha val="40784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00" rtlCol="0" anchor="ctr"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Using the heap explicitly is error-prone and thus discouraged.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Luckily, modern C++ offers many ways to avoid having to do so.</a:t>
              </a: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EC35EDA-8133-53F2-E525-588614187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8" y="2165204"/>
              <a:ext cx="543123" cy="543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4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980728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1632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Heap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1444" cy="4968552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As space for objects on the heap is only generated at runtime, these never exist as plain objects (which would be created on the stack at compile-time), but only as pointers!</a:t>
            </a: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77800" lvl="1" indent="-177800">
              <a:tabLst>
                <a:tab pos="266700" algn="l"/>
              </a:tabLst>
            </a:pPr>
            <a:endParaRPr lang="en-US" sz="2000" dirty="0">
              <a:latin typeface="+mn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77800" lvl="1" indent="-177800">
              <a:tabLst>
                <a:tab pos="266700" algn="l"/>
              </a:tabLst>
            </a:pPr>
            <a:r>
              <a:rPr 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More advanced would be the usage of multi-dimensional arrays, which we will not cover, as we shouldn’t use them anyway.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34800" y="1774557"/>
            <a:ext cx="11522238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Allocates space for a single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on the heap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Now use p as a normal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pointer.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Short version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Important: Don’t forget to delete heap objects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an array on the heap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Now, size doesn’t need to be known at compile time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Delete this with the array delete operator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84" y="1852423"/>
            <a:ext cx="368102" cy="4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Heap on Embedded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, a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reserved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endParaRPr lang="de-DE" dirty="0"/>
          </a:p>
          <a:p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 smtClean="0"/>
          </a:p>
          <a:p>
            <a:pPr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Maximum </a:t>
            </a:r>
            <a:r>
              <a:rPr lang="de-DE" dirty="0" err="1" smtClean="0">
                <a:sym typeface="Wingdings" panose="05000000000000000000" pitchFamily="2" charset="2"/>
              </a:rPr>
              <a:t>heap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size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required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program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needs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determined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before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program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released</a:t>
            </a:r>
            <a:r>
              <a:rPr lang="de-DE" dirty="0" smtClean="0">
                <a:sym typeface="Wingdings" panose="05000000000000000000" pitchFamily="2" charset="2"/>
              </a:rPr>
              <a:t>, so </a:t>
            </a:r>
            <a:r>
              <a:rPr lang="de-DE" dirty="0" err="1" smtClean="0">
                <a:sym typeface="Wingdings" panose="05000000000000000000" pitchFamily="2" charset="2"/>
              </a:rPr>
              <a:t>that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heap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overflow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occurs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during</a:t>
            </a:r>
            <a:r>
              <a:rPr lang="de-DE" dirty="0" smtClean="0">
                <a:sym typeface="Wingdings" panose="05000000000000000000" pitchFamily="2" charset="2"/>
              </a:rPr>
              <a:t> normal </a:t>
            </a:r>
            <a:r>
              <a:rPr lang="de-DE" dirty="0" err="1" smtClean="0">
                <a:sym typeface="Wingdings" panose="05000000000000000000" pitchFamily="2" charset="2"/>
              </a:rPr>
              <a:t>operation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Dynamic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allocation</a:t>
            </a:r>
            <a:r>
              <a:rPr lang="de-DE" dirty="0" smtClean="0"/>
              <a:t> in c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stdlib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/>
              <a:t>m</a:t>
            </a:r>
            <a:r>
              <a:rPr lang="de-DE" dirty="0" err="1" smtClean="0"/>
              <a:t>alloc</a:t>
            </a:r>
            <a:r>
              <a:rPr lang="de-DE" dirty="0" smtClean="0"/>
              <a:t>()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calloc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reserving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r>
              <a:rPr lang="de-DE" dirty="0" err="1"/>
              <a:t>r</a:t>
            </a:r>
            <a:r>
              <a:rPr lang="de-DE" dirty="0" err="1" smtClean="0"/>
              <a:t>ealloc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reallocating</a:t>
            </a:r>
            <a:r>
              <a:rPr lang="de-DE" dirty="0" smtClean="0"/>
              <a:t> a </a:t>
            </a:r>
            <a:r>
              <a:rPr lang="de-DE" dirty="0" err="1" smtClean="0"/>
              <a:t>reserved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  <a:p>
            <a:r>
              <a:rPr lang="de-DE" dirty="0" err="1"/>
              <a:t>f</a:t>
            </a:r>
            <a:r>
              <a:rPr lang="de-DE" dirty="0" err="1" smtClean="0"/>
              <a:t>ree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releasing</a:t>
            </a:r>
            <a:r>
              <a:rPr lang="de-DE" dirty="0" smtClean="0"/>
              <a:t> </a:t>
            </a:r>
            <a:r>
              <a:rPr lang="de-DE" dirty="0" err="1" smtClean="0"/>
              <a:t>allocated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C++ </a:t>
            </a:r>
            <a:r>
              <a:rPr lang="de-DE" dirty="0" err="1" smtClean="0"/>
              <a:t>provides</a:t>
            </a:r>
            <a:r>
              <a:rPr lang="de-DE" dirty="0" smtClean="0"/>
              <a:t> an </a:t>
            </a:r>
            <a:r>
              <a:rPr lang="de-DE" dirty="0" err="1" smtClean="0"/>
              <a:t>abstraction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managing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Interrupts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smtClean="0"/>
              <a:t>Interrupt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 smtClean="0"/>
              <a:t>signal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CPU </a:t>
            </a:r>
            <a:r>
              <a:rPr lang="de-DE" sz="1800" dirty="0" err="1" smtClean="0"/>
              <a:t>from</a:t>
            </a:r>
            <a:r>
              <a:rPr lang="de-DE" sz="1800" dirty="0" smtClean="0"/>
              <a:t> a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software</a:t>
            </a:r>
            <a:r>
              <a:rPr lang="de-DE" sz="1800" dirty="0" smtClean="0"/>
              <a:t> </a:t>
            </a:r>
            <a:r>
              <a:rPr lang="de-DE" sz="1800" dirty="0" err="1" smtClean="0"/>
              <a:t>component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needs</a:t>
            </a:r>
            <a:r>
              <a:rPr lang="de-DE" sz="1800" dirty="0" smtClean="0"/>
              <a:t> immediate </a:t>
            </a:r>
            <a:r>
              <a:rPr lang="de-DE" sz="1800" dirty="0" err="1" smtClean="0"/>
              <a:t>attention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Interrupts halt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current</a:t>
            </a:r>
            <a:r>
              <a:rPr lang="de-DE" sz="1800" dirty="0" smtClean="0"/>
              <a:t>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switch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a </a:t>
            </a:r>
            <a:r>
              <a:rPr lang="de-DE" sz="1800" dirty="0" err="1" smtClean="0"/>
              <a:t>specual</a:t>
            </a:r>
            <a:r>
              <a:rPr lang="de-DE" sz="1800" dirty="0" smtClean="0"/>
              <a:t> </a:t>
            </a:r>
            <a:r>
              <a:rPr lang="de-DE" sz="1800" dirty="0" err="1" smtClean="0"/>
              <a:t>routine</a:t>
            </a:r>
            <a:r>
              <a:rPr lang="de-DE" sz="1800" dirty="0" smtClean="0"/>
              <a:t> </a:t>
            </a:r>
            <a:r>
              <a:rPr lang="de-DE" sz="1800" dirty="0" err="1" smtClean="0"/>
              <a:t>called</a:t>
            </a:r>
            <a:r>
              <a:rPr lang="de-DE" sz="1800" dirty="0" smtClean="0"/>
              <a:t> Interrupt Service Routine (ISR). This </a:t>
            </a:r>
            <a:r>
              <a:rPr lang="de-DE" sz="1800" dirty="0" err="1" smtClean="0"/>
              <a:t>handles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task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needs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done</a:t>
            </a:r>
            <a:r>
              <a:rPr lang="de-DE" sz="1800" dirty="0" smtClean="0"/>
              <a:t> </a:t>
            </a: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 </a:t>
            </a:r>
            <a:r>
              <a:rPr lang="de-DE" sz="1800" dirty="0" err="1" smtClean="0"/>
              <a:t>interrupt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triggered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smtClean="0"/>
              <a:t>Interrupts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generated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modules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software</a:t>
            </a:r>
            <a:endParaRPr lang="de-DE" sz="1800" dirty="0" smtClean="0"/>
          </a:p>
          <a:p>
            <a:pPr lvl="1"/>
            <a:r>
              <a:rPr lang="de-DE" sz="1600" dirty="0" smtClean="0"/>
              <a:t>Hardware Interrupts: </a:t>
            </a:r>
            <a:r>
              <a:rPr lang="de-DE" sz="1600" dirty="0" err="1" smtClean="0"/>
              <a:t>Caused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an electronic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an </a:t>
            </a:r>
            <a:r>
              <a:rPr lang="de-DE" sz="1600" dirty="0" err="1" smtClean="0"/>
              <a:t>external</a:t>
            </a:r>
            <a:r>
              <a:rPr lang="de-DE" sz="1600" dirty="0" smtClean="0"/>
              <a:t>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module</a:t>
            </a:r>
            <a:endParaRPr lang="de-DE" sz="1600" dirty="0" smtClean="0"/>
          </a:p>
          <a:p>
            <a:pPr lvl="1"/>
            <a:r>
              <a:rPr lang="de-DE" sz="1600" dirty="0" smtClean="0"/>
              <a:t>	</a:t>
            </a:r>
            <a:r>
              <a:rPr lang="de-DE" sz="1600" dirty="0" err="1" smtClean="0"/>
              <a:t>Examples</a:t>
            </a:r>
            <a:r>
              <a:rPr lang="de-DE" sz="1600" dirty="0" smtClean="0"/>
              <a:t>: </a:t>
            </a:r>
            <a:r>
              <a:rPr lang="de-DE" sz="1600" dirty="0" err="1" smtClean="0"/>
              <a:t>Timer</a:t>
            </a:r>
            <a:r>
              <a:rPr lang="de-DE" sz="1600" dirty="0" smtClean="0"/>
              <a:t> </a:t>
            </a:r>
            <a:r>
              <a:rPr lang="de-DE" sz="1600" dirty="0" err="1" smtClean="0"/>
              <a:t>event</a:t>
            </a:r>
            <a:r>
              <a:rPr lang="de-DE" sz="1600" dirty="0" smtClean="0"/>
              <a:t>, I/O </a:t>
            </a:r>
            <a:r>
              <a:rPr lang="de-DE" sz="1600" dirty="0" err="1" smtClean="0"/>
              <a:t>event</a:t>
            </a:r>
            <a:r>
              <a:rPr lang="de-DE" sz="1600" dirty="0" smtClean="0"/>
              <a:t>,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</a:t>
            </a:r>
            <a:r>
              <a:rPr lang="de-DE" sz="1600" dirty="0" err="1" smtClean="0"/>
              <a:t>bus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</a:t>
            </a:r>
            <a:endParaRPr lang="de-DE" sz="1600" dirty="0" smtClean="0"/>
          </a:p>
          <a:p>
            <a:pPr lvl="1"/>
            <a:r>
              <a:rPr lang="de-DE" sz="1600" dirty="0" smtClean="0"/>
              <a:t>Software Interrupts: Interrupt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triggered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software</a:t>
            </a:r>
            <a:endParaRPr lang="de-DE" sz="1600" dirty="0" smtClean="0"/>
          </a:p>
          <a:p>
            <a:pPr lvl="1"/>
            <a:r>
              <a:rPr lang="de-DE" sz="1600" dirty="0" smtClean="0"/>
              <a:t>	</a:t>
            </a:r>
            <a:r>
              <a:rPr lang="de-DE" sz="1600" dirty="0" err="1" smtClean="0"/>
              <a:t>Examples</a:t>
            </a:r>
            <a:r>
              <a:rPr lang="de-DE" sz="1600" dirty="0" smtClean="0"/>
              <a:t>: Managing inter-</a:t>
            </a:r>
            <a:r>
              <a:rPr lang="de-DE" sz="1600" dirty="0" err="1" smtClean="0"/>
              <a:t>process</a:t>
            </a:r>
            <a:r>
              <a:rPr lang="de-DE" sz="1600" dirty="0" smtClean="0"/>
              <a:t>-</a:t>
            </a:r>
            <a:r>
              <a:rPr lang="de-DE" sz="1600" dirty="0" err="1" smtClean="0"/>
              <a:t>communication</a:t>
            </a:r>
            <a:r>
              <a:rPr lang="de-DE" sz="1600" dirty="0" smtClean="0"/>
              <a:t> in an </a:t>
            </a:r>
            <a:r>
              <a:rPr lang="de-DE" sz="1600" dirty="0" err="1" smtClean="0"/>
              <a:t>operating</a:t>
            </a:r>
            <a:r>
              <a:rPr lang="de-DE" sz="1600" dirty="0" smtClean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, </a:t>
            </a:r>
            <a:r>
              <a:rPr lang="de-DE" sz="1600" dirty="0" err="1" smtClean="0"/>
              <a:t>software</a:t>
            </a:r>
            <a:r>
              <a:rPr lang="de-DE" sz="1600" dirty="0" smtClean="0"/>
              <a:t> </a:t>
            </a:r>
            <a:r>
              <a:rPr lang="de-DE" sz="1600" dirty="0" err="1" smtClean="0"/>
              <a:t>implemented</a:t>
            </a:r>
            <a:r>
              <a:rPr lang="de-DE" sz="1600" dirty="0" smtClean="0"/>
              <a:t> </a:t>
            </a:r>
            <a:r>
              <a:rPr lang="de-DE" sz="1600" dirty="0" err="1" smtClean="0"/>
              <a:t>timer</a:t>
            </a:r>
            <a:r>
              <a:rPr lang="de-DE" sz="1600" dirty="0" smtClean="0"/>
              <a:t>, </a:t>
            </a:r>
            <a:r>
              <a:rPr lang="de-DE" sz="1600" dirty="0" err="1" smtClean="0"/>
              <a:t>thread</a:t>
            </a:r>
            <a:r>
              <a:rPr lang="de-DE" sz="1600" dirty="0" smtClean="0"/>
              <a:t> 	</a:t>
            </a:r>
            <a:r>
              <a:rPr lang="de-DE" sz="1600" dirty="0" err="1" smtClean="0"/>
              <a:t>synchronization</a:t>
            </a:r>
            <a:endParaRPr lang="de-DE" sz="1600" dirty="0" smtClean="0"/>
          </a:p>
          <a:p>
            <a:r>
              <a:rPr lang="de-DE" sz="1800" dirty="0" smtClean="0"/>
              <a:t>Interrupts </a:t>
            </a:r>
            <a:r>
              <a:rPr lang="de-DE" sz="1800" dirty="0" err="1" smtClean="0"/>
              <a:t>have</a:t>
            </a:r>
            <a:r>
              <a:rPr lang="de-DE" sz="1800" dirty="0" smtClean="0"/>
              <a:t> </a:t>
            </a:r>
            <a:r>
              <a:rPr lang="de-DE" sz="1800" dirty="0" err="1" smtClean="0"/>
              <a:t>assignable</a:t>
            </a:r>
            <a:r>
              <a:rPr lang="de-DE" sz="1800" dirty="0" smtClean="0"/>
              <a:t> </a:t>
            </a:r>
            <a:r>
              <a:rPr lang="de-DE" sz="1800" dirty="0" err="1" smtClean="0"/>
              <a:t>priorities</a:t>
            </a:r>
            <a:r>
              <a:rPr lang="de-DE" sz="1800" dirty="0" smtClean="0"/>
              <a:t> on </a:t>
            </a:r>
            <a:r>
              <a:rPr lang="de-DE" sz="1800" dirty="0" err="1" smtClean="0"/>
              <a:t>most</a:t>
            </a:r>
            <a:r>
              <a:rPr lang="de-DE" sz="1800" dirty="0" smtClean="0"/>
              <a:t>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architectures</a:t>
            </a:r>
            <a:r>
              <a:rPr lang="de-DE" sz="1800" dirty="0" smtClean="0"/>
              <a:t>, </a:t>
            </a:r>
            <a:r>
              <a:rPr lang="de-DE" sz="1800" dirty="0" err="1" smtClean="0"/>
              <a:t>where</a:t>
            </a:r>
            <a:r>
              <a:rPr lang="de-DE" sz="1800" dirty="0" smtClean="0"/>
              <a:t> </a:t>
            </a:r>
            <a:r>
              <a:rPr lang="de-DE" sz="1800" dirty="0" err="1" smtClean="0"/>
              <a:t>higher</a:t>
            </a:r>
            <a:r>
              <a:rPr lang="de-DE" sz="1800" dirty="0" smtClean="0"/>
              <a:t> </a:t>
            </a:r>
            <a:r>
              <a:rPr lang="de-DE" sz="1800" dirty="0" err="1" smtClean="0"/>
              <a:t>priority</a:t>
            </a:r>
            <a:r>
              <a:rPr lang="de-DE" sz="1800" dirty="0" smtClean="0"/>
              <a:t> </a:t>
            </a:r>
            <a:r>
              <a:rPr lang="de-DE" sz="1800" dirty="0" err="1" smtClean="0"/>
              <a:t>interrupts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handled</a:t>
            </a:r>
            <a:r>
              <a:rPr lang="de-DE" sz="1800" dirty="0" smtClean="0"/>
              <a:t> </a:t>
            </a:r>
            <a:r>
              <a:rPr lang="de-DE" sz="1800" dirty="0" err="1" smtClean="0"/>
              <a:t>first</a:t>
            </a:r>
            <a:endParaRPr lang="de-DE" sz="1800" dirty="0" smtClean="0"/>
          </a:p>
          <a:p>
            <a:r>
              <a:rPr lang="de-DE" sz="1800" dirty="0" smtClean="0"/>
              <a:t>Pointer </a:t>
            </a:r>
            <a:r>
              <a:rPr lang="de-DE" sz="1800" dirty="0" err="1" smtClean="0"/>
              <a:t>addresses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corresponding</a:t>
            </a:r>
            <a:r>
              <a:rPr lang="de-DE" sz="1800" dirty="0" smtClean="0"/>
              <a:t> ISR-s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stored</a:t>
            </a:r>
            <a:r>
              <a:rPr lang="de-DE" sz="1800" dirty="0" smtClean="0"/>
              <a:t> in </a:t>
            </a:r>
            <a:r>
              <a:rPr lang="de-DE" sz="1800" dirty="0" err="1" smtClean="0"/>
              <a:t>the</a:t>
            </a:r>
            <a:r>
              <a:rPr lang="de-DE" sz="1800" dirty="0" smtClean="0"/>
              <a:t> Interrupt </a:t>
            </a:r>
            <a:r>
              <a:rPr lang="de-DE" sz="1800" dirty="0" err="1" smtClean="0"/>
              <a:t>Vector</a:t>
            </a:r>
            <a:r>
              <a:rPr lang="de-DE" sz="1800" dirty="0" smtClean="0"/>
              <a:t> Table.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Interrupts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377824" cy="496855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Interrupt </a:t>
            </a:r>
            <a:r>
              <a:rPr lang="de-DE" b="1" dirty="0" err="1" smtClean="0"/>
              <a:t>execution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Hardware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triggers</a:t>
            </a:r>
            <a:r>
              <a:rPr lang="de-DE" dirty="0" smtClean="0"/>
              <a:t> an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, a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.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Counter </a:t>
            </a:r>
            <a:r>
              <a:rPr lang="de-DE" dirty="0" err="1" smtClean="0"/>
              <a:t>and</a:t>
            </a:r>
            <a:r>
              <a:rPr lang="de-DE" dirty="0" smtClean="0"/>
              <a:t> CPU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 </a:t>
            </a:r>
            <a:r>
              <a:rPr lang="de-DE" dirty="0" err="1" smtClean="0"/>
              <a:t>Program</a:t>
            </a:r>
            <a:r>
              <a:rPr lang="de-DE" dirty="0" smtClean="0"/>
              <a:t> Counter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fetching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 Interrupt Service Routine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CPU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popping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restoring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was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Traps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r>
              <a:rPr lang="de-DE" dirty="0" smtClean="0"/>
              <a:t>.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exclusively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synchronous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executing</a:t>
            </a:r>
            <a:r>
              <a:rPr lang="de-DE" dirty="0" smtClean="0"/>
              <a:t> an </a:t>
            </a:r>
            <a:r>
              <a:rPr lang="de-DE" dirty="0" err="1" smtClean="0"/>
              <a:t>instruction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, traps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CPU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resolve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Interrupts, a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handlers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.</a:t>
            </a:r>
            <a:endParaRPr lang="de-DE" sz="1200" dirty="0"/>
          </a:p>
          <a:p>
            <a:pPr marL="0" indent="0">
              <a:buNone/>
            </a:pPr>
            <a:endParaRPr lang="de-DE" sz="14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Traps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Examples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traps:</a:t>
            </a:r>
          </a:p>
          <a:p>
            <a:r>
              <a:rPr lang="de-DE" dirty="0"/>
              <a:t>Division </a:t>
            </a:r>
            <a:r>
              <a:rPr lang="de-DE" dirty="0" err="1"/>
              <a:t>by</a:t>
            </a:r>
            <a:r>
              <a:rPr lang="de-DE" dirty="0"/>
              <a:t> Zero </a:t>
            </a:r>
            <a:r>
              <a:rPr lang="de-DE" dirty="0" err="1"/>
              <a:t>error</a:t>
            </a:r>
            <a:r>
              <a:rPr lang="de-DE" dirty="0"/>
              <a:t>: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divide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zero</a:t>
            </a:r>
            <a:endParaRPr lang="de-DE" dirty="0"/>
          </a:p>
          <a:p>
            <a:r>
              <a:rPr lang="de-DE" dirty="0"/>
              <a:t>Page fault: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invalid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Protection</a:t>
            </a:r>
            <a:r>
              <a:rPr lang="de-DE" dirty="0"/>
              <a:t> traps: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adresses</a:t>
            </a:r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: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Similarly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interrupts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fetching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trap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Trap </a:t>
            </a:r>
            <a:r>
              <a:rPr lang="de-DE" b="1" dirty="0" err="1"/>
              <a:t>handling</a:t>
            </a:r>
            <a:r>
              <a:rPr lang="de-DE" b="1" dirty="0"/>
              <a:t> </a:t>
            </a:r>
            <a:r>
              <a:rPr lang="de-DE" b="1" dirty="0" err="1"/>
              <a:t>depends</a:t>
            </a:r>
            <a:r>
              <a:rPr lang="de-DE" b="1" dirty="0"/>
              <a:t> on </a:t>
            </a:r>
            <a:r>
              <a:rPr lang="de-DE" b="1" dirty="0" err="1"/>
              <a:t>the</a:t>
            </a:r>
            <a:r>
              <a:rPr lang="de-DE" b="1" dirty="0"/>
              <a:t> type:</a:t>
            </a:r>
          </a:p>
          <a:p>
            <a:r>
              <a:rPr lang="de-DE" dirty="0"/>
              <a:t>System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.</a:t>
            </a:r>
          </a:p>
          <a:p>
            <a:r>
              <a:rPr lang="de-DE" dirty="0" err="1"/>
              <a:t>Faults</a:t>
            </a:r>
            <a:r>
              <a:rPr lang="de-DE" dirty="0"/>
              <a:t>: The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  <a:p>
            <a:r>
              <a:rPr lang="de-DE" dirty="0"/>
              <a:t>Aborts: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recoverable</a:t>
            </a:r>
            <a:r>
              <a:rPr lang="de-DE" dirty="0"/>
              <a:t>,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aborts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log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debugging</a:t>
            </a:r>
            <a:r>
              <a:rPr lang="de-DE" dirty="0"/>
              <a:t> </a:t>
            </a:r>
            <a:r>
              <a:rPr lang="de-DE" dirty="0" err="1"/>
              <a:t>purposes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Startup Sequence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Embedded Systems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Depending</a:t>
            </a:r>
            <a:r>
              <a:rPr lang="de-DE" dirty="0" smtClean="0"/>
              <a:t> on Controller: 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oscillator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multiplier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endParaRPr lang="de-DE" dirty="0" smtClean="0"/>
          </a:p>
          <a:p>
            <a:pPr lvl="1"/>
            <a:r>
              <a:rPr lang="de-DE" dirty="0" err="1" smtClean="0"/>
              <a:t>Initializing</a:t>
            </a:r>
            <a:r>
              <a:rPr lang="de-DE" dirty="0" smtClean="0"/>
              <a:t> RAM </a:t>
            </a:r>
            <a:r>
              <a:rPr lang="de-DE" dirty="0" err="1" smtClean="0"/>
              <a:t>sections</a:t>
            </a:r>
            <a:r>
              <a:rPr lang="de-DE" dirty="0" smtClean="0"/>
              <a:t> (</a:t>
            </a:r>
            <a:r>
              <a:rPr lang="de-DE" dirty="0" err="1" smtClean="0"/>
              <a:t>initializing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uninit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0)</a:t>
            </a:r>
          </a:p>
          <a:p>
            <a:pPr lvl="1"/>
            <a:r>
              <a:rPr lang="de-DE" dirty="0" err="1" smtClean="0"/>
              <a:t>Initializing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C/</a:t>
            </a:r>
            <a:r>
              <a:rPr lang="de-DE" dirty="0"/>
              <a:t>C</a:t>
            </a:r>
            <a:r>
              <a:rPr lang="de-DE" dirty="0" smtClean="0"/>
              <a:t>++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vendors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IDE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preconfigured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31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3707507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32859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</a:p>
          <a:p>
            <a:r>
              <a:rPr lang="en-US" dirty="0" smtClean="0"/>
              <a:t>Coding Standards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926733" cy="4968552"/>
          </a:xfrm>
        </p:spPr>
        <p:txBody>
          <a:bodyPr/>
          <a:lstStyle/>
          <a:p>
            <a:pPr marL="215900" lvl="1" indent="0">
              <a:buNone/>
            </a:pPr>
            <a:r>
              <a:rPr lang="de-DE" sz="1400" b="1" dirty="0" err="1" smtClean="0"/>
              <a:t>Coding</a:t>
            </a:r>
            <a:r>
              <a:rPr lang="de-DE" sz="1400" b="1" dirty="0" smtClean="0"/>
              <a:t> Standards:</a:t>
            </a:r>
          </a:p>
          <a:p>
            <a:pPr marL="215900" lvl="1" indent="0">
              <a:buNone/>
            </a:pP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standards</a:t>
            </a:r>
            <a:r>
              <a:rPr lang="de-DE" sz="1400" dirty="0" smtClean="0"/>
              <a:t> AUTOSAR (</a:t>
            </a:r>
            <a:r>
              <a:rPr lang="de-DE" sz="1400" dirty="0" err="1"/>
              <a:t>AUTomotive</a:t>
            </a:r>
            <a:r>
              <a:rPr lang="de-DE" sz="1400" dirty="0"/>
              <a:t> Open System </a:t>
            </a:r>
            <a:r>
              <a:rPr lang="de-DE" sz="1400" dirty="0" err="1"/>
              <a:t>ARchitecture</a:t>
            </a:r>
            <a:r>
              <a:rPr lang="de-DE" sz="1400" dirty="0" smtClean="0"/>
              <a:t>) </a:t>
            </a:r>
            <a:r>
              <a:rPr lang="de-DE" sz="1400" dirty="0" err="1" smtClean="0"/>
              <a:t>and</a:t>
            </a:r>
            <a:r>
              <a:rPr lang="de-DE" sz="1400" dirty="0" smtClean="0"/>
              <a:t> MISRA (</a:t>
            </a:r>
            <a:r>
              <a:rPr lang="en-US" sz="1400" dirty="0"/>
              <a:t>Motor Industry Software Reliability </a:t>
            </a:r>
            <a:r>
              <a:rPr lang="en-US" sz="1400" dirty="0" smtClean="0"/>
              <a:t>Association) were developed to increase the quality of embedded software systems for safety critical applications</a:t>
            </a:r>
          </a:p>
          <a:p>
            <a:pPr marL="215900" lvl="1" indent="0">
              <a:buNone/>
            </a:pPr>
            <a:r>
              <a:rPr lang="en-US" sz="1400" dirty="0" smtClean="0"/>
              <a:t>Coding guidelines help avoid coming programming mistakes that can lead to dangerous bugs such as:</a:t>
            </a:r>
          </a:p>
          <a:p>
            <a:pPr lvl="1"/>
            <a:r>
              <a:rPr lang="de-DE" sz="1400" dirty="0" err="1" smtClean="0"/>
              <a:t>Undefined</a:t>
            </a:r>
            <a:r>
              <a:rPr lang="de-DE" sz="1400" dirty="0" smtClean="0"/>
              <a:t> </a:t>
            </a:r>
            <a:r>
              <a:rPr lang="de-DE" sz="1400" dirty="0" err="1" smtClean="0"/>
              <a:t>behaviours</a:t>
            </a:r>
            <a:endParaRPr lang="de-DE" sz="1400" dirty="0" smtClean="0"/>
          </a:p>
          <a:p>
            <a:pPr lvl="1"/>
            <a:r>
              <a:rPr lang="de-DE" sz="1400" dirty="0" smtClean="0"/>
              <a:t>Memory </a:t>
            </a:r>
            <a:r>
              <a:rPr lang="de-DE" sz="1400" dirty="0" err="1" smtClean="0"/>
              <a:t>corruption</a:t>
            </a:r>
            <a:endParaRPr lang="de-DE" sz="1400" dirty="0" smtClean="0"/>
          </a:p>
          <a:p>
            <a:pPr lvl="1"/>
            <a:r>
              <a:rPr lang="de-DE" sz="1400" dirty="0" err="1" smtClean="0"/>
              <a:t>Concurrency</a:t>
            </a:r>
            <a:r>
              <a:rPr lang="de-DE" sz="1400" dirty="0" smtClean="0"/>
              <a:t> </a:t>
            </a:r>
            <a:r>
              <a:rPr lang="de-DE" sz="1400" dirty="0" err="1" smtClean="0"/>
              <a:t>issues</a:t>
            </a:r>
            <a:endParaRPr lang="de-DE" sz="1400" dirty="0" smtClean="0"/>
          </a:p>
          <a:p>
            <a:pPr marL="215900" lvl="1" indent="0">
              <a:buNone/>
            </a:pPr>
            <a:r>
              <a:rPr lang="de-DE" sz="1400" dirty="0" smtClean="0"/>
              <a:t>These </a:t>
            </a:r>
            <a:r>
              <a:rPr lang="de-DE" sz="1400" dirty="0" err="1" smtClean="0"/>
              <a:t>guidelines</a:t>
            </a:r>
            <a:r>
              <a:rPr lang="de-DE" sz="1400" dirty="0" smtClean="0"/>
              <a:t> also </a:t>
            </a:r>
            <a:r>
              <a:rPr lang="de-DE" sz="1400" dirty="0" err="1" smtClean="0"/>
              <a:t>aim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increase</a:t>
            </a:r>
            <a:r>
              <a:rPr lang="de-DE" sz="1400" dirty="0" smtClean="0"/>
              <a:t> </a:t>
            </a:r>
            <a:r>
              <a:rPr lang="de-DE" sz="1400" dirty="0" err="1" smtClean="0"/>
              <a:t>maintainability</a:t>
            </a:r>
            <a:r>
              <a:rPr lang="de-DE" sz="1400" dirty="0" smtClean="0"/>
              <a:t> und </a:t>
            </a:r>
            <a:r>
              <a:rPr lang="de-DE" sz="1400" dirty="0" err="1" smtClean="0"/>
              <a:t>readability</a:t>
            </a:r>
            <a:r>
              <a:rPr lang="de-DE" sz="1400" dirty="0" smtClean="0"/>
              <a:t> 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 </a:t>
            </a:r>
          </a:p>
          <a:p>
            <a:pPr marL="215900" lvl="1" indent="0">
              <a:buNone/>
            </a:pPr>
            <a:endParaRPr lang="de-DE" sz="1400" dirty="0" smtClean="0"/>
          </a:p>
          <a:p>
            <a:pPr marL="215900" lvl="1" indent="0">
              <a:buNone/>
            </a:pPr>
            <a:r>
              <a:rPr lang="de-DE" sz="1400" b="1" dirty="0" smtClean="0"/>
              <a:t>AUTOSAR:</a:t>
            </a:r>
            <a:endParaRPr lang="de-DE" sz="1400" b="1" dirty="0"/>
          </a:p>
          <a:p>
            <a:pPr lvl="1"/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dirty="0" err="1" smtClean="0"/>
              <a:t>appropiate</a:t>
            </a:r>
            <a:r>
              <a:rPr lang="de-DE" sz="1400" dirty="0" smtClean="0"/>
              <a:t> </a:t>
            </a: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standard</a:t>
            </a:r>
            <a:r>
              <a:rPr lang="de-DE" sz="1400" dirty="0" smtClean="0"/>
              <a:t> </a:t>
            </a:r>
            <a:r>
              <a:rPr lang="de-DE" sz="1400" dirty="0" err="1" smtClean="0"/>
              <a:t>exist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C++11 </a:t>
            </a:r>
            <a:r>
              <a:rPr lang="de-DE" sz="1400" dirty="0" err="1" smtClean="0"/>
              <a:t>and</a:t>
            </a:r>
            <a:r>
              <a:rPr lang="de-DE" sz="1400" dirty="0" smtClean="0"/>
              <a:t> 14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safety</a:t>
            </a:r>
            <a:r>
              <a:rPr lang="de-DE" sz="1400" dirty="0" smtClean="0"/>
              <a:t> </a:t>
            </a:r>
            <a:r>
              <a:rPr lang="de-DE" sz="1400" dirty="0" err="1" smtClean="0"/>
              <a:t>critical</a:t>
            </a:r>
            <a:r>
              <a:rPr lang="de-DE" sz="1400" dirty="0" smtClean="0"/>
              <a:t> </a:t>
            </a:r>
            <a:r>
              <a:rPr lang="de-DE" sz="1400" dirty="0" err="1" smtClean="0"/>
              <a:t>software</a:t>
            </a:r>
            <a:r>
              <a:rPr lang="de-DE" sz="1400" dirty="0" smtClean="0"/>
              <a:t> at </a:t>
            </a:r>
            <a:r>
              <a:rPr lang="de-DE" sz="1400" dirty="0" err="1" smtClean="0"/>
              <a:t>the</a:t>
            </a:r>
            <a:r>
              <a:rPr lang="de-DE" sz="1400" dirty="0" smtClean="0"/>
              <a:t> time </a:t>
            </a:r>
            <a:r>
              <a:rPr lang="de-DE" sz="1400" dirty="0" err="1" smtClean="0"/>
              <a:t>of</a:t>
            </a:r>
            <a:r>
              <a:rPr lang="de-DE" sz="1400" dirty="0" smtClean="0"/>
              <a:t> ist </a:t>
            </a:r>
            <a:r>
              <a:rPr lang="de-DE" sz="1400" dirty="0" err="1" smtClean="0"/>
              <a:t>release</a:t>
            </a:r>
            <a:endParaRPr lang="de-DE" sz="1400" dirty="0" smtClean="0"/>
          </a:p>
          <a:p>
            <a:pPr lvl="1"/>
            <a:r>
              <a:rPr lang="de-DE" sz="1400" dirty="0" err="1" smtClean="0"/>
              <a:t>Latest</a:t>
            </a:r>
            <a:r>
              <a:rPr lang="de-DE" sz="1400" dirty="0" smtClean="0"/>
              <a:t> MISRA </a:t>
            </a:r>
            <a:r>
              <a:rPr lang="de-DE" sz="1400" dirty="0" err="1" smtClean="0"/>
              <a:t>guideline</a:t>
            </a:r>
            <a:r>
              <a:rPr lang="de-DE" sz="1400" dirty="0" smtClean="0"/>
              <a:t> at </a:t>
            </a:r>
            <a:r>
              <a:rPr lang="de-DE" sz="1400" dirty="0" err="1" smtClean="0"/>
              <a:t>that</a:t>
            </a:r>
            <a:r>
              <a:rPr lang="de-DE" sz="1400" dirty="0" smtClean="0"/>
              <a:t> time was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C++ 2008</a:t>
            </a:r>
          </a:p>
          <a:p>
            <a:pPr lvl="1"/>
            <a:r>
              <a:rPr lang="de-DE" sz="1400" dirty="0" smtClean="0"/>
              <a:t>In 2019 </a:t>
            </a:r>
            <a:r>
              <a:rPr lang="de-DE" sz="1400" dirty="0" err="1" smtClean="0"/>
              <a:t>it</a:t>
            </a:r>
            <a:r>
              <a:rPr lang="de-DE" sz="1400" dirty="0" smtClean="0"/>
              <a:t> was </a:t>
            </a:r>
            <a:r>
              <a:rPr lang="de-DE" sz="1400" dirty="0" err="1" smtClean="0"/>
              <a:t>announced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later</a:t>
            </a:r>
            <a:r>
              <a:rPr lang="de-DE" sz="1400" dirty="0" smtClean="0"/>
              <a:t> </a:t>
            </a:r>
            <a:r>
              <a:rPr lang="de-DE" sz="1400" dirty="0" err="1" smtClean="0"/>
              <a:t>releases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MISRA will </a:t>
            </a:r>
            <a:r>
              <a:rPr lang="de-DE" sz="1400" dirty="0" err="1" smtClean="0"/>
              <a:t>incorporate</a:t>
            </a:r>
            <a:r>
              <a:rPr lang="de-DE" sz="1400" dirty="0" smtClean="0"/>
              <a:t> AUTOSAR </a:t>
            </a: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guidlines</a:t>
            </a:r>
            <a:r>
              <a:rPr lang="de-DE" sz="1400" dirty="0" smtClean="0"/>
              <a:t>, a separate AUTOSAR </a:t>
            </a:r>
            <a:r>
              <a:rPr lang="de-DE" sz="1400" dirty="0" err="1" smtClean="0"/>
              <a:t>guidline</a:t>
            </a:r>
            <a:r>
              <a:rPr lang="de-DE" sz="1400" dirty="0" smtClean="0"/>
              <a:t> will not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released</a:t>
            </a:r>
            <a:r>
              <a:rPr lang="de-DE" sz="1400" dirty="0" smtClean="0"/>
              <a:t> </a:t>
            </a:r>
            <a:r>
              <a:rPr lang="de-DE" sz="1400" dirty="0" err="1" smtClean="0"/>
              <a:t>anymore</a:t>
            </a:r>
            <a:endParaRPr lang="de-DE" sz="1400" dirty="0" smtClean="0"/>
          </a:p>
          <a:p>
            <a:pPr lvl="1"/>
            <a:r>
              <a:rPr lang="de-DE" sz="1400" dirty="0" err="1" smtClean="0"/>
              <a:t>Newest</a:t>
            </a:r>
            <a:r>
              <a:rPr lang="de-DE" sz="1400" dirty="0" smtClean="0"/>
              <a:t> MISRA </a:t>
            </a:r>
            <a:r>
              <a:rPr lang="de-DE" sz="1400" dirty="0" err="1" smtClean="0"/>
              <a:t>guideline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C++ 23 </a:t>
            </a:r>
            <a:r>
              <a:rPr lang="de-DE" sz="1400" dirty="0" err="1" smtClean="0"/>
              <a:t>incorporates</a:t>
            </a:r>
            <a:r>
              <a:rPr lang="de-DE" sz="1400" dirty="0" smtClean="0"/>
              <a:t> AUTOSAR </a:t>
            </a:r>
            <a:r>
              <a:rPr lang="de-DE" sz="1400" dirty="0" err="1" smtClean="0"/>
              <a:t>guidelines</a:t>
            </a:r>
            <a:r>
              <a:rPr lang="de-DE" sz="1400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283956" y="4797152"/>
            <a:ext cx="3406193" cy="438337"/>
            <a:chOff x="4727848" y="3861048"/>
            <a:chExt cx="6690678" cy="861012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3861048"/>
              <a:ext cx="6690678" cy="645568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9000132" y="4506617"/>
              <a:ext cx="1342033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Source: www.autosar.org</a:t>
              </a:r>
              <a:endParaRPr lang="de-DE" sz="800" dirty="0"/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51" y="1235034"/>
            <a:ext cx="2608809" cy="2337982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0263944" y="357301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www.misra.org.uk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9307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</a:p>
          <a:p>
            <a:r>
              <a:rPr lang="de-DE" dirty="0" smtClean="0"/>
              <a:t>Memory Management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smtClean="0"/>
              <a:t>Dynamic Memory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Dynamic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 flexible </a:t>
            </a:r>
            <a:r>
              <a:rPr lang="de-DE" sz="1600" dirty="0" err="1" smtClean="0"/>
              <a:t>tool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extend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lifecycle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outside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where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also </a:t>
            </a:r>
            <a:r>
              <a:rPr lang="de-DE" sz="1600" dirty="0" err="1" smtClean="0"/>
              <a:t>introduces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challenges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risks</a:t>
            </a:r>
            <a:r>
              <a:rPr lang="de-DE" sz="1600" dirty="0" smtClean="0"/>
              <a:t>, </a:t>
            </a:r>
            <a:r>
              <a:rPr lang="de-DE" sz="1600" dirty="0" err="1" smtClean="0"/>
              <a:t>therefore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prefered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possible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AUTOSAR </a:t>
            </a:r>
            <a:r>
              <a:rPr lang="de-DE" sz="1600" dirty="0" err="1" smtClean="0"/>
              <a:t>defines</a:t>
            </a:r>
            <a:r>
              <a:rPr lang="de-DE" sz="1600" dirty="0"/>
              <a:t> </a:t>
            </a:r>
            <a:r>
              <a:rPr lang="de-DE" sz="1600" dirty="0" err="1" smtClean="0"/>
              <a:t>various</a:t>
            </a:r>
            <a:r>
              <a:rPr lang="de-DE" sz="1600" dirty="0" smtClean="0"/>
              <a:t> </a:t>
            </a:r>
            <a:r>
              <a:rPr lang="de-DE" sz="1600" dirty="0" err="1" smtClean="0"/>
              <a:t>guidelines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b="1" dirty="0" smtClean="0"/>
              <a:t>Memory </a:t>
            </a:r>
            <a:r>
              <a:rPr lang="de-DE" sz="1600" b="1" dirty="0" err="1" smtClean="0"/>
              <a:t>leaks</a:t>
            </a:r>
            <a:r>
              <a:rPr lang="de-DE" sz="1600" b="1" dirty="0" smtClean="0"/>
              <a:t>: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leaks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RAII design </a:t>
            </a:r>
            <a:r>
              <a:rPr lang="de-DE" sz="1600" dirty="0" err="1" smtClean="0"/>
              <a:t>pattern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</a:t>
            </a:r>
            <a:r>
              <a:rPr lang="de-DE" sz="1600" dirty="0" smtClean="0"/>
              <a:t>. </a:t>
            </a:r>
            <a:r>
              <a:rPr lang="de-DE" sz="1600" dirty="0" err="1" smtClean="0"/>
              <a:t>Explicitly</a:t>
            </a:r>
            <a:r>
              <a:rPr lang="de-DE" sz="1600" dirty="0" smtClean="0"/>
              <a:t> </a:t>
            </a:r>
            <a:r>
              <a:rPr lang="de-DE" sz="1600" dirty="0" err="1" smtClean="0"/>
              <a:t>calling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delete</a:t>
            </a:r>
            <a:r>
              <a:rPr lang="de-DE" sz="1600" dirty="0" smtClean="0"/>
              <a:t> </a:t>
            </a:r>
            <a:r>
              <a:rPr lang="de-DE" sz="1600" dirty="0" err="1" smtClean="0"/>
              <a:t>operators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prohibited</a:t>
            </a:r>
            <a:r>
              <a:rPr lang="de-DE" sz="1600" dirty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force</a:t>
            </a:r>
            <a:r>
              <a:rPr lang="de-DE" sz="1600" dirty="0"/>
              <a:t> </a:t>
            </a:r>
            <a:r>
              <a:rPr lang="de-DE" sz="1600" dirty="0" err="1" smtClean="0"/>
              <a:t>programmers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manager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Memory </a:t>
            </a:r>
            <a:r>
              <a:rPr lang="de-DE" sz="1600" b="1" dirty="0" err="1" smtClean="0"/>
              <a:t>fragmentation</a:t>
            </a:r>
            <a:r>
              <a:rPr lang="de-DE" sz="1600" b="1" dirty="0" smtClean="0"/>
              <a:t>: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used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project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fragmentation</a:t>
            </a:r>
            <a:endParaRPr lang="de-DE" sz="1600" dirty="0" smtClean="0"/>
          </a:p>
          <a:p>
            <a:r>
              <a:rPr lang="de-DE" sz="1600" b="1" dirty="0" smtClean="0"/>
              <a:t>Invalid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access</a:t>
            </a:r>
            <a:r>
              <a:rPr lang="de-DE" sz="1600" b="1" dirty="0" smtClean="0"/>
              <a:t>: </a:t>
            </a:r>
            <a:r>
              <a:rPr lang="de-DE" sz="1600" dirty="0" smtClean="0"/>
              <a:t>C-style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malloc</a:t>
            </a:r>
            <a:r>
              <a:rPr lang="de-DE" sz="1600" dirty="0" smtClean="0"/>
              <a:t>/</a:t>
            </a:r>
            <a:r>
              <a:rPr lang="de-DE" sz="1600" dirty="0" err="1" smtClean="0"/>
              <a:t>calloc</a:t>
            </a:r>
            <a:r>
              <a:rPr lang="de-DE" sz="1600" dirty="0" smtClean="0"/>
              <a:t>/</a:t>
            </a:r>
            <a:r>
              <a:rPr lang="de-DE" sz="1600" dirty="0" err="1" smtClean="0"/>
              <a:t>realloc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prohibited</a:t>
            </a:r>
            <a:r>
              <a:rPr lang="de-DE" sz="1600" dirty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they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not type </a:t>
            </a:r>
            <a:r>
              <a:rPr lang="de-DE" sz="1600" dirty="0" err="1" smtClean="0"/>
              <a:t>safe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not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constructors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destructors</a:t>
            </a:r>
            <a:r>
              <a:rPr lang="de-DE" sz="1600" dirty="0" smtClean="0"/>
              <a:t>. 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do not </a:t>
            </a:r>
            <a:r>
              <a:rPr lang="de-DE" sz="1600" dirty="0" err="1" smtClean="0"/>
              <a:t>overlap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endParaRPr lang="de-DE" sz="1600" dirty="0" smtClean="0"/>
          </a:p>
          <a:p>
            <a:r>
              <a:rPr lang="de-DE" sz="1600" b="1" dirty="0" err="1" smtClean="0"/>
              <a:t>Erroneous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allocations</a:t>
            </a:r>
            <a:r>
              <a:rPr lang="de-DE" sz="1600" b="1" dirty="0" smtClean="0"/>
              <a:t>: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maximum</a:t>
            </a:r>
            <a:r>
              <a:rPr lang="de-DE" sz="1600" dirty="0" smtClean="0"/>
              <a:t> </a:t>
            </a:r>
            <a:r>
              <a:rPr lang="de-DE" sz="1600" dirty="0" err="1" smtClean="0"/>
              <a:t>amount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must not </a:t>
            </a:r>
            <a:r>
              <a:rPr lang="de-DE" sz="1600" dirty="0" err="1" smtClean="0"/>
              <a:t>run</a:t>
            </a:r>
            <a:r>
              <a:rPr lang="de-DE" sz="1600" dirty="0" smtClean="0"/>
              <a:t> out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faultless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. Dynamic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pre-allocated</a:t>
            </a:r>
            <a:r>
              <a:rPr lang="de-DE" sz="1600" dirty="0" smtClean="0"/>
              <a:t> </a:t>
            </a:r>
            <a:r>
              <a:rPr lang="de-DE" sz="1600" dirty="0" err="1" smtClean="0"/>
              <a:t>before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run</a:t>
            </a:r>
            <a:r>
              <a:rPr lang="de-DE" sz="1600" dirty="0" smtClean="0"/>
              <a:t>-time </a:t>
            </a:r>
            <a:r>
              <a:rPr lang="de-DE" sz="1600" dirty="0" err="1" smtClean="0"/>
              <a:t>phase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Not </a:t>
            </a:r>
            <a:r>
              <a:rPr lang="de-DE" sz="1600" b="1" dirty="0" err="1" smtClean="0"/>
              <a:t>deterministic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execution</a:t>
            </a:r>
            <a:r>
              <a:rPr lang="de-DE" sz="1600" b="1" dirty="0" smtClean="0"/>
              <a:t> time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allocation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and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deallocation</a:t>
            </a:r>
            <a:r>
              <a:rPr lang="de-DE" sz="1600" b="1" dirty="0" smtClean="0"/>
              <a:t>: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defined</a:t>
            </a:r>
            <a:r>
              <a:rPr lang="de-DE" sz="1600" dirty="0" smtClean="0"/>
              <a:t> time </a:t>
            </a:r>
            <a:r>
              <a:rPr lang="de-DE" sz="1600" dirty="0" err="1" smtClean="0"/>
              <a:t>constraint</a:t>
            </a:r>
            <a:r>
              <a:rPr lang="de-DE" sz="1600" dirty="0" smtClean="0"/>
              <a:t>. Time </a:t>
            </a:r>
            <a:r>
              <a:rPr lang="de-DE" sz="1600" dirty="0" err="1" smtClean="0"/>
              <a:t>constraint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meet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maximum</a:t>
            </a:r>
            <a:r>
              <a:rPr lang="de-DE" sz="1600" dirty="0" smtClean="0"/>
              <a:t> </a:t>
            </a:r>
            <a:r>
              <a:rPr lang="de-DE" sz="1600" dirty="0" err="1" smtClean="0"/>
              <a:t>reaction</a:t>
            </a:r>
            <a:r>
              <a:rPr lang="de-DE" sz="1600" dirty="0" smtClean="0"/>
              <a:t> time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real-time </a:t>
            </a:r>
            <a:r>
              <a:rPr lang="de-DE" sz="1600" dirty="0" err="1" smtClean="0"/>
              <a:t>system</a:t>
            </a:r>
            <a:r>
              <a:rPr lang="de-DE" sz="1600" dirty="0" smtClean="0"/>
              <a:t>.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Embedded Systems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Introduction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Embedded Systems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, </a:t>
            </a:r>
            <a:r>
              <a:rPr lang="de-DE" dirty="0" err="1" smtClean="0"/>
              <a:t>memory</a:t>
            </a:r>
            <a:r>
              <a:rPr lang="de-DE" dirty="0" smtClean="0"/>
              <a:t>, </a:t>
            </a:r>
            <a:r>
              <a:rPr lang="de-DE" dirty="0" err="1" smtClean="0"/>
              <a:t>io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fullfill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Specialized</a:t>
            </a:r>
            <a:r>
              <a:rPr lang="de-DE" dirty="0" smtClean="0"/>
              <a:t> in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Real-time Operation </a:t>
            </a:r>
            <a:r>
              <a:rPr lang="de-DE" dirty="0" err="1" smtClean="0"/>
              <a:t>capable</a:t>
            </a:r>
            <a:endParaRPr lang="de-DE" dirty="0" smtClean="0"/>
          </a:p>
          <a:p>
            <a:pPr lvl="1"/>
            <a:r>
              <a:rPr lang="de-DE" dirty="0" smtClean="0"/>
              <a:t>Limited </a:t>
            </a:r>
            <a:r>
              <a:rPr lang="de-DE" dirty="0" err="1" smtClean="0"/>
              <a:t>resources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Common </a:t>
            </a:r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Smartphones</a:t>
            </a:r>
          </a:p>
          <a:p>
            <a:pPr lvl="1"/>
            <a:r>
              <a:rPr lang="de-DE" dirty="0" err="1" smtClean="0"/>
              <a:t>Wearables</a:t>
            </a:r>
            <a:endParaRPr lang="de-DE" dirty="0" smtClean="0"/>
          </a:p>
          <a:p>
            <a:pPr lvl="1"/>
            <a:r>
              <a:rPr lang="de-DE" dirty="0" smtClean="0"/>
              <a:t>Automotive ECU-s</a:t>
            </a:r>
          </a:p>
          <a:p>
            <a:pPr marL="2159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https://images.samsung.com/is/image/samsung/p6pim/de/2401/gallery/de-galaxy-s24-plus-sm-s926bzvgeub-thumb-539311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436646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047593" y="4381567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www.samsung.com</a:t>
            </a:r>
            <a:endParaRPr lang="de-DE" sz="800" dirty="0"/>
          </a:p>
        </p:txBody>
      </p:sp>
      <p:pic>
        <p:nvPicPr>
          <p:cNvPr id="7172" name="Picture 4" descr="https://ecotron.ai/wp-content/uploads/2020/10/EAXVA0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3319756"/>
            <a:ext cx="478301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608168" y="5644853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ecotron.ai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005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 smtClean="0"/>
          </a:p>
          <a:p>
            <a:r>
              <a:rPr lang="de-DE" dirty="0" err="1" smtClean="0"/>
              <a:t>Deterministic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 smtClean="0"/>
              <a:t>Safety</a:t>
            </a:r>
            <a:r>
              <a:rPr lang="de-DE" sz="1800" dirty="0" smtClean="0"/>
              <a:t> </a:t>
            </a:r>
            <a:r>
              <a:rPr lang="de-DE" sz="1800" dirty="0" err="1" smtClean="0"/>
              <a:t>critical</a:t>
            </a:r>
            <a:r>
              <a:rPr lang="de-DE" sz="1800" dirty="0" smtClean="0"/>
              <a:t> </a:t>
            </a:r>
            <a:r>
              <a:rPr lang="de-DE" sz="1800" dirty="0" err="1" smtClean="0"/>
              <a:t>applications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mostly</a:t>
            </a:r>
            <a:r>
              <a:rPr lang="de-DE" sz="1800" dirty="0" smtClean="0"/>
              <a:t> </a:t>
            </a:r>
            <a:r>
              <a:rPr lang="de-DE" sz="1800" dirty="0" err="1" smtClean="0"/>
              <a:t>systems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hard</a:t>
            </a:r>
            <a:r>
              <a:rPr lang="de-DE" sz="1800" dirty="0" smtClean="0"/>
              <a:t> real-time </a:t>
            </a:r>
            <a:r>
              <a:rPr lang="de-DE" sz="1800" dirty="0" err="1" smtClean="0"/>
              <a:t>requirements</a:t>
            </a:r>
            <a:r>
              <a:rPr lang="de-DE" sz="1800" dirty="0" smtClean="0"/>
              <a:t>,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non-</a:t>
            </a:r>
            <a:r>
              <a:rPr lang="de-DE" sz="1800" dirty="0" err="1" smtClean="0"/>
              <a:t>deterministic</a:t>
            </a:r>
            <a:r>
              <a:rPr lang="de-DE" sz="1800" dirty="0" smtClean="0"/>
              <a:t>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</a:t>
            </a:r>
            <a:r>
              <a:rPr lang="de-DE" sz="1800" dirty="0" err="1" smtClean="0"/>
              <a:t>need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avoided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guarantee</a:t>
            </a:r>
            <a:r>
              <a:rPr lang="de-DE" sz="1800" dirty="0" smtClean="0"/>
              <a:t> response-time </a:t>
            </a:r>
            <a:r>
              <a:rPr lang="de-DE" sz="1800" dirty="0" err="1" smtClean="0"/>
              <a:t>constraints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met</a:t>
            </a:r>
            <a:r>
              <a:rPr lang="de-DE" sz="1800" dirty="0" smtClean="0"/>
              <a:t>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condition</a:t>
            </a:r>
            <a:endParaRPr lang="de-DE" sz="1800" dirty="0" smtClean="0"/>
          </a:p>
          <a:p>
            <a:r>
              <a:rPr lang="de-DE" sz="1800" b="1" dirty="0" err="1" smtClean="0"/>
              <a:t>Dynamic_cast</a:t>
            </a:r>
            <a:r>
              <a:rPr lang="de-DE" sz="1800" dirty="0" smtClean="0"/>
              <a:t>: </a:t>
            </a:r>
            <a:r>
              <a:rPr lang="de-DE" sz="1800" dirty="0" err="1" smtClean="0"/>
              <a:t>relies</a:t>
            </a:r>
            <a:r>
              <a:rPr lang="de-DE" sz="1800" dirty="0" smtClean="0"/>
              <a:t> on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type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, </a:t>
            </a: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causes</a:t>
            </a:r>
            <a:r>
              <a:rPr lang="de-DE" sz="1800" dirty="0" smtClean="0"/>
              <a:t> a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overhead</a:t>
            </a:r>
            <a:r>
              <a:rPr lang="de-DE" sz="1800" dirty="0" smtClean="0"/>
              <a:t>. Additional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introduce</a:t>
            </a:r>
            <a:r>
              <a:rPr lang="de-DE" sz="1800" dirty="0" smtClean="0"/>
              <a:t> non-</a:t>
            </a:r>
            <a:r>
              <a:rPr lang="de-DE" sz="1800" dirty="0" err="1" smtClean="0"/>
              <a:t>deterministic</a:t>
            </a:r>
            <a:r>
              <a:rPr lang="de-DE" sz="1800" dirty="0" smtClean="0"/>
              <a:t> </a:t>
            </a:r>
            <a:r>
              <a:rPr lang="de-DE" sz="1800" dirty="0" err="1" smtClean="0"/>
              <a:t>timing</a:t>
            </a:r>
            <a:endParaRPr lang="de-DE" sz="1800" dirty="0" smtClean="0"/>
          </a:p>
          <a:p>
            <a:r>
              <a:rPr lang="de-DE" sz="1800" b="1" dirty="0" err="1" smtClean="0"/>
              <a:t>Worst</a:t>
            </a:r>
            <a:r>
              <a:rPr lang="de-DE" sz="1800" b="1" dirty="0" err="1"/>
              <a:t>-</a:t>
            </a:r>
            <a:r>
              <a:rPr lang="de-DE" sz="1800" b="1" dirty="0" err="1" smtClean="0"/>
              <a:t>case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execution</a:t>
            </a:r>
            <a:r>
              <a:rPr lang="de-DE" sz="1800" b="1" dirty="0" smtClean="0"/>
              <a:t> time: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time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analyzed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make</a:t>
            </a:r>
            <a:r>
              <a:rPr lang="de-DE" sz="1800" dirty="0" smtClean="0"/>
              <a:t> </a:t>
            </a:r>
            <a:r>
              <a:rPr lang="de-DE" sz="1800" dirty="0" err="1" smtClean="0"/>
              <a:t>sure</a:t>
            </a:r>
            <a:r>
              <a:rPr lang="de-DE" sz="1800" dirty="0" smtClean="0"/>
              <a:t> mit </a:t>
            </a:r>
            <a:r>
              <a:rPr lang="de-DE" sz="1800" dirty="0" err="1" smtClean="0"/>
              <a:t>meets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time </a:t>
            </a:r>
            <a:r>
              <a:rPr lang="de-DE" sz="1800" dirty="0" err="1" smtClean="0"/>
              <a:t>constraint</a:t>
            </a:r>
            <a:r>
              <a:rPr lang="de-DE" sz="1800" dirty="0" smtClean="0"/>
              <a:t> </a:t>
            </a:r>
            <a:r>
              <a:rPr lang="de-DE" sz="1800" dirty="0" err="1" smtClean="0"/>
              <a:t>requirements</a:t>
            </a:r>
            <a:r>
              <a:rPr lang="de-DE" sz="1800" dirty="0" smtClean="0"/>
              <a:t>.</a:t>
            </a:r>
          </a:p>
          <a:p>
            <a:r>
              <a:rPr lang="de-DE" sz="1800" b="1" dirty="0" smtClean="0"/>
              <a:t>Dynamic </a:t>
            </a:r>
            <a:r>
              <a:rPr lang="de-DE" sz="1800" b="1" dirty="0" err="1" smtClean="0"/>
              <a:t>memory</a:t>
            </a:r>
            <a:r>
              <a:rPr lang="de-DE" sz="1800" b="1" dirty="0"/>
              <a:t> </a:t>
            </a:r>
            <a:r>
              <a:rPr lang="de-DE" sz="1800" b="1" dirty="0" err="1" smtClean="0"/>
              <a:t>management</a:t>
            </a:r>
            <a:r>
              <a:rPr lang="de-DE" sz="1800" b="1" dirty="0" smtClean="0"/>
              <a:t>: </a:t>
            </a:r>
            <a:r>
              <a:rPr lang="de-DE" sz="1800" dirty="0" smtClean="0"/>
              <a:t>Dynamic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allocation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deallocation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guarantee</a:t>
            </a:r>
            <a:r>
              <a:rPr lang="de-DE" sz="1800" dirty="0" smtClean="0"/>
              <a:t> a </a:t>
            </a:r>
            <a:r>
              <a:rPr lang="de-DE" sz="1800" dirty="0" err="1" smtClean="0"/>
              <a:t>maximum</a:t>
            </a:r>
            <a:r>
              <a:rPr lang="de-DE" sz="1800" dirty="0" smtClean="0"/>
              <a:t>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time.</a:t>
            </a:r>
          </a:p>
          <a:p>
            <a:r>
              <a:rPr lang="de-DE" sz="1800" b="1" dirty="0" err="1" smtClean="0"/>
              <a:t>Recursive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function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calls</a:t>
            </a:r>
            <a:r>
              <a:rPr lang="de-DE" sz="1800" b="1" dirty="0" smtClean="0"/>
              <a:t>: </a:t>
            </a:r>
            <a:r>
              <a:rPr lang="de-DE" sz="1800" dirty="0" err="1" smtClean="0"/>
              <a:t>Avoid</a:t>
            </a:r>
            <a:r>
              <a:rPr lang="de-DE" sz="1800" dirty="0" smtClean="0"/>
              <a:t> </a:t>
            </a:r>
            <a:r>
              <a:rPr lang="de-DE" sz="1800" dirty="0" err="1" smtClean="0"/>
              <a:t>recursive</a:t>
            </a:r>
            <a:r>
              <a:rPr lang="de-DE" sz="1800" dirty="0" smtClean="0"/>
              <a:t> </a:t>
            </a:r>
            <a:r>
              <a:rPr lang="de-DE" sz="1800" dirty="0" err="1" smtClean="0"/>
              <a:t>function</a:t>
            </a:r>
            <a:r>
              <a:rPr lang="de-DE" sz="1800" dirty="0" smtClean="0"/>
              <a:t> </a:t>
            </a:r>
            <a:r>
              <a:rPr lang="de-DE" sz="1800" dirty="0" err="1" smtClean="0"/>
              <a:t>calls</a:t>
            </a:r>
            <a:r>
              <a:rPr lang="de-DE" sz="1800" dirty="0" smtClean="0"/>
              <a:t>,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become</a:t>
            </a:r>
            <a:r>
              <a:rPr lang="de-DE" sz="1800" dirty="0" smtClean="0"/>
              <a:t> </a:t>
            </a:r>
            <a:r>
              <a:rPr lang="de-DE" sz="1800" dirty="0" err="1" smtClean="0"/>
              <a:t>difficult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programmer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keep</a:t>
            </a:r>
            <a:r>
              <a:rPr lang="de-DE" sz="1800" dirty="0" smtClean="0"/>
              <a:t> </a:t>
            </a:r>
            <a:r>
              <a:rPr lang="de-DE" sz="1800" dirty="0" err="1" smtClean="0"/>
              <a:t>track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call</a:t>
            </a:r>
            <a:r>
              <a:rPr lang="de-DE" sz="1800" dirty="0" smtClean="0"/>
              <a:t> </a:t>
            </a:r>
            <a:r>
              <a:rPr lang="de-DE" sz="1800" dirty="0" err="1" smtClean="0"/>
              <a:t>depth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resulting</a:t>
            </a:r>
            <a:r>
              <a:rPr lang="de-DE" sz="1800" dirty="0" smtClean="0"/>
              <a:t> </a:t>
            </a: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r>
              <a:rPr lang="de-DE" sz="1800" dirty="0" smtClean="0"/>
              <a:t>. A potential </a:t>
            </a: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 err="1" smtClean="0"/>
              <a:t>overflow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cause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.</a:t>
            </a:r>
          </a:p>
          <a:p>
            <a:r>
              <a:rPr lang="de-DE" sz="1800" b="1" dirty="0" err="1" smtClean="0"/>
              <a:t>Program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termination</a:t>
            </a:r>
            <a:r>
              <a:rPr lang="de-DE" sz="1800" b="1" dirty="0" smtClean="0"/>
              <a:t>: </a:t>
            </a:r>
            <a:r>
              <a:rPr lang="en-US" sz="1800" dirty="0"/>
              <a:t>Program should not be abruptly terminated, in particular no invocation of </a:t>
            </a:r>
            <a:r>
              <a:rPr lang="en-US" sz="1800" dirty="0" err="1"/>
              <a:t>std</a:t>
            </a:r>
            <a:r>
              <a:rPr lang="en-US" sz="1800" dirty="0"/>
              <a:t>::abort(),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quick_exit</a:t>
            </a:r>
            <a:r>
              <a:rPr lang="en-US" sz="1800" dirty="0"/>
              <a:t>(), </a:t>
            </a:r>
            <a:r>
              <a:rPr lang="en-US" sz="1800" dirty="0" err="1"/>
              <a:t>std</a:t>
            </a:r>
            <a:r>
              <a:rPr lang="en-US" sz="1800" dirty="0"/>
              <a:t>::_Exit(), </a:t>
            </a:r>
            <a:r>
              <a:rPr lang="en-US" sz="1800" dirty="0" err="1"/>
              <a:t>std</a:t>
            </a:r>
            <a:r>
              <a:rPr lang="en-US" sz="1800" dirty="0"/>
              <a:t>::terminate</a:t>
            </a:r>
            <a:r>
              <a:rPr lang="en-US" sz="1800" dirty="0" smtClean="0"/>
              <a:t>(). This sudden stop of execution is non-deterministic.</a:t>
            </a:r>
            <a:endParaRPr lang="en-US" sz="1800" b="1" dirty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 smtClean="0"/>
          </a:p>
          <a:p>
            <a:r>
              <a:rPr lang="de-DE" dirty="0" smtClean="0"/>
              <a:t>Strong </a:t>
            </a:r>
            <a:r>
              <a:rPr lang="de-DE" dirty="0" err="1" smtClean="0"/>
              <a:t>Typing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Variable </a:t>
            </a:r>
            <a:r>
              <a:rPr lang="de-DE" sz="1800" dirty="0" err="1" smtClean="0"/>
              <a:t>Types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Do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basic</a:t>
            </a:r>
            <a:r>
              <a:rPr lang="de-DE" sz="1800" dirty="0" smtClean="0"/>
              <a:t> </a:t>
            </a:r>
            <a:r>
              <a:rPr lang="de-DE" sz="1800" dirty="0" err="1" smtClean="0"/>
              <a:t>numerical</a:t>
            </a:r>
            <a:r>
              <a:rPr lang="de-DE" sz="1800" dirty="0" smtClean="0"/>
              <a:t> </a:t>
            </a:r>
            <a:r>
              <a:rPr lang="de-DE" sz="1800" dirty="0" err="1" smtClean="0"/>
              <a:t>types</a:t>
            </a:r>
            <a:r>
              <a:rPr lang="de-DE" sz="1800" dirty="0" smtClean="0"/>
              <a:t> </a:t>
            </a:r>
            <a:r>
              <a:rPr lang="de-DE" sz="1800" dirty="0" err="1"/>
              <a:t>char</a:t>
            </a:r>
            <a:r>
              <a:rPr lang="de-DE" sz="1800" dirty="0"/>
              <a:t>, </a:t>
            </a:r>
            <a:r>
              <a:rPr lang="de-DE" sz="1800" dirty="0" err="1"/>
              <a:t>int</a:t>
            </a:r>
            <a:r>
              <a:rPr lang="de-DE" sz="1800" dirty="0"/>
              <a:t>, </a:t>
            </a:r>
            <a:r>
              <a:rPr lang="de-DE" sz="1800" dirty="0" err="1"/>
              <a:t>short</a:t>
            </a:r>
            <a:r>
              <a:rPr lang="de-DE" sz="1800" dirty="0"/>
              <a:t>, </a:t>
            </a:r>
            <a:r>
              <a:rPr lang="de-DE" sz="1800" dirty="0" err="1" smtClean="0"/>
              <a:t>long</a:t>
            </a:r>
            <a:r>
              <a:rPr lang="de-DE" sz="1800" dirty="0" smtClean="0"/>
              <a:t>,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they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</a:t>
            </a:r>
            <a:r>
              <a:rPr lang="de-DE" sz="1800" dirty="0" smtClean="0"/>
              <a:t>/</a:t>
            </a:r>
            <a:r>
              <a:rPr lang="de-DE" sz="1800" dirty="0" err="1" smtClean="0"/>
              <a:t>compiler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.</a:t>
            </a:r>
          </a:p>
          <a:p>
            <a:pPr marL="215900" lvl="1" indent="0">
              <a:buNone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specific-length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&lt;</a:t>
            </a:r>
            <a:r>
              <a:rPr lang="de-DE" dirty="0" err="1" smtClean="0"/>
              <a:t>cstdint</a:t>
            </a:r>
            <a:r>
              <a:rPr lang="de-DE" dirty="0" smtClean="0"/>
              <a:t>&gt; </a:t>
            </a:r>
            <a:r>
              <a:rPr lang="de-DE" dirty="0" err="1" smtClean="0"/>
              <a:t>header</a:t>
            </a:r>
            <a:r>
              <a:rPr lang="de-DE" dirty="0" smtClean="0"/>
              <a:t>. (</a:t>
            </a:r>
            <a:r>
              <a:rPr lang="de-DE" dirty="0" err="1" smtClean="0"/>
              <a:t>std</a:t>
            </a:r>
            <a:r>
              <a:rPr lang="de-DE" dirty="0" smtClean="0"/>
              <a:t>::int8_t, </a:t>
            </a:r>
            <a:r>
              <a:rPr lang="de-DE" dirty="0" err="1" smtClean="0"/>
              <a:t>std</a:t>
            </a:r>
            <a:r>
              <a:rPr lang="de-DE" dirty="0" smtClean="0"/>
              <a:t>::int16_t,…)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Variable </a:t>
            </a:r>
            <a:r>
              <a:rPr lang="de-DE" sz="1800" dirty="0" err="1" smtClean="0"/>
              <a:t>Conversion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Avoid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loss</a:t>
            </a:r>
            <a:r>
              <a:rPr lang="de-DE" sz="1800" dirty="0" smtClean="0"/>
              <a:t> </a:t>
            </a:r>
            <a:r>
              <a:rPr lang="de-DE" sz="1800" dirty="0" err="1" smtClean="0"/>
              <a:t>during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type </a:t>
            </a:r>
            <a:r>
              <a:rPr lang="de-DE" sz="1800" dirty="0" err="1" smtClean="0"/>
              <a:t>conversion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</a:t>
            </a:r>
            <a:r>
              <a:rPr lang="de-DE" sz="1800" dirty="0" err="1" smtClean="0"/>
              <a:t>overflow</a:t>
            </a:r>
            <a:r>
              <a:rPr lang="de-DE" sz="1800" dirty="0"/>
              <a:t> </a:t>
            </a:r>
            <a:r>
              <a:rPr lang="de-DE" sz="1800" dirty="0" err="1" smtClean="0"/>
              <a:t>conditions</a:t>
            </a:r>
            <a:endParaRPr lang="de-DE" sz="1800" dirty="0" smtClean="0"/>
          </a:p>
          <a:p>
            <a:r>
              <a:rPr lang="de-DE" sz="1800" dirty="0" smtClean="0"/>
              <a:t>Constant </a:t>
            </a:r>
            <a:r>
              <a:rPr lang="de-DE" sz="1800" dirty="0" err="1" smtClean="0"/>
              <a:t>values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not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explicitly</a:t>
            </a:r>
            <a:r>
              <a:rPr lang="de-DE" sz="1800" dirty="0" smtClean="0"/>
              <a:t> </a:t>
            </a:r>
            <a:r>
              <a:rPr lang="de-DE" sz="1800" dirty="0" err="1" smtClean="0"/>
              <a:t>converted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floating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integer</a:t>
            </a:r>
          </a:p>
          <a:p>
            <a:pPr marL="0" indent="0">
              <a:buNone/>
            </a:pP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>
            <a:off x="5907310" y="4433671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3861048"/>
            <a:ext cx="5293179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4.5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–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conversion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in 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cvalue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677327" y="3861048"/>
            <a:ext cx="5177473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4.5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, x1 = -4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i="1" dirty="0" smtClean="0"/>
          </a:p>
          <a:p>
            <a:r>
              <a:rPr lang="de-DE" dirty="0" smtClean="0"/>
              <a:t>Strong </a:t>
            </a:r>
            <a:r>
              <a:rPr lang="de-DE" dirty="0" err="1" smtClean="0"/>
              <a:t>Typing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34800" y="913211"/>
            <a:ext cx="11426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Integer </a:t>
            </a: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.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conversion</a:t>
            </a:r>
            <a:r>
              <a:rPr lang="de-DE" dirty="0"/>
              <a:t>, </a:t>
            </a:r>
            <a:r>
              <a:rPr lang="de-DE" dirty="0" err="1"/>
              <a:t>casts</a:t>
            </a:r>
            <a:r>
              <a:rPr lang="de-DE" dirty="0"/>
              <a:t>, </a:t>
            </a:r>
            <a:r>
              <a:rPr lang="de-DE" dirty="0" err="1"/>
              <a:t>overflows</a:t>
            </a:r>
            <a:r>
              <a:rPr lang="de-DE" dirty="0"/>
              <a:t>, </a:t>
            </a:r>
            <a:r>
              <a:rPr lang="de-DE" dirty="0" err="1"/>
              <a:t>underflows</a:t>
            </a:r>
            <a:r>
              <a:rPr lang="de-DE" dirty="0"/>
              <a:t>, </a:t>
            </a:r>
            <a:r>
              <a:rPr lang="de-DE" dirty="0" err="1"/>
              <a:t>wrap-arounds</a:t>
            </a:r>
            <a:r>
              <a:rPr lang="de-DE" dirty="0"/>
              <a:t>.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5987987" y="249886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42779" y="2153668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Function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may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lead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4072" y="2032557"/>
            <a:ext cx="5177473" cy="206830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Fn2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(x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y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Range check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logic_error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Preconditions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check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error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(x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y);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ranges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x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and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y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checked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before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arithmetic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operation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46599" y="1678933"/>
            <a:ext cx="11520000" cy="411310"/>
          </a:xfrm>
        </p:spPr>
        <p:txBody>
          <a:bodyPr/>
          <a:lstStyle/>
          <a:p>
            <a:r>
              <a:rPr lang="de-DE" sz="1800" dirty="0" smtClean="0"/>
              <a:t>Overflow:</a:t>
            </a:r>
            <a:endParaRPr lang="de-DE" sz="1800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>
          <a:xfrm>
            <a:off x="442779" y="3689555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Wrap</a:t>
            </a:r>
            <a:r>
              <a:rPr lang="de-DE" sz="1800" dirty="0" smtClean="0"/>
              <a:t> </a:t>
            </a:r>
            <a:r>
              <a:rPr lang="de-DE" sz="1800" dirty="0" err="1" smtClean="0"/>
              <a:t>around</a:t>
            </a:r>
            <a:r>
              <a:rPr lang="de-DE" sz="1800" dirty="0" smtClean="0"/>
              <a:t>:</a:t>
            </a:r>
            <a:endParaRPr lang="de-DE" sz="1800" dirty="0"/>
          </a:p>
        </p:txBody>
      </p:sp>
      <p:sp>
        <p:nvSpPr>
          <p:cNvPr id="22" name="Pfeil nach rechts 21"/>
          <p:cNvSpPr/>
          <p:nvPr/>
        </p:nvSpPr>
        <p:spPr>
          <a:xfrm>
            <a:off x="5987987" y="463269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42779" y="4287494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may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lead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wrap-around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4072" y="4166384"/>
            <a:ext cx="5177473" cy="1350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–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uint16_t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type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enogh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avoid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Typing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479376" y="1283627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Implicit</a:t>
            </a:r>
            <a:r>
              <a:rPr lang="de-DE" sz="1800" dirty="0" smtClean="0"/>
              <a:t> type </a:t>
            </a:r>
            <a:r>
              <a:rPr lang="de-DE" sz="1800" dirty="0" err="1" smtClean="0"/>
              <a:t>conversion</a:t>
            </a:r>
            <a:r>
              <a:rPr lang="de-DE" sz="1800" dirty="0" smtClean="0"/>
              <a:t>:</a:t>
            </a:r>
            <a:endParaRPr lang="de-DE" sz="1800" dirty="0"/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479376" y="3356992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Unions</a:t>
            </a:r>
            <a:r>
              <a:rPr lang="de-DE" sz="1800" dirty="0" smtClean="0"/>
              <a:t>: Do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unions</a:t>
            </a:r>
            <a:r>
              <a:rPr lang="de-DE" sz="1800" dirty="0" smtClean="0"/>
              <a:t>, </a:t>
            </a:r>
            <a:r>
              <a:rPr lang="de-DE" sz="1800" dirty="0" err="1" smtClean="0"/>
              <a:t>they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have</a:t>
            </a:r>
            <a:r>
              <a:rPr lang="de-DE" sz="1800" dirty="0" smtClean="0"/>
              <a:t> </a:t>
            </a:r>
            <a:r>
              <a:rPr lang="de-DE" sz="1800" dirty="0" err="1" smtClean="0"/>
              <a:t>undefined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behavior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platform</a:t>
            </a:r>
            <a:r>
              <a:rPr lang="de-DE" sz="1800" dirty="0" smtClean="0"/>
              <a:t> </a:t>
            </a:r>
            <a:r>
              <a:rPr lang="de-DE" sz="1800" dirty="0" err="1" smtClean="0"/>
              <a:t>dependent</a:t>
            </a:r>
            <a:r>
              <a:rPr lang="de-DE" sz="1800" dirty="0" smtClean="0"/>
              <a:t>. The </a:t>
            </a:r>
            <a:r>
              <a:rPr lang="de-DE" sz="1800" dirty="0" err="1" smtClean="0"/>
              <a:t>way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laid</a:t>
            </a:r>
            <a:r>
              <a:rPr lang="de-DE" sz="1800" dirty="0" smtClean="0"/>
              <a:t> out in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vary</a:t>
            </a:r>
            <a:r>
              <a:rPr lang="de-DE" sz="1800" dirty="0" smtClean="0"/>
              <a:t> </a:t>
            </a:r>
            <a:r>
              <a:rPr lang="de-DE" sz="1800" dirty="0" err="1" smtClean="0"/>
              <a:t>across</a:t>
            </a:r>
            <a:r>
              <a:rPr lang="de-DE" sz="1800" dirty="0" smtClean="0"/>
              <a:t> different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architectures</a:t>
            </a:r>
            <a:endParaRPr lang="de-DE" sz="1800" dirty="0" smtClean="0"/>
          </a:p>
        </p:txBody>
      </p:sp>
      <p:sp>
        <p:nvSpPr>
          <p:cNvPr id="15" name="Pfeil nach rechts 14"/>
          <p:cNvSpPr/>
          <p:nvPr/>
        </p:nvSpPr>
        <p:spPr>
          <a:xfrm>
            <a:off x="5967409" y="219594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22201" y="1850744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new_speed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speed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type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conversion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5917" y="1850744"/>
            <a:ext cx="5177473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uint16_t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speed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new_speed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speed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compliant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07368" y="4046584"/>
            <a:ext cx="11522238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Intensity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Intensity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3.5f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Make the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active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Non-compliant – invalid value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  <a:endParaRPr lang="de-DE" dirty="0"/>
          </a:p>
          <a:p>
            <a:r>
              <a:rPr lang="de-DE" dirty="0" smtClean="0"/>
              <a:t>Global Variable </a:t>
            </a:r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Global </a:t>
            </a:r>
            <a:r>
              <a:rPr lang="de-DE" b="1" dirty="0" smtClean="0"/>
              <a:t>Variable Rules:</a:t>
            </a:r>
            <a:endParaRPr lang="de-DE" b="1" dirty="0"/>
          </a:p>
          <a:p>
            <a:endParaRPr lang="de-DE" dirty="0"/>
          </a:p>
          <a:p>
            <a:pPr lvl="1"/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global variables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unexpected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global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non-POD type </a:t>
            </a:r>
            <a:r>
              <a:rPr lang="de-DE" dirty="0" smtClean="0"/>
              <a:t>variables</a:t>
            </a:r>
          </a:p>
          <a:p>
            <a:pPr lvl="1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in multiple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violating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Definition </a:t>
            </a:r>
            <a:r>
              <a:rPr lang="de-DE" dirty="0" err="1" smtClean="0"/>
              <a:t>rule</a:t>
            </a:r>
            <a:r>
              <a:rPr lang="de-DE" dirty="0" smtClean="0"/>
              <a:t>. Header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global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occupy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. </a:t>
            </a:r>
          </a:p>
          <a:p>
            <a:pPr lvl="1"/>
            <a:r>
              <a:rPr lang="de-DE" dirty="0" smtClean="0"/>
              <a:t>Objects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linkage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variables </a:t>
            </a:r>
            <a:r>
              <a:rPr lang="de-DE" dirty="0" err="1" smtClean="0"/>
              <a:t>whenever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clarity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modularity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4158605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010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OS </a:t>
            </a:r>
            <a:r>
              <a:rPr lang="de-DE" dirty="0" err="1" smtClean="0"/>
              <a:t>Overview</a:t>
            </a:r>
            <a:endParaRPr lang="de-DE" dirty="0"/>
          </a:p>
          <a:p>
            <a:endParaRPr lang="de-DE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8137464" cy="4968552"/>
          </a:xfrm>
        </p:spPr>
        <p:txBody>
          <a:bodyPr/>
          <a:lstStyle/>
          <a:p>
            <a:r>
              <a:rPr lang="de-DE" dirty="0" smtClean="0"/>
              <a:t>Operating </a:t>
            </a:r>
            <a:r>
              <a:rPr lang="de-DE" dirty="0" err="1" smtClean="0"/>
              <a:t>systems</a:t>
            </a:r>
            <a:r>
              <a:rPr lang="de-DE" dirty="0" smtClean="0"/>
              <a:t> manage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 on a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</a:p>
          <a:p>
            <a:endParaRPr lang="de-DE" dirty="0" smtClean="0"/>
          </a:p>
          <a:p>
            <a:r>
              <a:rPr lang="de-DE" dirty="0" smtClean="0"/>
              <a:t>On 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like PC-s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.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Most Embedded Systems also </a:t>
            </a:r>
            <a:r>
              <a:rPr lang="de-DE" dirty="0" err="1" smtClean="0"/>
              <a:t>use</a:t>
            </a:r>
            <a:r>
              <a:rPr lang="de-DE" dirty="0" smtClean="0"/>
              <a:t> 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, bare-</a:t>
            </a:r>
            <a:r>
              <a:rPr lang="de-DE" dirty="0" err="1" smtClean="0"/>
              <a:t>metal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(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OS) on simple </a:t>
            </a:r>
            <a:r>
              <a:rPr lang="de-DE" dirty="0" err="1" smtClean="0"/>
              <a:t>systems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timing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/>
              <a:t> </a:t>
            </a:r>
            <a:r>
              <a:rPr lang="de-DE" dirty="0" smtClean="0"/>
              <a:t>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garantees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time </a:t>
            </a:r>
            <a:r>
              <a:rPr lang="de-DE" dirty="0" err="1" smtClean="0"/>
              <a:t>constraints</a:t>
            </a:r>
            <a:r>
              <a:rPr lang="de-DE" dirty="0" smtClean="0"/>
              <a:t>, </a:t>
            </a:r>
            <a:r>
              <a:rPr lang="de-DE" dirty="0" err="1" smtClean="0"/>
              <a:t>called</a:t>
            </a:r>
            <a:r>
              <a:rPr lang="de-DE" dirty="0" smtClean="0"/>
              <a:t> Real-Time Operating System (RTOS)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8616280" y="5157192"/>
            <a:ext cx="2880320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Hardware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616280" y="4293096"/>
            <a:ext cx="2880320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Operating 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616280" y="3429000"/>
            <a:ext cx="288032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16280" y="2564904"/>
            <a:ext cx="2880320" cy="504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Pfeil nach unten 8"/>
          <p:cNvSpPr/>
          <p:nvPr/>
        </p:nvSpPr>
        <p:spPr>
          <a:xfrm>
            <a:off x="9408368" y="4801691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 rot="10800000">
            <a:off x="10488488" y="4794845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9408368" y="3949054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 rot="10800000">
            <a:off x="10488488" y="3942208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9408368" y="3078076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10800000">
            <a:off x="10488488" y="3071230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OS </a:t>
            </a:r>
            <a:r>
              <a:rPr lang="de-DE" dirty="0" err="1" smtClean="0"/>
              <a:t>vs</a:t>
            </a:r>
            <a:r>
              <a:rPr lang="de-DE" dirty="0" smtClean="0"/>
              <a:t> RTOS </a:t>
            </a:r>
            <a:r>
              <a:rPr lang="de-DE" dirty="0" err="1"/>
              <a:t>D</a:t>
            </a:r>
            <a:r>
              <a:rPr lang="de-DE" dirty="0" err="1" smtClean="0"/>
              <a:t>ifferences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 smtClean="0"/>
              <a:t>Differences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a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OS (GPOS) </a:t>
            </a:r>
            <a:r>
              <a:rPr lang="de-DE" sz="1600" dirty="0" err="1" smtClean="0"/>
              <a:t>and</a:t>
            </a:r>
            <a:r>
              <a:rPr lang="de-DE" sz="1600" dirty="0" smtClean="0"/>
              <a:t> an RTOS: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b="1" dirty="0" err="1" smtClean="0"/>
              <a:t>Scheduling</a:t>
            </a:r>
            <a:r>
              <a:rPr lang="de-DE" sz="1600" b="1" dirty="0" smtClean="0"/>
              <a:t>: 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employs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 </a:t>
            </a:r>
            <a:r>
              <a:rPr lang="de-DE" sz="1600" dirty="0" err="1" smtClean="0"/>
              <a:t>algorithms</a:t>
            </a:r>
            <a:r>
              <a:rPr lang="de-DE" sz="1600" dirty="0" smtClean="0"/>
              <a:t> like Round Robin,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, Fair Share.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aims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optimal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 </a:t>
            </a:r>
            <a:r>
              <a:rPr lang="de-DE" sz="1600" dirty="0" err="1" smtClean="0"/>
              <a:t>utilization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r>
              <a:rPr lang="de-DE" sz="1600" dirty="0" smtClean="0"/>
              <a:t> all </a:t>
            </a:r>
            <a:r>
              <a:rPr lang="de-DE" sz="1600" dirty="0" err="1" smtClean="0"/>
              <a:t>tasks</a:t>
            </a:r>
            <a:r>
              <a:rPr lang="de-DE" sz="1600" dirty="0" smtClean="0"/>
              <a:t> but </a:t>
            </a:r>
            <a:r>
              <a:rPr lang="de-DE" sz="1600" dirty="0" err="1" smtClean="0"/>
              <a:t>does</a:t>
            </a:r>
            <a:r>
              <a:rPr lang="de-DE" sz="1600" dirty="0" smtClean="0"/>
              <a:t> not </a:t>
            </a:r>
            <a:r>
              <a:rPr lang="de-DE" sz="1600" dirty="0" err="1" smtClean="0"/>
              <a:t>garantee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time </a:t>
            </a:r>
            <a:r>
              <a:rPr lang="de-DE" sz="1600" dirty="0" err="1" smtClean="0"/>
              <a:t>constraints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deadlines</a:t>
            </a:r>
            <a:endParaRPr lang="de-DE" sz="1600" dirty="0" smtClean="0"/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implements</a:t>
            </a:r>
            <a:r>
              <a:rPr lang="de-DE" sz="1600" dirty="0" smtClean="0"/>
              <a:t> a </a:t>
            </a:r>
            <a:r>
              <a:rPr lang="de-DE" sz="1600" dirty="0" err="1" smtClean="0"/>
              <a:t>deterministic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 like Rate Monotonic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, </a:t>
            </a:r>
            <a:r>
              <a:rPr lang="de-DE" sz="1600" dirty="0" err="1" smtClean="0"/>
              <a:t>Earliest</a:t>
            </a:r>
            <a:r>
              <a:rPr lang="de-DE" sz="1600" dirty="0" smtClean="0"/>
              <a:t> Deadline First.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ensure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meet</a:t>
            </a:r>
            <a:r>
              <a:rPr lang="de-DE" sz="1600" dirty="0" smtClean="0"/>
              <a:t> </a:t>
            </a:r>
            <a:r>
              <a:rPr lang="de-DE" sz="1600" dirty="0" err="1" smtClean="0"/>
              <a:t>their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specified</a:t>
            </a:r>
            <a:r>
              <a:rPr lang="de-DE" sz="1600" dirty="0" smtClean="0"/>
              <a:t> </a:t>
            </a:r>
            <a:r>
              <a:rPr lang="de-DE" sz="1600" dirty="0" err="1" smtClean="0"/>
              <a:t>deadlines</a:t>
            </a:r>
            <a:endParaRPr lang="de-DE" sz="1600" dirty="0" smtClean="0"/>
          </a:p>
          <a:p>
            <a:r>
              <a:rPr lang="de-DE" sz="1600" b="1" dirty="0" smtClean="0"/>
              <a:t>Interrupt Handling: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handles</a:t>
            </a:r>
            <a:r>
              <a:rPr lang="de-DE" sz="1600" dirty="0" smtClean="0"/>
              <a:t>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on OS </a:t>
            </a:r>
            <a:r>
              <a:rPr lang="de-DE" sz="1600" dirty="0" err="1" smtClean="0"/>
              <a:t>level</a:t>
            </a:r>
            <a:r>
              <a:rPr lang="de-DE" sz="1600" dirty="0" smtClean="0"/>
              <a:t>. Interrupt </a:t>
            </a:r>
            <a:r>
              <a:rPr lang="de-DE" sz="1600" dirty="0" err="1" smtClean="0"/>
              <a:t>handling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delayed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does</a:t>
            </a:r>
            <a:r>
              <a:rPr lang="de-DE" sz="1600" dirty="0" smtClean="0"/>
              <a:t> not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a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reaction</a:t>
            </a:r>
            <a:r>
              <a:rPr lang="de-DE" sz="1600" dirty="0" smtClean="0"/>
              <a:t> time</a:t>
            </a:r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can</a:t>
            </a:r>
            <a:r>
              <a:rPr lang="de-DE" sz="1600" dirty="0" smtClean="0"/>
              <a:t> handle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higher</a:t>
            </a:r>
            <a:r>
              <a:rPr lang="de-DE" sz="1600" dirty="0" smtClean="0"/>
              <a:t>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, </a:t>
            </a:r>
            <a:r>
              <a:rPr lang="de-DE" sz="1600" dirty="0" err="1" smtClean="0"/>
              <a:t>ensuring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high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handled</a:t>
            </a:r>
            <a:r>
              <a:rPr lang="de-DE" sz="1600" dirty="0" smtClean="0"/>
              <a:t> </a:t>
            </a:r>
            <a:r>
              <a:rPr lang="de-DE" sz="1600" dirty="0" err="1" smtClean="0"/>
              <a:t>immediately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Memory Management: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typically</a:t>
            </a:r>
            <a:r>
              <a:rPr lang="de-DE" sz="1600" dirty="0" smtClean="0"/>
              <a:t> </a:t>
            </a:r>
            <a:r>
              <a:rPr lang="de-DE" sz="1600" dirty="0" err="1" smtClean="0"/>
              <a:t>emply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, </a:t>
            </a:r>
            <a:r>
              <a:rPr lang="de-DE" sz="1600" dirty="0" err="1" smtClean="0"/>
              <a:t>including</a:t>
            </a:r>
            <a:r>
              <a:rPr lang="de-DE" sz="1600" dirty="0" smtClean="0"/>
              <a:t> </a:t>
            </a:r>
            <a:r>
              <a:rPr lang="de-DE" sz="1600" dirty="0" err="1" smtClean="0"/>
              <a:t>virtual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paging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optimizes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, but </a:t>
            </a:r>
            <a:r>
              <a:rPr lang="de-DE" sz="1600" dirty="0" err="1" smtClean="0"/>
              <a:t>introduces</a:t>
            </a:r>
            <a:r>
              <a:rPr lang="de-DE" sz="1600" dirty="0" smtClean="0"/>
              <a:t> </a:t>
            </a:r>
            <a:r>
              <a:rPr lang="de-DE" sz="1600" dirty="0" err="1" smtClean="0"/>
              <a:t>unpredictability</a:t>
            </a:r>
            <a:r>
              <a:rPr lang="de-DE" sz="1600" dirty="0" smtClean="0"/>
              <a:t> in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times</a:t>
            </a:r>
            <a:endParaRPr lang="de-DE" sz="1600" dirty="0" smtClean="0"/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typically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minimal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delays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unpredictable</a:t>
            </a:r>
            <a:r>
              <a:rPr lang="de-DE" sz="1600" dirty="0" smtClean="0"/>
              <a:t> </a:t>
            </a:r>
            <a:r>
              <a:rPr lang="de-DE" sz="1600" dirty="0" err="1" smtClean="0"/>
              <a:t>behavior</a:t>
            </a:r>
            <a:r>
              <a:rPr lang="de-DE" sz="1600" dirty="0" smtClean="0"/>
              <a:t>. </a:t>
            </a:r>
            <a:r>
              <a:rPr lang="de-DE" sz="1600" dirty="0" err="1" smtClean="0"/>
              <a:t>Many</a:t>
            </a:r>
            <a:r>
              <a:rPr lang="de-DE" sz="1600" dirty="0" smtClean="0"/>
              <a:t> RTOS do not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virtual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RTOS </a:t>
            </a:r>
            <a:r>
              <a:rPr lang="de-DE" dirty="0" err="1" smtClean="0"/>
              <a:t>Examples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 err="1" smtClean="0"/>
              <a:t>FreeRTOS</a:t>
            </a:r>
            <a:r>
              <a:rPr lang="de-DE" b="1" dirty="0" smtClean="0"/>
              <a:t>: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r>
              <a:rPr lang="de-DE" dirty="0" smtClean="0"/>
              <a:t>, MIT </a:t>
            </a:r>
            <a:r>
              <a:rPr lang="de-DE" dirty="0" err="1" smtClean="0"/>
              <a:t>license</a:t>
            </a:r>
            <a:r>
              <a:rPr lang="de-DE" dirty="0" smtClean="0"/>
              <a:t>.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Amazon.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-sensitive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SafeRTOS</a:t>
            </a:r>
            <a:r>
              <a:rPr lang="de-DE" b="1" dirty="0" smtClean="0"/>
              <a:t>: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FreeRTOS</a:t>
            </a:r>
            <a:r>
              <a:rPr lang="de-DE" dirty="0" smtClean="0"/>
              <a:t>, but </a:t>
            </a:r>
            <a:r>
              <a:rPr lang="de-DE" dirty="0" err="1" smtClean="0"/>
              <a:t>with</a:t>
            </a:r>
            <a:r>
              <a:rPr lang="de-DE" dirty="0" smtClean="0"/>
              <a:t> additional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afety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separation</a:t>
            </a:r>
            <a:r>
              <a:rPr lang="de-DE" dirty="0" smtClean="0"/>
              <a:t>. ASIL-D </a:t>
            </a:r>
            <a:r>
              <a:rPr lang="de-DE" dirty="0" err="1" smtClean="0"/>
              <a:t>certified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b="1" dirty="0" smtClean="0"/>
              <a:t>AUTOSAR OS: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standardised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RTOS. </a:t>
            </a:r>
            <a:r>
              <a:rPr lang="de-DE" dirty="0" err="1" smtClean="0"/>
              <a:t>Compliant</a:t>
            </a:r>
            <a:r>
              <a:rPr lang="de-DE" dirty="0" smtClean="0"/>
              <a:t> OS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multiple </a:t>
            </a:r>
            <a:r>
              <a:rPr lang="de-DE" dirty="0" err="1" smtClean="0"/>
              <a:t>vendors</a:t>
            </a:r>
            <a:endParaRPr lang="de-DE" dirty="0" smtClean="0"/>
          </a:p>
          <a:p>
            <a:endParaRPr lang="de-DE" dirty="0"/>
          </a:p>
          <a:p>
            <a:r>
              <a:rPr lang="de-DE" b="1" dirty="0"/>
              <a:t>QNX Neutrino </a:t>
            </a:r>
            <a:r>
              <a:rPr lang="de-DE" b="1" dirty="0" smtClean="0"/>
              <a:t>RTOS: </a:t>
            </a:r>
            <a:r>
              <a:rPr lang="de-DE" dirty="0" smtClean="0"/>
              <a:t>ASIL-D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certified</a:t>
            </a:r>
            <a:r>
              <a:rPr lang="de-DE" dirty="0" smtClean="0"/>
              <a:t> RTOS,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BlackBerry QNX.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err="1" smtClean="0"/>
              <a:t>Nvidia</a:t>
            </a:r>
            <a:r>
              <a:rPr lang="de-DE" b="1" dirty="0" smtClean="0"/>
              <a:t> Drive OS: </a:t>
            </a:r>
            <a:r>
              <a:rPr lang="de-DE" dirty="0" smtClean="0"/>
              <a:t>Hybrid OS,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RTOS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OS </a:t>
            </a:r>
            <a:r>
              <a:rPr lang="de-DE" dirty="0" err="1" smtClean="0"/>
              <a:t>environments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time.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0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Embedded Systems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Differences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programming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PC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Developing</a:t>
            </a:r>
            <a:r>
              <a:rPr lang="de-DE" dirty="0" smtClean="0"/>
              <a:t> Software </a:t>
            </a:r>
            <a:r>
              <a:rPr lang="de-DE" dirty="0" err="1" smtClean="0"/>
              <a:t>for</a:t>
            </a:r>
            <a:r>
              <a:rPr lang="de-DE" dirty="0" smtClean="0"/>
              <a:t> Embedded </a:t>
            </a:r>
            <a:r>
              <a:rPr lang="de-DE" dirty="0" err="1" smtClean="0"/>
              <a:t>differs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PC-s in different </a:t>
            </a:r>
            <a:r>
              <a:rPr lang="de-DE" dirty="0" err="1" smtClean="0"/>
              <a:t>aspects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Memory </a:t>
            </a:r>
            <a:r>
              <a:rPr lang="de-DE" dirty="0" err="1" smtClean="0"/>
              <a:t>management</a:t>
            </a:r>
            <a:endParaRPr lang="de-DE" dirty="0" smtClean="0"/>
          </a:p>
          <a:p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allocation</a:t>
            </a:r>
            <a:endParaRPr lang="de-DE" dirty="0" smtClean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r>
              <a:rPr lang="de-DE" dirty="0" smtClean="0"/>
              <a:t>Hardware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r>
              <a:rPr lang="de-DE" dirty="0" smtClean="0"/>
              <a:t>Operating System</a:t>
            </a:r>
          </a:p>
          <a:p>
            <a:r>
              <a:rPr lang="de-DE" dirty="0" smtClean="0"/>
              <a:t>Compiler </a:t>
            </a:r>
            <a:r>
              <a:rPr lang="de-DE" dirty="0" err="1" smtClean="0"/>
              <a:t>behavior</a:t>
            </a:r>
            <a:endParaRPr lang="de-DE" dirty="0" smtClean="0"/>
          </a:p>
          <a:p>
            <a:r>
              <a:rPr lang="de-DE" dirty="0" smtClean="0"/>
              <a:t>Hardware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variables</a:t>
            </a:r>
          </a:p>
          <a:p>
            <a:r>
              <a:rPr lang="de-DE" dirty="0" smtClean="0"/>
              <a:t>Debugging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C++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91C738F-80AD-F782-0ECB-0F234C3DB151}"/>
              </a:ext>
            </a:extLst>
          </p:cNvPr>
          <p:cNvSpPr/>
          <p:nvPr/>
        </p:nvSpPr>
        <p:spPr>
          <a:xfrm>
            <a:off x="0" y="0"/>
            <a:ext cx="12192000" cy="610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37220" y="1968777"/>
            <a:ext cx="11523265" cy="1316208"/>
          </a:xfrm>
        </p:spPr>
        <p:txBody>
          <a:bodyPr/>
          <a:lstStyle/>
          <a:p>
            <a:endParaRPr lang="en-US" noProof="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Embedded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Aachen, </a:t>
            </a:r>
            <a:r>
              <a:rPr lang="en-US" dirty="0" smtClean="0">
                <a:solidFill>
                  <a:schemeClr val="bg1"/>
                </a:solidFill>
              </a:rPr>
              <a:t>October</a:t>
            </a:r>
            <a:r>
              <a:rPr lang="en-US" noProof="0" dirty="0" smtClean="0">
                <a:solidFill>
                  <a:schemeClr val="bg1"/>
                </a:solidFill>
              </a:rPr>
              <a:t> 30, </a:t>
            </a:r>
            <a:r>
              <a:rPr lang="en-US" noProof="0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Fabian Thomsen</a:t>
            </a:r>
            <a:r>
              <a:rPr lang="en-US" noProof="0" dirty="0" smtClean="0">
                <a:solidFill>
                  <a:schemeClr val="bg1"/>
                </a:solidFill>
              </a:rPr>
              <a:t>, </a:t>
            </a:r>
            <a:r>
              <a:rPr lang="en-US" noProof="0" dirty="0">
                <a:solidFill>
                  <a:schemeClr val="bg1"/>
                </a:solidFill>
              </a:rPr>
              <a:t>M.Sc.</a:t>
            </a:r>
          </a:p>
        </p:txBody>
      </p:sp>
      <p:sp>
        <p:nvSpPr>
          <p:cNvPr id="13" name="Rechteck: eine Ecke abgerundet 12">
            <a:extLst>
              <a:ext uri="{FF2B5EF4-FFF2-40B4-BE49-F238E27FC236}">
                <a16:creationId xmlns:a16="http://schemas.microsoft.com/office/drawing/2014/main" id="{101D909E-8E3F-C98F-94E6-F64745930231}"/>
              </a:ext>
            </a:extLst>
          </p:cNvPr>
          <p:cNvSpPr/>
          <p:nvPr/>
        </p:nvSpPr>
        <p:spPr>
          <a:xfrm rot="10800000">
            <a:off x="9809018" y="-1"/>
            <a:ext cx="2382982" cy="98241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2">
            <a:extLst>
              <a:ext uri="{FF2B5EF4-FFF2-40B4-BE49-F238E27FC236}">
                <a16:creationId xmlns:a16="http://schemas.microsoft.com/office/drawing/2014/main" id="{011C6986-AE02-7DC1-B918-BD8094EB2C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03D4999-200E-7379-8586-E16669FD77CE}"/>
              </a:ext>
            </a:extLst>
          </p:cNvPr>
          <p:cNvGrpSpPr/>
          <p:nvPr/>
        </p:nvGrpSpPr>
        <p:grpSpPr>
          <a:xfrm>
            <a:off x="8343362" y="1709809"/>
            <a:ext cx="1872208" cy="1648924"/>
            <a:chOff x="3503712" y="3670176"/>
            <a:chExt cx="1418456" cy="1249288"/>
          </a:xfrm>
          <a:solidFill>
            <a:schemeClr val="bg1"/>
          </a:solidFill>
        </p:grpSpPr>
        <p:pic>
          <p:nvPicPr>
            <p:cNvPr id="20" name="Grafik 19" descr="Fragezeichen mit einfarbiger Füllung">
              <a:extLst>
                <a:ext uri="{FF2B5EF4-FFF2-40B4-BE49-F238E27FC236}">
                  <a16:creationId xmlns:a16="http://schemas.microsoft.com/office/drawing/2014/main" id="{44C21FC4-D722-E114-AF99-8DF615F5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07768" y="3670176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Kundenbewertung mit einfarbiger Füllung">
              <a:extLst>
                <a:ext uri="{FF2B5EF4-FFF2-40B4-BE49-F238E27FC236}">
                  <a16:creationId xmlns:a16="http://schemas.microsoft.com/office/drawing/2014/main" id="{C152B806-9C21-681B-FF9C-0066173F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3712" y="4005064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E42CE12-D66B-795B-0AFC-FDFD3AA9EA7C}"/>
              </a:ext>
            </a:extLst>
          </p:cNvPr>
          <p:cNvGrpSpPr/>
          <p:nvPr/>
        </p:nvGrpSpPr>
        <p:grpSpPr>
          <a:xfrm>
            <a:off x="7257697" y="3429000"/>
            <a:ext cx="3384376" cy="1604088"/>
            <a:chOff x="7187946" y="2888242"/>
            <a:chExt cx="3384376" cy="1604088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17977A6-A95D-07D3-6D45-74C372542785}"/>
                </a:ext>
              </a:extLst>
            </p:cNvPr>
            <p:cNvSpPr txBox="1"/>
            <p:nvPr/>
          </p:nvSpPr>
          <p:spPr>
            <a:xfrm>
              <a:off x="7187946" y="2888242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Q &amp; A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A9B2077-9712-477B-CB75-24BD06DF8759}"/>
                </a:ext>
              </a:extLst>
            </p:cNvPr>
            <p:cNvSpPr txBox="1"/>
            <p:nvPr/>
          </p:nvSpPr>
          <p:spPr>
            <a:xfrm>
              <a:off x="7187946" y="3845999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Feedback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0B66C3F-3069-C900-F463-265EDBB9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548775" y="3690286"/>
              <a:ext cx="266271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5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1441351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15340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6cd991bf-f022-4378-96e7-2c338aeb3f5a"/>
  <p:tag name="EE4P_LANGUAGE_ID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AS_Systems_BASIC_Master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31793575-807D-424B-A95D-BD1FA51D6B9C}" vid="{EDE4B280-3FBA-4B2F-94A9-F36ED973D88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b95d03-b6e5-4f22-a1e1-56277b59b9f1">
      <Terms xmlns="http://schemas.microsoft.com/office/infopath/2007/PartnerControls"/>
    </lcf76f155ced4ddcb4097134ff3c332f>
    <TaxCatchAll xmlns="84b79380-0b27-46ab-9094-1a9833df88e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C1095E8E727944AF076DC56D0D93BB" ma:contentTypeVersion="15" ma:contentTypeDescription="Ein neues Dokument erstellen." ma:contentTypeScope="" ma:versionID="32ed77bdd6deff97ff2273a7d546c5a2">
  <xsd:schema xmlns:xsd="http://www.w3.org/2001/XMLSchema" xmlns:xs="http://www.w3.org/2001/XMLSchema" xmlns:p="http://schemas.microsoft.com/office/2006/metadata/properties" xmlns:ns2="4fb95d03-b6e5-4f22-a1e1-56277b59b9f1" xmlns:ns3="84b79380-0b27-46ab-9094-1a9833df88e4" targetNamespace="http://schemas.microsoft.com/office/2006/metadata/properties" ma:root="true" ma:fieldsID="8af263ebb81788a16bd03ce1c1fe0394" ns2:_="" ns3:_="">
    <xsd:import namespace="4fb95d03-b6e5-4f22-a1e1-56277b59b9f1"/>
    <xsd:import namespace="84b79380-0b27-46ab-9094-1a9833df8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5d03-b6e5-4f22-a1e1-56277b59b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40609ad3-149c-4bde-a811-4673a4d762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79380-0b27-46ab-9094-1a9833df88e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be22636-61a3-4c99-8d96-20f4c5181865}" ma:internalName="TaxCatchAll" ma:showField="CatchAllData" ma:web="84b79380-0b27-46ab-9094-1a9833df88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2DF9C9-466E-4FCA-9FE7-799231249F03}">
  <ds:schemaRefs>
    <ds:schemaRef ds:uri="http://schemas.microsoft.com/office/2006/metadata/properties"/>
    <ds:schemaRef ds:uri="84b79380-0b27-46ab-9094-1a9833df88e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fb95d03-b6e5-4f22-a1e1-56277b59b9f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DA275E-0AAB-4803-9119-F8B06F10BF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819CB1-0191-46BA-8473-8FF56330A8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95d03-b6e5-4f22-a1e1-56277b59b9f1"/>
    <ds:schemaRef ds:uri="84b79380-0b27-46ab-9094-1a9833df88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9075</Words>
  <Application>Microsoft Office PowerPoint</Application>
  <PresentationFormat>Breitbild</PresentationFormat>
  <Paragraphs>1580</Paragraphs>
  <Slides>80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80</vt:i4>
      </vt:variant>
    </vt:vector>
  </HeadingPairs>
  <TitlesOfParts>
    <vt:vector size="92" baseType="lpstr">
      <vt:lpstr>ＭＳ Ｐゴシック</vt:lpstr>
      <vt:lpstr>Arial</vt:lpstr>
      <vt:lpstr>Arial-BoldMT</vt:lpstr>
      <vt:lpstr>ArialMT</vt:lpstr>
      <vt:lpstr>Calibri</vt:lpstr>
      <vt:lpstr>Cambria Math</vt:lpstr>
      <vt:lpstr>Consolas</vt:lpstr>
      <vt:lpstr>Courier New</vt:lpstr>
      <vt:lpstr>Symbol</vt:lpstr>
      <vt:lpstr>Wingdings</vt:lpstr>
      <vt:lpstr>ADAS_Systems_BASIC_Master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Philip Westerkamp</dc:creator>
  <cp:lastModifiedBy>Gergely Bilkei-Gorzo</cp:lastModifiedBy>
  <cp:revision>1341</cp:revision>
  <cp:lastPrinted>2024-09-03T06:52:46Z</cp:lastPrinted>
  <dcterms:created xsi:type="dcterms:W3CDTF">2021-03-10T13:35:24Z</dcterms:created>
  <dcterms:modified xsi:type="dcterms:W3CDTF">2024-11-07T09:57:51Z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0x0101002DC1095E8E727944AF076DC56D0D93BB</vt:lpwstr>
  </property>
</Properties>
</file>