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656" r:id="rId5"/>
    <p:sldId id="654" r:id="rId6"/>
    <p:sldId id="657" r:id="rId7"/>
    <p:sldId id="655" r:id="rId8"/>
  </p:sldIdLst>
  <p:sldSz cx="12192000" cy="6858000"/>
  <p:notesSz cx="6797675" cy="9926638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704" userDrawn="1">
          <p15:clr>
            <a:srgbClr val="A4A3A4"/>
          </p15:clr>
        </p15:guide>
        <p15:guide id="10" pos="3976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ely Bilkei-Gorzo" initials="GB" lastIdx="1" clrIdx="0">
    <p:extLst>
      <p:ext uri="{19B8F6BF-5375-455C-9EA6-DF929625EA0E}">
        <p15:presenceInfo xmlns:p15="http://schemas.microsoft.com/office/powerpoint/2012/main" userId="S-1-5-21-2887681565-1567014954-3579115003-139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FE7"/>
    <a:srgbClr val="FBDB96"/>
    <a:srgbClr val="1B598E"/>
    <a:srgbClr val="000000"/>
    <a:srgbClr val="FFFF00"/>
    <a:srgbClr val="AC75D5"/>
    <a:srgbClr val="00B0F0"/>
    <a:srgbClr val="5EAFFF"/>
    <a:srgbClr val="00549F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4205E-D4D8-4D2D-B498-4D525F798FE7}" v="46" dt="2022-05-17T14:08:42.200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2" autoAdjust="0"/>
    <p:restoredTop sz="88372" autoAdjust="0"/>
  </p:normalViewPr>
  <p:slideViewPr>
    <p:cSldViewPr showGuides="1">
      <p:cViewPr varScale="1">
        <p:scale>
          <a:sx n="102" d="100"/>
          <a:sy n="102" d="100"/>
        </p:scale>
        <p:origin x="750" y="114"/>
      </p:cViewPr>
      <p:guideLst>
        <p:guide orient="horz" pos="799"/>
        <p:guide orient="horz" pos="482"/>
        <p:guide orient="horz" pos="119"/>
        <p:guide orient="horz" pos="3748"/>
        <p:guide pos="3840"/>
        <p:guide pos="211"/>
        <p:guide pos="7469"/>
        <p:guide pos="3704"/>
        <p:guide pos="3976"/>
        <p:guide orient="horz" pos="618"/>
      </p:guideLst>
    </p:cSldViewPr>
  </p:slideViewPr>
  <p:outlineViewPr>
    <p:cViewPr>
      <p:scale>
        <a:sx n="33" d="100"/>
        <a:sy n="33" d="100"/>
      </p:scale>
      <p:origin x="0" y="-7251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342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60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31.10.2024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31F1D7-8377-4A76-8F5D-3E76EEE25737}" type="datetimeFigureOut">
              <a:rPr lang="en-US" smtClean="0"/>
              <a:pPr/>
              <a:t>10/31/2024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45A0C133-2FF1-4A65-8FB9-994063EC256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7" b="18286"/>
          <a:stretch/>
        </p:blipFill>
        <p:spPr>
          <a:xfrm>
            <a:off x="0" y="0"/>
            <a:ext cx="12192000" cy="2294313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>
          <a:xfrm>
            <a:off x="335360" y="2420887"/>
            <a:ext cx="11521280" cy="229431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2"/>
                </a:solidFill>
              </a:rPr>
              <a:t>C++ Training for ADAS Development</a:t>
            </a:r>
          </a:p>
          <a:p>
            <a:endParaRPr lang="en-GB" b="1" dirty="0">
              <a:solidFill>
                <a:schemeClr val="tx2"/>
              </a:solidFill>
            </a:endParaRPr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RWTH International Academy</a:t>
            </a:r>
          </a:p>
          <a:p>
            <a:endParaRPr lang="en-GB" sz="1200" dirty="0"/>
          </a:p>
          <a:p>
            <a:r>
              <a:rPr lang="en-US" dirty="0"/>
              <a:t>Training Program for Employees of The Ford Company</a:t>
            </a:r>
          </a:p>
          <a:p>
            <a:r>
              <a:rPr lang="en-US" dirty="0"/>
              <a:t>Starting July 3, 2024</a:t>
            </a:r>
          </a:p>
        </p:txBody>
      </p:sp>
    </p:spTree>
    <p:extLst>
      <p:ext uri="{BB962C8B-B14F-4D97-AF65-F5344CB8AC3E}">
        <p14:creationId xmlns:p14="http://schemas.microsoft.com/office/powerpoint/2010/main" val="154189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&lt;Day-Agenda within table&gt;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7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  <a:lvl5pPr marL="647700" indent="0" algn="l">
              <a:buNone/>
              <a:defRPr sz="2400" b="0"/>
            </a:lvl5pPr>
          </a:lstStyle>
          <a:p>
            <a:pPr lvl="0"/>
            <a:r>
              <a:rPr lang="en-GB" dirty="0"/>
              <a:t> </a:t>
            </a:r>
          </a:p>
          <a:p>
            <a:pPr lvl="0"/>
            <a:r>
              <a:rPr lang="en-GB" dirty="0"/>
              <a:t>Agenda for Day &lt;N&gt;</a:t>
            </a:r>
          </a:p>
        </p:txBody>
      </p:sp>
    </p:spTree>
    <p:extLst>
      <p:ext uri="{BB962C8B-B14F-4D97-AF65-F5344CB8AC3E}">
        <p14:creationId xmlns:p14="http://schemas.microsoft.com/office/powerpoint/2010/main" val="347152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3375" y="2348880"/>
            <a:ext cx="11523265" cy="5040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3200" b="1" spc="0" baseline="0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&lt;General Overview / Fundamentals / Components / ... &gt;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7220" y="2859038"/>
            <a:ext cx="11523265" cy="4259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8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 Title&gt;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3374" y="3717032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&lt;Aachen, 21. June 2022&gt;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4367" y="4030960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&lt;Lecturer&gt;</a:t>
            </a:r>
          </a:p>
        </p:txBody>
      </p:sp>
    </p:spTree>
    <p:extLst>
      <p:ext uri="{BB962C8B-B14F-4D97-AF65-F5344CB8AC3E}">
        <p14:creationId xmlns:p14="http://schemas.microsoft.com/office/powerpoint/2010/main" val="364377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4320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560388" y="980728"/>
            <a:ext cx="11315700" cy="293688"/>
          </a:xfrm>
          <a:prstGeom prst="rect">
            <a:avLst/>
          </a:prstGeom>
          <a:gradFill>
            <a:gsLst>
              <a:gs pos="25000">
                <a:srgbClr val="FFED00"/>
              </a:gs>
              <a:gs pos="100000">
                <a:schemeClr val="bg1"/>
              </a:gs>
            </a:gsLst>
            <a:lin ang="0" scaled="0"/>
          </a:gradFill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664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Font typeface="Wingdings" panose="05000000000000000000" pitchFamily="2" charset="2"/>
              <a:buChar char="§"/>
              <a:defRPr sz="2000"/>
            </a:lvl1pPr>
            <a:lvl2pPr marL="431800" indent="-215900">
              <a:buFont typeface="Wingdings" panose="05000000000000000000" pitchFamily="2" charset="2"/>
              <a:buChar char="§"/>
              <a:defRPr sz="1800" baseline="0"/>
            </a:lvl2pPr>
            <a:lvl3pPr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</p:spTree>
    <p:extLst>
      <p:ext uri="{BB962C8B-B14F-4D97-AF65-F5344CB8AC3E}">
        <p14:creationId xmlns:p14="http://schemas.microsoft.com/office/powerpoint/2010/main" val="13420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8" cy="7380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&lt;Title (if Subtitle)&gt;</a:t>
            </a:r>
          </a:p>
          <a:p>
            <a:pPr lvl="0"/>
            <a:r>
              <a:rPr lang="en-GB" dirty="0"/>
              <a:t>&lt;Title / Subtitle&gt;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480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2000"/>
            </a:lvl1pPr>
            <a:lvl2pPr marL="4318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1800" baseline="0"/>
            </a:lvl2pPr>
            <a:lvl3pPr>
              <a:spcBef>
                <a:spcPts val="600"/>
              </a:spcBef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72EA0D-EBEE-9B03-11AA-8AE9EAF7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557" y="6596962"/>
            <a:ext cx="471500" cy="23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549F"/>
                </a:solidFill>
              </a:defRPr>
            </a:lvl1pPr>
          </a:lstStyle>
          <a:p>
            <a:fld id="{F58435E4-A45A-4423-96D3-4E945C5125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5014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References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&lt;References within table&gt;</a:t>
            </a:r>
          </a:p>
        </p:txBody>
      </p:sp>
    </p:spTree>
    <p:extLst>
      <p:ext uri="{BB962C8B-B14F-4D97-AF65-F5344CB8AC3E}">
        <p14:creationId xmlns:p14="http://schemas.microsoft.com/office/powerpoint/2010/main" val="167411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57527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think-cell Folie" r:id="rId10" imgW="347" imgH="348" progId="TCLayout.ActiveDocument.1">
                  <p:embed/>
                </p:oleObj>
              </mc:Choice>
              <mc:Fallback>
                <p:oleObj name="think-cell Folie" r:id="rId10" imgW="347" imgH="34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 txBox="1">
            <a:spLocks/>
          </p:cNvSpPr>
          <p:nvPr/>
        </p:nvSpPr>
        <p:spPr>
          <a:xfrm>
            <a:off x="3138199" y="6174096"/>
            <a:ext cx="5915603" cy="422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>
                <a:solidFill>
                  <a:schemeClr val="tx2"/>
                </a:solidFill>
              </a:rPr>
              <a:t>C++ Training for ADAS Development </a:t>
            </a:r>
            <a:r>
              <a:rPr lang="en-US" altLang="de-DE" sz="900" baseline="0" dirty="0">
                <a:solidFill>
                  <a:schemeClr val="tx2"/>
                </a:solidFill>
              </a:rPr>
              <a:t>| </a:t>
            </a:r>
            <a:r>
              <a:rPr lang="en-US" altLang="de-DE" sz="900" dirty="0">
                <a:solidFill>
                  <a:schemeClr val="tx2"/>
                </a:solidFill>
              </a:rPr>
              <a:t>Day </a:t>
            </a:r>
            <a:r>
              <a:rPr lang="en-US" altLang="de-DE" sz="900" dirty="0" smtClean="0">
                <a:solidFill>
                  <a:schemeClr val="tx2"/>
                </a:solidFill>
              </a:rPr>
              <a:t>7 </a:t>
            </a:r>
            <a:r>
              <a:rPr lang="en-US" altLang="de-DE" sz="900" dirty="0">
                <a:solidFill>
                  <a:schemeClr val="tx2"/>
                </a:solidFill>
              </a:rPr>
              <a:t>– </a:t>
            </a:r>
            <a:r>
              <a:rPr lang="en-US" altLang="de-DE" sz="900" dirty="0" smtClean="0">
                <a:solidFill>
                  <a:schemeClr val="tx2"/>
                </a:solidFill>
              </a:rPr>
              <a:t>2024-10-30</a:t>
            </a:r>
            <a:endParaRPr lang="en-US" altLang="de-DE" sz="90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 smtClean="0">
                <a:solidFill>
                  <a:schemeClr val="tx2"/>
                </a:solidFill>
              </a:rPr>
              <a:t>Embedded Systems</a:t>
            </a:r>
            <a:endParaRPr lang="en-US" altLang="de-DE" sz="900" baseline="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baseline="0" dirty="0" smtClean="0">
                <a:solidFill>
                  <a:schemeClr val="tx2"/>
                </a:solidFill>
              </a:rPr>
              <a:t> Gergely Bilkei-Gorzo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36000" y="836712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84000" y="6227761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13" name="Bild 2"/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r Verbinder 13"/>
          <p:cNvCxnSpPr/>
          <p:nvPr userDrawn="1"/>
        </p:nvCxnSpPr>
        <p:spPr>
          <a:xfrm>
            <a:off x="336000" y="6093296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ka_Logo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6174096"/>
            <a:ext cx="2520280" cy="4228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75" y="6174096"/>
            <a:ext cx="3353765" cy="4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87" r:id="rId4"/>
    <p:sldLayoutId id="2147483689" r:id="rId5"/>
    <p:sldLayoutId id="214748368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possible, use static memory allocation instead of dynamic memory. This enhances code safety, as memory issues are caught during compile-time.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Use variables that can be allocated during compile-</a:t>
            </a:r>
            <a:r>
              <a:rPr lang="en-US" dirty="0" err="1" smtClean="0"/>
              <a:t>tim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maximum necessary size of arrays needs to be determined in advance.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Program logic that does not allow determining the maximum required elements for a vector/array in advance is non-deterministic and therefore violates AUTOSAR guidelines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Insufficient RAM issues for variables defined at compile-time are caught during the linking phase as it results in a linker error.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4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577418" y="1698517"/>
            <a:ext cx="5293179" cy="774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Dynamic allocation with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::vector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338058" y="1698517"/>
            <a:ext cx="5293179" cy="774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Avoid dynamic allocation with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::array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data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2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577418" y="4892398"/>
            <a:ext cx="5293179" cy="771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Dynamic allocation with std::vector&lt;bool&gt;</a:t>
            </a:r>
            <a:endParaRPr lang="en-US" sz="12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flags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1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577418" y="3023499"/>
            <a:ext cx="5293179" cy="1265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pPr lvl="0"/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Standard dynamic allocation for objects with std::vector</a:t>
            </a:r>
            <a:endParaRPr lang="en-US" sz="12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::vector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MyClass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*&gt;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objects;</a:t>
            </a:r>
          </a:p>
          <a:p>
            <a:pPr lvl="0"/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i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; i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i) {</a:t>
            </a:r>
          </a:p>
          <a:p>
            <a:pPr lvl="0"/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200">
                <a:solidFill>
                  <a:srgbClr val="001080"/>
                </a:solidFill>
                <a:latin typeface="Consolas" panose="020B0609020204030204" pitchFamily="49" charset="0"/>
              </a:rPr>
              <a:t>objects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795E26"/>
                </a:solidFill>
                <a:latin typeface="Consolas" panose="020B0609020204030204" pitchFamily="49" charset="0"/>
              </a:rPr>
              <a:t>MyClass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pPr lvl="0"/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338057" y="3023498"/>
            <a:ext cx="5293179" cy="12654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Avoid dynamic allocation with a memory pool</a:t>
            </a:r>
            <a:endParaRPr lang="en-US" sz="12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::array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MyClass, 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objectPool;</a:t>
            </a:r>
            <a:endParaRPr lang="en-US" sz="1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338057" y="4892398"/>
            <a:ext cx="5293179" cy="771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Avoid dynamic allocation with std::bitset</a:t>
            </a:r>
            <a:endParaRPr lang="en-US" sz="12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::bitset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flags;</a:t>
            </a:r>
            <a:endParaRPr lang="en-US" sz="1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feil nach rechts 13"/>
          <p:cNvSpPr/>
          <p:nvPr/>
        </p:nvSpPr>
        <p:spPr>
          <a:xfrm>
            <a:off x="5958693" y="1905731"/>
            <a:ext cx="27461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feil nach rechts 14"/>
          <p:cNvSpPr/>
          <p:nvPr/>
        </p:nvSpPr>
        <p:spPr>
          <a:xfrm>
            <a:off x="5967020" y="3476221"/>
            <a:ext cx="27461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feil nach rechts 15"/>
          <p:cNvSpPr/>
          <p:nvPr/>
        </p:nvSpPr>
        <p:spPr>
          <a:xfrm>
            <a:off x="5968109" y="5098016"/>
            <a:ext cx="27461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/>
          <p:cNvSpPr txBox="1"/>
          <p:nvPr/>
        </p:nvSpPr>
        <p:spPr>
          <a:xfrm>
            <a:off x="839416" y="10527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1053538"/>
            <a:ext cx="11520000" cy="64807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std</a:t>
            </a:r>
            <a:r>
              <a:rPr lang="de-DE" sz="1600" dirty="0" smtClean="0"/>
              <a:t>::</a:t>
            </a:r>
            <a:r>
              <a:rPr lang="de-DE" sz="1600" dirty="0" err="1" smtClean="0"/>
              <a:t>array</a:t>
            </a:r>
            <a:r>
              <a:rPr lang="de-DE" sz="1600" dirty="0" smtClean="0"/>
              <a:t> </a:t>
            </a:r>
            <a:r>
              <a:rPr lang="de-DE" sz="1600" dirty="0" err="1" smtClean="0"/>
              <a:t>instead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std</a:t>
            </a:r>
            <a:r>
              <a:rPr lang="de-DE" sz="1600" dirty="0" smtClean="0"/>
              <a:t>::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:</a:t>
            </a:r>
          </a:p>
          <a:p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:</a:t>
            </a:r>
          </a:p>
        </p:txBody>
      </p:sp>
      <p:sp>
        <p:nvSpPr>
          <p:cNvPr id="19" name="Textplatzhalter 2"/>
          <p:cNvSpPr txBox="1">
            <a:spLocks/>
          </p:cNvSpPr>
          <p:nvPr/>
        </p:nvSpPr>
        <p:spPr>
          <a:xfrm>
            <a:off x="334800" y="2674013"/>
            <a:ext cx="11520000" cy="648072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/>
              <a:t>For</a:t>
            </a:r>
            <a:r>
              <a:rPr lang="de-DE" sz="1600" dirty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pool</a:t>
            </a:r>
            <a:r>
              <a:rPr lang="de-DE" sz="1600" dirty="0" smtClean="0"/>
              <a:t>:</a:t>
            </a:r>
          </a:p>
        </p:txBody>
      </p:sp>
      <p:sp>
        <p:nvSpPr>
          <p:cNvPr id="20" name="Textplatzhalter 2"/>
          <p:cNvSpPr txBox="1">
            <a:spLocks/>
          </p:cNvSpPr>
          <p:nvPr/>
        </p:nvSpPr>
        <p:spPr>
          <a:xfrm>
            <a:off x="334800" y="4522705"/>
            <a:ext cx="11520000" cy="648072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/>
              <a:t>For</a:t>
            </a:r>
            <a:r>
              <a:rPr lang="de-DE" sz="1600" dirty="0"/>
              <a:t> </a:t>
            </a:r>
            <a:r>
              <a:rPr lang="de-DE" sz="1600" dirty="0" err="1" smtClean="0"/>
              <a:t>boolean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std</a:t>
            </a:r>
            <a:r>
              <a:rPr lang="de-DE" sz="1600" dirty="0" smtClean="0"/>
              <a:t>::</a:t>
            </a:r>
            <a:r>
              <a:rPr lang="de-DE" sz="1600" dirty="0" err="1" smtClean="0"/>
              <a:t>bitset</a:t>
            </a:r>
            <a:r>
              <a:rPr lang="de-DE" sz="16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0300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local or static variables instead of dynamic memory allocated ones</a:t>
            </a:r>
          </a:p>
          <a:p>
            <a:endParaRPr lang="en-US" dirty="0" smtClean="0"/>
          </a:p>
          <a:p>
            <a:r>
              <a:rPr lang="en-US" dirty="0" smtClean="0"/>
              <a:t>Local variables are allocated on the stack during runtime, the programmer needs to make sure that no stack overflow can occur</a:t>
            </a:r>
          </a:p>
          <a:p>
            <a:endParaRPr lang="en-US" dirty="0" smtClean="0"/>
          </a:p>
          <a:p>
            <a:r>
              <a:rPr lang="en-US" dirty="0" smtClean="0"/>
              <a:t>It is better practice to declare large variables as static, as these variables are allocated during compile-time, therefore do not take up stack memory space and any memory issues are reported during the linking process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2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38386" y="4378757"/>
            <a:ext cx="5652331" cy="7914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>
                <a:solidFill>
                  <a:srgbClr val="008000"/>
                </a:solidFill>
                <a:latin typeface="Consolas" panose="020B0609020204030204" pitchFamily="49" charset="0"/>
              </a:rPr>
              <a:t>// Dynamic allocation with new</a:t>
            </a:r>
            <a:endParaRPr lang="de-DE" sz="12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>
                <a:solidFill>
                  <a:srgbClr val="3B3B3B"/>
                </a:solidFill>
                <a:latin typeface="Consolas" panose="020B0609020204030204" pitchFamily="49" charset="0"/>
              </a:rPr>
              <a:t>::unique_ptr</a:t>
            </a:r>
            <a:r>
              <a:rPr lang="de-DE" sz="12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>
                <a:solidFill>
                  <a:srgbClr val="3B3B3B"/>
                </a:solidFill>
                <a:latin typeface="Consolas" panose="020B0609020204030204" pitchFamily="49" charset="0"/>
              </a:rPr>
              <a:t>::mutex</a:t>
            </a:r>
            <a:r>
              <a:rPr lang="de-DE" sz="120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>
                <a:solidFill>
                  <a:srgbClr val="3B3B3B"/>
                </a:solidFill>
                <a:latin typeface="Consolas" panose="020B0609020204030204" pitchFamily="49" charset="0"/>
              </a:rPr>
              <a:t> mtx </a:t>
            </a:r>
            <a:r>
              <a:rPr lang="de-DE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>
                <a:solidFill>
                  <a:srgbClr val="795E26"/>
                </a:solidFill>
                <a:latin typeface="Consolas" panose="020B0609020204030204" pitchFamily="49" charset="0"/>
              </a:rPr>
              <a:t>make_unique</a:t>
            </a:r>
            <a:r>
              <a:rPr lang="de-DE" sz="120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sz="120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  <a:endParaRPr lang="de-DE" sz="1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538790" y="4378757"/>
            <a:ext cx="5293179" cy="771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Avoid dynamic allocation with automatic storage</a:t>
            </a:r>
            <a:endParaRPr lang="en-US" sz="12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::mutex mtx;</a:t>
            </a:r>
            <a:endParaRPr lang="en-US" sz="1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5861" y="2062850"/>
            <a:ext cx="5293179" cy="7712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Dynamic memory allocation</a:t>
            </a:r>
            <a:endParaRPr lang="en-US" sz="120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data 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12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20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  <a:endParaRPr lang="en-US" sz="12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457343" y="1584728"/>
            <a:ext cx="5293179" cy="1727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Avoid dynamic allocation with stack allocation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Alternatively for large data use static variables to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reserve RAM directly at compile time</a:t>
            </a:r>
            <a:endParaRPr lang="en-US" sz="12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1024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feil nach rechts 8"/>
          <p:cNvSpPr/>
          <p:nvPr/>
        </p:nvSpPr>
        <p:spPr>
          <a:xfrm>
            <a:off x="5961838" y="2268468"/>
            <a:ext cx="27461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rechts 9"/>
          <p:cNvSpPr/>
          <p:nvPr/>
        </p:nvSpPr>
        <p:spPr>
          <a:xfrm>
            <a:off x="6177447" y="4584375"/>
            <a:ext cx="27461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443669" y="1013726"/>
            <a:ext cx="11520000" cy="648072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/>
              <a:t>Allocate</a:t>
            </a:r>
            <a:r>
              <a:rPr lang="de-DE" sz="1600" dirty="0" smtClean="0"/>
              <a:t> variables </a:t>
            </a:r>
            <a:r>
              <a:rPr lang="de-DE" sz="1600" dirty="0" err="1" smtClean="0"/>
              <a:t>without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. </a:t>
            </a:r>
            <a:r>
              <a:rPr lang="de-DE" sz="1600" dirty="0" err="1" smtClean="0"/>
              <a:t>For</a:t>
            </a:r>
            <a:r>
              <a:rPr lang="de-DE" sz="1600" dirty="0" smtClean="0"/>
              <a:t> large variables </a:t>
            </a:r>
            <a:r>
              <a:rPr lang="de-DE" sz="1600" dirty="0" err="1" smtClean="0"/>
              <a:t>consider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variables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potential </a:t>
            </a:r>
            <a:r>
              <a:rPr lang="de-DE" sz="1600" dirty="0" err="1" smtClean="0"/>
              <a:t>stack</a:t>
            </a:r>
            <a:r>
              <a:rPr lang="de-DE" sz="1600" dirty="0" smtClean="0"/>
              <a:t> </a:t>
            </a:r>
            <a:r>
              <a:rPr lang="de-DE" sz="1600" dirty="0" err="1" smtClean="0"/>
              <a:t>overflow</a:t>
            </a:r>
            <a:endParaRPr lang="de-DE" sz="1600" dirty="0" smtClean="0"/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339144" y="3683284"/>
            <a:ext cx="11520000" cy="648072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automatic</a:t>
            </a:r>
            <a:r>
              <a:rPr lang="de-DE" sz="1600" dirty="0" smtClean="0"/>
              <a:t> </a:t>
            </a:r>
            <a:r>
              <a:rPr lang="de-DE" sz="1600" dirty="0" err="1" smtClean="0"/>
              <a:t>storage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</a:t>
            </a:r>
            <a:r>
              <a:rPr lang="de-DE" sz="1600" dirty="0" err="1" smtClean="0"/>
              <a:t>instad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dynamically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allocated</a:t>
            </a:r>
            <a:r>
              <a:rPr lang="de-DE" sz="1600" dirty="0" smtClean="0"/>
              <a:t> </a:t>
            </a:r>
            <a:r>
              <a:rPr lang="de-DE" sz="1600" dirty="0" err="1" smtClean="0"/>
              <a:t>ones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498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6cd991bf-f022-4378-96e7-2c338aeb3f5a"/>
  <p:tag name="EE4P_LANGUAGE_ID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AS_Systems_BASIC_Master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31793575-807D-424B-A95D-BD1FA51D6B9C}" vid="{EDE4B280-3FBA-4B2F-94A9-F36ED973D88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b95d03-b6e5-4f22-a1e1-56277b59b9f1">
      <Terms xmlns="http://schemas.microsoft.com/office/infopath/2007/PartnerControls"/>
    </lcf76f155ced4ddcb4097134ff3c332f>
    <TaxCatchAll xmlns="84b79380-0b27-46ab-9094-1a9833df88e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C1095E8E727944AF076DC56D0D93BB" ma:contentTypeVersion="15" ma:contentTypeDescription="Ein neues Dokument erstellen." ma:contentTypeScope="" ma:versionID="32ed77bdd6deff97ff2273a7d546c5a2">
  <xsd:schema xmlns:xsd="http://www.w3.org/2001/XMLSchema" xmlns:xs="http://www.w3.org/2001/XMLSchema" xmlns:p="http://schemas.microsoft.com/office/2006/metadata/properties" xmlns:ns2="4fb95d03-b6e5-4f22-a1e1-56277b59b9f1" xmlns:ns3="84b79380-0b27-46ab-9094-1a9833df88e4" targetNamespace="http://schemas.microsoft.com/office/2006/metadata/properties" ma:root="true" ma:fieldsID="8af263ebb81788a16bd03ce1c1fe0394" ns2:_="" ns3:_="">
    <xsd:import namespace="4fb95d03-b6e5-4f22-a1e1-56277b59b9f1"/>
    <xsd:import namespace="84b79380-0b27-46ab-9094-1a9833df8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5d03-b6e5-4f22-a1e1-56277b59b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40609ad3-149c-4bde-a811-4673a4d762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79380-0b27-46ab-9094-1a9833df88e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be22636-61a3-4c99-8d96-20f4c5181865}" ma:internalName="TaxCatchAll" ma:showField="CatchAllData" ma:web="84b79380-0b27-46ab-9094-1a9833df88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DA275E-0AAB-4803-9119-F8B06F10B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2DF9C9-466E-4FCA-9FE7-799231249F0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4b79380-0b27-46ab-9094-1a9833df88e4"/>
    <ds:schemaRef ds:uri="4fb95d03-b6e5-4f22-a1e1-56277b59b9f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4819CB1-0191-46BA-8473-8FF56330A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95d03-b6e5-4f22-a1e1-56277b59b9f1"/>
    <ds:schemaRef ds:uri="84b79380-0b27-46ab-9094-1a9833df88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419</Words>
  <Application>Microsoft Office PowerPoint</Application>
  <PresentationFormat>Breitbild</PresentationFormat>
  <Paragraphs>54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ＭＳ Ｐゴシック</vt:lpstr>
      <vt:lpstr>Arial</vt:lpstr>
      <vt:lpstr>Calibri</vt:lpstr>
      <vt:lpstr>Consolas</vt:lpstr>
      <vt:lpstr>Symbol</vt:lpstr>
      <vt:lpstr>Wingdings</vt:lpstr>
      <vt:lpstr>ADAS_Systems_BASIC_Master</vt:lpstr>
      <vt:lpstr>think-cell Folie</vt:lpstr>
      <vt:lpstr>PowerPoint-Präsentation</vt:lpstr>
      <vt:lpstr>PowerPoint-Präsentation</vt:lpstr>
      <vt:lpstr>PowerPoint-Präsentation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Philip Westerkamp</dc:creator>
  <cp:lastModifiedBy>Gergely Bilkei-Gorzo</cp:lastModifiedBy>
  <cp:revision>1352</cp:revision>
  <cp:lastPrinted>2024-09-03T06:52:46Z</cp:lastPrinted>
  <dcterms:created xsi:type="dcterms:W3CDTF">2021-03-10T13:35:24Z</dcterms:created>
  <dcterms:modified xsi:type="dcterms:W3CDTF">2024-10-31T14:03:07Z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0x0101002DC1095E8E727944AF076DC56D0D93BB</vt:lpwstr>
  </property>
</Properties>
</file>