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68" r:id="rId3"/>
    <p:sldMasterId id="2147483674" r:id="rId4"/>
  </p:sldMasterIdLst>
  <p:notesMasterIdLst>
    <p:notesMasterId r:id="rId19"/>
  </p:notesMasterIdLst>
  <p:handoutMasterIdLst>
    <p:handoutMasterId r:id="rId20"/>
  </p:handoutMasterIdLst>
  <p:sldIdLst>
    <p:sldId id="256" r:id="rId5"/>
    <p:sldId id="268" r:id="rId6"/>
    <p:sldId id="263" r:id="rId7"/>
    <p:sldId id="307" r:id="rId8"/>
    <p:sldId id="258" r:id="rId9"/>
    <p:sldId id="308" r:id="rId10"/>
    <p:sldId id="261" r:id="rId11"/>
    <p:sldId id="264" r:id="rId12"/>
    <p:sldId id="262" r:id="rId13"/>
    <p:sldId id="260" r:id="rId14"/>
    <p:sldId id="309" r:id="rId15"/>
    <p:sldId id="267" r:id="rId16"/>
    <p:sldId id="310" r:id="rId17"/>
    <p:sldId id="266" r:id="rId18"/>
  </p:sldIdLst>
  <p:sldSz cx="12192000" cy="6858000"/>
  <p:notesSz cx="6797675" cy="9926638"/>
  <p:custDataLst>
    <p:tags r:id="rId21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436" userDrawn="1">
          <p15:clr>
            <a:srgbClr val="A4A3A4"/>
          </p15:clr>
        </p15:guide>
        <p15:guide id="3" orient="horz" pos="119" userDrawn="1">
          <p15:clr>
            <a:srgbClr val="A4A3A4"/>
          </p15:clr>
        </p15:guide>
        <p15:guide id="4" orient="horz" pos="4156" userDrawn="1">
          <p15:clr>
            <a:srgbClr val="A4A3A4"/>
          </p15:clr>
        </p15:guide>
        <p15:guide id="5" orient="horz" pos="890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211" userDrawn="1">
          <p15:clr>
            <a:srgbClr val="A4A3A4"/>
          </p15:clr>
        </p15:guide>
        <p15:guide id="8" pos="7469" userDrawn="1">
          <p15:clr>
            <a:srgbClr val="A4A3A4"/>
          </p15:clr>
        </p15:guide>
        <p15:guide id="9" pos="3688" userDrawn="1">
          <p15:clr>
            <a:srgbClr val="A4A3A4"/>
          </p15:clr>
        </p15:guide>
        <p15:guide id="10" pos="39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8B8B"/>
    <a:srgbClr val="AFA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81" autoAdjust="0"/>
    <p:restoredTop sz="63488" autoAdjust="0"/>
  </p:normalViewPr>
  <p:slideViewPr>
    <p:cSldViewPr showGuides="1">
      <p:cViewPr varScale="1">
        <p:scale>
          <a:sx n="75" d="100"/>
          <a:sy n="75" d="100"/>
        </p:scale>
        <p:origin x="3798" y="78"/>
      </p:cViewPr>
      <p:guideLst>
        <p:guide orient="horz" pos="2160"/>
        <p:guide orient="horz" pos="436"/>
        <p:guide orient="horz" pos="119"/>
        <p:guide orient="horz" pos="4156"/>
        <p:guide orient="horz" pos="890"/>
        <p:guide pos="3840"/>
        <p:guide pos="211"/>
        <p:guide pos="7469"/>
        <p:guide pos="3688"/>
        <p:guide pos="3992"/>
      </p:guideLst>
    </p:cSldViewPr>
  </p:slideViewPr>
  <p:outlineViewPr>
    <p:cViewPr>
      <p:scale>
        <a:sx n="33" d="100"/>
        <a:sy n="33" d="100"/>
      </p:scale>
      <p:origin x="0" y="-21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-3012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tags" Target="tags/tag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B5D9A-C2F1-4FFB-83CC-A186914A64B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880FF-5A4E-4F25-9CEE-0D75F7C3E5E1}" type="datetimeFigureOut">
              <a:rPr lang="de-DE" smtClean="0"/>
              <a:pPr/>
              <a:t>29.03.2021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31F1D7-8377-4A76-8F5D-3E76EEE25737}" type="datetimeFigureOut">
              <a:rPr lang="de-DE" smtClean="0"/>
              <a:pPr/>
              <a:t>29.03.2021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0C133-2FF1-4A65-8FB9-994063EC256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0C133-2FF1-4A65-8FB9-994063EC256F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44297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0C133-2FF1-4A65-8FB9-994063EC256F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3334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0C133-2FF1-4A65-8FB9-994063EC256F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8642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0C133-2FF1-4A65-8FB9-994063EC256F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6496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0C133-2FF1-4A65-8FB9-994063EC256F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6795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0C133-2FF1-4A65-8FB9-994063EC256F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2108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0C133-2FF1-4A65-8FB9-994063EC256F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6325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0C133-2FF1-4A65-8FB9-994063EC256F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4566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0C133-2FF1-4A65-8FB9-994063EC256F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5174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0C133-2FF1-4A65-8FB9-994063EC256F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7160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0C133-2FF1-4A65-8FB9-994063EC256F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3798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rtDatum"/>
          <p:cNvSpPr>
            <a:spLocks noGrp="1"/>
          </p:cNvSpPr>
          <p:nvPr>
            <p:ph type="body" sz="quarter" idx="11" hasCustomPrompt="1"/>
          </p:nvPr>
        </p:nvSpPr>
        <p:spPr>
          <a:xfrm>
            <a:off x="334799" y="4654799"/>
            <a:ext cx="11523600" cy="360000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 sz="1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lang="de-DE" dirty="0"/>
              <a:t>Ort, </a:t>
            </a:r>
            <a:r>
              <a:rPr lang="de-DE" dirty="0" err="1"/>
              <a:t>xy</a:t>
            </a:r>
            <a:r>
              <a:rPr lang="de-DE" dirty="0"/>
              <a:t>. Monat 201x</a:t>
            </a:r>
          </a:p>
          <a:p>
            <a:pPr lvl="0"/>
            <a:endParaRPr lang="de-DE" dirty="0"/>
          </a:p>
        </p:txBody>
      </p:sp>
      <p:sp>
        <p:nvSpPr>
          <p:cNvPr id="13" name="Name"/>
          <p:cNvSpPr>
            <a:spLocks noGrp="1"/>
          </p:cNvSpPr>
          <p:nvPr>
            <p:ph type="body" sz="quarter" idx="12" hasCustomPrompt="1"/>
          </p:nvPr>
        </p:nvSpPr>
        <p:spPr>
          <a:xfrm>
            <a:off x="334799" y="5158799"/>
            <a:ext cx="11523600" cy="3600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de-DE" dirty="0"/>
              <a:t>Dr.-Ing. / Dipl.-Ing. Vorname Nachname</a:t>
            </a:r>
          </a:p>
        </p:txBody>
      </p:sp>
      <p:sp>
        <p:nvSpPr>
          <p:cNvPr id="8" name="Vortragstitel"/>
          <p:cNvSpPr>
            <a:spLocks noGrp="1"/>
          </p:cNvSpPr>
          <p:nvPr>
            <p:ph sz="quarter" idx="10" hasCustomPrompt="1"/>
          </p:nvPr>
        </p:nvSpPr>
        <p:spPr>
          <a:xfrm>
            <a:off x="334799" y="2782799"/>
            <a:ext cx="11523600" cy="961200"/>
          </a:xfrm>
        </p:spPr>
        <p:txBody>
          <a:bodyPr lIns="0" tIns="0" rIns="0" bIns="0" anchor="t">
            <a:noAutofit/>
          </a:bodyPr>
          <a:lstStyle>
            <a:lvl1pPr marL="0" indent="0" algn="l" defTabSz="914400" rtl="0" eaLnBrk="1" latinLnBrk="0" hangingPunct="1">
              <a:lnSpc>
                <a:spcPts val="2500"/>
              </a:lnSpc>
              <a:spcBef>
                <a:spcPct val="0"/>
              </a:spcBef>
              <a:buNone/>
              <a:defRPr lang="de-DE" sz="2200" b="1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/>
              <a:t>Name des Vortrags</a:t>
            </a:r>
          </a:p>
          <a:p>
            <a:pPr lvl="0"/>
            <a:r>
              <a:rPr lang="de-DE" dirty="0"/>
              <a:t>(Vortragstitel, Arial 20pt Fett</a:t>
            </a:r>
          </a:p>
          <a:p>
            <a:pPr lvl="0"/>
            <a:r>
              <a:rPr lang="de-DE" dirty="0"/>
              <a:t>max. 3-Zeiler)</a:t>
            </a:r>
          </a:p>
        </p:txBody>
      </p:sp>
      <p:sp>
        <p:nvSpPr>
          <p:cNvPr id="2" name="Veranstaltungstitel"/>
          <p:cNvSpPr>
            <a:spLocks noGrp="1"/>
          </p:cNvSpPr>
          <p:nvPr>
            <p:ph type="ctrTitle" hasCustomPrompt="1"/>
          </p:nvPr>
        </p:nvSpPr>
        <p:spPr>
          <a:xfrm>
            <a:off x="334799" y="1447199"/>
            <a:ext cx="11523600" cy="961200"/>
          </a:xfrm>
        </p:spPr>
        <p:txBody>
          <a:bodyPr anchor="t">
            <a:noAutofit/>
          </a:bodyPr>
          <a:lstStyle>
            <a:lvl1pPr>
              <a:lnSpc>
                <a:spcPts val="2500"/>
              </a:lnSpc>
              <a:defRPr sz="2200"/>
            </a:lvl1pPr>
          </a:lstStyle>
          <a:p>
            <a:r>
              <a:rPr lang="de-DE" dirty="0"/>
              <a:t>Veranstaltung</a:t>
            </a:r>
            <a:br>
              <a:rPr lang="de-DE" dirty="0"/>
            </a:br>
            <a:r>
              <a:rPr lang="de-DE" dirty="0"/>
              <a:t>(Veranstaltungstitel, Arial 20pt Fett</a:t>
            </a:r>
            <a:br>
              <a:rPr lang="de-DE" dirty="0"/>
            </a:br>
            <a:r>
              <a:rPr lang="de-DE" dirty="0"/>
              <a:t>max. 3-Zeiler)</a:t>
            </a:r>
          </a:p>
        </p:txBody>
      </p:sp>
      <p:sp>
        <p:nvSpPr>
          <p:cNvPr id="7" name="Adresse"/>
          <p:cNvSpPr>
            <a:spLocks noGrp="1"/>
          </p:cNvSpPr>
          <p:nvPr>
            <p:ph type="body" sz="quarter" idx="13" hasCustomPrompt="1"/>
          </p:nvPr>
        </p:nvSpPr>
        <p:spPr>
          <a:xfrm>
            <a:off x="334799" y="5806800"/>
            <a:ext cx="11523600" cy="792000"/>
          </a:xfrm>
        </p:spPr>
        <p:txBody>
          <a:bodyPr lIns="0" tIns="0" rIns="0" bIns="0" anchor="b" anchorCtr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aseline="0"/>
            </a:lvl1pPr>
          </a:lstStyle>
          <a:p>
            <a:r>
              <a:rPr lang="de-DE" dirty="0">
                <a:latin typeface="Arial" pitchFamily="34" charset="0"/>
                <a:cs typeface="Arial" pitchFamily="34" charset="0"/>
              </a:rPr>
              <a:t>Textplatzhalter dem Design entsprechend füllen:</a:t>
            </a:r>
            <a:br>
              <a:rPr lang="de-DE" dirty="0">
                <a:latin typeface="Arial" pitchFamily="34" charset="0"/>
                <a:cs typeface="Arial" pitchFamily="34" charset="0"/>
              </a:rPr>
            </a:br>
            <a:r>
              <a:rPr lang="de-DE" dirty="0">
                <a:latin typeface="Arial" pitchFamily="34" charset="0"/>
                <a:cs typeface="Arial" pitchFamily="34" charset="0"/>
              </a:rPr>
              <a:t>Institut für Kraftfahrzeuge bzw. Institute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for</a:t>
            </a:r>
            <a:r>
              <a:rPr lang="de-DE" dirty="0">
                <a:latin typeface="Arial" pitchFamily="34" charset="0"/>
                <a:cs typeface="Arial" pitchFamily="34" charset="0"/>
              </a:rPr>
              <a:t> Automotive Engineering</a:t>
            </a:r>
            <a:br>
              <a:rPr lang="de-DE" dirty="0">
                <a:latin typeface="Arial" pitchFamily="34" charset="0"/>
                <a:cs typeface="Arial" pitchFamily="34" charset="0"/>
              </a:rPr>
            </a:br>
            <a:r>
              <a:rPr lang="de-DE" dirty="0">
                <a:latin typeface="Arial" pitchFamily="34" charset="0"/>
                <a:cs typeface="Arial" pitchFamily="34" charset="0"/>
              </a:rPr>
              <a:t>Forschungsgesellschaft Kraftfahrwesen mbH Aachen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KontaktTypen"/>
          <p:cNvSpPr/>
          <p:nvPr userDrawn="1"/>
        </p:nvSpPr>
        <p:spPr>
          <a:xfrm>
            <a:off x="334800" y="5212799"/>
            <a:ext cx="11523600" cy="13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GB" sz="1800" noProof="0">
                <a:latin typeface="Arial" pitchFamily="34" charset="0"/>
                <a:cs typeface="Arial" pitchFamily="34" charset="0"/>
              </a:rPr>
              <a:t>Phone</a:t>
            </a:r>
          </a:p>
          <a:p>
            <a:r>
              <a:rPr lang="en-GB" sz="1800" noProof="0">
                <a:latin typeface="Arial" pitchFamily="34" charset="0"/>
                <a:cs typeface="Arial" pitchFamily="34" charset="0"/>
              </a:rPr>
              <a:t>Fax</a:t>
            </a:r>
          </a:p>
          <a:p>
            <a:endParaRPr lang="en-GB" sz="1800" noProof="0">
              <a:latin typeface="Arial" pitchFamily="34" charset="0"/>
              <a:cs typeface="Arial" pitchFamily="34" charset="0"/>
            </a:endParaRPr>
          </a:p>
          <a:p>
            <a:pPr>
              <a:tabLst>
                <a:tab pos="990600" algn="l"/>
              </a:tabLst>
            </a:pPr>
            <a:r>
              <a:rPr lang="en-GB" sz="1800" noProof="0">
                <a:latin typeface="Arial" pitchFamily="34" charset="0"/>
                <a:cs typeface="Arial" pitchFamily="34" charset="0"/>
              </a:rPr>
              <a:t>Email</a:t>
            </a:r>
            <a:br>
              <a:rPr lang="en-GB" sz="1800" noProof="0">
                <a:latin typeface="Arial" pitchFamily="34" charset="0"/>
                <a:cs typeface="Arial" pitchFamily="34" charset="0"/>
              </a:rPr>
            </a:br>
            <a:r>
              <a:rPr lang="en-GB" sz="1800" noProof="0">
                <a:latin typeface="Arial" pitchFamily="34" charset="0"/>
                <a:cs typeface="Arial" pitchFamily="34" charset="0"/>
              </a:rPr>
              <a:t>Internet</a:t>
            </a:r>
            <a:r>
              <a:rPr lang="en-GB" sz="1800" baseline="0" noProof="0">
                <a:latin typeface="Arial" pitchFamily="34" charset="0"/>
                <a:cs typeface="Arial" pitchFamily="34" charset="0"/>
              </a:rPr>
              <a:t>	</a:t>
            </a:r>
            <a:r>
              <a:rPr lang="en-GB" sz="1800" noProof="0">
                <a:latin typeface="Arial" pitchFamily="34" charset="0"/>
                <a:cs typeface="Arial" pitchFamily="34" charset="0"/>
              </a:rPr>
              <a:t>www.ika.rwth-aachen.de</a:t>
            </a:r>
          </a:p>
        </p:txBody>
      </p:sp>
      <p:sp>
        <p:nvSpPr>
          <p:cNvPr id="9" name="Adresse"/>
          <p:cNvSpPr/>
          <p:nvPr userDrawn="1"/>
        </p:nvSpPr>
        <p:spPr>
          <a:xfrm>
            <a:off x="334800" y="3214800"/>
            <a:ext cx="11523600" cy="1432800"/>
          </a:xfrm>
          <a:prstGeom prst="rect">
            <a:avLst/>
          </a:prstGeom>
        </p:spPr>
        <p:txBody>
          <a:bodyPr wrap="square" lIns="0" tIns="0" rIns="0">
            <a:spAutoFit/>
          </a:bodyPr>
          <a:lstStyle/>
          <a:p>
            <a:r>
              <a:rPr lang="en-GB" sz="1800" noProof="0">
                <a:latin typeface="Arial" pitchFamily="34" charset="0"/>
                <a:cs typeface="Arial" pitchFamily="34" charset="0"/>
              </a:rPr>
              <a:t>Institute for Automotive Engineering</a:t>
            </a:r>
            <a:r>
              <a:rPr lang="en-GB" sz="1800" baseline="0" noProof="0">
                <a:latin typeface="Arial" pitchFamily="34" charset="0"/>
                <a:cs typeface="Arial" pitchFamily="34" charset="0"/>
              </a:rPr>
              <a:t> (ika)</a:t>
            </a:r>
            <a:endParaRPr lang="en-GB" sz="1800" noProof="0">
              <a:latin typeface="Arial" pitchFamily="34" charset="0"/>
              <a:cs typeface="Arial" pitchFamily="34" charset="0"/>
            </a:endParaRPr>
          </a:p>
          <a:p>
            <a:r>
              <a:rPr lang="en-GB" sz="1800" noProof="0">
                <a:latin typeface="Arial" pitchFamily="34" charset="0"/>
                <a:cs typeface="Arial" pitchFamily="34" charset="0"/>
              </a:rPr>
              <a:t>RWTH Aachen University</a:t>
            </a:r>
          </a:p>
          <a:p>
            <a:r>
              <a:rPr lang="en-GB" sz="1800" noProof="0">
                <a:latin typeface="Arial" pitchFamily="34" charset="0"/>
                <a:cs typeface="Arial" pitchFamily="34" charset="0"/>
              </a:rPr>
              <a:t>Steinbachstr. 7</a:t>
            </a:r>
          </a:p>
          <a:p>
            <a:r>
              <a:rPr lang="en-GB" sz="1800" noProof="0">
                <a:latin typeface="Arial" pitchFamily="34" charset="0"/>
                <a:cs typeface="Arial" pitchFamily="34" charset="0"/>
              </a:rPr>
              <a:t>52074 Aachen</a:t>
            </a:r>
          </a:p>
          <a:p>
            <a:r>
              <a:rPr lang="en-GB" sz="1800" noProof="0">
                <a:latin typeface="Arial" pitchFamily="34" charset="0"/>
                <a:cs typeface="Arial" pitchFamily="34" charset="0"/>
              </a:rPr>
              <a:t>Germany</a:t>
            </a:r>
          </a:p>
        </p:txBody>
      </p:sp>
      <p:sp>
        <p:nvSpPr>
          <p:cNvPr id="8" name="Name"/>
          <p:cNvSpPr>
            <a:spLocks noGrp="1"/>
          </p:cNvSpPr>
          <p:nvPr>
            <p:ph type="body" sz="quarter" idx="12" hasCustomPrompt="1"/>
          </p:nvPr>
        </p:nvSpPr>
        <p:spPr>
          <a:xfrm>
            <a:off x="334799" y="2350799"/>
            <a:ext cx="11523600" cy="360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GB" noProof="0"/>
              <a:t>Dr.-Ing. / Dipl.-Ing. Vorname Nachname (Bearbeiter, Ansprechpartner)</a:t>
            </a:r>
          </a:p>
        </p:txBody>
      </p:sp>
      <p:sp>
        <p:nvSpPr>
          <p:cNvPr id="12" name="KontaktDaten"/>
          <p:cNvSpPr>
            <a:spLocks noGrp="1"/>
          </p:cNvSpPr>
          <p:nvPr>
            <p:ph type="body" sz="quarter" idx="13" hasCustomPrompt="1"/>
          </p:nvPr>
        </p:nvSpPr>
        <p:spPr>
          <a:xfrm>
            <a:off x="1313999" y="5212799"/>
            <a:ext cx="10544400" cy="11700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en-GB" noProof="0"/>
              <a:t>+49 241 80 xxxxx</a:t>
            </a:r>
          </a:p>
          <a:p>
            <a:pPr lvl="0"/>
            <a:r>
              <a:rPr lang="en-GB" noProof="0"/>
              <a:t>+49 241 80 22147</a:t>
            </a:r>
          </a:p>
          <a:p>
            <a:pPr lvl="0"/>
            <a:endParaRPr lang="en-GB" noProof="0"/>
          </a:p>
          <a:p>
            <a:pPr lvl="0"/>
            <a:r>
              <a:rPr lang="en-GB" noProof="0"/>
              <a:t>xxxxx@ika.rwth-aachen.de</a:t>
            </a:r>
          </a:p>
        </p:txBody>
      </p:sp>
      <p:sp>
        <p:nvSpPr>
          <p:cNvPr id="7" name="Titel"/>
          <p:cNvSpPr txBox="1"/>
          <p:nvPr userDrawn="1"/>
        </p:nvSpPr>
        <p:spPr>
          <a:xfrm>
            <a:off x="334799" y="190800"/>
            <a:ext cx="8784000" cy="576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2500"/>
              </a:lnSpc>
            </a:pPr>
            <a:r>
              <a:rPr lang="en-GB" sz="2200" b="1" noProof="0">
                <a:latin typeface="Arial" pitchFamily="34" charset="0"/>
                <a:cs typeface="Arial" pitchFamily="34" charset="0"/>
              </a:rPr>
              <a:t>Contact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rtDatum"/>
          <p:cNvSpPr>
            <a:spLocks noGrp="1"/>
          </p:cNvSpPr>
          <p:nvPr>
            <p:ph type="body" sz="quarter" idx="11" hasCustomPrompt="1"/>
          </p:nvPr>
        </p:nvSpPr>
        <p:spPr>
          <a:xfrm>
            <a:off x="334799" y="4654799"/>
            <a:ext cx="11523600" cy="360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de-DE" dirty="0"/>
              <a:t>Ort, </a:t>
            </a:r>
            <a:r>
              <a:rPr lang="de-DE" dirty="0" err="1"/>
              <a:t>xy</a:t>
            </a:r>
            <a:r>
              <a:rPr lang="de-DE" dirty="0"/>
              <a:t>. Monat 201x</a:t>
            </a:r>
          </a:p>
        </p:txBody>
      </p:sp>
      <p:sp>
        <p:nvSpPr>
          <p:cNvPr id="13" name="Name"/>
          <p:cNvSpPr>
            <a:spLocks noGrp="1"/>
          </p:cNvSpPr>
          <p:nvPr>
            <p:ph type="body" sz="quarter" idx="12" hasCustomPrompt="1"/>
          </p:nvPr>
        </p:nvSpPr>
        <p:spPr>
          <a:xfrm>
            <a:off x="334799" y="5158799"/>
            <a:ext cx="11523600" cy="360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de-DE" dirty="0"/>
              <a:t>Dr.-Ing. / Dipl.-Ing. Vorname Nachname</a:t>
            </a:r>
          </a:p>
        </p:txBody>
      </p:sp>
      <p:sp>
        <p:nvSpPr>
          <p:cNvPr id="8" name="Vortragstitel"/>
          <p:cNvSpPr>
            <a:spLocks noGrp="1"/>
          </p:cNvSpPr>
          <p:nvPr>
            <p:ph sz="quarter" idx="10" hasCustomPrompt="1"/>
          </p:nvPr>
        </p:nvSpPr>
        <p:spPr>
          <a:xfrm>
            <a:off x="334799" y="2782800"/>
            <a:ext cx="11523600" cy="1115690"/>
          </a:xfrm>
        </p:spPr>
        <p:txBody>
          <a:bodyPr lIns="0" tIns="0" rIns="0" bIns="0" anchor="t">
            <a:spAutoFit/>
          </a:bodyPr>
          <a:lstStyle>
            <a:lvl1pPr marL="0" indent="0" algn="l" defTabSz="914400" rtl="0" eaLnBrk="1" latinLnBrk="0" hangingPunct="1">
              <a:lnSpc>
                <a:spcPts val="2500"/>
              </a:lnSpc>
              <a:spcBef>
                <a:spcPct val="0"/>
              </a:spcBef>
              <a:buNone/>
              <a:defRPr lang="de-DE" sz="2200" b="1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/>
              <a:t>Name des Vortrags</a:t>
            </a:r>
          </a:p>
          <a:p>
            <a:pPr lvl="0"/>
            <a:r>
              <a:rPr lang="de-DE" dirty="0"/>
              <a:t>(Vortragstitel, Arial 20pt Fett</a:t>
            </a:r>
          </a:p>
          <a:p>
            <a:pPr lvl="0"/>
            <a:r>
              <a:rPr lang="de-DE" dirty="0"/>
              <a:t>max. 3-Zeiler)</a:t>
            </a:r>
          </a:p>
        </p:txBody>
      </p:sp>
      <p:sp>
        <p:nvSpPr>
          <p:cNvPr id="2" name="Veranstaltungstitel"/>
          <p:cNvSpPr>
            <a:spLocks noGrp="1"/>
          </p:cNvSpPr>
          <p:nvPr>
            <p:ph type="ctrTitle" hasCustomPrompt="1"/>
          </p:nvPr>
        </p:nvSpPr>
        <p:spPr>
          <a:xfrm>
            <a:off x="334799" y="1447199"/>
            <a:ext cx="11523600" cy="961200"/>
          </a:xfrm>
        </p:spPr>
        <p:txBody>
          <a:bodyPr anchor="t">
            <a:spAutoFit/>
          </a:bodyPr>
          <a:lstStyle>
            <a:lvl1pPr>
              <a:lnSpc>
                <a:spcPts val="2500"/>
              </a:lnSpc>
              <a:defRPr sz="2200"/>
            </a:lvl1pPr>
          </a:lstStyle>
          <a:p>
            <a:r>
              <a:rPr lang="de-DE" dirty="0"/>
              <a:t>Veranstaltung</a:t>
            </a:r>
            <a:br>
              <a:rPr lang="de-DE" dirty="0"/>
            </a:br>
            <a:r>
              <a:rPr lang="de-DE" dirty="0"/>
              <a:t>(Veranstaltungstitel, Arial 20pt Fett</a:t>
            </a:r>
            <a:br>
              <a:rPr lang="de-DE" dirty="0"/>
            </a:br>
            <a:r>
              <a:rPr lang="de-DE" dirty="0"/>
              <a:t>max. 3-Zeiler)</a:t>
            </a:r>
          </a:p>
        </p:txBody>
      </p:sp>
      <p:sp>
        <p:nvSpPr>
          <p:cNvPr id="7" name="Adresse"/>
          <p:cNvSpPr>
            <a:spLocks noGrp="1"/>
          </p:cNvSpPr>
          <p:nvPr>
            <p:ph type="body" sz="quarter" idx="13" hasCustomPrompt="1"/>
          </p:nvPr>
        </p:nvSpPr>
        <p:spPr>
          <a:xfrm>
            <a:off x="334799" y="5806800"/>
            <a:ext cx="11523600" cy="792000"/>
          </a:xfrm>
        </p:spPr>
        <p:txBody>
          <a:bodyPr lIns="0" tIns="0" rIns="0" bIns="0" anchor="b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 sz="1800"/>
            </a:lvl1pPr>
          </a:lstStyle>
          <a:p>
            <a:r>
              <a:rPr lang="de-DE" dirty="0">
                <a:latin typeface="Arial" pitchFamily="34" charset="0"/>
                <a:cs typeface="Arial" pitchFamily="34" charset="0"/>
              </a:rPr>
              <a:t>Textplatzhalter dem Design entsprechend füllen:</a:t>
            </a:r>
            <a:br>
              <a:rPr lang="de-DE" dirty="0">
                <a:latin typeface="Arial" pitchFamily="34" charset="0"/>
                <a:cs typeface="Arial" pitchFamily="34" charset="0"/>
              </a:rPr>
            </a:br>
            <a:r>
              <a:rPr lang="de-DE" dirty="0">
                <a:latin typeface="Arial" pitchFamily="34" charset="0"/>
                <a:cs typeface="Arial" pitchFamily="34" charset="0"/>
              </a:rPr>
              <a:t>Institut für Kraftfahrzeuge bzw. Institute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for</a:t>
            </a:r>
            <a:r>
              <a:rPr lang="de-DE" dirty="0">
                <a:latin typeface="Arial" pitchFamily="34" charset="0"/>
                <a:cs typeface="Arial" pitchFamily="34" charset="0"/>
              </a:rPr>
              <a:t> Automotive Engineering</a:t>
            </a:r>
            <a:br>
              <a:rPr lang="de-DE" dirty="0">
                <a:latin typeface="Arial" pitchFamily="34" charset="0"/>
                <a:cs typeface="Arial" pitchFamily="34" charset="0"/>
              </a:rPr>
            </a:br>
            <a:r>
              <a:rPr lang="de-DE" dirty="0">
                <a:latin typeface="Arial" pitchFamily="34" charset="0"/>
                <a:cs typeface="Arial" pitchFamily="34" charset="0"/>
              </a:rPr>
              <a:t>Forschungsgesellschaft Kraftfahrwesen mbH Aachen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 anchor="b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>
            <a:normAutofit/>
          </a:bodyPr>
          <a:lstStyle>
            <a:lvl1pPr marL="360000" indent="-360000">
              <a:defRPr sz="1800"/>
            </a:lvl1pPr>
            <a:lvl2pPr marL="720000" indent="-360000">
              <a:defRPr sz="1800"/>
            </a:lvl2pPr>
            <a:lvl3pPr marL="1080000" indent="-360000">
              <a:defRPr sz="1800"/>
            </a:lvl3pPr>
            <a:lvl4pPr indent="-360000">
              <a:defRPr sz="1800"/>
            </a:lvl4pPr>
            <a:lvl5pPr marL="1800000" indent="-360000">
              <a:defRPr sz="1800"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 anchor="b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 anchor="b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Links"/>
          <p:cNvSpPr>
            <a:spLocks noGrp="1"/>
          </p:cNvSpPr>
          <p:nvPr>
            <p:ph sz="half" idx="1"/>
          </p:nvPr>
        </p:nvSpPr>
        <p:spPr>
          <a:xfrm>
            <a:off x="334800" y="1447199"/>
            <a:ext cx="5518800" cy="515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Rechts"/>
          <p:cNvSpPr>
            <a:spLocks noGrp="1"/>
          </p:cNvSpPr>
          <p:nvPr>
            <p:ph sz="half" idx="2"/>
          </p:nvPr>
        </p:nvSpPr>
        <p:spPr>
          <a:xfrm>
            <a:off x="6336000" y="1447199"/>
            <a:ext cx="5518800" cy="515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KontaktTypen"/>
          <p:cNvSpPr/>
          <p:nvPr userDrawn="1"/>
        </p:nvSpPr>
        <p:spPr>
          <a:xfrm>
            <a:off x="334800" y="5212799"/>
            <a:ext cx="11523600" cy="13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800" dirty="0">
                <a:latin typeface="Arial" pitchFamily="34" charset="0"/>
                <a:cs typeface="Arial" pitchFamily="34" charset="0"/>
              </a:rPr>
              <a:t>Telefon</a:t>
            </a:r>
          </a:p>
          <a:p>
            <a:r>
              <a:rPr lang="de-DE" sz="1800" dirty="0">
                <a:latin typeface="Arial" pitchFamily="34" charset="0"/>
                <a:cs typeface="Arial" pitchFamily="34" charset="0"/>
              </a:rPr>
              <a:t>Fax</a:t>
            </a:r>
          </a:p>
          <a:p>
            <a:endParaRPr lang="de-DE" sz="1800" dirty="0">
              <a:latin typeface="Arial" pitchFamily="34" charset="0"/>
              <a:cs typeface="Arial" pitchFamily="34" charset="0"/>
            </a:endParaRPr>
          </a:p>
          <a:p>
            <a:pPr>
              <a:tabLst>
                <a:tab pos="990600" algn="l"/>
              </a:tabLst>
            </a:pPr>
            <a:r>
              <a:rPr lang="de-DE" sz="1800" dirty="0">
                <a:latin typeface="Arial" pitchFamily="34" charset="0"/>
                <a:cs typeface="Arial" pitchFamily="34" charset="0"/>
              </a:rPr>
              <a:t>E-Mail</a:t>
            </a:r>
            <a:br>
              <a:rPr lang="de-DE" sz="1800" dirty="0">
                <a:latin typeface="Arial" pitchFamily="34" charset="0"/>
                <a:cs typeface="Arial" pitchFamily="34" charset="0"/>
              </a:rPr>
            </a:br>
            <a:r>
              <a:rPr lang="de-DE" sz="1800" dirty="0">
                <a:latin typeface="Arial" pitchFamily="34" charset="0"/>
                <a:cs typeface="Arial" pitchFamily="34" charset="0"/>
              </a:rPr>
              <a:t>Internet</a:t>
            </a:r>
            <a:r>
              <a:rPr lang="de-DE" sz="1800" baseline="0" dirty="0">
                <a:latin typeface="Arial" pitchFamily="34" charset="0"/>
                <a:cs typeface="Arial" pitchFamily="34" charset="0"/>
              </a:rPr>
              <a:t>	</a:t>
            </a:r>
            <a:r>
              <a:rPr lang="de-DE" sz="1800" dirty="0">
                <a:latin typeface="Arial" pitchFamily="34" charset="0"/>
                <a:cs typeface="Arial" pitchFamily="34" charset="0"/>
              </a:rPr>
              <a:t>www.fka.de</a:t>
            </a:r>
          </a:p>
        </p:txBody>
      </p:sp>
      <p:sp>
        <p:nvSpPr>
          <p:cNvPr id="9" name="Adresse"/>
          <p:cNvSpPr/>
          <p:nvPr userDrawn="1"/>
        </p:nvSpPr>
        <p:spPr>
          <a:xfrm>
            <a:off x="334800" y="3214800"/>
            <a:ext cx="11523600" cy="1432800"/>
          </a:xfrm>
          <a:prstGeom prst="rect">
            <a:avLst/>
          </a:prstGeom>
        </p:spPr>
        <p:txBody>
          <a:bodyPr wrap="square" lIns="0" tIns="0" rIns="0">
            <a:spAutoFit/>
          </a:bodyPr>
          <a:lstStyle/>
          <a:p>
            <a:r>
              <a:rPr lang="de-DE" sz="1800" dirty="0">
                <a:latin typeface="Arial" pitchFamily="34" charset="0"/>
                <a:cs typeface="Arial" pitchFamily="34" charset="0"/>
              </a:rPr>
              <a:t>fka Forschungsgesellschaft Kraftfahrwesen mbH Aachen</a:t>
            </a:r>
          </a:p>
          <a:p>
            <a:r>
              <a:rPr lang="de-DE" sz="1800" dirty="0">
                <a:latin typeface="Arial" pitchFamily="34" charset="0"/>
                <a:cs typeface="Arial" pitchFamily="34" charset="0"/>
              </a:rPr>
              <a:t>Steinbachstraße 7</a:t>
            </a:r>
          </a:p>
          <a:p>
            <a:r>
              <a:rPr lang="de-DE" sz="1800" dirty="0">
                <a:latin typeface="Arial" pitchFamily="34" charset="0"/>
                <a:cs typeface="Arial" pitchFamily="34" charset="0"/>
              </a:rPr>
              <a:t>52074 Aachen</a:t>
            </a:r>
          </a:p>
        </p:txBody>
      </p:sp>
      <p:sp>
        <p:nvSpPr>
          <p:cNvPr id="8" name="Name"/>
          <p:cNvSpPr>
            <a:spLocks noGrp="1"/>
          </p:cNvSpPr>
          <p:nvPr>
            <p:ph type="body" sz="quarter" idx="12" hasCustomPrompt="1"/>
          </p:nvPr>
        </p:nvSpPr>
        <p:spPr>
          <a:xfrm>
            <a:off x="334799" y="2350799"/>
            <a:ext cx="11523600" cy="360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de-DE" dirty="0"/>
              <a:t>Dr.-Ing. / Dipl.-Ing. Vorname Nachname (Bearbeiter, Ansprechpartner)</a:t>
            </a:r>
          </a:p>
        </p:txBody>
      </p:sp>
      <p:sp>
        <p:nvSpPr>
          <p:cNvPr id="12" name="KontaktDaten"/>
          <p:cNvSpPr>
            <a:spLocks noGrp="1"/>
          </p:cNvSpPr>
          <p:nvPr>
            <p:ph type="body" sz="quarter" idx="13" hasCustomPrompt="1"/>
          </p:nvPr>
        </p:nvSpPr>
        <p:spPr>
          <a:xfrm>
            <a:off x="1313999" y="5212799"/>
            <a:ext cx="10544400" cy="11700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fr-FR" dirty="0"/>
              <a:t>+49 241 8861 xxx</a:t>
            </a:r>
          </a:p>
          <a:p>
            <a:pPr lvl="0"/>
            <a:r>
              <a:rPr lang="fr-FR" dirty="0"/>
              <a:t>+49 241 8861 110</a:t>
            </a:r>
          </a:p>
          <a:p>
            <a:pPr lvl="0"/>
            <a:endParaRPr lang="fr-FR" dirty="0"/>
          </a:p>
          <a:p>
            <a:pPr lvl="0"/>
            <a:r>
              <a:rPr lang="fr-FR" dirty="0"/>
              <a:t>xxxxx@fka.de</a:t>
            </a:r>
            <a:endParaRPr lang="de-DE" dirty="0"/>
          </a:p>
        </p:txBody>
      </p:sp>
      <p:sp>
        <p:nvSpPr>
          <p:cNvPr id="7" name="Titel"/>
          <p:cNvSpPr txBox="1"/>
          <p:nvPr userDrawn="1"/>
        </p:nvSpPr>
        <p:spPr>
          <a:xfrm>
            <a:off x="334799" y="190800"/>
            <a:ext cx="8784000" cy="576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2500"/>
              </a:lnSpc>
            </a:pPr>
            <a:r>
              <a:rPr lang="de-DE" sz="2200" b="1" dirty="0">
                <a:latin typeface="Arial" pitchFamily="34" charset="0"/>
                <a:cs typeface="Arial" pitchFamily="34" charset="0"/>
              </a:rPr>
              <a:t>Kontakt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rtDatum"/>
          <p:cNvSpPr>
            <a:spLocks noGrp="1"/>
          </p:cNvSpPr>
          <p:nvPr>
            <p:ph type="body" sz="quarter" idx="11" hasCustomPrompt="1"/>
          </p:nvPr>
        </p:nvSpPr>
        <p:spPr>
          <a:xfrm>
            <a:off x="334799" y="4654799"/>
            <a:ext cx="11523600" cy="360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GB" noProof="0"/>
              <a:t>Venue, xy Month 201x</a:t>
            </a:r>
          </a:p>
        </p:txBody>
      </p:sp>
      <p:sp>
        <p:nvSpPr>
          <p:cNvPr id="13" name="Name"/>
          <p:cNvSpPr>
            <a:spLocks noGrp="1"/>
          </p:cNvSpPr>
          <p:nvPr>
            <p:ph type="body" sz="quarter" idx="12" hasCustomPrompt="1"/>
          </p:nvPr>
        </p:nvSpPr>
        <p:spPr>
          <a:xfrm>
            <a:off x="334799" y="5158799"/>
            <a:ext cx="11523600" cy="360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GB" noProof="0"/>
              <a:t>Dr.-Ing. / Dipl.-Ing. Vorname</a:t>
            </a:r>
          </a:p>
        </p:txBody>
      </p:sp>
      <p:sp>
        <p:nvSpPr>
          <p:cNvPr id="8" name="Vortragstitel"/>
          <p:cNvSpPr>
            <a:spLocks noGrp="1"/>
          </p:cNvSpPr>
          <p:nvPr>
            <p:ph sz="quarter" idx="10" hasCustomPrompt="1"/>
          </p:nvPr>
        </p:nvSpPr>
        <p:spPr>
          <a:xfrm>
            <a:off x="334799" y="2782800"/>
            <a:ext cx="11523600" cy="1115690"/>
          </a:xfrm>
        </p:spPr>
        <p:txBody>
          <a:bodyPr lIns="0" tIns="0" rIns="0" bIns="0" anchor="t">
            <a:spAutoFit/>
          </a:bodyPr>
          <a:lstStyle>
            <a:lvl1pPr marL="0" indent="0" algn="l" defTabSz="914400" rtl="0" eaLnBrk="1" latinLnBrk="0" hangingPunct="1">
              <a:lnSpc>
                <a:spcPts val="2500"/>
              </a:lnSpc>
              <a:spcBef>
                <a:spcPct val="0"/>
              </a:spcBef>
              <a:buNone/>
              <a:defRPr lang="de-DE" sz="2200" b="1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GB" noProof="0"/>
              <a:t>Name des Vortrags</a:t>
            </a:r>
          </a:p>
          <a:p>
            <a:pPr lvl="0"/>
            <a:r>
              <a:rPr lang="en-GB" noProof="0"/>
              <a:t>(Vortragstitel, Arial 20pt Fett</a:t>
            </a:r>
          </a:p>
          <a:p>
            <a:pPr lvl="0"/>
            <a:r>
              <a:rPr lang="en-GB" noProof="0"/>
              <a:t>max. 3-Zeiler)</a:t>
            </a:r>
          </a:p>
        </p:txBody>
      </p:sp>
      <p:sp>
        <p:nvSpPr>
          <p:cNvPr id="2" name="Veranstaltungstitel"/>
          <p:cNvSpPr>
            <a:spLocks noGrp="1"/>
          </p:cNvSpPr>
          <p:nvPr>
            <p:ph type="ctrTitle" hasCustomPrompt="1"/>
          </p:nvPr>
        </p:nvSpPr>
        <p:spPr>
          <a:xfrm>
            <a:off x="334799" y="1447199"/>
            <a:ext cx="11523600" cy="961200"/>
          </a:xfrm>
        </p:spPr>
        <p:txBody>
          <a:bodyPr anchor="t">
            <a:spAutoFit/>
          </a:bodyPr>
          <a:lstStyle>
            <a:lvl1pPr>
              <a:lnSpc>
                <a:spcPts val="2500"/>
              </a:lnSpc>
              <a:defRPr sz="2200"/>
            </a:lvl1pPr>
          </a:lstStyle>
          <a:p>
            <a:r>
              <a:rPr lang="en-GB" noProof="0"/>
              <a:t>Veranstaltung</a:t>
            </a:r>
            <a:br>
              <a:rPr lang="en-GB" noProof="0"/>
            </a:br>
            <a:r>
              <a:rPr lang="en-GB" noProof="0"/>
              <a:t>(Veranstaltungstitel, Arial 20pt Fett</a:t>
            </a:r>
            <a:br>
              <a:rPr lang="en-GB" noProof="0"/>
            </a:br>
            <a:r>
              <a:rPr lang="en-GB" noProof="0"/>
              <a:t>max. 3-Zeiler)</a:t>
            </a:r>
          </a:p>
        </p:txBody>
      </p:sp>
      <p:sp>
        <p:nvSpPr>
          <p:cNvPr id="7" name="Adresse"/>
          <p:cNvSpPr>
            <a:spLocks noGrp="1"/>
          </p:cNvSpPr>
          <p:nvPr>
            <p:ph type="body" sz="quarter" idx="13" hasCustomPrompt="1"/>
          </p:nvPr>
        </p:nvSpPr>
        <p:spPr>
          <a:xfrm>
            <a:off x="334799" y="5806800"/>
            <a:ext cx="11523600" cy="792000"/>
          </a:xfrm>
        </p:spPr>
        <p:txBody>
          <a:bodyPr lIns="0" tIns="0" rIns="0" bIns="0" anchor="b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/>
            </a:lvl1pPr>
          </a:lstStyle>
          <a:p>
            <a:r>
              <a:rPr lang="en-GB" noProof="0">
                <a:latin typeface="Arial" pitchFamily="34" charset="0"/>
                <a:cs typeface="Arial" pitchFamily="34" charset="0"/>
              </a:rPr>
              <a:t>Textplatzhalter dem Design entsprechend füllen:</a:t>
            </a:r>
            <a:br>
              <a:rPr lang="en-GB" noProof="0">
                <a:latin typeface="Arial" pitchFamily="34" charset="0"/>
                <a:cs typeface="Arial" pitchFamily="34" charset="0"/>
              </a:rPr>
            </a:br>
            <a:r>
              <a:rPr lang="en-GB" noProof="0">
                <a:latin typeface="Arial" pitchFamily="34" charset="0"/>
                <a:cs typeface="Arial" pitchFamily="34" charset="0"/>
              </a:rPr>
              <a:t>Institut für Kraftfahrzeuge bzw. Institute for Automotive Engineering</a:t>
            </a:r>
            <a:br>
              <a:rPr lang="en-GB" noProof="0">
                <a:latin typeface="Arial" pitchFamily="34" charset="0"/>
                <a:cs typeface="Arial" pitchFamily="34" charset="0"/>
              </a:rPr>
            </a:br>
            <a:r>
              <a:rPr lang="en-GB" noProof="0">
                <a:latin typeface="Arial" pitchFamily="34" charset="0"/>
                <a:cs typeface="Arial" pitchFamily="34" charset="0"/>
              </a:rPr>
              <a:t>Forschungsgesellschaft Kraftfahrwesen mbH Aachen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 anchor="b"/>
          <a:lstStyle/>
          <a:p>
            <a:r>
              <a:rPr lang="en-GB" noProof="0"/>
              <a:t>Titelmasterformat durch Klicken bearbeiten</a:t>
            </a:r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>
            <a:normAutofit/>
          </a:bodyPr>
          <a:lstStyle>
            <a:lvl1pPr marL="360000" indent="-360000">
              <a:defRPr sz="1800"/>
            </a:lvl1pPr>
            <a:lvl2pPr marL="720000" indent="-360000">
              <a:defRPr sz="1800"/>
            </a:lvl2pPr>
            <a:lvl3pPr marL="1080000" indent="-360000">
              <a:defRPr sz="1800"/>
            </a:lvl3pPr>
            <a:lvl4pPr indent="-360000">
              <a:defRPr sz="1800"/>
            </a:lvl4pPr>
            <a:lvl5pPr marL="1800000" indent="-360000">
              <a:defRPr sz="1800"/>
            </a:lvl5pPr>
          </a:lstStyle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 anchor="b"/>
          <a:lstStyle/>
          <a:p>
            <a:r>
              <a:rPr lang="en-GB" noProof="0"/>
              <a:t>Titelmasterformat durch Klicken bearbeiten</a:t>
            </a:r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 anchor="b"/>
          <a:lstStyle/>
          <a:p>
            <a:r>
              <a:rPr lang="en-GB" noProof="0"/>
              <a:t>Titelmasterformat durch Klicken bearbeiten</a:t>
            </a:r>
          </a:p>
        </p:txBody>
      </p:sp>
      <p:sp>
        <p:nvSpPr>
          <p:cNvPr id="3" name="InhaltsplatzhalterLinks"/>
          <p:cNvSpPr>
            <a:spLocks noGrp="1"/>
          </p:cNvSpPr>
          <p:nvPr>
            <p:ph sz="half" idx="1"/>
          </p:nvPr>
        </p:nvSpPr>
        <p:spPr>
          <a:xfrm>
            <a:off x="334800" y="1447199"/>
            <a:ext cx="5518800" cy="515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  <p:sp>
        <p:nvSpPr>
          <p:cNvPr id="4" name="InhaltsplatzhalterRechts"/>
          <p:cNvSpPr>
            <a:spLocks noGrp="1"/>
          </p:cNvSpPr>
          <p:nvPr>
            <p:ph sz="half" idx="2"/>
          </p:nvPr>
        </p:nvSpPr>
        <p:spPr>
          <a:xfrm>
            <a:off x="6336000" y="1447199"/>
            <a:ext cx="5518800" cy="515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 anchor="b"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>
            <a:noAutofit/>
          </a:bodyPr>
          <a:lstStyle>
            <a:lvl1pPr marL="360000" indent="-360000">
              <a:defRPr sz="1800"/>
            </a:lvl1pPr>
            <a:lvl2pPr marL="720000" indent="-360000">
              <a:defRPr sz="1800"/>
            </a:lvl2pPr>
            <a:lvl3pPr marL="1080000" indent="-360000">
              <a:defRPr sz="1800"/>
            </a:lvl3pPr>
            <a:lvl4pPr indent="-360000">
              <a:defRPr sz="1800"/>
            </a:lvl4pPr>
            <a:lvl5pPr marL="1800000" indent="-360000">
              <a:defRPr sz="18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KontaktTypen"/>
          <p:cNvSpPr/>
          <p:nvPr userDrawn="1"/>
        </p:nvSpPr>
        <p:spPr>
          <a:xfrm>
            <a:off x="334800" y="5212799"/>
            <a:ext cx="11523600" cy="13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GB" sz="1800" noProof="0">
                <a:latin typeface="Arial" pitchFamily="34" charset="0"/>
                <a:cs typeface="Arial" pitchFamily="34" charset="0"/>
              </a:rPr>
              <a:t>Phone</a:t>
            </a:r>
          </a:p>
          <a:p>
            <a:r>
              <a:rPr lang="en-GB" sz="1800" noProof="0">
                <a:latin typeface="Arial" pitchFamily="34" charset="0"/>
                <a:cs typeface="Arial" pitchFamily="34" charset="0"/>
              </a:rPr>
              <a:t>Fax</a:t>
            </a:r>
          </a:p>
          <a:p>
            <a:endParaRPr lang="en-GB" sz="1800" noProof="0">
              <a:latin typeface="Arial" pitchFamily="34" charset="0"/>
              <a:cs typeface="Arial" pitchFamily="34" charset="0"/>
            </a:endParaRPr>
          </a:p>
          <a:p>
            <a:pPr>
              <a:tabLst>
                <a:tab pos="990600" algn="l"/>
              </a:tabLst>
            </a:pPr>
            <a:r>
              <a:rPr lang="en-GB" sz="1800" noProof="0">
                <a:latin typeface="Arial" pitchFamily="34" charset="0"/>
                <a:cs typeface="Arial" pitchFamily="34" charset="0"/>
              </a:rPr>
              <a:t>Email</a:t>
            </a:r>
            <a:br>
              <a:rPr lang="en-GB" sz="1800" noProof="0">
                <a:latin typeface="Arial" pitchFamily="34" charset="0"/>
                <a:cs typeface="Arial" pitchFamily="34" charset="0"/>
              </a:rPr>
            </a:br>
            <a:r>
              <a:rPr lang="en-GB" sz="1800" noProof="0">
                <a:latin typeface="Arial" pitchFamily="34" charset="0"/>
                <a:cs typeface="Arial" pitchFamily="34" charset="0"/>
              </a:rPr>
              <a:t>Internet</a:t>
            </a:r>
            <a:r>
              <a:rPr lang="en-GB" sz="1800" baseline="0" noProof="0">
                <a:latin typeface="Arial" pitchFamily="34" charset="0"/>
                <a:cs typeface="Arial" pitchFamily="34" charset="0"/>
              </a:rPr>
              <a:t>	</a:t>
            </a:r>
            <a:r>
              <a:rPr lang="en-GB" sz="1800" noProof="0">
                <a:latin typeface="Arial" pitchFamily="34" charset="0"/>
                <a:cs typeface="Arial" pitchFamily="34" charset="0"/>
              </a:rPr>
              <a:t>www.fka.de</a:t>
            </a:r>
          </a:p>
        </p:txBody>
      </p:sp>
      <p:sp>
        <p:nvSpPr>
          <p:cNvPr id="9" name="Adresse"/>
          <p:cNvSpPr/>
          <p:nvPr userDrawn="1"/>
        </p:nvSpPr>
        <p:spPr>
          <a:xfrm>
            <a:off x="334800" y="3214800"/>
            <a:ext cx="11523600" cy="1432800"/>
          </a:xfrm>
          <a:prstGeom prst="rect">
            <a:avLst/>
          </a:prstGeom>
        </p:spPr>
        <p:txBody>
          <a:bodyPr wrap="square" lIns="0" tIns="0" rIns="0">
            <a:spAutoFit/>
          </a:bodyPr>
          <a:lstStyle/>
          <a:p>
            <a:r>
              <a:rPr lang="en-GB" sz="1800" noProof="0" dirty="0">
                <a:latin typeface="Arial" pitchFamily="34" charset="0"/>
                <a:cs typeface="Arial" pitchFamily="34" charset="0"/>
              </a:rPr>
              <a:t>fka </a:t>
            </a:r>
            <a:r>
              <a:rPr lang="en-GB" sz="1800" noProof="0" dirty="0" err="1">
                <a:latin typeface="Arial" pitchFamily="34" charset="0"/>
                <a:cs typeface="Arial" pitchFamily="34" charset="0"/>
              </a:rPr>
              <a:t>Forschungsgesellschaft</a:t>
            </a:r>
            <a:r>
              <a:rPr lang="en-GB" sz="1800" noProof="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noProof="0" dirty="0" err="1">
                <a:latin typeface="Arial" pitchFamily="34" charset="0"/>
                <a:cs typeface="Arial" pitchFamily="34" charset="0"/>
              </a:rPr>
              <a:t>Kraftfahrwesen</a:t>
            </a:r>
            <a:r>
              <a:rPr lang="en-GB" sz="1800" noProof="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noProof="0" dirty="0" err="1">
                <a:latin typeface="Arial" pitchFamily="34" charset="0"/>
                <a:cs typeface="Arial" pitchFamily="34" charset="0"/>
              </a:rPr>
              <a:t>mbH</a:t>
            </a:r>
            <a:r>
              <a:rPr lang="en-GB" sz="1800" noProof="0" dirty="0">
                <a:latin typeface="Arial" pitchFamily="34" charset="0"/>
                <a:cs typeface="Arial" pitchFamily="34" charset="0"/>
              </a:rPr>
              <a:t> Aachen</a:t>
            </a:r>
          </a:p>
          <a:p>
            <a:r>
              <a:rPr lang="en-GB" sz="1800" noProof="0" dirty="0" err="1">
                <a:latin typeface="Arial" pitchFamily="34" charset="0"/>
                <a:cs typeface="Arial" pitchFamily="34" charset="0"/>
              </a:rPr>
              <a:t>Steinbachstr</a:t>
            </a:r>
            <a:r>
              <a:rPr lang="en-GB" sz="1800" noProof="0" dirty="0">
                <a:latin typeface="Arial" pitchFamily="34" charset="0"/>
                <a:cs typeface="Arial" pitchFamily="34" charset="0"/>
              </a:rPr>
              <a:t>. 7</a:t>
            </a:r>
          </a:p>
          <a:p>
            <a:r>
              <a:rPr lang="en-GB" sz="1800" noProof="0" dirty="0">
                <a:latin typeface="Arial" pitchFamily="34" charset="0"/>
                <a:cs typeface="Arial" pitchFamily="34" charset="0"/>
              </a:rPr>
              <a:t>52074 Aachen</a:t>
            </a:r>
          </a:p>
          <a:p>
            <a:r>
              <a:rPr lang="en-GB" sz="1800" noProof="0" dirty="0">
                <a:latin typeface="Arial" pitchFamily="34" charset="0"/>
                <a:cs typeface="Arial" pitchFamily="34" charset="0"/>
              </a:rPr>
              <a:t>Germany</a:t>
            </a:r>
          </a:p>
        </p:txBody>
      </p:sp>
      <p:sp>
        <p:nvSpPr>
          <p:cNvPr id="8" name="Name"/>
          <p:cNvSpPr>
            <a:spLocks noGrp="1"/>
          </p:cNvSpPr>
          <p:nvPr>
            <p:ph type="body" sz="quarter" idx="12" hasCustomPrompt="1"/>
          </p:nvPr>
        </p:nvSpPr>
        <p:spPr>
          <a:xfrm>
            <a:off x="334799" y="2350799"/>
            <a:ext cx="11523600" cy="360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GB" noProof="0"/>
              <a:t>Dr.-Ing. / Dipl.-Ing. Vorname Nachname (Bearbeiter, Ansprechpartner)</a:t>
            </a:r>
          </a:p>
        </p:txBody>
      </p:sp>
      <p:sp>
        <p:nvSpPr>
          <p:cNvPr id="12" name="KontaktDaten"/>
          <p:cNvSpPr>
            <a:spLocks noGrp="1"/>
          </p:cNvSpPr>
          <p:nvPr>
            <p:ph type="body" sz="quarter" idx="13" hasCustomPrompt="1"/>
          </p:nvPr>
        </p:nvSpPr>
        <p:spPr>
          <a:xfrm>
            <a:off x="1313999" y="5212799"/>
            <a:ext cx="10544400" cy="11700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en-GB" noProof="0"/>
              <a:t>+49 241 8861 xxx</a:t>
            </a:r>
          </a:p>
          <a:p>
            <a:pPr lvl="0"/>
            <a:r>
              <a:rPr lang="en-GB" noProof="0"/>
              <a:t>+49 241 8861 110</a:t>
            </a:r>
          </a:p>
          <a:p>
            <a:pPr lvl="0"/>
            <a:endParaRPr lang="en-GB" noProof="0"/>
          </a:p>
          <a:p>
            <a:pPr lvl="0"/>
            <a:r>
              <a:rPr lang="en-GB" noProof="0"/>
              <a:t>xxxxx@fka.de</a:t>
            </a:r>
          </a:p>
        </p:txBody>
      </p:sp>
      <p:sp>
        <p:nvSpPr>
          <p:cNvPr id="7" name="Titel"/>
          <p:cNvSpPr txBox="1"/>
          <p:nvPr userDrawn="1"/>
        </p:nvSpPr>
        <p:spPr>
          <a:xfrm>
            <a:off x="334799" y="190800"/>
            <a:ext cx="8784000" cy="576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2500"/>
              </a:lnSpc>
            </a:pPr>
            <a:r>
              <a:rPr lang="en-GB" sz="2200" b="1" noProof="0">
                <a:latin typeface="Arial" pitchFamily="34" charset="0"/>
                <a:cs typeface="Arial" pitchFamily="34" charset="0"/>
              </a:rPr>
              <a:t>Contact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 anchor="b"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 anchor="b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Links"/>
          <p:cNvSpPr>
            <a:spLocks noGrp="1"/>
          </p:cNvSpPr>
          <p:nvPr>
            <p:ph sz="half" idx="1"/>
          </p:nvPr>
        </p:nvSpPr>
        <p:spPr>
          <a:xfrm>
            <a:off x="334800" y="1447199"/>
            <a:ext cx="5518800" cy="515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Rechts"/>
          <p:cNvSpPr>
            <a:spLocks noGrp="1"/>
          </p:cNvSpPr>
          <p:nvPr>
            <p:ph sz="half" idx="2"/>
          </p:nvPr>
        </p:nvSpPr>
        <p:spPr>
          <a:xfrm>
            <a:off x="6336000" y="1447199"/>
            <a:ext cx="5518800" cy="515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KontaktTypen"/>
          <p:cNvSpPr/>
          <p:nvPr userDrawn="1"/>
        </p:nvSpPr>
        <p:spPr>
          <a:xfrm>
            <a:off x="334800" y="5212799"/>
            <a:ext cx="11523600" cy="13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800" dirty="0">
                <a:latin typeface="Arial" pitchFamily="34" charset="0"/>
                <a:cs typeface="Arial" pitchFamily="34" charset="0"/>
              </a:rPr>
              <a:t>Telefon</a:t>
            </a:r>
          </a:p>
          <a:p>
            <a:r>
              <a:rPr lang="de-DE" sz="1800" dirty="0">
                <a:latin typeface="Arial" pitchFamily="34" charset="0"/>
                <a:cs typeface="Arial" pitchFamily="34" charset="0"/>
              </a:rPr>
              <a:t>Fax</a:t>
            </a:r>
          </a:p>
          <a:p>
            <a:endParaRPr lang="de-DE" sz="1800" dirty="0">
              <a:latin typeface="Arial" pitchFamily="34" charset="0"/>
              <a:cs typeface="Arial" pitchFamily="34" charset="0"/>
            </a:endParaRPr>
          </a:p>
          <a:p>
            <a:pPr>
              <a:tabLst>
                <a:tab pos="990600" algn="l"/>
              </a:tabLst>
            </a:pPr>
            <a:r>
              <a:rPr lang="de-DE" sz="1800" dirty="0">
                <a:latin typeface="Arial" pitchFamily="34" charset="0"/>
                <a:cs typeface="Arial" pitchFamily="34" charset="0"/>
              </a:rPr>
              <a:t>E-Mail</a:t>
            </a:r>
            <a:br>
              <a:rPr lang="de-DE" sz="1800" dirty="0">
                <a:latin typeface="Arial" pitchFamily="34" charset="0"/>
                <a:cs typeface="Arial" pitchFamily="34" charset="0"/>
              </a:rPr>
            </a:br>
            <a:r>
              <a:rPr lang="de-DE" sz="1800" dirty="0">
                <a:latin typeface="Arial" pitchFamily="34" charset="0"/>
                <a:cs typeface="Arial" pitchFamily="34" charset="0"/>
              </a:rPr>
              <a:t>Internet</a:t>
            </a:r>
            <a:r>
              <a:rPr lang="de-DE" sz="1800" baseline="0" dirty="0">
                <a:latin typeface="Arial" pitchFamily="34" charset="0"/>
                <a:cs typeface="Arial" pitchFamily="34" charset="0"/>
              </a:rPr>
              <a:t>	</a:t>
            </a:r>
            <a:r>
              <a:rPr lang="de-DE" sz="1800" dirty="0">
                <a:latin typeface="Arial" pitchFamily="34" charset="0"/>
                <a:cs typeface="Arial" pitchFamily="34" charset="0"/>
              </a:rPr>
              <a:t>www.ika.rwth-aachen.de</a:t>
            </a:r>
          </a:p>
        </p:txBody>
      </p:sp>
      <p:sp>
        <p:nvSpPr>
          <p:cNvPr id="9" name="Adresse"/>
          <p:cNvSpPr/>
          <p:nvPr userDrawn="1"/>
        </p:nvSpPr>
        <p:spPr>
          <a:xfrm>
            <a:off x="334800" y="3214800"/>
            <a:ext cx="11523600" cy="1432800"/>
          </a:xfrm>
          <a:prstGeom prst="rect">
            <a:avLst/>
          </a:prstGeom>
        </p:spPr>
        <p:txBody>
          <a:bodyPr wrap="square" lIns="0" tIns="0" rIns="0">
            <a:spAutoFit/>
          </a:bodyPr>
          <a:lstStyle/>
          <a:p>
            <a:r>
              <a:rPr lang="de-DE" sz="1800" dirty="0">
                <a:latin typeface="Arial" pitchFamily="34" charset="0"/>
                <a:cs typeface="Arial" pitchFamily="34" charset="0"/>
              </a:rPr>
              <a:t>Institut für Kraftfahrzeuge</a:t>
            </a:r>
          </a:p>
          <a:p>
            <a:r>
              <a:rPr lang="de-DE" sz="1800" dirty="0">
                <a:latin typeface="Arial" pitchFamily="34" charset="0"/>
                <a:cs typeface="Arial" pitchFamily="34" charset="0"/>
              </a:rPr>
              <a:t>RWTH Aachen University</a:t>
            </a:r>
          </a:p>
          <a:p>
            <a:r>
              <a:rPr lang="de-DE" sz="1800" dirty="0">
                <a:latin typeface="Arial" pitchFamily="34" charset="0"/>
                <a:cs typeface="Arial" pitchFamily="34" charset="0"/>
              </a:rPr>
              <a:t>Steinbachstraße 7</a:t>
            </a:r>
          </a:p>
          <a:p>
            <a:r>
              <a:rPr lang="de-DE" sz="1800" dirty="0">
                <a:latin typeface="Arial" pitchFamily="34" charset="0"/>
                <a:cs typeface="Arial" pitchFamily="34" charset="0"/>
              </a:rPr>
              <a:t>52074 Aachen</a:t>
            </a:r>
          </a:p>
        </p:txBody>
      </p:sp>
      <p:sp>
        <p:nvSpPr>
          <p:cNvPr id="8" name="Name"/>
          <p:cNvSpPr>
            <a:spLocks noGrp="1"/>
          </p:cNvSpPr>
          <p:nvPr>
            <p:ph type="body" sz="quarter" idx="12" hasCustomPrompt="1"/>
          </p:nvPr>
        </p:nvSpPr>
        <p:spPr>
          <a:xfrm>
            <a:off x="334799" y="2350799"/>
            <a:ext cx="11523600" cy="360000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 sz="1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lang="de-DE" dirty="0"/>
              <a:t>Dr.-Ing. / Dipl.-Ing. Vorname Nachname (Bearbeiter, Ansprechpartner)</a:t>
            </a:r>
          </a:p>
        </p:txBody>
      </p:sp>
      <p:sp>
        <p:nvSpPr>
          <p:cNvPr id="12" name="KontaktDaten"/>
          <p:cNvSpPr>
            <a:spLocks noGrp="1"/>
          </p:cNvSpPr>
          <p:nvPr>
            <p:ph type="body" sz="quarter" idx="13" hasCustomPrompt="1"/>
          </p:nvPr>
        </p:nvSpPr>
        <p:spPr>
          <a:xfrm>
            <a:off x="1313999" y="5212799"/>
            <a:ext cx="10544400" cy="11700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de-DE" dirty="0"/>
              <a:t>+49 241 80 </a:t>
            </a:r>
            <a:r>
              <a:rPr lang="de-DE" dirty="0" err="1"/>
              <a:t>xxxxx</a:t>
            </a:r>
            <a:endParaRPr lang="de-DE" dirty="0"/>
          </a:p>
          <a:p>
            <a:pPr lvl="0"/>
            <a:r>
              <a:rPr lang="de-DE" dirty="0"/>
              <a:t>+49 241 80 22147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xxxxx@ika.rwth-aachen.de</a:t>
            </a:r>
          </a:p>
        </p:txBody>
      </p:sp>
      <p:sp>
        <p:nvSpPr>
          <p:cNvPr id="7" name="Titel"/>
          <p:cNvSpPr txBox="1"/>
          <p:nvPr userDrawn="1"/>
        </p:nvSpPr>
        <p:spPr>
          <a:xfrm>
            <a:off x="334799" y="190800"/>
            <a:ext cx="8784000" cy="576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2500"/>
              </a:lnSpc>
            </a:pPr>
            <a:r>
              <a:rPr lang="de-DE" sz="2200" b="1" dirty="0">
                <a:latin typeface="Arial" pitchFamily="34" charset="0"/>
                <a:cs typeface="Arial" pitchFamily="34" charset="0"/>
              </a:rPr>
              <a:t>Kontakt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rtDatum"/>
          <p:cNvSpPr>
            <a:spLocks noGrp="1"/>
          </p:cNvSpPr>
          <p:nvPr>
            <p:ph type="body" sz="quarter" idx="11" hasCustomPrompt="1"/>
          </p:nvPr>
        </p:nvSpPr>
        <p:spPr>
          <a:xfrm>
            <a:off x="334799" y="4654799"/>
            <a:ext cx="11523600" cy="360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GB" noProof="0"/>
              <a:t>Venue, xy Month 201x</a:t>
            </a:r>
          </a:p>
        </p:txBody>
      </p:sp>
      <p:sp>
        <p:nvSpPr>
          <p:cNvPr id="13" name="Name"/>
          <p:cNvSpPr>
            <a:spLocks noGrp="1"/>
          </p:cNvSpPr>
          <p:nvPr>
            <p:ph type="body" sz="quarter" idx="12" hasCustomPrompt="1"/>
          </p:nvPr>
        </p:nvSpPr>
        <p:spPr>
          <a:xfrm>
            <a:off x="334799" y="5158799"/>
            <a:ext cx="11523600" cy="360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GB" noProof="0"/>
              <a:t>Dr.-Ing. / Dipl.-Ing. Vorname Nachname</a:t>
            </a:r>
          </a:p>
        </p:txBody>
      </p:sp>
      <p:sp>
        <p:nvSpPr>
          <p:cNvPr id="8" name="Vortragstitel"/>
          <p:cNvSpPr>
            <a:spLocks noGrp="1"/>
          </p:cNvSpPr>
          <p:nvPr>
            <p:ph sz="quarter" idx="10" hasCustomPrompt="1"/>
          </p:nvPr>
        </p:nvSpPr>
        <p:spPr>
          <a:xfrm>
            <a:off x="334799" y="2782800"/>
            <a:ext cx="11523600" cy="1115690"/>
          </a:xfrm>
        </p:spPr>
        <p:txBody>
          <a:bodyPr lIns="0" tIns="0" rIns="0" bIns="0" anchor="t">
            <a:spAutoFit/>
          </a:bodyPr>
          <a:lstStyle>
            <a:lvl1pPr marL="0" indent="0" algn="l" defTabSz="914400" rtl="0" eaLnBrk="1" latinLnBrk="0" hangingPunct="1">
              <a:lnSpc>
                <a:spcPts val="2500"/>
              </a:lnSpc>
              <a:spcBef>
                <a:spcPct val="0"/>
              </a:spcBef>
              <a:buNone/>
              <a:defRPr lang="de-DE" sz="2200" b="1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GB" noProof="0"/>
              <a:t>Name des Vortrags</a:t>
            </a:r>
          </a:p>
          <a:p>
            <a:pPr lvl="0"/>
            <a:r>
              <a:rPr lang="en-GB" noProof="0"/>
              <a:t>(Vortragstitel, Arial 20pt Fett</a:t>
            </a:r>
          </a:p>
          <a:p>
            <a:pPr lvl="0"/>
            <a:r>
              <a:rPr lang="en-GB" noProof="0"/>
              <a:t>max. 3-Zeiler)</a:t>
            </a:r>
          </a:p>
        </p:txBody>
      </p:sp>
      <p:sp>
        <p:nvSpPr>
          <p:cNvPr id="2" name="Veranstaltungstitel"/>
          <p:cNvSpPr>
            <a:spLocks noGrp="1"/>
          </p:cNvSpPr>
          <p:nvPr>
            <p:ph type="ctrTitle" hasCustomPrompt="1"/>
          </p:nvPr>
        </p:nvSpPr>
        <p:spPr>
          <a:xfrm>
            <a:off x="334799" y="1447199"/>
            <a:ext cx="11523600" cy="961200"/>
          </a:xfrm>
        </p:spPr>
        <p:txBody>
          <a:bodyPr anchor="t">
            <a:spAutoFit/>
          </a:bodyPr>
          <a:lstStyle>
            <a:lvl1pPr>
              <a:defRPr/>
            </a:lvl1pPr>
          </a:lstStyle>
          <a:p>
            <a:r>
              <a:rPr lang="en-GB" noProof="0" dirty="0" err="1"/>
              <a:t>Veranstaltung</a:t>
            </a:r>
            <a:br>
              <a:rPr lang="en-GB" noProof="0" dirty="0"/>
            </a:br>
            <a:r>
              <a:rPr lang="en-GB" noProof="0" dirty="0"/>
              <a:t>(</a:t>
            </a:r>
            <a:r>
              <a:rPr lang="en-GB" noProof="0" dirty="0" err="1"/>
              <a:t>Veranstaltungstitel</a:t>
            </a:r>
            <a:r>
              <a:rPr lang="en-GB" noProof="0" dirty="0"/>
              <a:t>, Arial 20pt </a:t>
            </a:r>
            <a:r>
              <a:rPr lang="en-GB" noProof="0" dirty="0" err="1"/>
              <a:t>Fett</a:t>
            </a:r>
            <a:br>
              <a:rPr lang="en-GB" noProof="0" dirty="0"/>
            </a:br>
            <a:r>
              <a:rPr lang="en-GB" noProof="0" dirty="0"/>
              <a:t>max. 3-Zeiler)</a:t>
            </a:r>
          </a:p>
        </p:txBody>
      </p:sp>
      <p:sp>
        <p:nvSpPr>
          <p:cNvPr id="7" name="Adresse"/>
          <p:cNvSpPr>
            <a:spLocks noGrp="1"/>
          </p:cNvSpPr>
          <p:nvPr>
            <p:ph type="body" sz="quarter" idx="13" hasCustomPrompt="1"/>
          </p:nvPr>
        </p:nvSpPr>
        <p:spPr>
          <a:xfrm>
            <a:off x="334799" y="5806800"/>
            <a:ext cx="11523600" cy="792000"/>
          </a:xfrm>
        </p:spPr>
        <p:txBody>
          <a:bodyPr lIns="0" tIns="0" rIns="0" bIns="0" anchor="b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/>
            </a:lvl1pPr>
          </a:lstStyle>
          <a:p>
            <a:r>
              <a:rPr lang="en-GB" noProof="0">
                <a:latin typeface="Arial" pitchFamily="34" charset="0"/>
                <a:cs typeface="Arial" pitchFamily="34" charset="0"/>
              </a:rPr>
              <a:t>Textplatzhalter dem Design entsprechend füllen:</a:t>
            </a:r>
            <a:br>
              <a:rPr lang="en-GB" noProof="0">
                <a:latin typeface="Arial" pitchFamily="34" charset="0"/>
                <a:cs typeface="Arial" pitchFamily="34" charset="0"/>
              </a:rPr>
            </a:br>
            <a:r>
              <a:rPr lang="en-GB" noProof="0">
                <a:latin typeface="Arial" pitchFamily="34" charset="0"/>
                <a:cs typeface="Arial" pitchFamily="34" charset="0"/>
              </a:rPr>
              <a:t>Institut für Kraftfahrzeuge bzw. Institute for Automotive Engineering</a:t>
            </a:r>
            <a:br>
              <a:rPr lang="en-GB" noProof="0">
                <a:latin typeface="Arial" pitchFamily="34" charset="0"/>
                <a:cs typeface="Arial" pitchFamily="34" charset="0"/>
              </a:rPr>
            </a:br>
            <a:r>
              <a:rPr lang="en-GB" noProof="0">
                <a:latin typeface="Arial" pitchFamily="34" charset="0"/>
                <a:cs typeface="Arial" pitchFamily="34" charset="0"/>
              </a:rPr>
              <a:t>Forschungsgesellschaft Kraftfahrwesen mbH Aachen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2059614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70" imgH="270" progId="TCLayout.ActiveDocument.1">
                  <p:embed/>
                </p:oleObj>
              </mc:Choice>
              <mc:Fallback>
                <p:oleObj name="think-cell Folie" r:id="rId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 anchor="b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>
            <a:normAutofit/>
          </a:bodyPr>
          <a:lstStyle>
            <a:lvl1pPr marL="360000"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080000"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00000"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6962788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70" imgH="270" progId="TCLayout.ActiveDocument.1">
                  <p:embed/>
                </p:oleObj>
              </mc:Choice>
              <mc:Fallback>
                <p:oleObj name="think-cell Folie" r:id="rId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 anchor="b"/>
          <a:lstStyle/>
          <a:p>
            <a:r>
              <a:rPr lang="en-GB" noProof="0"/>
              <a:t>Titelmasterformat durch Klicken bearbeiten</a:t>
            </a:r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 anchor="b"/>
          <a:lstStyle/>
          <a:p>
            <a:r>
              <a:rPr lang="en-GB" noProof="0"/>
              <a:t>Titelmasterformat durch Klicken bearbeiten</a:t>
            </a:r>
          </a:p>
        </p:txBody>
      </p:sp>
      <p:sp>
        <p:nvSpPr>
          <p:cNvPr id="3" name="InhaltsplatzhalterLinks"/>
          <p:cNvSpPr>
            <a:spLocks noGrp="1"/>
          </p:cNvSpPr>
          <p:nvPr>
            <p:ph sz="half" idx="1"/>
          </p:nvPr>
        </p:nvSpPr>
        <p:spPr>
          <a:xfrm>
            <a:off x="334800" y="1447199"/>
            <a:ext cx="5518800" cy="515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  <p:sp>
        <p:nvSpPr>
          <p:cNvPr id="4" name="InhaltsplatzhalterRechts"/>
          <p:cNvSpPr>
            <a:spLocks noGrp="1"/>
          </p:cNvSpPr>
          <p:nvPr>
            <p:ph sz="half" idx="2"/>
          </p:nvPr>
        </p:nvSpPr>
        <p:spPr>
          <a:xfrm>
            <a:off x="6336000" y="1447199"/>
            <a:ext cx="5518800" cy="515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slideLayout" Target="../slideLayouts/slideLayout8.xml"/><Relationship Id="rId7" Type="http://schemas.openxmlformats.org/officeDocument/2006/relationships/tags" Target="../tags/tag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2117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8" imgW="360" imgH="360" progId="TCLayout.ActiveDocument.1">
                  <p:embed/>
                </p:oleObj>
              </mc:Choice>
              <mc:Fallback>
                <p:oleObj name="think-cell Folie" r:id="rId8" imgW="360" imgH="360" progId="TCLayout.ActiveDocument.1">
                  <p:embed/>
                  <p:pic>
                    <p:nvPicPr>
                      <p:cNvPr id="0" name="Picture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7" y="1589"/>
                        <a:ext cx="211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Master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MasterTextplatzhalter"/>
          <p:cNvSpPr>
            <a:spLocks noGrp="1"/>
          </p:cNvSpPr>
          <p:nvPr>
            <p:ph type="body" idx="1"/>
          </p:nvPr>
        </p:nvSpPr>
        <p:spPr>
          <a:xfrm>
            <a:off x="334799" y="1447199"/>
            <a:ext cx="11523600" cy="5144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3" name="FusszeileUntenRechts"/>
          <p:cNvSpPr txBox="1"/>
          <p:nvPr/>
        </p:nvSpPr>
        <p:spPr>
          <a:xfrm>
            <a:off x="9457567" y="6597650"/>
            <a:ext cx="2400000" cy="2592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©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</a:t>
            </a:r>
            <a:r>
              <a:rPr lang="en-US" sz="900" kern="1200" noProof="0" dirty="0" err="1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ka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2021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·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All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rights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reserved</a:t>
            </a:r>
          </a:p>
        </p:txBody>
      </p:sp>
      <p:sp>
        <p:nvSpPr>
          <p:cNvPr id="14" name="FusszeileDatum"/>
          <p:cNvSpPr txBox="1"/>
          <p:nvPr/>
        </p:nvSpPr>
        <p:spPr>
          <a:xfrm>
            <a:off x="6096000" y="6597650"/>
            <a:ext cx="1152128" cy="260350"/>
          </a:xfrm>
          <a:prstGeom prst="rect">
            <a:avLst/>
          </a:prstGeom>
          <a:noFill/>
        </p:spPr>
        <p:txBody>
          <a:bodyPr wrap="square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29.03.2021</a:t>
            </a:r>
          </a:p>
        </p:txBody>
      </p:sp>
      <p:sp>
        <p:nvSpPr>
          <p:cNvPr id="15" name="FusszeileFolienNummer"/>
          <p:cNvSpPr txBox="1"/>
          <p:nvPr/>
        </p:nvSpPr>
        <p:spPr>
          <a:xfrm>
            <a:off x="4416000" y="6597650"/>
            <a:ext cx="1680000" cy="26035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Folie</a:t>
            </a:r>
            <a:r>
              <a:rPr lang="en-US" sz="9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Nr. </a:t>
            </a:r>
            <a:fld id="{AD55335C-F627-4D95-98CA-738788D5686D}" type="slidenum">
              <a:rPr lang="de-DE" sz="9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en-US" sz="9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FusszeileUntenLinks"/>
          <p:cNvSpPr txBox="1"/>
          <p:nvPr/>
        </p:nvSpPr>
        <p:spPr>
          <a:xfrm>
            <a:off x="334433" y="6597650"/>
            <a:ext cx="2160000" cy="2603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#800 · Themenstellung.pptx</a:t>
            </a:r>
          </a:p>
        </p:txBody>
      </p:sp>
      <p:pic>
        <p:nvPicPr>
          <p:cNvPr id="10" name="Logo" descr="K:\ika-fka\Vorlagen\LOGOS\ika\6 PNG\ika Logo rgb.png"/>
          <p:cNvPicPr>
            <a:picLocks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9514800" y="183600"/>
            <a:ext cx="2343600" cy="5292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5" r:id="rId5"/>
  </p:sldLayoutIdLst>
  <p:hf sldNum="0" hdr="0" ftr="0"/>
  <p:txStyles>
    <p:titleStyle>
      <a:lvl1pPr algn="l" defTabSz="914400" rtl="0" eaLnBrk="1" latinLnBrk="0" hangingPunct="1">
        <a:lnSpc>
          <a:spcPts val="2500"/>
        </a:lnSpc>
        <a:spcBef>
          <a:spcPct val="0"/>
        </a:spcBef>
        <a:buNone/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2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8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438275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0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411088266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8" imgW="270" imgH="270" progId="TCLayout.ActiveDocument.1">
                  <p:embed/>
                </p:oleObj>
              </mc:Choice>
              <mc:Fallback>
                <p:oleObj name="think-cell Foli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Master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GB" noProof="0"/>
              <a:t>Titelmasterformat durch Klicken bearbeiten</a:t>
            </a:r>
          </a:p>
        </p:txBody>
      </p:sp>
      <p:sp>
        <p:nvSpPr>
          <p:cNvPr id="3" name="MasterTextplatzhalter"/>
          <p:cNvSpPr>
            <a:spLocks noGrp="1"/>
          </p:cNvSpPr>
          <p:nvPr>
            <p:ph type="body" idx="1"/>
          </p:nvPr>
        </p:nvSpPr>
        <p:spPr>
          <a:xfrm>
            <a:off x="334799" y="1447199"/>
            <a:ext cx="11523600" cy="5144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 dirty="0" err="1"/>
              <a:t>Textmasterformate</a:t>
            </a:r>
            <a:r>
              <a:rPr lang="en-GB" noProof="0" dirty="0"/>
              <a:t> </a:t>
            </a:r>
            <a:r>
              <a:rPr lang="en-GB" noProof="0" dirty="0" err="1"/>
              <a:t>durch</a:t>
            </a:r>
            <a:r>
              <a:rPr lang="en-GB" noProof="0" dirty="0"/>
              <a:t> </a:t>
            </a:r>
            <a:r>
              <a:rPr lang="en-GB" noProof="0" dirty="0" err="1"/>
              <a:t>Klicken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  <a:p>
            <a:pPr lvl="1"/>
            <a:r>
              <a:rPr lang="en-GB" noProof="0" dirty="0" err="1"/>
              <a:t>Zweite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2"/>
            <a:r>
              <a:rPr lang="en-GB" noProof="0" dirty="0" err="1"/>
              <a:t>Dritte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3"/>
            <a:r>
              <a:rPr lang="en-GB" noProof="0" dirty="0" err="1"/>
              <a:t>Vierte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4"/>
            <a:r>
              <a:rPr lang="en-GB" noProof="0" dirty="0" err="1"/>
              <a:t>Fünfte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</p:txBody>
      </p:sp>
      <p:pic>
        <p:nvPicPr>
          <p:cNvPr id="7" name="Logo" descr="ika-Logo-rgb.png"/>
          <p:cNvPicPr>
            <a:picLocks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514800" y="183600"/>
            <a:ext cx="2343600" cy="529200"/>
          </a:xfrm>
          <a:prstGeom prst="rect">
            <a:avLst/>
          </a:prstGeom>
        </p:spPr>
      </p:pic>
      <p:sp>
        <p:nvSpPr>
          <p:cNvPr id="13" name="FusszeileUntenRechts"/>
          <p:cNvSpPr txBox="1"/>
          <p:nvPr/>
        </p:nvSpPr>
        <p:spPr>
          <a:xfrm>
            <a:off x="9457567" y="6597650"/>
            <a:ext cx="2400000" cy="2592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©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</a:t>
            </a:r>
            <a:r>
              <a:rPr lang="en-US" sz="900" kern="1200" noProof="0" dirty="0" err="1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ka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2017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·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All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rights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reserved</a:t>
            </a:r>
          </a:p>
        </p:txBody>
      </p:sp>
      <p:sp>
        <p:nvSpPr>
          <p:cNvPr id="14" name="FusszeileDatum"/>
          <p:cNvSpPr txBox="1"/>
          <p:nvPr/>
        </p:nvSpPr>
        <p:spPr>
          <a:xfrm>
            <a:off x="6096000" y="6597650"/>
            <a:ext cx="1152128" cy="260350"/>
          </a:xfrm>
          <a:prstGeom prst="rect">
            <a:avLst/>
          </a:prstGeom>
          <a:noFill/>
        </p:spPr>
        <p:txBody>
          <a:bodyPr wrap="square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90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2018/07/30</a:t>
            </a:r>
            <a:endParaRPr lang="en-US" sz="9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FusszeileFolienNummer"/>
          <p:cNvSpPr txBox="1"/>
          <p:nvPr/>
        </p:nvSpPr>
        <p:spPr>
          <a:xfrm>
            <a:off x="4416000" y="6597650"/>
            <a:ext cx="1680000" cy="26035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Slide No. </a:t>
            </a:r>
            <a:fld id="{AD55335C-F627-4D95-98CA-738788D5686D}" type="slidenum">
              <a:rPr lang="de-DE" sz="9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en-US" sz="9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FusszeileUntenLinks"/>
          <p:cNvSpPr txBox="1"/>
          <p:nvPr/>
        </p:nvSpPr>
        <p:spPr>
          <a:xfrm>
            <a:off x="334433" y="6597650"/>
            <a:ext cx="2160000" cy="2603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#800 · 18MLI0007.pptx</a:t>
            </a:r>
            <a:endParaRPr lang="en-US" sz="9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</p:sldLayoutIdLst>
  <p:hf sldNum="0" hdr="0" ftr="0"/>
  <p:txStyles>
    <p:titleStyle>
      <a:lvl1pPr algn="l" defTabSz="914400" rtl="0" eaLnBrk="1" latinLnBrk="0" hangingPunct="1">
        <a:lnSpc>
          <a:spcPts val="2500"/>
        </a:lnSpc>
        <a:spcBef>
          <a:spcPct val="0"/>
        </a:spcBef>
        <a:buNone/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2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8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438275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0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ster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MasterTextplatzhalter"/>
          <p:cNvSpPr>
            <a:spLocks noGrp="1"/>
          </p:cNvSpPr>
          <p:nvPr>
            <p:ph type="body" idx="1"/>
          </p:nvPr>
        </p:nvSpPr>
        <p:spPr>
          <a:xfrm>
            <a:off x="334799" y="1447199"/>
            <a:ext cx="11523600" cy="5144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pSp>
        <p:nvGrpSpPr>
          <p:cNvPr id="13" name="Logo"/>
          <p:cNvGrpSpPr>
            <a:grpSpLocks/>
          </p:cNvGrpSpPr>
          <p:nvPr/>
        </p:nvGrpSpPr>
        <p:grpSpPr bwMode="auto">
          <a:xfrm>
            <a:off x="9986400" y="190800"/>
            <a:ext cx="1872000" cy="705600"/>
            <a:chOff x="4693" y="85"/>
            <a:chExt cx="956" cy="361"/>
          </a:xfrm>
        </p:grpSpPr>
        <p:sp>
          <p:nvSpPr>
            <p:cNvPr id="14" name="Freeform 142"/>
            <p:cNvSpPr>
              <a:spLocks/>
            </p:cNvSpPr>
            <p:nvPr/>
          </p:nvSpPr>
          <p:spPr bwMode="auto">
            <a:xfrm>
              <a:off x="5056" y="231"/>
              <a:ext cx="392" cy="215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226" y="52"/>
                </a:cxn>
                <a:cxn ang="0">
                  <a:pos x="0" y="148"/>
                </a:cxn>
                <a:cxn ang="0">
                  <a:pos x="68" y="148"/>
                </a:cxn>
                <a:cxn ang="0">
                  <a:pos x="264" y="57"/>
                </a:cxn>
                <a:cxn ang="0">
                  <a:pos x="139" y="0"/>
                </a:cxn>
                <a:cxn ang="0">
                  <a:pos x="125" y="0"/>
                </a:cxn>
              </a:cxnLst>
              <a:rect l="0" t="0" r="r" b="b"/>
              <a:pathLst>
                <a:path w="264" h="148">
                  <a:moveTo>
                    <a:pt x="125" y="0"/>
                  </a:moveTo>
                  <a:cubicBezTo>
                    <a:pt x="125" y="0"/>
                    <a:pt x="226" y="39"/>
                    <a:pt x="226" y="52"/>
                  </a:cubicBezTo>
                  <a:cubicBezTo>
                    <a:pt x="226" y="84"/>
                    <a:pt x="0" y="148"/>
                    <a:pt x="0" y="148"/>
                  </a:cubicBezTo>
                  <a:cubicBezTo>
                    <a:pt x="68" y="148"/>
                    <a:pt x="68" y="148"/>
                    <a:pt x="68" y="148"/>
                  </a:cubicBezTo>
                  <a:cubicBezTo>
                    <a:pt x="68" y="148"/>
                    <a:pt x="264" y="94"/>
                    <a:pt x="264" y="57"/>
                  </a:cubicBezTo>
                  <a:cubicBezTo>
                    <a:pt x="264" y="32"/>
                    <a:pt x="139" y="0"/>
                    <a:pt x="139" y="0"/>
                  </a:cubicBezTo>
                  <a:lnTo>
                    <a:pt x="125" y="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 sz="1800"/>
            </a:p>
          </p:txBody>
        </p:sp>
        <p:sp>
          <p:nvSpPr>
            <p:cNvPr id="15" name="Freeform 143"/>
            <p:cNvSpPr>
              <a:spLocks/>
            </p:cNvSpPr>
            <p:nvPr/>
          </p:nvSpPr>
          <p:spPr bwMode="auto">
            <a:xfrm>
              <a:off x="5347" y="229"/>
              <a:ext cx="302" cy="2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63"/>
                </a:cxn>
                <a:cxn ang="0">
                  <a:pos x="63" y="149"/>
                </a:cxn>
                <a:cxn ang="0">
                  <a:pos x="114" y="149"/>
                </a:cxn>
                <a:cxn ang="0">
                  <a:pos x="203" y="62"/>
                </a:cxn>
                <a:cxn ang="0">
                  <a:pos x="17" y="1"/>
                </a:cxn>
                <a:cxn ang="0">
                  <a:pos x="0" y="0"/>
                </a:cxn>
              </a:cxnLst>
              <a:rect l="0" t="0" r="r" b="b"/>
              <a:pathLst>
                <a:path w="203" h="149">
                  <a:moveTo>
                    <a:pt x="0" y="0"/>
                  </a:moveTo>
                  <a:cubicBezTo>
                    <a:pt x="0" y="0"/>
                    <a:pt x="171" y="33"/>
                    <a:pt x="168" y="63"/>
                  </a:cubicBezTo>
                  <a:cubicBezTo>
                    <a:pt x="164" y="103"/>
                    <a:pt x="63" y="149"/>
                    <a:pt x="63" y="149"/>
                  </a:cubicBezTo>
                  <a:cubicBezTo>
                    <a:pt x="114" y="149"/>
                    <a:pt x="114" y="149"/>
                    <a:pt x="114" y="149"/>
                  </a:cubicBezTo>
                  <a:cubicBezTo>
                    <a:pt x="114" y="149"/>
                    <a:pt x="203" y="103"/>
                    <a:pt x="203" y="62"/>
                  </a:cubicBezTo>
                  <a:cubicBezTo>
                    <a:pt x="203" y="24"/>
                    <a:pt x="17" y="1"/>
                    <a:pt x="17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 sz="1800"/>
            </a:p>
          </p:txBody>
        </p:sp>
        <p:sp>
          <p:nvSpPr>
            <p:cNvPr id="16" name="Freeform 144"/>
            <p:cNvSpPr>
              <a:spLocks/>
            </p:cNvSpPr>
            <p:nvPr/>
          </p:nvSpPr>
          <p:spPr bwMode="auto">
            <a:xfrm>
              <a:off x="4693" y="85"/>
              <a:ext cx="144" cy="264"/>
            </a:xfrm>
            <a:custGeom>
              <a:avLst/>
              <a:gdLst/>
              <a:ahLst/>
              <a:cxnLst>
                <a:cxn ang="0">
                  <a:pos x="71" y="27"/>
                </a:cxn>
                <a:cxn ang="0">
                  <a:pos x="57" y="43"/>
                </a:cxn>
                <a:cxn ang="0">
                  <a:pos x="57" y="50"/>
                </a:cxn>
                <a:cxn ang="0">
                  <a:pos x="87" y="50"/>
                </a:cxn>
                <a:cxn ang="0">
                  <a:pos x="84" y="73"/>
                </a:cxn>
                <a:cxn ang="0">
                  <a:pos x="57" y="73"/>
                </a:cxn>
                <a:cxn ang="0">
                  <a:pos x="57" y="181"/>
                </a:cxn>
                <a:cxn ang="0">
                  <a:pos x="23" y="181"/>
                </a:cxn>
                <a:cxn ang="0">
                  <a:pos x="23" y="73"/>
                </a:cxn>
                <a:cxn ang="0">
                  <a:pos x="0" y="73"/>
                </a:cxn>
                <a:cxn ang="0">
                  <a:pos x="0" y="50"/>
                </a:cxn>
                <a:cxn ang="0">
                  <a:pos x="23" y="50"/>
                </a:cxn>
                <a:cxn ang="0">
                  <a:pos x="23" y="41"/>
                </a:cxn>
                <a:cxn ang="0">
                  <a:pos x="65" y="0"/>
                </a:cxn>
                <a:cxn ang="0">
                  <a:pos x="97" y="6"/>
                </a:cxn>
                <a:cxn ang="0">
                  <a:pos x="97" y="31"/>
                </a:cxn>
                <a:cxn ang="0">
                  <a:pos x="71" y="27"/>
                </a:cxn>
              </a:cxnLst>
              <a:rect l="0" t="0" r="r" b="b"/>
              <a:pathLst>
                <a:path w="97" h="181">
                  <a:moveTo>
                    <a:pt x="71" y="27"/>
                  </a:moveTo>
                  <a:cubicBezTo>
                    <a:pt x="61" y="27"/>
                    <a:pt x="57" y="32"/>
                    <a:pt x="57" y="43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4" y="73"/>
                    <a:pt x="84" y="73"/>
                    <a:pt x="84" y="73"/>
                  </a:cubicBezTo>
                  <a:cubicBezTo>
                    <a:pt x="57" y="73"/>
                    <a:pt x="57" y="73"/>
                    <a:pt x="57" y="73"/>
                  </a:cubicBezTo>
                  <a:cubicBezTo>
                    <a:pt x="57" y="181"/>
                    <a:pt x="57" y="181"/>
                    <a:pt x="57" y="181"/>
                  </a:cubicBezTo>
                  <a:cubicBezTo>
                    <a:pt x="23" y="181"/>
                    <a:pt x="23" y="181"/>
                    <a:pt x="23" y="181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3" y="9"/>
                    <a:pt x="43" y="0"/>
                    <a:pt x="65" y="0"/>
                  </a:cubicBezTo>
                  <a:cubicBezTo>
                    <a:pt x="84" y="0"/>
                    <a:pt x="97" y="6"/>
                    <a:pt x="97" y="6"/>
                  </a:cubicBezTo>
                  <a:cubicBezTo>
                    <a:pt x="97" y="31"/>
                    <a:pt x="97" y="31"/>
                    <a:pt x="97" y="31"/>
                  </a:cubicBezTo>
                  <a:cubicBezTo>
                    <a:pt x="97" y="31"/>
                    <a:pt x="81" y="27"/>
                    <a:pt x="71" y="27"/>
                  </a:cubicBezTo>
                </a:path>
              </a:pathLst>
            </a:custGeom>
            <a:solidFill>
              <a:srgbClr val="6D90A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 sz="1800"/>
            </a:p>
          </p:txBody>
        </p:sp>
        <p:sp>
          <p:nvSpPr>
            <p:cNvPr id="17" name="Freeform 145"/>
            <p:cNvSpPr>
              <a:spLocks noEditPoints="1"/>
            </p:cNvSpPr>
            <p:nvPr/>
          </p:nvSpPr>
          <p:spPr bwMode="auto">
            <a:xfrm>
              <a:off x="4859" y="88"/>
              <a:ext cx="167" cy="2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7" y="0"/>
                </a:cxn>
                <a:cxn ang="0">
                  <a:pos x="87" y="448"/>
                </a:cxn>
                <a:cxn ang="0">
                  <a:pos x="0" y="448"/>
                </a:cxn>
                <a:cxn ang="0">
                  <a:pos x="0" y="0"/>
                </a:cxn>
                <a:cxn ang="0">
                  <a:pos x="182" y="453"/>
                </a:cxn>
                <a:cxn ang="0">
                  <a:pos x="92" y="263"/>
                </a:cxn>
                <a:cxn ang="0">
                  <a:pos x="167" y="120"/>
                </a:cxn>
                <a:cxn ang="0">
                  <a:pos x="267" y="120"/>
                </a:cxn>
                <a:cxn ang="0">
                  <a:pos x="180" y="258"/>
                </a:cxn>
                <a:cxn ang="0">
                  <a:pos x="280" y="448"/>
                </a:cxn>
                <a:cxn ang="0">
                  <a:pos x="182" y="453"/>
                </a:cxn>
              </a:cxnLst>
              <a:rect l="0" t="0" r="r" b="b"/>
              <a:pathLst>
                <a:path w="280" h="453">
                  <a:moveTo>
                    <a:pt x="0" y="0"/>
                  </a:moveTo>
                  <a:lnTo>
                    <a:pt x="87" y="0"/>
                  </a:lnTo>
                  <a:lnTo>
                    <a:pt x="87" y="448"/>
                  </a:lnTo>
                  <a:lnTo>
                    <a:pt x="0" y="448"/>
                  </a:lnTo>
                  <a:lnTo>
                    <a:pt x="0" y="0"/>
                  </a:lnTo>
                  <a:close/>
                  <a:moveTo>
                    <a:pt x="182" y="453"/>
                  </a:moveTo>
                  <a:lnTo>
                    <a:pt x="92" y="263"/>
                  </a:lnTo>
                  <a:lnTo>
                    <a:pt x="167" y="120"/>
                  </a:lnTo>
                  <a:lnTo>
                    <a:pt x="267" y="120"/>
                  </a:lnTo>
                  <a:lnTo>
                    <a:pt x="180" y="258"/>
                  </a:lnTo>
                  <a:lnTo>
                    <a:pt x="280" y="448"/>
                  </a:lnTo>
                  <a:lnTo>
                    <a:pt x="182" y="453"/>
                  </a:lnTo>
                  <a:close/>
                </a:path>
              </a:pathLst>
            </a:custGeom>
            <a:solidFill>
              <a:srgbClr val="6D90A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 sz="1800"/>
            </a:p>
          </p:txBody>
        </p:sp>
        <p:sp>
          <p:nvSpPr>
            <p:cNvPr id="18" name="Freeform 146"/>
            <p:cNvSpPr>
              <a:spLocks noEditPoints="1"/>
            </p:cNvSpPr>
            <p:nvPr/>
          </p:nvSpPr>
          <p:spPr bwMode="auto">
            <a:xfrm>
              <a:off x="5040" y="154"/>
              <a:ext cx="158" cy="198"/>
            </a:xfrm>
            <a:custGeom>
              <a:avLst/>
              <a:gdLst/>
              <a:ahLst/>
              <a:cxnLst>
                <a:cxn ang="0">
                  <a:pos x="76" y="134"/>
                </a:cxn>
                <a:cxn ang="0">
                  <a:pos x="72" y="122"/>
                </a:cxn>
                <a:cxn ang="0">
                  <a:pos x="37" y="136"/>
                </a:cxn>
                <a:cxn ang="0">
                  <a:pos x="0" y="94"/>
                </a:cxn>
                <a:cxn ang="0">
                  <a:pos x="49" y="52"/>
                </a:cxn>
                <a:cxn ang="0">
                  <a:pos x="71" y="52"/>
                </a:cxn>
                <a:cxn ang="0">
                  <a:pos x="71" y="42"/>
                </a:cxn>
                <a:cxn ang="0">
                  <a:pos x="53" y="28"/>
                </a:cxn>
                <a:cxn ang="0">
                  <a:pos x="11" y="36"/>
                </a:cxn>
                <a:cxn ang="0">
                  <a:pos x="11" y="8"/>
                </a:cxn>
                <a:cxn ang="0">
                  <a:pos x="59" y="0"/>
                </a:cxn>
                <a:cxn ang="0">
                  <a:pos x="106" y="43"/>
                </a:cxn>
                <a:cxn ang="0">
                  <a:pos x="106" y="134"/>
                </a:cxn>
                <a:cxn ang="0">
                  <a:pos x="76" y="134"/>
                </a:cxn>
                <a:cxn ang="0">
                  <a:pos x="71" y="71"/>
                </a:cxn>
                <a:cxn ang="0">
                  <a:pos x="62" y="71"/>
                </a:cxn>
                <a:cxn ang="0">
                  <a:pos x="34" y="93"/>
                </a:cxn>
                <a:cxn ang="0">
                  <a:pos x="49" y="111"/>
                </a:cxn>
                <a:cxn ang="0">
                  <a:pos x="71" y="104"/>
                </a:cxn>
                <a:cxn ang="0">
                  <a:pos x="71" y="71"/>
                </a:cxn>
              </a:cxnLst>
              <a:rect l="0" t="0" r="r" b="b"/>
              <a:pathLst>
                <a:path w="106" h="136">
                  <a:moveTo>
                    <a:pt x="76" y="134"/>
                  </a:moveTo>
                  <a:cubicBezTo>
                    <a:pt x="72" y="122"/>
                    <a:pt x="72" y="122"/>
                    <a:pt x="72" y="122"/>
                  </a:cubicBezTo>
                  <a:cubicBezTo>
                    <a:pt x="72" y="122"/>
                    <a:pt x="59" y="136"/>
                    <a:pt x="37" y="136"/>
                  </a:cubicBezTo>
                  <a:cubicBezTo>
                    <a:pt x="21" y="136"/>
                    <a:pt x="0" y="130"/>
                    <a:pt x="0" y="94"/>
                  </a:cubicBezTo>
                  <a:cubicBezTo>
                    <a:pt x="0" y="58"/>
                    <a:pt x="29" y="52"/>
                    <a:pt x="49" y="52"/>
                  </a:cubicBezTo>
                  <a:cubicBezTo>
                    <a:pt x="71" y="52"/>
                    <a:pt x="71" y="52"/>
                    <a:pt x="71" y="52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1" y="30"/>
                    <a:pt x="65" y="28"/>
                    <a:pt x="53" y="28"/>
                  </a:cubicBezTo>
                  <a:cubicBezTo>
                    <a:pt x="34" y="28"/>
                    <a:pt x="11" y="36"/>
                    <a:pt x="11" y="36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34" y="0"/>
                    <a:pt x="59" y="0"/>
                  </a:cubicBezTo>
                  <a:cubicBezTo>
                    <a:pt x="85" y="0"/>
                    <a:pt x="106" y="7"/>
                    <a:pt x="106" y="43"/>
                  </a:cubicBezTo>
                  <a:cubicBezTo>
                    <a:pt x="106" y="134"/>
                    <a:pt x="106" y="134"/>
                    <a:pt x="106" y="134"/>
                  </a:cubicBezTo>
                  <a:lnTo>
                    <a:pt x="76" y="134"/>
                  </a:lnTo>
                  <a:close/>
                  <a:moveTo>
                    <a:pt x="71" y="71"/>
                  </a:moveTo>
                  <a:cubicBezTo>
                    <a:pt x="62" y="71"/>
                    <a:pt x="62" y="71"/>
                    <a:pt x="62" y="71"/>
                  </a:cubicBezTo>
                  <a:cubicBezTo>
                    <a:pt x="42" y="72"/>
                    <a:pt x="34" y="76"/>
                    <a:pt x="34" y="93"/>
                  </a:cubicBezTo>
                  <a:cubicBezTo>
                    <a:pt x="34" y="107"/>
                    <a:pt x="40" y="111"/>
                    <a:pt x="49" y="111"/>
                  </a:cubicBezTo>
                  <a:cubicBezTo>
                    <a:pt x="62" y="111"/>
                    <a:pt x="71" y="104"/>
                    <a:pt x="71" y="104"/>
                  </a:cubicBezTo>
                  <a:lnTo>
                    <a:pt x="71" y="71"/>
                  </a:lnTo>
                  <a:close/>
                </a:path>
              </a:pathLst>
            </a:custGeom>
            <a:solidFill>
              <a:srgbClr val="6D90A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 sz="1800"/>
            </a:p>
          </p:txBody>
        </p:sp>
      </p:grpSp>
      <p:sp>
        <p:nvSpPr>
          <p:cNvPr id="19" name="FusszeileUntenRechts"/>
          <p:cNvSpPr txBox="1"/>
          <p:nvPr/>
        </p:nvSpPr>
        <p:spPr>
          <a:xfrm>
            <a:off x="9457567" y="6597650"/>
            <a:ext cx="2400000" cy="2592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©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 err="1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fka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2017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·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All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rights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reserved</a:t>
            </a:r>
          </a:p>
        </p:txBody>
      </p:sp>
      <p:sp>
        <p:nvSpPr>
          <p:cNvPr id="20" name="FusszeileDatum"/>
          <p:cNvSpPr txBox="1"/>
          <p:nvPr/>
        </p:nvSpPr>
        <p:spPr>
          <a:xfrm>
            <a:off x="6096000" y="6597650"/>
            <a:ext cx="1152128" cy="260350"/>
          </a:xfrm>
          <a:prstGeom prst="rect">
            <a:avLst/>
          </a:prstGeom>
          <a:noFill/>
        </p:spPr>
        <p:txBody>
          <a:bodyPr wrap="square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90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30.07.2018</a:t>
            </a:r>
            <a:endParaRPr lang="en-US" sz="9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FusszeileFolienNummer"/>
          <p:cNvSpPr txBox="1"/>
          <p:nvPr/>
        </p:nvSpPr>
        <p:spPr>
          <a:xfrm>
            <a:off x="4416000" y="6597650"/>
            <a:ext cx="1680000" cy="26035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Folie</a:t>
            </a:r>
            <a:r>
              <a:rPr lang="en-US" sz="900" baseline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Nr</a:t>
            </a:r>
            <a:r>
              <a:rPr lang="en-US" sz="9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. </a:t>
            </a:r>
            <a:fld id="{AD55335C-F627-4D95-98CA-738788D5686D}" type="slidenum">
              <a:rPr lang="de-DE" sz="9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en-US" sz="9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FusszeileUntenLinks"/>
          <p:cNvSpPr txBox="1"/>
          <p:nvPr/>
        </p:nvSpPr>
        <p:spPr>
          <a:xfrm>
            <a:off x="334433" y="6597650"/>
            <a:ext cx="2160000" cy="2603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#800 · 18MLI0007.pptx</a:t>
            </a:r>
            <a:endParaRPr lang="en-US" sz="9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</p:sldLayoutIdLst>
  <p:hf sldNum="0" hdr="0" ftr="0"/>
  <p:txStyles>
    <p:titleStyle>
      <a:lvl1pPr algn="l" defTabSz="914400" rtl="0" eaLnBrk="1" latinLnBrk="0" hangingPunct="1">
        <a:lnSpc>
          <a:spcPts val="2500"/>
        </a:lnSpc>
        <a:spcBef>
          <a:spcPct val="0"/>
        </a:spcBef>
        <a:buNone/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2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8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438275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0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ster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GB" noProof="0"/>
              <a:t>Titelmasterformat durch Klicken bearbeiten</a:t>
            </a:r>
          </a:p>
        </p:txBody>
      </p:sp>
      <p:sp>
        <p:nvSpPr>
          <p:cNvPr id="3" name="MasterTextplatzhalter"/>
          <p:cNvSpPr>
            <a:spLocks noGrp="1"/>
          </p:cNvSpPr>
          <p:nvPr>
            <p:ph type="body" idx="1"/>
          </p:nvPr>
        </p:nvSpPr>
        <p:spPr>
          <a:xfrm>
            <a:off x="334799" y="1447199"/>
            <a:ext cx="11523600" cy="5144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  <p:sp>
        <p:nvSpPr>
          <p:cNvPr id="10" name="FusszeileUntenRechts"/>
          <p:cNvSpPr txBox="1"/>
          <p:nvPr/>
        </p:nvSpPr>
        <p:spPr>
          <a:xfrm>
            <a:off x="9457567" y="6597650"/>
            <a:ext cx="2400000" cy="2592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©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 err="1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fka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2017 ·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All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rights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reserved</a:t>
            </a:r>
          </a:p>
        </p:txBody>
      </p:sp>
      <p:sp>
        <p:nvSpPr>
          <p:cNvPr id="11" name="FusszeileDatum"/>
          <p:cNvSpPr txBox="1"/>
          <p:nvPr/>
        </p:nvSpPr>
        <p:spPr>
          <a:xfrm>
            <a:off x="6096000" y="6597650"/>
            <a:ext cx="1152128" cy="260350"/>
          </a:xfrm>
          <a:prstGeom prst="rect">
            <a:avLst/>
          </a:prstGeom>
          <a:noFill/>
        </p:spPr>
        <p:txBody>
          <a:bodyPr wrap="square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90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2018/07/30</a:t>
            </a:r>
            <a:endParaRPr lang="en-US" sz="9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FusszeileFolienNummer"/>
          <p:cNvSpPr txBox="1"/>
          <p:nvPr/>
        </p:nvSpPr>
        <p:spPr>
          <a:xfrm>
            <a:off x="4416000" y="6597650"/>
            <a:ext cx="1680000" cy="26035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Slide No. </a:t>
            </a:r>
            <a:fld id="{AD55335C-F627-4D95-98CA-738788D5686D}" type="slidenum">
              <a:rPr lang="de-DE" sz="9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en-US" sz="9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FusszeileUntenLinks"/>
          <p:cNvSpPr txBox="1"/>
          <p:nvPr/>
        </p:nvSpPr>
        <p:spPr>
          <a:xfrm>
            <a:off x="334433" y="6597650"/>
            <a:ext cx="2160000" cy="2603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#800 · 18MLI0007.pptx</a:t>
            </a:r>
            <a:endParaRPr lang="en-US" sz="9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9" name="Logo"/>
          <p:cNvGrpSpPr>
            <a:grpSpLocks/>
          </p:cNvGrpSpPr>
          <p:nvPr/>
        </p:nvGrpSpPr>
        <p:grpSpPr bwMode="auto">
          <a:xfrm>
            <a:off x="9986400" y="190800"/>
            <a:ext cx="1872000" cy="705600"/>
            <a:chOff x="4693" y="85"/>
            <a:chExt cx="956" cy="361"/>
          </a:xfrm>
        </p:grpSpPr>
        <p:sp>
          <p:nvSpPr>
            <p:cNvPr id="20" name="Freeform 142"/>
            <p:cNvSpPr>
              <a:spLocks/>
            </p:cNvSpPr>
            <p:nvPr/>
          </p:nvSpPr>
          <p:spPr bwMode="auto">
            <a:xfrm>
              <a:off x="5056" y="231"/>
              <a:ext cx="392" cy="215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226" y="52"/>
                </a:cxn>
                <a:cxn ang="0">
                  <a:pos x="0" y="148"/>
                </a:cxn>
                <a:cxn ang="0">
                  <a:pos x="68" y="148"/>
                </a:cxn>
                <a:cxn ang="0">
                  <a:pos x="264" y="57"/>
                </a:cxn>
                <a:cxn ang="0">
                  <a:pos x="139" y="0"/>
                </a:cxn>
                <a:cxn ang="0">
                  <a:pos x="125" y="0"/>
                </a:cxn>
              </a:cxnLst>
              <a:rect l="0" t="0" r="r" b="b"/>
              <a:pathLst>
                <a:path w="264" h="148">
                  <a:moveTo>
                    <a:pt x="125" y="0"/>
                  </a:moveTo>
                  <a:cubicBezTo>
                    <a:pt x="125" y="0"/>
                    <a:pt x="226" y="39"/>
                    <a:pt x="226" y="52"/>
                  </a:cubicBezTo>
                  <a:cubicBezTo>
                    <a:pt x="226" y="84"/>
                    <a:pt x="0" y="148"/>
                    <a:pt x="0" y="148"/>
                  </a:cubicBezTo>
                  <a:cubicBezTo>
                    <a:pt x="68" y="148"/>
                    <a:pt x="68" y="148"/>
                    <a:pt x="68" y="148"/>
                  </a:cubicBezTo>
                  <a:cubicBezTo>
                    <a:pt x="68" y="148"/>
                    <a:pt x="264" y="94"/>
                    <a:pt x="264" y="57"/>
                  </a:cubicBezTo>
                  <a:cubicBezTo>
                    <a:pt x="264" y="32"/>
                    <a:pt x="139" y="0"/>
                    <a:pt x="139" y="0"/>
                  </a:cubicBezTo>
                  <a:lnTo>
                    <a:pt x="125" y="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 sz="1800"/>
            </a:p>
          </p:txBody>
        </p:sp>
        <p:sp>
          <p:nvSpPr>
            <p:cNvPr id="21" name="Freeform 143"/>
            <p:cNvSpPr>
              <a:spLocks/>
            </p:cNvSpPr>
            <p:nvPr/>
          </p:nvSpPr>
          <p:spPr bwMode="auto">
            <a:xfrm>
              <a:off x="5347" y="229"/>
              <a:ext cx="302" cy="2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63"/>
                </a:cxn>
                <a:cxn ang="0">
                  <a:pos x="63" y="149"/>
                </a:cxn>
                <a:cxn ang="0">
                  <a:pos x="114" y="149"/>
                </a:cxn>
                <a:cxn ang="0">
                  <a:pos x="203" y="62"/>
                </a:cxn>
                <a:cxn ang="0">
                  <a:pos x="17" y="1"/>
                </a:cxn>
                <a:cxn ang="0">
                  <a:pos x="0" y="0"/>
                </a:cxn>
              </a:cxnLst>
              <a:rect l="0" t="0" r="r" b="b"/>
              <a:pathLst>
                <a:path w="203" h="149">
                  <a:moveTo>
                    <a:pt x="0" y="0"/>
                  </a:moveTo>
                  <a:cubicBezTo>
                    <a:pt x="0" y="0"/>
                    <a:pt x="171" y="33"/>
                    <a:pt x="168" y="63"/>
                  </a:cubicBezTo>
                  <a:cubicBezTo>
                    <a:pt x="164" y="103"/>
                    <a:pt x="63" y="149"/>
                    <a:pt x="63" y="149"/>
                  </a:cubicBezTo>
                  <a:cubicBezTo>
                    <a:pt x="114" y="149"/>
                    <a:pt x="114" y="149"/>
                    <a:pt x="114" y="149"/>
                  </a:cubicBezTo>
                  <a:cubicBezTo>
                    <a:pt x="114" y="149"/>
                    <a:pt x="203" y="103"/>
                    <a:pt x="203" y="62"/>
                  </a:cubicBezTo>
                  <a:cubicBezTo>
                    <a:pt x="203" y="24"/>
                    <a:pt x="17" y="1"/>
                    <a:pt x="17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 sz="1800"/>
            </a:p>
          </p:txBody>
        </p:sp>
        <p:sp>
          <p:nvSpPr>
            <p:cNvPr id="22" name="Freeform 144"/>
            <p:cNvSpPr>
              <a:spLocks/>
            </p:cNvSpPr>
            <p:nvPr/>
          </p:nvSpPr>
          <p:spPr bwMode="auto">
            <a:xfrm>
              <a:off x="4693" y="85"/>
              <a:ext cx="144" cy="264"/>
            </a:xfrm>
            <a:custGeom>
              <a:avLst/>
              <a:gdLst/>
              <a:ahLst/>
              <a:cxnLst>
                <a:cxn ang="0">
                  <a:pos x="71" y="27"/>
                </a:cxn>
                <a:cxn ang="0">
                  <a:pos x="57" y="43"/>
                </a:cxn>
                <a:cxn ang="0">
                  <a:pos x="57" y="50"/>
                </a:cxn>
                <a:cxn ang="0">
                  <a:pos x="87" y="50"/>
                </a:cxn>
                <a:cxn ang="0">
                  <a:pos x="84" y="73"/>
                </a:cxn>
                <a:cxn ang="0">
                  <a:pos x="57" y="73"/>
                </a:cxn>
                <a:cxn ang="0">
                  <a:pos x="57" y="181"/>
                </a:cxn>
                <a:cxn ang="0">
                  <a:pos x="23" y="181"/>
                </a:cxn>
                <a:cxn ang="0">
                  <a:pos x="23" y="73"/>
                </a:cxn>
                <a:cxn ang="0">
                  <a:pos x="0" y="73"/>
                </a:cxn>
                <a:cxn ang="0">
                  <a:pos x="0" y="50"/>
                </a:cxn>
                <a:cxn ang="0">
                  <a:pos x="23" y="50"/>
                </a:cxn>
                <a:cxn ang="0">
                  <a:pos x="23" y="41"/>
                </a:cxn>
                <a:cxn ang="0">
                  <a:pos x="65" y="0"/>
                </a:cxn>
                <a:cxn ang="0">
                  <a:pos x="97" y="6"/>
                </a:cxn>
                <a:cxn ang="0">
                  <a:pos x="97" y="31"/>
                </a:cxn>
                <a:cxn ang="0">
                  <a:pos x="71" y="27"/>
                </a:cxn>
              </a:cxnLst>
              <a:rect l="0" t="0" r="r" b="b"/>
              <a:pathLst>
                <a:path w="97" h="181">
                  <a:moveTo>
                    <a:pt x="71" y="27"/>
                  </a:moveTo>
                  <a:cubicBezTo>
                    <a:pt x="61" y="27"/>
                    <a:pt x="57" y="32"/>
                    <a:pt x="57" y="43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4" y="73"/>
                    <a:pt x="84" y="73"/>
                    <a:pt x="84" y="73"/>
                  </a:cubicBezTo>
                  <a:cubicBezTo>
                    <a:pt x="57" y="73"/>
                    <a:pt x="57" y="73"/>
                    <a:pt x="57" y="73"/>
                  </a:cubicBezTo>
                  <a:cubicBezTo>
                    <a:pt x="57" y="181"/>
                    <a:pt x="57" y="181"/>
                    <a:pt x="57" y="181"/>
                  </a:cubicBezTo>
                  <a:cubicBezTo>
                    <a:pt x="23" y="181"/>
                    <a:pt x="23" y="181"/>
                    <a:pt x="23" y="181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3" y="9"/>
                    <a:pt x="43" y="0"/>
                    <a:pt x="65" y="0"/>
                  </a:cubicBezTo>
                  <a:cubicBezTo>
                    <a:pt x="84" y="0"/>
                    <a:pt x="97" y="6"/>
                    <a:pt x="97" y="6"/>
                  </a:cubicBezTo>
                  <a:cubicBezTo>
                    <a:pt x="97" y="31"/>
                    <a:pt x="97" y="31"/>
                    <a:pt x="97" y="31"/>
                  </a:cubicBezTo>
                  <a:cubicBezTo>
                    <a:pt x="97" y="31"/>
                    <a:pt x="81" y="27"/>
                    <a:pt x="71" y="27"/>
                  </a:cubicBezTo>
                </a:path>
              </a:pathLst>
            </a:custGeom>
            <a:solidFill>
              <a:srgbClr val="6D90A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 sz="1800"/>
            </a:p>
          </p:txBody>
        </p:sp>
        <p:sp>
          <p:nvSpPr>
            <p:cNvPr id="23" name="Freeform 145"/>
            <p:cNvSpPr>
              <a:spLocks noEditPoints="1"/>
            </p:cNvSpPr>
            <p:nvPr/>
          </p:nvSpPr>
          <p:spPr bwMode="auto">
            <a:xfrm>
              <a:off x="4859" y="88"/>
              <a:ext cx="167" cy="2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7" y="0"/>
                </a:cxn>
                <a:cxn ang="0">
                  <a:pos x="87" y="448"/>
                </a:cxn>
                <a:cxn ang="0">
                  <a:pos x="0" y="448"/>
                </a:cxn>
                <a:cxn ang="0">
                  <a:pos x="0" y="0"/>
                </a:cxn>
                <a:cxn ang="0">
                  <a:pos x="182" y="453"/>
                </a:cxn>
                <a:cxn ang="0">
                  <a:pos x="92" y="263"/>
                </a:cxn>
                <a:cxn ang="0">
                  <a:pos x="167" y="120"/>
                </a:cxn>
                <a:cxn ang="0">
                  <a:pos x="267" y="120"/>
                </a:cxn>
                <a:cxn ang="0">
                  <a:pos x="180" y="258"/>
                </a:cxn>
                <a:cxn ang="0">
                  <a:pos x="280" y="448"/>
                </a:cxn>
                <a:cxn ang="0">
                  <a:pos x="182" y="453"/>
                </a:cxn>
              </a:cxnLst>
              <a:rect l="0" t="0" r="r" b="b"/>
              <a:pathLst>
                <a:path w="280" h="453">
                  <a:moveTo>
                    <a:pt x="0" y="0"/>
                  </a:moveTo>
                  <a:lnTo>
                    <a:pt x="87" y="0"/>
                  </a:lnTo>
                  <a:lnTo>
                    <a:pt x="87" y="448"/>
                  </a:lnTo>
                  <a:lnTo>
                    <a:pt x="0" y="448"/>
                  </a:lnTo>
                  <a:lnTo>
                    <a:pt x="0" y="0"/>
                  </a:lnTo>
                  <a:close/>
                  <a:moveTo>
                    <a:pt x="182" y="453"/>
                  </a:moveTo>
                  <a:lnTo>
                    <a:pt x="92" y="263"/>
                  </a:lnTo>
                  <a:lnTo>
                    <a:pt x="167" y="120"/>
                  </a:lnTo>
                  <a:lnTo>
                    <a:pt x="267" y="120"/>
                  </a:lnTo>
                  <a:lnTo>
                    <a:pt x="180" y="258"/>
                  </a:lnTo>
                  <a:lnTo>
                    <a:pt x="280" y="448"/>
                  </a:lnTo>
                  <a:lnTo>
                    <a:pt x="182" y="453"/>
                  </a:lnTo>
                  <a:close/>
                </a:path>
              </a:pathLst>
            </a:custGeom>
            <a:solidFill>
              <a:srgbClr val="6D90A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 sz="1800"/>
            </a:p>
          </p:txBody>
        </p:sp>
        <p:sp>
          <p:nvSpPr>
            <p:cNvPr id="24" name="Freeform 146"/>
            <p:cNvSpPr>
              <a:spLocks noEditPoints="1"/>
            </p:cNvSpPr>
            <p:nvPr/>
          </p:nvSpPr>
          <p:spPr bwMode="auto">
            <a:xfrm>
              <a:off x="5040" y="154"/>
              <a:ext cx="158" cy="198"/>
            </a:xfrm>
            <a:custGeom>
              <a:avLst/>
              <a:gdLst/>
              <a:ahLst/>
              <a:cxnLst>
                <a:cxn ang="0">
                  <a:pos x="76" y="134"/>
                </a:cxn>
                <a:cxn ang="0">
                  <a:pos x="72" y="122"/>
                </a:cxn>
                <a:cxn ang="0">
                  <a:pos x="37" y="136"/>
                </a:cxn>
                <a:cxn ang="0">
                  <a:pos x="0" y="94"/>
                </a:cxn>
                <a:cxn ang="0">
                  <a:pos x="49" y="52"/>
                </a:cxn>
                <a:cxn ang="0">
                  <a:pos x="71" y="52"/>
                </a:cxn>
                <a:cxn ang="0">
                  <a:pos x="71" y="42"/>
                </a:cxn>
                <a:cxn ang="0">
                  <a:pos x="53" y="28"/>
                </a:cxn>
                <a:cxn ang="0">
                  <a:pos x="11" y="36"/>
                </a:cxn>
                <a:cxn ang="0">
                  <a:pos x="11" y="8"/>
                </a:cxn>
                <a:cxn ang="0">
                  <a:pos x="59" y="0"/>
                </a:cxn>
                <a:cxn ang="0">
                  <a:pos x="106" y="43"/>
                </a:cxn>
                <a:cxn ang="0">
                  <a:pos x="106" y="134"/>
                </a:cxn>
                <a:cxn ang="0">
                  <a:pos x="76" y="134"/>
                </a:cxn>
                <a:cxn ang="0">
                  <a:pos x="71" y="71"/>
                </a:cxn>
                <a:cxn ang="0">
                  <a:pos x="62" y="71"/>
                </a:cxn>
                <a:cxn ang="0">
                  <a:pos x="34" y="93"/>
                </a:cxn>
                <a:cxn ang="0">
                  <a:pos x="49" y="111"/>
                </a:cxn>
                <a:cxn ang="0">
                  <a:pos x="71" y="104"/>
                </a:cxn>
                <a:cxn ang="0">
                  <a:pos x="71" y="71"/>
                </a:cxn>
              </a:cxnLst>
              <a:rect l="0" t="0" r="r" b="b"/>
              <a:pathLst>
                <a:path w="106" h="136">
                  <a:moveTo>
                    <a:pt x="76" y="134"/>
                  </a:moveTo>
                  <a:cubicBezTo>
                    <a:pt x="72" y="122"/>
                    <a:pt x="72" y="122"/>
                    <a:pt x="72" y="122"/>
                  </a:cubicBezTo>
                  <a:cubicBezTo>
                    <a:pt x="72" y="122"/>
                    <a:pt x="59" y="136"/>
                    <a:pt x="37" y="136"/>
                  </a:cubicBezTo>
                  <a:cubicBezTo>
                    <a:pt x="21" y="136"/>
                    <a:pt x="0" y="130"/>
                    <a:pt x="0" y="94"/>
                  </a:cubicBezTo>
                  <a:cubicBezTo>
                    <a:pt x="0" y="58"/>
                    <a:pt x="29" y="52"/>
                    <a:pt x="49" y="52"/>
                  </a:cubicBezTo>
                  <a:cubicBezTo>
                    <a:pt x="71" y="52"/>
                    <a:pt x="71" y="52"/>
                    <a:pt x="71" y="52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1" y="30"/>
                    <a:pt x="65" y="28"/>
                    <a:pt x="53" y="28"/>
                  </a:cubicBezTo>
                  <a:cubicBezTo>
                    <a:pt x="34" y="28"/>
                    <a:pt x="11" y="36"/>
                    <a:pt x="11" y="36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34" y="0"/>
                    <a:pt x="59" y="0"/>
                  </a:cubicBezTo>
                  <a:cubicBezTo>
                    <a:pt x="85" y="0"/>
                    <a:pt x="106" y="7"/>
                    <a:pt x="106" y="43"/>
                  </a:cubicBezTo>
                  <a:cubicBezTo>
                    <a:pt x="106" y="134"/>
                    <a:pt x="106" y="134"/>
                    <a:pt x="106" y="134"/>
                  </a:cubicBezTo>
                  <a:lnTo>
                    <a:pt x="76" y="134"/>
                  </a:lnTo>
                  <a:close/>
                  <a:moveTo>
                    <a:pt x="71" y="71"/>
                  </a:moveTo>
                  <a:cubicBezTo>
                    <a:pt x="62" y="71"/>
                    <a:pt x="62" y="71"/>
                    <a:pt x="62" y="71"/>
                  </a:cubicBezTo>
                  <a:cubicBezTo>
                    <a:pt x="42" y="72"/>
                    <a:pt x="34" y="76"/>
                    <a:pt x="34" y="93"/>
                  </a:cubicBezTo>
                  <a:cubicBezTo>
                    <a:pt x="34" y="107"/>
                    <a:pt x="40" y="111"/>
                    <a:pt x="49" y="111"/>
                  </a:cubicBezTo>
                  <a:cubicBezTo>
                    <a:pt x="62" y="111"/>
                    <a:pt x="71" y="104"/>
                    <a:pt x="71" y="104"/>
                  </a:cubicBezTo>
                  <a:lnTo>
                    <a:pt x="71" y="71"/>
                  </a:lnTo>
                  <a:close/>
                </a:path>
              </a:pathLst>
            </a:custGeom>
            <a:solidFill>
              <a:srgbClr val="6D90A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 sz="18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</p:sldLayoutIdLst>
  <p:hf sldNum="0" hdr="0" ftr="0"/>
  <p:txStyles>
    <p:titleStyle>
      <a:lvl1pPr algn="l" defTabSz="914400" rtl="0" eaLnBrk="1" latinLnBrk="0" hangingPunct="1">
        <a:lnSpc>
          <a:spcPts val="2500"/>
        </a:lnSpc>
        <a:spcBef>
          <a:spcPct val="0"/>
        </a:spcBef>
        <a:buNone/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2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8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438275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0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Aachen, 04.12.2020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Gergely Bilkei-Gorzo, </a:t>
            </a:r>
            <a:r>
              <a:rPr lang="de-DE" dirty="0" err="1"/>
              <a:t>M.Sc</a:t>
            </a:r>
            <a:r>
              <a:rPr lang="de-DE" dirty="0"/>
              <a:t>.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/>
              <a:t>Doktorarbeit</a:t>
            </a: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Energiemanagement in einem modularen </a:t>
            </a:r>
            <a:r>
              <a:rPr lang="de-DE" dirty="0" err="1"/>
              <a:t>Bordnetz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Institut für Kraftfahrzeuge</a:t>
            </a:r>
          </a:p>
        </p:txBody>
      </p:sp>
    </p:spTree>
    <p:extLst>
      <p:ext uri="{BB962C8B-B14F-4D97-AF65-F5344CB8AC3E}">
        <p14:creationId xmlns:p14="http://schemas.microsoft.com/office/powerpoint/2010/main" val="3681357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Modulare Energieverteilung im Bordnetz</a:t>
            </a:r>
          </a:p>
        </p:txBody>
      </p:sp>
      <p:grpSp>
        <p:nvGrpSpPr>
          <p:cNvPr id="250" name="Gruppieren 249"/>
          <p:cNvGrpSpPr>
            <a:grpSpLocks noChangeAspect="1"/>
          </p:cNvGrpSpPr>
          <p:nvPr/>
        </p:nvGrpSpPr>
        <p:grpSpPr>
          <a:xfrm>
            <a:off x="3143672" y="3068960"/>
            <a:ext cx="8784000" cy="3263539"/>
            <a:chOff x="2519980" y="2676820"/>
            <a:chExt cx="9001822" cy="3344467"/>
          </a:xfrm>
        </p:grpSpPr>
        <p:grpSp>
          <p:nvGrpSpPr>
            <p:cNvPr id="71" name="Gruppieren 70"/>
            <p:cNvGrpSpPr>
              <a:grpSpLocks noChangeAspect="1"/>
            </p:cNvGrpSpPr>
            <p:nvPr/>
          </p:nvGrpSpPr>
          <p:grpSpPr>
            <a:xfrm>
              <a:off x="9264352" y="3645024"/>
              <a:ext cx="2257450" cy="2376263"/>
              <a:chOff x="8004212" y="1700808"/>
              <a:chExt cx="2815863" cy="2880320"/>
            </a:xfrm>
          </p:grpSpPr>
          <p:sp>
            <p:nvSpPr>
              <p:cNvPr id="4" name="Rechteck 3"/>
              <p:cNvSpPr/>
              <p:nvPr/>
            </p:nvSpPr>
            <p:spPr>
              <a:xfrm>
                <a:off x="8004212" y="1700808"/>
                <a:ext cx="2808312" cy="288032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de-DE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hteck 8"/>
              <p:cNvSpPr/>
              <p:nvPr/>
            </p:nvSpPr>
            <p:spPr>
              <a:xfrm>
                <a:off x="8688288" y="1700808"/>
                <a:ext cx="1440160" cy="633737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bg1"/>
                    </a:solidFill>
                  </a:rPr>
                  <a:t>Stecker</a:t>
                </a:r>
              </a:p>
            </p:txBody>
          </p:sp>
          <p:grpSp>
            <p:nvGrpSpPr>
              <p:cNvPr id="18" name="Gruppieren 17"/>
              <p:cNvGrpSpPr>
                <a:grpSpLocks noChangeAspect="1"/>
              </p:cNvGrpSpPr>
              <p:nvPr/>
            </p:nvGrpSpPr>
            <p:grpSpPr>
              <a:xfrm>
                <a:off x="8649284" y="3598462"/>
                <a:ext cx="361577" cy="361577"/>
                <a:chOff x="3935760" y="2996952"/>
                <a:chExt cx="576064" cy="576064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6" name="Ellipse 15"/>
                <p:cNvSpPr/>
                <p:nvPr/>
              </p:nvSpPr>
              <p:spPr>
                <a:xfrm>
                  <a:off x="3935760" y="2996952"/>
                  <a:ext cx="576064" cy="576064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err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Textfeld 16"/>
                <p:cNvSpPr txBox="1"/>
                <p:nvPr/>
              </p:nvSpPr>
              <p:spPr>
                <a:xfrm>
                  <a:off x="3978839" y="3072939"/>
                  <a:ext cx="477900" cy="4240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000" dirty="0"/>
                    <a:t>A</a:t>
                  </a:r>
                </a:p>
              </p:txBody>
            </p:sp>
          </p:grpSp>
          <p:grpSp>
            <p:nvGrpSpPr>
              <p:cNvPr id="30" name="Gruppieren 29"/>
              <p:cNvGrpSpPr/>
              <p:nvPr/>
            </p:nvGrpSpPr>
            <p:grpSpPr>
              <a:xfrm>
                <a:off x="8610280" y="2947187"/>
                <a:ext cx="432048" cy="439984"/>
                <a:chOff x="8472264" y="3277048"/>
                <a:chExt cx="432048" cy="439984"/>
              </a:xfrm>
            </p:grpSpPr>
            <p:sp>
              <p:nvSpPr>
                <p:cNvPr id="19" name="Rechteck 18"/>
                <p:cNvSpPr/>
                <p:nvPr/>
              </p:nvSpPr>
              <p:spPr>
                <a:xfrm>
                  <a:off x="8472264" y="3277048"/>
                  <a:ext cx="432048" cy="43998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err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1" name="Gerader Verbinder 20"/>
                <p:cNvCxnSpPr>
                  <a:stCxn id="19" idx="2"/>
                </p:cNvCxnSpPr>
                <p:nvPr/>
              </p:nvCxnSpPr>
              <p:spPr>
                <a:xfrm flipV="1">
                  <a:off x="8688288" y="3573016"/>
                  <a:ext cx="0" cy="14401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Gerader Verbinder 22"/>
                <p:cNvCxnSpPr/>
                <p:nvPr/>
              </p:nvCxnSpPr>
              <p:spPr>
                <a:xfrm>
                  <a:off x="8544272" y="3356992"/>
                  <a:ext cx="144016" cy="21602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Gerader Verbinder 25"/>
                <p:cNvCxnSpPr>
                  <a:stCxn id="19" idx="0"/>
                </p:cNvCxnSpPr>
                <p:nvPr/>
              </p:nvCxnSpPr>
              <p:spPr>
                <a:xfrm>
                  <a:off x="8688288" y="3277048"/>
                  <a:ext cx="0" cy="15195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uppieren 30"/>
              <p:cNvGrpSpPr>
                <a:grpSpLocks noChangeAspect="1"/>
              </p:cNvGrpSpPr>
              <p:nvPr/>
            </p:nvGrpSpPr>
            <p:grpSpPr>
              <a:xfrm>
                <a:off x="9395352" y="2460077"/>
                <a:ext cx="361577" cy="361577"/>
                <a:chOff x="3935760" y="2996952"/>
                <a:chExt cx="576064" cy="576064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32" name="Ellipse 31"/>
                <p:cNvSpPr/>
                <p:nvPr/>
              </p:nvSpPr>
              <p:spPr>
                <a:xfrm>
                  <a:off x="3935760" y="2996952"/>
                  <a:ext cx="576064" cy="576064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err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Textfeld 32"/>
                <p:cNvSpPr txBox="1"/>
                <p:nvPr/>
              </p:nvSpPr>
              <p:spPr>
                <a:xfrm>
                  <a:off x="3984845" y="3050089"/>
                  <a:ext cx="477899" cy="4240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000" dirty="0"/>
                    <a:t>V</a:t>
                  </a:r>
                </a:p>
              </p:txBody>
            </p:sp>
          </p:grpSp>
          <p:cxnSp>
            <p:nvCxnSpPr>
              <p:cNvPr id="35" name="Gerader Verbinder 34"/>
              <p:cNvCxnSpPr>
                <a:stCxn id="16" idx="4"/>
              </p:cNvCxnSpPr>
              <p:nvPr/>
            </p:nvCxnSpPr>
            <p:spPr>
              <a:xfrm flipH="1">
                <a:off x="8826304" y="3960039"/>
                <a:ext cx="3769" cy="18904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/>
              <p:cNvCxnSpPr/>
              <p:nvPr/>
            </p:nvCxnSpPr>
            <p:spPr>
              <a:xfrm>
                <a:off x="9984432" y="2334545"/>
                <a:ext cx="0" cy="203055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rader Verbinder 39"/>
              <p:cNvCxnSpPr>
                <a:endCxn id="17" idx="0"/>
              </p:cNvCxnSpPr>
              <p:nvPr/>
            </p:nvCxnSpPr>
            <p:spPr>
              <a:xfrm rot="5400000">
                <a:off x="8701612" y="3521465"/>
                <a:ext cx="24938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/>
              <p:cNvCxnSpPr>
                <a:stCxn id="19" idx="0"/>
              </p:cNvCxnSpPr>
              <p:nvPr/>
            </p:nvCxnSpPr>
            <p:spPr>
              <a:xfrm flipV="1">
                <a:off x="8826304" y="2334545"/>
                <a:ext cx="0" cy="61264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>
              <a:xfrm flipH="1">
                <a:off x="8816589" y="2640864"/>
                <a:ext cx="57876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/>
              <p:nvPr/>
            </p:nvCxnSpPr>
            <p:spPr>
              <a:xfrm flipH="1">
                <a:off x="9756930" y="2640864"/>
                <a:ext cx="227502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Gerader Verbinder 56"/>
              <p:cNvCxnSpPr/>
              <p:nvPr/>
            </p:nvCxnSpPr>
            <p:spPr>
              <a:xfrm>
                <a:off x="8011763" y="4149080"/>
                <a:ext cx="2808312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r Verbinder 60"/>
              <p:cNvCxnSpPr/>
              <p:nvPr/>
            </p:nvCxnSpPr>
            <p:spPr>
              <a:xfrm>
                <a:off x="8112224" y="4365104"/>
                <a:ext cx="268728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Ellipse 63"/>
              <p:cNvSpPr/>
              <p:nvPr/>
            </p:nvSpPr>
            <p:spPr>
              <a:xfrm>
                <a:off x="8754296" y="4086314"/>
                <a:ext cx="141626" cy="12553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Ellipse 65"/>
              <p:cNvSpPr/>
              <p:nvPr/>
            </p:nvSpPr>
            <p:spPr>
              <a:xfrm>
                <a:off x="9912424" y="4302338"/>
                <a:ext cx="141626" cy="12553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Rechteck 67"/>
              <p:cNvSpPr/>
              <p:nvPr/>
            </p:nvSpPr>
            <p:spPr>
              <a:xfrm rot="16200000">
                <a:off x="7877621" y="3847758"/>
                <a:ext cx="873170" cy="59215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bg1"/>
                    </a:solidFill>
                  </a:rPr>
                  <a:t>Stecker</a:t>
                </a:r>
              </a:p>
            </p:txBody>
          </p:sp>
          <p:sp>
            <p:nvSpPr>
              <p:cNvPr id="69" name="Rechteck 68"/>
              <p:cNvSpPr/>
              <p:nvPr/>
            </p:nvSpPr>
            <p:spPr>
              <a:xfrm rot="5400000">
                <a:off x="10076671" y="3842512"/>
                <a:ext cx="862677" cy="59215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bg1"/>
                    </a:solidFill>
                  </a:rPr>
                  <a:t>Stecker</a:t>
                </a:r>
              </a:p>
              <a:p>
                <a:pPr algn="ctr"/>
                <a:endParaRPr lang="de-DE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51" name="Gruppieren 150"/>
            <p:cNvGrpSpPr>
              <a:grpSpLocks noChangeAspect="1"/>
            </p:cNvGrpSpPr>
            <p:nvPr/>
          </p:nvGrpSpPr>
          <p:grpSpPr>
            <a:xfrm>
              <a:off x="7016045" y="3645024"/>
              <a:ext cx="2257450" cy="2376263"/>
              <a:chOff x="8004212" y="1700808"/>
              <a:chExt cx="2815863" cy="2880320"/>
            </a:xfrm>
          </p:grpSpPr>
          <p:sp>
            <p:nvSpPr>
              <p:cNvPr id="152" name="Rechteck 151"/>
              <p:cNvSpPr/>
              <p:nvPr/>
            </p:nvSpPr>
            <p:spPr>
              <a:xfrm>
                <a:off x="8004212" y="1700808"/>
                <a:ext cx="2808312" cy="288032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de-DE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Rechteck 152"/>
              <p:cNvSpPr/>
              <p:nvPr/>
            </p:nvSpPr>
            <p:spPr>
              <a:xfrm>
                <a:off x="8688288" y="1700808"/>
                <a:ext cx="1440160" cy="633737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bg1"/>
                    </a:solidFill>
                  </a:rPr>
                  <a:t>Stecker</a:t>
                </a:r>
              </a:p>
            </p:txBody>
          </p:sp>
          <p:grpSp>
            <p:nvGrpSpPr>
              <p:cNvPr id="154" name="Gruppieren 153"/>
              <p:cNvGrpSpPr>
                <a:grpSpLocks noChangeAspect="1"/>
              </p:cNvGrpSpPr>
              <p:nvPr/>
            </p:nvGrpSpPr>
            <p:grpSpPr>
              <a:xfrm>
                <a:off x="8649284" y="3598462"/>
                <a:ext cx="361577" cy="361577"/>
                <a:chOff x="3935760" y="2996952"/>
                <a:chExt cx="576064" cy="576064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75" name="Ellipse 174"/>
                <p:cNvSpPr/>
                <p:nvPr/>
              </p:nvSpPr>
              <p:spPr>
                <a:xfrm>
                  <a:off x="3935760" y="2996952"/>
                  <a:ext cx="576064" cy="576064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err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6" name="Textfeld 175"/>
                <p:cNvSpPr txBox="1"/>
                <p:nvPr/>
              </p:nvSpPr>
              <p:spPr>
                <a:xfrm>
                  <a:off x="3978839" y="3072939"/>
                  <a:ext cx="477900" cy="4240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000" dirty="0"/>
                    <a:t>A</a:t>
                  </a:r>
                </a:p>
              </p:txBody>
            </p:sp>
          </p:grpSp>
          <p:grpSp>
            <p:nvGrpSpPr>
              <p:cNvPr id="155" name="Gruppieren 154"/>
              <p:cNvGrpSpPr/>
              <p:nvPr/>
            </p:nvGrpSpPr>
            <p:grpSpPr>
              <a:xfrm>
                <a:off x="8610280" y="2947187"/>
                <a:ext cx="432048" cy="439984"/>
                <a:chOff x="8472264" y="3277048"/>
                <a:chExt cx="432048" cy="439984"/>
              </a:xfrm>
            </p:grpSpPr>
            <p:sp>
              <p:nvSpPr>
                <p:cNvPr id="171" name="Rechteck 170"/>
                <p:cNvSpPr/>
                <p:nvPr/>
              </p:nvSpPr>
              <p:spPr>
                <a:xfrm>
                  <a:off x="8472264" y="3277048"/>
                  <a:ext cx="432048" cy="43998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err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72" name="Gerader Verbinder 171"/>
                <p:cNvCxnSpPr>
                  <a:stCxn id="171" idx="2"/>
                </p:cNvCxnSpPr>
                <p:nvPr/>
              </p:nvCxnSpPr>
              <p:spPr>
                <a:xfrm flipV="1">
                  <a:off x="8688288" y="3573016"/>
                  <a:ext cx="0" cy="14401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Gerader Verbinder 172"/>
                <p:cNvCxnSpPr/>
                <p:nvPr/>
              </p:nvCxnSpPr>
              <p:spPr>
                <a:xfrm>
                  <a:off x="8544272" y="3356992"/>
                  <a:ext cx="144016" cy="21602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Gerader Verbinder 173"/>
                <p:cNvCxnSpPr>
                  <a:stCxn id="171" idx="0"/>
                </p:cNvCxnSpPr>
                <p:nvPr/>
              </p:nvCxnSpPr>
              <p:spPr>
                <a:xfrm>
                  <a:off x="8688288" y="3277048"/>
                  <a:ext cx="0" cy="15195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6" name="Gruppieren 155"/>
              <p:cNvGrpSpPr>
                <a:grpSpLocks noChangeAspect="1"/>
              </p:cNvGrpSpPr>
              <p:nvPr/>
            </p:nvGrpSpPr>
            <p:grpSpPr>
              <a:xfrm>
                <a:off x="9395352" y="2460077"/>
                <a:ext cx="361577" cy="361577"/>
                <a:chOff x="3935760" y="2996952"/>
                <a:chExt cx="576064" cy="576064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69" name="Ellipse 168"/>
                <p:cNvSpPr/>
                <p:nvPr/>
              </p:nvSpPr>
              <p:spPr>
                <a:xfrm>
                  <a:off x="3935760" y="2996952"/>
                  <a:ext cx="576064" cy="576064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err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0" name="Textfeld 169"/>
                <p:cNvSpPr txBox="1"/>
                <p:nvPr/>
              </p:nvSpPr>
              <p:spPr>
                <a:xfrm>
                  <a:off x="3984845" y="3050089"/>
                  <a:ext cx="477899" cy="4240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000" dirty="0"/>
                    <a:t>V</a:t>
                  </a:r>
                </a:p>
              </p:txBody>
            </p:sp>
          </p:grpSp>
          <p:cxnSp>
            <p:nvCxnSpPr>
              <p:cNvPr id="157" name="Gerader Verbinder 156"/>
              <p:cNvCxnSpPr>
                <a:stCxn id="175" idx="4"/>
              </p:cNvCxnSpPr>
              <p:nvPr/>
            </p:nvCxnSpPr>
            <p:spPr>
              <a:xfrm flipH="1">
                <a:off x="8826304" y="3960039"/>
                <a:ext cx="3769" cy="18904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Gerader Verbinder 157"/>
              <p:cNvCxnSpPr/>
              <p:nvPr/>
            </p:nvCxnSpPr>
            <p:spPr>
              <a:xfrm>
                <a:off x="9984432" y="2334545"/>
                <a:ext cx="0" cy="203055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Gerader Verbinder 158"/>
              <p:cNvCxnSpPr>
                <a:endCxn id="176" idx="0"/>
              </p:cNvCxnSpPr>
              <p:nvPr/>
            </p:nvCxnSpPr>
            <p:spPr>
              <a:xfrm rot="5400000">
                <a:off x="8701612" y="3521465"/>
                <a:ext cx="24938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Gerader Verbinder 159"/>
              <p:cNvCxnSpPr>
                <a:stCxn id="171" idx="0"/>
              </p:cNvCxnSpPr>
              <p:nvPr/>
            </p:nvCxnSpPr>
            <p:spPr>
              <a:xfrm flipV="1">
                <a:off x="8826304" y="2334545"/>
                <a:ext cx="0" cy="61264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Gerader Verbinder 160"/>
              <p:cNvCxnSpPr/>
              <p:nvPr/>
            </p:nvCxnSpPr>
            <p:spPr>
              <a:xfrm flipH="1">
                <a:off x="8816589" y="2640864"/>
                <a:ext cx="57876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Gerader Verbinder 161"/>
              <p:cNvCxnSpPr/>
              <p:nvPr/>
            </p:nvCxnSpPr>
            <p:spPr>
              <a:xfrm flipH="1">
                <a:off x="9756930" y="2640864"/>
                <a:ext cx="227502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Gerader Verbinder 162"/>
              <p:cNvCxnSpPr/>
              <p:nvPr/>
            </p:nvCxnSpPr>
            <p:spPr>
              <a:xfrm>
                <a:off x="8011763" y="4149080"/>
                <a:ext cx="2808312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Gerader Verbinder 163"/>
              <p:cNvCxnSpPr/>
              <p:nvPr/>
            </p:nvCxnSpPr>
            <p:spPr>
              <a:xfrm>
                <a:off x="8112224" y="4365104"/>
                <a:ext cx="268728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Ellipse 164"/>
              <p:cNvSpPr/>
              <p:nvPr/>
            </p:nvSpPr>
            <p:spPr>
              <a:xfrm>
                <a:off x="8754296" y="4086314"/>
                <a:ext cx="141626" cy="12553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Ellipse 165"/>
              <p:cNvSpPr/>
              <p:nvPr/>
            </p:nvSpPr>
            <p:spPr>
              <a:xfrm>
                <a:off x="9912424" y="4302338"/>
                <a:ext cx="141626" cy="12553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Rechteck 166"/>
              <p:cNvSpPr/>
              <p:nvPr/>
            </p:nvSpPr>
            <p:spPr>
              <a:xfrm rot="16200000">
                <a:off x="7877621" y="3847758"/>
                <a:ext cx="873170" cy="59215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bg1"/>
                    </a:solidFill>
                  </a:rPr>
                  <a:t>Stecker</a:t>
                </a:r>
              </a:p>
            </p:txBody>
          </p:sp>
          <p:sp>
            <p:nvSpPr>
              <p:cNvPr id="168" name="Rechteck 167"/>
              <p:cNvSpPr/>
              <p:nvPr/>
            </p:nvSpPr>
            <p:spPr>
              <a:xfrm rot="5400000">
                <a:off x="10076671" y="3842512"/>
                <a:ext cx="862677" cy="59215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bg1"/>
                    </a:solidFill>
                  </a:rPr>
                  <a:t>Stecker</a:t>
                </a:r>
              </a:p>
              <a:p>
                <a:pPr algn="ctr"/>
                <a:endParaRPr lang="de-DE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77" name="Gruppieren 176"/>
            <p:cNvGrpSpPr>
              <a:grpSpLocks noChangeAspect="1"/>
            </p:cNvGrpSpPr>
            <p:nvPr/>
          </p:nvGrpSpPr>
          <p:grpSpPr>
            <a:xfrm>
              <a:off x="4767201" y="3645024"/>
              <a:ext cx="2257450" cy="2376263"/>
              <a:chOff x="8004212" y="1700808"/>
              <a:chExt cx="2815863" cy="2880320"/>
            </a:xfrm>
          </p:grpSpPr>
          <p:sp>
            <p:nvSpPr>
              <p:cNvPr id="178" name="Rechteck 177"/>
              <p:cNvSpPr/>
              <p:nvPr/>
            </p:nvSpPr>
            <p:spPr>
              <a:xfrm>
                <a:off x="8004212" y="1700808"/>
                <a:ext cx="2808312" cy="288032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de-DE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Rechteck 178"/>
              <p:cNvSpPr/>
              <p:nvPr/>
            </p:nvSpPr>
            <p:spPr>
              <a:xfrm>
                <a:off x="8688288" y="1700808"/>
                <a:ext cx="1440160" cy="633737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bg1"/>
                    </a:solidFill>
                  </a:rPr>
                  <a:t>Stecker</a:t>
                </a:r>
              </a:p>
            </p:txBody>
          </p:sp>
          <p:grpSp>
            <p:nvGrpSpPr>
              <p:cNvPr id="180" name="Gruppieren 179"/>
              <p:cNvGrpSpPr>
                <a:grpSpLocks noChangeAspect="1"/>
              </p:cNvGrpSpPr>
              <p:nvPr/>
            </p:nvGrpSpPr>
            <p:grpSpPr>
              <a:xfrm>
                <a:off x="8649284" y="3598462"/>
                <a:ext cx="361577" cy="361577"/>
                <a:chOff x="3935760" y="2996952"/>
                <a:chExt cx="576064" cy="576064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201" name="Ellipse 200"/>
                <p:cNvSpPr/>
                <p:nvPr/>
              </p:nvSpPr>
              <p:spPr>
                <a:xfrm>
                  <a:off x="3935760" y="2996952"/>
                  <a:ext cx="576064" cy="576064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err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2" name="Textfeld 201"/>
                <p:cNvSpPr txBox="1"/>
                <p:nvPr/>
              </p:nvSpPr>
              <p:spPr>
                <a:xfrm>
                  <a:off x="3978839" y="3072939"/>
                  <a:ext cx="477900" cy="4240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000" dirty="0"/>
                    <a:t>A</a:t>
                  </a:r>
                </a:p>
              </p:txBody>
            </p:sp>
          </p:grpSp>
          <p:grpSp>
            <p:nvGrpSpPr>
              <p:cNvPr id="181" name="Gruppieren 180"/>
              <p:cNvGrpSpPr/>
              <p:nvPr/>
            </p:nvGrpSpPr>
            <p:grpSpPr>
              <a:xfrm>
                <a:off x="8610280" y="2947187"/>
                <a:ext cx="432048" cy="439984"/>
                <a:chOff x="8472264" y="3277048"/>
                <a:chExt cx="432048" cy="439984"/>
              </a:xfrm>
            </p:grpSpPr>
            <p:sp>
              <p:nvSpPr>
                <p:cNvPr id="197" name="Rechteck 196"/>
                <p:cNvSpPr/>
                <p:nvPr/>
              </p:nvSpPr>
              <p:spPr>
                <a:xfrm>
                  <a:off x="8472264" y="3277048"/>
                  <a:ext cx="432048" cy="43998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err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98" name="Gerader Verbinder 197"/>
                <p:cNvCxnSpPr>
                  <a:stCxn id="197" idx="2"/>
                </p:cNvCxnSpPr>
                <p:nvPr/>
              </p:nvCxnSpPr>
              <p:spPr>
                <a:xfrm flipV="1">
                  <a:off x="8688288" y="3573016"/>
                  <a:ext cx="0" cy="14401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Gerader Verbinder 198"/>
                <p:cNvCxnSpPr/>
                <p:nvPr/>
              </p:nvCxnSpPr>
              <p:spPr>
                <a:xfrm>
                  <a:off x="8544272" y="3356992"/>
                  <a:ext cx="144016" cy="21602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Gerader Verbinder 199"/>
                <p:cNvCxnSpPr>
                  <a:stCxn id="197" idx="0"/>
                </p:cNvCxnSpPr>
                <p:nvPr/>
              </p:nvCxnSpPr>
              <p:spPr>
                <a:xfrm>
                  <a:off x="8688288" y="3277048"/>
                  <a:ext cx="0" cy="15195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uppieren 181"/>
              <p:cNvGrpSpPr>
                <a:grpSpLocks noChangeAspect="1"/>
              </p:cNvGrpSpPr>
              <p:nvPr/>
            </p:nvGrpSpPr>
            <p:grpSpPr>
              <a:xfrm>
                <a:off x="9395352" y="2460077"/>
                <a:ext cx="361577" cy="361577"/>
                <a:chOff x="3935760" y="2996952"/>
                <a:chExt cx="576064" cy="576064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95" name="Ellipse 194"/>
                <p:cNvSpPr/>
                <p:nvPr/>
              </p:nvSpPr>
              <p:spPr>
                <a:xfrm>
                  <a:off x="3935760" y="2996952"/>
                  <a:ext cx="576064" cy="576064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err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6" name="Textfeld 195"/>
                <p:cNvSpPr txBox="1"/>
                <p:nvPr/>
              </p:nvSpPr>
              <p:spPr>
                <a:xfrm>
                  <a:off x="3984845" y="3050089"/>
                  <a:ext cx="477899" cy="4240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000" dirty="0"/>
                    <a:t>V</a:t>
                  </a:r>
                </a:p>
              </p:txBody>
            </p:sp>
          </p:grpSp>
          <p:cxnSp>
            <p:nvCxnSpPr>
              <p:cNvPr id="183" name="Gerader Verbinder 182"/>
              <p:cNvCxnSpPr>
                <a:stCxn id="201" idx="4"/>
              </p:cNvCxnSpPr>
              <p:nvPr/>
            </p:nvCxnSpPr>
            <p:spPr>
              <a:xfrm flipH="1">
                <a:off x="8826304" y="3960039"/>
                <a:ext cx="3769" cy="18904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Gerader Verbinder 183"/>
              <p:cNvCxnSpPr/>
              <p:nvPr/>
            </p:nvCxnSpPr>
            <p:spPr>
              <a:xfrm>
                <a:off x="9984432" y="2334545"/>
                <a:ext cx="0" cy="203055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Gerader Verbinder 184"/>
              <p:cNvCxnSpPr>
                <a:endCxn id="202" idx="0"/>
              </p:cNvCxnSpPr>
              <p:nvPr/>
            </p:nvCxnSpPr>
            <p:spPr>
              <a:xfrm rot="5400000">
                <a:off x="8701612" y="3521465"/>
                <a:ext cx="24938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Gerader Verbinder 185"/>
              <p:cNvCxnSpPr>
                <a:stCxn id="197" idx="0"/>
              </p:cNvCxnSpPr>
              <p:nvPr/>
            </p:nvCxnSpPr>
            <p:spPr>
              <a:xfrm flipV="1">
                <a:off x="8826304" y="2334545"/>
                <a:ext cx="0" cy="61264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Gerader Verbinder 186"/>
              <p:cNvCxnSpPr/>
              <p:nvPr/>
            </p:nvCxnSpPr>
            <p:spPr>
              <a:xfrm flipH="1">
                <a:off x="8816589" y="2640864"/>
                <a:ext cx="57876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Gerader Verbinder 187"/>
              <p:cNvCxnSpPr/>
              <p:nvPr/>
            </p:nvCxnSpPr>
            <p:spPr>
              <a:xfrm flipH="1">
                <a:off x="9756930" y="2640864"/>
                <a:ext cx="227502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Gerader Verbinder 188"/>
              <p:cNvCxnSpPr/>
              <p:nvPr/>
            </p:nvCxnSpPr>
            <p:spPr>
              <a:xfrm>
                <a:off x="8011763" y="4149080"/>
                <a:ext cx="2808312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Gerader Verbinder 189"/>
              <p:cNvCxnSpPr/>
              <p:nvPr/>
            </p:nvCxnSpPr>
            <p:spPr>
              <a:xfrm>
                <a:off x="8112224" y="4365104"/>
                <a:ext cx="268728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Ellipse 190"/>
              <p:cNvSpPr/>
              <p:nvPr/>
            </p:nvSpPr>
            <p:spPr>
              <a:xfrm>
                <a:off x="8754296" y="4086314"/>
                <a:ext cx="141626" cy="12553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Ellipse 191"/>
              <p:cNvSpPr/>
              <p:nvPr/>
            </p:nvSpPr>
            <p:spPr>
              <a:xfrm>
                <a:off x="9912424" y="4302338"/>
                <a:ext cx="141626" cy="12553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93" name="Rechteck 192"/>
              <p:cNvSpPr/>
              <p:nvPr/>
            </p:nvSpPr>
            <p:spPr>
              <a:xfrm rot="16200000">
                <a:off x="7877621" y="3847758"/>
                <a:ext cx="873170" cy="59215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bg1"/>
                    </a:solidFill>
                  </a:rPr>
                  <a:t>Stecker</a:t>
                </a:r>
              </a:p>
            </p:txBody>
          </p:sp>
          <p:sp>
            <p:nvSpPr>
              <p:cNvPr id="194" name="Rechteck 193"/>
              <p:cNvSpPr/>
              <p:nvPr/>
            </p:nvSpPr>
            <p:spPr>
              <a:xfrm rot="5400000">
                <a:off x="10076671" y="3842512"/>
                <a:ext cx="862677" cy="59215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bg1"/>
                    </a:solidFill>
                  </a:rPr>
                  <a:t>Stecker</a:t>
                </a:r>
              </a:p>
              <a:p>
                <a:pPr algn="ctr"/>
                <a:endParaRPr lang="de-DE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03" name="Gruppieren 202"/>
            <p:cNvGrpSpPr>
              <a:grpSpLocks noChangeAspect="1"/>
            </p:cNvGrpSpPr>
            <p:nvPr/>
          </p:nvGrpSpPr>
          <p:grpSpPr>
            <a:xfrm>
              <a:off x="2519980" y="3645024"/>
              <a:ext cx="2257450" cy="2376263"/>
              <a:chOff x="8004212" y="1700808"/>
              <a:chExt cx="2815863" cy="2880320"/>
            </a:xfrm>
          </p:grpSpPr>
          <p:sp>
            <p:nvSpPr>
              <p:cNvPr id="204" name="Rechteck 203"/>
              <p:cNvSpPr/>
              <p:nvPr/>
            </p:nvSpPr>
            <p:spPr>
              <a:xfrm>
                <a:off x="8004212" y="1700808"/>
                <a:ext cx="2808312" cy="288032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de-DE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Rechteck 204"/>
              <p:cNvSpPr/>
              <p:nvPr/>
            </p:nvSpPr>
            <p:spPr>
              <a:xfrm>
                <a:off x="8688288" y="1700808"/>
                <a:ext cx="1440160" cy="633737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bg1"/>
                    </a:solidFill>
                  </a:rPr>
                  <a:t>Stecker</a:t>
                </a:r>
              </a:p>
            </p:txBody>
          </p:sp>
          <p:grpSp>
            <p:nvGrpSpPr>
              <p:cNvPr id="206" name="Gruppieren 205"/>
              <p:cNvGrpSpPr>
                <a:grpSpLocks noChangeAspect="1"/>
              </p:cNvGrpSpPr>
              <p:nvPr/>
            </p:nvGrpSpPr>
            <p:grpSpPr>
              <a:xfrm>
                <a:off x="8649284" y="3598462"/>
                <a:ext cx="361577" cy="361577"/>
                <a:chOff x="3935760" y="2996952"/>
                <a:chExt cx="576064" cy="576064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227" name="Ellipse 226"/>
                <p:cNvSpPr/>
                <p:nvPr/>
              </p:nvSpPr>
              <p:spPr>
                <a:xfrm>
                  <a:off x="3935760" y="2996952"/>
                  <a:ext cx="576064" cy="576064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err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8" name="Textfeld 227"/>
                <p:cNvSpPr txBox="1"/>
                <p:nvPr/>
              </p:nvSpPr>
              <p:spPr>
                <a:xfrm>
                  <a:off x="3978839" y="3072939"/>
                  <a:ext cx="477900" cy="4240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000" dirty="0"/>
                    <a:t>A</a:t>
                  </a:r>
                </a:p>
              </p:txBody>
            </p:sp>
          </p:grpSp>
          <p:grpSp>
            <p:nvGrpSpPr>
              <p:cNvPr id="207" name="Gruppieren 206"/>
              <p:cNvGrpSpPr/>
              <p:nvPr/>
            </p:nvGrpSpPr>
            <p:grpSpPr>
              <a:xfrm>
                <a:off x="8610280" y="2947187"/>
                <a:ext cx="432048" cy="439984"/>
                <a:chOff x="8472264" y="3277048"/>
                <a:chExt cx="432048" cy="439984"/>
              </a:xfrm>
            </p:grpSpPr>
            <p:sp>
              <p:nvSpPr>
                <p:cNvPr id="223" name="Rechteck 222"/>
                <p:cNvSpPr/>
                <p:nvPr/>
              </p:nvSpPr>
              <p:spPr>
                <a:xfrm>
                  <a:off x="8472264" y="3277048"/>
                  <a:ext cx="432048" cy="43998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err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24" name="Gerader Verbinder 223"/>
                <p:cNvCxnSpPr>
                  <a:stCxn id="223" idx="2"/>
                </p:cNvCxnSpPr>
                <p:nvPr/>
              </p:nvCxnSpPr>
              <p:spPr>
                <a:xfrm flipV="1">
                  <a:off x="8688288" y="3573016"/>
                  <a:ext cx="0" cy="14401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Gerader Verbinder 224"/>
                <p:cNvCxnSpPr/>
                <p:nvPr/>
              </p:nvCxnSpPr>
              <p:spPr>
                <a:xfrm>
                  <a:off x="8544272" y="3356992"/>
                  <a:ext cx="144016" cy="21602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Gerader Verbinder 225"/>
                <p:cNvCxnSpPr>
                  <a:stCxn id="223" idx="0"/>
                </p:cNvCxnSpPr>
                <p:nvPr/>
              </p:nvCxnSpPr>
              <p:spPr>
                <a:xfrm>
                  <a:off x="8688288" y="3277048"/>
                  <a:ext cx="0" cy="15195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8" name="Gruppieren 207"/>
              <p:cNvGrpSpPr>
                <a:grpSpLocks noChangeAspect="1"/>
              </p:cNvGrpSpPr>
              <p:nvPr/>
            </p:nvGrpSpPr>
            <p:grpSpPr>
              <a:xfrm>
                <a:off x="9395352" y="2460077"/>
                <a:ext cx="361577" cy="361577"/>
                <a:chOff x="3935760" y="2996952"/>
                <a:chExt cx="576064" cy="576064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221" name="Ellipse 220"/>
                <p:cNvSpPr/>
                <p:nvPr/>
              </p:nvSpPr>
              <p:spPr>
                <a:xfrm>
                  <a:off x="3935760" y="2996952"/>
                  <a:ext cx="576064" cy="576064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err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2" name="Textfeld 221"/>
                <p:cNvSpPr txBox="1"/>
                <p:nvPr/>
              </p:nvSpPr>
              <p:spPr>
                <a:xfrm>
                  <a:off x="3984845" y="3050089"/>
                  <a:ext cx="477899" cy="4240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000" dirty="0"/>
                    <a:t>V</a:t>
                  </a:r>
                </a:p>
              </p:txBody>
            </p:sp>
          </p:grpSp>
          <p:cxnSp>
            <p:nvCxnSpPr>
              <p:cNvPr id="209" name="Gerader Verbinder 208"/>
              <p:cNvCxnSpPr>
                <a:stCxn id="227" idx="4"/>
              </p:cNvCxnSpPr>
              <p:nvPr/>
            </p:nvCxnSpPr>
            <p:spPr>
              <a:xfrm flipH="1">
                <a:off x="8826304" y="3960039"/>
                <a:ext cx="3769" cy="18904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Gerader Verbinder 209"/>
              <p:cNvCxnSpPr/>
              <p:nvPr/>
            </p:nvCxnSpPr>
            <p:spPr>
              <a:xfrm>
                <a:off x="9984432" y="2334545"/>
                <a:ext cx="0" cy="203055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Gerader Verbinder 210"/>
              <p:cNvCxnSpPr>
                <a:endCxn id="228" idx="0"/>
              </p:cNvCxnSpPr>
              <p:nvPr/>
            </p:nvCxnSpPr>
            <p:spPr>
              <a:xfrm rot="5400000">
                <a:off x="8701612" y="3521465"/>
                <a:ext cx="24938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Gerader Verbinder 211"/>
              <p:cNvCxnSpPr>
                <a:stCxn id="223" idx="0"/>
              </p:cNvCxnSpPr>
              <p:nvPr/>
            </p:nvCxnSpPr>
            <p:spPr>
              <a:xfrm flipV="1">
                <a:off x="8826304" y="2334545"/>
                <a:ext cx="0" cy="61264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Gerader Verbinder 212"/>
              <p:cNvCxnSpPr/>
              <p:nvPr/>
            </p:nvCxnSpPr>
            <p:spPr>
              <a:xfrm flipH="1">
                <a:off x="8816589" y="2640864"/>
                <a:ext cx="57876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Gerader Verbinder 213"/>
              <p:cNvCxnSpPr/>
              <p:nvPr/>
            </p:nvCxnSpPr>
            <p:spPr>
              <a:xfrm flipH="1">
                <a:off x="9756930" y="2640864"/>
                <a:ext cx="227502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Gerader Verbinder 214"/>
              <p:cNvCxnSpPr/>
              <p:nvPr/>
            </p:nvCxnSpPr>
            <p:spPr>
              <a:xfrm>
                <a:off x="8011763" y="4149080"/>
                <a:ext cx="2808312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Gerader Verbinder 215"/>
              <p:cNvCxnSpPr/>
              <p:nvPr/>
            </p:nvCxnSpPr>
            <p:spPr>
              <a:xfrm>
                <a:off x="8112224" y="4365104"/>
                <a:ext cx="268728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7" name="Ellipse 216"/>
              <p:cNvSpPr/>
              <p:nvPr/>
            </p:nvSpPr>
            <p:spPr>
              <a:xfrm>
                <a:off x="8754296" y="4086314"/>
                <a:ext cx="141626" cy="12553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Ellipse 217"/>
              <p:cNvSpPr/>
              <p:nvPr/>
            </p:nvSpPr>
            <p:spPr>
              <a:xfrm>
                <a:off x="9912424" y="4302338"/>
                <a:ext cx="141626" cy="12553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19" name="Rechteck 218"/>
              <p:cNvSpPr/>
              <p:nvPr/>
            </p:nvSpPr>
            <p:spPr>
              <a:xfrm rot="16200000">
                <a:off x="7877621" y="3847758"/>
                <a:ext cx="873170" cy="59215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bg1"/>
                    </a:solidFill>
                  </a:rPr>
                  <a:t>Stecker</a:t>
                </a:r>
              </a:p>
            </p:txBody>
          </p:sp>
          <p:sp>
            <p:nvSpPr>
              <p:cNvPr id="220" name="Rechteck 219"/>
              <p:cNvSpPr/>
              <p:nvPr/>
            </p:nvSpPr>
            <p:spPr>
              <a:xfrm rot="5400000">
                <a:off x="10076671" y="3842512"/>
                <a:ext cx="862677" cy="59215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bg1"/>
                    </a:solidFill>
                  </a:rPr>
                  <a:t>Stecker</a:t>
                </a:r>
              </a:p>
              <a:p>
                <a:pPr algn="ctr"/>
                <a:endParaRPr lang="de-DE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37" name="Gruppieren 236"/>
            <p:cNvGrpSpPr/>
            <p:nvPr/>
          </p:nvGrpSpPr>
          <p:grpSpPr>
            <a:xfrm>
              <a:off x="9609356" y="2676820"/>
              <a:ext cx="1561387" cy="1002672"/>
              <a:chOff x="9609356" y="2676820"/>
              <a:chExt cx="1561387" cy="1002672"/>
            </a:xfrm>
          </p:grpSpPr>
          <p:sp>
            <p:nvSpPr>
              <p:cNvPr id="229" name="Rechteck 228"/>
              <p:cNvSpPr/>
              <p:nvPr/>
            </p:nvSpPr>
            <p:spPr>
              <a:xfrm>
                <a:off x="9609356" y="2676820"/>
                <a:ext cx="1561387" cy="63843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Verbraucher/Quelle</a:t>
                </a:r>
              </a:p>
            </p:txBody>
          </p:sp>
          <p:cxnSp>
            <p:nvCxnSpPr>
              <p:cNvPr id="230" name="Gerader Verbinder 229"/>
              <p:cNvCxnSpPr/>
              <p:nvPr/>
            </p:nvCxnSpPr>
            <p:spPr>
              <a:xfrm flipH="1">
                <a:off x="10071373" y="3330252"/>
                <a:ext cx="5902" cy="3147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Gerader Verbinder 231"/>
              <p:cNvCxnSpPr/>
              <p:nvPr/>
            </p:nvCxnSpPr>
            <p:spPr>
              <a:xfrm>
                <a:off x="10669488" y="3330252"/>
                <a:ext cx="0" cy="34924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8" name="Gruppieren 237"/>
            <p:cNvGrpSpPr/>
            <p:nvPr/>
          </p:nvGrpSpPr>
          <p:grpSpPr>
            <a:xfrm>
              <a:off x="7361049" y="2676820"/>
              <a:ext cx="1561387" cy="1002672"/>
              <a:chOff x="9609356" y="2676820"/>
              <a:chExt cx="1561387" cy="1002672"/>
            </a:xfrm>
          </p:grpSpPr>
          <p:sp>
            <p:nvSpPr>
              <p:cNvPr id="239" name="Rechteck 238"/>
              <p:cNvSpPr/>
              <p:nvPr/>
            </p:nvSpPr>
            <p:spPr>
              <a:xfrm>
                <a:off x="9609356" y="2676820"/>
                <a:ext cx="1561387" cy="63843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Verbraucher/Quelle</a:t>
                </a:r>
              </a:p>
            </p:txBody>
          </p:sp>
          <p:cxnSp>
            <p:nvCxnSpPr>
              <p:cNvPr id="240" name="Gerader Verbinder 239"/>
              <p:cNvCxnSpPr/>
              <p:nvPr/>
            </p:nvCxnSpPr>
            <p:spPr>
              <a:xfrm flipH="1">
                <a:off x="10071373" y="3330252"/>
                <a:ext cx="5902" cy="3147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Gerader Verbinder 240"/>
              <p:cNvCxnSpPr/>
              <p:nvPr/>
            </p:nvCxnSpPr>
            <p:spPr>
              <a:xfrm>
                <a:off x="10669488" y="3330252"/>
                <a:ext cx="0" cy="34924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2" name="Gruppieren 241"/>
            <p:cNvGrpSpPr/>
            <p:nvPr/>
          </p:nvGrpSpPr>
          <p:grpSpPr>
            <a:xfrm>
              <a:off x="5112742" y="2676820"/>
              <a:ext cx="1561387" cy="1002672"/>
              <a:chOff x="9609356" y="2676820"/>
              <a:chExt cx="1561387" cy="1002672"/>
            </a:xfrm>
          </p:grpSpPr>
          <p:sp>
            <p:nvSpPr>
              <p:cNvPr id="243" name="Rechteck 242"/>
              <p:cNvSpPr/>
              <p:nvPr/>
            </p:nvSpPr>
            <p:spPr>
              <a:xfrm>
                <a:off x="9609356" y="2676820"/>
                <a:ext cx="1561387" cy="63843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Verbraucher/Quelle</a:t>
                </a:r>
              </a:p>
            </p:txBody>
          </p:sp>
          <p:cxnSp>
            <p:nvCxnSpPr>
              <p:cNvPr id="244" name="Gerader Verbinder 243"/>
              <p:cNvCxnSpPr/>
              <p:nvPr/>
            </p:nvCxnSpPr>
            <p:spPr>
              <a:xfrm flipH="1">
                <a:off x="10071373" y="3330252"/>
                <a:ext cx="5902" cy="3147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Gerader Verbinder 244"/>
              <p:cNvCxnSpPr/>
              <p:nvPr/>
            </p:nvCxnSpPr>
            <p:spPr>
              <a:xfrm>
                <a:off x="10669488" y="3330252"/>
                <a:ext cx="0" cy="34924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6" name="Gruppieren 245"/>
            <p:cNvGrpSpPr/>
            <p:nvPr/>
          </p:nvGrpSpPr>
          <p:grpSpPr>
            <a:xfrm>
              <a:off x="2904213" y="2714488"/>
              <a:ext cx="1561387" cy="1002672"/>
              <a:chOff x="9609356" y="2676820"/>
              <a:chExt cx="1561387" cy="1002672"/>
            </a:xfrm>
          </p:grpSpPr>
          <p:sp>
            <p:nvSpPr>
              <p:cNvPr id="247" name="Rechteck 246"/>
              <p:cNvSpPr/>
              <p:nvPr/>
            </p:nvSpPr>
            <p:spPr>
              <a:xfrm>
                <a:off x="9609356" y="2676820"/>
                <a:ext cx="1561387" cy="63843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Verbraucher/Quelle</a:t>
                </a:r>
              </a:p>
            </p:txBody>
          </p:sp>
          <p:cxnSp>
            <p:nvCxnSpPr>
              <p:cNvPr id="248" name="Gerader Verbinder 247"/>
              <p:cNvCxnSpPr/>
              <p:nvPr/>
            </p:nvCxnSpPr>
            <p:spPr>
              <a:xfrm flipH="1">
                <a:off x="10071373" y="3330252"/>
                <a:ext cx="5902" cy="3147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Gerader Verbinder 248"/>
              <p:cNvCxnSpPr/>
              <p:nvPr/>
            </p:nvCxnSpPr>
            <p:spPr>
              <a:xfrm>
                <a:off x="10669488" y="3330252"/>
                <a:ext cx="0" cy="34924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D2325C6D-3D3C-44C1-A35C-B7FB975B5CE7}"/>
              </a:ext>
            </a:extLst>
          </p:cNvPr>
          <p:cNvSpPr txBox="1"/>
          <p:nvPr/>
        </p:nvSpPr>
        <p:spPr>
          <a:xfrm>
            <a:off x="553860" y="1227607"/>
            <a:ext cx="51796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Spannung und Strommessung in jedem Kanal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Kanäle einzeln abschaltbar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Durch Stecksystem modular erweiterbar</a:t>
            </a:r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9C2949A5-6A5A-4353-8E10-5599F7E3DBBB}"/>
              </a:ext>
            </a:extLst>
          </p:cNvPr>
          <p:cNvSpPr txBox="1"/>
          <p:nvPr/>
        </p:nvSpPr>
        <p:spPr>
          <a:xfrm>
            <a:off x="5939463" y="1227607"/>
            <a:ext cx="549605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Schnelle Kurzschlusserkennung mit FPGA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Kommunikation über </a:t>
            </a:r>
            <a:r>
              <a:rPr lang="de-DE" dirty="0" err="1"/>
              <a:t>BroadR</a:t>
            </a:r>
            <a:r>
              <a:rPr lang="de-DE" dirty="0"/>
              <a:t> </a:t>
            </a:r>
            <a:r>
              <a:rPr lang="de-DE" dirty="0" err="1"/>
              <a:t>Reach</a:t>
            </a:r>
            <a:r>
              <a:rPr lang="de-DE" dirty="0"/>
              <a:t> Ethernet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Abschaltung der Kanäle durch MOSFET Schalter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26" name="Textfeld 125">
            <a:extLst>
              <a:ext uri="{FF2B5EF4-FFF2-40B4-BE49-F238E27FC236}">
                <a16:creationId xmlns:a16="http://schemas.microsoft.com/office/drawing/2014/main" id="{2FBB73E7-572F-4A39-BDFA-52312C4B89D8}"/>
              </a:ext>
            </a:extLst>
          </p:cNvPr>
          <p:cNvSpPr txBox="1"/>
          <p:nvPr/>
        </p:nvSpPr>
        <p:spPr>
          <a:xfrm>
            <a:off x="240164" y="732848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bg2"/>
                </a:solidFill>
              </a:rPr>
              <a:t>Hardware: modulare PDU</a:t>
            </a:r>
            <a:endParaRPr lang="LID4096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911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25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60" imgH="360" progId="TCLayout.ActiveDocument.1">
                  <p:embed/>
                </p:oleObj>
              </mc:Choice>
              <mc:Fallback>
                <p:oleObj name="think-cell Folie" r:id="rId4" imgW="360" imgH="360" progId="TCLayout.ActiveDocument.1">
                  <p:embed/>
                  <p:pic>
                    <p:nvPicPr>
                      <p:cNvPr id="10" name="Objekt 9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588" y="158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Highlight"/>
          <p:cNvGrpSpPr>
            <a:grpSpLocks/>
          </p:cNvGrpSpPr>
          <p:nvPr/>
        </p:nvGrpSpPr>
        <p:grpSpPr bwMode="auto">
          <a:xfrm>
            <a:off x="330200" y="2508250"/>
            <a:ext cx="11518900" cy="288776"/>
            <a:chOff x="342" y="1063"/>
            <a:chExt cx="4329" cy="276"/>
          </a:xfrm>
        </p:grpSpPr>
        <p:sp>
          <p:nvSpPr>
            <p:cNvPr id="7" name="Rectangle 1042"/>
            <p:cNvSpPr>
              <a:spLocks noChangeArrowheads="1"/>
            </p:cNvSpPr>
            <p:nvPr/>
          </p:nvSpPr>
          <p:spPr bwMode="auto">
            <a:xfrm>
              <a:off x="342" y="1063"/>
              <a:ext cx="3118" cy="276"/>
            </a:xfrm>
            <a:prstGeom prst="rect">
              <a:avLst/>
            </a:prstGeom>
            <a:solidFill>
              <a:srgbClr val="FFFF00"/>
            </a:soli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  <p:sp>
          <p:nvSpPr>
            <p:cNvPr id="8" name="Rectangle 1043"/>
            <p:cNvSpPr>
              <a:spLocks noChangeArrowheads="1"/>
            </p:cNvSpPr>
            <p:nvPr/>
          </p:nvSpPr>
          <p:spPr bwMode="auto">
            <a:xfrm>
              <a:off x="3460" y="1063"/>
              <a:ext cx="1211" cy="276"/>
            </a:xfrm>
            <a:prstGeom prst="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FFFF"/>
                </a:gs>
              </a:gsLst>
              <a:lin ang="0" scaled="1"/>
              <a:tileRect/>
            </a:gra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</p:grp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Inhalt</a:t>
            </a:r>
            <a:endParaRPr lang="en-GB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Informationen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Person</a:t>
            </a:r>
          </a:p>
          <a:p>
            <a:r>
              <a:rPr lang="en-US" dirty="0" err="1"/>
              <a:t>Einleitung</a:t>
            </a:r>
            <a:endParaRPr lang="en-US" dirty="0"/>
          </a:p>
          <a:p>
            <a:r>
              <a:rPr lang="de-DE" dirty="0"/>
              <a:t>Modulare Energieverteilung im Bordnetz</a:t>
            </a:r>
          </a:p>
          <a:p>
            <a:r>
              <a:rPr lang="de-DE" dirty="0"/>
              <a:t>Arbeitsfortschritt und nächste Schritte</a:t>
            </a:r>
          </a:p>
          <a:p>
            <a:r>
              <a:rPr lang="de-DE" dirty="0"/>
              <a:t>Finanzierung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470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D3D61D-214A-4D4F-AF12-917F5BBFA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Arbeitsfortschritt und nächste Schritte</a:t>
            </a:r>
            <a:endParaRPr lang="LID4096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A33089-FC77-496D-80A0-75D419432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Aktuelle Phase</a:t>
            </a:r>
            <a:r>
              <a:rPr lang="de-DE" dirty="0"/>
              <a:t>: Orientierung/Einarbeitung</a:t>
            </a:r>
          </a:p>
          <a:p>
            <a:endParaRPr lang="de-DE" dirty="0"/>
          </a:p>
          <a:p>
            <a:r>
              <a:rPr lang="de-DE" b="1" dirty="0"/>
              <a:t>Nächste Schritte: </a:t>
            </a:r>
          </a:p>
          <a:p>
            <a:pPr lvl="1"/>
            <a:r>
              <a:rPr lang="de-DE" dirty="0"/>
              <a:t>Entwicklung der Software in Simulationsumgebung, Simulation von Energiemanagement und Fehlerfälle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Mögliche einfache Hardwareaufbau mit Hilfe bestehende PDU Komponenten und Raspberry Pi PC-s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Schaltungs- und Layoutentwurf für eine modulare PDU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Testaufbau mit modularen PDU-s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769829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25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60" imgH="360" progId="TCLayout.ActiveDocument.1">
                  <p:embed/>
                </p:oleObj>
              </mc:Choice>
              <mc:Fallback>
                <p:oleObj name="think-cell Folie" r:id="rId4" imgW="360" imgH="360" progId="TCLayout.ActiveDocument.1">
                  <p:embed/>
                  <p:pic>
                    <p:nvPicPr>
                      <p:cNvPr id="10" name="Objekt 9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588" y="158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Highlight"/>
          <p:cNvGrpSpPr>
            <a:grpSpLocks/>
          </p:cNvGrpSpPr>
          <p:nvPr/>
        </p:nvGrpSpPr>
        <p:grpSpPr bwMode="auto">
          <a:xfrm>
            <a:off x="330200" y="2863850"/>
            <a:ext cx="11518900" cy="288776"/>
            <a:chOff x="342" y="1063"/>
            <a:chExt cx="4329" cy="276"/>
          </a:xfrm>
        </p:grpSpPr>
        <p:sp>
          <p:nvSpPr>
            <p:cNvPr id="7" name="Rectangle 1042"/>
            <p:cNvSpPr>
              <a:spLocks noChangeArrowheads="1"/>
            </p:cNvSpPr>
            <p:nvPr/>
          </p:nvSpPr>
          <p:spPr bwMode="auto">
            <a:xfrm>
              <a:off x="342" y="1063"/>
              <a:ext cx="3118" cy="276"/>
            </a:xfrm>
            <a:prstGeom prst="rect">
              <a:avLst/>
            </a:prstGeom>
            <a:solidFill>
              <a:srgbClr val="FFFF00"/>
            </a:soli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  <p:sp>
          <p:nvSpPr>
            <p:cNvPr id="8" name="Rectangle 1043"/>
            <p:cNvSpPr>
              <a:spLocks noChangeArrowheads="1"/>
            </p:cNvSpPr>
            <p:nvPr/>
          </p:nvSpPr>
          <p:spPr bwMode="auto">
            <a:xfrm>
              <a:off x="3460" y="1063"/>
              <a:ext cx="1211" cy="276"/>
            </a:xfrm>
            <a:prstGeom prst="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FFFF"/>
                </a:gs>
              </a:gsLst>
              <a:lin ang="0" scaled="1"/>
              <a:tileRect/>
            </a:gra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</p:grp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Inhalt</a:t>
            </a:r>
            <a:endParaRPr lang="en-GB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Informationen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Person</a:t>
            </a:r>
          </a:p>
          <a:p>
            <a:r>
              <a:rPr lang="en-US" dirty="0" err="1"/>
              <a:t>Einleitung</a:t>
            </a:r>
            <a:endParaRPr lang="en-US" dirty="0"/>
          </a:p>
          <a:p>
            <a:r>
              <a:rPr lang="de-DE" dirty="0"/>
              <a:t>Modulare Energieverteilung im Bordnetz</a:t>
            </a:r>
          </a:p>
          <a:p>
            <a:r>
              <a:rPr lang="de-DE" dirty="0"/>
              <a:t>Arbeitsfortschritt und nächste Schritte</a:t>
            </a:r>
          </a:p>
          <a:p>
            <a:r>
              <a:rPr lang="de-DE" dirty="0"/>
              <a:t>Finanzierung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475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4877DB-B5BF-4F3C-B87A-D24EF7B31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Finanzierung</a:t>
            </a:r>
            <a:endParaRPr lang="LID4096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5BB226-6F2A-4AA3-9418-BBC5909B2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Möglichkeit über Ford Alliance inhaltliche Schnittpunkte zu finden</a:t>
            </a:r>
          </a:p>
          <a:p>
            <a:endParaRPr lang="de-DE" dirty="0"/>
          </a:p>
          <a:p>
            <a:r>
              <a:rPr lang="de-DE" dirty="0"/>
              <a:t>Möglichkeit im Rahmen andere Bordnetzprojekte mitfinanziert zu werden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275259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25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60" imgH="360" progId="TCLayout.ActiveDocument.1">
                  <p:embed/>
                </p:oleObj>
              </mc:Choice>
              <mc:Fallback>
                <p:oleObj name="think-cell Folie" r:id="rId4" imgW="360" imgH="360" progId="TCLayout.ActiveDocument.1">
                  <p:embed/>
                  <p:pic>
                    <p:nvPicPr>
                      <p:cNvPr id="10" name="Objekt 9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588" y="158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Highlight"/>
          <p:cNvGrpSpPr>
            <a:grpSpLocks/>
          </p:cNvGrpSpPr>
          <p:nvPr/>
        </p:nvGrpSpPr>
        <p:grpSpPr bwMode="auto">
          <a:xfrm>
            <a:off x="330200" y="1447800"/>
            <a:ext cx="11518900" cy="288776"/>
            <a:chOff x="342" y="1063"/>
            <a:chExt cx="4329" cy="276"/>
          </a:xfrm>
        </p:grpSpPr>
        <p:sp>
          <p:nvSpPr>
            <p:cNvPr id="7" name="Rectangle 1042"/>
            <p:cNvSpPr>
              <a:spLocks noChangeArrowheads="1"/>
            </p:cNvSpPr>
            <p:nvPr/>
          </p:nvSpPr>
          <p:spPr bwMode="auto">
            <a:xfrm>
              <a:off x="342" y="1063"/>
              <a:ext cx="3118" cy="276"/>
            </a:xfrm>
            <a:prstGeom prst="rect">
              <a:avLst/>
            </a:prstGeom>
            <a:solidFill>
              <a:srgbClr val="FFFF00"/>
            </a:soli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  <p:sp>
          <p:nvSpPr>
            <p:cNvPr id="8" name="Rectangle 1043"/>
            <p:cNvSpPr>
              <a:spLocks noChangeArrowheads="1"/>
            </p:cNvSpPr>
            <p:nvPr/>
          </p:nvSpPr>
          <p:spPr bwMode="auto">
            <a:xfrm>
              <a:off x="3460" y="1063"/>
              <a:ext cx="1211" cy="276"/>
            </a:xfrm>
            <a:prstGeom prst="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FFFF"/>
                </a:gs>
              </a:gsLst>
              <a:lin ang="0" scaled="1"/>
              <a:tileRect/>
            </a:gra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</p:grp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Inhalt</a:t>
            </a:r>
            <a:endParaRPr lang="en-GB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Informationen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Person</a:t>
            </a:r>
          </a:p>
          <a:p>
            <a:r>
              <a:rPr lang="en-US" dirty="0" err="1"/>
              <a:t>Einleitung</a:t>
            </a:r>
            <a:endParaRPr lang="en-US" dirty="0"/>
          </a:p>
          <a:p>
            <a:r>
              <a:rPr lang="de-DE" dirty="0"/>
              <a:t>Modulare Energieverteilung im Bordnetz</a:t>
            </a:r>
          </a:p>
          <a:p>
            <a:r>
              <a:rPr lang="de-DE" dirty="0"/>
              <a:t>Arbeitsfortschritt und nächste Schritte</a:t>
            </a:r>
          </a:p>
          <a:p>
            <a:r>
              <a:rPr lang="de-DE" dirty="0"/>
              <a:t>Finanzierung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2A7DA834-2744-4828-978A-2679F37B45EF}"/>
              </a:ext>
            </a:extLst>
          </p:cNvPr>
          <p:cNvSpPr txBox="1"/>
          <p:nvPr/>
        </p:nvSpPr>
        <p:spPr>
          <a:xfrm>
            <a:off x="3215680" y="1124743"/>
            <a:ext cx="91064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Bilkei-Gorzo, Gergely</a:t>
            </a:r>
          </a:p>
          <a:p>
            <a:r>
              <a:rPr lang="de-DE" sz="1400" dirty="0" err="1"/>
              <a:t>M.Sc</a:t>
            </a:r>
            <a:r>
              <a:rPr lang="de-DE" sz="1400" dirty="0"/>
              <a:t> RWTH Aachen</a:t>
            </a:r>
          </a:p>
          <a:p>
            <a:endParaRPr lang="de-DE" sz="1400" b="1" dirty="0"/>
          </a:p>
          <a:p>
            <a:endParaRPr lang="de-DE" sz="1400" b="1" dirty="0"/>
          </a:p>
          <a:p>
            <a:r>
              <a:rPr lang="de-DE" b="1" dirty="0"/>
              <a:t>2018 – Heute	</a:t>
            </a:r>
            <a:r>
              <a:rPr lang="de-DE" dirty="0"/>
              <a:t>Wissenschaftlicher Mitarbeiter am Institut für Kraftfahrzeuge Aachen</a:t>
            </a:r>
          </a:p>
          <a:p>
            <a:endParaRPr lang="de-DE" dirty="0"/>
          </a:p>
          <a:p>
            <a:r>
              <a:rPr lang="de-DE" b="1" dirty="0"/>
              <a:t>2015 - 2018  	</a:t>
            </a:r>
            <a:r>
              <a:rPr lang="de-DE" dirty="0"/>
              <a:t>Studium: Automatisierungstechnik Master an der RWTH Aachen</a:t>
            </a:r>
          </a:p>
          <a:p>
            <a:endParaRPr lang="de-DE" dirty="0"/>
          </a:p>
          <a:p>
            <a:r>
              <a:rPr lang="de-DE" b="1" dirty="0"/>
              <a:t>2009 – 2015	</a:t>
            </a:r>
            <a:r>
              <a:rPr lang="de-DE" dirty="0"/>
              <a:t>Studium: Maschinenbau Bachelor mit Vertiefung Fahrzeugtechnik an 		der RWTH Aachen</a:t>
            </a:r>
            <a:endParaRPr lang="LID4096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A48430D-55EA-4C48-823A-49BFB1A83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Informationen zur Person</a:t>
            </a:r>
            <a:endParaRPr lang="LID4096" dirty="0"/>
          </a:p>
        </p:txBody>
      </p:sp>
      <p:pic>
        <p:nvPicPr>
          <p:cNvPr id="5" name="Inhaltsplatzhalter 4" descr="Ein Bild, das Person, Mann, Wand, darstellend enthält.&#10;&#10;Automatisch generierte Beschreibung">
            <a:extLst>
              <a:ext uri="{FF2B5EF4-FFF2-40B4-BE49-F238E27FC236}">
                <a16:creationId xmlns:a16="http://schemas.microsoft.com/office/drawing/2014/main" id="{60DF588F-037F-4406-9585-F771C2302B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98" y="1124743"/>
            <a:ext cx="2520841" cy="2765091"/>
          </a:xfrm>
        </p:spPr>
      </p:pic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86FAFC43-3C9F-4B1F-B1A0-A43EF3BE664F}"/>
              </a:ext>
            </a:extLst>
          </p:cNvPr>
          <p:cNvCxnSpPr>
            <a:cxnSpLocks/>
          </p:cNvCxnSpPr>
          <p:nvPr/>
        </p:nvCxnSpPr>
        <p:spPr>
          <a:xfrm>
            <a:off x="3215680" y="1772816"/>
            <a:ext cx="864096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B169A432-D67D-4922-9645-E4C144449ADF}"/>
              </a:ext>
            </a:extLst>
          </p:cNvPr>
          <p:cNvCxnSpPr>
            <a:cxnSpLocks/>
          </p:cNvCxnSpPr>
          <p:nvPr/>
        </p:nvCxnSpPr>
        <p:spPr>
          <a:xfrm>
            <a:off x="767408" y="4293096"/>
            <a:ext cx="111612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D97B01E-EC8C-4A80-96DE-2E175E32D896}"/>
              </a:ext>
            </a:extLst>
          </p:cNvPr>
          <p:cNvSpPr txBox="1"/>
          <p:nvPr/>
        </p:nvSpPr>
        <p:spPr>
          <a:xfrm>
            <a:off x="695400" y="4581128"/>
            <a:ext cx="56166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Hardwareentwicklung</a:t>
            </a:r>
          </a:p>
          <a:p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Hardwarenahe Softwareentwicklung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Simulation und modellbasierte Softwareentwicklung</a:t>
            </a:r>
            <a:endParaRPr lang="LID4096" sz="16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E90773C-D71E-4CCE-A17E-C5647184509C}"/>
              </a:ext>
            </a:extLst>
          </p:cNvPr>
          <p:cNvSpPr txBox="1"/>
          <p:nvPr/>
        </p:nvSpPr>
        <p:spPr>
          <a:xfrm>
            <a:off x="6323451" y="4581128"/>
            <a:ext cx="56166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UNICARagil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BCS </a:t>
            </a:r>
            <a:r>
              <a:rPr lang="de-DE" sz="1600" dirty="0" err="1"/>
              <a:t>Sidestick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Verschiedene Supporttätigkeiten für GKN im Rahmen einer Steuergeräteentwicklung</a:t>
            </a:r>
            <a:endParaRPr lang="LID4096" sz="1600" dirty="0"/>
          </a:p>
        </p:txBody>
      </p:sp>
    </p:spTree>
    <p:extLst>
      <p:ext uri="{BB962C8B-B14F-4D97-AF65-F5344CB8AC3E}">
        <p14:creationId xmlns:p14="http://schemas.microsoft.com/office/powerpoint/2010/main" val="798270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25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60" imgH="360" progId="TCLayout.ActiveDocument.1">
                  <p:embed/>
                </p:oleObj>
              </mc:Choice>
              <mc:Fallback>
                <p:oleObj name="think-cell Folie" r:id="rId4" imgW="360" imgH="360" progId="TCLayout.ActiveDocument.1">
                  <p:embed/>
                  <p:pic>
                    <p:nvPicPr>
                      <p:cNvPr id="10" name="Objekt 9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588" y="158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Highlight"/>
          <p:cNvGrpSpPr>
            <a:grpSpLocks/>
          </p:cNvGrpSpPr>
          <p:nvPr/>
        </p:nvGrpSpPr>
        <p:grpSpPr bwMode="auto">
          <a:xfrm>
            <a:off x="330200" y="1797050"/>
            <a:ext cx="11518900" cy="288776"/>
            <a:chOff x="342" y="1063"/>
            <a:chExt cx="4329" cy="276"/>
          </a:xfrm>
        </p:grpSpPr>
        <p:sp>
          <p:nvSpPr>
            <p:cNvPr id="7" name="Rectangle 1042"/>
            <p:cNvSpPr>
              <a:spLocks noChangeArrowheads="1"/>
            </p:cNvSpPr>
            <p:nvPr/>
          </p:nvSpPr>
          <p:spPr bwMode="auto">
            <a:xfrm>
              <a:off x="342" y="1063"/>
              <a:ext cx="3118" cy="276"/>
            </a:xfrm>
            <a:prstGeom prst="rect">
              <a:avLst/>
            </a:prstGeom>
            <a:solidFill>
              <a:srgbClr val="FFFF00"/>
            </a:soli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  <p:sp>
          <p:nvSpPr>
            <p:cNvPr id="8" name="Rectangle 1043"/>
            <p:cNvSpPr>
              <a:spLocks noChangeArrowheads="1"/>
            </p:cNvSpPr>
            <p:nvPr/>
          </p:nvSpPr>
          <p:spPr bwMode="auto">
            <a:xfrm>
              <a:off x="3460" y="1063"/>
              <a:ext cx="1211" cy="276"/>
            </a:xfrm>
            <a:prstGeom prst="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FFFF"/>
                </a:gs>
              </a:gsLst>
              <a:lin ang="0" scaled="1"/>
              <a:tileRect/>
            </a:gra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</p:grp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Inhalt</a:t>
            </a:r>
            <a:endParaRPr lang="en-GB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Informationen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Person</a:t>
            </a:r>
          </a:p>
          <a:p>
            <a:r>
              <a:rPr lang="en-US" dirty="0" err="1"/>
              <a:t>Einleitung</a:t>
            </a:r>
            <a:endParaRPr lang="en-US" dirty="0"/>
          </a:p>
          <a:p>
            <a:r>
              <a:rPr lang="de-DE" dirty="0"/>
              <a:t>Modulare Energieverteilung im Bordnetz</a:t>
            </a:r>
          </a:p>
          <a:p>
            <a:r>
              <a:rPr lang="de-DE" dirty="0"/>
              <a:t>Arbeitsfortschritt und nächste Schritte</a:t>
            </a:r>
          </a:p>
          <a:p>
            <a:r>
              <a:rPr lang="de-DE" dirty="0"/>
              <a:t>Finanzierung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844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4799" y="1412776"/>
            <a:ext cx="7993449" cy="5144400"/>
          </a:xfrm>
        </p:spPr>
        <p:txBody>
          <a:bodyPr/>
          <a:lstStyle/>
          <a:p>
            <a:r>
              <a:rPr lang="de-DE" b="1" dirty="0"/>
              <a:t>Ausgangssituation: </a:t>
            </a:r>
            <a:r>
              <a:rPr lang="de-DE" dirty="0"/>
              <a:t>Energieversorgung wird über Kabelbaum realisiert. Absicherung gegenüber Kurzschlüsse mit Schmelzsicherungen.</a:t>
            </a:r>
          </a:p>
          <a:p>
            <a:endParaRPr lang="de-DE" b="1" dirty="0"/>
          </a:p>
          <a:p>
            <a:r>
              <a:rPr lang="de-DE" b="1" dirty="0"/>
              <a:t>Defizit: </a:t>
            </a:r>
            <a:r>
              <a:rPr lang="de-DE" dirty="0"/>
              <a:t>Bordnetzkomponenten sind nicht dynamisch erweiterbar</a:t>
            </a:r>
            <a:r>
              <a:rPr lang="de-DE" b="1" dirty="0"/>
              <a:t>, </a:t>
            </a:r>
            <a:r>
              <a:rPr lang="de-DE" dirty="0"/>
              <a:t>Energiemanagement aufwändig, Kabelbäume müssen für neue Fahrzeuge neu entwickelt werden.</a:t>
            </a:r>
          </a:p>
          <a:p>
            <a:endParaRPr lang="de-DE" b="1" dirty="0"/>
          </a:p>
          <a:p>
            <a:r>
              <a:rPr lang="de-DE" b="1" dirty="0"/>
              <a:t>Zielsetzung: </a:t>
            </a:r>
            <a:r>
              <a:rPr lang="de-DE" dirty="0"/>
              <a:t>Die modulare Erweiterbarkeit des Bordnetzes zu ermöglichen. Kurzschlusserkennung und Energiemanagement soll automatisiert stattfinden.</a:t>
            </a:r>
          </a:p>
          <a:p>
            <a:endParaRPr lang="de-DE" b="1" dirty="0"/>
          </a:p>
          <a:p>
            <a:r>
              <a:rPr lang="de-DE" b="1" dirty="0"/>
              <a:t>Methode: </a:t>
            </a:r>
            <a:r>
              <a:rPr lang="de-DE" dirty="0"/>
              <a:t>Bordnetz soll eine Netzstruktur bekommen. Energieverteilung erfolgt über modulare PDU-s. Ein Zentralsteuergerät überwacht die Stromflüsse im Netz, warnt bei Versorgungsknappheit, schaltet nach Prioritäten unwichtige Verbraucher ab.</a:t>
            </a:r>
            <a:endParaRPr lang="de-DE" b="1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0" y="1268760"/>
            <a:ext cx="2752080" cy="1830133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9118799" y="5805264"/>
            <a:ext cx="433585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9083046" y="4725144"/>
            <a:ext cx="433585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0488488" y="5805264"/>
            <a:ext cx="433585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9775527" y="4020030"/>
            <a:ext cx="433585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10209112" y="5085183"/>
            <a:ext cx="433585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11151567" y="4308062"/>
            <a:ext cx="433585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cxnSp>
        <p:nvCxnSpPr>
          <p:cNvPr id="12" name="Gerader Verbinder 11"/>
          <p:cNvCxnSpPr>
            <a:stCxn id="5" idx="0"/>
            <a:endCxn id="6" idx="2"/>
          </p:cNvCxnSpPr>
          <p:nvPr/>
        </p:nvCxnSpPr>
        <p:spPr>
          <a:xfrm flipH="1" flipV="1">
            <a:off x="9299839" y="5013176"/>
            <a:ext cx="35753" cy="7920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>
            <a:stCxn id="6" idx="0"/>
            <a:endCxn id="8" idx="2"/>
          </p:cNvCxnSpPr>
          <p:nvPr/>
        </p:nvCxnSpPr>
        <p:spPr>
          <a:xfrm flipV="1">
            <a:off x="9299839" y="4308062"/>
            <a:ext cx="692481" cy="41708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>
            <a:stCxn id="8" idx="2"/>
            <a:endCxn id="10" idx="1"/>
          </p:cNvCxnSpPr>
          <p:nvPr/>
        </p:nvCxnSpPr>
        <p:spPr>
          <a:xfrm>
            <a:off x="9992320" y="4308062"/>
            <a:ext cx="1159247" cy="14401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>
            <a:stCxn id="9" idx="0"/>
            <a:endCxn id="10" idx="2"/>
          </p:cNvCxnSpPr>
          <p:nvPr/>
        </p:nvCxnSpPr>
        <p:spPr>
          <a:xfrm flipV="1">
            <a:off x="10425905" y="4596094"/>
            <a:ext cx="942455" cy="48908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7" idx="0"/>
            <a:endCxn id="10" idx="2"/>
          </p:cNvCxnSpPr>
          <p:nvPr/>
        </p:nvCxnSpPr>
        <p:spPr>
          <a:xfrm flipV="1">
            <a:off x="10705281" y="4596094"/>
            <a:ext cx="663079" cy="120917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>
            <a:endCxn id="7" idx="1"/>
          </p:cNvCxnSpPr>
          <p:nvPr/>
        </p:nvCxnSpPr>
        <p:spPr>
          <a:xfrm>
            <a:off x="9552384" y="5949280"/>
            <a:ext cx="936104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>
            <a:stCxn id="5" idx="0"/>
            <a:endCxn id="9" idx="1"/>
          </p:cNvCxnSpPr>
          <p:nvPr/>
        </p:nvCxnSpPr>
        <p:spPr>
          <a:xfrm flipV="1">
            <a:off x="9335592" y="5229199"/>
            <a:ext cx="873520" cy="57606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>
            <a:stCxn id="6" idx="3"/>
            <a:endCxn id="10" idx="1"/>
          </p:cNvCxnSpPr>
          <p:nvPr/>
        </p:nvCxnSpPr>
        <p:spPr>
          <a:xfrm flipV="1">
            <a:off x="9516631" y="4452078"/>
            <a:ext cx="1634936" cy="41708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/>
          <p:cNvCxnSpPr>
            <a:stCxn id="9" idx="2"/>
            <a:endCxn id="7" idx="0"/>
          </p:cNvCxnSpPr>
          <p:nvPr/>
        </p:nvCxnSpPr>
        <p:spPr>
          <a:xfrm>
            <a:off x="10425905" y="5373215"/>
            <a:ext cx="279376" cy="43204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9835200" y="3109926"/>
            <a:ext cx="1614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Quelle: TU-dortmund</a:t>
            </a:r>
          </a:p>
        </p:txBody>
      </p:sp>
    </p:spTree>
    <p:extLst>
      <p:ext uri="{BB962C8B-B14F-4D97-AF65-F5344CB8AC3E}">
        <p14:creationId xmlns:p14="http://schemas.microsoft.com/office/powerpoint/2010/main" val="3592892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25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60" imgH="360" progId="TCLayout.ActiveDocument.1">
                  <p:embed/>
                </p:oleObj>
              </mc:Choice>
              <mc:Fallback>
                <p:oleObj name="think-cell Folie" r:id="rId4" imgW="360" imgH="360" progId="TCLayout.ActiveDocument.1">
                  <p:embed/>
                  <p:pic>
                    <p:nvPicPr>
                      <p:cNvPr id="10" name="Objekt 9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588" y="158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Highlight"/>
          <p:cNvGrpSpPr>
            <a:grpSpLocks/>
          </p:cNvGrpSpPr>
          <p:nvPr/>
        </p:nvGrpSpPr>
        <p:grpSpPr bwMode="auto">
          <a:xfrm>
            <a:off x="330200" y="2152650"/>
            <a:ext cx="11518900" cy="288776"/>
            <a:chOff x="342" y="1063"/>
            <a:chExt cx="4329" cy="276"/>
          </a:xfrm>
        </p:grpSpPr>
        <p:sp>
          <p:nvSpPr>
            <p:cNvPr id="7" name="Rectangle 1042"/>
            <p:cNvSpPr>
              <a:spLocks noChangeArrowheads="1"/>
            </p:cNvSpPr>
            <p:nvPr/>
          </p:nvSpPr>
          <p:spPr bwMode="auto">
            <a:xfrm>
              <a:off x="342" y="1063"/>
              <a:ext cx="3118" cy="276"/>
            </a:xfrm>
            <a:prstGeom prst="rect">
              <a:avLst/>
            </a:prstGeom>
            <a:solidFill>
              <a:srgbClr val="FFFF00"/>
            </a:soli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  <p:sp>
          <p:nvSpPr>
            <p:cNvPr id="8" name="Rectangle 1043"/>
            <p:cNvSpPr>
              <a:spLocks noChangeArrowheads="1"/>
            </p:cNvSpPr>
            <p:nvPr/>
          </p:nvSpPr>
          <p:spPr bwMode="auto">
            <a:xfrm>
              <a:off x="3460" y="1063"/>
              <a:ext cx="1211" cy="276"/>
            </a:xfrm>
            <a:prstGeom prst="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FFFF"/>
                </a:gs>
              </a:gsLst>
              <a:lin ang="0" scaled="1"/>
              <a:tileRect/>
            </a:gra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</p:grp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Inhalt</a:t>
            </a:r>
            <a:endParaRPr lang="en-GB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Informationen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Person</a:t>
            </a:r>
          </a:p>
          <a:p>
            <a:r>
              <a:rPr lang="en-US" dirty="0" err="1"/>
              <a:t>Einleitung</a:t>
            </a:r>
            <a:endParaRPr lang="en-US" dirty="0"/>
          </a:p>
          <a:p>
            <a:r>
              <a:rPr lang="de-DE" dirty="0"/>
              <a:t>Modulare Energieverteilung im Bordnetz</a:t>
            </a:r>
          </a:p>
          <a:p>
            <a:r>
              <a:rPr lang="de-DE" dirty="0"/>
              <a:t>Arbeitsfortschritt und nächste Schritte</a:t>
            </a:r>
          </a:p>
          <a:p>
            <a:r>
              <a:rPr lang="de-DE" dirty="0"/>
              <a:t>Finanzierung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4411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Modulare Energieverteilung im </a:t>
            </a:r>
            <a:r>
              <a:rPr lang="de-DE" dirty="0" err="1"/>
              <a:t>Bordnetz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34799" y="1447199"/>
            <a:ext cx="4465057" cy="5144400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Konzept:</a:t>
            </a:r>
          </a:p>
          <a:p>
            <a:endParaRPr lang="de-DE" dirty="0"/>
          </a:p>
          <a:p>
            <a:r>
              <a:rPr lang="de-DE" dirty="0"/>
              <a:t>Energieversorgung über mehrere DC/DC Wandler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Energieverteilung über Zusammenschaltung von mehreren modularen PDU-s</a:t>
            </a:r>
          </a:p>
          <a:p>
            <a:endParaRPr lang="de-DE" dirty="0"/>
          </a:p>
          <a:p>
            <a:r>
              <a:rPr lang="de-DE" dirty="0"/>
              <a:t>Überwachung und Regelung durch ein Zentralsteuergerät</a:t>
            </a:r>
          </a:p>
          <a:p>
            <a:endParaRPr lang="de-DE" dirty="0"/>
          </a:p>
          <a:p>
            <a:r>
              <a:rPr lang="de-DE" dirty="0"/>
              <a:t>Verbraucher können auch nachträglich hinzugefügt werden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6966B1C8-86F5-4063-8C36-222D0A3A0C30}"/>
              </a:ext>
            </a:extLst>
          </p:cNvPr>
          <p:cNvGrpSpPr>
            <a:grpSpLocks noChangeAspect="1"/>
          </p:cNvGrpSpPr>
          <p:nvPr/>
        </p:nvGrpSpPr>
        <p:grpSpPr>
          <a:xfrm>
            <a:off x="5109295" y="1879674"/>
            <a:ext cx="6697305" cy="4978326"/>
            <a:chOff x="6412532" y="1379959"/>
            <a:chExt cx="5372100" cy="3993257"/>
          </a:xfrm>
        </p:grpSpPr>
        <p:pic>
          <p:nvPicPr>
            <p:cNvPr id="3" name="Grafik 2" descr="Ein Bild, das Strichzeichnung enthält.&#10;&#10;Automatisch generierte Beschreibung">
              <a:extLst>
                <a:ext uri="{FF2B5EF4-FFF2-40B4-BE49-F238E27FC236}">
                  <a16:creationId xmlns:a16="http://schemas.microsoft.com/office/drawing/2014/main" id="{5F5124A4-7075-439F-9CDA-489041B6D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2532" y="1379959"/>
              <a:ext cx="5372100" cy="3705225"/>
            </a:xfrm>
            <a:prstGeom prst="rect">
              <a:avLst/>
            </a:prstGeom>
          </p:spPr>
        </p:pic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607F913E-E884-406E-B444-6BDD965AE499}"/>
                </a:ext>
              </a:extLst>
            </p:cNvPr>
            <p:cNvSpPr/>
            <p:nvPr/>
          </p:nvSpPr>
          <p:spPr>
            <a:xfrm>
              <a:off x="10920536" y="5085184"/>
              <a:ext cx="864096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8" name="Rechteck 7">
            <a:extLst>
              <a:ext uri="{FF2B5EF4-FFF2-40B4-BE49-F238E27FC236}">
                <a16:creationId xmlns:a16="http://schemas.microsoft.com/office/drawing/2014/main" id="{D9B28CEB-D66E-44AC-A34F-95D04A57D255}"/>
              </a:ext>
            </a:extLst>
          </p:cNvPr>
          <p:cNvSpPr/>
          <p:nvPr/>
        </p:nvSpPr>
        <p:spPr>
          <a:xfrm>
            <a:off x="7874793" y="3933056"/>
            <a:ext cx="432048" cy="432048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5033F83A-D973-4801-A8DA-F9560EA4549D}"/>
              </a:ext>
            </a:extLst>
          </p:cNvPr>
          <p:cNvSpPr/>
          <p:nvPr/>
        </p:nvSpPr>
        <p:spPr>
          <a:xfrm>
            <a:off x="10369306" y="2924944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24C297E6-CB7E-4BF8-B966-736F322EC11E}"/>
              </a:ext>
            </a:extLst>
          </p:cNvPr>
          <p:cNvSpPr/>
          <p:nvPr/>
        </p:nvSpPr>
        <p:spPr>
          <a:xfrm>
            <a:off x="10421687" y="5157192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B5B694C-6AC5-42EF-AB38-1376876C2CD0}"/>
              </a:ext>
            </a:extLst>
          </p:cNvPr>
          <p:cNvSpPr/>
          <p:nvPr/>
        </p:nvSpPr>
        <p:spPr>
          <a:xfrm>
            <a:off x="11038785" y="3284984"/>
            <a:ext cx="338633" cy="251829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E0D7B74-11B7-4401-B890-6B5A351DFEAA}"/>
              </a:ext>
            </a:extLst>
          </p:cNvPr>
          <p:cNvSpPr/>
          <p:nvPr/>
        </p:nvSpPr>
        <p:spPr>
          <a:xfrm>
            <a:off x="11098656" y="4891949"/>
            <a:ext cx="338633" cy="251829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C33037FB-53A9-4AAA-A2A2-D03F1F74AF5D}"/>
              </a:ext>
            </a:extLst>
          </p:cNvPr>
          <p:cNvSpPr/>
          <p:nvPr/>
        </p:nvSpPr>
        <p:spPr>
          <a:xfrm>
            <a:off x="10436340" y="3992740"/>
            <a:ext cx="338633" cy="251829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0CAC9B2-55F1-4420-BC91-FB5C8D789D0A}"/>
              </a:ext>
            </a:extLst>
          </p:cNvPr>
          <p:cNvSpPr/>
          <p:nvPr/>
        </p:nvSpPr>
        <p:spPr>
          <a:xfrm>
            <a:off x="5519936" y="3177407"/>
            <a:ext cx="338633" cy="251829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ABB7920-C63E-4572-BED6-9B074920563F}"/>
              </a:ext>
            </a:extLst>
          </p:cNvPr>
          <p:cNvSpPr/>
          <p:nvPr/>
        </p:nvSpPr>
        <p:spPr>
          <a:xfrm>
            <a:off x="5519935" y="5017863"/>
            <a:ext cx="338633" cy="251829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7BB4729-5BBE-41A0-8418-74694967E87F}"/>
              </a:ext>
            </a:extLst>
          </p:cNvPr>
          <p:cNvSpPr/>
          <p:nvPr/>
        </p:nvSpPr>
        <p:spPr>
          <a:xfrm>
            <a:off x="9641439" y="3523601"/>
            <a:ext cx="338633" cy="251829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EE525877-78A6-4C5B-965F-7B73A0E62F8C}"/>
              </a:ext>
            </a:extLst>
          </p:cNvPr>
          <p:cNvSpPr/>
          <p:nvPr/>
        </p:nvSpPr>
        <p:spPr>
          <a:xfrm>
            <a:off x="6712698" y="3536813"/>
            <a:ext cx="338633" cy="251829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30F46DDB-FCF2-44A2-967A-FF2676554801}"/>
              </a:ext>
            </a:extLst>
          </p:cNvPr>
          <p:cNvSpPr/>
          <p:nvPr/>
        </p:nvSpPr>
        <p:spPr>
          <a:xfrm>
            <a:off x="9641438" y="4636475"/>
            <a:ext cx="338633" cy="251829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493689CF-7CB7-43DE-A512-61B307329B15}"/>
              </a:ext>
            </a:extLst>
          </p:cNvPr>
          <p:cNvSpPr/>
          <p:nvPr/>
        </p:nvSpPr>
        <p:spPr>
          <a:xfrm>
            <a:off x="6712697" y="4649687"/>
            <a:ext cx="338633" cy="251829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F7936F28-3198-4ECA-BD17-8DE9E40961B5}"/>
              </a:ext>
            </a:extLst>
          </p:cNvPr>
          <p:cNvSpPr/>
          <p:nvPr/>
        </p:nvSpPr>
        <p:spPr>
          <a:xfrm>
            <a:off x="10289510" y="4735152"/>
            <a:ext cx="628846" cy="251829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18276C8-D86E-4C3E-B715-41C56070C4C7}"/>
              </a:ext>
            </a:extLst>
          </p:cNvPr>
          <p:cNvSpPr/>
          <p:nvPr/>
        </p:nvSpPr>
        <p:spPr>
          <a:xfrm>
            <a:off x="10234903" y="3447102"/>
            <a:ext cx="628846" cy="251829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13273280-E844-4212-86D0-FCAF0B028F3F}"/>
              </a:ext>
            </a:extLst>
          </p:cNvPr>
          <p:cNvSpPr/>
          <p:nvPr/>
        </p:nvSpPr>
        <p:spPr>
          <a:xfrm>
            <a:off x="5781577" y="3690606"/>
            <a:ext cx="628846" cy="251829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1760661-B781-47F4-B055-54361EF3077F}"/>
              </a:ext>
            </a:extLst>
          </p:cNvPr>
          <p:cNvSpPr/>
          <p:nvPr/>
        </p:nvSpPr>
        <p:spPr>
          <a:xfrm>
            <a:off x="5790100" y="4588112"/>
            <a:ext cx="628846" cy="251829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676DC6D3-8214-4587-ADBD-7CE5A3FF58FE}"/>
              </a:ext>
            </a:extLst>
          </p:cNvPr>
          <p:cNvSpPr/>
          <p:nvPr/>
        </p:nvSpPr>
        <p:spPr>
          <a:xfrm>
            <a:off x="8214672" y="1799245"/>
            <a:ext cx="628846" cy="251829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1BFD5736-5B0F-4CD7-A9A7-BACA39F1597E}"/>
              </a:ext>
            </a:extLst>
          </p:cNvPr>
          <p:cNvSpPr/>
          <p:nvPr/>
        </p:nvSpPr>
        <p:spPr>
          <a:xfrm>
            <a:off x="9473360" y="1672699"/>
            <a:ext cx="432048" cy="432048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99C6ECF7-D58B-4C92-BA14-F449F50D3BB7}"/>
              </a:ext>
            </a:extLst>
          </p:cNvPr>
          <p:cNvSpPr/>
          <p:nvPr/>
        </p:nvSpPr>
        <p:spPr>
          <a:xfrm>
            <a:off x="10977604" y="1834516"/>
            <a:ext cx="338633" cy="232849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4804914B-A425-4D33-9CC8-673801DA7718}"/>
              </a:ext>
            </a:extLst>
          </p:cNvPr>
          <p:cNvSpPr txBox="1"/>
          <p:nvPr/>
        </p:nvSpPr>
        <p:spPr>
          <a:xfrm>
            <a:off x="8190830" y="136217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PDU</a:t>
            </a:r>
            <a:endParaRPr lang="LID4096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D3F460B8-FEC5-4952-AA61-FD1CE5C785EE}"/>
              </a:ext>
            </a:extLst>
          </p:cNvPr>
          <p:cNvSpPr txBox="1"/>
          <p:nvPr/>
        </p:nvSpPr>
        <p:spPr>
          <a:xfrm>
            <a:off x="8994322" y="985737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Zentral-</a:t>
            </a:r>
          </a:p>
          <a:p>
            <a:pPr algn="ctr"/>
            <a:r>
              <a:rPr lang="de-DE" dirty="0"/>
              <a:t>Steuergerät</a:t>
            </a:r>
            <a:endParaRPr lang="LID4096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4A7778CE-0169-4673-B527-576711D45819}"/>
              </a:ext>
            </a:extLst>
          </p:cNvPr>
          <p:cNvSpPr txBox="1"/>
          <p:nvPr/>
        </p:nvSpPr>
        <p:spPr>
          <a:xfrm>
            <a:off x="10403692" y="1408603"/>
            <a:ext cx="144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Verbraucher</a:t>
            </a:r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D46839F9-EA3E-4B9E-8446-08151CD7676B}"/>
              </a:ext>
            </a:extLst>
          </p:cNvPr>
          <p:cNvCxnSpPr>
            <a:cxnSpLocks/>
          </p:cNvCxnSpPr>
          <p:nvPr/>
        </p:nvCxnSpPr>
        <p:spPr>
          <a:xfrm flipV="1">
            <a:off x="6446219" y="3662509"/>
            <a:ext cx="266478" cy="112921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E2BED3B0-58B1-409A-895C-074A08066589}"/>
              </a:ext>
            </a:extLst>
          </p:cNvPr>
          <p:cNvCxnSpPr>
            <a:cxnSpLocks/>
            <a:stCxn id="14" idx="2"/>
            <a:endCxn id="22" idx="0"/>
          </p:cNvCxnSpPr>
          <p:nvPr/>
        </p:nvCxnSpPr>
        <p:spPr>
          <a:xfrm>
            <a:off x="5689253" y="3429236"/>
            <a:ext cx="406747" cy="26137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974B7436-2BA1-44BB-9233-BDB15B7C5A92}"/>
              </a:ext>
            </a:extLst>
          </p:cNvPr>
          <p:cNvCxnSpPr>
            <a:cxnSpLocks/>
            <a:stCxn id="23" idx="0"/>
            <a:endCxn id="22" idx="2"/>
          </p:cNvCxnSpPr>
          <p:nvPr/>
        </p:nvCxnSpPr>
        <p:spPr>
          <a:xfrm flipH="1" flipV="1">
            <a:off x="6096000" y="3942435"/>
            <a:ext cx="8523" cy="645677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CF333F8E-D54F-49F6-B278-1988C1A715B2}"/>
              </a:ext>
            </a:extLst>
          </p:cNvPr>
          <p:cNvCxnSpPr>
            <a:cxnSpLocks/>
            <a:stCxn id="15" idx="0"/>
            <a:endCxn id="23" idx="2"/>
          </p:cNvCxnSpPr>
          <p:nvPr/>
        </p:nvCxnSpPr>
        <p:spPr>
          <a:xfrm flipV="1">
            <a:off x="5689252" y="4839941"/>
            <a:ext cx="415271" cy="177922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8884F6BF-9110-4C18-AC59-EABD50862DD6}"/>
              </a:ext>
            </a:extLst>
          </p:cNvPr>
          <p:cNvCxnSpPr>
            <a:cxnSpLocks/>
            <a:stCxn id="19" idx="1"/>
            <a:endCxn id="23" idx="3"/>
          </p:cNvCxnSpPr>
          <p:nvPr/>
        </p:nvCxnSpPr>
        <p:spPr>
          <a:xfrm flipH="1" flipV="1">
            <a:off x="6418946" y="4714027"/>
            <a:ext cx="293751" cy="61575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1924BA33-7090-440F-93CB-B361077510BB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8306841" y="3718969"/>
            <a:ext cx="2242485" cy="430111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C41818FF-CDAE-4F0B-83EE-1EA06232C9F9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8306841" y="4149080"/>
            <a:ext cx="2320214" cy="564946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FA9A46D4-8B2E-49AF-B272-992F4DB2E7AB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10509160" y="3727573"/>
            <a:ext cx="96497" cy="265167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E29311FF-6E8E-4BEF-A0FA-7111CDE3CE71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10603933" y="4265273"/>
            <a:ext cx="37485" cy="46987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AA859137-3A64-4108-9D6C-1E8B84E47841}"/>
              </a:ext>
            </a:extLst>
          </p:cNvPr>
          <p:cNvCxnSpPr>
            <a:cxnSpLocks/>
          </p:cNvCxnSpPr>
          <p:nvPr/>
        </p:nvCxnSpPr>
        <p:spPr>
          <a:xfrm flipH="1" flipV="1">
            <a:off x="10809408" y="3735830"/>
            <a:ext cx="8924" cy="959723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DE024F66-E838-4B2E-A024-AC5E4611C24E}"/>
              </a:ext>
            </a:extLst>
          </p:cNvPr>
          <p:cNvCxnSpPr>
            <a:cxnSpLocks/>
            <a:stCxn id="21" idx="1"/>
            <a:endCxn id="16" idx="3"/>
          </p:cNvCxnSpPr>
          <p:nvPr/>
        </p:nvCxnSpPr>
        <p:spPr>
          <a:xfrm flipH="1">
            <a:off x="9980072" y="3573017"/>
            <a:ext cx="254831" cy="7649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511FE0C9-077C-48C7-B181-E759368B2A5C}"/>
              </a:ext>
            </a:extLst>
          </p:cNvPr>
          <p:cNvCxnSpPr>
            <a:cxnSpLocks/>
            <a:endCxn id="18" idx="3"/>
          </p:cNvCxnSpPr>
          <p:nvPr/>
        </p:nvCxnSpPr>
        <p:spPr>
          <a:xfrm flipH="1" flipV="1">
            <a:off x="9980071" y="4762390"/>
            <a:ext cx="309440" cy="94642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D5289626-27B3-416E-B401-598953EBCB2F}"/>
              </a:ext>
            </a:extLst>
          </p:cNvPr>
          <p:cNvCxnSpPr>
            <a:cxnSpLocks/>
            <a:stCxn id="20" idx="2"/>
            <a:endCxn id="10" idx="0"/>
          </p:cNvCxnSpPr>
          <p:nvPr/>
        </p:nvCxnSpPr>
        <p:spPr>
          <a:xfrm flipH="1">
            <a:off x="10601707" y="4986981"/>
            <a:ext cx="2226" cy="170211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4E1934BB-D9BF-4F2A-932F-53639E8A40C8}"/>
              </a:ext>
            </a:extLst>
          </p:cNvPr>
          <p:cNvCxnSpPr>
            <a:cxnSpLocks/>
            <a:stCxn id="12" idx="1"/>
            <a:endCxn id="20" idx="3"/>
          </p:cNvCxnSpPr>
          <p:nvPr/>
        </p:nvCxnSpPr>
        <p:spPr>
          <a:xfrm flipH="1" flipV="1">
            <a:off x="10918356" y="4861067"/>
            <a:ext cx="180300" cy="156797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2BB51070-337C-42FA-B771-5B93D456B273}"/>
              </a:ext>
            </a:extLst>
          </p:cNvPr>
          <p:cNvCxnSpPr>
            <a:cxnSpLocks/>
            <a:stCxn id="11" idx="1"/>
            <a:endCxn id="21" idx="3"/>
          </p:cNvCxnSpPr>
          <p:nvPr/>
        </p:nvCxnSpPr>
        <p:spPr>
          <a:xfrm flipH="1">
            <a:off x="10863749" y="3410899"/>
            <a:ext cx="175036" cy="162118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F7352C65-3829-47C4-A32B-D86F05C83C6B}"/>
              </a:ext>
            </a:extLst>
          </p:cNvPr>
          <p:cNvCxnSpPr>
            <a:cxnSpLocks/>
            <a:stCxn id="9" idx="4"/>
            <a:endCxn id="21" idx="0"/>
          </p:cNvCxnSpPr>
          <p:nvPr/>
        </p:nvCxnSpPr>
        <p:spPr>
          <a:xfrm>
            <a:off x="10549326" y="3284984"/>
            <a:ext cx="0" cy="162118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eck 89">
            <a:extLst>
              <a:ext uri="{FF2B5EF4-FFF2-40B4-BE49-F238E27FC236}">
                <a16:creationId xmlns:a16="http://schemas.microsoft.com/office/drawing/2014/main" id="{C0C08614-762D-472B-9314-63E009E5916E}"/>
              </a:ext>
            </a:extLst>
          </p:cNvPr>
          <p:cNvSpPr/>
          <p:nvPr/>
        </p:nvSpPr>
        <p:spPr>
          <a:xfrm>
            <a:off x="5382312" y="1738525"/>
            <a:ext cx="407788" cy="349863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999650C8-EEB2-4F21-986C-87E5F6170FED}"/>
              </a:ext>
            </a:extLst>
          </p:cNvPr>
          <p:cNvSpPr/>
          <p:nvPr/>
        </p:nvSpPr>
        <p:spPr>
          <a:xfrm>
            <a:off x="7233535" y="1733706"/>
            <a:ext cx="338633" cy="3498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95290BBA-12B9-4F9A-BCD7-88E186D163B0}"/>
              </a:ext>
            </a:extLst>
          </p:cNvPr>
          <p:cNvSpPr txBox="1"/>
          <p:nvPr/>
        </p:nvSpPr>
        <p:spPr>
          <a:xfrm>
            <a:off x="6961391" y="1353161"/>
            <a:ext cx="924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LV Bat.</a:t>
            </a:r>
            <a:endParaRPr lang="LID4096" dirty="0"/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FDFD0A97-1D1D-412B-A11A-9318715A2722}"/>
              </a:ext>
            </a:extLst>
          </p:cNvPr>
          <p:cNvSpPr txBox="1"/>
          <p:nvPr/>
        </p:nvSpPr>
        <p:spPr>
          <a:xfrm>
            <a:off x="5167152" y="135598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HV Bat.</a:t>
            </a:r>
            <a:endParaRPr lang="LID4096" dirty="0"/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03AA05C6-E2D7-4643-87DB-B9D14D4452AF}"/>
              </a:ext>
            </a:extLst>
          </p:cNvPr>
          <p:cNvSpPr/>
          <p:nvPr/>
        </p:nvSpPr>
        <p:spPr>
          <a:xfrm>
            <a:off x="6275217" y="1745269"/>
            <a:ext cx="407788" cy="23439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4C5148C7-61DF-4A8D-9EB8-FAA4E3FA6F98}"/>
              </a:ext>
            </a:extLst>
          </p:cNvPr>
          <p:cNvSpPr txBox="1"/>
          <p:nvPr/>
        </p:nvSpPr>
        <p:spPr>
          <a:xfrm>
            <a:off x="6062085" y="1348961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DCDC</a:t>
            </a:r>
            <a:endParaRPr lang="LID4096" dirty="0"/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9ACB0765-71F1-48E9-9E0E-011F06470512}"/>
              </a:ext>
            </a:extLst>
          </p:cNvPr>
          <p:cNvSpPr/>
          <p:nvPr/>
        </p:nvSpPr>
        <p:spPr>
          <a:xfrm>
            <a:off x="6641387" y="4015241"/>
            <a:ext cx="407788" cy="349863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DEFF7FA6-AEED-44AF-B40F-1A50D4917232}"/>
              </a:ext>
            </a:extLst>
          </p:cNvPr>
          <p:cNvSpPr/>
          <p:nvPr/>
        </p:nvSpPr>
        <p:spPr>
          <a:xfrm>
            <a:off x="7233535" y="3618633"/>
            <a:ext cx="407788" cy="23439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EF6848E8-1757-4144-83B7-C71326EDAC4C}"/>
              </a:ext>
            </a:extLst>
          </p:cNvPr>
          <p:cNvSpPr/>
          <p:nvPr/>
        </p:nvSpPr>
        <p:spPr>
          <a:xfrm>
            <a:off x="7233535" y="4479632"/>
            <a:ext cx="407788" cy="23439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BFB5C0FB-7C09-4938-B38C-2529A617061C}"/>
              </a:ext>
            </a:extLst>
          </p:cNvPr>
          <p:cNvSpPr/>
          <p:nvPr/>
        </p:nvSpPr>
        <p:spPr>
          <a:xfrm>
            <a:off x="8745698" y="4680243"/>
            <a:ext cx="338633" cy="3498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  <p:cxnSp>
        <p:nvCxnSpPr>
          <p:cNvPr id="101" name="Gerader Verbinder 100">
            <a:extLst>
              <a:ext uri="{FF2B5EF4-FFF2-40B4-BE49-F238E27FC236}">
                <a16:creationId xmlns:a16="http://schemas.microsoft.com/office/drawing/2014/main" id="{E914F4E7-AAFE-47B7-B7A6-B4971EDBF82A}"/>
              </a:ext>
            </a:extLst>
          </p:cNvPr>
          <p:cNvCxnSpPr>
            <a:cxnSpLocks/>
            <a:stCxn id="98" idx="1"/>
            <a:endCxn id="97" idx="3"/>
          </p:cNvCxnSpPr>
          <p:nvPr/>
        </p:nvCxnSpPr>
        <p:spPr>
          <a:xfrm flipH="1">
            <a:off x="7049175" y="3735830"/>
            <a:ext cx="184360" cy="454343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r Verbinder 103">
            <a:extLst>
              <a:ext uri="{FF2B5EF4-FFF2-40B4-BE49-F238E27FC236}">
                <a16:creationId xmlns:a16="http://schemas.microsoft.com/office/drawing/2014/main" id="{D27EA390-8899-4F0E-9383-C18E14CCA4E2}"/>
              </a:ext>
            </a:extLst>
          </p:cNvPr>
          <p:cNvCxnSpPr>
            <a:cxnSpLocks/>
            <a:stCxn id="99" idx="1"/>
            <a:endCxn id="97" idx="3"/>
          </p:cNvCxnSpPr>
          <p:nvPr/>
        </p:nvCxnSpPr>
        <p:spPr>
          <a:xfrm flipH="1" flipV="1">
            <a:off x="7049175" y="4190173"/>
            <a:ext cx="184360" cy="406656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hteck 108">
            <a:extLst>
              <a:ext uri="{FF2B5EF4-FFF2-40B4-BE49-F238E27FC236}">
                <a16:creationId xmlns:a16="http://schemas.microsoft.com/office/drawing/2014/main" id="{66E7497F-20E3-4FC0-9FC2-D71E7057A278}"/>
              </a:ext>
            </a:extLst>
          </p:cNvPr>
          <p:cNvSpPr/>
          <p:nvPr/>
        </p:nvSpPr>
        <p:spPr>
          <a:xfrm>
            <a:off x="7992418" y="3308092"/>
            <a:ext cx="628846" cy="251829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  <p:cxnSp>
        <p:nvCxnSpPr>
          <p:cNvPr id="110" name="Gerader Verbinder 109">
            <a:extLst>
              <a:ext uri="{FF2B5EF4-FFF2-40B4-BE49-F238E27FC236}">
                <a16:creationId xmlns:a16="http://schemas.microsoft.com/office/drawing/2014/main" id="{29291CE5-8A93-4CFE-80D1-7FC77EF65C58}"/>
              </a:ext>
            </a:extLst>
          </p:cNvPr>
          <p:cNvCxnSpPr>
            <a:cxnSpLocks/>
            <a:stCxn id="98" idx="3"/>
            <a:endCxn id="109" idx="1"/>
          </p:cNvCxnSpPr>
          <p:nvPr/>
        </p:nvCxnSpPr>
        <p:spPr>
          <a:xfrm flipV="1">
            <a:off x="7641323" y="3434007"/>
            <a:ext cx="351095" cy="301823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Verbinder: gewinkelt 124">
            <a:extLst>
              <a:ext uri="{FF2B5EF4-FFF2-40B4-BE49-F238E27FC236}">
                <a16:creationId xmlns:a16="http://schemas.microsoft.com/office/drawing/2014/main" id="{137F3286-02F6-4617-9931-60F1B9294A54}"/>
              </a:ext>
            </a:extLst>
          </p:cNvPr>
          <p:cNvCxnSpPr>
            <a:cxnSpLocks/>
            <a:endCxn id="22" idx="0"/>
          </p:cNvCxnSpPr>
          <p:nvPr/>
        </p:nvCxnSpPr>
        <p:spPr>
          <a:xfrm rot="10800000" flipV="1">
            <a:off x="6096000" y="3420030"/>
            <a:ext cx="1878082" cy="270576"/>
          </a:xfrm>
          <a:prstGeom prst="bentConnector2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Verbinder: gewinkelt 127">
            <a:extLst>
              <a:ext uri="{FF2B5EF4-FFF2-40B4-BE49-F238E27FC236}">
                <a16:creationId xmlns:a16="http://schemas.microsoft.com/office/drawing/2014/main" id="{8C11E37E-255B-4B16-A6F0-DDD2EF7CAB58}"/>
              </a:ext>
            </a:extLst>
          </p:cNvPr>
          <p:cNvCxnSpPr>
            <a:cxnSpLocks/>
            <a:endCxn id="23" idx="2"/>
          </p:cNvCxnSpPr>
          <p:nvPr/>
        </p:nvCxnSpPr>
        <p:spPr>
          <a:xfrm rot="10800000">
            <a:off x="6104524" y="4839941"/>
            <a:ext cx="4279923" cy="291032"/>
          </a:xfrm>
          <a:prstGeom prst="bentConnector2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r Verbinder 130">
            <a:extLst>
              <a:ext uri="{FF2B5EF4-FFF2-40B4-BE49-F238E27FC236}">
                <a16:creationId xmlns:a16="http://schemas.microsoft.com/office/drawing/2014/main" id="{08D79A41-ACE3-41A5-BF22-753C301408D6}"/>
              </a:ext>
            </a:extLst>
          </p:cNvPr>
          <p:cNvCxnSpPr>
            <a:cxnSpLocks/>
          </p:cNvCxnSpPr>
          <p:nvPr/>
        </p:nvCxnSpPr>
        <p:spPr>
          <a:xfrm flipH="1" flipV="1">
            <a:off x="10384445" y="4978381"/>
            <a:ext cx="1" cy="182387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Verbinder: gewinkelt 132">
            <a:extLst>
              <a:ext uri="{FF2B5EF4-FFF2-40B4-BE49-F238E27FC236}">
                <a16:creationId xmlns:a16="http://schemas.microsoft.com/office/drawing/2014/main" id="{616FD4DD-772F-469F-B037-B8C5B0FD78C7}"/>
              </a:ext>
            </a:extLst>
          </p:cNvPr>
          <p:cNvCxnSpPr>
            <a:cxnSpLocks/>
            <a:endCxn id="109" idx="3"/>
          </p:cNvCxnSpPr>
          <p:nvPr/>
        </p:nvCxnSpPr>
        <p:spPr>
          <a:xfrm rot="10800000" flipV="1">
            <a:off x="8621264" y="3284983"/>
            <a:ext cx="1683398" cy="14902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r Verbinder 135">
            <a:extLst>
              <a:ext uri="{FF2B5EF4-FFF2-40B4-BE49-F238E27FC236}">
                <a16:creationId xmlns:a16="http://schemas.microsoft.com/office/drawing/2014/main" id="{02465DEB-D464-4B9B-B226-327FD060D420}"/>
              </a:ext>
            </a:extLst>
          </p:cNvPr>
          <p:cNvCxnSpPr>
            <a:cxnSpLocks/>
          </p:cNvCxnSpPr>
          <p:nvPr/>
        </p:nvCxnSpPr>
        <p:spPr>
          <a:xfrm flipH="1" flipV="1">
            <a:off x="10282542" y="3271220"/>
            <a:ext cx="1" cy="182387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Verbinder: gewinkelt 136">
            <a:extLst>
              <a:ext uri="{FF2B5EF4-FFF2-40B4-BE49-F238E27FC236}">
                <a16:creationId xmlns:a16="http://schemas.microsoft.com/office/drawing/2014/main" id="{CFC8858C-7711-4DC7-A26E-FF3B4964EBB7}"/>
              </a:ext>
            </a:extLst>
          </p:cNvPr>
          <p:cNvCxnSpPr>
            <a:cxnSpLocks/>
            <a:endCxn id="99" idx="3"/>
          </p:cNvCxnSpPr>
          <p:nvPr/>
        </p:nvCxnSpPr>
        <p:spPr>
          <a:xfrm rot="5400000">
            <a:off x="7535642" y="3676559"/>
            <a:ext cx="1025952" cy="814589"/>
          </a:xfrm>
          <a:prstGeom prst="bentConnector2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hteck 72">
            <a:extLst>
              <a:ext uri="{FF2B5EF4-FFF2-40B4-BE49-F238E27FC236}">
                <a16:creationId xmlns:a16="http://schemas.microsoft.com/office/drawing/2014/main" id="{A09EA2A2-23D7-4657-AA5B-0D885CDE1670}"/>
              </a:ext>
            </a:extLst>
          </p:cNvPr>
          <p:cNvSpPr/>
          <p:nvPr/>
        </p:nvSpPr>
        <p:spPr>
          <a:xfrm>
            <a:off x="7766998" y="5000288"/>
            <a:ext cx="628846" cy="251829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  <p:cxnSp>
        <p:nvCxnSpPr>
          <p:cNvPr id="74" name="Verbinder: gewinkelt 73">
            <a:extLst>
              <a:ext uri="{FF2B5EF4-FFF2-40B4-BE49-F238E27FC236}">
                <a16:creationId xmlns:a16="http://schemas.microsoft.com/office/drawing/2014/main" id="{90620747-18AA-4922-9E7B-8A267CFC277B}"/>
              </a:ext>
            </a:extLst>
          </p:cNvPr>
          <p:cNvCxnSpPr>
            <a:cxnSpLocks/>
            <a:stCxn id="100" idx="1"/>
            <a:endCxn id="73" idx="0"/>
          </p:cNvCxnSpPr>
          <p:nvPr/>
        </p:nvCxnSpPr>
        <p:spPr>
          <a:xfrm rot="10800000" flipV="1">
            <a:off x="8081422" y="4855174"/>
            <a:ext cx="664277" cy="145113"/>
          </a:xfrm>
          <a:prstGeom prst="bentConnector2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Verbinder: gewinkelt 76">
            <a:extLst>
              <a:ext uri="{FF2B5EF4-FFF2-40B4-BE49-F238E27FC236}">
                <a16:creationId xmlns:a16="http://schemas.microsoft.com/office/drawing/2014/main" id="{92C19209-C0B4-4BF7-99E7-4D217696B2CD}"/>
              </a:ext>
            </a:extLst>
          </p:cNvPr>
          <p:cNvCxnSpPr>
            <a:cxnSpLocks/>
            <a:stCxn id="99" idx="2"/>
          </p:cNvCxnSpPr>
          <p:nvPr/>
        </p:nvCxnSpPr>
        <p:spPr>
          <a:xfrm rot="16200000" flipH="1">
            <a:off x="7479587" y="4671868"/>
            <a:ext cx="286262" cy="370578"/>
          </a:xfrm>
          <a:prstGeom prst="bentConnector2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Verbinder: gewinkelt 80">
            <a:extLst>
              <a:ext uri="{FF2B5EF4-FFF2-40B4-BE49-F238E27FC236}">
                <a16:creationId xmlns:a16="http://schemas.microsoft.com/office/drawing/2014/main" id="{476B0370-5880-4860-A3A0-1C82523B6F4C}"/>
              </a:ext>
            </a:extLst>
          </p:cNvPr>
          <p:cNvCxnSpPr>
            <a:cxnSpLocks/>
            <a:stCxn id="100" idx="0"/>
          </p:cNvCxnSpPr>
          <p:nvPr/>
        </p:nvCxnSpPr>
        <p:spPr>
          <a:xfrm rot="16200000" flipV="1">
            <a:off x="8188347" y="3953575"/>
            <a:ext cx="1098144" cy="35519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 1">
            <a:extLst>
              <a:ext uri="{FF2B5EF4-FFF2-40B4-BE49-F238E27FC236}">
                <a16:creationId xmlns:a16="http://schemas.microsoft.com/office/drawing/2014/main" id="{D079D6FA-83BE-4CDF-9C38-BF4F3C776950}"/>
              </a:ext>
            </a:extLst>
          </p:cNvPr>
          <p:cNvSpPr/>
          <p:nvPr/>
        </p:nvSpPr>
        <p:spPr>
          <a:xfrm>
            <a:off x="10601707" y="5995382"/>
            <a:ext cx="953541" cy="32612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630DEBB8-1050-46A1-89D3-903272DD7DEB}"/>
              </a:ext>
            </a:extLst>
          </p:cNvPr>
          <p:cNvSpPr txBox="1"/>
          <p:nvPr/>
        </p:nvSpPr>
        <p:spPr>
          <a:xfrm>
            <a:off x="9810754" y="5982796"/>
            <a:ext cx="1814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Quelle: ABC-colors.com</a:t>
            </a:r>
          </a:p>
        </p:txBody>
      </p:sp>
    </p:spTree>
    <p:extLst>
      <p:ext uri="{BB962C8B-B14F-4D97-AF65-F5344CB8AC3E}">
        <p14:creationId xmlns:p14="http://schemas.microsoft.com/office/powerpoint/2010/main" val="1259683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D97F02-E037-4D13-ADF6-C271BE10B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Modulare Energieverteilung im Bordnetz</a:t>
            </a:r>
            <a:endParaRPr lang="LID4096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6ACE34-F389-4C98-AD25-848E55158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513" y="1844824"/>
            <a:ext cx="4825097" cy="3672408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„Handshake“ Prozess definieren:</a:t>
            </a:r>
          </a:p>
          <a:p>
            <a:pPr marL="0" indent="0">
              <a:buNone/>
            </a:pPr>
            <a:r>
              <a:rPr lang="de-DE" dirty="0"/>
              <a:t>Art der Komponente:</a:t>
            </a:r>
          </a:p>
          <a:p>
            <a:pPr lvl="2"/>
            <a:r>
              <a:rPr lang="de-DE" dirty="0"/>
              <a:t>Verbraucher:</a:t>
            </a:r>
          </a:p>
          <a:p>
            <a:pPr lvl="3"/>
            <a:r>
              <a:rPr lang="de-DE" dirty="0"/>
              <a:t>Leistungsbedarf</a:t>
            </a:r>
          </a:p>
          <a:p>
            <a:pPr lvl="3"/>
            <a:r>
              <a:rPr lang="de-DE" dirty="0"/>
              <a:t>Priorität</a:t>
            </a:r>
          </a:p>
          <a:p>
            <a:pPr lvl="2"/>
            <a:r>
              <a:rPr lang="de-DE" dirty="0"/>
              <a:t>Quelle:</a:t>
            </a:r>
          </a:p>
          <a:p>
            <a:pPr lvl="3"/>
            <a:r>
              <a:rPr lang="de-DE" dirty="0"/>
              <a:t>Maximale Leistungsabgabe</a:t>
            </a:r>
          </a:p>
          <a:p>
            <a:pPr lvl="3"/>
            <a:r>
              <a:rPr lang="de-DE" dirty="0"/>
              <a:t>Maximale Dauerleistung</a:t>
            </a:r>
          </a:p>
          <a:p>
            <a:pPr lvl="3"/>
            <a:r>
              <a:rPr lang="de-DE" dirty="0"/>
              <a:t>Effizienzkurve</a:t>
            </a:r>
          </a:p>
          <a:p>
            <a:pPr lvl="3"/>
            <a:endParaRPr lang="LID4096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404638D3-3EE6-47EE-821C-638AC2172DFC}"/>
              </a:ext>
            </a:extLst>
          </p:cNvPr>
          <p:cNvSpPr txBox="1">
            <a:spLocks/>
          </p:cNvSpPr>
          <p:nvPr/>
        </p:nvSpPr>
        <p:spPr>
          <a:xfrm>
            <a:off x="6857896" y="1820686"/>
            <a:ext cx="4825097" cy="36965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080000"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38275"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00000"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 dirty="0"/>
              <a:t>Informationsaustausch zur Laufzeit:</a:t>
            </a:r>
          </a:p>
          <a:p>
            <a:pPr marL="0" indent="0">
              <a:buNone/>
            </a:pPr>
            <a:r>
              <a:rPr lang="de-DE" dirty="0"/>
              <a:t>Art der Komponente:</a:t>
            </a:r>
          </a:p>
          <a:p>
            <a:pPr lvl="2"/>
            <a:r>
              <a:rPr lang="de-DE" dirty="0"/>
              <a:t>Verbraucher:</a:t>
            </a:r>
          </a:p>
          <a:p>
            <a:pPr lvl="3"/>
            <a:r>
              <a:rPr lang="de-DE" dirty="0"/>
              <a:t>Stromverbrauch</a:t>
            </a:r>
          </a:p>
          <a:p>
            <a:pPr lvl="3"/>
            <a:r>
              <a:rPr lang="de-DE" dirty="0"/>
              <a:t>Spannung</a:t>
            </a:r>
          </a:p>
          <a:p>
            <a:pPr lvl="3"/>
            <a:r>
              <a:rPr lang="de-DE" dirty="0"/>
              <a:t>Aktiv/Inaktiv</a:t>
            </a:r>
          </a:p>
          <a:p>
            <a:pPr lvl="2"/>
            <a:r>
              <a:rPr lang="de-DE" dirty="0"/>
              <a:t>Quelle:</a:t>
            </a:r>
          </a:p>
          <a:p>
            <a:pPr lvl="3"/>
            <a:r>
              <a:rPr lang="de-DE" dirty="0"/>
              <a:t>Spannung</a:t>
            </a:r>
          </a:p>
          <a:p>
            <a:pPr lvl="3"/>
            <a:r>
              <a:rPr lang="de-DE" dirty="0"/>
              <a:t>Aktueller Strom</a:t>
            </a:r>
          </a:p>
          <a:p>
            <a:pPr lvl="3"/>
            <a:r>
              <a:rPr lang="de-DE" dirty="0"/>
              <a:t>Aktiv/Inaktiv</a:t>
            </a:r>
          </a:p>
          <a:p>
            <a:pPr lvl="3"/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CB560E6-627C-488C-9FD4-0933878C7540}"/>
              </a:ext>
            </a:extLst>
          </p:cNvPr>
          <p:cNvSpPr txBox="1"/>
          <p:nvPr/>
        </p:nvSpPr>
        <p:spPr>
          <a:xfrm>
            <a:off x="240164" y="732848"/>
            <a:ext cx="618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bg2"/>
                </a:solidFill>
              </a:rPr>
              <a:t>Definition der Kommunikation zwischen Komponenten</a:t>
            </a:r>
            <a:endParaRPr lang="LID4096" b="1" dirty="0">
              <a:solidFill>
                <a:schemeClr val="bg2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7DCC0EA-A612-41CB-B750-245A0C90D6CC}"/>
              </a:ext>
            </a:extLst>
          </p:cNvPr>
          <p:cNvSpPr/>
          <p:nvPr/>
        </p:nvSpPr>
        <p:spPr>
          <a:xfrm>
            <a:off x="618084" y="1556792"/>
            <a:ext cx="5063748" cy="40324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65535DD-BB45-42D3-BE66-C5F4498DE5F1}"/>
              </a:ext>
            </a:extLst>
          </p:cNvPr>
          <p:cNvSpPr/>
          <p:nvPr/>
        </p:nvSpPr>
        <p:spPr>
          <a:xfrm>
            <a:off x="6586925" y="1556792"/>
            <a:ext cx="5063748" cy="40324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402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F277F89F-5F30-42F5-B3CB-33B8E0A28207}"/>
              </a:ext>
            </a:extLst>
          </p:cNvPr>
          <p:cNvSpPr/>
          <p:nvPr/>
        </p:nvSpPr>
        <p:spPr>
          <a:xfrm>
            <a:off x="4439815" y="4042891"/>
            <a:ext cx="5544617" cy="144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8F4ACC7-40F2-4F49-9E42-03FA09E3AB1C}"/>
              </a:ext>
            </a:extLst>
          </p:cNvPr>
          <p:cNvSpPr/>
          <p:nvPr/>
        </p:nvSpPr>
        <p:spPr>
          <a:xfrm>
            <a:off x="4439816" y="1237476"/>
            <a:ext cx="5544617" cy="20882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Modulare Energieverteilung im Bordnetz</a:t>
            </a:r>
            <a:endParaRPr lang="de-DE" sz="1800" b="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7A8FCBB-0E4B-4062-8585-092176D9D3F8}"/>
              </a:ext>
            </a:extLst>
          </p:cNvPr>
          <p:cNvSpPr txBox="1"/>
          <p:nvPr/>
        </p:nvSpPr>
        <p:spPr>
          <a:xfrm>
            <a:off x="4726799" y="1344226"/>
            <a:ext cx="52565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Verbraucher und Quellen melden sich beim Zentralsteuergerät mit Energiebedarf/Leistung und Priorität an</a:t>
            </a:r>
          </a:p>
          <a:p>
            <a:endParaRPr lang="de-DE" sz="1400" dirty="0"/>
          </a:p>
          <a:p>
            <a:r>
              <a:rPr lang="de-DE" sz="1400" dirty="0"/>
              <a:t>Quellen melden sich mit Effizienzprofil beim Zentralsteuergerät an</a:t>
            </a:r>
          </a:p>
          <a:p>
            <a:endParaRPr lang="de-DE" sz="1400" dirty="0"/>
          </a:p>
          <a:p>
            <a:r>
              <a:rPr lang="de-DE" sz="1400" dirty="0"/>
              <a:t>Zentralsteuergerät warnt wenn nicht genug Energie zur Verfügung gestellt werden kann</a:t>
            </a:r>
          </a:p>
          <a:p>
            <a:endParaRPr lang="de-DE" sz="1400" dirty="0"/>
          </a:p>
          <a:p>
            <a:endParaRPr lang="LID4096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EA0A5F0-126D-4266-BCD7-C92538FA38D6}"/>
              </a:ext>
            </a:extLst>
          </p:cNvPr>
          <p:cNvSpPr txBox="1"/>
          <p:nvPr/>
        </p:nvSpPr>
        <p:spPr>
          <a:xfrm>
            <a:off x="4727849" y="4161894"/>
            <a:ext cx="52565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Im Betrieb werden Lasten zwischen Quellen so verteilt dass die maximale Effizienz erreicht wird</a:t>
            </a:r>
          </a:p>
          <a:p>
            <a:endParaRPr lang="de-DE" sz="1400" dirty="0"/>
          </a:p>
          <a:p>
            <a:r>
              <a:rPr lang="de-DE" sz="1400" dirty="0"/>
              <a:t>Im Überlastung/Fehlerfall werden Verbraucher mit niedrigsten Prioritäten abgeschaltet</a:t>
            </a:r>
          </a:p>
          <a:p>
            <a:endParaRPr lang="LID4096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5E4FEE4-247E-4C3D-B6F4-0B9856A9984F}"/>
              </a:ext>
            </a:extLst>
          </p:cNvPr>
          <p:cNvSpPr txBox="1"/>
          <p:nvPr/>
        </p:nvSpPr>
        <p:spPr>
          <a:xfrm>
            <a:off x="982908" y="1758514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Anschluss neuer Komponente/Start</a:t>
            </a:r>
            <a:endParaRPr lang="LID4096" b="1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5AFD970-FC9E-439D-8C1E-5D7E1FA574C6}"/>
              </a:ext>
            </a:extLst>
          </p:cNvPr>
          <p:cNvSpPr txBox="1"/>
          <p:nvPr/>
        </p:nvSpPr>
        <p:spPr>
          <a:xfrm>
            <a:off x="1343472" y="4578305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Im Betrieb</a:t>
            </a:r>
            <a:endParaRPr lang="LID4096" b="1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128578B-05C5-49B5-93BE-DE64FB9E88B8}"/>
              </a:ext>
            </a:extLst>
          </p:cNvPr>
          <p:cNvSpPr txBox="1"/>
          <p:nvPr/>
        </p:nvSpPr>
        <p:spPr>
          <a:xfrm>
            <a:off x="240164" y="732848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bg2"/>
                </a:solidFill>
              </a:rPr>
              <a:t>Funktionen</a:t>
            </a:r>
            <a:endParaRPr lang="LID4096" b="1" dirty="0">
              <a:solidFill>
                <a:schemeClr val="bg2"/>
              </a:solidFill>
            </a:endParaRPr>
          </a:p>
        </p:txBody>
      </p:sp>
      <p:sp>
        <p:nvSpPr>
          <p:cNvPr id="3" name="Pfeil: nach unten 2">
            <a:extLst>
              <a:ext uri="{FF2B5EF4-FFF2-40B4-BE49-F238E27FC236}">
                <a16:creationId xmlns:a16="http://schemas.microsoft.com/office/drawing/2014/main" id="{28E65867-5587-439B-AB75-6C785B96E2E4}"/>
              </a:ext>
            </a:extLst>
          </p:cNvPr>
          <p:cNvSpPr/>
          <p:nvPr/>
        </p:nvSpPr>
        <p:spPr>
          <a:xfrm>
            <a:off x="6852083" y="3397703"/>
            <a:ext cx="720080" cy="613891"/>
          </a:xfrm>
          <a:prstGeom prst="down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1858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IF-Praesentation_Standard">
  <a:themeElements>
    <a:clrScheme name="ika-MDI-2014-12-02">
      <a:dk1>
        <a:srgbClr val="171717"/>
      </a:dk1>
      <a:lt1>
        <a:srgbClr val="FFFFFF"/>
      </a:lt1>
      <a:dk2>
        <a:srgbClr val="5E5E5E"/>
      </a:dk2>
      <a:lt2>
        <a:srgbClr val="9A9A9A"/>
      </a:lt2>
      <a:accent1>
        <a:srgbClr val="5A7E92"/>
      </a:accent1>
      <a:accent2>
        <a:srgbClr val="E57200"/>
      </a:accent2>
      <a:accent3>
        <a:srgbClr val="CC071E"/>
      </a:accent3>
      <a:accent4>
        <a:srgbClr val="FFFF00"/>
      </a:accent4>
      <a:accent5>
        <a:srgbClr val="57AB27"/>
      </a:accent5>
      <a:accent6>
        <a:srgbClr val="00549F"/>
      </a:accent6>
      <a:hlink>
        <a:srgbClr val="171717"/>
      </a:hlink>
      <a:folHlink>
        <a:srgbClr val="171717"/>
      </a:folHlink>
    </a:clrScheme>
    <a:fontScheme name="ika Schrif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äsentation1" id="{CC7A9A54-81D5-4418-BE5D-AD98DCDA7938}" vid="{039FAB9D-009D-4590-ACA3-514C52169DEC}"/>
    </a:ext>
  </a:extLst>
</a:theme>
</file>

<file path=ppt/theme/theme2.xml><?xml version="1.0" encoding="utf-8"?>
<a:theme xmlns:a="http://schemas.openxmlformats.org/drawingml/2006/main" name="ika_Englisch">
  <a:themeElements>
    <a:clrScheme name="ika-MDI-2014-12-02">
      <a:dk1>
        <a:srgbClr val="171717"/>
      </a:dk1>
      <a:lt1>
        <a:srgbClr val="FFFFFF"/>
      </a:lt1>
      <a:dk2>
        <a:srgbClr val="5E5E5E"/>
      </a:dk2>
      <a:lt2>
        <a:srgbClr val="9A9A9A"/>
      </a:lt2>
      <a:accent1>
        <a:srgbClr val="5A7E92"/>
      </a:accent1>
      <a:accent2>
        <a:srgbClr val="E57200"/>
      </a:accent2>
      <a:accent3>
        <a:srgbClr val="CC071E"/>
      </a:accent3>
      <a:accent4>
        <a:srgbClr val="FFFF00"/>
      </a:accent4>
      <a:accent5>
        <a:srgbClr val="57AB27"/>
      </a:accent5>
      <a:accent6>
        <a:srgbClr val="00549F"/>
      </a:accent6>
      <a:hlink>
        <a:srgbClr val="171717"/>
      </a:hlink>
      <a:folHlink>
        <a:srgbClr val="171717"/>
      </a:folHlink>
    </a:clrScheme>
    <a:fontScheme name="ika Schrift 12 201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äsentation1" id="{CC7A9A54-81D5-4418-BE5D-AD98DCDA7938}" vid="{F81616BE-3E79-4937-A4E1-333A663EF185}"/>
    </a:ext>
  </a:extLst>
</a:theme>
</file>

<file path=ppt/theme/theme3.xml><?xml version="1.0" encoding="utf-8"?>
<a:theme xmlns:a="http://schemas.openxmlformats.org/drawingml/2006/main" name="fka_Deutsch">
  <a:themeElements>
    <a:clrScheme name="Benutzerdefiniert 1">
      <a:dk1>
        <a:srgbClr val="171717"/>
      </a:dk1>
      <a:lt1>
        <a:srgbClr val="FFFFFF"/>
      </a:lt1>
      <a:dk2>
        <a:srgbClr val="5E5E5E"/>
      </a:dk2>
      <a:lt2>
        <a:srgbClr val="9A9A9A"/>
      </a:lt2>
      <a:accent1>
        <a:srgbClr val="5A7E92"/>
      </a:accent1>
      <a:accent2>
        <a:srgbClr val="FFFF00"/>
      </a:accent2>
      <a:accent3>
        <a:srgbClr val="CC071E"/>
      </a:accent3>
      <a:accent4>
        <a:srgbClr val="E57200"/>
      </a:accent4>
      <a:accent5>
        <a:srgbClr val="57AB27"/>
      </a:accent5>
      <a:accent6>
        <a:srgbClr val="00549F"/>
      </a:accent6>
      <a:hlink>
        <a:srgbClr val="171717"/>
      </a:hlink>
      <a:folHlink>
        <a:srgbClr val="171717"/>
      </a:folHlink>
    </a:clrScheme>
    <a:fontScheme name="ika Schrift 12 201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äsentation1" id="{CC7A9A54-81D5-4418-BE5D-AD98DCDA7938}" vid="{0BC3888D-EBCC-4D0A-B11C-1EB22320D6D3}"/>
    </a:ext>
  </a:extLst>
</a:theme>
</file>

<file path=ppt/theme/theme4.xml><?xml version="1.0" encoding="utf-8"?>
<a:theme xmlns:a="http://schemas.openxmlformats.org/drawingml/2006/main" name="fka_Englisch">
  <a:themeElements>
    <a:clrScheme name="Benutzerdefiniert 1">
      <a:dk1>
        <a:srgbClr val="171717"/>
      </a:dk1>
      <a:lt1>
        <a:srgbClr val="FFFFFF"/>
      </a:lt1>
      <a:dk2>
        <a:srgbClr val="5E5E5E"/>
      </a:dk2>
      <a:lt2>
        <a:srgbClr val="9A9A9A"/>
      </a:lt2>
      <a:accent1>
        <a:srgbClr val="5A7E92"/>
      </a:accent1>
      <a:accent2>
        <a:srgbClr val="FFFF00"/>
      </a:accent2>
      <a:accent3>
        <a:srgbClr val="CC071E"/>
      </a:accent3>
      <a:accent4>
        <a:srgbClr val="E57200"/>
      </a:accent4>
      <a:accent5>
        <a:srgbClr val="57AB27"/>
      </a:accent5>
      <a:accent6>
        <a:srgbClr val="00549F"/>
      </a:accent6>
      <a:hlink>
        <a:srgbClr val="171717"/>
      </a:hlink>
      <a:folHlink>
        <a:srgbClr val="171717"/>
      </a:folHlink>
    </a:clrScheme>
    <a:fontScheme name="ika Schrift 12 201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äsentation1" id="{CC7A9A54-81D5-4418-BE5D-AD98DCDA7938}" vid="{9FE5380F-10C5-4D57-9B4A-525CA22D6C87}"/>
    </a:ext>
  </a:extLst>
</a:theme>
</file>

<file path=ppt/theme/theme5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IF-Praesentation_Standard</Template>
  <TotalTime>0</TotalTime>
  <Words>559</Words>
  <Application>Microsoft Office PowerPoint</Application>
  <PresentationFormat>Breitbild</PresentationFormat>
  <Paragraphs>178</Paragraphs>
  <Slides>14</Slides>
  <Notes>11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4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2" baseType="lpstr">
      <vt:lpstr>Arial</vt:lpstr>
      <vt:lpstr>Calibri</vt:lpstr>
      <vt:lpstr>Wingdings</vt:lpstr>
      <vt:lpstr>IF-Praesentation_Standard</vt:lpstr>
      <vt:lpstr>ika_Englisch</vt:lpstr>
      <vt:lpstr>fka_Deutsch</vt:lpstr>
      <vt:lpstr>fka_Englisch</vt:lpstr>
      <vt:lpstr>think-cell Folie</vt:lpstr>
      <vt:lpstr>Energiemanagement in einem modularen Bordnetz</vt:lpstr>
      <vt:lpstr>Inhalt</vt:lpstr>
      <vt:lpstr>Informationen zur Person</vt:lpstr>
      <vt:lpstr>Inhalt</vt:lpstr>
      <vt:lpstr>Einleitung</vt:lpstr>
      <vt:lpstr>Inhalt</vt:lpstr>
      <vt:lpstr>Modulare Energieverteilung im Bordnetz</vt:lpstr>
      <vt:lpstr>Modulare Energieverteilung im Bordnetz</vt:lpstr>
      <vt:lpstr>Modulare Energieverteilung im Bordnetz</vt:lpstr>
      <vt:lpstr>Modulare Energieverteilung im Bordnetz</vt:lpstr>
      <vt:lpstr>Inhalt</vt:lpstr>
      <vt:lpstr>Arbeitsfortschritt und nächste Schritte</vt:lpstr>
      <vt:lpstr>Inhalt</vt:lpstr>
      <vt:lpstr>Finanzierung</vt:lpstr>
    </vt:vector>
  </TitlesOfParts>
  <Company>ika RWTH Aachen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minglu.li@ika.rwth-aachen.de</dc:creator>
  <cp:lastModifiedBy>Gergely Bilkei-Gorzo</cp:lastModifiedBy>
  <cp:revision>344</cp:revision>
  <cp:lastPrinted>2018-07-30T12:07:50Z</cp:lastPrinted>
  <dcterms:created xsi:type="dcterms:W3CDTF">2018-06-17T18:22:58Z</dcterms:created>
  <dcterms:modified xsi:type="dcterms:W3CDTF">2021-03-29T12:39:38Z</dcterms:modified>
  <cp:contentStatus/>
</cp:coreProperties>
</file>