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handoutMasterIdLst>
    <p:handoutMasterId r:id="rId5"/>
  </p:handoutMasterIdLst>
  <p:sldIdLst>
    <p:sldId id="288" r:id="rId3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03.12.2024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03.12.2024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2024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31.01.2024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 mit Hilfe von autonomen Fahrzeugsteuergeräten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536160" y="1330795"/>
            <a:ext cx="4107941" cy="5261892"/>
            <a:chOff x="7248128" y="1340768"/>
            <a:chExt cx="4107941" cy="5261892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1340768"/>
              <a:ext cx="720080" cy="720080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1348408"/>
              <a:ext cx="720080" cy="720080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1340768"/>
              <a:ext cx="720080" cy="720080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1348408"/>
              <a:ext cx="720080" cy="7200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1350293"/>
              <a:ext cx="720080" cy="7200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2123331"/>
              <a:ext cx="720080" cy="720080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2130971"/>
              <a:ext cx="720080" cy="720080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2123331"/>
              <a:ext cx="720080" cy="720080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2130971"/>
              <a:ext cx="720080" cy="720080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2132856"/>
              <a:ext cx="720080" cy="720080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892" y="3894570"/>
              <a:ext cx="720080" cy="720080"/>
            </a:xfrm>
            <a:prstGeom prst="rect">
              <a:avLst/>
            </a:prstGeom>
          </p:spPr>
        </p:pic>
        <p:grpSp>
          <p:nvGrpSpPr>
            <p:cNvPr id="37" name="Gruppieren 36"/>
            <p:cNvGrpSpPr>
              <a:grpSpLocks noChangeAspect="1"/>
            </p:cNvGrpSpPr>
            <p:nvPr/>
          </p:nvGrpSpPr>
          <p:grpSpPr>
            <a:xfrm>
              <a:off x="7248128" y="5783529"/>
              <a:ext cx="819131" cy="819131"/>
              <a:chOff x="4843289" y="4914125"/>
              <a:chExt cx="1800200" cy="1800200"/>
            </a:xfrm>
          </p:grpSpPr>
          <p:pic>
            <p:nvPicPr>
              <p:cNvPr id="68" name="Grafik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8" name="Gruppieren 37"/>
            <p:cNvGrpSpPr>
              <a:grpSpLocks noChangeAspect="1"/>
            </p:cNvGrpSpPr>
            <p:nvPr/>
          </p:nvGrpSpPr>
          <p:grpSpPr>
            <a:xfrm>
              <a:off x="8180757" y="5773966"/>
              <a:ext cx="819131" cy="819131"/>
              <a:chOff x="4843289" y="4914125"/>
              <a:chExt cx="1800200" cy="1800200"/>
            </a:xfrm>
          </p:grpSpPr>
          <p:pic>
            <p:nvPicPr>
              <p:cNvPr id="66" name="Grafik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9" name="Gruppieren 38"/>
            <p:cNvGrpSpPr>
              <a:grpSpLocks noChangeAspect="1"/>
            </p:cNvGrpSpPr>
            <p:nvPr/>
          </p:nvGrpSpPr>
          <p:grpSpPr>
            <a:xfrm>
              <a:off x="9113386" y="5783529"/>
              <a:ext cx="819131" cy="819131"/>
              <a:chOff x="4843289" y="4914125"/>
              <a:chExt cx="1800200" cy="1800200"/>
            </a:xfrm>
          </p:grpSpPr>
          <p:pic>
            <p:nvPicPr>
              <p:cNvPr id="64" name="Grafik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5" name="Grafik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0" name="Gruppieren 39"/>
            <p:cNvGrpSpPr>
              <a:grpSpLocks noChangeAspect="1"/>
            </p:cNvGrpSpPr>
            <p:nvPr/>
          </p:nvGrpSpPr>
          <p:grpSpPr>
            <a:xfrm>
              <a:off x="10046015" y="5773966"/>
              <a:ext cx="819131" cy="819131"/>
              <a:chOff x="4843289" y="4914125"/>
              <a:chExt cx="1800200" cy="1800200"/>
            </a:xfrm>
          </p:grpSpPr>
          <p:pic>
            <p:nvPicPr>
              <p:cNvPr id="62" name="Grafik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3" name="Grafik 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1" name="Gruppieren 40"/>
            <p:cNvGrpSpPr>
              <a:grpSpLocks noChangeAspect="1"/>
            </p:cNvGrpSpPr>
            <p:nvPr/>
          </p:nvGrpSpPr>
          <p:grpSpPr>
            <a:xfrm>
              <a:off x="7739051" y="5088027"/>
              <a:ext cx="819131" cy="819131"/>
              <a:chOff x="4843289" y="4914125"/>
              <a:chExt cx="1800200" cy="1800200"/>
            </a:xfrm>
          </p:grpSpPr>
          <p:pic>
            <p:nvPicPr>
              <p:cNvPr id="60" name="Grafik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1" name="Grafik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2" name="Gruppieren 41"/>
            <p:cNvGrpSpPr>
              <a:grpSpLocks noChangeAspect="1"/>
            </p:cNvGrpSpPr>
            <p:nvPr/>
          </p:nvGrpSpPr>
          <p:grpSpPr>
            <a:xfrm>
              <a:off x="8671680" y="5078464"/>
              <a:ext cx="819131" cy="819131"/>
              <a:chOff x="4843289" y="4914125"/>
              <a:chExt cx="1800200" cy="1800200"/>
            </a:xfrm>
          </p:grpSpPr>
          <p:pic>
            <p:nvPicPr>
              <p:cNvPr id="58" name="Grafik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9" name="Grafik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3" name="Gruppieren 42"/>
            <p:cNvGrpSpPr>
              <a:grpSpLocks noChangeAspect="1"/>
            </p:cNvGrpSpPr>
            <p:nvPr/>
          </p:nvGrpSpPr>
          <p:grpSpPr>
            <a:xfrm>
              <a:off x="9604309" y="5088027"/>
              <a:ext cx="819131" cy="819131"/>
              <a:chOff x="4843289" y="4914125"/>
              <a:chExt cx="1800200" cy="1800200"/>
            </a:xfrm>
          </p:grpSpPr>
          <p:pic>
            <p:nvPicPr>
              <p:cNvPr id="56" name="Grafik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7" name="Grafik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4" name="Gruppieren 43"/>
            <p:cNvGrpSpPr>
              <a:grpSpLocks noChangeAspect="1"/>
            </p:cNvGrpSpPr>
            <p:nvPr/>
          </p:nvGrpSpPr>
          <p:grpSpPr>
            <a:xfrm>
              <a:off x="10536938" y="5078464"/>
              <a:ext cx="819131" cy="819131"/>
              <a:chOff x="4843289" y="4914125"/>
              <a:chExt cx="1800200" cy="1800200"/>
            </a:xfrm>
          </p:grpSpPr>
          <p:pic>
            <p:nvPicPr>
              <p:cNvPr id="54" name="Grafik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5" name="Grafik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cxnSp>
          <p:nvCxnSpPr>
            <p:cNvPr id="45" name="Gewinkelter Verbinder 44"/>
            <p:cNvCxnSpPr>
              <a:stCxn id="61" idx="0"/>
              <a:endCxn id="36" idx="1"/>
            </p:cNvCxnSpPr>
            <p:nvPr/>
          </p:nvCxnSpPr>
          <p:spPr>
            <a:xfrm rot="5400000" flipH="1" flipV="1">
              <a:off x="8316546" y="4086682"/>
              <a:ext cx="833417" cy="1169275"/>
            </a:xfrm>
            <a:prstGeom prst="bentConnector2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winkelter Verbinder 45"/>
            <p:cNvCxnSpPr>
              <a:stCxn id="59" idx="0"/>
            </p:cNvCxnSpPr>
            <p:nvPr/>
          </p:nvCxnSpPr>
          <p:spPr>
            <a:xfrm rot="5400000" flipH="1" flipV="1">
              <a:off x="8985815" y="4696737"/>
              <a:ext cx="477159" cy="286296"/>
            </a:xfrm>
            <a:prstGeom prst="bentConnector3">
              <a:avLst>
                <a:gd name="adj1" fmla="val 101901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winkelter Verbinder 46"/>
            <p:cNvCxnSpPr>
              <a:stCxn id="57" idx="0"/>
            </p:cNvCxnSpPr>
            <p:nvPr/>
          </p:nvCxnSpPr>
          <p:spPr>
            <a:xfrm rot="16200000" flipV="1">
              <a:off x="9758489" y="4832640"/>
              <a:ext cx="510773" cy="1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winkelter Verbinder 47"/>
            <p:cNvCxnSpPr>
              <a:stCxn id="55" idx="0"/>
            </p:cNvCxnSpPr>
            <p:nvPr/>
          </p:nvCxnSpPr>
          <p:spPr>
            <a:xfrm rot="16200000" flipV="1">
              <a:off x="10000241" y="4132201"/>
              <a:ext cx="1073399" cy="819128"/>
            </a:xfrm>
            <a:prstGeom prst="bentConnector3">
              <a:avLst>
                <a:gd name="adj1" fmla="val 996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63" idx="0"/>
            </p:cNvCxnSpPr>
            <p:nvPr/>
          </p:nvCxnSpPr>
          <p:spPr>
            <a:xfrm rot="16200000" flipV="1">
              <a:off x="9484584" y="4802969"/>
              <a:ext cx="1624886" cy="317108"/>
            </a:xfrm>
            <a:prstGeom prst="bentConnector3">
              <a:avLst>
                <a:gd name="adj1" fmla="val 9865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winkelter Verbinder 49"/>
            <p:cNvCxnSpPr>
              <a:stCxn id="65" idx="0"/>
              <a:endCxn id="36" idx="2"/>
            </p:cNvCxnSpPr>
            <p:nvPr/>
          </p:nvCxnSpPr>
          <p:spPr>
            <a:xfrm rot="5400000" flipH="1" flipV="1">
              <a:off x="9016003" y="5121600"/>
              <a:ext cx="1168879" cy="154980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winkelter Verbinder 50"/>
            <p:cNvCxnSpPr>
              <a:stCxn id="67" idx="0"/>
            </p:cNvCxnSpPr>
            <p:nvPr/>
          </p:nvCxnSpPr>
          <p:spPr>
            <a:xfrm rot="5400000" flipH="1" flipV="1">
              <a:off x="8290668" y="4746741"/>
              <a:ext cx="1326881" cy="727571"/>
            </a:xfrm>
            <a:prstGeom prst="bentConnector3">
              <a:avLst>
                <a:gd name="adj1" fmla="val 9922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winkelter Verbinder 51"/>
            <p:cNvCxnSpPr>
              <a:stCxn id="69" idx="0"/>
            </p:cNvCxnSpPr>
            <p:nvPr/>
          </p:nvCxnSpPr>
          <p:spPr>
            <a:xfrm rot="5400000" flipH="1" flipV="1">
              <a:off x="7626462" y="4081001"/>
              <a:ext cx="1733761" cy="1671297"/>
            </a:xfrm>
            <a:prstGeom prst="bentConnector3">
              <a:avLst>
                <a:gd name="adj1" fmla="val 1010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feil nach rechts 52"/>
            <p:cNvSpPr/>
            <p:nvPr/>
          </p:nvSpPr>
          <p:spPr>
            <a:xfrm rot="5400000">
              <a:off x="9369921" y="3090313"/>
              <a:ext cx="583820" cy="541372"/>
            </a:xfrm>
            <a:prstGeom prst="right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551384" y="1338435"/>
            <a:ext cx="66967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Autonome Fahrzeugsteuergeräte verfügen über hohe Rechenkapazitäten, die aber oft vom Fahrzeug nicht ausgenutzt werden (z.B. beim Parken)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Um Ressourceneffizienz zu erhöhen, können nicht verwendete Rechenressourcen für externe Anwendungen zur Verfügung gestellt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Vorbild aus Informationstechnik: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Distributed Computing: Örtlich verteilte Rechensysteme, die zu einem System vernetzt sind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Geschäftsmodell Cloud Computing: Rechenressourcen werden als „On Demand“ Service angeboten. Abrechnung nach </a:t>
            </a:r>
            <a:r>
              <a:rPr lang="de-DE" sz="1400" dirty="0"/>
              <a:t>N</a:t>
            </a:r>
            <a:r>
              <a:rPr lang="de-DE" sz="1400" dirty="0" smtClean="0"/>
              <a:t>utzung </a:t>
            </a:r>
            <a:r>
              <a:rPr lang="de-DE" sz="1400" dirty="0" smtClean="0"/>
              <a:t>(„</a:t>
            </a:r>
            <a:r>
              <a:rPr lang="de-DE" sz="1400" dirty="0" err="1" smtClean="0"/>
              <a:t>pay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go</a:t>
            </a:r>
            <a:r>
              <a:rPr lang="de-DE" sz="1400" dirty="0" smtClean="0"/>
              <a:t>“)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Externe Applikationen müssen auf dem Fahrzeugsteuergerät ausgeführt werden um deren Leistung zu nutzen, Isolation vom restlichen System nötig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In der Dissertation wird eine Plattform prototypisch implementiert, die es ermöglicht externe Applikationen auf Steuergeräte in isolierte Umgebungen zu laden und sie zu verwalten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Fokus liegt auf die möglichst gute Portierbarkeit für verschiedene Laufzeitumgebungen und die Erarbeitung der Mindestanforderungen, die die Plattform erfüllen muss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648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149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 Hilfe von autonomen Fahrzeugsteuergeräten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125</cp:revision>
  <dcterms:created xsi:type="dcterms:W3CDTF">2022-11-29T15:56:53Z</dcterms:created>
  <dcterms:modified xsi:type="dcterms:W3CDTF">2024-12-03T10:23:15Z</dcterms:modified>
</cp:coreProperties>
</file>