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9" r:id="rId5"/>
    <p:sldId id="272" r:id="rId6"/>
    <p:sldId id="261" r:id="rId7"/>
    <p:sldId id="262" r:id="rId8"/>
    <p:sldId id="263" r:id="rId9"/>
    <p:sldId id="265" r:id="rId10"/>
    <p:sldId id="273" r:id="rId11"/>
    <p:sldId id="266" r:id="rId12"/>
    <p:sldId id="270" r:id="rId13"/>
    <p:sldId id="274" r:id="rId14"/>
    <p:sldId id="264" r:id="rId15"/>
    <p:sldId id="267" r:id="rId16"/>
    <p:sldId id="275" r:id="rId17"/>
    <p:sldId id="268" r:id="rId18"/>
    <p:sldId id="269" r:id="rId19"/>
    <p:sldId id="276" r:id="rId20"/>
    <p:sldId id="271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22.08.2023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22.08.2023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202x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Meeting </a:t>
            </a:r>
            <a:r>
              <a:rPr lang="de-DE" sz="2200" b="1" dirty="0" err="1">
                <a:latin typeface="Arial" pitchFamily="34" charset="0"/>
                <a:cs typeface="Arial" pitchFamily="34" charset="0"/>
              </a:rPr>
              <a:t>minutes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2346361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R/I/T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err="1">
                          <a:solidFill>
                            <a:schemeClr val="bg1"/>
                          </a:solidFill>
                        </a:rPr>
                        <a:t>Responsible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 am a dummy text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2" name="Titel">
            <a:extLst>
              <a:ext uri="{FF2B5EF4-FFF2-40B4-BE49-F238E27FC236}">
                <a16:creationId xmlns:a16="http://schemas.microsoft.com/office/drawing/2014/main" id="{BB205AFD-AD33-C1B1-A434-24A5EA2028EF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R: Resolution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2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Besprechungsnotiz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5500099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Beschreibung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Verantwortlich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Ich bin ein Blindtext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5" name="Titel">
            <a:extLst>
              <a:ext uri="{FF2B5EF4-FFF2-40B4-BE49-F238E27FC236}">
                <a16:creationId xmlns:a16="http://schemas.microsoft.com/office/drawing/2014/main" id="{24B1F68F-3B6B-13D7-2173-14182047508D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B: Beschluss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7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154162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dirty="0"/>
              <a:t>Venue, </a:t>
            </a:r>
            <a:r>
              <a:rPr lang="en-GB" noProof="0" dirty="0" err="1"/>
              <a:t>xy</a:t>
            </a:r>
            <a:r>
              <a:rPr lang="en-GB" noProof="0" dirty="0"/>
              <a:t> Month 202x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2023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22.08.2023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5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2022/01/01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8" r:id="rId4"/>
    <p:sldLayoutId id="2147483665" r:id="rId5"/>
    <p:sldLayoutId id="2147483666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de-DE" dirty="0" smtClean="0"/>
              <a:t>Aachen, 22. August 2023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de-DE" dirty="0" smtClean="0"/>
              <a:t>Gergely Bilkei-Gorzo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0"/>
          </p:nvPr>
        </p:nvSpPr>
        <p:spPr>
          <a:xfrm>
            <a:off x="334799" y="2782800"/>
            <a:ext cx="11523600" cy="320601"/>
          </a:xfrm>
        </p:spPr>
        <p:txBody>
          <a:bodyPr/>
          <a:lstStyle/>
          <a:p>
            <a:r>
              <a:rPr lang="de-DE" dirty="0" err="1" smtClean="0"/>
              <a:t>Steer-by-Wire</a:t>
            </a:r>
            <a:r>
              <a:rPr lang="de-DE" dirty="0" smtClean="0"/>
              <a:t> Systementwicklung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Institute </a:t>
            </a:r>
            <a:r>
              <a:rPr lang="de-DE" dirty="0" err="1"/>
              <a:t>for</a:t>
            </a:r>
            <a:r>
              <a:rPr lang="de-DE" dirty="0"/>
              <a:t> Automotive Engineering (ika)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Kern 1:</a:t>
            </a:r>
          </a:p>
          <a:p>
            <a:pPr lvl="1"/>
            <a:r>
              <a:rPr lang="de-DE" dirty="0" err="1" smtClean="0"/>
              <a:t>Inverterlogik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Motor Regelungsmodell</a:t>
            </a:r>
          </a:p>
          <a:p>
            <a:pPr lvl="3"/>
            <a:r>
              <a:rPr lang="de-DE" dirty="0" smtClean="0"/>
              <a:t>Aus Simulink generiert</a:t>
            </a:r>
          </a:p>
          <a:p>
            <a:pPr lvl="3"/>
            <a:r>
              <a:rPr lang="de-DE" dirty="0" smtClean="0"/>
              <a:t>Feldorientierte Regelung</a:t>
            </a:r>
          </a:p>
          <a:p>
            <a:pPr lvl="3"/>
            <a:r>
              <a:rPr lang="de-DE" dirty="0" smtClean="0"/>
              <a:t>Ausführungsfrequenz 20 kHz</a:t>
            </a:r>
          </a:p>
          <a:p>
            <a:pPr lvl="2"/>
            <a:r>
              <a:rPr lang="de-DE" dirty="0" smtClean="0"/>
              <a:t>Konfiguration und Update des PWM Moduls</a:t>
            </a:r>
          </a:p>
          <a:p>
            <a:pPr lvl="2"/>
            <a:r>
              <a:rPr lang="de-DE" dirty="0" smtClean="0"/>
              <a:t>Auslesen von Strom und Positionssensoren für den Motor</a:t>
            </a:r>
          </a:p>
          <a:p>
            <a:pPr lvl="2"/>
            <a:r>
              <a:rPr lang="de-DE" dirty="0" err="1" smtClean="0"/>
              <a:t>Aufstartlogik</a:t>
            </a:r>
            <a:r>
              <a:rPr lang="de-DE" dirty="0" smtClean="0"/>
              <a:t> für Inverter:</a:t>
            </a:r>
          </a:p>
          <a:p>
            <a:pPr lvl="3"/>
            <a:r>
              <a:rPr lang="de-DE" dirty="0" smtClean="0"/>
              <a:t>Initialisierung vom Gate Treiber, PWM Modul, ADC.</a:t>
            </a:r>
          </a:p>
          <a:p>
            <a:pPr lvl="3"/>
            <a:r>
              <a:rPr lang="de-DE" dirty="0" smtClean="0"/>
              <a:t>Z-Puls Suche beim Inverter</a:t>
            </a:r>
          </a:p>
          <a:p>
            <a:pPr lvl="3"/>
            <a:r>
              <a:rPr lang="de-DE" dirty="0" err="1" smtClean="0"/>
              <a:t>Absolutpositionsbestimmung</a:t>
            </a:r>
            <a:r>
              <a:rPr lang="de-DE" dirty="0" smtClean="0"/>
              <a:t> mit </a:t>
            </a:r>
            <a:r>
              <a:rPr lang="de-DE" dirty="0" err="1" smtClean="0"/>
              <a:t>Absolutwinkelsensor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Kern 2: </a:t>
            </a:r>
          </a:p>
          <a:p>
            <a:pPr lvl="1"/>
            <a:r>
              <a:rPr lang="de-DE" dirty="0" smtClean="0"/>
              <a:t>Gerätelogik:</a:t>
            </a:r>
          </a:p>
          <a:p>
            <a:pPr lvl="2"/>
            <a:r>
              <a:rPr lang="de-DE" dirty="0" err="1" smtClean="0"/>
              <a:t>Aufstartlogik</a:t>
            </a:r>
            <a:r>
              <a:rPr lang="de-DE" dirty="0" smtClean="0"/>
              <a:t> für das Steuergerät</a:t>
            </a:r>
          </a:p>
          <a:p>
            <a:pPr lvl="2"/>
            <a:r>
              <a:rPr lang="de-DE" dirty="0" smtClean="0"/>
              <a:t>Kommunikation (CAN)</a:t>
            </a:r>
          </a:p>
          <a:p>
            <a:pPr lvl="2"/>
            <a:r>
              <a:rPr lang="de-DE" dirty="0" smtClean="0"/>
              <a:t>Lenkmodell ausführen</a:t>
            </a:r>
          </a:p>
          <a:p>
            <a:pPr lvl="2"/>
            <a:r>
              <a:rPr lang="de-DE" dirty="0" smtClean="0"/>
              <a:t>Nicht Motorregelung relevante Sensoren auslesen (z.B. Drehmomentsensor)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Kern 3:</a:t>
            </a:r>
          </a:p>
          <a:p>
            <a:pPr lvl="2"/>
            <a:r>
              <a:rPr lang="de-DE" dirty="0" err="1" smtClean="0"/>
              <a:t>Safety</a:t>
            </a:r>
            <a:r>
              <a:rPr lang="de-DE" dirty="0" smtClean="0"/>
              <a:t> Dienste </a:t>
            </a:r>
          </a:p>
          <a:p>
            <a:pPr lvl="2"/>
            <a:r>
              <a:rPr lang="de-DE" dirty="0" smtClean="0"/>
              <a:t>Kommunikation zwischen beide </a:t>
            </a:r>
            <a:r>
              <a:rPr lang="de-DE" dirty="0" err="1" smtClean="0"/>
              <a:t>Logic</a:t>
            </a:r>
            <a:r>
              <a:rPr lang="de-DE" dirty="0" smtClean="0"/>
              <a:t> Platinen (HSSL) mit 20 kHz</a:t>
            </a:r>
          </a:p>
          <a:p>
            <a:pPr lvl="2"/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Prozessaufteilung: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2629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err="1" smtClean="0"/>
              <a:t>Lenkalgorythmen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grpSp>
        <p:nvGrpSpPr>
          <p:cNvPr id="111" name="Gruppieren 110"/>
          <p:cNvGrpSpPr/>
          <p:nvPr/>
        </p:nvGrpSpPr>
        <p:grpSpPr>
          <a:xfrm>
            <a:off x="359113" y="2967161"/>
            <a:ext cx="5489981" cy="3391780"/>
            <a:chOff x="208452" y="1743029"/>
            <a:chExt cx="5489981" cy="3391780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208452" y="1743029"/>
              <a:ext cx="5489981" cy="3391780"/>
              <a:chOff x="208452" y="1260403"/>
              <a:chExt cx="6103572" cy="3874406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39B32B6-0070-A7AA-8909-8C72CF017FB2}"/>
                  </a:ext>
                </a:extLst>
              </p:cNvPr>
              <p:cNvSpPr/>
              <p:nvPr/>
            </p:nvSpPr>
            <p:spPr>
              <a:xfrm>
                <a:off x="4727848" y="2410001"/>
                <a:ext cx="1584176" cy="64807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Lenkgetriebe</a:t>
                </a:r>
              </a:p>
              <a:p>
                <a:pPr algn="ctr"/>
                <a:r>
                  <a:rPr lang="de-DE" sz="1400" dirty="0"/>
                  <a:t>(~1:10)</a:t>
                </a:r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77793E8-DD7B-B563-05A5-7B71EEF4E21A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5519936" y="1473897"/>
                <a:ext cx="0" cy="93610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70D5D09B-C9B7-98B3-8396-8AEF6EB2C207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5519936" y="3058073"/>
                <a:ext cx="0" cy="93610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hteck: abgerundete Ecken 28">
                <a:extLst>
                  <a:ext uri="{FF2B5EF4-FFF2-40B4-BE49-F238E27FC236}">
                    <a16:creationId xmlns:a16="http://schemas.microsoft.com/office/drawing/2014/main" id="{993624B1-FDE8-FB52-1251-B3FB89943C39}"/>
                  </a:ext>
                </a:extLst>
              </p:cNvPr>
              <p:cNvSpPr/>
              <p:nvPr/>
            </p:nvSpPr>
            <p:spPr>
              <a:xfrm rot="1976257">
                <a:off x="4842836" y="3980554"/>
                <a:ext cx="1167119" cy="238249"/>
              </a:xfrm>
              <a:prstGeom prst="roundRect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73" name="Gruppieren 72"/>
              <p:cNvGrpSpPr/>
              <p:nvPr/>
            </p:nvGrpSpPr>
            <p:grpSpPr>
              <a:xfrm>
                <a:off x="208452" y="1260403"/>
                <a:ext cx="5975285" cy="3874406"/>
                <a:chOff x="208452" y="1260403"/>
                <a:chExt cx="5975285" cy="3874406"/>
              </a:xfrm>
            </p:grpSpPr>
            <p:grpSp>
              <p:nvGrpSpPr>
                <p:cNvPr id="43" name="Gruppieren 42"/>
                <p:cNvGrpSpPr/>
                <p:nvPr/>
              </p:nvGrpSpPr>
              <p:grpSpPr>
                <a:xfrm>
                  <a:off x="208452" y="1260403"/>
                  <a:ext cx="5975285" cy="3874406"/>
                  <a:chOff x="208452" y="1260403"/>
                  <a:chExt cx="5975285" cy="3874406"/>
                </a:xfrm>
              </p:grpSpPr>
              <p:grpSp>
                <p:nvGrpSpPr>
                  <p:cNvPr id="9" name="Gruppieren 8"/>
                  <p:cNvGrpSpPr/>
                  <p:nvPr/>
                </p:nvGrpSpPr>
                <p:grpSpPr>
                  <a:xfrm>
                    <a:off x="208452" y="2465337"/>
                    <a:ext cx="582649" cy="550099"/>
                    <a:chOff x="208452" y="2507974"/>
                    <a:chExt cx="582649" cy="550099"/>
                  </a:xfrm>
                </p:grpSpPr>
                <p:sp>
                  <p:nvSpPr>
                    <p:cNvPr id="6" name="Rechteck 5">
                      <a:extLst>
                        <a:ext uri="{FF2B5EF4-FFF2-40B4-BE49-F238E27FC236}">
                          <a16:creationId xmlns:a16="http://schemas.microsoft.com/office/drawing/2014/main" id="{23691C0E-7A96-C416-742E-4C851BD8C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065" y="2862496"/>
                      <a:ext cx="142401" cy="174941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" name="Ellipse 6">
                      <a:extLst>
                        <a:ext uri="{FF2B5EF4-FFF2-40B4-BE49-F238E27FC236}">
                          <a16:creationId xmlns:a16="http://schemas.microsoft.com/office/drawing/2014/main" id="{75A3410A-313C-8E3B-5E8B-6EA9574E2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687" y="2507974"/>
                      <a:ext cx="575414" cy="550099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" name="Rechteck 7">
                      <a:extLst>
                        <a:ext uri="{FF2B5EF4-FFF2-40B4-BE49-F238E27FC236}">
                          <a16:creationId xmlns:a16="http://schemas.microsoft.com/office/drawing/2014/main" id="{EAD96183-B5A0-88DD-F7B7-BF41DE995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452" y="2701358"/>
                      <a:ext cx="556446" cy="166202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12" name="Rechteck 11">
                    <a:extLst>
                      <a:ext uri="{FF2B5EF4-FFF2-40B4-BE49-F238E27FC236}">
                        <a16:creationId xmlns:a16="http://schemas.microsoft.com/office/drawing/2014/main" id="{656E5EBE-A121-7382-272D-CF6B18A92C91}"/>
                      </a:ext>
                    </a:extLst>
                  </p:cNvPr>
                  <p:cNvSpPr/>
                  <p:nvPr/>
                </p:nvSpPr>
                <p:spPr>
                  <a:xfrm>
                    <a:off x="1055440" y="2334959"/>
                    <a:ext cx="1607039" cy="79815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smtClean="0"/>
                      <a:t>ASD</a:t>
                    </a:r>
                    <a:endParaRPr lang="de-DE" dirty="0"/>
                  </a:p>
                </p:txBody>
              </p:sp>
              <p:cxnSp>
                <p:nvCxnSpPr>
                  <p:cNvPr id="13" name="Gerader Verbinder 12">
                    <a:extLst>
                      <a:ext uri="{FF2B5EF4-FFF2-40B4-BE49-F238E27FC236}">
                        <a16:creationId xmlns:a16="http://schemas.microsoft.com/office/drawing/2014/main" id="{B48C830E-E5E8-53BA-85C8-AB7E6743E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4899" y="2734037"/>
                    <a:ext cx="290541" cy="0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hteck: abgerundete Ecken 27">
                    <a:extLst>
                      <a:ext uri="{FF2B5EF4-FFF2-40B4-BE49-F238E27FC236}">
                        <a16:creationId xmlns:a16="http://schemas.microsoft.com/office/drawing/2014/main" id="{AFC4C816-5706-D318-2596-B3DD84588F3A}"/>
                      </a:ext>
                    </a:extLst>
                  </p:cNvPr>
                  <p:cNvSpPr/>
                  <p:nvPr/>
                </p:nvSpPr>
                <p:spPr>
                  <a:xfrm rot="1976257">
                    <a:off x="5016618" y="1260403"/>
                    <a:ext cx="1167119" cy="238249"/>
                  </a:xfrm>
                  <a:prstGeom prst="roundRect">
                    <a:avLst/>
                  </a:prstGeom>
                  <a:ln w="38100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656E5EBE-A121-7382-272D-CF6B18A92C91}"/>
                      </a:ext>
                    </a:extLst>
                  </p:cNvPr>
                  <p:cNvSpPr/>
                  <p:nvPr/>
                </p:nvSpPr>
                <p:spPr>
                  <a:xfrm>
                    <a:off x="2926818" y="2334959"/>
                    <a:ext cx="1607039" cy="79815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smtClean="0"/>
                      <a:t>RWA</a:t>
                    </a:r>
                    <a:endParaRPr lang="de-DE" dirty="0"/>
                  </a:p>
                </p:txBody>
              </p:sp>
              <p:cxnSp>
                <p:nvCxnSpPr>
                  <p:cNvPr id="20" name="Gerader Verbinder 19">
                    <a:extLst>
                      <a:ext uri="{FF2B5EF4-FFF2-40B4-BE49-F238E27FC236}">
                        <a16:creationId xmlns:a16="http://schemas.microsoft.com/office/drawing/2014/main" id="{B48C830E-E5E8-53BA-85C8-AB7E6743E8B1}"/>
                      </a:ext>
                    </a:extLst>
                  </p:cNvPr>
                  <p:cNvCxnSpPr>
                    <a:cxnSpLocks/>
                    <a:stCxn id="19" idx="3"/>
                    <a:endCxn id="14" idx="1"/>
                  </p:cNvCxnSpPr>
                  <p:nvPr/>
                </p:nvCxnSpPr>
                <p:spPr>
                  <a:xfrm>
                    <a:off x="4533857" y="2734037"/>
                    <a:ext cx="193991" cy="0"/>
                  </a:xfrm>
                  <a:prstGeom prst="line">
                    <a:avLst/>
                  </a:prstGeom>
                  <a:ln w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hteck 23">
                    <a:extLst>
                      <a:ext uri="{FF2B5EF4-FFF2-40B4-BE49-F238E27FC236}">
                        <a16:creationId xmlns:a16="http://schemas.microsoft.com/office/drawing/2014/main" id="{656E5EBE-A121-7382-272D-CF6B18A92C91}"/>
                      </a:ext>
                    </a:extLst>
                  </p:cNvPr>
                  <p:cNvSpPr/>
                  <p:nvPr/>
                </p:nvSpPr>
                <p:spPr>
                  <a:xfrm>
                    <a:off x="2122579" y="4336653"/>
                    <a:ext cx="1607039" cy="79815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 smtClean="0"/>
                      <a:t>Lenkmodell</a:t>
                    </a:r>
                    <a:endParaRPr lang="de-DE" dirty="0"/>
                  </a:p>
                </p:txBody>
              </p:sp>
              <p:cxnSp>
                <p:nvCxnSpPr>
                  <p:cNvPr id="26" name="Gewinkelter Verbinder 25"/>
                  <p:cNvCxnSpPr>
                    <a:stCxn id="12" idx="1"/>
                    <a:endCxn id="24" idx="1"/>
                  </p:cNvCxnSpPr>
                  <p:nvPr/>
                </p:nvCxnSpPr>
                <p:spPr>
                  <a:xfrm rot="10800000" flipH="1" flipV="1">
                    <a:off x="1055439" y="2734037"/>
                    <a:ext cx="1067139" cy="2001694"/>
                  </a:xfrm>
                  <a:prstGeom prst="bentConnector3">
                    <a:avLst>
                      <a:gd name="adj1" fmla="val -12496"/>
                    </a:avLst>
                  </a:prstGeom>
                  <a:ln w="28575">
                    <a:solidFill>
                      <a:schemeClr val="accent3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Textfeld 27"/>
                  <p:cNvSpPr txBox="1"/>
                  <p:nvPr/>
                </p:nvSpPr>
                <p:spPr>
                  <a:xfrm>
                    <a:off x="731437" y="4781381"/>
                    <a:ext cx="121860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Drehmoment</a:t>
                    </a:r>
                    <a:endParaRPr lang="de-DE" sz="1400" dirty="0"/>
                  </a:p>
                </p:txBody>
              </p:sp>
              <p:cxnSp>
                <p:nvCxnSpPr>
                  <p:cNvPr id="29" name="Gewinkelter Verbinder 28"/>
                  <p:cNvCxnSpPr>
                    <a:endCxn id="12" idx="2"/>
                  </p:cNvCxnSpPr>
                  <p:nvPr/>
                </p:nvCxnSpPr>
                <p:spPr>
                  <a:xfrm rot="16200000" flipV="1">
                    <a:off x="1596088" y="3395988"/>
                    <a:ext cx="1203539" cy="677794"/>
                  </a:xfrm>
                  <a:prstGeom prst="bentConnector3">
                    <a:avLst>
                      <a:gd name="adj1" fmla="val 50000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Gewinkelter Verbinder 31"/>
                  <p:cNvCxnSpPr>
                    <a:endCxn id="19" idx="2"/>
                  </p:cNvCxnSpPr>
                  <p:nvPr/>
                </p:nvCxnSpPr>
                <p:spPr>
                  <a:xfrm rot="5400000" flipH="1" flipV="1">
                    <a:off x="2895813" y="3502128"/>
                    <a:ext cx="1203538" cy="465512"/>
                  </a:xfrm>
                  <a:prstGeom prst="bentConnector3">
                    <a:avLst>
                      <a:gd name="adj1" fmla="val 47626"/>
                    </a:avLst>
                  </a:prstGeom>
                  <a:ln w="28575">
                    <a:solidFill>
                      <a:schemeClr val="tx1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feld 40"/>
                  <p:cNvSpPr txBox="1"/>
                  <p:nvPr/>
                </p:nvSpPr>
                <p:spPr>
                  <a:xfrm>
                    <a:off x="2623572" y="3297137"/>
                    <a:ext cx="10034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Pos. RWA</a:t>
                    </a:r>
                    <a:endParaRPr lang="de-DE" sz="1400" dirty="0"/>
                  </a:p>
                </p:txBody>
              </p:sp>
              <p:sp>
                <p:nvSpPr>
                  <p:cNvPr id="42" name="Textfeld 41"/>
                  <p:cNvSpPr txBox="1"/>
                  <p:nvPr/>
                </p:nvSpPr>
                <p:spPr>
                  <a:xfrm>
                    <a:off x="1515142" y="3768936"/>
                    <a:ext cx="95385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Pos. ASD</a:t>
                    </a:r>
                    <a:endParaRPr lang="de-DE" sz="1400" dirty="0"/>
                  </a:p>
                </p:txBody>
              </p:sp>
            </p:grpSp>
            <p:cxnSp>
              <p:nvCxnSpPr>
                <p:cNvPr id="44" name="Gewinkelter Verbinder 43"/>
                <p:cNvCxnSpPr/>
                <p:nvPr/>
              </p:nvCxnSpPr>
              <p:spPr>
                <a:xfrm rot="5400000">
                  <a:off x="3235995" y="3633520"/>
                  <a:ext cx="1602619" cy="601806"/>
                </a:xfrm>
                <a:prstGeom prst="bentConnector2">
                  <a:avLst/>
                </a:prstGeom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feld 102"/>
            <p:cNvSpPr txBox="1"/>
            <p:nvPr/>
          </p:nvSpPr>
          <p:spPr>
            <a:xfrm>
              <a:off x="3370914" y="4809528"/>
              <a:ext cx="22776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/>
                <a:t>Optional:Pos</a:t>
              </a:r>
              <a:r>
                <a:rPr lang="de-DE" sz="1400" dirty="0" smtClean="0"/>
                <a:t>. RWA </a:t>
              </a:r>
              <a:r>
                <a:rPr lang="de-DE" sz="1400" dirty="0" err="1" smtClean="0"/>
                <a:t>istwert</a:t>
              </a:r>
              <a:endParaRPr lang="de-DE" sz="1400" dirty="0"/>
            </a:p>
          </p:txBody>
        </p:sp>
      </p:grpSp>
      <p:grpSp>
        <p:nvGrpSpPr>
          <p:cNvPr id="112" name="Gruppieren 111"/>
          <p:cNvGrpSpPr/>
          <p:nvPr/>
        </p:nvGrpSpPr>
        <p:grpSpPr>
          <a:xfrm>
            <a:off x="6482398" y="2967161"/>
            <a:ext cx="5489981" cy="3391780"/>
            <a:chOff x="6267835" y="1743029"/>
            <a:chExt cx="5489981" cy="3391780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6267835" y="1743029"/>
              <a:ext cx="5489981" cy="3391780"/>
              <a:chOff x="208452" y="1260403"/>
              <a:chExt cx="6103572" cy="3874406"/>
            </a:xfrm>
          </p:grpSpPr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39B32B6-0070-A7AA-8909-8C72CF017FB2}"/>
                  </a:ext>
                </a:extLst>
              </p:cNvPr>
              <p:cNvSpPr/>
              <p:nvPr/>
            </p:nvSpPr>
            <p:spPr>
              <a:xfrm>
                <a:off x="4727848" y="2410001"/>
                <a:ext cx="1584176" cy="64807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/>
                  <a:t>Lenkgetriebe</a:t>
                </a:r>
              </a:p>
              <a:p>
                <a:pPr algn="ctr"/>
                <a:r>
                  <a:rPr lang="de-DE" sz="1400" dirty="0"/>
                  <a:t>(~1:10)</a:t>
                </a:r>
              </a:p>
            </p:txBody>
          </p: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377793E8-DD7B-B563-05A5-7B71EEF4E21A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5519936" y="1473897"/>
                <a:ext cx="0" cy="93610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70D5D09B-C9B7-98B3-8396-8AEF6EB2C207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5519936" y="3058073"/>
                <a:ext cx="0" cy="936104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eck: abgerundete Ecken 28">
                <a:extLst>
                  <a:ext uri="{FF2B5EF4-FFF2-40B4-BE49-F238E27FC236}">
                    <a16:creationId xmlns:a16="http://schemas.microsoft.com/office/drawing/2014/main" id="{993624B1-FDE8-FB52-1251-B3FB89943C39}"/>
                  </a:ext>
                </a:extLst>
              </p:cNvPr>
              <p:cNvSpPr/>
              <p:nvPr/>
            </p:nvSpPr>
            <p:spPr>
              <a:xfrm rot="1976257">
                <a:off x="4842836" y="3980554"/>
                <a:ext cx="1167119" cy="238249"/>
              </a:xfrm>
              <a:prstGeom prst="roundRect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81" name="Gruppieren 80"/>
              <p:cNvGrpSpPr/>
              <p:nvPr/>
            </p:nvGrpSpPr>
            <p:grpSpPr>
              <a:xfrm>
                <a:off x="208452" y="1260403"/>
                <a:ext cx="5975285" cy="3874406"/>
                <a:chOff x="208452" y="1260403"/>
                <a:chExt cx="5975285" cy="3874406"/>
              </a:xfrm>
            </p:grpSpPr>
            <p:grpSp>
              <p:nvGrpSpPr>
                <p:cNvPr id="84" name="Gruppieren 83"/>
                <p:cNvGrpSpPr/>
                <p:nvPr/>
              </p:nvGrpSpPr>
              <p:grpSpPr>
                <a:xfrm>
                  <a:off x="208452" y="2465337"/>
                  <a:ext cx="582649" cy="550099"/>
                  <a:chOff x="208452" y="2507974"/>
                  <a:chExt cx="582649" cy="550099"/>
                </a:xfrm>
              </p:grpSpPr>
              <p:sp>
                <p:nvSpPr>
                  <p:cNvPr id="97" name="Rechteck 96">
                    <a:extLst>
                      <a:ext uri="{FF2B5EF4-FFF2-40B4-BE49-F238E27FC236}">
                        <a16:creationId xmlns:a16="http://schemas.microsoft.com/office/drawing/2014/main" id="{23691C0E-7A96-C416-742E-4C851BD8CA47}"/>
                      </a:ext>
                    </a:extLst>
                  </p:cNvPr>
                  <p:cNvSpPr/>
                  <p:nvPr/>
                </p:nvSpPr>
                <p:spPr>
                  <a:xfrm>
                    <a:off x="420065" y="2862496"/>
                    <a:ext cx="142401" cy="174941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75A3410A-313C-8E3B-5E8B-6EA9574E2AB4}"/>
                      </a:ext>
                    </a:extLst>
                  </p:cNvPr>
                  <p:cNvSpPr/>
                  <p:nvPr/>
                </p:nvSpPr>
                <p:spPr>
                  <a:xfrm>
                    <a:off x="215687" y="2507974"/>
                    <a:ext cx="575414" cy="550099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99" name="Rechteck 98">
                    <a:extLst>
                      <a:ext uri="{FF2B5EF4-FFF2-40B4-BE49-F238E27FC236}">
                        <a16:creationId xmlns:a16="http://schemas.microsoft.com/office/drawing/2014/main" id="{EAD96183-B5A0-88DD-F7B7-BF41DE995B42}"/>
                      </a:ext>
                    </a:extLst>
                  </p:cNvPr>
                  <p:cNvSpPr/>
                  <p:nvPr/>
                </p:nvSpPr>
                <p:spPr>
                  <a:xfrm>
                    <a:off x="208452" y="2701358"/>
                    <a:ext cx="556446" cy="16620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656E5EBE-A121-7382-272D-CF6B18A92C91}"/>
                    </a:ext>
                  </a:extLst>
                </p:cNvPr>
                <p:cNvSpPr/>
                <p:nvPr/>
              </p:nvSpPr>
              <p:spPr>
                <a:xfrm>
                  <a:off x="1055440" y="2334959"/>
                  <a:ext cx="1607039" cy="79815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ASD</a:t>
                  </a:r>
                  <a:endParaRPr lang="de-DE" dirty="0"/>
                </a:p>
              </p:txBody>
            </p:sp>
            <p:cxnSp>
              <p:nvCxnSpPr>
                <p:cNvPr id="86" name="Gerader Verbinder 85">
                  <a:extLst>
                    <a:ext uri="{FF2B5EF4-FFF2-40B4-BE49-F238E27FC236}">
                      <a16:creationId xmlns:a16="http://schemas.microsoft.com/office/drawing/2014/main" id="{B48C830E-E5E8-53BA-85C8-AB7E6743E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899" y="2734037"/>
                  <a:ext cx="290541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hteck: abgerundete Ecken 27">
                  <a:extLst>
                    <a:ext uri="{FF2B5EF4-FFF2-40B4-BE49-F238E27FC236}">
                      <a16:creationId xmlns:a16="http://schemas.microsoft.com/office/drawing/2014/main" id="{AFC4C816-5706-D318-2596-B3DD84588F3A}"/>
                    </a:ext>
                  </a:extLst>
                </p:cNvPr>
                <p:cNvSpPr/>
                <p:nvPr/>
              </p:nvSpPr>
              <p:spPr>
                <a:xfrm rot="1976257">
                  <a:off x="5016618" y="1260403"/>
                  <a:ext cx="1167119" cy="238249"/>
                </a:xfrm>
                <a:prstGeom prst="roundRect">
                  <a:avLst/>
                </a:prstGeom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656E5EBE-A121-7382-272D-CF6B18A92C91}"/>
                    </a:ext>
                  </a:extLst>
                </p:cNvPr>
                <p:cNvSpPr/>
                <p:nvPr/>
              </p:nvSpPr>
              <p:spPr>
                <a:xfrm>
                  <a:off x="2926818" y="2334959"/>
                  <a:ext cx="1607039" cy="79815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RWA</a:t>
                  </a:r>
                  <a:endParaRPr lang="de-DE" dirty="0"/>
                </a:p>
              </p:txBody>
            </p:sp>
            <p:cxnSp>
              <p:nvCxnSpPr>
                <p:cNvPr id="89" name="Gerader Verbinder 88">
                  <a:extLst>
                    <a:ext uri="{FF2B5EF4-FFF2-40B4-BE49-F238E27FC236}">
                      <a16:creationId xmlns:a16="http://schemas.microsoft.com/office/drawing/2014/main" id="{B48C830E-E5E8-53BA-85C8-AB7E6743E8B1}"/>
                    </a:ext>
                  </a:extLst>
                </p:cNvPr>
                <p:cNvCxnSpPr>
                  <a:cxnSpLocks/>
                  <a:stCxn id="88" idx="3"/>
                  <a:endCxn id="76" idx="1"/>
                </p:cNvCxnSpPr>
                <p:nvPr/>
              </p:nvCxnSpPr>
              <p:spPr>
                <a:xfrm>
                  <a:off x="4533857" y="2734037"/>
                  <a:ext cx="193991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656E5EBE-A121-7382-272D-CF6B18A92C91}"/>
                    </a:ext>
                  </a:extLst>
                </p:cNvPr>
                <p:cNvSpPr/>
                <p:nvPr/>
              </p:nvSpPr>
              <p:spPr>
                <a:xfrm>
                  <a:off x="2122579" y="4336653"/>
                  <a:ext cx="1607039" cy="79815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Lenkmodell</a:t>
                  </a:r>
                  <a:endParaRPr lang="de-DE" dirty="0"/>
                </a:p>
              </p:txBody>
            </p:sp>
            <p:cxnSp>
              <p:nvCxnSpPr>
                <p:cNvPr id="91" name="Gewinkelter Verbinder 90"/>
                <p:cNvCxnSpPr>
                  <a:stCxn id="85" idx="1"/>
                  <a:endCxn id="90" idx="1"/>
                </p:cNvCxnSpPr>
                <p:nvPr/>
              </p:nvCxnSpPr>
              <p:spPr>
                <a:xfrm rot="10800000" flipH="1" flipV="1">
                  <a:off x="1055439" y="2734037"/>
                  <a:ext cx="1067139" cy="2001694"/>
                </a:xfrm>
                <a:prstGeom prst="bentConnector3">
                  <a:avLst>
                    <a:gd name="adj1" fmla="val -12496"/>
                  </a:avLst>
                </a:prstGeom>
                <a:ln w="28575">
                  <a:solidFill>
                    <a:schemeClr val="accent3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feld 91"/>
                <p:cNvSpPr txBox="1"/>
                <p:nvPr/>
              </p:nvSpPr>
              <p:spPr>
                <a:xfrm>
                  <a:off x="731437" y="4781381"/>
                  <a:ext cx="12186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Drehmoment</a:t>
                  </a:r>
                  <a:endParaRPr lang="de-DE" sz="1400" dirty="0"/>
                </a:p>
              </p:txBody>
            </p:sp>
            <p:cxnSp>
              <p:nvCxnSpPr>
                <p:cNvPr id="94" name="Gewinkelter Verbinder 93"/>
                <p:cNvCxnSpPr>
                  <a:endCxn id="88" idx="2"/>
                </p:cNvCxnSpPr>
                <p:nvPr/>
              </p:nvCxnSpPr>
              <p:spPr>
                <a:xfrm rot="5400000" flipH="1" flipV="1">
                  <a:off x="2895813" y="3502128"/>
                  <a:ext cx="1203538" cy="465512"/>
                </a:xfrm>
                <a:prstGeom prst="bentConnector3">
                  <a:avLst>
                    <a:gd name="adj1" fmla="val 47626"/>
                  </a:avLst>
                </a:prstGeom>
                <a:ln w="28575"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feld 94"/>
                <p:cNvSpPr txBox="1"/>
                <p:nvPr/>
              </p:nvSpPr>
              <p:spPr>
                <a:xfrm>
                  <a:off x="2239730" y="3297137"/>
                  <a:ext cx="1489888" cy="3515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400" dirty="0" smtClean="0"/>
                    <a:t>Moment. RWA</a:t>
                  </a:r>
                  <a:endParaRPr lang="de-DE" sz="1400" dirty="0"/>
                </a:p>
              </p:txBody>
            </p:sp>
          </p:grpSp>
        </p:grpSp>
        <p:cxnSp>
          <p:nvCxnSpPr>
            <p:cNvPr id="104" name="Gewinkelter Verbinder 103"/>
            <p:cNvCxnSpPr>
              <a:endCxn id="90" idx="3"/>
            </p:cNvCxnSpPr>
            <p:nvPr/>
          </p:nvCxnSpPr>
          <p:spPr>
            <a:xfrm rot="5400000">
              <a:off x="9013070" y="3804412"/>
              <a:ext cx="1402981" cy="559081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/>
            <p:cNvSpPr txBox="1"/>
            <p:nvPr/>
          </p:nvSpPr>
          <p:spPr>
            <a:xfrm>
              <a:off x="9407938" y="4800597"/>
              <a:ext cx="1561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Pos. RWA </a:t>
              </a:r>
              <a:r>
                <a:rPr lang="de-DE" sz="1400" dirty="0" err="1" smtClean="0"/>
                <a:t>istwert</a:t>
              </a:r>
              <a:endParaRPr lang="de-DE" sz="1400" dirty="0"/>
            </a:p>
          </p:txBody>
        </p:sp>
        <p:cxnSp>
          <p:nvCxnSpPr>
            <p:cNvPr id="108" name="Gewinkelter Verbinder 107"/>
            <p:cNvCxnSpPr/>
            <p:nvPr/>
          </p:nvCxnSpPr>
          <p:spPr>
            <a:xfrm rot="16200000" flipV="1">
              <a:off x="7359500" y="3604441"/>
              <a:ext cx="1053617" cy="6096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/>
            <p:cNvSpPr txBox="1"/>
            <p:nvPr/>
          </p:nvSpPr>
          <p:spPr>
            <a:xfrm>
              <a:off x="7272226" y="3939078"/>
              <a:ext cx="857961" cy="269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Pos. ASD</a:t>
              </a:r>
              <a:endParaRPr lang="de-DE" sz="1400" dirty="0"/>
            </a:p>
          </p:txBody>
        </p:sp>
      </p:grpSp>
      <p:sp>
        <p:nvSpPr>
          <p:cNvPr id="110" name="Textfeld 109"/>
          <p:cNvSpPr txBox="1"/>
          <p:nvPr/>
        </p:nvSpPr>
        <p:spPr>
          <a:xfrm>
            <a:off x="241520" y="1512376"/>
            <a:ext cx="45798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B1 Lenkmodell: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400" dirty="0" smtClean="0"/>
              <a:t>Möglichkeit 1: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Messwert Drehmoment -&gt; Sollposition RWA</a:t>
            </a:r>
          </a:p>
          <a:p>
            <a:pPr lvl="5"/>
            <a:r>
              <a:rPr lang="de-DE" sz="1400" dirty="0" smtClean="0"/>
              <a:t>           -&gt; Sollposition ASD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DE" sz="1400" dirty="0" smtClean="0"/>
              <a:t>Möglichkeit 2: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Messwert </a:t>
            </a:r>
            <a:r>
              <a:rPr lang="de-DE" sz="1400" dirty="0"/>
              <a:t>Drehmoment -&gt; Sollposition </a:t>
            </a:r>
            <a:r>
              <a:rPr lang="de-DE" sz="1400" dirty="0" smtClean="0"/>
              <a:t>RWA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Messwert RWA Pos.      </a:t>
            </a:r>
            <a:r>
              <a:rPr lang="de-DE" sz="1400" dirty="0"/>
              <a:t>-&gt; Sollposition ASD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 lvl="4"/>
            <a:endParaRPr lang="de-DE" sz="1400" dirty="0" smtClean="0"/>
          </a:p>
        </p:txBody>
      </p:sp>
      <p:sp>
        <p:nvSpPr>
          <p:cNvPr id="113" name="Textfeld 112"/>
          <p:cNvSpPr txBox="1"/>
          <p:nvPr/>
        </p:nvSpPr>
        <p:spPr>
          <a:xfrm>
            <a:off x="6381725" y="1510907"/>
            <a:ext cx="44531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Alternative: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Messwert Drehmoment -&gt; Sollmoment RWA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Messwert RWA Pos.     -&gt; Sollposition ASD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 smtClean="0"/>
          </a:p>
          <a:p>
            <a:pPr lvl="4"/>
            <a:endParaRPr lang="de-DE" sz="1400" dirty="0" smtClean="0"/>
          </a:p>
        </p:txBody>
      </p:sp>
    </p:spTree>
    <p:extLst>
      <p:ext uri="{BB962C8B-B14F-4D97-AF65-F5344CB8AC3E}">
        <p14:creationId xmlns:p14="http://schemas.microsoft.com/office/powerpoint/2010/main" val="23579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1677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Integration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Integration in zwei VW ID3 Fahrzeuge</a:t>
            </a:r>
          </a:p>
          <a:p>
            <a:r>
              <a:rPr lang="de-DE" dirty="0" smtClean="0"/>
              <a:t>Nur Lenkeingabeeinheit wird umgebaut, Radlenkeinheit von </a:t>
            </a:r>
            <a:r>
              <a:rPr lang="de-DE" dirty="0" err="1" smtClean="0"/>
              <a:t>Paravan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Spacedrive</a:t>
            </a:r>
            <a:r>
              <a:rPr lang="de-DE" dirty="0" smtClean="0"/>
              <a:t>)</a:t>
            </a:r>
          </a:p>
          <a:p>
            <a:r>
              <a:rPr lang="de-DE" dirty="0" smtClean="0"/>
              <a:t>Lenkeingabe je nach Fahrzeug durch </a:t>
            </a:r>
            <a:r>
              <a:rPr lang="de-DE" dirty="0" err="1" smtClean="0"/>
              <a:t>Sidestick</a:t>
            </a:r>
            <a:r>
              <a:rPr lang="de-DE" dirty="0" smtClean="0"/>
              <a:t> oder Lenkrad</a:t>
            </a:r>
          </a:p>
          <a:p>
            <a:r>
              <a:rPr lang="de-DE" dirty="0" smtClean="0"/>
              <a:t>Fahrzeuge wurden auf der </a:t>
            </a:r>
            <a:r>
              <a:rPr lang="de-DE" dirty="0" err="1" smtClean="0"/>
              <a:t>Schaeffler</a:t>
            </a:r>
            <a:r>
              <a:rPr lang="de-DE" dirty="0" smtClean="0"/>
              <a:t> Messe vorgestellt</a:t>
            </a:r>
          </a:p>
          <a:p>
            <a:r>
              <a:rPr lang="de-DE" dirty="0" smtClean="0"/>
              <a:t>Besucher konnten die Fahrzeuge selber fahren</a:t>
            </a:r>
          </a:p>
        </p:txBody>
      </p:sp>
      <p:pic>
        <p:nvPicPr>
          <p:cNvPr id="5" name="Inhaltsplatzhalt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96" y="1052736"/>
            <a:ext cx="4146997" cy="255544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93" y="3687666"/>
            <a:ext cx="3856500" cy="2911133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Demofahrzeuge </a:t>
            </a:r>
            <a:r>
              <a:rPr lang="de-DE" sz="1800" dirty="0" err="1" smtClean="0"/>
              <a:t>Schaeffler</a:t>
            </a:r>
            <a:r>
              <a:rPr lang="de-DE" sz="1800" dirty="0" smtClean="0"/>
              <a:t> Messe: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883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Integration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Integration in einem AMG GT X290</a:t>
            </a:r>
          </a:p>
          <a:p>
            <a:r>
              <a:rPr lang="de-DE" dirty="0" smtClean="0"/>
              <a:t>Lenkeinheit wie im ID3</a:t>
            </a:r>
          </a:p>
          <a:p>
            <a:r>
              <a:rPr lang="de-DE" dirty="0" smtClean="0"/>
              <a:t>Radwinkelsteller mit fka SCU und </a:t>
            </a:r>
            <a:r>
              <a:rPr lang="de-DE" dirty="0" err="1" smtClean="0"/>
              <a:t>CompactDynamics</a:t>
            </a:r>
            <a:r>
              <a:rPr lang="de-DE" dirty="0" smtClean="0"/>
              <a:t> Motor</a:t>
            </a:r>
          </a:p>
          <a:p>
            <a:endParaRPr lang="de-DE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Demofahrzeug AMG:</a:t>
            </a:r>
            <a:endParaRPr lang="de-DE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132856"/>
            <a:ext cx="5426489" cy="334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492152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93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Aufbau mit Lenkrad und Drehmomentsensor ist ein schwingungsfähiges System</a:t>
            </a:r>
          </a:p>
          <a:p>
            <a:r>
              <a:rPr lang="de-DE" dirty="0" smtClean="0"/>
              <a:t>Bei Bewegung werden die Eigenfrequenzen vom Sensor mitgemessen</a:t>
            </a:r>
          </a:p>
          <a:p>
            <a:r>
              <a:rPr lang="de-DE" dirty="0" smtClean="0"/>
              <a:t>Da Messwert = Sollwinkel * Faktor, Motor regt das System mit gemessenen Eigenfrequenz an</a:t>
            </a:r>
          </a:p>
          <a:p>
            <a:r>
              <a:rPr lang="de-DE" dirty="0" smtClean="0"/>
              <a:t>Für Stabilität ist Tiefpassfilterung deutlich unterhalb der auftretenden Eigenfrequenzen nötig</a:t>
            </a:r>
          </a:p>
          <a:p>
            <a:r>
              <a:rPr lang="de-DE" dirty="0" smtClean="0"/>
              <a:t>Filter schränkt mögliche Lenkdynamik stark ein</a:t>
            </a:r>
          </a:p>
          <a:p>
            <a:endParaRPr lang="de-DE" dirty="0"/>
          </a:p>
          <a:p>
            <a:r>
              <a:rPr lang="de-DE" dirty="0" smtClean="0"/>
              <a:t>Drehmomentsensor nicht axial gestützt</a:t>
            </a:r>
          </a:p>
          <a:p>
            <a:r>
              <a:rPr lang="de-DE" dirty="0" smtClean="0"/>
              <a:t>Biegekräfte an der Lenkradwelle werden vom Drehmomentsensor gemessen</a:t>
            </a:r>
          </a:p>
          <a:p>
            <a:r>
              <a:rPr lang="de-DE" dirty="0" smtClean="0"/>
              <a:t>Schwingendes Verhalten wenn Lenkwelle unter Biegespannung steht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6744072" y="3033191"/>
            <a:ext cx="5022689" cy="1979616"/>
            <a:chOff x="6435380" y="2636912"/>
            <a:chExt cx="5022689" cy="1979616"/>
          </a:xfrm>
        </p:grpSpPr>
        <p:sp>
          <p:nvSpPr>
            <p:cNvPr id="5" name="Rechteck 4"/>
            <p:cNvSpPr/>
            <p:nvPr/>
          </p:nvSpPr>
          <p:spPr>
            <a:xfrm>
              <a:off x="6816080" y="2996952"/>
              <a:ext cx="504056" cy="5040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grpSp>
          <p:nvGrpSpPr>
            <p:cNvPr id="32" name="Gruppieren 31"/>
            <p:cNvGrpSpPr/>
            <p:nvPr/>
          </p:nvGrpSpPr>
          <p:grpSpPr>
            <a:xfrm>
              <a:off x="7320136" y="2924944"/>
              <a:ext cx="1152128" cy="288702"/>
              <a:chOff x="7752184" y="2996381"/>
              <a:chExt cx="1152128" cy="288702"/>
            </a:xfrm>
          </p:grpSpPr>
          <p:cxnSp>
            <p:nvCxnSpPr>
              <p:cNvPr id="9" name="Gerader Verbinder 8"/>
              <p:cNvCxnSpPr/>
              <p:nvPr/>
            </p:nvCxnSpPr>
            <p:spPr>
              <a:xfrm>
                <a:off x="7752184" y="3140968"/>
                <a:ext cx="21602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 flipV="1">
                <a:off x="7968208" y="2996952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 flipH="1" flipV="1">
                <a:off x="7968208" y="2996952"/>
                <a:ext cx="144016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 flipV="1">
                <a:off x="8112224" y="2996952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 flipH="1" flipV="1">
                <a:off x="8112224" y="2996952"/>
                <a:ext cx="144016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 flipV="1">
                <a:off x="8256239" y="2996952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 flipH="1" flipV="1">
                <a:off x="8256239" y="2996952"/>
                <a:ext cx="144016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 flipV="1">
                <a:off x="8400255" y="2997051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 flipH="1" flipV="1">
                <a:off x="8392414" y="2996952"/>
                <a:ext cx="144016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 flipV="1">
                <a:off x="8534394" y="2996381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 flipH="1" flipV="1">
                <a:off x="8544270" y="2996381"/>
                <a:ext cx="144016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 flipV="1">
                <a:off x="8696126" y="2996952"/>
                <a:ext cx="0" cy="2880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 flipH="1">
                <a:off x="8688286" y="3140968"/>
                <a:ext cx="21602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Gerader Verbinder 32"/>
            <p:cNvCxnSpPr/>
            <p:nvPr/>
          </p:nvCxnSpPr>
          <p:spPr>
            <a:xfrm>
              <a:off x="7320136" y="3429000"/>
              <a:ext cx="7122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7498804" y="3573016"/>
              <a:ext cx="8294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7498804" y="3284984"/>
              <a:ext cx="82944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>
              <a:off x="8328248" y="328498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8035772" y="3284984"/>
              <a:ext cx="0" cy="2880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H="1">
              <a:off x="8328248" y="3429000"/>
              <a:ext cx="14401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8472263" y="3068961"/>
              <a:ext cx="1" cy="3600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Ellipse 52"/>
            <p:cNvSpPr/>
            <p:nvPr/>
          </p:nvSpPr>
          <p:spPr>
            <a:xfrm>
              <a:off x="9784906" y="2930468"/>
              <a:ext cx="648072" cy="6480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920429" y="303848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</a:t>
              </a:r>
              <a:endParaRPr lang="de-DE" b="1" dirty="0"/>
            </a:p>
          </p:txBody>
        </p:sp>
        <p:cxnSp>
          <p:nvCxnSpPr>
            <p:cNvPr id="55" name="Gerader Verbinder 54"/>
            <p:cNvCxnSpPr>
              <a:endCxn id="53" idx="2"/>
            </p:cNvCxnSpPr>
            <p:nvPr/>
          </p:nvCxnSpPr>
          <p:spPr>
            <a:xfrm>
              <a:off x="8472263" y="3254504"/>
              <a:ext cx="131264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hteck 58"/>
            <p:cNvSpPr/>
            <p:nvPr/>
          </p:nvSpPr>
          <p:spPr>
            <a:xfrm>
              <a:off x="6600056" y="2636912"/>
              <a:ext cx="2088232" cy="12241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6435380" y="3970197"/>
              <a:ext cx="2481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Lenkrad + Drehmomentsensor</a:t>
              </a:r>
              <a:endParaRPr lang="de-DE" dirty="0"/>
            </a:p>
          </p:txBody>
        </p:sp>
        <p:cxnSp>
          <p:nvCxnSpPr>
            <p:cNvPr id="66" name="Gewinkelter Verbinder 65"/>
            <p:cNvCxnSpPr>
              <a:stCxn id="59" idx="0"/>
              <a:endCxn id="53" idx="0"/>
            </p:cNvCxnSpPr>
            <p:nvPr/>
          </p:nvCxnSpPr>
          <p:spPr>
            <a:xfrm rot="16200000" flipH="1">
              <a:off x="8729779" y="1551305"/>
              <a:ext cx="293556" cy="2464770"/>
            </a:xfrm>
            <a:prstGeom prst="bentConnector3">
              <a:avLst>
                <a:gd name="adj1" fmla="val -251789"/>
              </a:avLst>
            </a:prstGeom>
            <a:ln w="28575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/>
          </p:nvSpPr>
          <p:spPr>
            <a:xfrm>
              <a:off x="8976320" y="3687430"/>
              <a:ext cx="2481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Motor + Getriebe</a:t>
              </a:r>
              <a:endParaRPr lang="de-DE" dirty="0"/>
            </a:p>
          </p:txBody>
        </p:sp>
      </p:grpSp>
      <p:sp>
        <p:nvSpPr>
          <p:cNvPr id="72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Probleme mit Lenkradaufbau: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9167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Lenkgefühl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Rastmomente im Motor</a:t>
            </a:r>
          </a:p>
          <a:p>
            <a:pPr lvl="1"/>
            <a:r>
              <a:rPr lang="de-DE" dirty="0" smtClean="0"/>
              <a:t>Permanentmagnete im Rotor und </a:t>
            </a:r>
            <a:r>
              <a:rPr lang="de-DE" dirty="0" err="1" smtClean="0"/>
              <a:t>Statorzähne</a:t>
            </a:r>
            <a:r>
              <a:rPr lang="de-DE" dirty="0" smtClean="0"/>
              <a:t> erzeugen Positionsabhängige Drehmomente am Rotor.</a:t>
            </a:r>
          </a:p>
          <a:p>
            <a:pPr lvl="1"/>
            <a:r>
              <a:rPr lang="de-DE" dirty="0" smtClean="0"/>
              <a:t>Erzeugt ein </a:t>
            </a:r>
            <a:r>
              <a:rPr lang="de-DE" dirty="0" err="1" smtClean="0"/>
              <a:t>ruckeliges</a:t>
            </a:r>
            <a:r>
              <a:rPr lang="de-DE" dirty="0" smtClean="0"/>
              <a:t> Gefühl am Lenkrad</a:t>
            </a:r>
          </a:p>
          <a:p>
            <a:pPr lvl="1"/>
            <a:r>
              <a:rPr lang="de-DE" dirty="0" smtClean="0"/>
              <a:t>Kann durch langsames Drehen des Rotors in Geschwindigkeitsregelung und Aufzeichnung des gestellten Stroms charakterisiert werden.</a:t>
            </a:r>
          </a:p>
          <a:p>
            <a:pPr lvl="1"/>
            <a:r>
              <a:rPr lang="de-DE" dirty="0" smtClean="0"/>
              <a:t>Charakterisierung kann als Vorsteuerung verwendet werden um Rastmomente abzuschwächen.</a:t>
            </a:r>
          </a:p>
          <a:p>
            <a:pPr lvl="1"/>
            <a:r>
              <a:rPr lang="de-DE" dirty="0" smtClean="0"/>
              <a:t>Vollständige Kompensation nicht möglich.</a:t>
            </a:r>
          </a:p>
          <a:p>
            <a:pPr lvl="1"/>
            <a:r>
              <a:rPr lang="de-DE" dirty="0" smtClean="0"/>
              <a:t>Rastmomentkompensierte Motoren verfügbar</a:t>
            </a:r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Probleme mit Lenkradaufbau:</a:t>
            </a:r>
            <a:endParaRPr lang="de-DE" sz="18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60" y="2276872"/>
            <a:ext cx="5343277" cy="293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2461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8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Projektergebnis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9649632" cy="5151600"/>
          </a:xfrm>
        </p:spPr>
        <p:txBody>
          <a:bodyPr/>
          <a:lstStyle/>
          <a:p>
            <a:r>
              <a:rPr lang="de-DE" dirty="0" smtClean="0"/>
              <a:t>Kunde war insgesamt von der Integration nicht überzeugt</a:t>
            </a:r>
          </a:p>
          <a:p>
            <a:r>
              <a:rPr lang="de-DE" dirty="0" smtClean="0"/>
              <a:t>Lenkgefühl durch Getriebe und nicht komplett </a:t>
            </a:r>
            <a:r>
              <a:rPr lang="de-DE" dirty="0" err="1" smtClean="0"/>
              <a:t>kompensierbare</a:t>
            </a:r>
            <a:r>
              <a:rPr lang="de-DE" dirty="0" smtClean="0"/>
              <a:t> Rastmomente nicht auf gewohntem Niveau</a:t>
            </a:r>
          </a:p>
          <a:p>
            <a:r>
              <a:rPr lang="de-DE" dirty="0" smtClean="0"/>
              <a:t>Nötige Tiefpassfilterung um Rückkopplung zu unterdrücken erzeugt ein träges Lenkgefühl</a:t>
            </a:r>
          </a:p>
          <a:p>
            <a:r>
              <a:rPr lang="de-DE" dirty="0" smtClean="0"/>
              <a:t> Hohe Lautstärke durch Getriebe im Lenkradmotor und Radwinkelstellmotor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Integration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 smtClean="0"/>
              <a:t>Projektbeauftrager</a:t>
            </a:r>
            <a:r>
              <a:rPr lang="de-DE" dirty="0" smtClean="0"/>
              <a:t> </a:t>
            </a:r>
            <a:r>
              <a:rPr lang="de-DE" dirty="0" err="1" smtClean="0"/>
              <a:t>Schaeffler</a:t>
            </a:r>
            <a:r>
              <a:rPr lang="de-DE" dirty="0" smtClean="0"/>
              <a:t> </a:t>
            </a:r>
            <a:r>
              <a:rPr lang="de-DE" dirty="0" err="1" smtClean="0"/>
              <a:t>Paravan</a:t>
            </a:r>
            <a:r>
              <a:rPr lang="de-DE" dirty="0" smtClean="0"/>
              <a:t> Technologie GmbH</a:t>
            </a:r>
          </a:p>
          <a:p>
            <a:r>
              <a:rPr lang="de-DE" dirty="0" smtClean="0"/>
              <a:t>Integration des </a:t>
            </a:r>
            <a:r>
              <a:rPr lang="de-DE" dirty="0" err="1" smtClean="0"/>
              <a:t>Sidesticks</a:t>
            </a:r>
            <a:r>
              <a:rPr lang="de-DE" dirty="0" smtClean="0"/>
              <a:t> in einem </a:t>
            </a:r>
            <a:r>
              <a:rPr lang="de-DE" dirty="0" err="1" smtClean="0"/>
              <a:t>Steer-by-Wire</a:t>
            </a:r>
            <a:r>
              <a:rPr lang="de-DE" dirty="0" smtClean="0"/>
              <a:t> </a:t>
            </a:r>
            <a:r>
              <a:rPr lang="de-DE" dirty="0" err="1" smtClean="0"/>
              <a:t>fahrzeug</a:t>
            </a:r>
            <a:endParaRPr lang="de-DE" dirty="0" smtClean="0"/>
          </a:p>
          <a:p>
            <a:pPr lvl="1"/>
            <a:r>
              <a:rPr lang="de-DE" dirty="0" smtClean="0"/>
              <a:t>Hardware bleibt unverändert</a:t>
            </a:r>
          </a:p>
          <a:p>
            <a:pPr lvl="1"/>
            <a:r>
              <a:rPr lang="de-DE" dirty="0" smtClean="0"/>
              <a:t>Anpassung der Software mit Lenkmodell</a:t>
            </a:r>
          </a:p>
          <a:p>
            <a:r>
              <a:rPr lang="de-DE" dirty="0" smtClean="0"/>
              <a:t>Integration eines Lenkrads in einem </a:t>
            </a:r>
            <a:r>
              <a:rPr lang="de-DE" dirty="0" err="1" smtClean="0"/>
              <a:t>Steer-by-Wire</a:t>
            </a:r>
            <a:r>
              <a:rPr lang="de-DE" dirty="0" smtClean="0"/>
              <a:t> </a:t>
            </a:r>
            <a:r>
              <a:rPr lang="de-DE" dirty="0" err="1" smtClean="0"/>
              <a:t>fahrzug</a:t>
            </a:r>
            <a:endParaRPr lang="de-DE" dirty="0" smtClean="0"/>
          </a:p>
          <a:p>
            <a:pPr lvl="1"/>
            <a:r>
              <a:rPr lang="de-DE" dirty="0" smtClean="0"/>
              <a:t>Entwicklung des Lenkeingabegerätes</a:t>
            </a:r>
          </a:p>
          <a:p>
            <a:pPr lvl="1"/>
            <a:r>
              <a:rPr lang="de-DE" dirty="0" smtClean="0"/>
              <a:t>Entwicklung eines Steuergerätes für Lenkeingabe und Radwinkelsteller</a:t>
            </a:r>
          </a:p>
          <a:p>
            <a:pPr lvl="2"/>
            <a:r>
              <a:rPr lang="de-DE" dirty="0" smtClean="0"/>
              <a:t>Hardwareentwicklung</a:t>
            </a:r>
          </a:p>
          <a:p>
            <a:pPr lvl="2"/>
            <a:r>
              <a:rPr lang="de-DE" dirty="0" smtClean="0"/>
              <a:t>Softwareentwicklung</a:t>
            </a:r>
          </a:p>
          <a:p>
            <a:pPr lvl="2"/>
            <a:r>
              <a:rPr lang="de-DE" dirty="0" smtClean="0"/>
              <a:t>Anpassung des Lenkmodells</a:t>
            </a:r>
          </a:p>
          <a:p>
            <a:pPr lvl="1"/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451997"/>
            <a:ext cx="1905000" cy="1905000"/>
          </a:xfrm>
        </p:spPr>
      </p:pic>
      <p:sp>
        <p:nvSpPr>
          <p:cNvPr id="5" name="Textfeld 4"/>
          <p:cNvSpPr txBox="1"/>
          <p:nvPr/>
        </p:nvSpPr>
        <p:spPr>
          <a:xfrm>
            <a:off x="6816080" y="3501008"/>
            <a:ext cx="52275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Joint Venture zwischen </a:t>
            </a:r>
            <a:r>
              <a:rPr lang="de-DE" dirty="0" err="1" smtClean="0"/>
              <a:t>Schaeffler</a:t>
            </a:r>
            <a:r>
              <a:rPr lang="de-DE" dirty="0" smtClean="0"/>
              <a:t> und </a:t>
            </a:r>
            <a:r>
              <a:rPr lang="de-DE" dirty="0" err="1" smtClean="0"/>
              <a:t>Paravan</a:t>
            </a:r>
            <a:endParaRPr lang="de-DE" dirty="0" smtClean="0"/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Ziel: Gemeinsame </a:t>
            </a:r>
            <a:r>
              <a:rPr lang="de-DE" dirty="0" err="1" smtClean="0"/>
              <a:t>Steer-by-Wire</a:t>
            </a:r>
            <a:r>
              <a:rPr lang="de-DE" dirty="0" smtClean="0"/>
              <a:t> Technologieentwicklung</a:t>
            </a:r>
          </a:p>
          <a:p>
            <a:endParaRPr lang="de-DE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Mittlerweile von </a:t>
            </a:r>
            <a:r>
              <a:rPr lang="de-DE" dirty="0" err="1" smtClean="0"/>
              <a:t>Schaeffler</a:t>
            </a:r>
            <a:r>
              <a:rPr lang="de-DE" dirty="0" smtClean="0"/>
              <a:t> aufgekauft und auf </a:t>
            </a:r>
            <a:r>
              <a:rPr lang="de-DE" dirty="0" err="1" smtClean="0"/>
              <a:t>Schaeffler-by-Wire</a:t>
            </a:r>
            <a:r>
              <a:rPr lang="de-DE" dirty="0" smtClean="0"/>
              <a:t> umbenannt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801391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Integration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0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Redundantes Design: </a:t>
            </a:r>
            <a:r>
              <a:rPr lang="de-DE" dirty="0" err="1" smtClean="0"/>
              <a:t>Jeweis</a:t>
            </a:r>
            <a:r>
              <a:rPr lang="de-DE" dirty="0" smtClean="0"/>
              <a:t> 2 </a:t>
            </a:r>
            <a:r>
              <a:rPr lang="de-DE" dirty="0" err="1" smtClean="0"/>
              <a:t>Logic</a:t>
            </a:r>
            <a:r>
              <a:rPr lang="de-DE" dirty="0" smtClean="0"/>
              <a:t> und Power Platinen in einer SCU verbaut </a:t>
            </a:r>
          </a:p>
          <a:p>
            <a:pPr lvl="1"/>
            <a:r>
              <a:rPr lang="de-DE" dirty="0" smtClean="0"/>
              <a:t>Aufteilung in </a:t>
            </a:r>
            <a:r>
              <a:rPr lang="de-DE" dirty="0" err="1" smtClean="0"/>
              <a:t>Logic</a:t>
            </a:r>
            <a:r>
              <a:rPr lang="de-DE" dirty="0" smtClean="0"/>
              <a:t> und Power Platine</a:t>
            </a:r>
          </a:p>
          <a:p>
            <a:pPr lvl="1"/>
            <a:r>
              <a:rPr lang="de-DE" dirty="0" err="1" smtClean="0"/>
              <a:t>Logic</a:t>
            </a:r>
            <a:r>
              <a:rPr lang="de-DE" dirty="0" smtClean="0"/>
              <a:t> Platine:</a:t>
            </a:r>
          </a:p>
          <a:p>
            <a:pPr lvl="2"/>
            <a:r>
              <a:rPr lang="de-DE" dirty="0" err="1" smtClean="0"/>
              <a:t>Aurix</a:t>
            </a:r>
            <a:r>
              <a:rPr lang="de-DE" dirty="0" smtClean="0"/>
              <a:t> TC377, 3 Kerne, ADIL-D zertifiziertes Mikrochip</a:t>
            </a:r>
          </a:p>
          <a:p>
            <a:pPr lvl="2"/>
            <a:r>
              <a:rPr lang="de-DE" dirty="0" smtClean="0"/>
              <a:t>3x CAN</a:t>
            </a:r>
          </a:p>
          <a:p>
            <a:pPr lvl="2"/>
            <a:r>
              <a:rPr lang="de-DE" dirty="0" smtClean="0"/>
              <a:t>2x </a:t>
            </a:r>
            <a:r>
              <a:rPr lang="de-DE" dirty="0" err="1" smtClean="0"/>
              <a:t>Flexray</a:t>
            </a:r>
            <a:endParaRPr lang="de-DE" dirty="0" smtClean="0"/>
          </a:p>
          <a:p>
            <a:pPr lvl="2"/>
            <a:r>
              <a:rPr lang="de-DE" dirty="0" smtClean="0"/>
              <a:t>1x Ethernet</a:t>
            </a:r>
          </a:p>
          <a:p>
            <a:pPr lvl="2"/>
            <a:r>
              <a:rPr lang="de-DE" dirty="0" smtClean="0"/>
              <a:t>Kommunikation zwischen beide </a:t>
            </a:r>
            <a:r>
              <a:rPr lang="de-DE" dirty="0" err="1" smtClean="0"/>
              <a:t>Logic</a:t>
            </a:r>
            <a:r>
              <a:rPr lang="de-DE" dirty="0" smtClean="0"/>
              <a:t> Platinen mit HSSL Interface (40 </a:t>
            </a:r>
            <a:r>
              <a:rPr lang="de-DE" dirty="0" err="1" smtClean="0"/>
              <a:t>Mhz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Power Platine:</a:t>
            </a:r>
          </a:p>
          <a:p>
            <a:pPr lvl="2"/>
            <a:r>
              <a:rPr lang="de-DE" dirty="0" smtClean="0"/>
              <a:t>3 Phasen Inverter</a:t>
            </a:r>
          </a:p>
          <a:p>
            <a:pPr lvl="2"/>
            <a:r>
              <a:rPr lang="de-DE" dirty="0" smtClean="0"/>
              <a:t>DC Link Spannung 12V – 48 V</a:t>
            </a:r>
          </a:p>
          <a:p>
            <a:pPr lvl="2"/>
            <a:r>
              <a:rPr lang="de-DE" dirty="0" smtClean="0"/>
              <a:t>Max. +- 100 A Phasenstrom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9549" r="16937" b="10437"/>
          <a:stretch/>
        </p:blipFill>
        <p:spPr>
          <a:xfrm>
            <a:off x="7032104" y="2060848"/>
            <a:ext cx="4320480" cy="3312368"/>
          </a:xfr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Steuergerät: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01569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Lenkrad</a:t>
            </a:r>
          </a:p>
          <a:p>
            <a:r>
              <a:rPr lang="de-DE" dirty="0" smtClean="0"/>
              <a:t>Drehmomentsensor</a:t>
            </a:r>
          </a:p>
          <a:p>
            <a:r>
              <a:rPr lang="de-DE" dirty="0" err="1" smtClean="0"/>
              <a:t>Absolutwinkelsensor</a:t>
            </a:r>
            <a:endParaRPr lang="de-DE" dirty="0" smtClean="0"/>
          </a:p>
          <a:p>
            <a:r>
              <a:rPr lang="de-DE" dirty="0" smtClean="0"/>
              <a:t>Getriebe</a:t>
            </a:r>
          </a:p>
          <a:p>
            <a:r>
              <a:rPr lang="de-DE" dirty="0" smtClean="0"/>
              <a:t>3 Phasen Motor</a:t>
            </a:r>
          </a:p>
          <a:p>
            <a:pPr lvl="1"/>
            <a:r>
              <a:rPr lang="de-DE" dirty="0" smtClean="0"/>
              <a:t>Phasenspannung 48 V</a:t>
            </a:r>
          </a:p>
          <a:p>
            <a:pPr lvl="1"/>
            <a:r>
              <a:rPr lang="de-DE" dirty="0" smtClean="0"/>
              <a:t>Drehmoment Max ~ 1.8 </a:t>
            </a:r>
            <a:r>
              <a:rPr lang="de-DE" dirty="0" err="1" smtClean="0"/>
              <a:t>Nm</a:t>
            </a:r>
            <a:endParaRPr lang="de-DE" dirty="0" smtClean="0"/>
          </a:p>
          <a:p>
            <a:r>
              <a:rPr lang="de-DE" dirty="0" smtClean="0"/>
              <a:t>Bremse</a:t>
            </a:r>
          </a:p>
          <a:p>
            <a:pPr lvl="1"/>
            <a:r>
              <a:rPr lang="de-DE" dirty="0" smtClean="0"/>
              <a:t>Versorgungsspannung 24 V</a:t>
            </a:r>
          </a:p>
          <a:p>
            <a:r>
              <a:rPr lang="de-DE" dirty="0" smtClean="0"/>
              <a:t>Encoder für Motorposition</a:t>
            </a:r>
            <a:endParaRPr lang="de-DE" dirty="0"/>
          </a:p>
        </p:txBody>
      </p:sp>
      <p:pic>
        <p:nvPicPr>
          <p:cNvPr id="18" name="Inhaltsplatzhalter 17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t="5368" r="4725" b="9376"/>
          <a:stretch/>
        </p:blipFill>
        <p:spPr>
          <a:xfrm>
            <a:off x="6937354" y="1807589"/>
            <a:ext cx="4536505" cy="3528392"/>
          </a:xfrm>
        </p:spPr>
      </p:pic>
      <p:grpSp>
        <p:nvGrpSpPr>
          <p:cNvPr id="19" name="Gruppieren 18"/>
          <p:cNvGrpSpPr/>
          <p:nvPr/>
        </p:nvGrpSpPr>
        <p:grpSpPr>
          <a:xfrm>
            <a:off x="5159896" y="1807589"/>
            <a:ext cx="1080120" cy="3651811"/>
            <a:chOff x="9840416" y="2195738"/>
            <a:chExt cx="1080120" cy="3651811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3B5FE63-3B26-9802-EFE7-AE59A27F67CF}"/>
                </a:ext>
              </a:extLst>
            </p:cNvPr>
            <p:cNvSpPr/>
            <p:nvPr/>
          </p:nvSpPr>
          <p:spPr>
            <a:xfrm>
              <a:off x="9951959" y="5083762"/>
              <a:ext cx="830916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Bremse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D35FB6C-CAFB-638D-9FA7-4DC4694843DC}"/>
                </a:ext>
              </a:extLst>
            </p:cNvPr>
            <p:cNvSpPr/>
            <p:nvPr/>
          </p:nvSpPr>
          <p:spPr>
            <a:xfrm>
              <a:off x="10001642" y="5467891"/>
              <a:ext cx="648073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Encoder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04D3E6A-16E0-B243-B863-59B5E9C23DCE}"/>
                </a:ext>
              </a:extLst>
            </p:cNvPr>
            <p:cNvSpPr/>
            <p:nvPr/>
          </p:nvSpPr>
          <p:spPr>
            <a:xfrm>
              <a:off x="10030612" y="4706062"/>
              <a:ext cx="648075" cy="3796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3 </a:t>
              </a:r>
              <a:r>
                <a:rPr lang="de-DE" sz="900" dirty="0" err="1">
                  <a:solidFill>
                    <a:sysClr val="windowText" lastClr="000000"/>
                  </a:solidFill>
                </a:rPr>
                <a:t>Ph</a:t>
              </a:r>
              <a:r>
                <a:rPr lang="de-DE" sz="900" dirty="0">
                  <a:solidFill>
                    <a:sysClr val="windowText" lastClr="000000"/>
                  </a:solidFill>
                </a:rPr>
                <a:t> Motor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659AF8E-C18C-6A5D-A06F-E730C1A5D8F5}"/>
                </a:ext>
              </a:extLst>
            </p:cNvPr>
            <p:cNvSpPr/>
            <p:nvPr/>
          </p:nvSpPr>
          <p:spPr>
            <a:xfrm>
              <a:off x="10001642" y="4165797"/>
              <a:ext cx="732786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Harmonic Drive Getriebe (1:30)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9B05FF6-F6B5-8ED5-5448-444354B374CB}"/>
                </a:ext>
              </a:extLst>
            </p:cNvPr>
            <p:cNvSpPr/>
            <p:nvPr/>
          </p:nvSpPr>
          <p:spPr>
            <a:xfrm>
              <a:off x="10050088" y="3603806"/>
              <a:ext cx="648072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>
                  <a:solidFill>
                    <a:sysClr val="windowText" lastClr="000000"/>
                  </a:solidFill>
                </a:rPr>
                <a:t>Bogen Absolut-sensor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C15E1F5-6D2B-0AA6-4461-98466C27DF30}"/>
                </a:ext>
              </a:extLst>
            </p:cNvPr>
            <p:cNvSpPr/>
            <p:nvPr/>
          </p:nvSpPr>
          <p:spPr>
            <a:xfrm>
              <a:off x="9840416" y="3045438"/>
              <a:ext cx="1080120" cy="55474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 err="1" smtClean="0">
                  <a:solidFill>
                    <a:sysClr val="windowText" lastClr="000000"/>
                  </a:solidFill>
                </a:rPr>
                <a:t>Senso</a:t>
              </a:r>
              <a:r>
                <a:rPr lang="de-DE" sz="900" dirty="0" smtClean="0">
                  <a:solidFill>
                    <a:sysClr val="windowText" lastClr="000000"/>
                  </a:solidFill>
                </a:rPr>
                <a:t>-drive Drehmoment Sensor</a:t>
              </a:r>
              <a:endParaRPr lang="de-DE" sz="9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B48C830E-E5E8-53BA-85C8-AB7E6743E8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41554" y="2900166"/>
              <a:ext cx="290541" cy="0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ieren 16"/>
            <p:cNvGrpSpPr/>
            <p:nvPr/>
          </p:nvGrpSpPr>
          <p:grpSpPr>
            <a:xfrm rot="16200000">
              <a:off x="10092768" y="2198449"/>
              <a:ext cx="575414" cy="569991"/>
              <a:chOff x="10092768" y="2198449"/>
              <a:chExt cx="575414" cy="569991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75A3410A-313C-8E3B-5E8B-6EA9574E2AB4}"/>
                  </a:ext>
                </a:extLst>
              </p:cNvPr>
              <p:cNvSpPr/>
              <p:nvPr/>
            </p:nvSpPr>
            <p:spPr>
              <a:xfrm rot="19083510">
                <a:off x="10092768" y="2218341"/>
                <a:ext cx="575414" cy="550099"/>
              </a:xfrm>
              <a:prstGeom prst="ellipse">
                <a:avLst/>
              </a:prstGeom>
              <a:noFill/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EAD96183-B5A0-88DD-F7B7-BF41DE995B42}"/>
                  </a:ext>
                </a:extLst>
              </p:cNvPr>
              <p:cNvSpPr/>
              <p:nvPr/>
            </p:nvSpPr>
            <p:spPr>
              <a:xfrm rot="5400000">
                <a:off x="10100817" y="2393571"/>
                <a:ext cx="556446" cy="1662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23691C0E-7A96-C416-742E-4C851BD8CA47}"/>
                  </a:ext>
                </a:extLst>
              </p:cNvPr>
              <p:cNvSpPr/>
              <p:nvPr/>
            </p:nvSpPr>
            <p:spPr>
              <a:xfrm rot="5400000">
                <a:off x="10142332" y="2393792"/>
                <a:ext cx="142401" cy="17494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Lenkradaufbau: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296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smtClean="0"/>
              <a:t>Entwickelt und Produziert von </a:t>
            </a:r>
            <a:r>
              <a:rPr lang="de-DE" dirty="0" err="1" smtClean="0"/>
              <a:t>CompactDynamics</a:t>
            </a:r>
            <a:endParaRPr lang="de-DE" dirty="0" smtClean="0"/>
          </a:p>
          <a:p>
            <a:r>
              <a:rPr lang="de-DE" dirty="0" smtClean="0"/>
              <a:t>6 Phasen Motor (2 x 3 Phasen 30° Versatz)</a:t>
            </a:r>
          </a:p>
          <a:p>
            <a:r>
              <a:rPr lang="de-DE" dirty="0" smtClean="0"/>
              <a:t>2 Positionssensoren</a:t>
            </a:r>
          </a:p>
          <a:p>
            <a:pPr lvl="1"/>
            <a:r>
              <a:rPr lang="de-DE" dirty="0" err="1" smtClean="0"/>
              <a:t>Resolver</a:t>
            </a:r>
            <a:endParaRPr lang="de-DE" dirty="0" smtClean="0"/>
          </a:p>
          <a:p>
            <a:pPr lvl="1"/>
            <a:r>
              <a:rPr lang="de-DE" dirty="0" smtClean="0"/>
              <a:t>Encoder</a:t>
            </a:r>
          </a:p>
          <a:p>
            <a:r>
              <a:rPr lang="de-DE" dirty="0" smtClean="0"/>
              <a:t>Max 70 </a:t>
            </a:r>
            <a:r>
              <a:rPr lang="de-DE" dirty="0" err="1" smtClean="0"/>
              <a:t>Nm</a:t>
            </a:r>
            <a:r>
              <a:rPr lang="de-DE" dirty="0" smtClean="0"/>
              <a:t> Drehmoment</a:t>
            </a:r>
          </a:p>
          <a:p>
            <a:r>
              <a:rPr lang="de-DE" dirty="0" smtClean="0"/>
              <a:t>Phasenspannung 12 V (24 V)</a:t>
            </a:r>
          </a:p>
          <a:p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52184" y="1447199"/>
            <a:ext cx="2882975" cy="4429472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Radlenkmotor: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0517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6E5EBE-A121-7382-272D-CF6B18A92C91}"/>
              </a:ext>
            </a:extLst>
          </p:cNvPr>
          <p:cNvSpPr/>
          <p:nvPr/>
        </p:nvSpPr>
        <p:spPr>
          <a:xfrm>
            <a:off x="695400" y="4221088"/>
            <a:ext cx="3717154" cy="1046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ASD</a:t>
            </a:r>
          </a:p>
          <a:p>
            <a:pPr algn="ctr"/>
            <a:r>
              <a:rPr lang="de-DE" dirty="0"/>
              <a:t>SCU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5FE63-3B26-9802-EFE7-AE59A27F67CF}"/>
              </a:ext>
            </a:extLst>
          </p:cNvPr>
          <p:cNvSpPr/>
          <p:nvPr/>
        </p:nvSpPr>
        <p:spPr>
          <a:xfrm rot="16200000">
            <a:off x="2868136" y="2606253"/>
            <a:ext cx="830916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Bremse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D35FB6C-CAFB-638D-9FA7-4DC4694843DC}"/>
              </a:ext>
            </a:extLst>
          </p:cNvPr>
          <p:cNvSpPr/>
          <p:nvPr/>
        </p:nvSpPr>
        <p:spPr>
          <a:xfrm rot="16200000">
            <a:off x="3343687" y="2647991"/>
            <a:ext cx="648073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Encoder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04D3E6A-16E0-B243-B863-59B5E9C23DCE}"/>
              </a:ext>
            </a:extLst>
          </p:cNvPr>
          <p:cNvSpPr/>
          <p:nvPr/>
        </p:nvSpPr>
        <p:spPr>
          <a:xfrm rot="16200000">
            <a:off x="2581857" y="2619020"/>
            <a:ext cx="648075" cy="379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3 </a:t>
            </a:r>
            <a:r>
              <a:rPr lang="de-DE" sz="900" dirty="0" err="1">
                <a:solidFill>
                  <a:sysClr val="windowText" lastClr="000000"/>
                </a:solidFill>
              </a:rPr>
              <a:t>Ph</a:t>
            </a:r>
            <a:r>
              <a:rPr lang="de-DE" sz="900" dirty="0">
                <a:solidFill>
                  <a:sysClr val="windowText" lastClr="000000"/>
                </a:solidFill>
              </a:rPr>
              <a:t> Motor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59AF8E-C18C-6A5D-A06F-E730C1A5D8F5}"/>
              </a:ext>
            </a:extLst>
          </p:cNvPr>
          <p:cNvSpPr/>
          <p:nvPr/>
        </p:nvSpPr>
        <p:spPr>
          <a:xfrm rot="16200000">
            <a:off x="2086782" y="2518089"/>
            <a:ext cx="732786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Harmonic Drive Getriebe (1:30)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9B05FF6-F6B5-8ED5-5448-444354B374CB}"/>
              </a:ext>
            </a:extLst>
          </p:cNvPr>
          <p:cNvSpPr/>
          <p:nvPr/>
        </p:nvSpPr>
        <p:spPr>
          <a:xfrm rot="16200000">
            <a:off x="1567148" y="2512000"/>
            <a:ext cx="648072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Bogen Absolut-sensor</a:t>
            </a:r>
          </a:p>
        </p:txBody>
      </p:sp>
      <p:cxnSp>
        <p:nvCxnSpPr>
          <p:cNvPr id="11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7" idx="2"/>
            <a:endCxn id="35" idx="3"/>
          </p:cNvCxnSpPr>
          <p:nvPr/>
        </p:nvCxnSpPr>
        <p:spPr>
          <a:xfrm>
            <a:off x="3857553" y="2837820"/>
            <a:ext cx="416883" cy="1881710"/>
          </a:xfrm>
          <a:prstGeom prst="bentConnector3">
            <a:avLst>
              <a:gd name="adj1" fmla="val 191393"/>
            </a:avLst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winkelt 52">
            <a:extLst>
              <a:ext uri="{FF2B5EF4-FFF2-40B4-BE49-F238E27FC236}">
                <a16:creationId xmlns:a16="http://schemas.microsoft.com/office/drawing/2014/main" id="{F608F4B0-D0A3-0523-B5E8-EDB279022374}"/>
              </a:ext>
            </a:extLst>
          </p:cNvPr>
          <p:cNvCxnSpPr>
            <a:cxnSpLocks/>
            <a:stCxn id="6" idx="1"/>
            <a:endCxn id="19" idx="0"/>
          </p:cNvCxnSpPr>
          <p:nvPr/>
        </p:nvCxnSpPr>
        <p:spPr>
          <a:xfrm rot="5400000">
            <a:off x="1836101" y="2878765"/>
            <a:ext cx="1114718" cy="1780269"/>
          </a:xfrm>
          <a:prstGeom prst="bentConnector3">
            <a:avLst>
              <a:gd name="adj1" fmla="val 50000"/>
            </a:avLst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" idx="1"/>
          </p:cNvCxnSpPr>
          <p:nvPr/>
        </p:nvCxnSpPr>
        <p:spPr>
          <a:xfrm rot="16200000" flipH="1">
            <a:off x="2642923" y="3395859"/>
            <a:ext cx="1188261" cy="662316"/>
          </a:xfrm>
          <a:prstGeom prst="bentConnector3">
            <a:avLst>
              <a:gd name="adj1" fmla="val 2761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  <a:stCxn id="10" idx="3"/>
          </p:cNvCxnSpPr>
          <p:nvPr/>
        </p:nvCxnSpPr>
        <p:spPr>
          <a:xfrm rot="16200000" flipH="1">
            <a:off x="2124188" y="2232336"/>
            <a:ext cx="1854470" cy="2320477"/>
          </a:xfrm>
          <a:prstGeom prst="bentConnector4">
            <a:avLst>
              <a:gd name="adj1" fmla="val -12327"/>
              <a:gd name="adj2" fmla="val 9967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C15E1F5-6D2B-0AA6-4461-98466C27DF30}"/>
              </a:ext>
            </a:extLst>
          </p:cNvPr>
          <p:cNvSpPr/>
          <p:nvPr/>
        </p:nvSpPr>
        <p:spPr>
          <a:xfrm rot="16200000">
            <a:off x="1008779" y="2505650"/>
            <a:ext cx="648072" cy="554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Senso-drive Sensor</a:t>
            </a:r>
          </a:p>
        </p:txBody>
      </p:sp>
      <p:cxnSp>
        <p:nvCxnSpPr>
          <p:cNvPr id="16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  <a:stCxn id="15" idx="1"/>
          </p:cNvCxnSpPr>
          <p:nvPr/>
        </p:nvCxnSpPr>
        <p:spPr>
          <a:xfrm rot="16200000" flipH="1">
            <a:off x="1771220" y="2668657"/>
            <a:ext cx="790033" cy="1666840"/>
          </a:xfrm>
          <a:prstGeom prst="bentConnector2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830850" y="4326258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2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B48C830E-E5E8-53BA-85C8-AB7E6743E8B1}"/>
              </a:ext>
            </a:extLst>
          </p:cNvPr>
          <p:cNvCxnSpPr>
            <a:cxnSpLocks/>
          </p:cNvCxnSpPr>
          <p:nvPr/>
        </p:nvCxnSpPr>
        <p:spPr>
          <a:xfrm>
            <a:off x="764899" y="2776674"/>
            <a:ext cx="29054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3691C0E-7A96-C416-742E-4C851BD8CA47}"/>
              </a:ext>
            </a:extLst>
          </p:cNvPr>
          <p:cNvSpPr/>
          <p:nvPr/>
        </p:nvSpPr>
        <p:spPr>
          <a:xfrm>
            <a:off x="420065" y="2862496"/>
            <a:ext cx="142401" cy="1749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5A3410A-313C-8E3B-5E8B-6EA9574E2AB4}"/>
              </a:ext>
            </a:extLst>
          </p:cNvPr>
          <p:cNvSpPr/>
          <p:nvPr/>
        </p:nvSpPr>
        <p:spPr>
          <a:xfrm>
            <a:off x="215687" y="2507974"/>
            <a:ext cx="575414" cy="550099"/>
          </a:xfrm>
          <a:prstGeom prst="ellipse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AD96183-B5A0-88DD-F7B7-BF41DE995B42}"/>
              </a:ext>
            </a:extLst>
          </p:cNvPr>
          <p:cNvSpPr/>
          <p:nvPr/>
        </p:nvSpPr>
        <p:spPr>
          <a:xfrm>
            <a:off x="208452" y="2701358"/>
            <a:ext cx="556446" cy="1662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2929486" y="4321146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1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54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</p:cNvCxnSpPr>
          <p:nvPr/>
        </p:nvCxnSpPr>
        <p:spPr>
          <a:xfrm rot="5400000">
            <a:off x="2141966" y="3903865"/>
            <a:ext cx="421328" cy="41055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73">
            <a:extLst>
              <a:ext uri="{FF2B5EF4-FFF2-40B4-BE49-F238E27FC236}">
                <a16:creationId xmlns:a16="http://schemas.microsoft.com/office/drawing/2014/main" id="{C77A48FA-E63D-57B7-DBA8-8671A9A27A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09203" y="3971854"/>
            <a:ext cx="396754" cy="25134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1EC850F1-08D7-CD5E-93AF-8FE1545BEA91}"/>
              </a:ext>
            </a:extLst>
          </p:cNvPr>
          <p:cNvCxnSpPr>
            <a:cxnSpLocks/>
          </p:cNvCxnSpPr>
          <p:nvPr/>
        </p:nvCxnSpPr>
        <p:spPr>
          <a:xfrm>
            <a:off x="9604775" y="2040593"/>
            <a:ext cx="235641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7ED6A62-CEE6-475D-9D13-590310EECD39}"/>
              </a:ext>
            </a:extLst>
          </p:cNvPr>
          <p:cNvCxnSpPr>
            <a:cxnSpLocks/>
          </p:cNvCxnSpPr>
          <p:nvPr/>
        </p:nvCxnSpPr>
        <p:spPr>
          <a:xfrm flipV="1">
            <a:off x="9604775" y="2040593"/>
            <a:ext cx="235641" cy="31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B39B32B6-0070-A7AA-8909-8C72CF017FB2}"/>
              </a:ext>
            </a:extLst>
          </p:cNvPr>
          <p:cNvSpPr/>
          <p:nvPr/>
        </p:nvSpPr>
        <p:spPr>
          <a:xfrm>
            <a:off x="10128448" y="2634689"/>
            <a:ext cx="1584176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Lenkgetriebe</a:t>
            </a:r>
          </a:p>
          <a:p>
            <a:pPr algn="ctr"/>
            <a:r>
              <a:rPr lang="de-DE" dirty="0"/>
              <a:t>(~1:10)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377793E8-DD7B-B563-05A5-7B71EEF4E21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0920536" y="1698585"/>
            <a:ext cx="0" cy="9361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0D5D09B-C9B7-98B3-8396-8AEF6EB2C207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10920536" y="3282761"/>
            <a:ext cx="0" cy="93610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AFF56916-3BE9-A534-C28C-5E1866058E20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9480376" y="2958725"/>
            <a:ext cx="6480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8096764D-99AF-2C36-0973-AB3669A065B8}"/>
              </a:ext>
            </a:extLst>
          </p:cNvPr>
          <p:cNvSpPr/>
          <p:nvPr/>
        </p:nvSpPr>
        <p:spPr>
          <a:xfrm rot="16200000">
            <a:off x="9246310" y="2397471"/>
            <a:ext cx="1292992" cy="1832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Übersetzung ( ~1:3)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C99D58FF-C7A5-B0DC-5B76-8ECD9BBF6706}"/>
              </a:ext>
            </a:extLst>
          </p:cNvPr>
          <p:cNvSpPr/>
          <p:nvPr/>
        </p:nvSpPr>
        <p:spPr>
          <a:xfrm rot="16200000">
            <a:off x="9334775" y="1893346"/>
            <a:ext cx="540000" cy="2944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3x Poti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E1BF8DF-0CC8-807B-ED5A-E8FD8E491D36}"/>
              </a:ext>
            </a:extLst>
          </p:cNvPr>
          <p:cNvSpPr/>
          <p:nvPr/>
        </p:nvSpPr>
        <p:spPr>
          <a:xfrm rot="16200000">
            <a:off x="9012324" y="2663688"/>
            <a:ext cx="792089" cy="57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Planeten-getriebe (1:10)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566B3957-A168-AD9D-E929-0F37348B0C49}"/>
              </a:ext>
            </a:extLst>
          </p:cNvPr>
          <p:cNvSpPr/>
          <p:nvPr/>
        </p:nvSpPr>
        <p:spPr>
          <a:xfrm rot="16200000">
            <a:off x="8431785" y="2761890"/>
            <a:ext cx="1036679" cy="379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6 </a:t>
            </a:r>
            <a:r>
              <a:rPr lang="de-DE" sz="900" dirty="0" err="1">
                <a:solidFill>
                  <a:sysClr val="windowText" lastClr="000000"/>
                </a:solidFill>
              </a:rPr>
              <a:t>Ph</a:t>
            </a:r>
            <a:r>
              <a:rPr lang="de-DE" sz="900" dirty="0">
                <a:solidFill>
                  <a:sysClr val="windowText" lastClr="000000"/>
                </a:solidFill>
              </a:rPr>
              <a:t> Motor</a:t>
            </a:r>
          </a:p>
        </p:txBody>
      </p:sp>
      <p:sp>
        <p:nvSpPr>
          <p:cNvPr id="85" name="Rechteck: abgerundete Ecken 27">
            <a:extLst>
              <a:ext uri="{FF2B5EF4-FFF2-40B4-BE49-F238E27FC236}">
                <a16:creationId xmlns:a16="http://schemas.microsoft.com/office/drawing/2014/main" id="{AFC4C816-5706-D318-2596-B3DD84588F3A}"/>
              </a:ext>
            </a:extLst>
          </p:cNvPr>
          <p:cNvSpPr/>
          <p:nvPr/>
        </p:nvSpPr>
        <p:spPr>
          <a:xfrm rot="1976257">
            <a:off x="10417218" y="1485091"/>
            <a:ext cx="1167119" cy="238249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: abgerundete Ecken 28">
            <a:extLst>
              <a:ext uri="{FF2B5EF4-FFF2-40B4-BE49-F238E27FC236}">
                <a16:creationId xmlns:a16="http://schemas.microsoft.com/office/drawing/2014/main" id="{993624B1-FDE8-FB52-1251-B3FB89943C39}"/>
              </a:ext>
            </a:extLst>
          </p:cNvPr>
          <p:cNvSpPr/>
          <p:nvPr/>
        </p:nvSpPr>
        <p:spPr>
          <a:xfrm rot="1976257">
            <a:off x="10243436" y="4205242"/>
            <a:ext cx="1167119" cy="238249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F64AA22B-1559-00B5-7766-30EF8E23D6A4}"/>
              </a:ext>
            </a:extLst>
          </p:cNvPr>
          <p:cNvSpPr/>
          <p:nvPr/>
        </p:nvSpPr>
        <p:spPr>
          <a:xfrm rot="16200000">
            <a:off x="8252146" y="2761889"/>
            <a:ext cx="648073" cy="3796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ysClr val="windowText" lastClr="000000"/>
                </a:solidFill>
              </a:rPr>
              <a:t>Resolver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6E5EBE-A121-7382-272D-CF6B18A92C91}"/>
              </a:ext>
            </a:extLst>
          </p:cNvPr>
          <p:cNvSpPr/>
          <p:nvPr/>
        </p:nvSpPr>
        <p:spPr>
          <a:xfrm>
            <a:off x="5887621" y="4221088"/>
            <a:ext cx="3717154" cy="1046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RWA</a:t>
            </a:r>
            <a:endParaRPr lang="de-DE" dirty="0"/>
          </a:p>
          <a:p>
            <a:pPr algn="ctr"/>
            <a:r>
              <a:rPr lang="de-DE" dirty="0"/>
              <a:t>SCU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6023071" y="4326258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2</a:t>
            </a:r>
            <a:endParaRPr lang="de-DE" sz="7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2D038A-A07D-3167-6729-7F4708D1275E}"/>
              </a:ext>
            </a:extLst>
          </p:cNvPr>
          <p:cNvSpPr/>
          <p:nvPr/>
        </p:nvSpPr>
        <p:spPr>
          <a:xfrm>
            <a:off x="8121707" y="4321146"/>
            <a:ext cx="1344950" cy="796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smtClean="0">
                <a:solidFill>
                  <a:schemeClr val="tx1"/>
                </a:solidFill>
              </a:rPr>
              <a:t>SCU 1</a:t>
            </a:r>
            <a:endParaRPr lang="de-DE" sz="700" dirty="0">
              <a:solidFill>
                <a:schemeClr val="tx1"/>
              </a:solidFill>
            </a:endParaRPr>
          </a:p>
        </p:txBody>
      </p:sp>
      <p:cxnSp>
        <p:nvCxnSpPr>
          <p:cNvPr id="91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4" idx="1"/>
            <a:endCxn id="90" idx="0"/>
          </p:cNvCxnSpPr>
          <p:nvPr/>
        </p:nvCxnSpPr>
        <p:spPr>
          <a:xfrm rot="5400000">
            <a:off x="8446611" y="3817631"/>
            <a:ext cx="851087" cy="1559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57">
            <a:extLst>
              <a:ext uri="{FF2B5EF4-FFF2-40B4-BE49-F238E27FC236}">
                <a16:creationId xmlns:a16="http://schemas.microsoft.com/office/drawing/2014/main" id="{121FE88D-20D0-E22C-8CFD-03889F16B0A3}"/>
              </a:ext>
            </a:extLst>
          </p:cNvPr>
          <p:cNvCxnSpPr>
            <a:cxnSpLocks/>
            <a:stCxn id="89" idx="0"/>
            <a:endCxn id="84" idx="3"/>
          </p:cNvCxnSpPr>
          <p:nvPr/>
        </p:nvCxnSpPr>
        <p:spPr>
          <a:xfrm rot="5400000" flipH="1" flipV="1">
            <a:off x="6876396" y="2252530"/>
            <a:ext cx="1892878" cy="2254579"/>
          </a:xfrm>
          <a:prstGeom prst="bentConnector3">
            <a:avLst>
              <a:gd name="adj1" fmla="val 1149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87" idx="0"/>
          </p:cNvCxnSpPr>
          <p:nvPr/>
        </p:nvCxnSpPr>
        <p:spPr>
          <a:xfrm rot="10800000" flipV="1">
            <a:off x="8328248" y="2951717"/>
            <a:ext cx="58106" cy="1374539"/>
          </a:xfrm>
          <a:prstGeom prst="bentConnector4">
            <a:avLst>
              <a:gd name="adj1" fmla="val 120433"/>
              <a:gd name="adj2" fmla="val 56905"/>
            </a:avLst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87" idx="0"/>
          </p:cNvCxnSpPr>
          <p:nvPr/>
        </p:nvCxnSpPr>
        <p:spPr>
          <a:xfrm rot="10800000" flipV="1">
            <a:off x="7228632" y="2951717"/>
            <a:ext cx="1157722" cy="1368091"/>
          </a:xfrm>
          <a:prstGeom prst="bentConnector2">
            <a:avLst/>
          </a:prstGeom>
          <a:ln w="2222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  <a:endCxn id="82" idx="3"/>
          </p:cNvCxnSpPr>
          <p:nvPr/>
        </p:nvCxnSpPr>
        <p:spPr>
          <a:xfrm rot="5400000" flipH="1" flipV="1">
            <a:off x="7622825" y="2313953"/>
            <a:ext cx="2525309" cy="1438591"/>
          </a:xfrm>
          <a:prstGeom prst="bentConnector3">
            <a:avLst>
              <a:gd name="adj1" fmla="val 10419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62">
            <a:extLst>
              <a:ext uri="{FF2B5EF4-FFF2-40B4-BE49-F238E27FC236}">
                <a16:creationId xmlns:a16="http://schemas.microsoft.com/office/drawing/2014/main" id="{6767A9F0-232D-91B7-1426-717FE1580A96}"/>
              </a:ext>
            </a:extLst>
          </p:cNvPr>
          <p:cNvCxnSpPr>
            <a:cxnSpLocks/>
          </p:cNvCxnSpPr>
          <p:nvPr/>
        </p:nvCxnSpPr>
        <p:spPr>
          <a:xfrm rot="5400000">
            <a:off x="6968272" y="3157491"/>
            <a:ext cx="1559259" cy="82302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49">
            <a:extLst>
              <a:ext uri="{FF2B5EF4-FFF2-40B4-BE49-F238E27FC236}">
                <a16:creationId xmlns:a16="http://schemas.microsoft.com/office/drawing/2014/main" id="{A7C965ED-6F2E-B32D-195D-BE95B77E265B}"/>
              </a:ext>
            </a:extLst>
          </p:cNvPr>
          <p:cNvCxnSpPr>
            <a:cxnSpLocks/>
            <a:stCxn id="90" idx="2"/>
            <a:endCxn id="35" idx="2"/>
          </p:cNvCxnSpPr>
          <p:nvPr/>
        </p:nvCxnSpPr>
        <p:spPr>
          <a:xfrm rot="5400000">
            <a:off x="6198072" y="2521804"/>
            <a:ext cx="12700" cy="5192221"/>
          </a:xfrm>
          <a:prstGeom prst="bentConnector3">
            <a:avLst>
              <a:gd name="adj1" fmla="val 5106126"/>
            </a:avLst>
          </a:prstGeom>
          <a:ln w="317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el 1"/>
          <p:cNvSpPr txBox="1">
            <a:spLocks/>
          </p:cNvSpPr>
          <p:nvPr/>
        </p:nvSpPr>
        <p:spPr>
          <a:xfrm>
            <a:off x="551384" y="549824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de-DE" sz="1800" dirty="0" smtClean="0"/>
              <a:t>Überblick Gesamtsystem: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449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1906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Projektziele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</a:t>
            </a:r>
          </a:p>
          <a:p>
            <a:r>
              <a:rPr lang="de-DE" dirty="0" smtClean="0"/>
              <a:t>Integration</a:t>
            </a:r>
          </a:p>
          <a:p>
            <a:r>
              <a:rPr lang="de-DE" dirty="0" smtClean="0"/>
              <a:t>Probleme</a:t>
            </a:r>
          </a:p>
          <a:p>
            <a:r>
              <a:rPr lang="de-DE" dirty="0" smtClean="0"/>
              <a:t>Projektergebnis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86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/>
          </a:solidFill>
          <a:prstDash val="dash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D92EE111-9468-4344-9F34-A902A2B221B9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B281A8D6-2971-4207-85BC-CC9226E25556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737</Words>
  <Application>Microsoft Office PowerPoint</Application>
  <PresentationFormat>Breitbild</PresentationFormat>
  <Paragraphs>220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I-Praesentation_Standard</vt:lpstr>
      <vt:lpstr>ika_Englisch</vt:lpstr>
      <vt:lpstr>think-cell Folie</vt:lpstr>
      <vt:lpstr>PowerPoint-Präsentation</vt:lpstr>
      <vt:lpstr>Agenda</vt:lpstr>
      <vt:lpstr>Projektziele</vt:lpstr>
      <vt:lpstr>Agenda</vt:lpstr>
      <vt:lpstr>Hardware</vt:lpstr>
      <vt:lpstr>Hardware</vt:lpstr>
      <vt:lpstr>Hardware</vt:lpstr>
      <vt:lpstr>Hardware</vt:lpstr>
      <vt:lpstr>Agenda</vt:lpstr>
      <vt:lpstr>Software</vt:lpstr>
      <vt:lpstr>Software</vt:lpstr>
      <vt:lpstr>Agenda</vt:lpstr>
      <vt:lpstr>Integration</vt:lpstr>
      <vt:lpstr>Integration</vt:lpstr>
      <vt:lpstr>Agenda</vt:lpstr>
      <vt:lpstr>Probleme</vt:lpstr>
      <vt:lpstr>Probleme</vt:lpstr>
      <vt:lpstr>Agenda</vt:lpstr>
      <vt:lpstr>Projektergebnis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Gergely Bilkei-Gorzo</dc:creator>
  <cp:lastModifiedBy>Gergely Bilkei-Gorzo</cp:lastModifiedBy>
  <cp:revision>36</cp:revision>
  <dcterms:created xsi:type="dcterms:W3CDTF">2023-08-18T13:47:32Z</dcterms:created>
  <dcterms:modified xsi:type="dcterms:W3CDTF">2023-08-22T09:19:30Z</dcterms:modified>
</cp:coreProperties>
</file>