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8" r:id="rId3"/>
    <p:sldMasterId id="214748367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8" r:id="rId6"/>
    <p:sldId id="263" r:id="rId7"/>
    <p:sldId id="307" r:id="rId8"/>
    <p:sldId id="258" r:id="rId9"/>
    <p:sldId id="308" r:id="rId10"/>
    <p:sldId id="261" r:id="rId11"/>
    <p:sldId id="316" r:id="rId12"/>
    <p:sldId id="313" r:id="rId13"/>
    <p:sldId id="309" r:id="rId14"/>
    <p:sldId id="320" r:id="rId15"/>
    <p:sldId id="314" r:id="rId16"/>
    <p:sldId id="310" r:id="rId17"/>
    <p:sldId id="319" r:id="rId18"/>
    <p:sldId id="321" r:id="rId19"/>
    <p:sldId id="267" r:id="rId20"/>
    <p:sldId id="322" r:id="rId21"/>
    <p:sldId id="266" r:id="rId22"/>
    <p:sldId id="311" r:id="rId23"/>
  </p:sldIdLst>
  <p:sldSz cx="12192000" cy="6858000"/>
  <p:notesSz cx="6797675" cy="9926638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80000" autoAdjust="0"/>
  </p:normalViewPr>
  <p:slideViewPr>
    <p:cSldViewPr showGuides="1">
      <p:cViewPr>
        <p:scale>
          <a:sx n="100" d="100"/>
          <a:sy n="100" d="100"/>
        </p:scale>
        <p:origin x="372" y="-276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29.11.2022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29.11.2022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2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3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24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64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42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205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739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50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70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49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9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0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2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56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1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41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01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799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fka Forschungsgesellschaft Kraftfahrwesen mbH Aachen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 dirty="0"/>
              <a:t>+49 241 8861 xxx</a:t>
            </a:r>
          </a:p>
          <a:p>
            <a:pPr lvl="0"/>
            <a:r>
              <a:rPr lang="fr-FR" dirty="0"/>
              <a:t>+49 241 8861 110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xxxxx@fka.de</a:t>
            </a:r>
            <a:endParaRPr lang="de-DE" dirty="0"/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en-GB" noProof="0"/>
              <a:t>Veranstaltung</a:t>
            </a:r>
            <a:br>
              <a:rPr lang="en-GB" noProof="0"/>
            </a:br>
            <a:r>
              <a:rPr lang="en-GB" noProof="0"/>
              <a:t>(Veranstaltungstitel, Arial 20pt Fett</a:t>
            </a:r>
            <a:br>
              <a:rPr lang="en-GB" noProof="0"/>
            </a:br>
            <a:r>
              <a:rPr lang="en-GB" noProof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fka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Forschungsgesellschaft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Kraftfahrwesen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mbH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Aachen</a:t>
            </a:r>
          </a:p>
          <a:p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Steinbachstr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. 7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8861 xxx</a:t>
            </a:r>
          </a:p>
          <a:p>
            <a:pPr lvl="0"/>
            <a:r>
              <a:rPr lang="en-GB" noProof="0"/>
              <a:t>+49 241 8861 110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xxxxx@fka.de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05961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9627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9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Folie" r:id="rId9" imgW="360" imgH="360" progId="TCLayout.ActiveDocument.1">
                  <p:embed/>
                </p:oleObj>
              </mc:Choice>
              <mc:Fallback>
                <p:oleObj name="think-cell Folie" r:id="rId9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30.11.2022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Themenstellung.pptx</a:t>
            </a:r>
          </a:p>
        </p:txBody>
      </p:sp>
      <p:pic>
        <p:nvPicPr>
          <p:cNvPr id="10" name="Logo" descr="K:\ika-fka\Vorlagen\LOGOS\ika\6 PNG\ika Logo rgb.png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514800" y="183600"/>
            <a:ext cx="2343600" cy="52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110882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Folie" r:id="rId9" imgW="270" imgH="270" progId="TCLayout.ActiveDocument.1">
                  <p:embed/>
                </p:oleObj>
              </mc:Choice>
              <mc:Fallback>
                <p:oleObj name="think-cell Foli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7" name="Logo" descr="ika-Logo-rgb.pn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4800" y="183600"/>
            <a:ext cx="2343600" cy="529200"/>
          </a:xfrm>
          <a:prstGeom prst="rect">
            <a:avLst/>
          </a:prstGeom>
        </p:spPr>
      </p:pic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3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14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7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8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  <p:sp>
        <p:nvSpPr>
          <p:cNvPr id="19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20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30.07.2018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baseline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 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1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20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1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2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3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4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Aachen, 30.11.2022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Verteiltes Rechnen mittels autonomen Fahrzeugsteuergeräten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  <p:extLst>
      <p:ext uri="{BB962C8B-B14F-4D97-AF65-F5344CB8AC3E}">
        <p14:creationId xmlns:p14="http://schemas.microsoft.com/office/powerpoint/2010/main" val="36813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</a:t>
            </a:r>
            <a:r>
              <a:rPr lang="de-DE" dirty="0" smtClean="0"/>
              <a:t>Plattform</a:t>
            </a:r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70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Softwarestruktur und Plattform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0B4F60-6FCC-3912-E222-6CE15E60C669}"/>
              </a:ext>
            </a:extLst>
          </p:cNvPr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1056658" y="1116449"/>
            <a:ext cx="1308371" cy="1156230"/>
            <a:chOff x="648984" y="5329137"/>
            <a:chExt cx="1308371" cy="1156230"/>
          </a:xfrm>
        </p:grpSpPr>
        <p:sp>
          <p:nvSpPr>
            <p:cNvPr id="43" name="Rechteck 42"/>
            <p:cNvSpPr/>
            <p:nvPr/>
          </p:nvSpPr>
          <p:spPr>
            <a:xfrm>
              <a:off x="648984" y="5356652"/>
              <a:ext cx="1308371" cy="112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661DC29F-D068-D8D7-552F-D92CC6650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63" y="5329137"/>
              <a:ext cx="1093208" cy="1093208"/>
            </a:xfrm>
            <a:prstGeom prst="rect">
              <a:avLst/>
            </a:prstGeom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0C0B0150-3757-7ADF-8AD1-48AA6BF93443}"/>
                </a:ext>
              </a:extLst>
            </p:cNvPr>
            <p:cNvSpPr txBox="1"/>
            <p:nvPr/>
          </p:nvSpPr>
          <p:spPr>
            <a:xfrm>
              <a:off x="648984" y="6177590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Auftraggeber</a:t>
              </a:r>
              <a:endParaRPr lang="en-DE" sz="1400" b="1" dirty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479610" y="2486656"/>
            <a:ext cx="5760640" cy="3860863"/>
            <a:chOff x="551384" y="1356290"/>
            <a:chExt cx="5760640" cy="3860863"/>
          </a:xfrm>
        </p:grpSpPr>
        <p:sp>
          <p:nvSpPr>
            <p:cNvPr id="6" name="Rechteck 5"/>
            <p:cNvSpPr/>
            <p:nvPr/>
          </p:nvSpPr>
          <p:spPr>
            <a:xfrm>
              <a:off x="551384" y="1356290"/>
              <a:ext cx="5760640" cy="38608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648984" y="1730156"/>
              <a:ext cx="5480158" cy="3364856"/>
              <a:chOff x="563224" y="1700808"/>
              <a:chExt cx="10861367" cy="4222292"/>
            </a:xfrm>
          </p:grpSpPr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563224" y="2438890"/>
                <a:ext cx="4493601" cy="20468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 smtClean="0"/>
                  <a:t>Benutzeroberoberfläche</a:t>
                </a:r>
                <a:r>
                  <a:rPr lang="en-GB" sz="1000" b="1" dirty="0" smtClean="0"/>
                  <a:t> </a:t>
                </a:r>
                <a:r>
                  <a:rPr lang="en-GB" sz="1000" b="1" dirty="0" err="1" smtClean="0"/>
                  <a:t>für</a:t>
                </a:r>
                <a:r>
                  <a:rPr lang="en-GB" sz="1000" b="1" dirty="0" smtClean="0"/>
                  <a:t> </a:t>
                </a:r>
                <a:r>
                  <a:rPr lang="en-GB" sz="1000" b="1" dirty="0" err="1" smtClean="0"/>
                  <a:t>Auftraggeber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Auftraggeber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kann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Applikation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zur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Verfügung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stellen</a:t>
                </a:r>
                <a:endParaRPr lang="de-DE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Rahmenbedingungen definieren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Eingangsdaten für die Applikation bereitstellen, Ausgangsdaten </a:t>
                </a:r>
                <a:r>
                  <a:rPr lang="de-DE" sz="1000" dirty="0" smtClean="0"/>
                  <a:t>empfangen</a:t>
                </a:r>
                <a:endParaRPr lang="de-DE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 smtClean="0"/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5519935" y="1700808"/>
                <a:ext cx="5904656" cy="28192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 smtClean="0"/>
                  <a:t>Verwaltungs-Applikation</a:t>
                </a: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Verteilt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Applikation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vom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Auftraggeber</a:t>
                </a:r>
                <a:r>
                  <a:rPr lang="en-GB" sz="1000" dirty="0" smtClean="0"/>
                  <a:t> auf </a:t>
                </a:r>
                <a:r>
                  <a:rPr lang="en-GB" sz="1000" dirty="0" err="1" smtClean="0"/>
                  <a:t>komplatible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Steuergeräte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Lädt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Applikation</a:t>
                </a:r>
                <a:r>
                  <a:rPr lang="en-GB" sz="1000" dirty="0" smtClean="0"/>
                  <a:t> auf </a:t>
                </a:r>
                <a:r>
                  <a:rPr lang="en-GB" sz="1000" dirty="0" err="1" smtClean="0"/>
                  <a:t>Fahrzeugsteuergeräte</a:t>
                </a:r>
                <a:endParaRPr lang="en-GB" sz="1000" dirty="0" smtClean="0"/>
              </a:p>
              <a:p>
                <a:endParaRPr lang="en-GB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Bietet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möglichkeit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für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parallele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Berechnungen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Ermittelt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Verfügbare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Rechenleistung</a:t>
                </a:r>
                <a:r>
                  <a:rPr lang="en-GB" sz="1000" dirty="0" smtClean="0"/>
                  <a:t> von </a:t>
                </a:r>
                <a:r>
                  <a:rPr lang="en-GB" sz="1000" dirty="0" err="1" smtClean="0"/>
                  <a:t>Fahrzeugen</a:t>
                </a:r>
                <a:r>
                  <a:rPr lang="en-GB" sz="1000" dirty="0" smtClean="0"/>
                  <a:t> 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Überwacht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gelieferte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Rechenleistung</a:t>
                </a:r>
                <a:r>
                  <a:rPr lang="en-GB" sz="1000" dirty="0" smtClean="0"/>
                  <a:t> von </a:t>
                </a:r>
                <a:r>
                  <a:rPr lang="en-GB" sz="1000" dirty="0" err="1" smtClean="0"/>
                  <a:t>Fahrzeugen</a:t>
                </a:r>
                <a:endParaRPr lang="en-DE" sz="1000" dirty="0"/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4827869" y="4792984"/>
                <a:ext cx="6584927" cy="11301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 smtClean="0"/>
                  <a:t>Kommunikationsschnittstelle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Implementiert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Kommunikation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mit</a:t>
                </a:r>
                <a:r>
                  <a:rPr lang="en-GB" sz="1000" dirty="0" smtClean="0"/>
                  <a:t> der </a:t>
                </a:r>
                <a:r>
                  <a:rPr lang="en-GB" sz="1000" dirty="0" err="1" smtClean="0"/>
                  <a:t>Fahrzeugflotte</a:t>
                </a:r>
                <a:endParaRPr lang="en-GB" sz="1000" dirty="0"/>
              </a:p>
            </p:txBody>
          </p:sp>
          <p:sp>
            <p:nvSpPr>
              <p:cNvPr id="32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7028483" y="4510244"/>
                <a:ext cx="648072" cy="29681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9469422" y="4520101"/>
                <a:ext cx="648072" cy="28695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 rot="5400000">
                <a:off x="4969512" y="3824274"/>
                <a:ext cx="648072" cy="45277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6200000">
                <a:off x="4982028" y="2650572"/>
                <a:ext cx="648072" cy="427737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2656716" y="1389740"/>
              <a:ext cx="1549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Verwaltungsserver</a:t>
              </a:r>
              <a:endParaRPr lang="de-DE" sz="1200" b="1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6820858" y="1211547"/>
            <a:ext cx="5079900" cy="3950137"/>
            <a:chOff x="6820858" y="1999143"/>
            <a:chExt cx="5079900" cy="3950137"/>
          </a:xfrm>
        </p:grpSpPr>
        <p:sp>
          <p:nvSpPr>
            <p:cNvPr id="38" name="Rechteck 37"/>
            <p:cNvSpPr/>
            <p:nvPr/>
          </p:nvSpPr>
          <p:spPr>
            <a:xfrm>
              <a:off x="6820858" y="1999143"/>
              <a:ext cx="5079900" cy="38174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6996945" y="2560717"/>
              <a:ext cx="4752528" cy="3388563"/>
              <a:chOff x="1487488" y="1690347"/>
              <a:chExt cx="8928993" cy="5183476"/>
            </a:xfrm>
          </p:grpSpPr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1487488" y="1690347"/>
                <a:ext cx="8928993" cy="8474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Kommunikationsschnittstelle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Implementiert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Kommunikation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mit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Verwaltungsapplikation</a:t>
                </a:r>
                <a:r>
                  <a:rPr lang="en-GB" sz="1000" dirty="0"/>
                  <a:t> </a:t>
                </a:r>
                <a:endParaRPr lang="en-DE" sz="1000" dirty="0"/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1487488" y="2977344"/>
                <a:ext cx="8928993" cy="20313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Loader-</a:t>
                </a:r>
                <a:r>
                  <a:rPr lang="en-GB" sz="1000" b="1" dirty="0" err="1"/>
                  <a:t>Applikation</a:t>
                </a: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Empfängt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als</a:t>
                </a:r>
                <a:r>
                  <a:rPr lang="en-GB" sz="1000" dirty="0"/>
                  <a:t> </a:t>
                </a:r>
                <a:r>
                  <a:rPr lang="en-GB" sz="1000" dirty="0" err="1"/>
                  <a:t>Binärcode</a:t>
                </a:r>
                <a:r>
                  <a:rPr lang="en-GB" sz="1000" dirty="0"/>
                  <a:t> und </a:t>
                </a:r>
                <a:r>
                  <a:rPr lang="en-GB" sz="1000" dirty="0" err="1"/>
                  <a:t>speichert</a:t>
                </a:r>
                <a:r>
                  <a:rPr lang="en-GB" sz="1000" dirty="0"/>
                  <a:t> es </a:t>
                </a:r>
                <a:r>
                  <a:rPr lang="en-GB" sz="1000" dirty="0" err="1"/>
                  <a:t>im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Systemspeicher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Kann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starten</a:t>
                </a:r>
                <a:r>
                  <a:rPr lang="en-GB" sz="1000" dirty="0"/>
                  <a:t> und </a:t>
                </a:r>
                <a:r>
                  <a:rPr lang="en-GB" sz="1000" dirty="0" err="1"/>
                  <a:t>stoppen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Kommuniziert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mit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über</a:t>
                </a:r>
                <a:r>
                  <a:rPr lang="en-GB" sz="1000" dirty="0"/>
                  <a:t> </a:t>
                </a:r>
                <a:r>
                  <a:rPr lang="en-GB" sz="1000" dirty="0" err="1"/>
                  <a:t>definierte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Schnittstelle</a:t>
                </a:r>
                <a:endParaRPr lang="en-DE" sz="1000" dirty="0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A369DD9A-CA56-2A11-B3F2-3793A83A0816}"/>
                  </a:ext>
                </a:extLst>
              </p:cNvPr>
              <p:cNvSpPr/>
              <p:nvPr/>
            </p:nvSpPr>
            <p:spPr>
              <a:xfrm>
                <a:off x="1487488" y="5481228"/>
                <a:ext cx="8928993" cy="97210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1487488" y="5555569"/>
                <a:ext cx="8784974" cy="131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Externe</a:t>
                </a:r>
                <a:r>
                  <a:rPr lang="en-GB" sz="1000" b="1" dirty="0"/>
                  <a:t> </a:t>
                </a:r>
                <a:r>
                  <a:rPr lang="en-GB" sz="1000" b="1" dirty="0" err="1"/>
                  <a:t>Applikation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Führt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Berechnungen</a:t>
                </a:r>
                <a:r>
                  <a:rPr lang="en-GB" sz="1000" dirty="0"/>
                  <a:t> für </a:t>
                </a:r>
                <a:r>
                  <a:rPr lang="en-GB" sz="1000" dirty="0" err="1"/>
                  <a:t>Auftraggeber</a:t>
                </a:r>
                <a:r>
                  <a:rPr lang="en-GB" sz="1000" dirty="0"/>
                  <a:t> auf der Hardware </a:t>
                </a:r>
                <a:r>
                  <a:rPr lang="en-GB" sz="1000" dirty="0" err="1"/>
                  <a:t>aus</a:t>
                </a:r>
                <a:endParaRPr lang="en-GB" sz="1000" dirty="0"/>
              </a:p>
              <a:p>
                <a:endParaRPr lang="en-GB" sz="1000" b="1" dirty="0"/>
              </a:p>
              <a:p>
                <a:endParaRPr lang="en-DE" sz="1000" b="1" dirty="0"/>
              </a:p>
            </p:txBody>
          </p:sp>
          <p:sp>
            <p:nvSpPr>
              <p:cNvPr id="24" name="Pfeil: nach unten 14">
                <a:extLst>
                  <a:ext uri="{FF2B5EF4-FFF2-40B4-BE49-F238E27FC236}">
                    <a16:creationId xmlns:a16="http://schemas.microsoft.com/office/drawing/2014/main" id="{97277DFA-B520-25C5-A9FF-CB7D1683ABE5}"/>
                  </a:ext>
                </a:extLst>
              </p:cNvPr>
              <p:cNvSpPr/>
              <p:nvPr/>
            </p:nvSpPr>
            <p:spPr>
              <a:xfrm>
                <a:off x="4375140" y="2537796"/>
                <a:ext cx="648073" cy="405466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feil: nach unten 15">
                <a:extLst>
                  <a:ext uri="{FF2B5EF4-FFF2-40B4-BE49-F238E27FC236}">
                    <a16:creationId xmlns:a16="http://schemas.microsoft.com/office/drawing/2014/main" id="{D25F3B52-698F-3CAD-50BD-0D97EA2A64E8}"/>
                  </a:ext>
                </a:extLst>
              </p:cNvPr>
              <p:cNvSpPr/>
              <p:nvPr/>
            </p:nvSpPr>
            <p:spPr>
              <a:xfrm rot="10800000">
                <a:off x="6816080" y="2537796"/>
                <a:ext cx="648073" cy="40546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4354211" y="5042751"/>
                <a:ext cx="648073" cy="42753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6795149" y="5008669"/>
                <a:ext cx="648073" cy="46161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>
              <a:off x="8490595" y="2004358"/>
              <a:ext cx="1704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Fahrzeugsteuergerät</a:t>
              </a:r>
              <a:endParaRPr lang="de-DE" sz="1200" b="1" dirty="0"/>
            </a:p>
          </p:txBody>
        </p:sp>
      </p:grpSp>
      <p:cxnSp>
        <p:nvCxnSpPr>
          <p:cNvPr id="41" name="Gewinkelter Verbinder 40"/>
          <p:cNvCxnSpPr>
            <a:stCxn id="31" idx="3"/>
            <a:endCxn id="15" idx="1"/>
          </p:cNvCxnSpPr>
          <p:nvPr/>
        </p:nvCxnSpPr>
        <p:spPr>
          <a:xfrm flipV="1">
            <a:off x="6051416" y="2050120"/>
            <a:ext cx="945529" cy="3724949"/>
          </a:xfrm>
          <a:prstGeom prst="bentConnector3">
            <a:avLst/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r Verbinder 47"/>
          <p:cNvCxnSpPr>
            <a:stCxn id="29" idx="0"/>
            <a:endCxn id="37" idx="2"/>
          </p:cNvCxnSpPr>
          <p:nvPr/>
        </p:nvCxnSpPr>
        <p:spPr>
          <a:xfrm rot="16200000" flipV="1">
            <a:off x="1122825" y="2860698"/>
            <a:ext cx="1176040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Softwarestruktur und Plattform</a:t>
            </a:r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1384" y="1340768"/>
            <a:ext cx="6384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Sicherheit</a:t>
            </a:r>
            <a:r>
              <a:rPr lang="de-DE" sz="1600" dirty="0" smtClean="0"/>
              <a:t>:</a:t>
            </a: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Bei geeigneter Absicherung kann jeder öffentlich </a:t>
            </a:r>
            <a:r>
              <a:rPr lang="de-DE" sz="1600" dirty="0" smtClean="0"/>
              <a:t>zugreifen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Einschränkungen für Applikationen ggf. nötig,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review</a:t>
            </a:r>
            <a:r>
              <a:rPr lang="de-DE" sz="1600" dirty="0" smtClean="0"/>
              <a:t>, </a:t>
            </a:r>
            <a:r>
              <a:rPr lang="de-DE" sz="1600" dirty="0" err="1" smtClean="0"/>
              <a:t>Identätsnachweis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Zugriff des Applikationscodes im Fahrzeug einschränken (Virtualisierung, Speicherzugriff einschränken)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Unautorisierte Zugänge sperren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 smtClean="0"/>
              <a:t>Umsetzung Plattform:</a:t>
            </a:r>
            <a:endParaRPr lang="de-DE" sz="16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Börsenähnliche Umsetzung möglich: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Auftraggeber erstellt </a:t>
            </a:r>
            <a:r>
              <a:rPr lang="de-DE" sz="1600" dirty="0"/>
              <a:t>A</a:t>
            </a:r>
            <a:r>
              <a:rPr lang="de-DE" sz="1600" dirty="0" smtClean="0"/>
              <a:t>ngebot mit benötigter Rechenleistung und </a:t>
            </a:r>
            <a:r>
              <a:rPr lang="de-DE" sz="1600" dirty="0" smtClean="0"/>
              <a:t>Vergütung</a:t>
            </a:r>
            <a:endParaRPr lang="de-DE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Auftragnehmer (Fahrzeuge) nehmen das jeweils beste Angebot an (Fahrzeugrechenleistung/Kompatibilität beachten)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Bezahlung nach tatsächlich geleistete Rechenleistung, überwacht von der Verwaltung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Auszahlung über zentral über Finanzdienstleister oder dezentral über </a:t>
            </a:r>
            <a:r>
              <a:rPr lang="de-DE" sz="1600" dirty="0" err="1" smtClean="0"/>
              <a:t>Kryptowährung</a:t>
            </a:r>
            <a:endParaRPr lang="de-DE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de-DE" sz="1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6963197" y="2204864"/>
            <a:ext cx="4670774" cy="2592288"/>
            <a:chOff x="7032104" y="1461984"/>
            <a:chExt cx="4337988" cy="1976308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1B2A65D-D5E7-5C7E-62DB-84D96213A431}"/>
                </a:ext>
              </a:extLst>
            </p:cNvPr>
            <p:cNvSpPr txBox="1"/>
            <p:nvPr/>
          </p:nvSpPr>
          <p:spPr>
            <a:xfrm>
              <a:off x="7032104" y="3068960"/>
              <a:ext cx="121058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Sicherheit</a:t>
              </a:r>
              <a:endParaRPr lang="en-DE" dirty="0"/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7637398" y="1461984"/>
              <a:ext cx="3732694" cy="1976308"/>
              <a:chOff x="7637398" y="1461984"/>
              <a:chExt cx="3732694" cy="1976308"/>
            </a:xfrm>
          </p:grpSpPr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576F2B-92D7-0241-8090-7DD95EFBED73}"/>
                  </a:ext>
                </a:extLst>
              </p:cNvPr>
              <p:cNvSpPr txBox="1"/>
              <p:nvPr/>
            </p:nvSpPr>
            <p:spPr>
              <a:xfrm>
                <a:off x="10056440" y="3068960"/>
                <a:ext cx="1313652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Fleixbilität</a:t>
                </a:r>
                <a:endParaRPr lang="en-DE" dirty="0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6FF5C11-B833-15E2-8E95-558F9EE8B160}"/>
                  </a:ext>
                </a:extLst>
              </p:cNvPr>
              <p:cNvSpPr txBox="1"/>
              <p:nvPr/>
            </p:nvSpPr>
            <p:spPr>
              <a:xfrm>
                <a:off x="7907141" y="1461984"/>
                <a:ext cx="2467342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err="1"/>
                  <a:t>Benutzerfreundlichkeit</a:t>
                </a:r>
                <a:endParaRPr lang="en-DE" dirty="0"/>
              </a:p>
            </p:txBody>
          </p:sp>
          <p:cxnSp>
            <p:nvCxnSpPr>
              <p:cNvPr id="11" name="Gerade Verbindung mit Pfeil 10"/>
              <p:cNvCxnSpPr>
                <a:stCxn id="6" idx="3"/>
                <a:endCxn id="9" idx="1"/>
              </p:cNvCxnSpPr>
              <p:nvPr/>
            </p:nvCxnSpPr>
            <p:spPr>
              <a:xfrm>
                <a:off x="8242692" y="3253626"/>
                <a:ext cx="1813748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>
                <a:stCxn id="6" idx="0"/>
              </p:cNvCxnSpPr>
              <p:nvPr/>
            </p:nvCxnSpPr>
            <p:spPr>
              <a:xfrm flipV="1">
                <a:off x="7637398" y="1831316"/>
                <a:ext cx="1063764" cy="123764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>
                <a:stCxn id="9" idx="0"/>
              </p:cNvCxnSpPr>
              <p:nvPr/>
            </p:nvCxnSpPr>
            <p:spPr>
              <a:xfrm flipH="1" flipV="1">
                <a:off x="9637448" y="1831316"/>
                <a:ext cx="1075818" cy="123764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Gerade Verbindung 61"/>
          <p:cNvCxnSpPr/>
          <p:nvPr/>
        </p:nvCxnSpPr>
        <p:spPr>
          <a:xfrm flipH="1">
            <a:off x="695400" y="3212976"/>
            <a:ext cx="62677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7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852936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  <a:endParaRPr lang="de-DE" dirty="0"/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7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Geplante Ziele</a:t>
            </a:r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39416" y="1461984"/>
            <a:ext cx="6840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Netzwerk- und Softwarearchitektur erarbeiten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Umsetzung einer Applikation für die Verwaltung, lauffähig für 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Umsetzung einer Applikation für Fahrzeug, lauffähig auf POSIX konformem System. (</a:t>
            </a:r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Jetson</a:t>
            </a:r>
            <a:r>
              <a:rPr lang="de-DE" dirty="0"/>
              <a:t> </a:t>
            </a:r>
            <a:r>
              <a:rPr lang="de-DE" dirty="0" smtClean="0"/>
              <a:t>oder </a:t>
            </a:r>
            <a:r>
              <a:rPr lang="de-DE" dirty="0" err="1" smtClean="0"/>
              <a:t>Raspberry</a:t>
            </a:r>
            <a:r>
              <a:rPr lang="de-DE" dirty="0" smtClean="0"/>
              <a:t> PI)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Erarbeitung von Sicherheitskonzepten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Erarbeitung von Plattformkonzepten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340768"/>
            <a:ext cx="720080" cy="72008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1348408"/>
            <a:ext cx="720080" cy="72008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1340768"/>
            <a:ext cx="720080" cy="72008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1348408"/>
            <a:ext cx="720080" cy="72008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1350293"/>
            <a:ext cx="720080" cy="72008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123331"/>
            <a:ext cx="720080" cy="72008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2130971"/>
            <a:ext cx="720080" cy="72008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2123331"/>
            <a:ext cx="720080" cy="72008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2130971"/>
            <a:ext cx="720080" cy="72008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2132856"/>
            <a:ext cx="720080" cy="72008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92" y="3894570"/>
            <a:ext cx="720080" cy="720080"/>
          </a:xfrm>
          <a:prstGeom prst="rect">
            <a:avLst/>
          </a:prstGeom>
        </p:spPr>
      </p:pic>
      <p:grpSp>
        <p:nvGrpSpPr>
          <p:cNvPr id="13" name="Gruppieren 12"/>
          <p:cNvGrpSpPr>
            <a:grpSpLocks noChangeAspect="1"/>
          </p:cNvGrpSpPr>
          <p:nvPr/>
        </p:nvGrpSpPr>
        <p:grpSpPr>
          <a:xfrm>
            <a:off x="7248128" y="5783529"/>
            <a:ext cx="819131" cy="819131"/>
            <a:chOff x="4843289" y="4914125"/>
            <a:chExt cx="1800200" cy="1800200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7" name="Gruppieren 26"/>
          <p:cNvGrpSpPr>
            <a:grpSpLocks noChangeAspect="1"/>
          </p:cNvGrpSpPr>
          <p:nvPr/>
        </p:nvGrpSpPr>
        <p:grpSpPr>
          <a:xfrm>
            <a:off x="8180757" y="5773966"/>
            <a:ext cx="819131" cy="819131"/>
            <a:chOff x="4843289" y="4914125"/>
            <a:chExt cx="1800200" cy="1800200"/>
          </a:xfrm>
        </p:grpSpPr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9113386" y="5783529"/>
            <a:ext cx="819131" cy="819131"/>
            <a:chOff x="4843289" y="4914125"/>
            <a:chExt cx="1800200" cy="1800200"/>
          </a:xfrm>
        </p:grpSpPr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3" name="Gruppieren 32"/>
          <p:cNvGrpSpPr>
            <a:grpSpLocks noChangeAspect="1"/>
          </p:cNvGrpSpPr>
          <p:nvPr/>
        </p:nvGrpSpPr>
        <p:grpSpPr>
          <a:xfrm>
            <a:off x="10046015" y="5773966"/>
            <a:ext cx="819131" cy="819131"/>
            <a:chOff x="4843289" y="4914125"/>
            <a:chExt cx="1800200" cy="1800200"/>
          </a:xfrm>
        </p:grpSpPr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6" name="Gruppieren 35"/>
          <p:cNvGrpSpPr>
            <a:grpSpLocks noChangeAspect="1"/>
          </p:cNvGrpSpPr>
          <p:nvPr/>
        </p:nvGrpSpPr>
        <p:grpSpPr>
          <a:xfrm>
            <a:off x="7739051" y="5088027"/>
            <a:ext cx="819131" cy="819131"/>
            <a:chOff x="4843289" y="4914125"/>
            <a:chExt cx="1800200" cy="1800200"/>
          </a:xfrm>
        </p:grpSpPr>
        <p:pic>
          <p:nvPicPr>
            <p:cNvPr id="37" name="Grafik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9" name="Gruppieren 38"/>
          <p:cNvGrpSpPr>
            <a:grpSpLocks noChangeAspect="1"/>
          </p:cNvGrpSpPr>
          <p:nvPr/>
        </p:nvGrpSpPr>
        <p:grpSpPr>
          <a:xfrm>
            <a:off x="8671680" y="5078464"/>
            <a:ext cx="819131" cy="819131"/>
            <a:chOff x="4843289" y="4914125"/>
            <a:chExt cx="1800200" cy="1800200"/>
          </a:xfrm>
        </p:grpSpPr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42" name="Gruppieren 41"/>
          <p:cNvGrpSpPr>
            <a:grpSpLocks noChangeAspect="1"/>
          </p:cNvGrpSpPr>
          <p:nvPr/>
        </p:nvGrpSpPr>
        <p:grpSpPr>
          <a:xfrm>
            <a:off x="9604309" y="5088027"/>
            <a:ext cx="819131" cy="819131"/>
            <a:chOff x="4843289" y="4914125"/>
            <a:chExt cx="1800200" cy="1800200"/>
          </a:xfrm>
        </p:grpSpPr>
        <p:pic>
          <p:nvPicPr>
            <p:cNvPr id="43" name="Grafik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45" name="Gruppieren 44"/>
          <p:cNvGrpSpPr>
            <a:grpSpLocks noChangeAspect="1"/>
          </p:cNvGrpSpPr>
          <p:nvPr/>
        </p:nvGrpSpPr>
        <p:grpSpPr>
          <a:xfrm>
            <a:off x="10536938" y="5078464"/>
            <a:ext cx="819131" cy="819131"/>
            <a:chOff x="4843289" y="4914125"/>
            <a:chExt cx="1800200" cy="1800200"/>
          </a:xfrm>
        </p:grpSpPr>
        <p:pic>
          <p:nvPicPr>
            <p:cNvPr id="46" name="Grafik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47" name="Grafik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cxnSp>
        <p:nvCxnSpPr>
          <p:cNvPr id="50" name="Gewinkelter Verbinder 49"/>
          <p:cNvCxnSpPr>
            <a:stCxn id="38" idx="0"/>
            <a:endCxn id="25" idx="1"/>
          </p:cNvCxnSpPr>
          <p:nvPr/>
        </p:nvCxnSpPr>
        <p:spPr>
          <a:xfrm rot="5400000" flipH="1" flipV="1">
            <a:off x="8316546" y="4086682"/>
            <a:ext cx="833417" cy="1169275"/>
          </a:xfrm>
          <a:prstGeom prst="bentConnector2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r Verbinder 52"/>
          <p:cNvCxnSpPr>
            <a:stCxn id="41" idx="0"/>
          </p:cNvCxnSpPr>
          <p:nvPr/>
        </p:nvCxnSpPr>
        <p:spPr>
          <a:xfrm rot="5400000" flipH="1" flipV="1">
            <a:off x="8985815" y="4696737"/>
            <a:ext cx="477159" cy="286296"/>
          </a:xfrm>
          <a:prstGeom prst="bentConnector3">
            <a:avLst>
              <a:gd name="adj1" fmla="val 101901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r Verbinder 55"/>
          <p:cNvCxnSpPr>
            <a:stCxn id="44" idx="0"/>
          </p:cNvCxnSpPr>
          <p:nvPr/>
        </p:nvCxnSpPr>
        <p:spPr>
          <a:xfrm rot="16200000" flipV="1">
            <a:off x="9758489" y="4832640"/>
            <a:ext cx="510773" cy="1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r Verbinder 58"/>
          <p:cNvCxnSpPr>
            <a:stCxn id="47" idx="0"/>
          </p:cNvCxnSpPr>
          <p:nvPr/>
        </p:nvCxnSpPr>
        <p:spPr>
          <a:xfrm rot="16200000" flipV="1">
            <a:off x="10000241" y="4132201"/>
            <a:ext cx="1073399" cy="819128"/>
          </a:xfrm>
          <a:prstGeom prst="bentConnector3">
            <a:avLst>
              <a:gd name="adj1" fmla="val 996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r Verbinder 61"/>
          <p:cNvCxnSpPr>
            <a:stCxn id="35" idx="0"/>
          </p:cNvCxnSpPr>
          <p:nvPr/>
        </p:nvCxnSpPr>
        <p:spPr>
          <a:xfrm rot="16200000" flipV="1">
            <a:off x="9484584" y="4802969"/>
            <a:ext cx="1624886" cy="317108"/>
          </a:xfrm>
          <a:prstGeom prst="bentConnector3">
            <a:avLst>
              <a:gd name="adj1" fmla="val 98654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32" idx="0"/>
            <a:endCxn id="25" idx="2"/>
          </p:cNvCxnSpPr>
          <p:nvPr/>
        </p:nvCxnSpPr>
        <p:spPr>
          <a:xfrm rot="5400000" flipH="1" flipV="1">
            <a:off x="9016003" y="5121600"/>
            <a:ext cx="1168879" cy="154980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r Verbinder 75"/>
          <p:cNvCxnSpPr>
            <a:stCxn id="29" idx="0"/>
          </p:cNvCxnSpPr>
          <p:nvPr/>
        </p:nvCxnSpPr>
        <p:spPr>
          <a:xfrm rot="5400000" flipH="1" flipV="1">
            <a:off x="8315889" y="4746362"/>
            <a:ext cx="1302038" cy="753170"/>
          </a:xfrm>
          <a:prstGeom prst="bentConnector3">
            <a:avLst>
              <a:gd name="adj1" fmla="val 99745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r Verbinder 82"/>
          <p:cNvCxnSpPr>
            <a:stCxn id="12" idx="0"/>
          </p:cNvCxnSpPr>
          <p:nvPr/>
        </p:nvCxnSpPr>
        <p:spPr>
          <a:xfrm rot="5400000" flipH="1" flipV="1">
            <a:off x="7626462" y="4081001"/>
            <a:ext cx="1733761" cy="1671297"/>
          </a:xfrm>
          <a:prstGeom prst="bentConnector3">
            <a:avLst>
              <a:gd name="adj1" fmla="val 1010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Pfeil nach rechts 87"/>
          <p:cNvSpPr/>
          <p:nvPr/>
        </p:nvSpPr>
        <p:spPr>
          <a:xfrm rot="5400000">
            <a:off x="9369921" y="3090313"/>
            <a:ext cx="583820" cy="541372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3212976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  <a:endParaRPr lang="de-DE" dirty="0"/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4" name="Rechteck 3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13" name="Gerade Verbindung 61"/>
          <p:cNvCxnSpPr/>
          <p:nvPr/>
        </p:nvCxnSpPr>
        <p:spPr>
          <a:xfrm>
            <a:off x="1199456" y="1628800"/>
            <a:ext cx="100811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61"/>
          <p:cNvCxnSpPr/>
          <p:nvPr/>
        </p:nvCxnSpPr>
        <p:spPr>
          <a:xfrm>
            <a:off x="6816080" y="1768895"/>
            <a:ext cx="0" cy="41122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37786" y="1742832"/>
            <a:ext cx="127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Fortschritt</a:t>
            </a:r>
            <a:endParaRPr lang="de-DE" sz="12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1136500" y="2921806"/>
            <a:ext cx="171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Nächste Schritte</a:t>
            </a:r>
            <a:endParaRPr lang="de-DE" sz="1200" b="1" dirty="0"/>
          </a:p>
        </p:txBody>
      </p:sp>
      <p:cxnSp>
        <p:nvCxnSpPr>
          <p:cNvPr id="25" name="Gerade Verbindung 61"/>
          <p:cNvCxnSpPr/>
          <p:nvPr/>
        </p:nvCxnSpPr>
        <p:spPr>
          <a:xfrm>
            <a:off x="1199456" y="2787530"/>
            <a:ext cx="38164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1180330" y="3198805"/>
            <a:ext cx="3856043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 smtClean="0"/>
              <a:t>Konzept</a:t>
            </a:r>
            <a:r>
              <a:rPr lang="en-GB" sz="1200" dirty="0" smtClean="0"/>
              <a:t> </a:t>
            </a:r>
            <a:r>
              <a:rPr lang="en-GB" sz="1200" dirty="0" err="1" smtClean="0"/>
              <a:t>für</a:t>
            </a:r>
            <a:r>
              <a:rPr lang="en-GB" sz="1200" dirty="0" smtClean="0"/>
              <a:t> die </a:t>
            </a:r>
            <a:r>
              <a:rPr lang="en-GB" sz="1200" dirty="0" err="1" smtClean="0"/>
              <a:t>Verteilung</a:t>
            </a:r>
            <a:r>
              <a:rPr lang="en-GB" sz="1200" dirty="0" smtClean="0"/>
              <a:t> von </a:t>
            </a:r>
            <a:r>
              <a:rPr lang="en-GB" sz="1200" dirty="0" err="1" smtClean="0"/>
              <a:t>Rechenaufgaben</a:t>
            </a:r>
            <a:r>
              <a:rPr lang="en-GB" sz="1200" dirty="0" smtClean="0"/>
              <a:t> auf </a:t>
            </a:r>
            <a:r>
              <a:rPr lang="en-GB" sz="1200" dirty="0" err="1" smtClean="0"/>
              <a:t>Fahrzeugflotte</a:t>
            </a:r>
            <a:r>
              <a:rPr lang="en-GB" sz="1200" dirty="0" smtClean="0"/>
              <a:t> </a:t>
            </a:r>
            <a:r>
              <a:rPr lang="en-GB" sz="1200" dirty="0" err="1" smtClean="0"/>
              <a:t>erarbeiten</a:t>
            </a:r>
            <a:endParaRPr lang="en-GB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 smtClean="0"/>
              <a:t>Konzept</a:t>
            </a:r>
            <a:r>
              <a:rPr lang="en-GB" sz="1200" dirty="0" smtClean="0"/>
              <a:t> </a:t>
            </a:r>
            <a:r>
              <a:rPr lang="en-GB" sz="1200" dirty="0" err="1" smtClean="0"/>
              <a:t>für</a:t>
            </a:r>
            <a:r>
              <a:rPr lang="en-GB" sz="1200" dirty="0" smtClean="0"/>
              <a:t> </a:t>
            </a:r>
            <a:r>
              <a:rPr lang="en-GB" sz="1200" dirty="0" err="1" smtClean="0"/>
              <a:t>Verwaltung</a:t>
            </a:r>
            <a:r>
              <a:rPr lang="en-GB" sz="1200" dirty="0" smtClean="0"/>
              <a:t> und Loader </a:t>
            </a:r>
            <a:r>
              <a:rPr lang="en-GB" sz="1200" dirty="0" err="1" smtClean="0"/>
              <a:t>Applikation</a:t>
            </a:r>
            <a:r>
              <a:rPr lang="en-GB" sz="1200" dirty="0" smtClean="0"/>
              <a:t> </a:t>
            </a:r>
            <a:r>
              <a:rPr lang="en-GB" sz="1200" dirty="0" err="1" smtClean="0"/>
              <a:t>fertig</a:t>
            </a:r>
            <a:r>
              <a:rPr lang="en-GB" sz="1200" dirty="0" smtClean="0"/>
              <a:t> </a:t>
            </a:r>
            <a:r>
              <a:rPr lang="en-GB" sz="1200" dirty="0" err="1" smtClean="0"/>
              <a:t>stellen</a:t>
            </a:r>
            <a:endParaRPr lang="en-GB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 smtClean="0"/>
              <a:t>Implementierung</a:t>
            </a:r>
            <a:r>
              <a:rPr lang="en-GB" sz="1200" dirty="0" smtClean="0"/>
              <a:t> der </a:t>
            </a:r>
            <a:r>
              <a:rPr lang="en-GB" sz="1200" dirty="0" err="1" smtClean="0"/>
              <a:t>Softwarekomponenten</a:t>
            </a:r>
            <a:endParaRPr lang="en-GB" sz="1200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6986353" y="1747965"/>
            <a:ext cx="164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Zusammenfassung</a:t>
            </a:r>
            <a:endParaRPr lang="de-DE" sz="12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6972882" y="2144723"/>
            <a:ext cx="443678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 err="1" smtClean="0"/>
              <a:t>Durch</a:t>
            </a:r>
            <a:r>
              <a:rPr lang="en-GB" sz="1200" dirty="0" smtClean="0"/>
              <a:t> </a:t>
            </a:r>
            <a:r>
              <a:rPr lang="en-GB" sz="1200" dirty="0" err="1" smtClean="0"/>
              <a:t>zunehmende</a:t>
            </a:r>
            <a:r>
              <a:rPr lang="en-GB" sz="1200" dirty="0" smtClean="0"/>
              <a:t> </a:t>
            </a:r>
            <a:r>
              <a:rPr lang="en-GB" sz="1200" dirty="0" err="1" smtClean="0"/>
              <a:t>automatisierung</a:t>
            </a:r>
            <a:r>
              <a:rPr lang="en-GB" sz="1200" dirty="0" smtClean="0"/>
              <a:t> der </a:t>
            </a:r>
            <a:r>
              <a:rPr lang="en-GB" sz="1200" dirty="0" err="1" smtClean="0"/>
              <a:t>Fahrfunktionen</a:t>
            </a:r>
            <a:r>
              <a:rPr lang="en-GB" sz="1200" dirty="0" smtClean="0"/>
              <a:t> in </a:t>
            </a:r>
            <a:r>
              <a:rPr lang="en-GB" sz="1200" dirty="0" err="1" smtClean="0"/>
              <a:t>Straßenfahrzeugen</a:t>
            </a:r>
            <a:r>
              <a:rPr lang="en-GB" sz="1200" dirty="0" smtClean="0"/>
              <a:t> </a:t>
            </a:r>
            <a:r>
              <a:rPr lang="en-GB" sz="1200" dirty="0" err="1" smtClean="0"/>
              <a:t>wird</a:t>
            </a:r>
            <a:r>
              <a:rPr lang="en-GB" sz="1200" dirty="0" smtClean="0"/>
              <a:t> </a:t>
            </a:r>
            <a:r>
              <a:rPr lang="en-GB" sz="1200" dirty="0" err="1" smtClean="0"/>
              <a:t>zunehmend</a:t>
            </a:r>
            <a:r>
              <a:rPr lang="en-GB" sz="1200" dirty="0" smtClean="0"/>
              <a:t> </a:t>
            </a:r>
            <a:r>
              <a:rPr lang="en-GB" sz="1200" dirty="0" err="1" smtClean="0"/>
              <a:t>lesitungsfähigere</a:t>
            </a:r>
            <a:r>
              <a:rPr lang="en-GB" sz="1200" dirty="0" smtClean="0"/>
              <a:t> Hardware </a:t>
            </a:r>
            <a:r>
              <a:rPr lang="en-GB" sz="1200" dirty="0" err="1" smtClean="0"/>
              <a:t>verbaut</a:t>
            </a:r>
            <a:r>
              <a:rPr lang="en-GB" sz="12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GB" sz="1200" dirty="0" err="1" smtClean="0"/>
              <a:t>Diese</a:t>
            </a:r>
            <a:r>
              <a:rPr lang="en-GB" sz="1200" dirty="0" smtClean="0"/>
              <a:t> </a:t>
            </a:r>
            <a:r>
              <a:rPr lang="en-GB" sz="1200" dirty="0" err="1" smtClean="0"/>
              <a:t>Resourcen</a:t>
            </a:r>
            <a:r>
              <a:rPr lang="en-GB" sz="1200" dirty="0" smtClean="0"/>
              <a:t> </a:t>
            </a:r>
            <a:r>
              <a:rPr lang="en-GB" sz="1200" dirty="0" err="1" smtClean="0"/>
              <a:t>werden</a:t>
            </a:r>
            <a:r>
              <a:rPr lang="en-GB" sz="1200" dirty="0" smtClean="0"/>
              <a:t> </a:t>
            </a:r>
            <a:r>
              <a:rPr lang="en-GB" sz="1200" dirty="0" err="1" smtClean="0"/>
              <a:t>nicht</a:t>
            </a:r>
            <a:r>
              <a:rPr lang="en-GB" sz="1200" dirty="0" smtClean="0"/>
              <a:t> in </a:t>
            </a:r>
            <a:r>
              <a:rPr lang="en-GB" sz="1200" dirty="0" err="1" smtClean="0"/>
              <a:t>jeder</a:t>
            </a:r>
            <a:r>
              <a:rPr lang="en-GB" sz="1200" dirty="0" smtClean="0"/>
              <a:t> Situation </a:t>
            </a:r>
            <a:r>
              <a:rPr lang="en-GB" sz="1200" dirty="0" err="1" smtClean="0"/>
              <a:t>effektiv</a:t>
            </a:r>
            <a:r>
              <a:rPr lang="en-GB" sz="1200" dirty="0" smtClean="0"/>
              <a:t> </a:t>
            </a:r>
            <a:r>
              <a:rPr lang="en-GB" sz="1200" dirty="0" err="1" smtClean="0"/>
              <a:t>genutzt</a:t>
            </a:r>
            <a:r>
              <a:rPr lang="en-GB" sz="1200" dirty="0" smtClean="0"/>
              <a:t>. </a:t>
            </a:r>
            <a:r>
              <a:rPr lang="en-GB" sz="1200" dirty="0" err="1" smtClean="0"/>
              <a:t>Zusätzlich</a:t>
            </a:r>
            <a:r>
              <a:rPr lang="en-GB" sz="1200" dirty="0" smtClean="0"/>
              <a:t> </a:t>
            </a:r>
            <a:r>
              <a:rPr lang="en-GB" sz="1200" dirty="0" err="1" smtClean="0"/>
              <a:t>nimmt</a:t>
            </a:r>
            <a:r>
              <a:rPr lang="en-GB" sz="1200" dirty="0" smtClean="0"/>
              <a:t> </a:t>
            </a:r>
            <a:r>
              <a:rPr lang="en-GB" sz="1200" dirty="0" err="1" smtClean="0"/>
              <a:t>Rechenleistungsbedarf</a:t>
            </a:r>
            <a:r>
              <a:rPr lang="en-GB" sz="1200" dirty="0" smtClean="0"/>
              <a:t> </a:t>
            </a:r>
            <a:r>
              <a:rPr lang="en-GB" sz="1200" dirty="0" err="1" smtClean="0"/>
              <a:t>durch</a:t>
            </a:r>
            <a:r>
              <a:rPr lang="en-GB" sz="1200" dirty="0" smtClean="0"/>
              <a:t> </a:t>
            </a:r>
            <a:r>
              <a:rPr lang="en-GB" sz="1200" dirty="0" err="1" smtClean="0"/>
              <a:t>zunehmende</a:t>
            </a:r>
            <a:r>
              <a:rPr lang="en-GB" sz="1200" dirty="0" smtClean="0"/>
              <a:t> </a:t>
            </a:r>
            <a:r>
              <a:rPr lang="en-GB" sz="1200" dirty="0" err="1" smtClean="0"/>
              <a:t>Digitalisierung</a:t>
            </a:r>
            <a:r>
              <a:rPr lang="en-GB" sz="1200" dirty="0" smtClean="0"/>
              <a:t> </a:t>
            </a:r>
            <a:r>
              <a:rPr lang="en-GB" sz="1200" dirty="0" err="1" smtClean="0"/>
              <a:t>im</a:t>
            </a:r>
            <a:r>
              <a:rPr lang="en-GB" sz="1200" dirty="0" smtClean="0"/>
              <a:t> </a:t>
            </a:r>
            <a:r>
              <a:rPr lang="en-GB" sz="1200" dirty="0" err="1" smtClean="0"/>
              <a:t>Alltag</a:t>
            </a:r>
            <a:r>
              <a:rPr lang="en-GB" sz="1200" dirty="0" smtClean="0"/>
              <a:t> </a:t>
            </a:r>
            <a:r>
              <a:rPr lang="en-GB" sz="1200" dirty="0" err="1" smtClean="0"/>
              <a:t>zu</a:t>
            </a:r>
            <a:r>
              <a:rPr lang="en-GB" sz="1200" dirty="0" smtClean="0"/>
              <a:t>.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r>
              <a:rPr lang="en-GB" sz="1200" dirty="0" err="1" smtClean="0"/>
              <a:t>Durch</a:t>
            </a:r>
            <a:r>
              <a:rPr lang="en-GB" sz="1200" dirty="0" smtClean="0"/>
              <a:t> die </a:t>
            </a:r>
            <a:r>
              <a:rPr lang="en-GB" sz="1200" dirty="0" err="1" smtClean="0"/>
              <a:t>Bereitstellung</a:t>
            </a:r>
            <a:r>
              <a:rPr lang="en-GB" sz="1200" dirty="0" smtClean="0"/>
              <a:t> </a:t>
            </a:r>
            <a:r>
              <a:rPr lang="en-GB" sz="1200" dirty="0" err="1" smtClean="0"/>
              <a:t>ungenutzte</a:t>
            </a:r>
            <a:r>
              <a:rPr lang="en-GB" sz="1200" dirty="0" smtClean="0"/>
              <a:t> </a:t>
            </a:r>
            <a:r>
              <a:rPr lang="en-GB" sz="1200" dirty="0" err="1" smtClean="0"/>
              <a:t>Rechenleistung</a:t>
            </a:r>
            <a:r>
              <a:rPr lang="en-GB" sz="1200" dirty="0" smtClean="0"/>
              <a:t> von </a:t>
            </a:r>
            <a:r>
              <a:rPr lang="en-GB" sz="1200" dirty="0" err="1" smtClean="0"/>
              <a:t>Fahrzeugen</a:t>
            </a:r>
            <a:r>
              <a:rPr lang="en-GB" sz="1200" dirty="0" smtClean="0"/>
              <a:t> </a:t>
            </a:r>
            <a:r>
              <a:rPr lang="en-GB" sz="1200" dirty="0" err="1" smtClean="0"/>
              <a:t>können</a:t>
            </a:r>
            <a:r>
              <a:rPr lang="en-GB" sz="1200" dirty="0" smtClean="0"/>
              <a:t> </a:t>
            </a:r>
            <a:r>
              <a:rPr lang="en-GB" sz="1200" dirty="0" err="1" smtClean="0"/>
              <a:t>externe</a:t>
            </a:r>
            <a:r>
              <a:rPr lang="en-GB" sz="1200" dirty="0" smtClean="0"/>
              <a:t> </a:t>
            </a:r>
            <a:r>
              <a:rPr lang="en-GB" sz="1200" dirty="0" err="1" smtClean="0"/>
              <a:t>Auftraggeber</a:t>
            </a:r>
            <a:r>
              <a:rPr lang="en-GB" sz="1200" dirty="0" smtClean="0"/>
              <a:t> </a:t>
            </a:r>
            <a:r>
              <a:rPr lang="en-GB" sz="1200" dirty="0" err="1" smtClean="0"/>
              <a:t>ihre</a:t>
            </a:r>
            <a:r>
              <a:rPr lang="en-GB" sz="1200" dirty="0" smtClean="0"/>
              <a:t> </a:t>
            </a:r>
            <a:r>
              <a:rPr lang="en-GB" sz="1200" dirty="0" err="1" smtClean="0"/>
              <a:t>Berechnungen</a:t>
            </a:r>
            <a:r>
              <a:rPr lang="en-GB" sz="1200" dirty="0" smtClean="0"/>
              <a:t> </a:t>
            </a:r>
            <a:r>
              <a:rPr lang="en-GB" sz="1200" dirty="0" err="1" smtClean="0"/>
              <a:t>wie</a:t>
            </a:r>
            <a:r>
              <a:rPr lang="en-GB" sz="1200" dirty="0" smtClean="0"/>
              <a:t> in </a:t>
            </a:r>
            <a:r>
              <a:rPr lang="en-GB" sz="1200" dirty="0" err="1" smtClean="0"/>
              <a:t>einem</a:t>
            </a:r>
            <a:r>
              <a:rPr lang="en-GB" sz="1200" dirty="0" smtClean="0"/>
              <a:t> Cloud-</a:t>
            </a:r>
            <a:r>
              <a:rPr lang="en-GB" sz="1200" dirty="0" err="1" smtClean="0"/>
              <a:t>Dienst</a:t>
            </a:r>
            <a:r>
              <a:rPr lang="en-GB" sz="1200" dirty="0" smtClean="0"/>
              <a:t> </a:t>
            </a:r>
            <a:r>
              <a:rPr lang="en-GB" sz="1200" dirty="0" err="1" smtClean="0"/>
              <a:t>durch</a:t>
            </a:r>
            <a:r>
              <a:rPr lang="en-GB" sz="1200" dirty="0" smtClean="0"/>
              <a:t> das </a:t>
            </a:r>
            <a:r>
              <a:rPr lang="en-GB" sz="1200" dirty="0" err="1" smtClean="0"/>
              <a:t>verteilte</a:t>
            </a:r>
            <a:r>
              <a:rPr lang="en-GB" sz="1200" dirty="0" smtClean="0"/>
              <a:t> </a:t>
            </a:r>
            <a:r>
              <a:rPr lang="en-GB" sz="1200" dirty="0" err="1" smtClean="0"/>
              <a:t>Rechnen</a:t>
            </a:r>
            <a:r>
              <a:rPr lang="en-GB" sz="1200" dirty="0" smtClean="0"/>
              <a:t> auf </a:t>
            </a:r>
            <a:r>
              <a:rPr lang="en-GB" sz="1200" dirty="0" err="1" smtClean="0"/>
              <a:t>Fahrzeugen</a:t>
            </a:r>
            <a:r>
              <a:rPr lang="en-GB" sz="1200" dirty="0" smtClean="0"/>
              <a:t> </a:t>
            </a:r>
            <a:r>
              <a:rPr lang="en-GB" sz="1200" dirty="0" err="1" smtClean="0"/>
              <a:t>ausführen</a:t>
            </a:r>
            <a:r>
              <a:rPr lang="en-GB" sz="1200" dirty="0" smtClean="0"/>
              <a:t> </a:t>
            </a:r>
            <a:r>
              <a:rPr lang="en-GB" sz="1200" dirty="0" err="1" smtClean="0"/>
              <a:t>lassen</a:t>
            </a:r>
            <a:r>
              <a:rPr lang="en-GB" sz="1200" dirty="0" smtClean="0"/>
              <a:t>. </a:t>
            </a:r>
            <a:r>
              <a:rPr lang="en-GB" sz="1200" dirty="0" err="1" smtClean="0"/>
              <a:t>Hierdurch</a:t>
            </a:r>
            <a:r>
              <a:rPr lang="en-GB" sz="1200" dirty="0" smtClean="0"/>
              <a:t> </a:t>
            </a:r>
            <a:r>
              <a:rPr lang="en-GB" sz="1200" dirty="0" err="1" smtClean="0"/>
              <a:t>lassen</a:t>
            </a:r>
            <a:r>
              <a:rPr lang="en-GB" sz="1200" dirty="0" smtClean="0"/>
              <a:t> </a:t>
            </a:r>
            <a:r>
              <a:rPr lang="en-GB" sz="1200" dirty="0" err="1" smtClean="0"/>
              <a:t>sich</a:t>
            </a:r>
            <a:r>
              <a:rPr lang="en-GB" sz="1200" dirty="0" smtClean="0"/>
              <a:t> </a:t>
            </a:r>
            <a:r>
              <a:rPr lang="en-GB" sz="1200" dirty="0" err="1" smtClean="0"/>
              <a:t>Resourcen</a:t>
            </a:r>
            <a:r>
              <a:rPr lang="en-GB" sz="1200" dirty="0" smtClean="0"/>
              <a:t> in Server und </a:t>
            </a:r>
            <a:r>
              <a:rPr lang="en-GB" sz="1200" dirty="0" err="1" smtClean="0"/>
              <a:t>Netzwerkinfrastruktur</a:t>
            </a:r>
            <a:r>
              <a:rPr lang="en-GB" sz="1200" dirty="0" smtClean="0"/>
              <a:t> </a:t>
            </a:r>
            <a:r>
              <a:rPr lang="en-GB" sz="1200" dirty="0" err="1" smtClean="0"/>
              <a:t>einsparen</a:t>
            </a:r>
            <a:r>
              <a:rPr lang="en-GB" sz="1200" dirty="0" smtClean="0"/>
              <a:t>. </a:t>
            </a:r>
            <a:endParaRPr lang="en-GB" sz="1200" dirty="0"/>
          </a:p>
          <a:p>
            <a:pPr>
              <a:spcAft>
                <a:spcPts val="600"/>
              </a:spcAft>
            </a:pPr>
            <a:endParaRPr lang="en-GB" sz="1200" dirty="0" smtClean="0"/>
          </a:p>
          <a:p>
            <a:pPr>
              <a:spcAft>
                <a:spcPts val="600"/>
              </a:spcAft>
            </a:pPr>
            <a:endParaRPr lang="en-GB" sz="1200" dirty="0" smtClean="0"/>
          </a:p>
        </p:txBody>
      </p:sp>
      <p:grpSp>
        <p:nvGrpSpPr>
          <p:cNvPr id="62" name="Gruppieren 61"/>
          <p:cNvGrpSpPr>
            <a:grpSpLocks noChangeAspect="1"/>
          </p:cNvGrpSpPr>
          <p:nvPr/>
        </p:nvGrpSpPr>
        <p:grpSpPr>
          <a:xfrm>
            <a:off x="1218506" y="2015229"/>
            <a:ext cx="5425367" cy="331880"/>
            <a:chOff x="1218506" y="2015229"/>
            <a:chExt cx="6450609" cy="394596"/>
          </a:xfrm>
        </p:grpSpPr>
        <p:sp>
          <p:nvSpPr>
            <p:cNvPr id="44" name="Richtungspfeil 43"/>
            <p:cNvSpPr>
              <a:spLocks noChangeAspect="1"/>
            </p:cNvSpPr>
            <p:nvPr/>
          </p:nvSpPr>
          <p:spPr>
            <a:xfrm>
              <a:off x="1218506" y="2026804"/>
              <a:ext cx="989062" cy="378224"/>
            </a:xfrm>
            <a:prstGeom prst="homePlat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bg1"/>
                  </a:solidFill>
                </a:rPr>
                <a:t>Orientierung</a:t>
              </a:r>
              <a:endParaRPr lang="de-DE" sz="8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3" name="Gruppieren 52"/>
            <p:cNvGrpSpPr>
              <a:grpSpLocks noChangeAspect="1"/>
            </p:cNvGrpSpPr>
            <p:nvPr/>
          </p:nvGrpSpPr>
          <p:grpSpPr>
            <a:xfrm>
              <a:off x="2082603" y="2019831"/>
              <a:ext cx="1114470" cy="389994"/>
              <a:chOff x="2082603" y="2019831"/>
              <a:chExt cx="1114470" cy="389994"/>
            </a:xfrm>
          </p:grpSpPr>
          <p:sp>
            <p:nvSpPr>
              <p:cNvPr id="45" name="Chevron 44"/>
              <p:cNvSpPr/>
              <p:nvPr/>
            </p:nvSpPr>
            <p:spPr>
              <a:xfrm>
                <a:off x="2082603" y="2019831"/>
                <a:ext cx="1114470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hteck 51"/>
              <p:cNvSpPr/>
              <p:nvPr/>
            </p:nvSpPr>
            <p:spPr>
              <a:xfrm>
                <a:off x="2331820" y="2090320"/>
                <a:ext cx="730351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 smtClean="0">
                    <a:solidFill>
                      <a:schemeClr val="bg1"/>
                    </a:solidFill>
                  </a:rPr>
                  <a:t>Definition</a:t>
                </a:r>
                <a:endParaRPr lang="de-DE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uppieren 53"/>
            <p:cNvGrpSpPr>
              <a:grpSpLocks noChangeAspect="1"/>
            </p:cNvGrpSpPr>
            <p:nvPr/>
          </p:nvGrpSpPr>
          <p:grpSpPr>
            <a:xfrm>
              <a:off x="3073412" y="2017415"/>
              <a:ext cx="1204971" cy="389994"/>
              <a:chOff x="2082602" y="2019831"/>
              <a:chExt cx="1204971" cy="389994"/>
            </a:xfrm>
          </p:grpSpPr>
          <p:sp>
            <p:nvSpPr>
              <p:cNvPr id="55" name="Chevron 54"/>
              <p:cNvSpPr/>
              <p:nvPr/>
            </p:nvSpPr>
            <p:spPr>
              <a:xfrm>
                <a:off x="2082602" y="2019831"/>
                <a:ext cx="1204971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2219373" y="2090320"/>
                <a:ext cx="95525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 smtClean="0">
                    <a:solidFill>
                      <a:schemeClr val="bg1"/>
                    </a:solidFill>
                  </a:rPr>
                  <a:t>Fokussierung</a:t>
                </a:r>
                <a:endParaRPr lang="de-DE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" name="Gruppieren 56"/>
            <p:cNvGrpSpPr>
              <a:grpSpLocks noChangeAspect="1"/>
            </p:cNvGrpSpPr>
            <p:nvPr/>
          </p:nvGrpSpPr>
          <p:grpSpPr>
            <a:xfrm>
              <a:off x="4153493" y="2016410"/>
              <a:ext cx="2240063" cy="389994"/>
              <a:chOff x="2082601" y="2019831"/>
              <a:chExt cx="2240063" cy="389994"/>
            </a:xfrm>
          </p:grpSpPr>
          <p:sp>
            <p:nvSpPr>
              <p:cNvPr id="58" name="Chevron 57"/>
              <p:cNvSpPr/>
              <p:nvPr/>
            </p:nvSpPr>
            <p:spPr>
              <a:xfrm>
                <a:off x="2082601" y="2019831"/>
                <a:ext cx="2240063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2193989" y="2091326"/>
                <a:ext cx="199779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 smtClean="0">
                    <a:solidFill>
                      <a:schemeClr val="bg1"/>
                    </a:solidFill>
                  </a:rPr>
                  <a:t>Wissenschaftliche Untersuchung</a:t>
                </a:r>
                <a:endParaRPr lang="de-DE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Gruppieren 60"/>
            <p:cNvGrpSpPr>
              <a:grpSpLocks noChangeAspect="1"/>
            </p:cNvGrpSpPr>
            <p:nvPr/>
          </p:nvGrpSpPr>
          <p:grpSpPr>
            <a:xfrm>
              <a:off x="6262795" y="2015229"/>
              <a:ext cx="1406320" cy="391919"/>
              <a:chOff x="6262795" y="2015229"/>
              <a:chExt cx="1406320" cy="391919"/>
            </a:xfrm>
          </p:grpSpPr>
          <p:grpSp>
            <p:nvGrpSpPr>
              <p:cNvPr id="50" name="Gruppieren 49"/>
              <p:cNvGrpSpPr/>
              <p:nvPr/>
            </p:nvGrpSpPr>
            <p:grpSpPr>
              <a:xfrm>
                <a:off x="6262795" y="2015229"/>
                <a:ext cx="1406320" cy="391919"/>
                <a:chOff x="2939277" y="1454309"/>
                <a:chExt cx="1049884" cy="391919"/>
              </a:xfrm>
            </p:grpSpPr>
            <p:sp>
              <p:nvSpPr>
                <p:cNvPr id="48" name="Rechteck 47"/>
                <p:cNvSpPr/>
                <p:nvPr/>
              </p:nvSpPr>
              <p:spPr>
                <a:xfrm>
                  <a:off x="3177287" y="1454309"/>
                  <a:ext cx="811874" cy="3919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2939277" y="1456234"/>
                  <a:ext cx="564436" cy="389994"/>
                </a:xfrm>
                <a:prstGeom prst="chevron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Rechteck 59"/>
              <p:cNvSpPr/>
              <p:nvPr/>
            </p:nvSpPr>
            <p:spPr>
              <a:xfrm>
                <a:off x="6442532" y="2088823"/>
                <a:ext cx="1113443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 smtClean="0">
                    <a:solidFill>
                      <a:schemeClr val="bg1"/>
                    </a:solidFill>
                  </a:rPr>
                  <a:t>Abschlussphase</a:t>
                </a:r>
                <a:endParaRPr lang="de-DE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3" name="Gruppieren 62"/>
          <p:cNvGrpSpPr/>
          <p:nvPr/>
        </p:nvGrpSpPr>
        <p:grpSpPr>
          <a:xfrm>
            <a:off x="2617131" y="1984738"/>
            <a:ext cx="245318" cy="598431"/>
            <a:chOff x="4365903" y="2326513"/>
            <a:chExt cx="245318" cy="598431"/>
          </a:xfrm>
        </p:grpSpPr>
        <p:cxnSp>
          <p:nvCxnSpPr>
            <p:cNvPr id="64" name="Gerader Verbinder 63"/>
            <p:cNvCxnSpPr/>
            <p:nvPr/>
          </p:nvCxnSpPr>
          <p:spPr>
            <a:xfrm>
              <a:off x="4486498" y="2326513"/>
              <a:ext cx="0" cy="4746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Gleichschenkliges Dreieck 64"/>
            <p:cNvSpPr/>
            <p:nvPr/>
          </p:nvSpPr>
          <p:spPr>
            <a:xfrm>
              <a:off x="4365903" y="2708920"/>
              <a:ext cx="245318" cy="21602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8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3573016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  <a:endParaRPr lang="de-DE" dirty="0"/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80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988840"/>
            <a:ext cx="5430252" cy="3600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21975"/>
            <a:ext cx="6553289" cy="493412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AUTOtech.agil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AP 2.1.7 Plattformkomponente zur Nutzung von Fahrzeugrechner-Ressourcen für internes und externes verteiltes Rechnen: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Konzeptentwurf für Rechenressourcennutzung auf Fahrzeugen sowie in der Cloud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Implementierung von Applikationen, welche Rechenressourcennutzung ermöglichen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Erarbeitung von Sicherheitsmaßnahmen</a:t>
            </a:r>
            <a:endParaRPr lang="LID4096" dirty="0"/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2034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  <a:endParaRPr lang="de-DE" dirty="0"/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8640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Fahrzeugtechnik an 		der RWTH Aachen</a:t>
            </a:r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5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8318" y="4506795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Hardwarenahe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6956" y="446638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UNICARagil</a:t>
            </a:r>
            <a:r>
              <a:rPr lang="de-DE" sz="1600" dirty="0"/>
              <a:t>: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AUTOtech.agil</a:t>
            </a:r>
            <a:r>
              <a:rPr lang="de-DE" sz="1600" dirty="0" smtClean="0"/>
              <a:t>: </a:t>
            </a:r>
            <a:r>
              <a:rPr lang="de-DE" sz="1600" dirty="0" err="1" smtClean="0"/>
              <a:t>Softwareenticklung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BCS</a:t>
            </a:r>
            <a:r>
              <a:rPr lang="de-DE" sz="1600" dirty="0"/>
              <a:t> </a:t>
            </a:r>
            <a:r>
              <a:rPr lang="de-DE" sz="1600" dirty="0" err="1" smtClean="0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GKN</a:t>
            </a:r>
            <a:r>
              <a:rPr lang="de-DE" sz="1600" dirty="0"/>
              <a:t>: Support für Steuergeräteentwicklung, Hardware Tests</a:t>
            </a:r>
            <a:r>
              <a:rPr lang="de-DE" sz="1600" dirty="0" smtClean="0"/>
              <a:t>.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SPT</a:t>
            </a:r>
            <a:r>
              <a:rPr lang="de-DE" sz="1600" dirty="0"/>
              <a:t>: </a:t>
            </a:r>
            <a:r>
              <a:rPr lang="de-DE" sz="1600" dirty="0" err="1"/>
              <a:t>Steer-by-Wire</a:t>
            </a:r>
            <a:r>
              <a:rPr lang="de-DE" sz="1600" dirty="0"/>
              <a:t> Softwareentwicklung</a:t>
            </a:r>
            <a:endParaRPr lang="LID4096" sz="1600" dirty="0"/>
          </a:p>
        </p:txBody>
      </p:sp>
      <p:sp>
        <p:nvSpPr>
          <p:cNvPr id="10" name="Rechteck 9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</a:t>
            </a:r>
            <a:r>
              <a:rPr lang="de-DE" dirty="0" smtClean="0"/>
              <a:t>Plattform</a:t>
            </a:r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4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ahr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err="1"/>
              <a:t>Rechenresourcen</a:t>
            </a:r>
            <a:r>
              <a:rPr lang="de-DE" dirty="0"/>
              <a:t> 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0244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 smtClean="0"/>
              <a:t>Verteiltes Rechnen</a:t>
            </a:r>
            <a:endParaRPr lang="de-DE" dirty="0"/>
          </a:p>
          <a:p>
            <a:r>
              <a:rPr lang="de-DE" dirty="0"/>
              <a:t>Softwarestruktur und </a:t>
            </a:r>
            <a:r>
              <a:rPr lang="de-DE" dirty="0" smtClean="0"/>
              <a:t>Plattform</a:t>
            </a:r>
          </a:p>
          <a:p>
            <a:r>
              <a:rPr lang="de-DE" dirty="0" smtClean="0"/>
              <a:t>Geplante </a:t>
            </a:r>
            <a:r>
              <a:rPr lang="de-DE" dirty="0" smtClean="0"/>
              <a:t>Ziele</a:t>
            </a:r>
          </a:p>
          <a:p>
            <a:r>
              <a:rPr lang="de-DE" dirty="0"/>
              <a:t>Arbeitsfortschritt und nächste Schritte</a:t>
            </a:r>
            <a:endParaRPr lang="de-DE" dirty="0" smtClean="0"/>
          </a:p>
          <a:p>
            <a:r>
              <a:rPr lang="de-DE" dirty="0" smtClean="0"/>
              <a:t>Finanzierung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Verteiltes Rechnen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33" name="Tabel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55630"/>
              </p:ext>
            </p:extLst>
          </p:nvPr>
        </p:nvGraphicFramePr>
        <p:xfrm>
          <a:off x="2063552" y="1790638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334799" y="1196752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35" name="Rechteck 34"/>
          <p:cNvSpPr/>
          <p:nvPr/>
        </p:nvSpPr>
        <p:spPr>
          <a:xfrm>
            <a:off x="839415" y="4208112"/>
            <a:ext cx="9073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Rechenleistung von Autonomen Fahrzeugen für </a:t>
            </a:r>
            <a:r>
              <a:rPr lang="de-DE" dirty="0" err="1" smtClean="0"/>
              <a:t>Machine</a:t>
            </a:r>
            <a:r>
              <a:rPr lang="de-DE" dirty="0"/>
              <a:t>-</a:t>
            </a:r>
            <a:r>
              <a:rPr lang="de-DE" dirty="0" smtClean="0"/>
              <a:t>Learning </a:t>
            </a:r>
            <a:r>
              <a:rPr lang="de-DE" dirty="0"/>
              <a:t>vergleichbar mit mehreren Rechenmodulen  in Cloud-Servern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Bei Bereitstellung von Rechenleistung in Fahrzeugen kann erheblich Hardware für Cloud Serverzentren eingespart </a:t>
            </a:r>
            <a:r>
              <a:rPr lang="de-DE" dirty="0" smtClean="0"/>
              <a:t>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Anwengungsbereich</a:t>
            </a:r>
            <a:r>
              <a:rPr lang="de-DE" dirty="0" smtClean="0"/>
              <a:t>: Stark </a:t>
            </a:r>
            <a:r>
              <a:rPr lang="de-DE" dirty="0" err="1" smtClean="0"/>
              <a:t>parallelisierbare</a:t>
            </a:r>
            <a:r>
              <a:rPr lang="de-DE" dirty="0" smtClean="0"/>
              <a:t> </a:t>
            </a:r>
            <a:r>
              <a:rPr lang="de-DE" dirty="0" err="1" smtClean="0"/>
              <a:t>berechnungen</a:t>
            </a:r>
            <a:r>
              <a:rPr lang="de-DE" dirty="0" smtClean="0"/>
              <a:t>: Neuronale Netze, Astronomie, Biologie, Wettermodelle, Finanzen</a:t>
            </a:r>
            <a:endParaRPr lang="de-DE" dirty="0"/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6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1DC29F-D068-D8D7-552F-D92CC66508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8" y="1249369"/>
            <a:ext cx="1512168" cy="15121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BF0E27-4A05-5D59-13AF-E3B49F8D67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43" y="931550"/>
            <a:ext cx="1834895" cy="18348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15694BD-E9EF-E45B-18E7-A127C7DBF9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19" y="3605277"/>
            <a:ext cx="3703235" cy="3703235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E5014ED-D05E-1996-72E9-5CEB64499F61}"/>
              </a:ext>
            </a:extLst>
          </p:cNvPr>
          <p:cNvCxnSpPr>
            <a:cxnSpLocks/>
          </p:cNvCxnSpPr>
          <p:nvPr/>
        </p:nvCxnSpPr>
        <p:spPr>
          <a:xfrm>
            <a:off x="6384032" y="1742599"/>
            <a:ext cx="3049601" cy="0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5D805AC-2D6A-5F3B-37F0-7F67AEC7F085}"/>
              </a:ext>
            </a:extLst>
          </p:cNvPr>
          <p:cNvCxnSpPr>
            <a:cxnSpLocks/>
          </p:cNvCxnSpPr>
          <p:nvPr/>
        </p:nvCxnSpPr>
        <p:spPr>
          <a:xfrm flipH="1">
            <a:off x="6468616" y="2422442"/>
            <a:ext cx="2853427" cy="1081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579986B-1113-A9AB-2100-1C85CB9D7C1A}"/>
              </a:ext>
            </a:extLst>
          </p:cNvPr>
          <p:cNvCxnSpPr>
            <a:cxnSpLocks/>
          </p:cNvCxnSpPr>
          <p:nvPr/>
        </p:nvCxnSpPr>
        <p:spPr>
          <a:xfrm flipH="1">
            <a:off x="8576393" y="2564904"/>
            <a:ext cx="961888" cy="2336363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42D8EDB-4B05-EC77-A6FE-631B50B3DA33}"/>
              </a:ext>
            </a:extLst>
          </p:cNvPr>
          <p:cNvCxnSpPr>
            <a:cxnSpLocks/>
          </p:cNvCxnSpPr>
          <p:nvPr/>
        </p:nvCxnSpPr>
        <p:spPr>
          <a:xfrm flipH="1" flipV="1">
            <a:off x="10776520" y="2390671"/>
            <a:ext cx="749580" cy="2510596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4CA1006-B05C-8C5E-9402-44F42F606373}"/>
              </a:ext>
            </a:extLst>
          </p:cNvPr>
          <p:cNvSpPr txBox="1"/>
          <p:nvPr/>
        </p:nvSpPr>
        <p:spPr>
          <a:xfrm>
            <a:off x="6492125" y="1166939"/>
            <a:ext cx="28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</a:t>
            </a:r>
            <a:r>
              <a:rPr lang="en-GB" sz="1400" dirty="0" err="1"/>
              <a:t>Bereitstellen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Eingangsdaten</a:t>
            </a:r>
            <a:r>
              <a:rPr lang="en-GB" sz="1400" dirty="0"/>
              <a:t> für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843AEE7-FF86-7BE8-0ED7-485BA873413C}"/>
              </a:ext>
            </a:extLst>
          </p:cNvPr>
          <p:cNvSpPr txBox="1"/>
          <p:nvPr/>
        </p:nvSpPr>
        <p:spPr>
          <a:xfrm>
            <a:off x="6468616" y="2071910"/>
            <a:ext cx="293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Ergebnisse</a:t>
            </a:r>
            <a:r>
              <a:rPr lang="en-GB" sz="1400" dirty="0"/>
              <a:t> </a:t>
            </a:r>
            <a:r>
              <a:rPr lang="en-GB" sz="1400" dirty="0" err="1"/>
              <a:t>aus</a:t>
            </a:r>
            <a:r>
              <a:rPr lang="en-GB" sz="1400" dirty="0"/>
              <a:t> der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C61CBC5-1729-340A-85E2-5C6CC5B6F3F7}"/>
              </a:ext>
            </a:extLst>
          </p:cNvPr>
          <p:cNvSpPr txBox="1"/>
          <p:nvPr/>
        </p:nvSpPr>
        <p:spPr>
          <a:xfrm>
            <a:off x="9089687" y="3825044"/>
            <a:ext cx="2420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an das </a:t>
            </a:r>
            <a:r>
              <a:rPr lang="en-GB" sz="1400" dirty="0" err="1"/>
              <a:t>Fahrzeug</a:t>
            </a:r>
            <a:r>
              <a:rPr lang="en-GB" sz="1400" dirty="0"/>
              <a:t> </a:t>
            </a:r>
            <a:r>
              <a:rPr lang="en-GB" sz="1400" dirty="0" err="1"/>
              <a:t>übertragen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Kommunikation</a:t>
            </a:r>
            <a:r>
              <a:rPr lang="en-GB" sz="1400" dirty="0"/>
              <a:t> </a:t>
            </a:r>
            <a:r>
              <a:rPr lang="en-GB" sz="1400" dirty="0" err="1"/>
              <a:t>mit</a:t>
            </a:r>
            <a:r>
              <a:rPr lang="en-GB" sz="1400" dirty="0"/>
              <a:t> </a:t>
            </a:r>
            <a:r>
              <a:rPr lang="en-GB" sz="1400" dirty="0" err="1"/>
              <a:t>Applikation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C0B0150-3757-7ADF-8AD1-48AA6BF93443}"/>
              </a:ext>
            </a:extLst>
          </p:cNvPr>
          <p:cNvSpPr txBox="1"/>
          <p:nvPr/>
        </p:nvSpPr>
        <p:spPr>
          <a:xfrm>
            <a:off x="5035251" y="24229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Auftraggeber</a:t>
            </a:r>
            <a:endParaRPr lang="en-DE" b="1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7B70FFD-08F4-77AD-6CF6-22AAAF28EBEB}"/>
              </a:ext>
            </a:extLst>
          </p:cNvPr>
          <p:cNvSpPr txBox="1"/>
          <p:nvPr/>
        </p:nvSpPr>
        <p:spPr>
          <a:xfrm>
            <a:off x="9538281" y="185295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Verwaltung</a:t>
            </a:r>
            <a:endParaRPr lang="en-DE" b="1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4C0B8C-169E-34FE-A2E8-E55FA4490D67}"/>
              </a:ext>
            </a:extLst>
          </p:cNvPr>
          <p:cNvSpPr txBox="1"/>
          <p:nvPr/>
        </p:nvSpPr>
        <p:spPr>
          <a:xfrm>
            <a:off x="9538281" y="60441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Fahrzeug</a:t>
            </a:r>
            <a:endParaRPr lang="en-DE" b="1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8A15356-9E10-1239-28C5-8F49F83305DF}"/>
              </a:ext>
            </a:extLst>
          </p:cNvPr>
          <p:cNvSpPr txBox="1"/>
          <p:nvPr/>
        </p:nvSpPr>
        <p:spPr>
          <a:xfrm>
            <a:off x="424248" y="1298957"/>
            <a:ext cx="458989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Auftraggeber</a:t>
            </a:r>
            <a:r>
              <a:rPr lang="en-GB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Stellt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r>
              <a:rPr lang="en-GB" sz="1600" dirty="0"/>
              <a:t> der </a:t>
            </a:r>
            <a:r>
              <a:rPr lang="en-GB" sz="1600" dirty="0" err="1"/>
              <a:t>Verwalung</a:t>
            </a:r>
            <a:r>
              <a:rPr lang="en-GB" sz="1600" dirty="0"/>
              <a:t> </a:t>
            </a:r>
            <a:r>
              <a:rPr lang="en-GB" sz="1600" dirty="0" err="1"/>
              <a:t>zur</a:t>
            </a:r>
            <a:r>
              <a:rPr lang="en-GB" sz="1600" dirty="0"/>
              <a:t> </a:t>
            </a:r>
            <a:r>
              <a:rPr lang="en-GB" sz="1600" dirty="0" err="1"/>
              <a:t>Verfügung</a:t>
            </a:r>
            <a:r>
              <a:rPr lang="en-GB" sz="1600" dirty="0"/>
              <a:t>, die </a:t>
            </a:r>
            <a:r>
              <a:rPr lang="en-GB" sz="1600" dirty="0" err="1"/>
              <a:t>als</a:t>
            </a:r>
            <a:r>
              <a:rPr lang="en-GB" sz="1600" dirty="0"/>
              <a:t> Cloud </a:t>
            </a:r>
            <a:r>
              <a:rPr lang="en-GB" sz="1600" dirty="0" err="1"/>
              <a:t>Dienst</a:t>
            </a:r>
            <a:r>
              <a:rPr lang="en-GB" sz="1600" dirty="0"/>
              <a:t> </a:t>
            </a:r>
            <a:r>
              <a:rPr lang="en-GB" sz="1600" dirty="0" err="1"/>
              <a:t>ausgeführt</a:t>
            </a:r>
            <a:r>
              <a:rPr lang="en-GB" sz="1600" dirty="0"/>
              <a:t> warden </a:t>
            </a:r>
            <a:r>
              <a:rPr lang="en-GB" sz="1600" dirty="0" err="1"/>
              <a:t>soll</a:t>
            </a: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Erhält</a:t>
            </a:r>
            <a:r>
              <a:rPr lang="en-GB" sz="1600" dirty="0"/>
              <a:t> </a:t>
            </a:r>
            <a:r>
              <a:rPr lang="en-GB" sz="1600" dirty="0" err="1"/>
              <a:t>Kommunikationsschnittstelle</a:t>
            </a:r>
            <a:r>
              <a:rPr lang="en-GB" sz="1600" dirty="0"/>
              <a:t> für die </a:t>
            </a:r>
            <a:r>
              <a:rPr lang="en-GB" sz="1600" dirty="0" err="1"/>
              <a:t>bereitgestellte</a:t>
            </a:r>
            <a:r>
              <a:rPr lang="en-GB" sz="1600" dirty="0"/>
              <a:t> </a:t>
            </a:r>
            <a:r>
              <a:rPr lang="en-GB" sz="1600" dirty="0" err="1" smtClean="0"/>
              <a:t>Applikation</a:t>
            </a:r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 smtClean="0"/>
              <a:t>Versorgt</a:t>
            </a:r>
            <a:r>
              <a:rPr lang="en-GB" sz="1600" dirty="0" smtClean="0"/>
              <a:t> </a:t>
            </a:r>
            <a:r>
              <a:rPr lang="en-GB" sz="1600" dirty="0" err="1" smtClean="0"/>
              <a:t>Applikation</a:t>
            </a:r>
            <a:r>
              <a:rPr lang="en-GB" sz="1600" dirty="0" smtClean="0"/>
              <a:t> </a:t>
            </a:r>
            <a:r>
              <a:rPr lang="en-GB" sz="1600" dirty="0" err="1" smtClean="0"/>
              <a:t>mit</a:t>
            </a:r>
            <a:r>
              <a:rPr lang="en-GB" sz="1600" dirty="0" smtClean="0"/>
              <a:t> </a:t>
            </a:r>
            <a:r>
              <a:rPr lang="en-GB" sz="1600" dirty="0" err="1" smtClean="0"/>
              <a:t>Daten</a:t>
            </a:r>
            <a:r>
              <a:rPr lang="en-GB" sz="1600" dirty="0" smtClean="0"/>
              <a:t>, </a:t>
            </a:r>
            <a:r>
              <a:rPr lang="en-GB" sz="1600" dirty="0" err="1" smtClean="0"/>
              <a:t>erhält</a:t>
            </a:r>
            <a:r>
              <a:rPr lang="en-GB" sz="1600" dirty="0" smtClean="0"/>
              <a:t> </a:t>
            </a:r>
            <a:r>
              <a:rPr lang="en-GB" sz="1600" dirty="0" err="1" smtClean="0"/>
              <a:t>Ergebnisse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 err="1"/>
              <a:t>Verwaltung</a:t>
            </a:r>
            <a:r>
              <a:rPr lang="en-GB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Nimmt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r>
              <a:rPr lang="en-GB" sz="1600" dirty="0"/>
              <a:t> </a:t>
            </a:r>
            <a:r>
              <a:rPr lang="en-GB" sz="1600" dirty="0" err="1"/>
              <a:t>vom</a:t>
            </a:r>
            <a:r>
              <a:rPr lang="en-GB" sz="1600" dirty="0"/>
              <a:t> </a:t>
            </a:r>
            <a:r>
              <a:rPr lang="en-GB" sz="1600" dirty="0" err="1"/>
              <a:t>Auftraggeber</a:t>
            </a:r>
            <a:r>
              <a:rPr lang="en-GB" sz="1600" dirty="0"/>
              <a:t> und </a:t>
            </a:r>
            <a:r>
              <a:rPr lang="en-GB" sz="1600" dirty="0" err="1"/>
              <a:t>verteilt</a:t>
            </a:r>
            <a:r>
              <a:rPr lang="en-GB" sz="1600" dirty="0"/>
              <a:t> es an </a:t>
            </a:r>
            <a:r>
              <a:rPr lang="en-GB" sz="1600" dirty="0" err="1"/>
              <a:t>Fahrzeuge</a:t>
            </a:r>
            <a:r>
              <a:rPr lang="en-GB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</a:t>
            </a:r>
            <a:r>
              <a:rPr lang="en-GB" sz="1600" dirty="0" err="1"/>
              <a:t>Kommunikationsschnittstellt</a:t>
            </a:r>
            <a:r>
              <a:rPr lang="en-GB" sz="1600" dirty="0"/>
              <a:t> für </a:t>
            </a:r>
            <a:r>
              <a:rPr lang="en-GB" sz="1600" dirty="0" err="1"/>
              <a:t>Auftraggeber</a:t>
            </a:r>
            <a:r>
              <a:rPr lang="en-GB" sz="1600" dirty="0"/>
              <a:t> und für </a:t>
            </a:r>
            <a:r>
              <a:rPr lang="en-GB" sz="1600" dirty="0" err="1"/>
              <a:t>Fahrzeuge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 err="1"/>
              <a:t>Fahrzeug</a:t>
            </a:r>
            <a:r>
              <a:rPr lang="en-GB" sz="1600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die </a:t>
            </a:r>
            <a:r>
              <a:rPr lang="en-GB" sz="1600" dirty="0" err="1"/>
              <a:t>Möglichkeit</a:t>
            </a:r>
            <a:r>
              <a:rPr lang="en-GB" sz="1600" dirty="0"/>
              <a:t> </a:t>
            </a:r>
            <a:r>
              <a:rPr lang="en-GB" sz="1600" dirty="0" err="1"/>
              <a:t>Applikationen</a:t>
            </a:r>
            <a:r>
              <a:rPr lang="en-GB" sz="1600" dirty="0"/>
              <a:t> von extern </a:t>
            </a:r>
            <a:r>
              <a:rPr lang="en-GB" sz="1600" dirty="0" err="1"/>
              <a:t>zu</a:t>
            </a:r>
            <a:r>
              <a:rPr lang="en-GB" sz="1600" dirty="0"/>
              <a:t> laden und local </a:t>
            </a:r>
            <a:r>
              <a:rPr lang="en-GB" sz="1600" dirty="0" err="1"/>
              <a:t>auszuführen</a:t>
            </a:r>
            <a:endParaRPr lang="en-GB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</a:t>
            </a:r>
            <a:r>
              <a:rPr lang="en-GB" sz="1600" dirty="0" err="1"/>
              <a:t>Kommunikationsschnittstelle</a:t>
            </a:r>
            <a:r>
              <a:rPr lang="en-GB" sz="1600" dirty="0"/>
              <a:t> für die von extern </a:t>
            </a:r>
            <a:r>
              <a:rPr lang="en-GB" sz="1600" dirty="0" err="1"/>
              <a:t>geladene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/>
          </a:p>
          <a:p>
            <a:endParaRPr lang="en-DE" sz="1600" dirty="0"/>
          </a:p>
        </p:txBody>
      </p:sp>
      <p:cxnSp>
        <p:nvCxnSpPr>
          <p:cNvPr id="18" name="Gerade Verbindung 61"/>
          <p:cNvCxnSpPr/>
          <p:nvPr/>
        </p:nvCxnSpPr>
        <p:spPr>
          <a:xfrm>
            <a:off x="4871864" y="1484784"/>
            <a:ext cx="0" cy="475252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50" name="Gruppieren 49"/>
          <p:cNvGrpSpPr>
            <a:grpSpLocks noChangeAspect="1"/>
          </p:cNvGrpSpPr>
          <p:nvPr/>
        </p:nvGrpSpPr>
        <p:grpSpPr>
          <a:xfrm>
            <a:off x="581825" y="3451949"/>
            <a:ext cx="4830469" cy="2747735"/>
            <a:chOff x="6442489" y="3026972"/>
            <a:chExt cx="5533750" cy="3147785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6444976" y="3238524"/>
              <a:ext cx="5531263" cy="2936233"/>
              <a:chOff x="6444976" y="3238524"/>
              <a:chExt cx="5531263" cy="2936233"/>
            </a:xfrm>
          </p:grpSpPr>
          <p:grpSp>
            <p:nvGrpSpPr>
              <p:cNvPr id="94" name="Gruppieren 93"/>
              <p:cNvGrpSpPr/>
              <p:nvPr/>
            </p:nvGrpSpPr>
            <p:grpSpPr>
              <a:xfrm>
                <a:off x="6444976" y="3238524"/>
                <a:ext cx="5531263" cy="2936233"/>
                <a:chOff x="6353167" y="3212975"/>
                <a:chExt cx="5531263" cy="2936233"/>
              </a:xfrm>
            </p:grpSpPr>
            <p:pic>
              <p:nvPicPr>
                <p:cNvPr id="55" name="Grafik 5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112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56" name="Grafik 5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3167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57" name="Grafik 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0108" y="5412249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58" name="Grafik 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2476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59" name="Grafik 5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0531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60" name="Grafik 5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7472" y="5412249"/>
                  <a:ext cx="736958" cy="736958"/>
                </a:xfrm>
                <a:prstGeom prst="rect">
                  <a:avLst/>
                </a:prstGeom>
              </p:spPr>
            </p:pic>
            <p:cxnSp>
              <p:nvCxnSpPr>
                <p:cNvPr id="62" name="Gerader Verbinder 61"/>
                <p:cNvCxnSpPr>
                  <a:endCxn id="56" idx="0"/>
                </p:cNvCxnSpPr>
                <p:nvPr/>
              </p:nvCxnSpPr>
              <p:spPr>
                <a:xfrm flipH="1">
                  <a:off x="6626375" y="3894050"/>
                  <a:ext cx="1950759" cy="152096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r Verbinder 62"/>
                <p:cNvCxnSpPr>
                  <a:endCxn id="55" idx="0"/>
                </p:cNvCxnSpPr>
                <p:nvPr/>
              </p:nvCxnSpPr>
              <p:spPr>
                <a:xfrm flipH="1">
                  <a:off x="7653591" y="3945746"/>
                  <a:ext cx="1147343" cy="146650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r Verbinder 76"/>
                <p:cNvCxnSpPr>
                  <a:endCxn id="57" idx="0"/>
                </p:cNvCxnSpPr>
                <p:nvPr/>
              </p:nvCxnSpPr>
              <p:spPr>
                <a:xfrm flipH="1">
                  <a:off x="8598587" y="3942982"/>
                  <a:ext cx="398411" cy="1469267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77"/>
                <p:cNvCxnSpPr/>
                <p:nvPr/>
              </p:nvCxnSpPr>
              <p:spPr>
                <a:xfrm>
                  <a:off x="9163300" y="3942982"/>
                  <a:ext cx="328232" cy="148366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r Verbinder 78"/>
                <p:cNvCxnSpPr/>
                <p:nvPr/>
              </p:nvCxnSpPr>
              <p:spPr>
                <a:xfrm>
                  <a:off x="9352469" y="3942982"/>
                  <a:ext cx="1218486" cy="145764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r Verbinder 79"/>
                <p:cNvCxnSpPr/>
                <p:nvPr/>
              </p:nvCxnSpPr>
              <p:spPr>
                <a:xfrm>
                  <a:off x="9496573" y="3894050"/>
                  <a:ext cx="1987343" cy="1524013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1" name="Grafik 8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8519" y="3212975"/>
                  <a:ext cx="868054" cy="868054"/>
                </a:xfrm>
                <a:prstGeom prst="rect">
                  <a:avLst/>
                </a:prstGeom>
              </p:spPr>
            </p:pic>
          </p:grpSp>
          <p:pic>
            <p:nvPicPr>
              <p:cNvPr id="95" name="Grafik 9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0023" y="3329456"/>
                <a:ext cx="639075" cy="639075"/>
              </a:xfrm>
              <a:prstGeom prst="rect">
                <a:avLst/>
              </a:prstGeom>
            </p:spPr>
          </p:pic>
          <p:cxnSp>
            <p:nvCxnSpPr>
              <p:cNvPr id="98" name="Gerader Verbinder 97"/>
              <p:cNvCxnSpPr>
                <a:stCxn id="81" idx="1"/>
                <a:endCxn id="95" idx="3"/>
              </p:cNvCxnSpPr>
              <p:nvPr/>
            </p:nvCxnSpPr>
            <p:spPr>
              <a:xfrm flipH="1" flipV="1">
                <a:off x="7579098" y="3648994"/>
                <a:ext cx="1141230" cy="23557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feld 98"/>
            <p:cNvSpPr txBox="1"/>
            <p:nvPr/>
          </p:nvSpPr>
          <p:spPr>
            <a:xfrm>
              <a:off x="8832190" y="303383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6442489" y="3026972"/>
              <a:ext cx="1739427" cy="42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grpSp>
        <p:nvGrpSpPr>
          <p:cNvPr id="48" name="Gruppieren 47"/>
          <p:cNvGrpSpPr>
            <a:grpSpLocks noChangeAspect="1"/>
          </p:cNvGrpSpPr>
          <p:nvPr/>
        </p:nvGrpSpPr>
        <p:grpSpPr>
          <a:xfrm>
            <a:off x="5805555" y="3285018"/>
            <a:ext cx="5659583" cy="2914665"/>
            <a:chOff x="-80833" y="3034615"/>
            <a:chExt cx="6097407" cy="3140143"/>
          </a:xfrm>
        </p:grpSpPr>
        <p:grpSp>
          <p:nvGrpSpPr>
            <p:cNvPr id="46" name="Gruppieren 45"/>
            <p:cNvGrpSpPr/>
            <p:nvPr/>
          </p:nvGrpSpPr>
          <p:grpSpPr>
            <a:xfrm>
              <a:off x="345724" y="3238525"/>
              <a:ext cx="5670850" cy="2936233"/>
              <a:chOff x="345724" y="3238525"/>
              <a:chExt cx="5670850" cy="2936233"/>
            </a:xfrm>
          </p:grpSpPr>
          <p:pic>
            <p:nvPicPr>
              <p:cNvPr id="10" name="Grafik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24" y="3771931"/>
                <a:ext cx="639075" cy="639075"/>
              </a:xfrm>
              <a:prstGeom prst="rect">
                <a:avLst/>
              </a:prstGeom>
            </p:spPr>
          </p:pic>
          <p:grpSp>
            <p:nvGrpSpPr>
              <p:cNvPr id="76" name="Gruppieren 75"/>
              <p:cNvGrpSpPr>
                <a:grpSpLocks noChangeAspect="1"/>
              </p:cNvGrpSpPr>
              <p:nvPr/>
            </p:nvGrpSpPr>
            <p:grpSpPr>
              <a:xfrm>
                <a:off x="485311" y="3238525"/>
                <a:ext cx="5531263" cy="2936233"/>
                <a:chOff x="319025" y="1067623"/>
                <a:chExt cx="9572670" cy="5081586"/>
              </a:xfrm>
            </p:grpSpPr>
            <p:pic>
              <p:nvPicPr>
                <p:cNvPr id="9" name="Grafik 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940" y="3122343"/>
                  <a:ext cx="673679" cy="1038426"/>
                </a:xfrm>
                <a:prstGeom prst="rect">
                  <a:avLst/>
                </a:prstGeom>
              </p:spPr>
            </p:pic>
            <p:pic>
              <p:nvPicPr>
                <p:cNvPr id="24" name="Grafik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189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25" name="Grafik 2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02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26" name="Grafik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35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27" name="Grafik 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082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28" name="Grafik 2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95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29" name="Grafik 2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628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30" name="Grafik 2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1691" y="3122343"/>
                  <a:ext cx="673679" cy="1038426"/>
                </a:xfrm>
                <a:prstGeom prst="rect">
                  <a:avLst/>
                </a:prstGeom>
              </p:spPr>
            </p:pic>
            <p:cxnSp>
              <p:nvCxnSpPr>
                <p:cNvPr id="31" name="Gerader Verbinder 30"/>
                <p:cNvCxnSpPr>
                  <a:endCxn id="25" idx="0"/>
                </p:cNvCxnSpPr>
                <p:nvPr/>
              </p:nvCxnSpPr>
              <p:spPr>
                <a:xfrm flipH="1">
                  <a:off x="791852" y="4160769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Gerader Verbinder 33"/>
                <p:cNvCxnSpPr>
                  <a:endCxn id="24" idx="0"/>
                </p:cNvCxnSpPr>
                <p:nvPr/>
              </p:nvCxnSpPr>
              <p:spPr>
                <a:xfrm>
                  <a:off x="2569601" y="4293096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>
                  <a:endCxn id="26" idx="0"/>
                </p:cNvCxnSpPr>
                <p:nvPr/>
              </p:nvCxnSpPr>
              <p:spPr>
                <a:xfrm>
                  <a:off x="2964655" y="4160769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>
                <a:xfrm flipH="1">
                  <a:off x="5750429" y="4180893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>
                <a:xfrm>
                  <a:off x="7618530" y="4272972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>
                <a:xfrm>
                  <a:off x="7958144" y="4170831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4" name="Grafik 4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6858" y="1067623"/>
                  <a:ext cx="1502296" cy="1502296"/>
                </a:xfrm>
                <a:prstGeom prst="rect">
                  <a:avLst/>
                </a:prstGeom>
              </p:spPr>
            </p:pic>
            <p:cxnSp>
              <p:nvCxnSpPr>
                <p:cNvPr id="45" name="Gerader Verbinder 44"/>
                <p:cNvCxnSpPr/>
                <p:nvPr/>
              </p:nvCxnSpPr>
              <p:spPr>
                <a:xfrm flipV="1">
                  <a:off x="2914707" y="2335791"/>
                  <a:ext cx="1812092" cy="786552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/>
                <p:cNvCxnSpPr/>
                <p:nvPr/>
              </p:nvCxnSpPr>
              <p:spPr>
                <a:xfrm flipH="1" flipV="1">
                  <a:off x="5215913" y="2335791"/>
                  <a:ext cx="2167020" cy="91249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r Verbinder 95"/>
              <p:cNvCxnSpPr>
                <a:stCxn id="10" idx="3"/>
              </p:cNvCxnSpPr>
              <p:nvPr/>
            </p:nvCxnSpPr>
            <p:spPr>
              <a:xfrm flipV="1">
                <a:off x="984799" y="3648993"/>
                <a:ext cx="1665184" cy="442476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/>
              <p:cNvCxnSpPr>
                <a:stCxn id="10" idx="3"/>
                <a:endCxn id="9" idx="1"/>
              </p:cNvCxnSpPr>
              <p:nvPr/>
            </p:nvCxnSpPr>
            <p:spPr>
              <a:xfrm>
                <a:off x="984799" y="4091469"/>
                <a:ext cx="630675" cy="634322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feld 46"/>
            <p:cNvSpPr txBox="1"/>
            <p:nvPr/>
          </p:nvSpPr>
          <p:spPr>
            <a:xfrm>
              <a:off x="2815418" y="303461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2430123" y="456245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Edge Server</a:t>
              </a: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-80833" y="3501167"/>
              <a:ext cx="1635824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6148206" y="1289179"/>
            <a:ext cx="563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Edge 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Endpunkte verbinden sich mit örtlich lokalem Edge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Kommunikation zur Cloud über Edge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Reduzierte Latenz und Bandbreitenverbrauch im Edge </a:t>
            </a:r>
            <a:r>
              <a:rPr lang="de-DE" dirty="0" err="1"/>
              <a:t>netzwerk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Höhere Verwaltungskomplexität im Vergleich zur Cloud Ansatz</a:t>
            </a:r>
          </a:p>
        </p:txBody>
      </p:sp>
      <p:sp>
        <p:nvSpPr>
          <p:cNvPr id="103" name="Textfeld 102"/>
          <p:cNvSpPr txBox="1"/>
          <p:nvPr/>
        </p:nvSpPr>
        <p:spPr>
          <a:xfrm>
            <a:off x="581825" y="1311414"/>
            <a:ext cx="5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Cloud 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Alle Endpunkte verbinden sich direkt mit Cloud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Eine zentrale Verwaltung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Skalierbarkeit begrenzt durch Bandbreite und Latenz</a:t>
            </a:r>
          </a:p>
        </p:txBody>
      </p:sp>
      <p:cxnSp>
        <p:nvCxnSpPr>
          <p:cNvPr id="52" name="Gerade Verbindung 61"/>
          <p:cNvCxnSpPr/>
          <p:nvPr/>
        </p:nvCxnSpPr>
        <p:spPr>
          <a:xfrm flipH="1">
            <a:off x="5663952" y="1311414"/>
            <a:ext cx="1" cy="506991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F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39FAB9D-009D-4590-ACA3-514C52169DEC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F81616BE-3E79-4937-A4E1-333A663EF185}"/>
    </a:ext>
  </a:extLst>
</a:theme>
</file>

<file path=ppt/theme/theme3.xml><?xml version="1.0" encoding="utf-8"?>
<a:theme xmlns:a="http://schemas.openxmlformats.org/drawingml/2006/main" name="fka_Deut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BC3888D-EBCC-4D0A-B11C-1EB22320D6D3}"/>
    </a:ext>
  </a:extLst>
</a:theme>
</file>

<file path=ppt/theme/theme4.xml><?xml version="1.0" encoding="utf-8"?>
<a:theme xmlns:a="http://schemas.openxmlformats.org/drawingml/2006/main" name="fka_Engli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9FE5380F-10C5-4D57-9B4A-525CA22D6C87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IF-Praesentation_Standard</Template>
  <TotalTime>0</TotalTime>
  <Words>914</Words>
  <Application>Microsoft Office PowerPoint</Application>
  <PresentationFormat>Breitbild</PresentationFormat>
  <Paragraphs>257</Paragraphs>
  <Slides>19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Wingdings</vt:lpstr>
      <vt:lpstr>IF-Praesentation_Standard</vt:lpstr>
      <vt:lpstr>ika_Englisch</vt:lpstr>
      <vt:lpstr>fka_Deutsch</vt:lpstr>
      <vt:lpstr>fka_Englisch</vt:lpstr>
      <vt:lpstr>think-cell Folie</vt:lpstr>
      <vt:lpstr>Verteiltes Rechnen mittels autonomen Fahrzeugsteuergeräten</vt:lpstr>
      <vt:lpstr>Inhalt</vt:lpstr>
      <vt:lpstr>Informationen zur Person</vt:lpstr>
      <vt:lpstr>Inhalt</vt:lpstr>
      <vt:lpstr>Einleitung</vt:lpstr>
      <vt:lpstr>Inhalt</vt:lpstr>
      <vt:lpstr>Verteiltes Rechnen</vt:lpstr>
      <vt:lpstr>Verteiltes Rechnen</vt:lpstr>
      <vt:lpstr>Verteiltes Rechnen</vt:lpstr>
      <vt:lpstr>Inhalt</vt:lpstr>
      <vt:lpstr>Softwarestruktur und Plattform</vt:lpstr>
      <vt:lpstr>Softwarestruktur und Plattform</vt:lpstr>
      <vt:lpstr>Inhalt</vt:lpstr>
      <vt:lpstr>Geplante Ziele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minglu.li@ika.rwth-aachen.de</dc:creator>
  <cp:lastModifiedBy>Gergely Bilkei-Gorzo</cp:lastModifiedBy>
  <cp:revision>406</cp:revision>
  <cp:lastPrinted>2018-07-30T12:07:50Z</cp:lastPrinted>
  <dcterms:created xsi:type="dcterms:W3CDTF">2018-06-17T18:22:58Z</dcterms:created>
  <dcterms:modified xsi:type="dcterms:W3CDTF">2022-11-29T15:51:03Z</dcterms:modified>
  <cp:contentStatus/>
</cp:coreProperties>
</file>