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8" r:id="rId3"/>
    <p:sldMasterId id="2147483674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8" r:id="rId6"/>
    <p:sldId id="263" r:id="rId7"/>
    <p:sldId id="307" r:id="rId8"/>
    <p:sldId id="258" r:id="rId9"/>
    <p:sldId id="308" r:id="rId10"/>
    <p:sldId id="261" r:id="rId11"/>
    <p:sldId id="316" r:id="rId12"/>
    <p:sldId id="313" r:id="rId13"/>
    <p:sldId id="317" r:id="rId14"/>
    <p:sldId id="318" r:id="rId15"/>
    <p:sldId id="314" r:id="rId16"/>
    <p:sldId id="315" r:id="rId17"/>
    <p:sldId id="312" r:id="rId18"/>
    <p:sldId id="309" r:id="rId19"/>
    <p:sldId id="267" r:id="rId20"/>
    <p:sldId id="310" r:id="rId21"/>
    <p:sldId id="266" r:id="rId22"/>
    <p:sldId id="311" r:id="rId23"/>
  </p:sldIdLst>
  <p:sldSz cx="12192000" cy="6858000"/>
  <p:notesSz cx="6797675" cy="9926638"/>
  <p:custDataLst>
    <p:tags r:id="rId2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8B8B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4" autoAdjust="0"/>
    <p:restoredTop sz="63525" autoAdjust="0"/>
  </p:normalViewPr>
  <p:slideViewPr>
    <p:cSldViewPr showGuides="1">
      <p:cViewPr varScale="1">
        <p:scale>
          <a:sx n="70" d="100"/>
          <a:sy n="70" d="100"/>
        </p:scale>
        <p:origin x="1536" y="48"/>
      </p:cViewPr>
      <p:guideLst>
        <p:guide orient="horz" pos="2160"/>
        <p:guide orient="horz" pos="436"/>
        <p:guide orient="horz" pos="119"/>
        <p:guide orient="horz" pos="4156"/>
        <p:guide orient="horz" pos="890"/>
        <p:guide pos="3840"/>
        <p:guide pos="211"/>
        <p:guide pos="7469"/>
        <p:guide pos="3688"/>
        <p:guide pos="39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301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5D9A-C2F1-4FFB-83CC-A186914A64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880FF-5A4E-4F25-9CEE-0D75F7C3E5E1}" type="datetimeFigureOut">
              <a:rPr lang="de-DE" smtClean="0"/>
              <a:pPr/>
              <a:t>27.11.2022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1F1D7-8377-4A76-8F5D-3E76EEE25737}" type="datetimeFigureOut">
              <a:rPr lang="de-DE" smtClean="0"/>
              <a:pPr/>
              <a:t>27.11.2022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0C133-2FF1-4A65-8FB9-994063EC25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429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19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67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264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093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676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334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642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496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795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108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325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566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17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410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01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Ort, </a:t>
            </a:r>
            <a:r>
              <a:rPr lang="de-DE" dirty="0" err="1"/>
              <a:t>xy</a:t>
            </a:r>
            <a:r>
              <a:rPr lang="de-DE" dirty="0"/>
              <a:t>. Monat 201x</a:t>
            </a:r>
          </a:p>
          <a:p>
            <a:pPr lvl="0"/>
            <a:endParaRPr lang="de-DE" dirty="0"/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 dirty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799"/>
            <a:ext cx="11523600" cy="961200"/>
          </a:xfr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des Vortrags</a:t>
            </a:r>
          </a:p>
          <a:p>
            <a:pPr lvl="0"/>
            <a:r>
              <a:rPr lang="de-DE" dirty="0"/>
              <a:t>(Vortragstitel, Arial 20pt Fett</a:t>
            </a:r>
          </a:p>
          <a:p>
            <a:pPr lvl="0"/>
            <a:r>
              <a:rPr lang="de-DE" dirty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no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/>
              <a:t>Veranstaltung</a:t>
            </a:r>
            <a:br>
              <a:rPr lang="de-DE" dirty="0"/>
            </a:br>
            <a:r>
              <a:rPr lang="de-DE" dirty="0"/>
              <a:t>(Veranstaltungstitel, Arial 20pt Fett</a:t>
            </a:r>
            <a:br>
              <a:rPr lang="de-DE" dirty="0"/>
            </a:br>
            <a:r>
              <a:rPr lang="de-DE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aseline="0"/>
            </a:lvl1pPr>
          </a:lstStyle>
          <a:p>
            <a:r>
              <a:rPr lang="de-DE" dirty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>
                <a:latin typeface="Arial" pitchFamily="34" charset="0"/>
                <a:cs typeface="Arial" pitchFamily="34" charset="0"/>
              </a:rPr>
            </a:br>
            <a:r>
              <a:rPr lang="en-GB" sz="1800" noProof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Institute for Automotive Engineering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 (ika)</a:t>
            </a:r>
            <a:endParaRPr lang="en-GB" sz="1800" noProof="0">
              <a:latin typeface="Arial" pitchFamily="34" charset="0"/>
              <a:cs typeface="Arial" pitchFamily="34" charset="0"/>
            </a:endParaRP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Steinbachstr. 7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Germany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/>
              <a:t>+49 241 80 xxxxx</a:t>
            </a:r>
          </a:p>
          <a:p>
            <a:pPr lvl="0"/>
            <a:r>
              <a:rPr lang="en-GB" noProof="0"/>
              <a:t>+49 241 80 22147</a:t>
            </a:r>
          </a:p>
          <a:p>
            <a:pPr lvl="0"/>
            <a:endParaRPr lang="en-GB" noProof="0"/>
          </a:p>
          <a:p>
            <a:pPr lvl="0"/>
            <a:r>
              <a:rPr lang="en-GB" noProof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>
                <a:latin typeface="Arial" pitchFamily="34" charset="0"/>
                <a:cs typeface="Arial" pitchFamily="34" charset="0"/>
              </a:rPr>
              <a:t>Contact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de-DE" dirty="0"/>
              <a:t>Ort, </a:t>
            </a:r>
            <a:r>
              <a:rPr lang="de-DE" dirty="0" err="1"/>
              <a:t>xy</a:t>
            </a:r>
            <a:r>
              <a:rPr lang="de-DE" dirty="0"/>
              <a:t>. Monat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de-DE" dirty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des Vortrags</a:t>
            </a:r>
          </a:p>
          <a:p>
            <a:pPr lvl="0"/>
            <a:r>
              <a:rPr lang="de-DE" dirty="0"/>
              <a:t>(Vortragstitel, Arial 20pt Fett</a:t>
            </a:r>
          </a:p>
          <a:p>
            <a:pPr lvl="0"/>
            <a:r>
              <a:rPr lang="de-DE" dirty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sp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/>
              <a:t>Veranstaltung</a:t>
            </a:r>
            <a:br>
              <a:rPr lang="de-DE" dirty="0"/>
            </a:br>
            <a:r>
              <a:rPr lang="de-DE" dirty="0"/>
              <a:t>(Veranstaltungstitel, Arial 20pt Fett</a:t>
            </a:r>
            <a:br>
              <a:rPr lang="de-DE" dirty="0"/>
            </a:br>
            <a:r>
              <a:rPr lang="de-DE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r>
              <a:rPr lang="de-DE" dirty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>
                <a:latin typeface="Arial" pitchFamily="34" charset="0"/>
                <a:cs typeface="Arial" pitchFamily="34" charset="0"/>
              </a:rPr>
            </a:br>
            <a:r>
              <a:rPr lang="de-DE" sz="1800" dirty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>
                <a:latin typeface="Arial" pitchFamily="34" charset="0"/>
                <a:cs typeface="Arial" pitchFamily="34" charset="0"/>
              </a:rPr>
              <a:t>www.fka.de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fka Forschungsgesellschaft Kraftfahrwesen mbH Aachen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52074 Aachen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de-DE" dirty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fr-FR" dirty="0"/>
              <a:t>+49 241 8861 xxx</a:t>
            </a:r>
          </a:p>
          <a:p>
            <a:pPr lvl="0"/>
            <a:r>
              <a:rPr lang="fr-FR" dirty="0"/>
              <a:t>+49 241 8861 110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xxxxx@fka.de</a:t>
            </a:r>
            <a:endParaRPr lang="de-DE" dirty="0"/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Kontakt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Venue, xy Month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/>
              <a:t>Name des Vortrags</a:t>
            </a:r>
          </a:p>
          <a:p>
            <a:pPr lvl="0"/>
            <a:r>
              <a:rPr lang="en-GB" noProof="0"/>
              <a:t>(Vortragstitel, Arial 20pt Fett</a:t>
            </a:r>
          </a:p>
          <a:p>
            <a:pPr lvl="0"/>
            <a:r>
              <a:rPr lang="en-GB" noProof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sp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en-GB" noProof="0"/>
              <a:t>Veranstaltung</a:t>
            </a:r>
            <a:br>
              <a:rPr lang="en-GB" noProof="0"/>
            </a:br>
            <a:r>
              <a:rPr lang="en-GB" noProof="0"/>
              <a:t>(Veranstaltungstitel, Arial 20pt Fett</a:t>
            </a:r>
            <a:br>
              <a:rPr lang="en-GB" noProof="0"/>
            </a:br>
            <a:r>
              <a:rPr lang="en-GB" noProof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>
                <a:latin typeface="Arial" pitchFamily="34" charset="0"/>
                <a:cs typeface="Arial" pitchFamily="34" charset="0"/>
              </a:rPr>
            </a:br>
            <a:r>
              <a:rPr lang="en-GB" sz="1800" noProof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>
                <a:latin typeface="Arial" pitchFamily="34" charset="0"/>
                <a:cs typeface="Arial" pitchFamily="34" charset="0"/>
              </a:rPr>
              <a:t>www.fka.de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 dirty="0">
                <a:latin typeface="Arial" pitchFamily="34" charset="0"/>
                <a:cs typeface="Arial" pitchFamily="34" charset="0"/>
              </a:rPr>
              <a:t>fka </a:t>
            </a:r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Forschungsgesellschaft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Kraftfahrwesen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mbH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 Aachen</a:t>
            </a:r>
          </a:p>
          <a:p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Steinbachstr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. 7</a:t>
            </a:r>
          </a:p>
          <a:p>
            <a:r>
              <a:rPr lang="en-GB" sz="1800" noProof="0" dirty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 dirty="0">
                <a:latin typeface="Arial" pitchFamily="34" charset="0"/>
                <a:cs typeface="Arial" pitchFamily="34" charset="0"/>
              </a:rPr>
              <a:t>Germany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/>
              <a:t>+49 241 8861 xxx</a:t>
            </a:r>
          </a:p>
          <a:p>
            <a:pPr lvl="0"/>
            <a:r>
              <a:rPr lang="en-GB" noProof="0"/>
              <a:t>+49 241 8861 110</a:t>
            </a:r>
          </a:p>
          <a:p>
            <a:pPr lvl="0"/>
            <a:endParaRPr lang="en-GB" noProof="0"/>
          </a:p>
          <a:p>
            <a:pPr lvl="0"/>
            <a:r>
              <a:rPr lang="en-GB" noProof="0"/>
              <a:t>xxxxx@fka.de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>
                <a:latin typeface="Arial" pitchFamily="34" charset="0"/>
                <a:cs typeface="Arial" pitchFamily="34" charset="0"/>
              </a:rPr>
              <a:t>Contact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>
                <a:latin typeface="Arial" pitchFamily="34" charset="0"/>
                <a:cs typeface="Arial" pitchFamily="34" charset="0"/>
              </a:rPr>
            </a:br>
            <a:r>
              <a:rPr lang="de-DE" sz="1800" dirty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Institut für Kraftfahrzeuge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52074 Aachen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de-DE" dirty="0"/>
              <a:t>+49 241 80 </a:t>
            </a:r>
            <a:r>
              <a:rPr lang="de-DE" dirty="0" err="1"/>
              <a:t>xxxxx</a:t>
            </a:r>
            <a:endParaRPr lang="de-DE" dirty="0"/>
          </a:p>
          <a:p>
            <a:pPr lvl="0"/>
            <a:r>
              <a:rPr lang="de-DE" dirty="0"/>
              <a:t>+49 241 80 22147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Kontakt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Venue, xy Month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/>
              <a:t>Name des Vortrags</a:t>
            </a:r>
          </a:p>
          <a:p>
            <a:pPr lvl="0"/>
            <a:r>
              <a:rPr lang="en-GB" noProof="0"/>
              <a:t>(Vortragstitel, Arial 20pt Fett</a:t>
            </a:r>
          </a:p>
          <a:p>
            <a:pPr lvl="0"/>
            <a:r>
              <a:rPr lang="en-GB" noProof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spAutoFit/>
          </a:bodyPr>
          <a:lstStyle>
            <a:lvl1pPr>
              <a:defRPr/>
            </a:lvl1pPr>
          </a:lstStyle>
          <a:p>
            <a:r>
              <a:rPr lang="en-GB" noProof="0" dirty="0" err="1"/>
              <a:t>Veranstaltung</a:t>
            </a:r>
            <a:br>
              <a:rPr lang="en-GB" noProof="0" dirty="0"/>
            </a:br>
            <a:r>
              <a:rPr lang="en-GB" noProof="0" dirty="0"/>
              <a:t>(</a:t>
            </a:r>
            <a:r>
              <a:rPr lang="en-GB" noProof="0" dirty="0" err="1"/>
              <a:t>Veranstaltungstitel</a:t>
            </a:r>
            <a:r>
              <a:rPr lang="en-GB" noProof="0" dirty="0"/>
              <a:t>, Arial 20pt </a:t>
            </a:r>
            <a:r>
              <a:rPr lang="en-GB" noProof="0" dirty="0" err="1"/>
              <a:t>Fett</a:t>
            </a:r>
            <a:br>
              <a:rPr lang="en-GB" noProof="0" dirty="0"/>
            </a:br>
            <a:r>
              <a:rPr lang="en-GB" noProof="0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05961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696278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8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117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8" imgW="360" imgH="360" progId="TCLayout.ActiveDocument.1">
                  <p:embed/>
                </p:oleObj>
              </mc:Choice>
              <mc:Fallback>
                <p:oleObj name="think-cell Folie" r:id="rId8" imgW="360" imgH="36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2021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30.11.2022</a:t>
            </a: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Themenstellung.pptx</a:t>
            </a:r>
          </a:p>
        </p:txBody>
      </p:sp>
      <p:pic>
        <p:nvPicPr>
          <p:cNvPr id="10" name="Logo" descr="K:\ika-fka\Vorlagen\LOGOS\ika\6 PNG\ika Logo rgb.png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514800" y="183600"/>
            <a:ext cx="2343600" cy="52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5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1108826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8" imgW="270" imgH="270" progId="TCLayout.ActiveDocument.1">
                  <p:embed/>
                </p:oleObj>
              </mc:Choice>
              <mc:Fallback>
                <p:oleObj name="think-cell Foli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pic>
        <p:nvPicPr>
          <p:cNvPr id="7" name="Logo" descr="ika-Logo-rgb.png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14800" y="183600"/>
            <a:ext cx="2343600" cy="529200"/>
          </a:xfrm>
          <a:prstGeom prst="rect">
            <a:avLst/>
          </a:prstGeom>
        </p:spPr>
      </p:pic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2018/07/30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13" name="Logo"/>
          <p:cNvGrpSpPr>
            <a:grpSpLocks/>
          </p:cNvGrpSpPr>
          <p:nvPr/>
        </p:nvGrpSpPr>
        <p:grpSpPr bwMode="auto">
          <a:xfrm>
            <a:off x="9986400" y="190800"/>
            <a:ext cx="1872000" cy="705600"/>
            <a:chOff x="4693" y="85"/>
            <a:chExt cx="956" cy="361"/>
          </a:xfrm>
        </p:grpSpPr>
        <p:sp>
          <p:nvSpPr>
            <p:cNvPr id="14" name="Freeform 142"/>
            <p:cNvSpPr>
              <a:spLocks/>
            </p:cNvSpPr>
            <p:nvPr/>
          </p:nvSpPr>
          <p:spPr bwMode="auto">
            <a:xfrm>
              <a:off x="5056" y="231"/>
              <a:ext cx="392" cy="215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6" y="52"/>
                </a:cxn>
                <a:cxn ang="0">
                  <a:pos x="0" y="148"/>
                </a:cxn>
                <a:cxn ang="0">
                  <a:pos x="68" y="148"/>
                </a:cxn>
                <a:cxn ang="0">
                  <a:pos x="264" y="57"/>
                </a:cxn>
                <a:cxn ang="0">
                  <a:pos x="139" y="0"/>
                </a:cxn>
                <a:cxn ang="0">
                  <a:pos x="125" y="0"/>
                </a:cxn>
              </a:cxnLst>
              <a:rect l="0" t="0" r="r" b="b"/>
              <a:pathLst>
                <a:path w="264" h="148">
                  <a:moveTo>
                    <a:pt x="125" y="0"/>
                  </a:moveTo>
                  <a:cubicBezTo>
                    <a:pt x="125" y="0"/>
                    <a:pt x="226" y="39"/>
                    <a:pt x="226" y="52"/>
                  </a:cubicBezTo>
                  <a:cubicBezTo>
                    <a:pt x="226" y="84"/>
                    <a:pt x="0" y="148"/>
                    <a:pt x="0" y="148"/>
                  </a:cubicBezTo>
                  <a:cubicBezTo>
                    <a:pt x="68" y="148"/>
                    <a:pt x="68" y="148"/>
                    <a:pt x="68" y="148"/>
                  </a:cubicBezTo>
                  <a:cubicBezTo>
                    <a:pt x="68" y="148"/>
                    <a:pt x="264" y="94"/>
                    <a:pt x="264" y="57"/>
                  </a:cubicBezTo>
                  <a:cubicBezTo>
                    <a:pt x="264" y="32"/>
                    <a:pt x="139" y="0"/>
                    <a:pt x="139" y="0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5" name="Freeform 143"/>
            <p:cNvSpPr>
              <a:spLocks/>
            </p:cNvSpPr>
            <p:nvPr/>
          </p:nvSpPr>
          <p:spPr bwMode="auto">
            <a:xfrm>
              <a:off x="5347" y="229"/>
              <a:ext cx="302" cy="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63"/>
                </a:cxn>
                <a:cxn ang="0">
                  <a:pos x="63" y="149"/>
                </a:cxn>
                <a:cxn ang="0">
                  <a:pos x="114" y="149"/>
                </a:cxn>
                <a:cxn ang="0">
                  <a:pos x="203" y="62"/>
                </a:cxn>
                <a:cxn ang="0">
                  <a:pos x="17" y="1"/>
                </a:cxn>
                <a:cxn ang="0">
                  <a:pos x="0" y="0"/>
                </a:cxn>
              </a:cxnLst>
              <a:rect l="0" t="0" r="r" b="b"/>
              <a:pathLst>
                <a:path w="203" h="149">
                  <a:moveTo>
                    <a:pt x="0" y="0"/>
                  </a:moveTo>
                  <a:cubicBezTo>
                    <a:pt x="0" y="0"/>
                    <a:pt x="171" y="33"/>
                    <a:pt x="168" y="63"/>
                  </a:cubicBezTo>
                  <a:cubicBezTo>
                    <a:pt x="164" y="103"/>
                    <a:pt x="63" y="149"/>
                    <a:pt x="63" y="149"/>
                  </a:cubicBezTo>
                  <a:cubicBezTo>
                    <a:pt x="114" y="149"/>
                    <a:pt x="114" y="149"/>
                    <a:pt x="114" y="149"/>
                  </a:cubicBezTo>
                  <a:cubicBezTo>
                    <a:pt x="114" y="149"/>
                    <a:pt x="203" y="103"/>
                    <a:pt x="203" y="62"/>
                  </a:cubicBezTo>
                  <a:cubicBezTo>
                    <a:pt x="203" y="24"/>
                    <a:pt x="17" y="1"/>
                    <a:pt x="17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6" name="Freeform 144"/>
            <p:cNvSpPr>
              <a:spLocks/>
            </p:cNvSpPr>
            <p:nvPr/>
          </p:nvSpPr>
          <p:spPr bwMode="auto">
            <a:xfrm>
              <a:off x="4693" y="85"/>
              <a:ext cx="144" cy="264"/>
            </a:xfrm>
            <a:custGeom>
              <a:avLst/>
              <a:gdLst/>
              <a:ahLst/>
              <a:cxnLst>
                <a:cxn ang="0">
                  <a:pos x="71" y="27"/>
                </a:cxn>
                <a:cxn ang="0">
                  <a:pos x="57" y="43"/>
                </a:cxn>
                <a:cxn ang="0">
                  <a:pos x="57" y="50"/>
                </a:cxn>
                <a:cxn ang="0">
                  <a:pos x="87" y="50"/>
                </a:cxn>
                <a:cxn ang="0">
                  <a:pos x="84" y="73"/>
                </a:cxn>
                <a:cxn ang="0">
                  <a:pos x="57" y="73"/>
                </a:cxn>
                <a:cxn ang="0">
                  <a:pos x="57" y="181"/>
                </a:cxn>
                <a:cxn ang="0">
                  <a:pos x="23" y="181"/>
                </a:cxn>
                <a:cxn ang="0">
                  <a:pos x="23" y="73"/>
                </a:cxn>
                <a:cxn ang="0">
                  <a:pos x="0" y="73"/>
                </a:cxn>
                <a:cxn ang="0">
                  <a:pos x="0" y="50"/>
                </a:cxn>
                <a:cxn ang="0">
                  <a:pos x="23" y="50"/>
                </a:cxn>
                <a:cxn ang="0">
                  <a:pos x="23" y="41"/>
                </a:cxn>
                <a:cxn ang="0">
                  <a:pos x="65" y="0"/>
                </a:cxn>
                <a:cxn ang="0">
                  <a:pos x="97" y="6"/>
                </a:cxn>
                <a:cxn ang="0">
                  <a:pos x="97" y="31"/>
                </a:cxn>
                <a:cxn ang="0">
                  <a:pos x="71" y="27"/>
                </a:cxn>
              </a:cxnLst>
              <a:rect l="0" t="0" r="r" b="b"/>
              <a:pathLst>
                <a:path w="97" h="181">
                  <a:moveTo>
                    <a:pt x="71" y="27"/>
                  </a:moveTo>
                  <a:cubicBezTo>
                    <a:pt x="61" y="27"/>
                    <a:pt x="57" y="32"/>
                    <a:pt x="57" y="43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9"/>
                    <a:pt x="43" y="0"/>
                    <a:pt x="65" y="0"/>
                  </a:cubicBezTo>
                  <a:cubicBezTo>
                    <a:pt x="84" y="0"/>
                    <a:pt x="97" y="6"/>
                    <a:pt x="97" y="6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97" y="31"/>
                    <a:pt x="81" y="27"/>
                    <a:pt x="71" y="27"/>
                  </a:cubicBezTo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7" name="Freeform 145"/>
            <p:cNvSpPr>
              <a:spLocks noEditPoints="1"/>
            </p:cNvSpPr>
            <p:nvPr/>
          </p:nvSpPr>
          <p:spPr bwMode="auto">
            <a:xfrm>
              <a:off x="4859" y="88"/>
              <a:ext cx="167" cy="2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7" y="0"/>
                </a:cxn>
                <a:cxn ang="0">
                  <a:pos x="87" y="448"/>
                </a:cxn>
                <a:cxn ang="0">
                  <a:pos x="0" y="448"/>
                </a:cxn>
                <a:cxn ang="0">
                  <a:pos x="0" y="0"/>
                </a:cxn>
                <a:cxn ang="0">
                  <a:pos x="182" y="453"/>
                </a:cxn>
                <a:cxn ang="0">
                  <a:pos x="92" y="263"/>
                </a:cxn>
                <a:cxn ang="0">
                  <a:pos x="167" y="120"/>
                </a:cxn>
                <a:cxn ang="0">
                  <a:pos x="267" y="120"/>
                </a:cxn>
                <a:cxn ang="0">
                  <a:pos x="180" y="258"/>
                </a:cxn>
                <a:cxn ang="0">
                  <a:pos x="280" y="448"/>
                </a:cxn>
                <a:cxn ang="0">
                  <a:pos x="182" y="453"/>
                </a:cxn>
              </a:cxnLst>
              <a:rect l="0" t="0" r="r" b="b"/>
              <a:pathLst>
                <a:path w="280" h="453">
                  <a:moveTo>
                    <a:pt x="0" y="0"/>
                  </a:moveTo>
                  <a:lnTo>
                    <a:pt x="87" y="0"/>
                  </a:lnTo>
                  <a:lnTo>
                    <a:pt x="87" y="448"/>
                  </a:lnTo>
                  <a:lnTo>
                    <a:pt x="0" y="448"/>
                  </a:lnTo>
                  <a:lnTo>
                    <a:pt x="0" y="0"/>
                  </a:lnTo>
                  <a:close/>
                  <a:moveTo>
                    <a:pt x="182" y="453"/>
                  </a:moveTo>
                  <a:lnTo>
                    <a:pt x="92" y="263"/>
                  </a:lnTo>
                  <a:lnTo>
                    <a:pt x="167" y="120"/>
                  </a:lnTo>
                  <a:lnTo>
                    <a:pt x="267" y="120"/>
                  </a:lnTo>
                  <a:lnTo>
                    <a:pt x="180" y="258"/>
                  </a:lnTo>
                  <a:lnTo>
                    <a:pt x="280" y="448"/>
                  </a:lnTo>
                  <a:lnTo>
                    <a:pt x="182" y="453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8" name="Freeform 146"/>
            <p:cNvSpPr>
              <a:spLocks noEditPoints="1"/>
            </p:cNvSpPr>
            <p:nvPr/>
          </p:nvSpPr>
          <p:spPr bwMode="auto">
            <a:xfrm>
              <a:off x="5040" y="154"/>
              <a:ext cx="158" cy="198"/>
            </a:xfrm>
            <a:custGeom>
              <a:avLst/>
              <a:gdLst/>
              <a:ahLst/>
              <a:cxnLst>
                <a:cxn ang="0">
                  <a:pos x="76" y="134"/>
                </a:cxn>
                <a:cxn ang="0">
                  <a:pos x="72" y="122"/>
                </a:cxn>
                <a:cxn ang="0">
                  <a:pos x="37" y="136"/>
                </a:cxn>
                <a:cxn ang="0">
                  <a:pos x="0" y="94"/>
                </a:cxn>
                <a:cxn ang="0">
                  <a:pos x="49" y="52"/>
                </a:cxn>
                <a:cxn ang="0">
                  <a:pos x="71" y="52"/>
                </a:cxn>
                <a:cxn ang="0">
                  <a:pos x="71" y="42"/>
                </a:cxn>
                <a:cxn ang="0">
                  <a:pos x="53" y="28"/>
                </a:cxn>
                <a:cxn ang="0">
                  <a:pos x="11" y="36"/>
                </a:cxn>
                <a:cxn ang="0">
                  <a:pos x="11" y="8"/>
                </a:cxn>
                <a:cxn ang="0">
                  <a:pos x="59" y="0"/>
                </a:cxn>
                <a:cxn ang="0">
                  <a:pos x="106" y="43"/>
                </a:cxn>
                <a:cxn ang="0">
                  <a:pos x="106" y="134"/>
                </a:cxn>
                <a:cxn ang="0">
                  <a:pos x="76" y="134"/>
                </a:cxn>
                <a:cxn ang="0">
                  <a:pos x="71" y="71"/>
                </a:cxn>
                <a:cxn ang="0">
                  <a:pos x="62" y="71"/>
                </a:cxn>
                <a:cxn ang="0">
                  <a:pos x="34" y="93"/>
                </a:cxn>
                <a:cxn ang="0">
                  <a:pos x="49" y="111"/>
                </a:cxn>
                <a:cxn ang="0">
                  <a:pos x="71" y="104"/>
                </a:cxn>
                <a:cxn ang="0">
                  <a:pos x="71" y="71"/>
                </a:cxn>
              </a:cxnLst>
              <a:rect l="0" t="0" r="r" b="b"/>
              <a:pathLst>
                <a:path w="106" h="136">
                  <a:moveTo>
                    <a:pt x="76" y="134"/>
                  </a:moveTo>
                  <a:cubicBezTo>
                    <a:pt x="72" y="122"/>
                    <a:pt x="72" y="122"/>
                    <a:pt x="72" y="122"/>
                  </a:cubicBezTo>
                  <a:cubicBezTo>
                    <a:pt x="72" y="122"/>
                    <a:pt x="59" y="136"/>
                    <a:pt x="37" y="136"/>
                  </a:cubicBezTo>
                  <a:cubicBezTo>
                    <a:pt x="21" y="136"/>
                    <a:pt x="0" y="130"/>
                    <a:pt x="0" y="94"/>
                  </a:cubicBezTo>
                  <a:cubicBezTo>
                    <a:pt x="0" y="58"/>
                    <a:pt x="29" y="52"/>
                    <a:pt x="49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30"/>
                    <a:pt x="65" y="28"/>
                    <a:pt x="53" y="28"/>
                  </a:cubicBezTo>
                  <a:cubicBezTo>
                    <a:pt x="34" y="28"/>
                    <a:pt x="11" y="36"/>
                    <a:pt x="11" y="3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34" y="0"/>
                    <a:pt x="59" y="0"/>
                  </a:cubicBezTo>
                  <a:cubicBezTo>
                    <a:pt x="85" y="0"/>
                    <a:pt x="106" y="7"/>
                    <a:pt x="106" y="43"/>
                  </a:cubicBezTo>
                  <a:cubicBezTo>
                    <a:pt x="106" y="134"/>
                    <a:pt x="106" y="134"/>
                    <a:pt x="106" y="134"/>
                  </a:cubicBezTo>
                  <a:lnTo>
                    <a:pt x="76" y="134"/>
                  </a:lnTo>
                  <a:close/>
                  <a:moveTo>
                    <a:pt x="71" y="71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42" y="72"/>
                    <a:pt x="34" y="76"/>
                    <a:pt x="34" y="93"/>
                  </a:cubicBezTo>
                  <a:cubicBezTo>
                    <a:pt x="34" y="107"/>
                    <a:pt x="40" y="111"/>
                    <a:pt x="49" y="111"/>
                  </a:cubicBezTo>
                  <a:cubicBezTo>
                    <a:pt x="62" y="111"/>
                    <a:pt x="71" y="104"/>
                    <a:pt x="71" y="104"/>
                  </a:cubicBezTo>
                  <a:lnTo>
                    <a:pt x="71" y="71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</p:grpSp>
      <p:sp>
        <p:nvSpPr>
          <p:cNvPr id="19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fka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20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30.07.2018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baseline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</a:t>
            </a: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fka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 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1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2018/07/30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Logo"/>
          <p:cNvGrpSpPr>
            <a:grpSpLocks/>
          </p:cNvGrpSpPr>
          <p:nvPr/>
        </p:nvGrpSpPr>
        <p:grpSpPr bwMode="auto">
          <a:xfrm>
            <a:off x="9986400" y="190800"/>
            <a:ext cx="1872000" cy="705600"/>
            <a:chOff x="4693" y="85"/>
            <a:chExt cx="956" cy="361"/>
          </a:xfrm>
        </p:grpSpPr>
        <p:sp>
          <p:nvSpPr>
            <p:cNvPr id="20" name="Freeform 142"/>
            <p:cNvSpPr>
              <a:spLocks/>
            </p:cNvSpPr>
            <p:nvPr/>
          </p:nvSpPr>
          <p:spPr bwMode="auto">
            <a:xfrm>
              <a:off x="5056" y="231"/>
              <a:ext cx="392" cy="215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6" y="52"/>
                </a:cxn>
                <a:cxn ang="0">
                  <a:pos x="0" y="148"/>
                </a:cxn>
                <a:cxn ang="0">
                  <a:pos x="68" y="148"/>
                </a:cxn>
                <a:cxn ang="0">
                  <a:pos x="264" y="57"/>
                </a:cxn>
                <a:cxn ang="0">
                  <a:pos x="139" y="0"/>
                </a:cxn>
                <a:cxn ang="0">
                  <a:pos x="125" y="0"/>
                </a:cxn>
              </a:cxnLst>
              <a:rect l="0" t="0" r="r" b="b"/>
              <a:pathLst>
                <a:path w="264" h="148">
                  <a:moveTo>
                    <a:pt x="125" y="0"/>
                  </a:moveTo>
                  <a:cubicBezTo>
                    <a:pt x="125" y="0"/>
                    <a:pt x="226" y="39"/>
                    <a:pt x="226" y="52"/>
                  </a:cubicBezTo>
                  <a:cubicBezTo>
                    <a:pt x="226" y="84"/>
                    <a:pt x="0" y="148"/>
                    <a:pt x="0" y="148"/>
                  </a:cubicBezTo>
                  <a:cubicBezTo>
                    <a:pt x="68" y="148"/>
                    <a:pt x="68" y="148"/>
                    <a:pt x="68" y="148"/>
                  </a:cubicBezTo>
                  <a:cubicBezTo>
                    <a:pt x="68" y="148"/>
                    <a:pt x="264" y="94"/>
                    <a:pt x="264" y="57"/>
                  </a:cubicBezTo>
                  <a:cubicBezTo>
                    <a:pt x="264" y="32"/>
                    <a:pt x="139" y="0"/>
                    <a:pt x="139" y="0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1" name="Freeform 143"/>
            <p:cNvSpPr>
              <a:spLocks/>
            </p:cNvSpPr>
            <p:nvPr/>
          </p:nvSpPr>
          <p:spPr bwMode="auto">
            <a:xfrm>
              <a:off x="5347" y="229"/>
              <a:ext cx="302" cy="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63"/>
                </a:cxn>
                <a:cxn ang="0">
                  <a:pos x="63" y="149"/>
                </a:cxn>
                <a:cxn ang="0">
                  <a:pos x="114" y="149"/>
                </a:cxn>
                <a:cxn ang="0">
                  <a:pos x="203" y="62"/>
                </a:cxn>
                <a:cxn ang="0">
                  <a:pos x="17" y="1"/>
                </a:cxn>
                <a:cxn ang="0">
                  <a:pos x="0" y="0"/>
                </a:cxn>
              </a:cxnLst>
              <a:rect l="0" t="0" r="r" b="b"/>
              <a:pathLst>
                <a:path w="203" h="149">
                  <a:moveTo>
                    <a:pt x="0" y="0"/>
                  </a:moveTo>
                  <a:cubicBezTo>
                    <a:pt x="0" y="0"/>
                    <a:pt x="171" y="33"/>
                    <a:pt x="168" y="63"/>
                  </a:cubicBezTo>
                  <a:cubicBezTo>
                    <a:pt x="164" y="103"/>
                    <a:pt x="63" y="149"/>
                    <a:pt x="63" y="149"/>
                  </a:cubicBezTo>
                  <a:cubicBezTo>
                    <a:pt x="114" y="149"/>
                    <a:pt x="114" y="149"/>
                    <a:pt x="114" y="149"/>
                  </a:cubicBezTo>
                  <a:cubicBezTo>
                    <a:pt x="114" y="149"/>
                    <a:pt x="203" y="103"/>
                    <a:pt x="203" y="62"/>
                  </a:cubicBezTo>
                  <a:cubicBezTo>
                    <a:pt x="203" y="24"/>
                    <a:pt x="17" y="1"/>
                    <a:pt x="17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2" name="Freeform 144"/>
            <p:cNvSpPr>
              <a:spLocks/>
            </p:cNvSpPr>
            <p:nvPr/>
          </p:nvSpPr>
          <p:spPr bwMode="auto">
            <a:xfrm>
              <a:off x="4693" y="85"/>
              <a:ext cx="144" cy="264"/>
            </a:xfrm>
            <a:custGeom>
              <a:avLst/>
              <a:gdLst/>
              <a:ahLst/>
              <a:cxnLst>
                <a:cxn ang="0">
                  <a:pos x="71" y="27"/>
                </a:cxn>
                <a:cxn ang="0">
                  <a:pos x="57" y="43"/>
                </a:cxn>
                <a:cxn ang="0">
                  <a:pos x="57" y="50"/>
                </a:cxn>
                <a:cxn ang="0">
                  <a:pos x="87" y="50"/>
                </a:cxn>
                <a:cxn ang="0">
                  <a:pos x="84" y="73"/>
                </a:cxn>
                <a:cxn ang="0">
                  <a:pos x="57" y="73"/>
                </a:cxn>
                <a:cxn ang="0">
                  <a:pos x="57" y="181"/>
                </a:cxn>
                <a:cxn ang="0">
                  <a:pos x="23" y="181"/>
                </a:cxn>
                <a:cxn ang="0">
                  <a:pos x="23" y="73"/>
                </a:cxn>
                <a:cxn ang="0">
                  <a:pos x="0" y="73"/>
                </a:cxn>
                <a:cxn ang="0">
                  <a:pos x="0" y="50"/>
                </a:cxn>
                <a:cxn ang="0">
                  <a:pos x="23" y="50"/>
                </a:cxn>
                <a:cxn ang="0">
                  <a:pos x="23" y="41"/>
                </a:cxn>
                <a:cxn ang="0">
                  <a:pos x="65" y="0"/>
                </a:cxn>
                <a:cxn ang="0">
                  <a:pos x="97" y="6"/>
                </a:cxn>
                <a:cxn ang="0">
                  <a:pos x="97" y="31"/>
                </a:cxn>
                <a:cxn ang="0">
                  <a:pos x="71" y="27"/>
                </a:cxn>
              </a:cxnLst>
              <a:rect l="0" t="0" r="r" b="b"/>
              <a:pathLst>
                <a:path w="97" h="181">
                  <a:moveTo>
                    <a:pt x="71" y="27"/>
                  </a:moveTo>
                  <a:cubicBezTo>
                    <a:pt x="61" y="27"/>
                    <a:pt x="57" y="32"/>
                    <a:pt x="57" y="43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9"/>
                    <a:pt x="43" y="0"/>
                    <a:pt x="65" y="0"/>
                  </a:cubicBezTo>
                  <a:cubicBezTo>
                    <a:pt x="84" y="0"/>
                    <a:pt x="97" y="6"/>
                    <a:pt x="97" y="6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97" y="31"/>
                    <a:pt x="81" y="27"/>
                    <a:pt x="71" y="27"/>
                  </a:cubicBezTo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3" name="Freeform 145"/>
            <p:cNvSpPr>
              <a:spLocks noEditPoints="1"/>
            </p:cNvSpPr>
            <p:nvPr/>
          </p:nvSpPr>
          <p:spPr bwMode="auto">
            <a:xfrm>
              <a:off x="4859" y="88"/>
              <a:ext cx="167" cy="2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7" y="0"/>
                </a:cxn>
                <a:cxn ang="0">
                  <a:pos x="87" y="448"/>
                </a:cxn>
                <a:cxn ang="0">
                  <a:pos x="0" y="448"/>
                </a:cxn>
                <a:cxn ang="0">
                  <a:pos x="0" y="0"/>
                </a:cxn>
                <a:cxn ang="0">
                  <a:pos x="182" y="453"/>
                </a:cxn>
                <a:cxn ang="0">
                  <a:pos x="92" y="263"/>
                </a:cxn>
                <a:cxn ang="0">
                  <a:pos x="167" y="120"/>
                </a:cxn>
                <a:cxn ang="0">
                  <a:pos x="267" y="120"/>
                </a:cxn>
                <a:cxn ang="0">
                  <a:pos x="180" y="258"/>
                </a:cxn>
                <a:cxn ang="0">
                  <a:pos x="280" y="448"/>
                </a:cxn>
                <a:cxn ang="0">
                  <a:pos x="182" y="453"/>
                </a:cxn>
              </a:cxnLst>
              <a:rect l="0" t="0" r="r" b="b"/>
              <a:pathLst>
                <a:path w="280" h="453">
                  <a:moveTo>
                    <a:pt x="0" y="0"/>
                  </a:moveTo>
                  <a:lnTo>
                    <a:pt x="87" y="0"/>
                  </a:lnTo>
                  <a:lnTo>
                    <a:pt x="87" y="448"/>
                  </a:lnTo>
                  <a:lnTo>
                    <a:pt x="0" y="448"/>
                  </a:lnTo>
                  <a:lnTo>
                    <a:pt x="0" y="0"/>
                  </a:lnTo>
                  <a:close/>
                  <a:moveTo>
                    <a:pt x="182" y="453"/>
                  </a:moveTo>
                  <a:lnTo>
                    <a:pt x="92" y="263"/>
                  </a:lnTo>
                  <a:lnTo>
                    <a:pt x="167" y="120"/>
                  </a:lnTo>
                  <a:lnTo>
                    <a:pt x="267" y="120"/>
                  </a:lnTo>
                  <a:lnTo>
                    <a:pt x="180" y="258"/>
                  </a:lnTo>
                  <a:lnTo>
                    <a:pt x="280" y="448"/>
                  </a:lnTo>
                  <a:lnTo>
                    <a:pt x="182" y="453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4" name="Freeform 146"/>
            <p:cNvSpPr>
              <a:spLocks noEditPoints="1"/>
            </p:cNvSpPr>
            <p:nvPr/>
          </p:nvSpPr>
          <p:spPr bwMode="auto">
            <a:xfrm>
              <a:off x="5040" y="154"/>
              <a:ext cx="158" cy="198"/>
            </a:xfrm>
            <a:custGeom>
              <a:avLst/>
              <a:gdLst/>
              <a:ahLst/>
              <a:cxnLst>
                <a:cxn ang="0">
                  <a:pos x="76" y="134"/>
                </a:cxn>
                <a:cxn ang="0">
                  <a:pos x="72" y="122"/>
                </a:cxn>
                <a:cxn ang="0">
                  <a:pos x="37" y="136"/>
                </a:cxn>
                <a:cxn ang="0">
                  <a:pos x="0" y="94"/>
                </a:cxn>
                <a:cxn ang="0">
                  <a:pos x="49" y="52"/>
                </a:cxn>
                <a:cxn ang="0">
                  <a:pos x="71" y="52"/>
                </a:cxn>
                <a:cxn ang="0">
                  <a:pos x="71" y="42"/>
                </a:cxn>
                <a:cxn ang="0">
                  <a:pos x="53" y="28"/>
                </a:cxn>
                <a:cxn ang="0">
                  <a:pos x="11" y="36"/>
                </a:cxn>
                <a:cxn ang="0">
                  <a:pos x="11" y="8"/>
                </a:cxn>
                <a:cxn ang="0">
                  <a:pos x="59" y="0"/>
                </a:cxn>
                <a:cxn ang="0">
                  <a:pos x="106" y="43"/>
                </a:cxn>
                <a:cxn ang="0">
                  <a:pos x="106" y="134"/>
                </a:cxn>
                <a:cxn ang="0">
                  <a:pos x="76" y="134"/>
                </a:cxn>
                <a:cxn ang="0">
                  <a:pos x="71" y="71"/>
                </a:cxn>
                <a:cxn ang="0">
                  <a:pos x="62" y="71"/>
                </a:cxn>
                <a:cxn ang="0">
                  <a:pos x="34" y="93"/>
                </a:cxn>
                <a:cxn ang="0">
                  <a:pos x="49" y="111"/>
                </a:cxn>
                <a:cxn ang="0">
                  <a:pos x="71" y="104"/>
                </a:cxn>
                <a:cxn ang="0">
                  <a:pos x="71" y="71"/>
                </a:cxn>
              </a:cxnLst>
              <a:rect l="0" t="0" r="r" b="b"/>
              <a:pathLst>
                <a:path w="106" h="136">
                  <a:moveTo>
                    <a:pt x="76" y="134"/>
                  </a:moveTo>
                  <a:cubicBezTo>
                    <a:pt x="72" y="122"/>
                    <a:pt x="72" y="122"/>
                    <a:pt x="72" y="122"/>
                  </a:cubicBezTo>
                  <a:cubicBezTo>
                    <a:pt x="72" y="122"/>
                    <a:pt x="59" y="136"/>
                    <a:pt x="37" y="136"/>
                  </a:cubicBezTo>
                  <a:cubicBezTo>
                    <a:pt x="21" y="136"/>
                    <a:pt x="0" y="130"/>
                    <a:pt x="0" y="94"/>
                  </a:cubicBezTo>
                  <a:cubicBezTo>
                    <a:pt x="0" y="58"/>
                    <a:pt x="29" y="52"/>
                    <a:pt x="49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30"/>
                    <a:pt x="65" y="28"/>
                    <a:pt x="53" y="28"/>
                  </a:cubicBezTo>
                  <a:cubicBezTo>
                    <a:pt x="34" y="28"/>
                    <a:pt x="11" y="36"/>
                    <a:pt x="11" y="3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34" y="0"/>
                    <a:pt x="59" y="0"/>
                  </a:cubicBezTo>
                  <a:cubicBezTo>
                    <a:pt x="85" y="0"/>
                    <a:pt x="106" y="7"/>
                    <a:pt x="106" y="43"/>
                  </a:cubicBezTo>
                  <a:cubicBezTo>
                    <a:pt x="106" y="134"/>
                    <a:pt x="106" y="134"/>
                    <a:pt x="106" y="134"/>
                  </a:cubicBezTo>
                  <a:lnTo>
                    <a:pt x="76" y="134"/>
                  </a:lnTo>
                  <a:close/>
                  <a:moveTo>
                    <a:pt x="71" y="71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42" y="72"/>
                    <a:pt x="34" y="76"/>
                    <a:pt x="34" y="93"/>
                  </a:cubicBezTo>
                  <a:cubicBezTo>
                    <a:pt x="34" y="107"/>
                    <a:pt x="40" y="111"/>
                    <a:pt x="49" y="111"/>
                  </a:cubicBezTo>
                  <a:cubicBezTo>
                    <a:pt x="62" y="111"/>
                    <a:pt x="71" y="104"/>
                    <a:pt x="71" y="104"/>
                  </a:cubicBezTo>
                  <a:lnTo>
                    <a:pt x="71" y="71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Aachen, 30.11.2022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Gergely Bilkei-Gorzo,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Doktorarbeit</a:t>
            </a: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Verteiltes Rechnen mittels autonomen Fahrzeugsteuergeräten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 für Kraftfahrzeuge</a:t>
            </a:r>
          </a:p>
        </p:txBody>
      </p:sp>
    </p:spTree>
    <p:extLst>
      <p:ext uri="{BB962C8B-B14F-4D97-AF65-F5344CB8AC3E}">
        <p14:creationId xmlns:p14="http://schemas.microsoft.com/office/powerpoint/2010/main" val="3681357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C0B4F60-6FCC-3912-E222-6CE15E60C669}"/>
              </a:ext>
            </a:extLst>
          </p:cNvPr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6E9730-21D9-FB6B-AF53-D95D83447C81}"/>
              </a:ext>
            </a:extLst>
          </p:cNvPr>
          <p:cNvSpPr/>
          <p:nvPr/>
        </p:nvSpPr>
        <p:spPr>
          <a:xfrm>
            <a:off x="1487488" y="1651379"/>
            <a:ext cx="8928993" cy="9622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C59C45D-1D83-577B-5069-8FEFB06F75E5}"/>
              </a:ext>
            </a:extLst>
          </p:cNvPr>
          <p:cNvSpPr txBox="1"/>
          <p:nvPr/>
        </p:nvSpPr>
        <p:spPr>
          <a:xfrm>
            <a:off x="1631505" y="1690346"/>
            <a:ext cx="878497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Kommunikationsschnittstelle</a:t>
            </a:r>
            <a:endParaRPr lang="en-GB" b="1" dirty="0"/>
          </a:p>
          <a:p>
            <a:pPr algn="ctr"/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Implementiert</a:t>
            </a:r>
            <a:r>
              <a:rPr lang="en-GB" dirty="0"/>
              <a:t> </a:t>
            </a:r>
            <a:r>
              <a:rPr lang="en-GB" dirty="0" err="1"/>
              <a:t>Kommunikation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Verwaltungsapplikation</a:t>
            </a:r>
            <a:r>
              <a:rPr lang="en-GB" dirty="0"/>
              <a:t> </a:t>
            </a:r>
            <a:endParaRPr lang="en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FC6E36-11E6-9539-60B7-EB6F36CF87AE}"/>
              </a:ext>
            </a:extLst>
          </p:cNvPr>
          <p:cNvSpPr/>
          <p:nvPr/>
        </p:nvSpPr>
        <p:spPr>
          <a:xfrm>
            <a:off x="1487488" y="2943261"/>
            <a:ext cx="8928993" cy="22083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DDABCC5-1B0D-2FBE-20A8-F64D8D2F5B7A}"/>
              </a:ext>
            </a:extLst>
          </p:cNvPr>
          <p:cNvSpPr txBox="1"/>
          <p:nvPr/>
        </p:nvSpPr>
        <p:spPr>
          <a:xfrm>
            <a:off x="1631505" y="2977344"/>
            <a:ext cx="8784976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Loader-</a:t>
            </a:r>
            <a:r>
              <a:rPr lang="en-GB" b="1" dirty="0" err="1"/>
              <a:t>Applikation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Empfängt</a:t>
            </a:r>
            <a:r>
              <a:rPr lang="en-GB" dirty="0"/>
              <a:t> </a:t>
            </a:r>
            <a:r>
              <a:rPr lang="en-GB" dirty="0" err="1"/>
              <a:t>externe</a:t>
            </a:r>
            <a:r>
              <a:rPr lang="en-GB" dirty="0"/>
              <a:t> </a:t>
            </a:r>
            <a:r>
              <a:rPr lang="en-GB" dirty="0" err="1"/>
              <a:t>Applikation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Binärcode</a:t>
            </a:r>
            <a:r>
              <a:rPr lang="en-GB" dirty="0"/>
              <a:t> und </a:t>
            </a:r>
            <a:r>
              <a:rPr lang="en-GB" dirty="0" err="1"/>
              <a:t>speichert</a:t>
            </a:r>
            <a:r>
              <a:rPr lang="en-GB" dirty="0"/>
              <a:t> es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Systemspeicher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externe</a:t>
            </a:r>
            <a:r>
              <a:rPr lang="en-GB" dirty="0"/>
              <a:t> </a:t>
            </a:r>
            <a:r>
              <a:rPr lang="en-GB" dirty="0" err="1"/>
              <a:t>Applikation</a:t>
            </a:r>
            <a:r>
              <a:rPr lang="en-GB" dirty="0"/>
              <a:t> </a:t>
            </a:r>
            <a:r>
              <a:rPr lang="en-GB" dirty="0" err="1"/>
              <a:t>starten</a:t>
            </a:r>
            <a:r>
              <a:rPr lang="en-GB" dirty="0"/>
              <a:t> und </a:t>
            </a:r>
            <a:r>
              <a:rPr lang="en-GB" dirty="0" err="1"/>
              <a:t>stoppen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Kommuniziert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externe</a:t>
            </a:r>
            <a:r>
              <a:rPr lang="en-GB" dirty="0"/>
              <a:t> </a:t>
            </a:r>
            <a:r>
              <a:rPr lang="en-GB" dirty="0" err="1"/>
              <a:t>Applikation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 err="1"/>
              <a:t>definierte</a:t>
            </a:r>
            <a:r>
              <a:rPr lang="en-GB" dirty="0"/>
              <a:t> </a:t>
            </a:r>
            <a:r>
              <a:rPr lang="en-GB" dirty="0" err="1"/>
              <a:t>Schnittstelle</a:t>
            </a:r>
            <a:endParaRPr lang="en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369DD9A-CA56-2A11-B3F2-3793A83A0816}"/>
              </a:ext>
            </a:extLst>
          </p:cNvPr>
          <p:cNvSpPr/>
          <p:nvPr/>
        </p:nvSpPr>
        <p:spPr>
          <a:xfrm>
            <a:off x="1487488" y="5481228"/>
            <a:ext cx="8928993" cy="9721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64B7405-F424-CDAC-753B-0E174A7B676B}"/>
              </a:ext>
            </a:extLst>
          </p:cNvPr>
          <p:cNvSpPr txBox="1"/>
          <p:nvPr/>
        </p:nvSpPr>
        <p:spPr>
          <a:xfrm>
            <a:off x="1631506" y="5515537"/>
            <a:ext cx="8784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Externe</a:t>
            </a:r>
            <a:r>
              <a:rPr lang="en-GB" b="1" dirty="0"/>
              <a:t> </a:t>
            </a:r>
            <a:r>
              <a:rPr lang="en-GB" b="1" dirty="0" err="1"/>
              <a:t>Applikation</a:t>
            </a:r>
            <a:endParaRPr lang="en-GB" b="1" dirty="0"/>
          </a:p>
          <a:p>
            <a:pPr algn="ctr"/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Führt</a:t>
            </a:r>
            <a:r>
              <a:rPr lang="en-GB" dirty="0"/>
              <a:t> </a:t>
            </a:r>
            <a:r>
              <a:rPr lang="en-GB" dirty="0" err="1"/>
              <a:t>Berechnungen</a:t>
            </a:r>
            <a:r>
              <a:rPr lang="en-GB" dirty="0"/>
              <a:t> für </a:t>
            </a:r>
            <a:r>
              <a:rPr lang="en-GB" dirty="0" err="1"/>
              <a:t>Auftraggeber</a:t>
            </a:r>
            <a:r>
              <a:rPr lang="en-GB" dirty="0"/>
              <a:t> auf der Hardware </a:t>
            </a:r>
            <a:r>
              <a:rPr lang="en-GB" dirty="0" err="1"/>
              <a:t>aus</a:t>
            </a:r>
            <a:endParaRPr lang="en-GB" dirty="0"/>
          </a:p>
          <a:p>
            <a:endParaRPr lang="en-GB" b="1" dirty="0"/>
          </a:p>
          <a:p>
            <a:endParaRPr lang="en-DE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B2AA234-DE8F-1B70-A925-911DAF68398E}"/>
              </a:ext>
            </a:extLst>
          </p:cNvPr>
          <p:cNvSpPr txBox="1"/>
          <p:nvPr/>
        </p:nvSpPr>
        <p:spPr>
          <a:xfrm>
            <a:off x="479376" y="1156222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Softwarestruktur</a:t>
            </a:r>
            <a:r>
              <a:rPr lang="en-GB" b="1" dirty="0"/>
              <a:t> </a:t>
            </a:r>
            <a:r>
              <a:rPr lang="en-GB" b="1" dirty="0" err="1"/>
              <a:t>im</a:t>
            </a:r>
            <a:r>
              <a:rPr lang="en-GB" b="1" dirty="0"/>
              <a:t> </a:t>
            </a:r>
            <a:r>
              <a:rPr lang="en-GB" b="1" dirty="0" err="1"/>
              <a:t>Fahrzeugsteuergerät</a:t>
            </a:r>
            <a:r>
              <a:rPr lang="en-GB" b="1" dirty="0"/>
              <a:t>:</a:t>
            </a:r>
            <a:endParaRPr lang="en-DE" b="1" dirty="0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97277DFA-B520-25C5-A9FF-CB7D1683ABE5}"/>
              </a:ext>
            </a:extLst>
          </p:cNvPr>
          <p:cNvSpPr/>
          <p:nvPr/>
        </p:nvSpPr>
        <p:spPr>
          <a:xfrm>
            <a:off x="4375141" y="2613677"/>
            <a:ext cx="648072" cy="329585"/>
          </a:xfrm>
          <a:prstGeom prst="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D25F3B52-698F-3CAD-50BD-0D97EA2A64E8}"/>
              </a:ext>
            </a:extLst>
          </p:cNvPr>
          <p:cNvSpPr/>
          <p:nvPr/>
        </p:nvSpPr>
        <p:spPr>
          <a:xfrm rot="10800000">
            <a:off x="6816080" y="2624624"/>
            <a:ext cx="648072" cy="318637"/>
          </a:xfrm>
          <a:prstGeom prst="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0A68EDCF-B182-7248-A010-1B8CA449784A}"/>
              </a:ext>
            </a:extLst>
          </p:cNvPr>
          <p:cNvSpPr/>
          <p:nvPr/>
        </p:nvSpPr>
        <p:spPr>
          <a:xfrm>
            <a:off x="4354210" y="5140696"/>
            <a:ext cx="648072" cy="329585"/>
          </a:xfrm>
          <a:prstGeom prst="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29D43B4B-B6C9-DCC3-87C7-7295D24A1AE6}"/>
              </a:ext>
            </a:extLst>
          </p:cNvPr>
          <p:cNvSpPr/>
          <p:nvPr/>
        </p:nvSpPr>
        <p:spPr>
          <a:xfrm rot="10800000">
            <a:off x="6795149" y="5151643"/>
            <a:ext cx="648072" cy="318637"/>
          </a:xfrm>
          <a:prstGeom prst="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6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C0B4F60-6FCC-3912-E222-6CE15E60C669}"/>
              </a:ext>
            </a:extLst>
          </p:cNvPr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6E9730-21D9-FB6B-AF53-D95D83447C81}"/>
              </a:ext>
            </a:extLst>
          </p:cNvPr>
          <p:cNvSpPr/>
          <p:nvPr/>
        </p:nvSpPr>
        <p:spPr>
          <a:xfrm>
            <a:off x="1487488" y="1651379"/>
            <a:ext cx="8928993" cy="9622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C59C45D-1D83-577B-5069-8FEFB06F75E5}"/>
              </a:ext>
            </a:extLst>
          </p:cNvPr>
          <p:cNvSpPr txBox="1"/>
          <p:nvPr/>
        </p:nvSpPr>
        <p:spPr>
          <a:xfrm>
            <a:off x="1631505" y="1690346"/>
            <a:ext cx="878497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Kommunikationsschnittstelle</a:t>
            </a:r>
            <a:endParaRPr lang="en-GB" b="1" dirty="0"/>
          </a:p>
          <a:p>
            <a:pPr algn="ctr"/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Implementiert</a:t>
            </a:r>
            <a:r>
              <a:rPr lang="en-GB" dirty="0"/>
              <a:t> </a:t>
            </a:r>
            <a:r>
              <a:rPr lang="en-GB" dirty="0" err="1"/>
              <a:t>Kommunikation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den </a:t>
            </a:r>
            <a:r>
              <a:rPr lang="en-GB" dirty="0" err="1"/>
              <a:t>Fahrzeugen</a:t>
            </a:r>
            <a:r>
              <a:rPr lang="en-GB" dirty="0"/>
              <a:t> </a:t>
            </a:r>
            <a:endParaRPr lang="en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FC6E36-11E6-9539-60B7-EB6F36CF87AE}"/>
              </a:ext>
            </a:extLst>
          </p:cNvPr>
          <p:cNvSpPr/>
          <p:nvPr/>
        </p:nvSpPr>
        <p:spPr>
          <a:xfrm>
            <a:off x="1487488" y="2943261"/>
            <a:ext cx="8928993" cy="22083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DDABCC5-1B0D-2FBE-20A8-F64D8D2F5B7A}"/>
              </a:ext>
            </a:extLst>
          </p:cNvPr>
          <p:cNvSpPr txBox="1"/>
          <p:nvPr/>
        </p:nvSpPr>
        <p:spPr>
          <a:xfrm>
            <a:off x="1631505" y="2977344"/>
            <a:ext cx="8784976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Loader-</a:t>
            </a:r>
            <a:r>
              <a:rPr lang="en-GB" b="1" dirty="0" err="1"/>
              <a:t>Applikation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Empfängt</a:t>
            </a:r>
            <a:r>
              <a:rPr lang="en-GB" dirty="0"/>
              <a:t> </a:t>
            </a:r>
            <a:r>
              <a:rPr lang="en-GB" dirty="0" err="1"/>
              <a:t>externe</a:t>
            </a:r>
            <a:r>
              <a:rPr lang="en-GB" dirty="0"/>
              <a:t> </a:t>
            </a:r>
            <a:r>
              <a:rPr lang="en-GB" dirty="0" err="1"/>
              <a:t>Applikation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Binärcode</a:t>
            </a:r>
            <a:r>
              <a:rPr lang="en-GB" dirty="0"/>
              <a:t> und </a:t>
            </a:r>
            <a:r>
              <a:rPr lang="en-GB" dirty="0" err="1"/>
              <a:t>speichert</a:t>
            </a:r>
            <a:r>
              <a:rPr lang="en-GB" dirty="0"/>
              <a:t> es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Systemspeicher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externe</a:t>
            </a:r>
            <a:r>
              <a:rPr lang="en-GB" dirty="0"/>
              <a:t> </a:t>
            </a:r>
            <a:r>
              <a:rPr lang="en-GB" dirty="0" err="1"/>
              <a:t>Applikation</a:t>
            </a:r>
            <a:r>
              <a:rPr lang="en-GB" dirty="0"/>
              <a:t> </a:t>
            </a:r>
            <a:r>
              <a:rPr lang="en-GB" dirty="0" err="1"/>
              <a:t>starten</a:t>
            </a:r>
            <a:r>
              <a:rPr lang="en-GB" dirty="0"/>
              <a:t> und </a:t>
            </a:r>
            <a:r>
              <a:rPr lang="en-GB" dirty="0" err="1"/>
              <a:t>stoppen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Kommuniziert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externe</a:t>
            </a:r>
            <a:r>
              <a:rPr lang="en-GB" dirty="0"/>
              <a:t> </a:t>
            </a:r>
            <a:r>
              <a:rPr lang="en-GB" dirty="0" err="1"/>
              <a:t>Applikation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 err="1"/>
              <a:t>definierte</a:t>
            </a:r>
            <a:r>
              <a:rPr lang="en-GB" dirty="0"/>
              <a:t> </a:t>
            </a:r>
            <a:r>
              <a:rPr lang="en-GB" dirty="0" err="1"/>
              <a:t>Schnittstelle</a:t>
            </a:r>
            <a:endParaRPr lang="en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369DD9A-CA56-2A11-B3F2-3793A83A0816}"/>
              </a:ext>
            </a:extLst>
          </p:cNvPr>
          <p:cNvSpPr/>
          <p:nvPr/>
        </p:nvSpPr>
        <p:spPr>
          <a:xfrm>
            <a:off x="1487488" y="5481228"/>
            <a:ext cx="8928993" cy="9721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64B7405-F424-CDAC-753B-0E174A7B676B}"/>
              </a:ext>
            </a:extLst>
          </p:cNvPr>
          <p:cNvSpPr txBox="1"/>
          <p:nvPr/>
        </p:nvSpPr>
        <p:spPr>
          <a:xfrm>
            <a:off x="1743038" y="5470280"/>
            <a:ext cx="8784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Externe</a:t>
            </a:r>
            <a:r>
              <a:rPr lang="en-GB" b="1" dirty="0"/>
              <a:t> </a:t>
            </a:r>
            <a:r>
              <a:rPr lang="en-GB" b="1" dirty="0" err="1"/>
              <a:t>Applikation</a:t>
            </a:r>
            <a:endParaRPr lang="en-GB" b="1" dirty="0"/>
          </a:p>
          <a:p>
            <a:pPr algn="ctr"/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Führt</a:t>
            </a:r>
            <a:r>
              <a:rPr lang="en-GB" dirty="0"/>
              <a:t> </a:t>
            </a:r>
            <a:r>
              <a:rPr lang="en-GB" dirty="0" err="1"/>
              <a:t>Berechnungen</a:t>
            </a:r>
            <a:r>
              <a:rPr lang="en-GB" dirty="0"/>
              <a:t> für </a:t>
            </a:r>
            <a:r>
              <a:rPr lang="en-GB" dirty="0" err="1"/>
              <a:t>Auftraggeber</a:t>
            </a:r>
            <a:r>
              <a:rPr lang="en-GB" dirty="0"/>
              <a:t> auf der Hardware </a:t>
            </a:r>
            <a:r>
              <a:rPr lang="en-GB" dirty="0" err="1"/>
              <a:t>aus</a:t>
            </a:r>
            <a:endParaRPr lang="en-GB" dirty="0"/>
          </a:p>
          <a:p>
            <a:endParaRPr lang="en-GB" b="1" dirty="0"/>
          </a:p>
          <a:p>
            <a:endParaRPr lang="en-DE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B2AA234-DE8F-1B70-A925-911DAF68398E}"/>
              </a:ext>
            </a:extLst>
          </p:cNvPr>
          <p:cNvSpPr txBox="1"/>
          <p:nvPr/>
        </p:nvSpPr>
        <p:spPr>
          <a:xfrm>
            <a:off x="479376" y="1156222"/>
            <a:ext cx="449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Softwarestruktur</a:t>
            </a:r>
            <a:r>
              <a:rPr lang="en-GB" b="1" dirty="0"/>
              <a:t> in </a:t>
            </a:r>
            <a:r>
              <a:rPr lang="en-GB" b="1" dirty="0" err="1"/>
              <a:t>Verwaltungsserver</a:t>
            </a:r>
            <a:r>
              <a:rPr lang="en-GB" b="1" dirty="0"/>
              <a:t>:</a:t>
            </a:r>
            <a:endParaRPr lang="en-DE" b="1" dirty="0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97277DFA-B520-25C5-A9FF-CB7D1683ABE5}"/>
              </a:ext>
            </a:extLst>
          </p:cNvPr>
          <p:cNvSpPr/>
          <p:nvPr/>
        </p:nvSpPr>
        <p:spPr>
          <a:xfrm>
            <a:off x="4375141" y="2613677"/>
            <a:ext cx="648072" cy="329585"/>
          </a:xfrm>
          <a:prstGeom prst="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D25F3B52-698F-3CAD-50BD-0D97EA2A64E8}"/>
              </a:ext>
            </a:extLst>
          </p:cNvPr>
          <p:cNvSpPr/>
          <p:nvPr/>
        </p:nvSpPr>
        <p:spPr>
          <a:xfrm rot="10800000">
            <a:off x="6816080" y="2624624"/>
            <a:ext cx="648072" cy="318637"/>
          </a:xfrm>
          <a:prstGeom prst="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0A68EDCF-B182-7248-A010-1B8CA449784A}"/>
              </a:ext>
            </a:extLst>
          </p:cNvPr>
          <p:cNvSpPr/>
          <p:nvPr/>
        </p:nvSpPr>
        <p:spPr>
          <a:xfrm>
            <a:off x="4354210" y="5140696"/>
            <a:ext cx="648072" cy="329585"/>
          </a:xfrm>
          <a:prstGeom prst="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29D43B4B-B6C9-DCC3-87C7-7295D24A1AE6}"/>
              </a:ext>
            </a:extLst>
          </p:cNvPr>
          <p:cNvSpPr/>
          <p:nvPr/>
        </p:nvSpPr>
        <p:spPr>
          <a:xfrm rot="10800000">
            <a:off x="6795149" y="5151643"/>
            <a:ext cx="648072" cy="318637"/>
          </a:xfrm>
          <a:prstGeom prst="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95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3" name="Rechteck 9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1B2A65D-D5E7-5C7E-62DB-84D96213A431}"/>
              </a:ext>
            </a:extLst>
          </p:cNvPr>
          <p:cNvSpPr txBox="1"/>
          <p:nvPr/>
        </p:nvSpPr>
        <p:spPr>
          <a:xfrm>
            <a:off x="2927648" y="280372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Sicherheit</a:t>
            </a:r>
            <a:endParaRPr lang="en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B576F2B-92D7-0241-8090-7DD95EFBED73}"/>
              </a:ext>
            </a:extLst>
          </p:cNvPr>
          <p:cNvSpPr txBox="1"/>
          <p:nvPr/>
        </p:nvSpPr>
        <p:spPr>
          <a:xfrm>
            <a:off x="6942588" y="280372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Fleixbilität</a:t>
            </a:r>
            <a:endParaRPr lang="en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6FF5C11-B833-15E2-8E95-558F9EE8B160}"/>
              </a:ext>
            </a:extLst>
          </p:cNvPr>
          <p:cNvSpPr txBox="1"/>
          <p:nvPr/>
        </p:nvSpPr>
        <p:spPr>
          <a:xfrm>
            <a:off x="4475246" y="162880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Benutzerfreundlichkeit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89739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3" name="Rechteck 9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24DC21F-0378-DC9A-5294-2E4B91CB3E52}"/>
              </a:ext>
            </a:extLst>
          </p:cNvPr>
          <p:cNvSpPr txBox="1"/>
          <p:nvPr/>
        </p:nvSpPr>
        <p:spPr>
          <a:xfrm>
            <a:off x="1343472" y="1772816"/>
            <a:ext cx="68981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Verwaltungs</a:t>
            </a:r>
            <a:r>
              <a:rPr lang="en-GB" dirty="0"/>
              <a:t>-App: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Kommuniziert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Loader-</a:t>
            </a:r>
            <a:r>
              <a:rPr lang="en-GB" dirty="0" err="1"/>
              <a:t>Applikation</a:t>
            </a:r>
            <a:r>
              <a:rPr lang="en-GB" dirty="0"/>
              <a:t> auf </a:t>
            </a:r>
            <a:r>
              <a:rPr lang="en-GB" dirty="0" err="1"/>
              <a:t>Steuergät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Nimmt</a:t>
            </a:r>
            <a:r>
              <a:rPr lang="en-GB" dirty="0"/>
              <a:t> </a:t>
            </a:r>
            <a:r>
              <a:rPr lang="en-GB" dirty="0" err="1"/>
              <a:t>Applikationen</a:t>
            </a:r>
            <a:r>
              <a:rPr lang="en-GB" dirty="0"/>
              <a:t>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Benutzer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ausführbarer</a:t>
            </a:r>
            <a:r>
              <a:rPr lang="en-GB" dirty="0"/>
              <a:t> </a:t>
            </a:r>
            <a:r>
              <a:rPr lang="en-GB" dirty="0" err="1"/>
              <a:t>Binärcode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Applikationen</a:t>
            </a:r>
            <a:r>
              <a:rPr lang="en-GB" dirty="0"/>
              <a:t> an die </a:t>
            </a:r>
            <a:r>
              <a:rPr lang="en-GB" dirty="0" err="1"/>
              <a:t>Steuergäte</a:t>
            </a:r>
            <a:r>
              <a:rPr lang="en-GB" dirty="0"/>
              <a:t> </a:t>
            </a:r>
            <a:r>
              <a:rPr lang="en-GB" dirty="0" err="1"/>
              <a:t>senden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Bietet</a:t>
            </a:r>
            <a:r>
              <a:rPr lang="en-GB" dirty="0"/>
              <a:t> </a:t>
            </a:r>
            <a:r>
              <a:rPr lang="en-GB" dirty="0" err="1"/>
              <a:t>Kommunikationsschnittstelle</a:t>
            </a:r>
            <a:r>
              <a:rPr lang="en-GB" dirty="0"/>
              <a:t> </a:t>
            </a:r>
            <a:r>
              <a:rPr lang="en-GB" dirty="0" err="1"/>
              <a:t>zur</a:t>
            </a:r>
            <a:r>
              <a:rPr lang="en-GB" dirty="0"/>
              <a:t> </a:t>
            </a:r>
            <a:r>
              <a:rPr lang="en-GB" dirty="0" err="1"/>
              <a:t>Steuergerät</a:t>
            </a:r>
            <a:endParaRPr lang="en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D1B6FDC-4374-034B-4C99-B2AE8153CD3E}"/>
              </a:ext>
            </a:extLst>
          </p:cNvPr>
          <p:cNvSpPr txBox="1"/>
          <p:nvPr/>
        </p:nvSpPr>
        <p:spPr>
          <a:xfrm>
            <a:off x="1277745" y="3825044"/>
            <a:ext cx="6205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Loader App für </a:t>
            </a:r>
            <a:r>
              <a:rPr lang="en-GB" dirty="0" err="1"/>
              <a:t>Steuergerät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Kommuniziert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Verwaltungs</a:t>
            </a:r>
            <a:r>
              <a:rPr lang="en-GB" dirty="0"/>
              <a:t>-App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Empfängt</a:t>
            </a:r>
            <a:r>
              <a:rPr lang="en-GB" dirty="0"/>
              <a:t> </a:t>
            </a:r>
            <a:r>
              <a:rPr lang="en-GB" dirty="0" err="1"/>
              <a:t>Binärcode</a:t>
            </a:r>
            <a:r>
              <a:rPr lang="en-GB" dirty="0"/>
              <a:t>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Verwaltungs</a:t>
            </a:r>
            <a:r>
              <a:rPr lang="en-GB" dirty="0"/>
              <a:t>-App, </a:t>
            </a:r>
            <a:r>
              <a:rPr lang="en-GB" dirty="0" err="1"/>
              <a:t>führt</a:t>
            </a:r>
            <a:r>
              <a:rPr lang="en-GB" dirty="0"/>
              <a:t> es </a:t>
            </a:r>
            <a:r>
              <a:rPr lang="en-GB" dirty="0" err="1"/>
              <a:t>aus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Bietet</a:t>
            </a:r>
            <a:r>
              <a:rPr lang="en-GB" dirty="0"/>
              <a:t> </a:t>
            </a:r>
            <a:r>
              <a:rPr lang="en-GB" dirty="0" err="1"/>
              <a:t>Kommunikationsschnittstelle</a:t>
            </a:r>
            <a:r>
              <a:rPr lang="en-GB" dirty="0"/>
              <a:t> </a:t>
            </a:r>
            <a:r>
              <a:rPr lang="en-GB" dirty="0" err="1"/>
              <a:t>zur</a:t>
            </a:r>
            <a:r>
              <a:rPr lang="en-GB" dirty="0"/>
              <a:t> </a:t>
            </a:r>
            <a:r>
              <a:rPr lang="en-GB" dirty="0" err="1"/>
              <a:t>Steuergerät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74617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5" name="Grafik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2204864"/>
            <a:ext cx="5430252" cy="36004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4149080"/>
            <a:ext cx="1009696" cy="1009696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302" y="3994111"/>
            <a:ext cx="945653" cy="9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84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250825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Modulare Energieverteilung im Bordnetz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70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3D61D-214A-4D4F-AF12-917F5BBF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Arbeitsfortschritt und nächste Schritte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A33089-FC77-496D-80A0-75D419432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Aktuelle Phase</a:t>
            </a:r>
            <a:r>
              <a:rPr lang="de-DE" dirty="0"/>
              <a:t>: Orientierung/Einarbeitung</a:t>
            </a:r>
          </a:p>
          <a:p>
            <a:endParaRPr lang="de-DE" dirty="0"/>
          </a:p>
          <a:p>
            <a:r>
              <a:rPr lang="de-DE" b="1" dirty="0"/>
              <a:t>Nächste Schritte: </a:t>
            </a:r>
          </a:p>
          <a:p>
            <a:pPr lvl="1"/>
            <a:r>
              <a:rPr lang="de-DE" dirty="0"/>
              <a:t>Entwicklung der Software in Simulationsumgebung, Simulation von Energiemanagement und Fehlerfälle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Mögliche einfache Hardwareaufbau mit Hilfe bestehende PDU Komponenten und Raspberry Pi PC-s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Schaltungs- und Layoutentwurf für eine modulare PDU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Testaufbau mit modularen PDU-s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69829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286385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Modulare Energieverteilung im Bordnetz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75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877DB-B5BF-4F3C-B87A-D24EF7B3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5BB226-6F2A-4AA3-9418-BBC5909B2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Möglichkeit über Ford Alliance inhaltliche Schnittpunkte zu finden</a:t>
            </a:r>
          </a:p>
          <a:p>
            <a:endParaRPr lang="de-DE" dirty="0"/>
          </a:p>
          <a:p>
            <a:r>
              <a:rPr lang="de-DE" dirty="0"/>
              <a:t>Möglichkeit im Rahmen andere Bordnetzprojekte mitfinanziert zu werden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75259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Gergely Bilkei-Gorzo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+49 241 80 25631</a:t>
            </a:r>
          </a:p>
          <a:p>
            <a:r>
              <a:rPr lang="de-DE" dirty="0"/>
              <a:t>+49 241 80 22147</a:t>
            </a:r>
          </a:p>
          <a:p>
            <a:endParaRPr lang="de-DE" dirty="0"/>
          </a:p>
          <a:p>
            <a:r>
              <a:rPr lang="de-DE" dirty="0"/>
              <a:t>gergely.bilkei-gorzo@ika.rwth-aachen.de</a:t>
            </a:r>
          </a:p>
        </p:txBody>
      </p:sp>
    </p:spTree>
    <p:extLst>
      <p:ext uri="{BB962C8B-B14F-4D97-AF65-F5344CB8AC3E}">
        <p14:creationId xmlns:p14="http://schemas.microsoft.com/office/powerpoint/2010/main" val="120344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144780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Modulare Energieverteilung im Bordnetz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A7DA834-2744-4828-978A-2679F37B45EF}"/>
              </a:ext>
            </a:extLst>
          </p:cNvPr>
          <p:cNvSpPr txBox="1"/>
          <p:nvPr/>
        </p:nvSpPr>
        <p:spPr>
          <a:xfrm>
            <a:off x="3215680" y="1124743"/>
            <a:ext cx="91064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Bilkei-Gorzo, Gergely</a:t>
            </a:r>
          </a:p>
          <a:p>
            <a:r>
              <a:rPr lang="de-DE" sz="1400" dirty="0" err="1"/>
              <a:t>M.Sc</a:t>
            </a:r>
            <a:r>
              <a:rPr lang="de-DE" sz="1400" dirty="0"/>
              <a:t>. RWTH Aachen</a:t>
            </a:r>
          </a:p>
          <a:p>
            <a:endParaRPr lang="de-DE" sz="1400" b="1" dirty="0"/>
          </a:p>
          <a:p>
            <a:endParaRPr lang="de-DE" sz="1400" b="1" dirty="0"/>
          </a:p>
          <a:p>
            <a:r>
              <a:rPr lang="de-DE" b="1" dirty="0"/>
              <a:t>2018 – Heute	</a:t>
            </a:r>
            <a:r>
              <a:rPr lang="de-DE" dirty="0"/>
              <a:t>Wissenschaftlicher Mitarbeiter am Institut für Kraftfahrzeuge Aachen</a:t>
            </a:r>
          </a:p>
          <a:p>
            <a:endParaRPr lang="de-DE" dirty="0"/>
          </a:p>
          <a:p>
            <a:r>
              <a:rPr lang="de-DE" b="1" dirty="0"/>
              <a:t>2015 - 2018  	</a:t>
            </a:r>
            <a:r>
              <a:rPr lang="de-DE" dirty="0"/>
              <a:t>Studium: Automatisierungstechnik Master an der RWTH Aachen</a:t>
            </a:r>
          </a:p>
          <a:p>
            <a:endParaRPr lang="de-DE" dirty="0"/>
          </a:p>
          <a:p>
            <a:r>
              <a:rPr lang="de-DE" b="1" dirty="0"/>
              <a:t>2009 – 2015	</a:t>
            </a:r>
            <a:r>
              <a:rPr lang="de-DE" dirty="0"/>
              <a:t>Studium: Maschinenbau Bachelor mit Vertiefung Fahrzeugtechnik an 		der RWTH Aachen</a:t>
            </a:r>
            <a:endParaRPr lang="LID4096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48430D-55EA-4C48-823A-49BFB1A8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zur Person</a:t>
            </a:r>
            <a:endParaRPr lang="LID4096" dirty="0"/>
          </a:p>
        </p:txBody>
      </p:sp>
      <p:pic>
        <p:nvPicPr>
          <p:cNvPr id="5" name="Inhaltsplatzhalter 4" descr="Ein Bild, das Person, Mann, Wand, darstellend enthält.&#10;&#10;Automatisch generierte Beschreibung">
            <a:extLst>
              <a:ext uri="{FF2B5EF4-FFF2-40B4-BE49-F238E27FC236}">
                <a16:creationId xmlns:a16="http://schemas.microsoft.com/office/drawing/2014/main" id="{60DF588F-037F-4406-9585-F771C2302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8" y="1124743"/>
            <a:ext cx="2520841" cy="2765091"/>
          </a:xfr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6FAFC43-3C9F-4B1F-B1A0-A43EF3BE664F}"/>
              </a:ext>
            </a:extLst>
          </p:cNvPr>
          <p:cNvCxnSpPr>
            <a:cxnSpLocks/>
          </p:cNvCxnSpPr>
          <p:nvPr/>
        </p:nvCxnSpPr>
        <p:spPr>
          <a:xfrm>
            <a:off x="3215680" y="1772816"/>
            <a:ext cx="86409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169A432-D67D-4922-9645-E4C144449ADF}"/>
              </a:ext>
            </a:extLst>
          </p:cNvPr>
          <p:cNvCxnSpPr>
            <a:cxnSpLocks/>
          </p:cNvCxnSpPr>
          <p:nvPr/>
        </p:nvCxnSpPr>
        <p:spPr>
          <a:xfrm>
            <a:off x="767408" y="4293096"/>
            <a:ext cx="111612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D97B01E-EC8C-4A80-96DE-2E175E32D896}"/>
              </a:ext>
            </a:extLst>
          </p:cNvPr>
          <p:cNvSpPr txBox="1"/>
          <p:nvPr/>
        </p:nvSpPr>
        <p:spPr>
          <a:xfrm>
            <a:off x="695400" y="4581128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Hardwareentwicklung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Hardwarenahe Softwareentwicklung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Simulation und modellbasierte Softwareentwicklung</a:t>
            </a:r>
            <a:endParaRPr lang="LID4096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E90773C-D71E-4CCE-A17E-C5647184509C}"/>
              </a:ext>
            </a:extLst>
          </p:cNvPr>
          <p:cNvSpPr txBox="1"/>
          <p:nvPr/>
        </p:nvSpPr>
        <p:spPr>
          <a:xfrm>
            <a:off x="6323451" y="4581128"/>
            <a:ext cx="56166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UNICARagil</a:t>
            </a:r>
            <a:r>
              <a:rPr lang="de-DE" sz="1600" dirty="0"/>
              <a:t>: Softwareentwicklung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BCS </a:t>
            </a:r>
            <a:r>
              <a:rPr lang="de-DE" sz="1600" dirty="0" err="1"/>
              <a:t>Smartstick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GKN: Support für Steuergeräteentwicklung, Hardware Tests.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SPT: </a:t>
            </a:r>
            <a:r>
              <a:rPr lang="de-DE" sz="1600" dirty="0" err="1"/>
              <a:t>Steer-by-Wire</a:t>
            </a:r>
            <a:r>
              <a:rPr lang="de-DE" sz="1600" dirty="0"/>
              <a:t> Softwareentwicklung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79827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179705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Modulare Energieverteilung im Bordnetz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44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ahr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748847"/>
            <a:ext cx="5048166" cy="283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8860" y="1252844"/>
            <a:ext cx="6553289" cy="5144400"/>
          </a:xfrm>
        </p:spPr>
        <p:txBody>
          <a:bodyPr/>
          <a:lstStyle/>
          <a:p>
            <a:r>
              <a:rPr lang="de-DE" b="1" dirty="0"/>
              <a:t>Ausgangssituation: </a:t>
            </a:r>
            <a:r>
              <a:rPr lang="de-DE" dirty="0"/>
              <a:t>Zunehmende Automatisierung der Fahrfunktionen benötigt leistungsfähigere Steuergeräte in den Fahrzeugen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Defizit: </a:t>
            </a:r>
            <a:r>
              <a:rPr lang="de-DE" dirty="0"/>
              <a:t>Vorhandene Rechenleistung wird je nach Fahrzustand nur teilweise oder gar nicht (beim Parken) benötigt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b="1" dirty="0"/>
              <a:t>Zielsetzung: </a:t>
            </a:r>
            <a:r>
              <a:rPr lang="de-DE" dirty="0"/>
              <a:t>Ermöglichung Rechenaufgaben von extern auf Fahrzeugsteuergeräten auszuführen, so dass lokal nicht benötigte </a:t>
            </a:r>
            <a:r>
              <a:rPr lang="de-DE" dirty="0" err="1"/>
              <a:t>Rechenresourcen</a:t>
            </a:r>
            <a:r>
              <a:rPr lang="de-DE" dirty="0"/>
              <a:t> für externe Nutzer zur Verfügung stehen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Methode: </a:t>
            </a:r>
            <a:r>
              <a:rPr lang="de-DE" dirty="0"/>
              <a:t>Entwicklung einer Softwareplattform, welcher ermöglicht Applikationen über Netzwerk in Steuergeräte zu laden und auszuführen.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0344472" y="3079482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Quelle: </a:t>
            </a:r>
            <a:r>
              <a:rPr lang="de-DE" sz="1400" dirty="0" err="1">
                <a:solidFill>
                  <a:schemeClr val="bg2"/>
                </a:solidFill>
              </a:rPr>
              <a:t>Nvidia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10109632" y="617714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Quelle: Medium</a:t>
            </a:r>
          </a:p>
        </p:txBody>
      </p:sp>
      <p:sp>
        <p:nvSpPr>
          <p:cNvPr id="13" name="Rechteck 1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pic>
        <p:nvPicPr>
          <p:cNvPr id="10244" name="Picture 4" descr="https://miro.medium.com/max/540/1*D2y2e4KN_ORSExxtf-4YIg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550" y="3470939"/>
            <a:ext cx="4059302" cy="270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89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215265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Modulare Energieverteilung im Bordnetz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41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8" name="Rechteck 77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aphicFrame>
        <p:nvGraphicFramePr>
          <p:cNvPr id="33" name="Tabel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28071"/>
              </p:ext>
            </p:extLst>
          </p:nvPr>
        </p:nvGraphicFramePr>
        <p:xfrm>
          <a:off x="2351584" y="2290275"/>
          <a:ext cx="6624735" cy="22910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208245">
                  <a:extLst>
                    <a:ext uri="{9D8B030D-6E8A-4147-A177-3AD203B41FA5}">
                      <a16:colId xmlns:a16="http://schemas.microsoft.com/office/drawing/2014/main" val="275405551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3250688108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3003900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Leistung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Einsatzbereich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40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Qualcomm Cloud</a:t>
                      </a:r>
                      <a:r>
                        <a:rPr lang="de-DE" baseline="0" dirty="0"/>
                        <a:t> AI 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400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Cloud-Server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72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Nvidia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Jetson</a:t>
                      </a:r>
                      <a:r>
                        <a:rPr lang="de-DE" dirty="0"/>
                        <a:t> AGX </a:t>
                      </a:r>
                      <a:r>
                        <a:rPr lang="de-DE" dirty="0" err="1"/>
                        <a:t>Orin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275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Cloud-Server / Fahrzeug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64 x GSA 2803S 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1080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L5 Fahrzeug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31891"/>
                  </a:ext>
                </a:extLst>
              </a:tr>
            </a:tbl>
          </a:graphicData>
        </a:graphic>
      </p:graphicFrame>
      <p:sp>
        <p:nvSpPr>
          <p:cNvPr id="34" name="Textfeld 33"/>
          <p:cNvSpPr txBox="1"/>
          <p:nvPr/>
        </p:nvSpPr>
        <p:spPr>
          <a:xfrm>
            <a:off x="479376" y="1646791"/>
            <a:ext cx="578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Leistungsvergleich Hardware für AI Applikationen: </a:t>
            </a:r>
          </a:p>
        </p:txBody>
      </p:sp>
      <p:sp>
        <p:nvSpPr>
          <p:cNvPr id="35" name="Rechteck 34"/>
          <p:cNvSpPr/>
          <p:nvPr/>
        </p:nvSpPr>
        <p:spPr>
          <a:xfrm>
            <a:off x="623392" y="4867291"/>
            <a:ext cx="90730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Rechenleistung von Autonomen Fahrzeugen für </a:t>
            </a:r>
            <a:r>
              <a:rPr lang="de-DE" dirty="0" err="1"/>
              <a:t>Machine</a:t>
            </a:r>
            <a:r>
              <a:rPr lang="de-DE" dirty="0"/>
              <a:t> Learning vergleichbar mit mehreren Rechenmodulen  in Cloud-Servern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Bereitstellung von Rechenleistung in Fahrzeugen kann erheblich Hardware für Cloud Serverzentren eingespart werden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68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3" name="Rechteck 9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1DC29F-D068-D8D7-552F-D92CC66508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958" y="1249369"/>
            <a:ext cx="1512168" cy="151216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BBF0E27-4A05-5D59-13AF-E3B49F8D67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043" y="931550"/>
            <a:ext cx="1834895" cy="18348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15694BD-E9EF-E45B-18E7-A127C7DBF9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019" y="3605277"/>
            <a:ext cx="3703235" cy="3703235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E5014ED-D05E-1996-72E9-5CEB64499F61}"/>
              </a:ext>
            </a:extLst>
          </p:cNvPr>
          <p:cNvCxnSpPr>
            <a:cxnSpLocks/>
          </p:cNvCxnSpPr>
          <p:nvPr/>
        </p:nvCxnSpPr>
        <p:spPr>
          <a:xfrm>
            <a:off x="6384032" y="1742599"/>
            <a:ext cx="3049601" cy="0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5D805AC-2D6A-5F3B-37F0-7F67AEC7F085}"/>
              </a:ext>
            </a:extLst>
          </p:cNvPr>
          <p:cNvCxnSpPr>
            <a:cxnSpLocks/>
          </p:cNvCxnSpPr>
          <p:nvPr/>
        </p:nvCxnSpPr>
        <p:spPr>
          <a:xfrm flipH="1">
            <a:off x="6468616" y="2422442"/>
            <a:ext cx="2853427" cy="1081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579986B-1113-A9AB-2100-1C85CB9D7C1A}"/>
              </a:ext>
            </a:extLst>
          </p:cNvPr>
          <p:cNvCxnSpPr>
            <a:cxnSpLocks/>
          </p:cNvCxnSpPr>
          <p:nvPr/>
        </p:nvCxnSpPr>
        <p:spPr>
          <a:xfrm flipH="1">
            <a:off x="8576393" y="2564904"/>
            <a:ext cx="961888" cy="2336363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42D8EDB-4B05-EC77-A6FE-631B50B3DA33}"/>
              </a:ext>
            </a:extLst>
          </p:cNvPr>
          <p:cNvCxnSpPr>
            <a:cxnSpLocks/>
          </p:cNvCxnSpPr>
          <p:nvPr/>
        </p:nvCxnSpPr>
        <p:spPr>
          <a:xfrm flipH="1" flipV="1">
            <a:off x="10776520" y="2390671"/>
            <a:ext cx="749580" cy="2510596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C4CA1006-B05C-8C5E-9402-44F42F606373}"/>
              </a:ext>
            </a:extLst>
          </p:cNvPr>
          <p:cNvSpPr txBox="1"/>
          <p:nvPr/>
        </p:nvSpPr>
        <p:spPr>
          <a:xfrm>
            <a:off x="6492125" y="1166939"/>
            <a:ext cx="2842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Applikation</a:t>
            </a:r>
            <a:r>
              <a:rPr lang="en-GB" sz="1400" dirty="0"/>
              <a:t> </a:t>
            </a:r>
            <a:r>
              <a:rPr lang="en-GB" sz="1400" dirty="0" err="1"/>
              <a:t>Bereitstellen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Eingangsdaten</a:t>
            </a:r>
            <a:r>
              <a:rPr lang="en-GB" sz="1400" dirty="0"/>
              <a:t> für </a:t>
            </a:r>
            <a:r>
              <a:rPr lang="en-GB" sz="1400" dirty="0" err="1"/>
              <a:t>Applikation</a:t>
            </a:r>
            <a:endParaRPr lang="en-DE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843AEE7-FF86-7BE8-0ED7-485BA873413C}"/>
              </a:ext>
            </a:extLst>
          </p:cNvPr>
          <p:cNvSpPr txBox="1"/>
          <p:nvPr/>
        </p:nvSpPr>
        <p:spPr>
          <a:xfrm>
            <a:off x="6468616" y="2071910"/>
            <a:ext cx="293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Ergebnisse</a:t>
            </a:r>
            <a:r>
              <a:rPr lang="en-GB" sz="1400" dirty="0"/>
              <a:t> </a:t>
            </a:r>
            <a:r>
              <a:rPr lang="en-GB" sz="1400" dirty="0" err="1"/>
              <a:t>aus</a:t>
            </a:r>
            <a:r>
              <a:rPr lang="en-GB" sz="1400" dirty="0"/>
              <a:t> der </a:t>
            </a:r>
            <a:r>
              <a:rPr lang="en-GB" sz="1400" dirty="0" err="1"/>
              <a:t>Applikation</a:t>
            </a:r>
            <a:endParaRPr lang="en-DE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C61CBC5-1729-340A-85E2-5C6CC5B6F3F7}"/>
              </a:ext>
            </a:extLst>
          </p:cNvPr>
          <p:cNvSpPr txBox="1"/>
          <p:nvPr/>
        </p:nvSpPr>
        <p:spPr>
          <a:xfrm>
            <a:off x="9089687" y="3825044"/>
            <a:ext cx="24202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Applikation</a:t>
            </a:r>
            <a:r>
              <a:rPr lang="en-GB" sz="1400" dirty="0"/>
              <a:t> an das </a:t>
            </a:r>
            <a:r>
              <a:rPr lang="en-GB" sz="1400" dirty="0" err="1"/>
              <a:t>Fahrzeug</a:t>
            </a:r>
            <a:r>
              <a:rPr lang="en-GB" sz="1400" dirty="0"/>
              <a:t> </a:t>
            </a:r>
            <a:r>
              <a:rPr lang="en-GB" sz="1400" dirty="0" err="1"/>
              <a:t>übertragen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Kommunikation</a:t>
            </a:r>
            <a:r>
              <a:rPr lang="en-GB" sz="1400" dirty="0"/>
              <a:t> </a:t>
            </a:r>
            <a:r>
              <a:rPr lang="en-GB" sz="1400" dirty="0" err="1"/>
              <a:t>mit</a:t>
            </a:r>
            <a:r>
              <a:rPr lang="en-GB" sz="1400" dirty="0"/>
              <a:t> </a:t>
            </a:r>
            <a:r>
              <a:rPr lang="en-GB" sz="1400" dirty="0" err="1"/>
              <a:t>Applikation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C0B0150-3757-7ADF-8AD1-48AA6BF93443}"/>
              </a:ext>
            </a:extLst>
          </p:cNvPr>
          <p:cNvSpPr txBox="1"/>
          <p:nvPr/>
        </p:nvSpPr>
        <p:spPr>
          <a:xfrm>
            <a:off x="5035251" y="242298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Auftraggeber</a:t>
            </a:r>
            <a:endParaRPr lang="en-DE" b="1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7B70FFD-08F4-77AD-6CF6-22AAAF28EBEB}"/>
              </a:ext>
            </a:extLst>
          </p:cNvPr>
          <p:cNvSpPr txBox="1"/>
          <p:nvPr/>
        </p:nvSpPr>
        <p:spPr>
          <a:xfrm>
            <a:off x="9538281" y="1852955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Verwaltung</a:t>
            </a:r>
            <a:endParaRPr lang="en-DE" b="1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4C0B8C-169E-34FE-A2E8-E55FA4490D67}"/>
              </a:ext>
            </a:extLst>
          </p:cNvPr>
          <p:cNvSpPr txBox="1"/>
          <p:nvPr/>
        </p:nvSpPr>
        <p:spPr>
          <a:xfrm>
            <a:off x="9538281" y="604410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Fahrzeug</a:t>
            </a:r>
            <a:endParaRPr lang="en-DE" b="1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28A15356-9E10-1239-28C5-8F49F83305DF}"/>
              </a:ext>
            </a:extLst>
          </p:cNvPr>
          <p:cNvSpPr txBox="1"/>
          <p:nvPr/>
        </p:nvSpPr>
        <p:spPr>
          <a:xfrm>
            <a:off x="424248" y="1298957"/>
            <a:ext cx="467571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Auftraggeber</a:t>
            </a:r>
            <a:r>
              <a:rPr lang="en-GB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Stellt</a:t>
            </a:r>
            <a:r>
              <a:rPr lang="en-GB" dirty="0"/>
              <a:t> </a:t>
            </a:r>
            <a:r>
              <a:rPr lang="en-GB" dirty="0" err="1"/>
              <a:t>Applikation</a:t>
            </a:r>
            <a:r>
              <a:rPr lang="en-GB" dirty="0"/>
              <a:t> der </a:t>
            </a:r>
            <a:r>
              <a:rPr lang="en-GB" dirty="0" err="1"/>
              <a:t>Verwalung</a:t>
            </a:r>
            <a:r>
              <a:rPr lang="en-GB" dirty="0"/>
              <a:t> </a:t>
            </a:r>
            <a:r>
              <a:rPr lang="en-GB" dirty="0" err="1"/>
              <a:t>zur</a:t>
            </a:r>
            <a:r>
              <a:rPr lang="en-GB" dirty="0"/>
              <a:t> </a:t>
            </a:r>
            <a:r>
              <a:rPr lang="en-GB" dirty="0" err="1"/>
              <a:t>Verfügung</a:t>
            </a:r>
            <a:r>
              <a:rPr lang="en-GB" dirty="0"/>
              <a:t>, die </a:t>
            </a:r>
            <a:r>
              <a:rPr lang="en-GB" dirty="0" err="1"/>
              <a:t>als</a:t>
            </a:r>
            <a:r>
              <a:rPr lang="en-GB" dirty="0"/>
              <a:t> Cloud </a:t>
            </a:r>
            <a:r>
              <a:rPr lang="en-GB" dirty="0" err="1"/>
              <a:t>Dienst</a:t>
            </a:r>
            <a:r>
              <a:rPr lang="en-GB" dirty="0"/>
              <a:t> </a:t>
            </a:r>
            <a:r>
              <a:rPr lang="en-GB" dirty="0" err="1"/>
              <a:t>ausgeführt</a:t>
            </a:r>
            <a:r>
              <a:rPr lang="en-GB" dirty="0"/>
              <a:t> warden </a:t>
            </a:r>
            <a:r>
              <a:rPr lang="en-GB" dirty="0" err="1"/>
              <a:t>soll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Erhält</a:t>
            </a:r>
            <a:r>
              <a:rPr lang="en-GB" dirty="0"/>
              <a:t> </a:t>
            </a:r>
            <a:r>
              <a:rPr lang="en-GB" dirty="0" err="1"/>
              <a:t>Kommunikationsschnittstelle</a:t>
            </a:r>
            <a:r>
              <a:rPr lang="en-GB" dirty="0"/>
              <a:t> für die </a:t>
            </a:r>
            <a:r>
              <a:rPr lang="en-GB" dirty="0" err="1"/>
              <a:t>bereitgestellte</a:t>
            </a:r>
            <a:r>
              <a:rPr lang="en-GB" dirty="0"/>
              <a:t> </a:t>
            </a:r>
            <a:r>
              <a:rPr lang="en-GB" dirty="0" err="1"/>
              <a:t>Applikation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 err="1"/>
              <a:t>Verwaltung</a:t>
            </a:r>
            <a:r>
              <a:rPr lang="en-GB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Nimmt</a:t>
            </a:r>
            <a:r>
              <a:rPr lang="en-GB" dirty="0"/>
              <a:t> </a:t>
            </a:r>
            <a:r>
              <a:rPr lang="en-GB" dirty="0" err="1"/>
              <a:t>Applikation</a:t>
            </a:r>
            <a:r>
              <a:rPr lang="en-GB" dirty="0"/>
              <a:t>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Auftraggeber</a:t>
            </a:r>
            <a:r>
              <a:rPr lang="en-GB" dirty="0"/>
              <a:t> und </a:t>
            </a:r>
            <a:r>
              <a:rPr lang="en-GB" dirty="0" err="1"/>
              <a:t>verteilt</a:t>
            </a:r>
            <a:r>
              <a:rPr lang="en-GB" dirty="0"/>
              <a:t> es an </a:t>
            </a:r>
            <a:r>
              <a:rPr lang="en-GB" dirty="0" err="1"/>
              <a:t>Fahrzeuge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Bietet</a:t>
            </a:r>
            <a:r>
              <a:rPr lang="en-GB" dirty="0"/>
              <a:t> </a:t>
            </a:r>
            <a:r>
              <a:rPr lang="en-GB" dirty="0" err="1"/>
              <a:t>Kommunikationsschnittstellt</a:t>
            </a:r>
            <a:r>
              <a:rPr lang="en-GB" dirty="0"/>
              <a:t> für </a:t>
            </a:r>
            <a:r>
              <a:rPr lang="en-GB" dirty="0" err="1"/>
              <a:t>Auftraggeber</a:t>
            </a:r>
            <a:r>
              <a:rPr lang="en-GB" dirty="0"/>
              <a:t> und für </a:t>
            </a:r>
            <a:r>
              <a:rPr lang="en-GB" dirty="0" err="1"/>
              <a:t>Fahrzeuge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 err="1"/>
              <a:t>Fahrzeug</a:t>
            </a:r>
            <a:r>
              <a:rPr lang="en-GB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Bietet</a:t>
            </a:r>
            <a:r>
              <a:rPr lang="en-GB" dirty="0"/>
              <a:t> die </a:t>
            </a:r>
            <a:r>
              <a:rPr lang="en-GB" dirty="0" err="1"/>
              <a:t>Möglichkeit</a:t>
            </a:r>
            <a:r>
              <a:rPr lang="en-GB" dirty="0"/>
              <a:t> </a:t>
            </a:r>
            <a:r>
              <a:rPr lang="en-GB" dirty="0" err="1"/>
              <a:t>Applikationen</a:t>
            </a:r>
            <a:r>
              <a:rPr lang="en-GB" dirty="0"/>
              <a:t> von extern </a:t>
            </a:r>
            <a:r>
              <a:rPr lang="en-GB" dirty="0" err="1"/>
              <a:t>zu</a:t>
            </a:r>
            <a:r>
              <a:rPr lang="en-GB" dirty="0"/>
              <a:t> laden und local </a:t>
            </a:r>
            <a:r>
              <a:rPr lang="en-GB" dirty="0" err="1"/>
              <a:t>auszuführen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Bietet</a:t>
            </a:r>
            <a:r>
              <a:rPr lang="en-GB" dirty="0"/>
              <a:t> </a:t>
            </a:r>
            <a:r>
              <a:rPr lang="en-GB" dirty="0" err="1"/>
              <a:t>Kommunikationsschnittstelle</a:t>
            </a:r>
            <a:r>
              <a:rPr lang="en-GB" dirty="0"/>
              <a:t> für die von extern </a:t>
            </a:r>
            <a:r>
              <a:rPr lang="en-GB" dirty="0" err="1"/>
              <a:t>geladene</a:t>
            </a:r>
            <a:r>
              <a:rPr lang="en-GB" dirty="0"/>
              <a:t> </a:t>
            </a:r>
            <a:r>
              <a:rPr lang="en-GB" dirty="0" err="1"/>
              <a:t>Applikation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3436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3" name="Rechteck 9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50" name="Gruppieren 49"/>
          <p:cNvGrpSpPr>
            <a:grpSpLocks noChangeAspect="1"/>
          </p:cNvGrpSpPr>
          <p:nvPr/>
        </p:nvGrpSpPr>
        <p:grpSpPr>
          <a:xfrm>
            <a:off x="581825" y="3451949"/>
            <a:ext cx="4830469" cy="2747735"/>
            <a:chOff x="6442489" y="3026972"/>
            <a:chExt cx="5533750" cy="3147785"/>
          </a:xfrm>
        </p:grpSpPr>
        <p:grpSp>
          <p:nvGrpSpPr>
            <p:cNvPr id="40" name="Gruppieren 39"/>
            <p:cNvGrpSpPr/>
            <p:nvPr/>
          </p:nvGrpSpPr>
          <p:grpSpPr>
            <a:xfrm>
              <a:off x="6444976" y="3238524"/>
              <a:ext cx="5531263" cy="2936233"/>
              <a:chOff x="6444976" y="3238524"/>
              <a:chExt cx="5531263" cy="2936233"/>
            </a:xfrm>
          </p:grpSpPr>
          <p:grpSp>
            <p:nvGrpSpPr>
              <p:cNvPr id="94" name="Gruppieren 93"/>
              <p:cNvGrpSpPr/>
              <p:nvPr/>
            </p:nvGrpSpPr>
            <p:grpSpPr>
              <a:xfrm>
                <a:off x="6444976" y="3238524"/>
                <a:ext cx="5531263" cy="2936233"/>
                <a:chOff x="6353167" y="3212975"/>
                <a:chExt cx="5531263" cy="2936233"/>
              </a:xfrm>
            </p:grpSpPr>
            <p:pic>
              <p:nvPicPr>
                <p:cNvPr id="55" name="Grafik 5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5112" y="5412250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56" name="Grafik 5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53167" y="5415014"/>
                  <a:ext cx="546416" cy="546416"/>
                </a:xfrm>
                <a:prstGeom prst="rect">
                  <a:avLst/>
                </a:prstGeom>
              </p:spPr>
            </p:pic>
            <p:pic>
              <p:nvPicPr>
                <p:cNvPr id="57" name="Grafik 5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30108" y="5412249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58" name="Grafik 5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02476" y="5412250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59" name="Grafik 5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70531" y="5415014"/>
                  <a:ext cx="546416" cy="546416"/>
                </a:xfrm>
                <a:prstGeom prst="rect">
                  <a:avLst/>
                </a:prstGeom>
              </p:spPr>
            </p:pic>
            <p:pic>
              <p:nvPicPr>
                <p:cNvPr id="60" name="Grafik 5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47472" y="5412249"/>
                  <a:ext cx="736958" cy="736958"/>
                </a:xfrm>
                <a:prstGeom prst="rect">
                  <a:avLst/>
                </a:prstGeom>
              </p:spPr>
            </p:pic>
            <p:cxnSp>
              <p:nvCxnSpPr>
                <p:cNvPr id="62" name="Gerader Verbinder 61"/>
                <p:cNvCxnSpPr>
                  <a:endCxn id="56" idx="0"/>
                </p:cNvCxnSpPr>
                <p:nvPr/>
              </p:nvCxnSpPr>
              <p:spPr>
                <a:xfrm flipH="1">
                  <a:off x="6626375" y="3894050"/>
                  <a:ext cx="1950759" cy="152096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r Verbinder 62"/>
                <p:cNvCxnSpPr>
                  <a:endCxn id="55" idx="0"/>
                </p:cNvCxnSpPr>
                <p:nvPr/>
              </p:nvCxnSpPr>
              <p:spPr>
                <a:xfrm flipH="1">
                  <a:off x="7653591" y="3945746"/>
                  <a:ext cx="1147343" cy="146650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Gerader Verbinder 76"/>
                <p:cNvCxnSpPr>
                  <a:endCxn id="57" idx="0"/>
                </p:cNvCxnSpPr>
                <p:nvPr/>
              </p:nvCxnSpPr>
              <p:spPr>
                <a:xfrm flipH="1">
                  <a:off x="8598587" y="3942982"/>
                  <a:ext cx="398411" cy="1469267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Gerader Verbinder 77"/>
                <p:cNvCxnSpPr/>
                <p:nvPr/>
              </p:nvCxnSpPr>
              <p:spPr>
                <a:xfrm>
                  <a:off x="9163300" y="3942982"/>
                  <a:ext cx="328232" cy="148366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Gerader Verbinder 78"/>
                <p:cNvCxnSpPr/>
                <p:nvPr/>
              </p:nvCxnSpPr>
              <p:spPr>
                <a:xfrm>
                  <a:off x="9352469" y="3942982"/>
                  <a:ext cx="1218486" cy="145764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Gerader Verbinder 79"/>
                <p:cNvCxnSpPr/>
                <p:nvPr/>
              </p:nvCxnSpPr>
              <p:spPr>
                <a:xfrm>
                  <a:off x="9496573" y="3894050"/>
                  <a:ext cx="1987343" cy="1524013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1" name="Grafik 8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28519" y="3212975"/>
                  <a:ext cx="868054" cy="868054"/>
                </a:xfrm>
                <a:prstGeom prst="rect">
                  <a:avLst/>
                </a:prstGeom>
              </p:spPr>
            </p:pic>
          </p:grpSp>
          <p:pic>
            <p:nvPicPr>
              <p:cNvPr id="95" name="Grafik 9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0023" y="3329456"/>
                <a:ext cx="639075" cy="639075"/>
              </a:xfrm>
              <a:prstGeom prst="rect">
                <a:avLst/>
              </a:prstGeom>
            </p:spPr>
          </p:pic>
          <p:cxnSp>
            <p:nvCxnSpPr>
              <p:cNvPr id="98" name="Gerader Verbinder 97"/>
              <p:cNvCxnSpPr>
                <a:stCxn id="81" idx="1"/>
                <a:endCxn id="95" idx="3"/>
              </p:cNvCxnSpPr>
              <p:nvPr/>
            </p:nvCxnSpPr>
            <p:spPr>
              <a:xfrm flipH="1" flipV="1">
                <a:off x="7579098" y="3648994"/>
                <a:ext cx="1141230" cy="23557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feld 98"/>
            <p:cNvSpPr txBox="1"/>
            <p:nvPr/>
          </p:nvSpPr>
          <p:spPr>
            <a:xfrm>
              <a:off x="8832190" y="3033833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Cloud</a:t>
              </a:r>
            </a:p>
          </p:txBody>
        </p:sp>
        <p:sp>
          <p:nvSpPr>
            <p:cNvPr id="101" name="Textfeld 100"/>
            <p:cNvSpPr txBox="1"/>
            <p:nvPr/>
          </p:nvSpPr>
          <p:spPr>
            <a:xfrm>
              <a:off x="6442489" y="3026972"/>
              <a:ext cx="1739427" cy="423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Auftraggeber</a:t>
              </a:r>
            </a:p>
          </p:txBody>
        </p:sp>
      </p:grpSp>
      <p:grpSp>
        <p:nvGrpSpPr>
          <p:cNvPr id="48" name="Gruppieren 47"/>
          <p:cNvGrpSpPr>
            <a:grpSpLocks noChangeAspect="1"/>
          </p:cNvGrpSpPr>
          <p:nvPr/>
        </p:nvGrpSpPr>
        <p:grpSpPr>
          <a:xfrm>
            <a:off x="5805555" y="3285018"/>
            <a:ext cx="5659583" cy="2914665"/>
            <a:chOff x="-80833" y="3034615"/>
            <a:chExt cx="6097407" cy="3140143"/>
          </a:xfrm>
        </p:grpSpPr>
        <p:grpSp>
          <p:nvGrpSpPr>
            <p:cNvPr id="46" name="Gruppieren 45"/>
            <p:cNvGrpSpPr/>
            <p:nvPr/>
          </p:nvGrpSpPr>
          <p:grpSpPr>
            <a:xfrm>
              <a:off x="345724" y="3238525"/>
              <a:ext cx="5670850" cy="2936233"/>
              <a:chOff x="345724" y="3238525"/>
              <a:chExt cx="5670850" cy="2936233"/>
            </a:xfrm>
          </p:grpSpPr>
          <p:pic>
            <p:nvPicPr>
              <p:cNvPr id="10" name="Grafik 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724" y="3771931"/>
                <a:ext cx="639075" cy="639075"/>
              </a:xfrm>
              <a:prstGeom prst="rect">
                <a:avLst/>
              </a:prstGeom>
            </p:spPr>
          </p:pic>
          <p:grpSp>
            <p:nvGrpSpPr>
              <p:cNvPr id="76" name="Gruppieren 75"/>
              <p:cNvGrpSpPr>
                <a:grpSpLocks noChangeAspect="1"/>
              </p:cNvGrpSpPr>
              <p:nvPr/>
            </p:nvGrpSpPr>
            <p:grpSpPr>
              <a:xfrm>
                <a:off x="485311" y="3238525"/>
                <a:ext cx="5531263" cy="2936233"/>
                <a:chOff x="319025" y="1067623"/>
                <a:chExt cx="9572670" cy="5081586"/>
              </a:xfrm>
            </p:grpSpPr>
            <p:pic>
              <p:nvPicPr>
                <p:cNvPr id="9" name="Grafik 8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74940" y="3122343"/>
                  <a:ext cx="673679" cy="1038426"/>
                </a:xfrm>
                <a:prstGeom prst="rect">
                  <a:avLst/>
                </a:prstGeom>
              </p:spPr>
            </p:pic>
            <p:pic>
              <p:nvPicPr>
                <p:cNvPr id="24" name="Grafik 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31894" y="4873794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25" name="Grafik 2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9025" y="4878577"/>
                  <a:ext cx="945653" cy="945653"/>
                </a:xfrm>
                <a:prstGeom prst="rect">
                  <a:avLst/>
                </a:prstGeom>
              </p:spPr>
            </p:pic>
            <p:pic>
              <p:nvPicPr>
                <p:cNvPr id="26" name="Grafik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67350" y="4873793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27" name="Grafik 2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80824" y="4873794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28" name="Grafik 2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7955" y="4878577"/>
                  <a:ext cx="945653" cy="945653"/>
                </a:xfrm>
                <a:prstGeom prst="rect">
                  <a:avLst/>
                </a:prstGeom>
              </p:spPr>
            </p:pic>
            <p:pic>
              <p:nvPicPr>
                <p:cNvPr id="29" name="Grafik 2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16280" y="4873793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30" name="Grafik 29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1691" y="3122343"/>
                  <a:ext cx="673679" cy="1038426"/>
                </a:xfrm>
                <a:prstGeom prst="rect">
                  <a:avLst/>
                </a:prstGeom>
              </p:spPr>
            </p:pic>
            <p:cxnSp>
              <p:nvCxnSpPr>
                <p:cNvPr id="31" name="Gerader Verbinder 30"/>
                <p:cNvCxnSpPr>
                  <a:endCxn id="25" idx="0"/>
                </p:cNvCxnSpPr>
                <p:nvPr/>
              </p:nvCxnSpPr>
              <p:spPr>
                <a:xfrm flipH="1">
                  <a:off x="791852" y="4160769"/>
                  <a:ext cx="1395008" cy="71780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Gerader Verbinder 33"/>
                <p:cNvCxnSpPr>
                  <a:endCxn id="24" idx="0"/>
                </p:cNvCxnSpPr>
                <p:nvPr/>
              </p:nvCxnSpPr>
              <p:spPr>
                <a:xfrm>
                  <a:off x="2569601" y="4293096"/>
                  <a:ext cx="1" cy="58069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>
                  <a:endCxn id="26" idx="0"/>
                </p:cNvCxnSpPr>
                <p:nvPr/>
              </p:nvCxnSpPr>
              <p:spPr>
                <a:xfrm>
                  <a:off x="2964655" y="4160769"/>
                  <a:ext cx="1240403" cy="71302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>
                <a:xfrm flipH="1">
                  <a:off x="5750429" y="4180893"/>
                  <a:ext cx="1395008" cy="71780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>
                <a:xfrm>
                  <a:off x="7618530" y="4272972"/>
                  <a:ext cx="1" cy="58069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>
                <a:xfrm>
                  <a:off x="7958144" y="4170831"/>
                  <a:ext cx="1240403" cy="71302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4" name="Grafik 4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6858" y="1067623"/>
                  <a:ext cx="1502296" cy="1502296"/>
                </a:xfrm>
                <a:prstGeom prst="rect">
                  <a:avLst/>
                </a:prstGeom>
              </p:spPr>
            </p:pic>
            <p:cxnSp>
              <p:nvCxnSpPr>
                <p:cNvPr id="45" name="Gerader Verbinder 44"/>
                <p:cNvCxnSpPr/>
                <p:nvPr/>
              </p:nvCxnSpPr>
              <p:spPr>
                <a:xfrm flipV="1">
                  <a:off x="2914707" y="2335791"/>
                  <a:ext cx="1812092" cy="786552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/>
                <p:cNvCxnSpPr/>
                <p:nvPr/>
              </p:nvCxnSpPr>
              <p:spPr>
                <a:xfrm flipH="1" flipV="1">
                  <a:off x="5215913" y="2335791"/>
                  <a:ext cx="2167020" cy="91249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Gerader Verbinder 95"/>
              <p:cNvCxnSpPr>
                <a:stCxn id="10" idx="3"/>
              </p:cNvCxnSpPr>
              <p:nvPr/>
            </p:nvCxnSpPr>
            <p:spPr>
              <a:xfrm flipV="1">
                <a:off x="984799" y="3648993"/>
                <a:ext cx="1665184" cy="442476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r Verbinder 96"/>
              <p:cNvCxnSpPr>
                <a:stCxn id="10" idx="3"/>
                <a:endCxn id="9" idx="1"/>
              </p:cNvCxnSpPr>
              <p:nvPr/>
            </p:nvCxnSpPr>
            <p:spPr>
              <a:xfrm>
                <a:off x="984799" y="4091469"/>
                <a:ext cx="630675" cy="634322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feld 46"/>
            <p:cNvSpPr txBox="1"/>
            <p:nvPr/>
          </p:nvSpPr>
          <p:spPr>
            <a:xfrm>
              <a:off x="2815418" y="3034615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Cloud</a:t>
              </a: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2430123" y="4562457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Edge Server</a:t>
              </a:r>
            </a:p>
          </p:txBody>
        </p:sp>
        <p:sp>
          <p:nvSpPr>
            <p:cNvPr id="102" name="Textfeld 101"/>
            <p:cNvSpPr txBox="1"/>
            <p:nvPr/>
          </p:nvSpPr>
          <p:spPr>
            <a:xfrm>
              <a:off x="-80833" y="3501167"/>
              <a:ext cx="1635824" cy="397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Auftraggeber</a:t>
              </a:r>
            </a:p>
          </p:txBody>
        </p:sp>
      </p:grpSp>
      <p:sp>
        <p:nvSpPr>
          <p:cNvPr id="51" name="Textfeld 50"/>
          <p:cNvSpPr txBox="1"/>
          <p:nvPr/>
        </p:nvSpPr>
        <p:spPr>
          <a:xfrm>
            <a:off x="6148206" y="1289179"/>
            <a:ext cx="5637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Edge Netzwerk: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Endpunkte verbinden sich mit örtlich lokalem Edge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Kommunikation zur Cloud über Edge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Reduzierte Latenz und Bandbreitenverbrauch im Edge </a:t>
            </a:r>
            <a:r>
              <a:rPr lang="de-DE" dirty="0" err="1"/>
              <a:t>netzwerk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Höhere Verwaltungskomplexität im Vergleich zur Cloud Ansatz</a:t>
            </a:r>
          </a:p>
        </p:txBody>
      </p:sp>
      <p:sp>
        <p:nvSpPr>
          <p:cNvPr id="103" name="Textfeld 102"/>
          <p:cNvSpPr txBox="1"/>
          <p:nvPr/>
        </p:nvSpPr>
        <p:spPr>
          <a:xfrm>
            <a:off x="581825" y="1311414"/>
            <a:ext cx="5051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Cloud Netzwerk: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 Endpunkte verbinden sich direkt mit Cloud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Eine zentrale 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Skalierbarkeit begrenzt durch Bandbreite und Latenz</a:t>
            </a:r>
          </a:p>
        </p:txBody>
      </p:sp>
    </p:spTree>
    <p:extLst>
      <p:ext uri="{BB962C8B-B14F-4D97-AF65-F5344CB8AC3E}">
        <p14:creationId xmlns:p14="http://schemas.microsoft.com/office/powerpoint/2010/main" val="31929540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F-Praesentation_Standard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039FAB9D-009D-4590-ACA3-514C52169DEC}"/>
    </a:ext>
  </a:extLst>
</a:theme>
</file>

<file path=ppt/theme/theme2.xml><?xml version="1.0" encoding="utf-8"?>
<a:theme xmlns:a="http://schemas.openxmlformats.org/drawingml/2006/main" name="ika_Englisch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F81616BE-3E79-4937-A4E1-333A663EF185}"/>
    </a:ext>
  </a:extLst>
</a:theme>
</file>

<file path=ppt/theme/theme3.xml><?xml version="1.0" encoding="utf-8"?>
<a:theme xmlns:a="http://schemas.openxmlformats.org/drawingml/2006/main" name="fka_Deutsch">
  <a:themeElements>
    <a:clrScheme name="Benutzerdefiniert 1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FFFF00"/>
      </a:accent2>
      <a:accent3>
        <a:srgbClr val="CC071E"/>
      </a:accent3>
      <a:accent4>
        <a:srgbClr val="E572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0BC3888D-EBCC-4D0A-B11C-1EB22320D6D3}"/>
    </a:ext>
  </a:extLst>
</a:theme>
</file>

<file path=ppt/theme/theme4.xml><?xml version="1.0" encoding="utf-8"?>
<a:theme xmlns:a="http://schemas.openxmlformats.org/drawingml/2006/main" name="fka_Englisch">
  <a:themeElements>
    <a:clrScheme name="Benutzerdefiniert 1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FFFF00"/>
      </a:accent2>
      <a:accent3>
        <a:srgbClr val="CC071E"/>
      </a:accent3>
      <a:accent4>
        <a:srgbClr val="E572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9FE5380F-10C5-4D57-9B4A-525CA22D6C87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IF-Praesentation_Standard</Template>
  <TotalTime>0</TotalTime>
  <Words>681</Words>
  <Application>Microsoft Office PowerPoint</Application>
  <PresentationFormat>Breitbild</PresentationFormat>
  <Paragraphs>194</Paragraphs>
  <Slides>19</Slides>
  <Notes>16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4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Wingdings</vt:lpstr>
      <vt:lpstr>IF-Praesentation_Standard</vt:lpstr>
      <vt:lpstr>ika_Englisch</vt:lpstr>
      <vt:lpstr>fka_Deutsch</vt:lpstr>
      <vt:lpstr>fka_Englisch</vt:lpstr>
      <vt:lpstr>think-cell Folie</vt:lpstr>
      <vt:lpstr>Verteiltes Rechnen mittels autonomen Fahrzeugsteuergeräten</vt:lpstr>
      <vt:lpstr>Inhalt</vt:lpstr>
      <vt:lpstr>Informationen zur Person</vt:lpstr>
      <vt:lpstr>Inhalt</vt:lpstr>
      <vt:lpstr>Einleitung</vt:lpstr>
      <vt:lpstr>Inhalt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Inhalt</vt:lpstr>
      <vt:lpstr>Arbeitsfortschritt und nächste Schritte</vt:lpstr>
      <vt:lpstr>Inhalt</vt:lpstr>
      <vt:lpstr>Finanzierung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minglu.li@ika.rwth-aachen.de</dc:creator>
  <cp:lastModifiedBy>Gergely _</cp:lastModifiedBy>
  <cp:revision>379</cp:revision>
  <cp:lastPrinted>2018-07-30T12:07:50Z</cp:lastPrinted>
  <dcterms:created xsi:type="dcterms:W3CDTF">2018-06-17T18:22:58Z</dcterms:created>
  <dcterms:modified xsi:type="dcterms:W3CDTF">2022-11-27T18:48:18Z</dcterms:modified>
  <cp:contentStatus/>
</cp:coreProperties>
</file>