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86"/>
  </p:notesMasterIdLst>
  <p:handoutMasterIdLst>
    <p:handoutMasterId r:id="rId87"/>
  </p:handoutMasterIdLst>
  <p:sldIdLst>
    <p:sldId id="256" r:id="rId5"/>
    <p:sldId id="478" r:id="rId6"/>
    <p:sldId id="479" r:id="rId7"/>
    <p:sldId id="262" r:id="rId8"/>
    <p:sldId id="635" r:id="rId9"/>
    <p:sldId id="636" r:id="rId10"/>
    <p:sldId id="573" r:id="rId11"/>
    <p:sldId id="616" r:id="rId12"/>
    <p:sldId id="639" r:id="rId13"/>
    <p:sldId id="580" r:id="rId14"/>
    <p:sldId id="581" r:id="rId15"/>
    <p:sldId id="583" r:id="rId16"/>
    <p:sldId id="585" r:id="rId17"/>
    <p:sldId id="586" r:id="rId18"/>
    <p:sldId id="587" r:id="rId19"/>
    <p:sldId id="578" r:id="rId20"/>
    <p:sldId id="640" r:id="rId21"/>
    <p:sldId id="588" r:id="rId22"/>
    <p:sldId id="590" r:id="rId23"/>
    <p:sldId id="629" r:id="rId24"/>
    <p:sldId id="646" r:id="rId25"/>
    <p:sldId id="647" r:id="rId26"/>
    <p:sldId id="589" r:id="rId27"/>
    <p:sldId id="591" r:id="rId28"/>
    <p:sldId id="630" r:id="rId29"/>
    <p:sldId id="641" r:id="rId30"/>
    <p:sldId id="592" r:id="rId31"/>
    <p:sldId id="593" r:id="rId32"/>
    <p:sldId id="594" r:id="rId33"/>
    <p:sldId id="631" r:id="rId34"/>
    <p:sldId id="642" r:id="rId35"/>
    <p:sldId id="582" r:id="rId36"/>
    <p:sldId id="595" r:id="rId37"/>
    <p:sldId id="596" r:id="rId38"/>
    <p:sldId id="617" r:id="rId39"/>
    <p:sldId id="618" r:id="rId40"/>
    <p:sldId id="619" r:id="rId41"/>
    <p:sldId id="620" r:id="rId42"/>
    <p:sldId id="621" r:id="rId43"/>
    <p:sldId id="622" r:id="rId44"/>
    <p:sldId id="623" r:id="rId45"/>
    <p:sldId id="597" r:id="rId46"/>
    <p:sldId id="606" r:id="rId47"/>
    <p:sldId id="607" r:id="rId48"/>
    <p:sldId id="601" r:id="rId49"/>
    <p:sldId id="625" r:id="rId50"/>
    <p:sldId id="605" r:id="rId51"/>
    <p:sldId id="633" r:id="rId52"/>
    <p:sldId id="632" r:id="rId53"/>
    <p:sldId id="638" r:id="rId54"/>
    <p:sldId id="650" r:id="rId55"/>
    <p:sldId id="643" r:id="rId56"/>
    <p:sldId id="624" r:id="rId57"/>
    <p:sldId id="598" r:id="rId58"/>
    <p:sldId id="637" r:id="rId59"/>
    <p:sldId id="634" r:id="rId60"/>
    <p:sldId id="599" r:id="rId61"/>
    <p:sldId id="627" r:id="rId62"/>
    <p:sldId id="628" r:id="rId63"/>
    <p:sldId id="600" r:id="rId64"/>
    <p:sldId id="602" r:id="rId65"/>
    <p:sldId id="603" r:id="rId66"/>
    <p:sldId id="604" r:id="rId67"/>
    <p:sldId id="648" r:id="rId68"/>
    <p:sldId id="644" r:id="rId69"/>
    <p:sldId id="574" r:id="rId70"/>
    <p:sldId id="608" r:id="rId71"/>
    <p:sldId id="612" r:id="rId72"/>
    <p:sldId id="609" r:id="rId73"/>
    <p:sldId id="613" r:id="rId74"/>
    <p:sldId id="626" r:id="rId75"/>
    <p:sldId id="610" r:id="rId76"/>
    <p:sldId id="645" r:id="rId77"/>
    <p:sldId id="614" r:id="rId78"/>
    <p:sldId id="615" r:id="rId79"/>
    <p:sldId id="649" r:id="rId80"/>
    <p:sldId id="477" r:id="rId81"/>
    <p:sldId id="482" r:id="rId82"/>
    <p:sldId id="409" r:id="rId83"/>
    <p:sldId id="577" r:id="rId84"/>
    <p:sldId id="484" r:id="rId85"/>
  </p:sldIdLst>
  <p:sldSz cx="12192000" cy="6858000"/>
  <p:notesSz cx="6797675" cy="9926638"/>
  <p:custDataLst>
    <p:tags r:id="rId8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Day" id="{90389BD3-C6BA-42C5-88B1-C48A589A5F51}">
          <p14:sldIdLst>
            <p14:sldId id="256"/>
            <p14:sldId id="478"/>
          </p14:sldIdLst>
        </p14:section>
        <p14:section name="Lecture Introduction" id="{8D7F6AFA-0861-4F58-A965-DD99FD4FFA7C}">
          <p14:sldIdLst>
            <p14:sldId id="479"/>
            <p14:sldId id="262"/>
            <p14:sldId id="635"/>
            <p14:sldId id="636"/>
          </p14:sldIdLst>
        </p14:section>
        <p14:section name="What is an embedded system" id="{EEE20F8F-6017-4B4B-BD6F-679323B2C96F}">
          <p14:sldIdLst>
            <p14:sldId id="573"/>
            <p14:sldId id="616"/>
            <p14:sldId id="639"/>
            <p14:sldId id="580"/>
            <p14:sldId id="581"/>
            <p14:sldId id="583"/>
            <p14:sldId id="585"/>
            <p14:sldId id="586"/>
            <p14:sldId id="587"/>
            <p14:sldId id="578"/>
            <p14:sldId id="640"/>
            <p14:sldId id="588"/>
            <p14:sldId id="590"/>
            <p14:sldId id="629"/>
            <p14:sldId id="646"/>
            <p14:sldId id="647"/>
            <p14:sldId id="589"/>
            <p14:sldId id="591"/>
            <p14:sldId id="630"/>
            <p14:sldId id="641"/>
            <p14:sldId id="592"/>
            <p14:sldId id="593"/>
            <p14:sldId id="594"/>
            <p14:sldId id="631"/>
            <p14:sldId id="642"/>
            <p14:sldId id="582"/>
            <p14:sldId id="595"/>
            <p14:sldId id="596"/>
            <p14:sldId id="617"/>
            <p14:sldId id="618"/>
            <p14:sldId id="619"/>
            <p14:sldId id="620"/>
            <p14:sldId id="621"/>
            <p14:sldId id="622"/>
            <p14:sldId id="623"/>
            <p14:sldId id="597"/>
            <p14:sldId id="606"/>
            <p14:sldId id="607"/>
            <p14:sldId id="601"/>
            <p14:sldId id="625"/>
            <p14:sldId id="605"/>
            <p14:sldId id="633"/>
            <p14:sldId id="632"/>
            <p14:sldId id="638"/>
            <p14:sldId id="650"/>
            <p14:sldId id="643"/>
            <p14:sldId id="624"/>
            <p14:sldId id="598"/>
            <p14:sldId id="637"/>
            <p14:sldId id="634"/>
            <p14:sldId id="599"/>
            <p14:sldId id="627"/>
            <p14:sldId id="628"/>
            <p14:sldId id="600"/>
            <p14:sldId id="602"/>
            <p14:sldId id="603"/>
            <p14:sldId id="604"/>
            <p14:sldId id="648"/>
            <p14:sldId id="644"/>
            <p14:sldId id="574"/>
            <p14:sldId id="608"/>
            <p14:sldId id="612"/>
            <p14:sldId id="609"/>
            <p14:sldId id="613"/>
            <p14:sldId id="626"/>
            <p14:sldId id="610"/>
            <p14:sldId id="645"/>
            <p14:sldId id="614"/>
            <p14:sldId id="615"/>
            <p14:sldId id="649"/>
          </p14:sldIdLst>
        </p14:section>
        <p14:section name="Templates" id="{65166E9A-4CD8-4511-9CEC-E9A9B02F1D1D}">
          <p14:sldIdLst/>
        </p14:section>
        <p14:section name="STL &amp; Lambda expressions" id="{9F33D7AB-2D81-4001-B82A-2F2C5B6144C0}">
          <p14:sldIdLst/>
        </p14:section>
        <p14:section name="Smart Pointers" id="{D4A032A6-EABD-4D59-BAF4-8500FFCF5C1D}">
          <p14:sldIdLst/>
        </p14:section>
        <p14:section name="And now?" id="{263A5D6F-A800-4729-85D3-6D1C0BCF5749}">
          <p14:sldIdLst>
            <p14:sldId id="477"/>
            <p14:sldId id="482"/>
          </p14:sldIdLst>
        </p14:section>
        <p14:section name="Lecture References" id="{F1741FD5-AD49-4D87-8083-80089C1E6044}">
          <p14:sldIdLst>
            <p14:sldId id="409"/>
            <p14:sldId id="577"/>
            <p14:sldId id="484"/>
          </p14:sldIdLst>
        </p14:section>
      </p14:sectionLst>
    </p:ext>
    <p:ext uri="{EFAFB233-063F-42B5-8137-9DF3F51BA10A}">
      <p15:sldGuideLst xmlns:p15="http://schemas.microsoft.com/office/powerpoint/2012/main">
        <p15:guide id="1" orient="horz" pos="799" userDrawn="1">
          <p15:clr>
            <a:srgbClr val="A4A3A4"/>
          </p15:clr>
        </p15:guide>
        <p15:guide id="2" orient="horz" pos="482" userDrawn="1">
          <p15:clr>
            <a:srgbClr val="A4A3A4"/>
          </p15:clr>
        </p15:guide>
        <p15:guide id="3" orient="horz" pos="119" userDrawn="1">
          <p15:clr>
            <a:srgbClr val="A4A3A4"/>
          </p15:clr>
        </p15:guide>
        <p15:guide id="4" orient="horz" pos="3748" userDrawn="1">
          <p15:clr>
            <a:srgbClr val="A4A3A4"/>
          </p15:clr>
        </p15:guide>
        <p15:guide id="6" pos="3840" userDrawn="1">
          <p15:clr>
            <a:srgbClr val="A4A3A4"/>
          </p15:clr>
        </p15:guide>
        <p15:guide id="7" pos="211" userDrawn="1">
          <p15:clr>
            <a:srgbClr val="A4A3A4"/>
          </p15:clr>
        </p15:guide>
        <p15:guide id="8" pos="7469" userDrawn="1">
          <p15:clr>
            <a:srgbClr val="A4A3A4"/>
          </p15:clr>
        </p15:guide>
        <p15:guide id="9" pos="3704" userDrawn="1">
          <p15:clr>
            <a:srgbClr val="A4A3A4"/>
          </p15:clr>
        </p15:guide>
        <p15:guide id="10" pos="3976" userDrawn="1">
          <p15:clr>
            <a:srgbClr val="A4A3A4"/>
          </p15:clr>
        </p15:guide>
        <p15:guide id="11" orient="horz" pos="618"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gely Bilkei-Gorzo" initials="GB" lastIdx="1" clrIdx="0">
    <p:extLst>
      <p:ext uri="{19B8F6BF-5375-455C-9EA6-DF929625EA0E}">
        <p15:presenceInfo xmlns:p15="http://schemas.microsoft.com/office/powerpoint/2012/main" userId="S-1-5-21-2887681565-1567014954-3579115003-139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AFE7"/>
    <a:srgbClr val="FBDB96"/>
    <a:srgbClr val="1B598E"/>
    <a:srgbClr val="000000"/>
    <a:srgbClr val="FFFF00"/>
    <a:srgbClr val="AC75D5"/>
    <a:srgbClr val="00B0F0"/>
    <a:srgbClr val="5EAFFF"/>
    <a:srgbClr val="00549F"/>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4205E-D4D8-4D2D-B498-4D525F798FE7}" v="46" dt="2022-05-17T14:08:42.200"/>
  </p1510:revLst>
</p1510:revInfo>
</file>

<file path=ppt/tableStyles.xml><?xml version="1.0" encoding="utf-8"?>
<a:tblStyleLst xmlns:a="http://schemas.openxmlformats.org/drawingml/2006/main" def="{5940675A-B579-460E-94D1-54222C63F5D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2" autoAdjust="0"/>
    <p:restoredTop sz="88372" autoAdjust="0"/>
  </p:normalViewPr>
  <p:slideViewPr>
    <p:cSldViewPr showGuides="1">
      <p:cViewPr varScale="1">
        <p:scale>
          <a:sx n="102" d="100"/>
          <a:sy n="102" d="100"/>
        </p:scale>
        <p:origin x="750" y="114"/>
      </p:cViewPr>
      <p:guideLst>
        <p:guide orient="horz" pos="799"/>
        <p:guide orient="horz" pos="482"/>
        <p:guide orient="horz" pos="119"/>
        <p:guide orient="horz" pos="3748"/>
        <p:guide pos="3840"/>
        <p:guide pos="211"/>
        <p:guide pos="7469"/>
        <p:guide pos="3704"/>
        <p:guide pos="3976"/>
        <p:guide orient="horz" pos="618"/>
      </p:guideLst>
    </p:cSldViewPr>
  </p:slideViewPr>
  <p:outlineViewPr>
    <p:cViewPr>
      <p:scale>
        <a:sx n="33" d="100"/>
        <a:sy n="33" d="100"/>
      </p:scale>
      <p:origin x="0" y="-72516"/>
    </p:cViewPr>
  </p:outlineViewPr>
  <p:notesTextViewPr>
    <p:cViewPr>
      <p:scale>
        <a:sx n="75" d="100"/>
        <a:sy n="75" d="100"/>
      </p:scale>
      <p:origin x="0" y="0"/>
    </p:cViewPr>
  </p:notesTextViewPr>
  <p:sorterViewPr>
    <p:cViewPr>
      <p:scale>
        <a:sx n="100" d="100"/>
        <a:sy n="100" d="100"/>
      </p:scale>
      <p:origin x="0" y="0"/>
    </p:cViewPr>
  </p:sorterViewPr>
  <p:notesViewPr>
    <p:cSldViewPr showGuides="1">
      <p:cViewPr varScale="1">
        <p:scale>
          <a:sx n="88" d="100"/>
          <a:sy n="88" d="100"/>
        </p:scale>
        <p:origin x="3342" y="6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presProps" Target="presProps.xml"/><Relationship Id="rId160"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gs" Target="tags/tag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BCB5D9A-C2F1-4FFB-83CC-A186914A64B1}" type="slidenum">
              <a:rPr lang="de-DE" smtClean="0"/>
              <a:pPr/>
              <a:t>‹Nr.›</a:t>
            </a:fld>
            <a:endParaRPr lang="de-DE"/>
          </a:p>
        </p:txBody>
      </p:sp>
      <p:sp>
        <p:nvSpPr>
          <p:cNvPr id="6" name="Datumsplatzhalter 5"/>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B1880FF-5A4E-4F25-9CEE-0D75F7C3E5E1}" type="datetimeFigureOut">
              <a:rPr lang="de-DE" smtClean="0"/>
              <a:pPr/>
              <a:t>28.10.2024</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rtl="0">
              <a:defRPr sz="1200"/>
            </a:lvl1pPr>
          </a:lstStyle>
          <a:p>
            <a:endParaRPr lang="en-US"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rtl="0">
              <a:defRPr sz="1200"/>
            </a:lvl1pPr>
          </a:lstStyle>
          <a:p>
            <a:fld id="{4D31F1D7-8377-4A76-8F5D-3E76EEE25737}" type="datetimeFigureOut">
              <a:rPr lang="en-US" smtClean="0"/>
              <a:pPr/>
              <a:t>10/28/2024</a:t>
            </a:fld>
            <a:endParaRPr lang="en-US"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dirty="0" err="1"/>
              <a:t>Textmasterformate</a:t>
            </a:r>
            <a:r>
              <a:rPr lang="en-US" dirty="0"/>
              <a:t> </a:t>
            </a:r>
            <a:r>
              <a:rPr lang="en-US" dirty="0" err="1"/>
              <a:t>durch</a:t>
            </a:r>
            <a:r>
              <a:rPr lang="en-US" dirty="0"/>
              <a:t> </a:t>
            </a:r>
            <a:r>
              <a:rPr lang="en-US" dirty="0" err="1"/>
              <a:t>Klicken</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rtl="0">
              <a:defRPr sz="1200"/>
            </a:lvl1pPr>
          </a:lstStyle>
          <a:p>
            <a:endParaRPr lang="en-US"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rtl="0">
              <a:defRPr sz="1200"/>
            </a:lvl1pPr>
          </a:lstStyle>
          <a:p>
            <a:fld id="{45A0C133-2FF1-4A65-8FB9-994063EC256F}"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a:t>
            </a:fld>
            <a:endParaRPr lang="en-US" dirty="0"/>
          </a:p>
        </p:txBody>
      </p:sp>
    </p:spTree>
    <p:extLst>
      <p:ext uri="{BB962C8B-B14F-4D97-AF65-F5344CB8AC3E}">
        <p14:creationId xmlns:p14="http://schemas.microsoft.com/office/powerpoint/2010/main" val="3745107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47</a:t>
            </a:fld>
            <a:endParaRPr lang="en-US" dirty="0"/>
          </a:p>
        </p:txBody>
      </p:sp>
    </p:spTree>
    <p:extLst>
      <p:ext uri="{BB962C8B-B14F-4D97-AF65-F5344CB8AC3E}">
        <p14:creationId xmlns:p14="http://schemas.microsoft.com/office/powerpoint/2010/main" val="215186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https://de.wikipedia.org/wiki/Datei:ProgramCallStack2_en.svg</a:t>
            </a:r>
          </a:p>
          <a:p>
            <a:endParaRPr lang="en-US" dirty="0"/>
          </a:p>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53</a:t>
            </a:fld>
            <a:endParaRPr lang="en-US" dirty="0"/>
          </a:p>
        </p:txBody>
      </p:sp>
    </p:spTree>
    <p:extLst>
      <p:ext uri="{BB962C8B-B14F-4D97-AF65-F5344CB8AC3E}">
        <p14:creationId xmlns:p14="http://schemas.microsoft.com/office/powerpoint/2010/main" val="45585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sym typeface="Wingdings" panose="05000000000000000000" pitchFamily="2" charset="2"/>
              </a:rPr>
              <a:t>Example: Array of unknown size</a:t>
            </a:r>
          </a:p>
          <a:p>
            <a:r>
              <a:rPr lang="en-US" dirty="0">
                <a:sym typeface="Wingdings" panose="05000000000000000000" pitchFamily="2" charset="2"/>
              </a:rPr>
              <a:t>Possibility 1: Use an array that large, that it will be enough for any usage  inefficient!</a:t>
            </a:r>
          </a:p>
          <a:p>
            <a:r>
              <a:rPr lang="en-US" dirty="0">
                <a:sym typeface="Wingdings" panose="05000000000000000000" pitchFamily="2" charset="2"/>
              </a:rPr>
              <a:t>Possibility 2: Use the </a:t>
            </a:r>
            <a:r>
              <a:rPr lang="en-US" i="1" dirty="0">
                <a:sym typeface="Wingdings" panose="05000000000000000000" pitchFamily="2" charset="2"/>
              </a:rPr>
              <a:t>heap</a:t>
            </a:r>
          </a:p>
        </p:txBody>
      </p:sp>
      <p:sp>
        <p:nvSpPr>
          <p:cNvPr id="4" name="Foliennummernplatzhalter 3"/>
          <p:cNvSpPr>
            <a:spLocks noGrp="1"/>
          </p:cNvSpPr>
          <p:nvPr>
            <p:ph type="sldNum" sz="quarter" idx="10"/>
          </p:nvPr>
        </p:nvSpPr>
        <p:spPr/>
        <p:txBody>
          <a:bodyPr/>
          <a:lstStyle/>
          <a:p>
            <a:fld id="{45A0C133-2FF1-4A65-8FB9-994063EC256F}" type="slidenum">
              <a:rPr lang="en-US" smtClean="0"/>
              <a:pPr/>
              <a:t>58</a:t>
            </a:fld>
            <a:endParaRPr lang="en-US" dirty="0"/>
          </a:p>
        </p:txBody>
      </p:sp>
    </p:spTree>
    <p:extLst>
      <p:ext uri="{BB962C8B-B14F-4D97-AF65-F5344CB8AC3E}">
        <p14:creationId xmlns:p14="http://schemas.microsoft.com/office/powerpoint/2010/main" val="293664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https://de.wikipedia.org/wiki/Datei:ProgramCallStack2_en.svg</a:t>
            </a:r>
          </a:p>
        </p:txBody>
      </p:sp>
      <p:sp>
        <p:nvSpPr>
          <p:cNvPr id="4" name="Foliennummernplatzhalter 3"/>
          <p:cNvSpPr>
            <a:spLocks noGrp="1"/>
          </p:cNvSpPr>
          <p:nvPr>
            <p:ph type="sldNum" sz="quarter" idx="10"/>
          </p:nvPr>
        </p:nvSpPr>
        <p:spPr/>
        <p:txBody>
          <a:bodyPr/>
          <a:lstStyle/>
          <a:p>
            <a:fld id="{45A0C133-2FF1-4A65-8FB9-994063EC256F}" type="slidenum">
              <a:rPr lang="en-US" smtClean="0"/>
              <a:pPr/>
              <a:t>59</a:t>
            </a:fld>
            <a:endParaRPr lang="en-US" dirty="0"/>
          </a:p>
        </p:txBody>
      </p:sp>
    </p:spTree>
    <p:extLst>
      <p:ext uri="{BB962C8B-B14F-4D97-AF65-F5344CB8AC3E}">
        <p14:creationId xmlns:p14="http://schemas.microsoft.com/office/powerpoint/2010/main" val="95044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68</a:t>
            </a:fld>
            <a:endParaRPr lang="en-US" dirty="0"/>
          </a:p>
        </p:txBody>
      </p:sp>
    </p:spTree>
    <p:extLst>
      <p:ext uri="{BB962C8B-B14F-4D97-AF65-F5344CB8AC3E}">
        <p14:creationId xmlns:p14="http://schemas.microsoft.com/office/powerpoint/2010/main" val="62225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Icons by </a:t>
            </a:r>
            <a:r>
              <a:rPr lang="en-US" dirty="0" err="1"/>
              <a:t>flaticon</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79</a:t>
            </a:fld>
            <a:endParaRPr lang="en-US" dirty="0"/>
          </a:p>
        </p:txBody>
      </p:sp>
    </p:spTree>
    <p:extLst>
      <p:ext uri="{BB962C8B-B14F-4D97-AF65-F5344CB8AC3E}">
        <p14:creationId xmlns:p14="http://schemas.microsoft.com/office/powerpoint/2010/main" val="76211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a:t>
            </a:fld>
            <a:endParaRPr lang="en-US" dirty="0"/>
          </a:p>
        </p:txBody>
      </p:sp>
    </p:spTree>
    <p:extLst>
      <p:ext uri="{BB962C8B-B14F-4D97-AF65-F5344CB8AC3E}">
        <p14:creationId xmlns:p14="http://schemas.microsoft.com/office/powerpoint/2010/main" val="305544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a:t>
            </a:fld>
            <a:endParaRPr lang="en-US" dirty="0"/>
          </a:p>
        </p:txBody>
      </p:sp>
    </p:spTree>
    <p:extLst>
      <p:ext uri="{BB962C8B-B14F-4D97-AF65-F5344CB8AC3E}">
        <p14:creationId xmlns:p14="http://schemas.microsoft.com/office/powerpoint/2010/main" val="231831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a:t>
            </a:fld>
            <a:endParaRPr lang="en-US" dirty="0"/>
          </a:p>
        </p:txBody>
      </p:sp>
    </p:spTree>
    <p:extLst>
      <p:ext uri="{BB962C8B-B14F-4D97-AF65-F5344CB8AC3E}">
        <p14:creationId xmlns:p14="http://schemas.microsoft.com/office/powerpoint/2010/main" val="3939621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12</a:t>
            </a:fld>
            <a:endParaRPr lang="en-US" dirty="0"/>
          </a:p>
        </p:txBody>
      </p:sp>
    </p:spTree>
    <p:extLst>
      <p:ext uri="{BB962C8B-B14F-4D97-AF65-F5344CB8AC3E}">
        <p14:creationId xmlns:p14="http://schemas.microsoft.com/office/powerpoint/2010/main" val="3819566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13</a:t>
            </a:fld>
            <a:endParaRPr lang="en-US" dirty="0"/>
          </a:p>
        </p:txBody>
      </p:sp>
    </p:spTree>
    <p:extLst>
      <p:ext uri="{BB962C8B-B14F-4D97-AF65-F5344CB8AC3E}">
        <p14:creationId xmlns:p14="http://schemas.microsoft.com/office/powerpoint/2010/main" val="66954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14</a:t>
            </a:fld>
            <a:endParaRPr lang="en-US" dirty="0"/>
          </a:p>
        </p:txBody>
      </p:sp>
    </p:spTree>
    <p:extLst>
      <p:ext uri="{BB962C8B-B14F-4D97-AF65-F5344CB8AC3E}">
        <p14:creationId xmlns:p14="http://schemas.microsoft.com/office/powerpoint/2010/main" val="423929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16</a:t>
            </a:fld>
            <a:endParaRPr lang="en-US" dirty="0"/>
          </a:p>
        </p:txBody>
      </p:sp>
    </p:spTree>
    <p:extLst>
      <p:ext uri="{BB962C8B-B14F-4D97-AF65-F5344CB8AC3E}">
        <p14:creationId xmlns:p14="http://schemas.microsoft.com/office/powerpoint/2010/main" val="219552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29</a:t>
            </a:fld>
            <a:endParaRPr lang="en-US" dirty="0"/>
          </a:p>
        </p:txBody>
      </p:sp>
    </p:spTree>
    <p:extLst>
      <p:ext uri="{BB962C8B-B14F-4D97-AF65-F5344CB8AC3E}">
        <p14:creationId xmlns:p14="http://schemas.microsoft.com/office/powerpoint/2010/main" val="148943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Day">
    <p:spTree>
      <p:nvGrpSpPr>
        <p:cNvPr id="1" name=""/>
        <p:cNvGrpSpPr/>
        <p:nvPr/>
      </p:nvGrpSpPr>
      <p:grpSpPr>
        <a:xfrm>
          <a:off x="0" y="0"/>
          <a:ext cx="0" cy="0"/>
          <a:chOff x="0" y="0"/>
          <a:chExt cx="0" cy="0"/>
        </a:xfrm>
      </p:grpSpPr>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t="53487" b="18286"/>
          <a:stretch/>
        </p:blipFill>
        <p:spPr>
          <a:xfrm>
            <a:off x="0" y="0"/>
            <a:ext cx="12192000" cy="2294313"/>
          </a:xfrm>
          <a:prstGeom prst="rect">
            <a:avLst/>
          </a:prstGeom>
        </p:spPr>
      </p:pic>
      <p:sp>
        <p:nvSpPr>
          <p:cNvPr id="6" name="Untertitel 2"/>
          <p:cNvSpPr txBox="1">
            <a:spLocks/>
          </p:cNvSpPr>
          <p:nvPr userDrawn="1"/>
        </p:nvSpPr>
        <p:spPr>
          <a:xfrm>
            <a:off x="335360" y="2420887"/>
            <a:ext cx="11521280" cy="2294313"/>
          </a:xfrm>
          <a:prstGeom prst="rect">
            <a:avLst/>
          </a:prstGeom>
        </p:spPr>
        <p:txBody>
          <a:bodyPr lIns="0" tIns="0" rIns="0" bIns="0"/>
          <a:lstStyle>
            <a:lvl1pPr marL="0" indent="0" algn="l" defTabSz="215900" rtl="0" eaLnBrk="1" fontAlgn="base" hangingPunct="1">
              <a:lnSpc>
                <a:spcPct val="100000"/>
              </a:lnSpc>
              <a:spcBef>
                <a:spcPct val="0"/>
              </a:spcBef>
              <a:spcAft>
                <a:spcPct val="0"/>
              </a:spcAft>
              <a:buClr>
                <a:schemeClr val="tx2"/>
              </a:buClr>
              <a:buFont typeface="Arial" panose="020B0604020202020204" pitchFamily="34" charset="0"/>
              <a:buNone/>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57200" indent="0" algn="ctr" rtl="0" eaLnBrk="1" fontAlgn="base" hangingPunct="1">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Arial" charset="0"/>
                <a:cs typeface="Arial" panose="020B0604020202020204" pitchFamily="34" charset="0"/>
              </a:defRPr>
            </a:lvl2pPr>
            <a:lvl3pPr marL="914400" indent="0" algn="ctr" defTabSz="215900" rtl="0" eaLnBrk="1" fontAlgn="base" hangingPunct="1">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Arial" charset="0"/>
                <a:cs typeface="Arial" panose="020B0604020202020204" pitchFamily="34" charset="0"/>
              </a:defRPr>
            </a:lvl3pPr>
            <a:lvl4pPr marL="1371600" indent="0" algn="ctr" defTabSz="215900" rtl="0" eaLnBrk="1" fontAlgn="base" hangingPunct="1">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1828800" indent="0" algn="ctr" rtl="0" eaLnBrk="1" fontAlgn="base" hangingPunct="1">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b="1" dirty="0">
                <a:solidFill>
                  <a:schemeClr val="tx2"/>
                </a:solidFill>
              </a:rPr>
              <a:t>C++ Training for ADAS Development</a:t>
            </a:r>
          </a:p>
          <a:p>
            <a:endParaRPr lang="en-GB" b="1" dirty="0">
              <a:solidFill>
                <a:schemeClr val="tx2"/>
              </a:solidFill>
            </a:endParaRPr>
          </a:p>
          <a:p>
            <a:endParaRPr lang="en-GB" b="1" dirty="0">
              <a:solidFill>
                <a:schemeClr val="tx2"/>
              </a:solidFill>
            </a:endParaRPr>
          </a:p>
          <a:p>
            <a:r>
              <a:rPr lang="en-GB" b="1" dirty="0">
                <a:solidFill>
                  <a:schemeClr val="tx2"/>
                </a:solidFill>
              </a:rPr>
              <a:t>RWTH International Academy</a:t>
            </a:r>
          </a:p>
          <a:p>
            <a:endParaRPr lang="en-GB" sz="1200" dirty="0"/>
          </a:p>
          <a:p>
            <a:r>
              <a:rPr lang="en-US" dirty="0"/>
              <a:t>Training Program for Employees of The Ford Company</a:t>
            </a:r>
          </a:p>
          <a:p>
            <a:r>
              <a:rPr lang="en-US" dirty="0"/>
              <a:t>Starting July 3, 2024</a:t>
            </a:r>
          </a:p>
        </p:txBody>
      </p:sp>
    </p:spTree>
    <p:extLst>
      <p:ext uri="{BB962C8B-B14F-4D97-AF65-F5344CB8AC3E}">
        <p14:creationId xmlns:p14="http://schemas.microsoft.com/office/powerpoint/2010/main" val="15418955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_Day">
    <p:spTree>
      <p:nvGrpSpPr>
        <p:cNvPr id="1" name=""/>
        <p:cNvGrpSpPr/>
        <p:nvPr/>
      </p:nvGrpSpPr>
      <p:grpSpPr>
        <a:xfrm>
          <a:off x="0" y="0"/>
          <a:ext cx="0" cy="0"/>
          <a:chOff x="0" y="0"/>
          <a:chExt cx="0" cy="0"/>
        </a:xfrm>
      </p:grpSpPr>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&lt;Day-Agenda within table&gt;</a:t>
            </a:r>
          </a:p>
        </p:txBody>
      </p:sp>
      <p:sp>
        <p:nvSpPr>
          <p:cNvPr id="11" name="Textplatzhalter 10"/>
          <p:cNvSpPr>
            <a:spLocks noGrp="1"/>
          </p:cNvSpPr>
          <p:nvPr>
            <p:ph type="body" sz="quarter" idx="11" hasCustomPrompt="1"/>
          </p:nvPr>
        </p:nvSpPr>
        <p:spPr>
          <a:xfrm>
            <a:off x="335756" y="44624"/>
            <a:ext cx="11520487" cy="738000"/>
          </a:xfrm>
          <a:prstGeom prst="rect">
            <a:avLst/>
          </a:prstGeom>
        </p:spPr>
        <p:txBody>
          <a:bodyPr lIns="0" tIns="0" rIns="0" bIns="0"/>
          <a:lstStyle>
            <a:lvl1pPr marL="0" indent="0">
              <a:buNone/>
              <a:defRPr sz="2400" b="1">
                <a:solidFill>
                  <a:srgbClr val="00549F"/>
                </a:solidFill>
              </a:defRPr>
            </a:lvl1pPr>
            <a:lvl5pPr marL="647700" indent="0" algn="l">
              <a:buNone/>
              <a:defRPr sz="2400" b="0"/>
            </a:lvl5pPr>
          </a:lstStyle>
          <a:p>
            <a:pPr lvl="0"/>
            <a:r>
              <a:rPr lang="en-GB" dirty="0"/>
              <a:t> </a:t>
            </a:r>
          </a:p>
          <a:p>
            <a:pPr lvl="0"/>
            <a:r>
              <a:rPr lang="en-GB" dirty="0"/>
              <a:t>Agenda for Day &lt;N&gt;</a:t>
            </a:r>
          </a:p>
        </p:txBody>
      </p:sp>
    </p:spTree>
    <p:extLst>
      <p:ext uri="{BB962C8B-B14F-4D97-AF65-F5344CB8AC3E}">
        <p14:creationId xmlns:p14="http://schemas.microsoft.com/office/powerpoint/2010/main" val="3471520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Lecture">
    <p:spTree>
      <p:nvGrpSpPr>
        <p:cNvPr id="1" name=""/>
        <p:cNvGrpSpPr/>
        <p:nvPr/>
      </p:nvGrpSpPr>
      <p:grpSpPr>
        <a:xfrm>
          <a:off x="0" y="0"/>
          <a:ext cx="0" cy="0"/>
          <a:chOff x="0" y="0"/>
          <a:chExt cx="0" cy="0"/>
        </a:xfrm>
      </p:grpSpPr>
      <p:sp>
        <p:nvSpPr>
          <p:cNvPr id="14" name="Textplatzhalter 13"/>
          <p:cNvSpPr>
            <a:spLocks noGrp="1"/>
          </p:cNvSpPr>
          <p:nvPr>
            <p:ph type="body" sz="quarter" idx="10" hasCustomPrompt="1"/>
          </p:nvPr>
        </p:nvSpPr>
        <p:spPr>
          <a:xfrm>
            <a:off x="333375" y="2348880"/>
            <a:ext cx="11523265" cy="504056"/>
          </a:xfrm>
          <a:prstGeom prst="rect">
            <a:avLst/>
          </a:prstGeom>
        </p:spPr>
        <p:txBody>
          <a:bodyPr lIns="0" tIns="0" rIns="0" bIns="0" anchor="t" anchorCtr="0"/>
          <a:lstStyle>
            <a:lvl1pPr marL="0" indent="0">
              <a:buNone/>
              <a:defRPr sz="3200" b="1" spc="0" baseline="0">
                <a:solidFill>
                  <a:srgbClr val="00549F"/>
                </a:solidFill>
              </a:defRPr>
            </a:lvl1pPr>
          </a:lstStyle>
          <a:p>
            <a:pPr lvl="0"/>
            <a:r>
              <a:rPr lang="en-GB" dirty="0"/>
              <a:t>&lt;General Overview / Fundamentals / Components / ... &gt;</a:t>
            </a:r>
          </a:p>
        </p:txBody>
      </p:sp>
      <p:sp>
        <p:nvSpPr>
          <p:cNvPr id="5" name="Textplatzhalter 13"/>
          <p:cNvSpPr>
            <a:spLocks noGrp="1"/>
          </p:cNvSpPr>
          <p:nvPr>
            <p:ph type="body" sz="quarter" idx="11" hasCustomPrompt="1"/>
          </p:nvPr>
        </p:nvSpPr>
        <p:spPr>
          <a:xfrm>
            <a:off x="337220" y="2859038"/>
            <a:ext cx="11523265" cy="425946"/>
          </a:xfrm>
          <a:prstGeom prst="rect">
            <a:avLst/>
          </a:prstGeom>
        </p:spPr>
        <p:txBody>
          <a:bodyPr lIns="0" tIns="0" rIns="0" bIns="0" anchor="t" anchorCtr="0"/>
          <a:lstStyle>
            <a:lvl1pPr marL="0" indent="0">
              <a:buNone/>
              <a:defRPr sz="2800" b="1" spc="0" baseline="0">
                <a:solidFill>
                  <a:schemeClr val="tx1"/>
                </a:solidFill>
              </a:defRPr>
            </a:lvl1pPr>
          </a:lstStyle>
          <a:p>
            <a:pPr lvl="0"/>
            <a:r>
              <a:rPr lang="en-GB" dirty="0"/>
              <a:t>&lt;Lecture Title&gt;</a:t>
            </a:r>
          </a:p>
        </p:txBody>
      </p:sp>
      <p:sp>
        <p:nvSpPr>
          <p:cNvPr id="7" name="Textplatzhalter 13"/>
          <p:cNvSpPr>
            <a:spLocks noGrp="1"/>
          </p:cNvSpPr>
          <p:nvPr>
            <p:ph type="body" sz="quarter" idx="12" hasCustomPrompt="1"/>
          </p:nvPr>
        </p:nvSpPr>
        <p:spPr>
          <a:xfrm>
            <a:off x="333374" y="3717032"/>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&lt;Aachen, 21. June 2022&gt;</a:t>
            </a:r>
          </a:p>
        </p:txBody>
      </p:sp>
      <p:sp>
        <p:nvSpPr>
          <p:cNvPr id="8" name="Textplatzhalter 13"/>
          <p:cNvSpPr>
            <a:spLocks noGrp="1"/>
          </p:cNvSpPr>
          <p:nvPr>
            <p:ph type="body" sz="quarter" idx="13" hasCustomPrompt="1"/>
          </p:nvPr>
        </p:nvSpPr>
        <p:spPr>
          <a:xfrm>
            <a:off x="334367" y="4030960"/>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&lt;Lecturer&gt;</a:t>
            </a:r>
          </a:p>
        </p:txBody>
      </p:sp>
    </p:spTree>
    <p:extLst>
      <p:ext uri="{BB962C8B-B14F-4D97-AF65-F5344CB8AC3E}">
        <p14:creationId xmlns:p14="http://schemas.microsoft.com/office/powerpoint/2010/main" val="36437770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Lecture">
    <p:spTree>
      <p:nvGrpSpPr>
        <p:cNvPr id="1" name=""/>
        <p:cNvGrpSpPr/>
        <p:nvPr/>
      </p:nvGrpSpPr>
      <p:grpSpPr>
        <a:xfrm>
          <a:off x="0" y="0"/>
          <a:ext cx="0" cy="0"/>
          <a:chOff x="0" y="0"/>
          <a:chExt cx="0" cy="0"/>
        </a:xfrm>
      </p:grpSpPr>
      <p:sp>
        <p:nvSpPr>
          <p:cNvPr id="3" name="Textfeld 2"/>
          <p:cNvSpPr txBox="1"/>
          <p:nvPr userDrawn="1"/>
        </p:nvSpPr>
        <p:spPr>
          <a:xfrm>
            <a:off x="335360" y="4320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Agenda</a:t>
            </a:r>
          </a:p>
        </p:txBody>
      </p:sp>
      <p:sp>
        <p:nvSpPr>
          <p:cNvPr id="6" name="Inhaltsplatzhalter 5"/>
          <p:cNvSpPr>
            <a:spLocks noGrp="1"/>
          </p:cNvSpPr>
          <p:nvPr>
            <p:ph sz="quarter" idx="11" hasCustomPrompt="1"/>
          </p:nvPr>
        </p:nvSpPr>
        <p:spPr>
          <a:xfrm>
            <a:off x="560388" y="980728"/>
            <a:ext cx="11315700" cy="293688"/>
          </a:xfrm>
          <a:prstGeom prst="rect">
            <a:avLst/>
          </a:prstGeom>
          <a:gradFill>
            <a:gsLst>
              <a:gs pos="25000">
                <a:srgbClr val="FFED00"/>
              </a:gs>
              <a:gs pos="100000">
                <a:schemeClr val="bg1"/>
              </a:gs>
            </a:gsLst>
            <a:lin ang="0" scaled="0"/>
          </a:gradFill>
        </p:spPr>
        <p:txBody>
          <a:bodyPr lIns="0" tIns="0" rIns="0" bIns="0"/>
          <a:lstStyle>
            <a:lvl1pPr marL="0" indent="0">
              <a:buNone/>
              <a:defRPr/>
            </a:lvl1pPr>
          </a:lstStyle>
          <a:p>
            <a:pPr lvl="0"/>
            <a:r>
              <a:rPr lang="en-GB" dirty="0"/>
              <a:t> </a:t>
            </a:r>
          </a:p>
        </p:txBody>
      </p:sp>
      <p:sp>
        <p:nvSpPr>
          <p:cNvPr id="4" name="Textplatzhalter 3"/>
          <p:cNvSpPr>
            <a:spLocks noGrp="1"/>
          </p:cNvSpPr>
          <p:nvPr>
            <p:ph type="body" sz="quarter" idx="10" hasCustomPrompt="1"/>
          </p:nvPr>
        </p:nvSpPr>
        <p:spPr>
          <a:xfrm>
            <a:off x="336640" y="980728"/>
            <a:ext cx="11520000" cy="4968552"/>
          </a:xfrm>
          <a:prstGeom prst="rect">
            <a:avLst/>
          </a:prstGeom>
        </p:spPr>
        <p:txBody>
          <a:bodyPr lIns="0" tIns="0" rIns="0" bIns="0"/>
          <a:lstStyle>
            <a:lvl1pPr marL="215900" indent="-215900">
              <a:buFont typeface="Wingdings" panose="05000000000000000000" pitchFamily="2" charset="2"/>
              <a:buChar char="§"/>
              <a:defRPr sz="2000"/>
            </a:lvl1pPr>
            <a:lvl2pPr marL="431800" indent="-215900">
              <a:buFont typeface="Wingdings" panose="05000000000000000000" pitchFamily="2" charset="2"/>
              <a:buChar char="§"/>
              <a:defRPr sz="1800" baseline="0"/>
            </a:lvl2pPr>
            <a:lvl3pPr>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Tree>
    <p:extLst>
      <p:ext uri="{BB962C8B-B14F-4D97-AF65-F5344CB8AC3E}">
        <p14:creationId xmlns:p14="http://schemas.microsoft.com/office/powerpoint/2010/main" val="13420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Textplatzhalter 5"/>
          <p:cNvSpPr>
            <a:spLocks noGrp="1"/>
          </p:cNvSpPr>
          <p:nvPr>
            <p:ph type="body" sz="quarter" idx="11" hasCustomPrompt="1"/>
          </p:nvPr>
        </p:nvSpPr>
        <p:spPr>
          <a:xfrm>
            <a:off x="335756" y="44624"/>
            <a:ext cx="11520488" cy="738000"/>
          </a:xfrm>
          <a:prstGeom prst="rect">
            <a:avLst/>
          </a:prstGeom>
        </p:spPr>
        <p:txBody>
          <a:bodyPr wrap="square" lIns="0" tIns="0" rIns="0" bIns="0"/>
          <a:lstStyle>
            <a:lvl1pPr marL="0" indent="0">
              <a:buNone/>
              <a:defRPr sz="2400" b="1">
                <a:solidFill>
                  <a:srgbClr val="00549F"/>
                </a:solidFill>
              </a:defRPr>
            </a:lvl1pPr>
          </a:lstStyle>
          <a:p>
            <a:pPr lvl="0"/>
            <a:r>
              <a:rPr lang="en-GB" dirty="0"/>
              <a:t>&lt;Title (if Subtitle)&gt;</a:t>
            </a:r>
          </a:p>
          <a:p>
            <a:pPr lvl="0"/>
            <a:r>
              <a:rPr lang="en-GB" dirty="0"/>
              <a:t>&lt;Title / Subtitle&gt;</a:t>
            </a:r>
          </a:p>
        </p:txBody>
      </p:sp>
      <p:sp>
        <p:nvSpPr>
          <p:cNvPr id="7" name="Textplatzhalter 3"/>
          <p:cNvSpPr>
            <a:spLocks noGrp="1"/>
          </p:cNvSpPr>
          <p:nvPr>
            <p:ph type="body" sz="quarter" idx="10" hasCustomPrompt="1"/>
          </p:nvPr>
        </p:nvSpPr>
        <p:spPr>
          <a:xfrm>
            <a:off x="334800" y="980728"/>
            <a:ext cx="11520000" cy="4968552"/>
          </a:xfrm>
          <a:prstGeom prst="rect">
            <a:avLst/>
          </a:prstGeom>
        </p:spPr>
        <p:txBody>
          <a:bodyPr lIns="0" tIns="0" rIns="0" bIns="0"/>
          <a:lstStyle>
            <a:lvl1pPr marL="215900" indent="-215900">
              <a:spcBef>
                <a:spcPts val="600"/>
              </a:spcBef>
              <a:buFont typeface="Wingdings" panose="05000000000000000000" pitchFamily="2" charset="2"/>
              <a:buChar char="§"/>
              <a:defRPr sz="2000"/>
            </a:lvl1pPr>
            <a:lvl2pPr marL="431800" indent="-215900">
              <a:spcBef>
                <a:spcPts val="600"/>
              </a:spcBef>
              <a:buFont typeface="Wingdings" panose="05000000000000000000" pitchFamily="2" charset="2"/>
              <a:buChar char="§"/>
              <a:defRPr sz="1800" baseline="0"/>
            </a:lvl2pPr>
            <a:lvl3pPr>
              <a:spcBef>
                <a:spcPts val="600"/>
              </a:spcBef>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
        <p:nvSpPr>
          <p:cNvPr id="2" name="Foliennummernplatzhalter 1">
            <a:extLst>
              <a:ext uri="{FF2B5EF4-FFF2-40B4-BE49-F238E27FC236}">
                <a16:creationId xmlns:a16="http://schemas.microsoft.com/office/drawing/2014/main" id="{AB72EA0D-EBEE-9B03-11AA-8AE9EAF7EE75}"/>
              </a:ext>
            </a:extLst>
          </p:cNvPr>
          <p:cNvSpPr>
            <a:spLocks noGrp="1"/>
          </p:cNvSpPr>
          <p:nvPr>
            <p:ph type="sldNum" sz="quarter" idx="4"/>
          </p:nvPr>
        </p:nvSpPr>
        <p:spPr>
          <a:xfrm>
            <a:off x="5866557" y="6596962"/>
            <a:ext cx="471500" cy="237275"/>
          </a:xfrm>
          <a:prstGeom prst="rect">
            <a:avLst/>
          </a:prstGeom>
        </p:spPr>
        <p:txBody>
          <a:bodyPr vert="horz" lIns="91440" tIns="45720" rIns="91440" bIns="45720" rtlCol="0" anchor="ctr"/>
          <a:lstStyle>
            <a:lvl1pPr algn="ctr">
              <a:defRPr sz="900">
                <a:solidFill>
                  <a:srgbClr val="00549F"/>
                </a:solidFill>
              </a:defRPr>
            </a:lvl1pPr>
          </a:lstStyle>
          <a:p>
            <a:fld id="{F58435E4-A45A-4423-96D3-4E945C512564}" type="slidenum">
              <a:rPr lang="en-US" smtClean="0"/>
              <a:pPr/>
              <a:t>‹Nr.›</a:t>
            </a:fld>
            <a:endParaRPr lang="en-US" dirty="0"/>
          </a:p>
        </p:txBody>
      </p:sp>
    </p:spTree>
    <p:extLst>
      <p:ext uri="{BB962C8B-B14F-4D97-AF65-F5344CB8AC3E}">
        <p14:creationId xmlns:p14="http://schemas.microsoft.com/office/powerpoint/2010/main" val="34481978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3" name="Textfeld 2"/>
          <p:cNvSpPr txBox="1"/>
          <p:nvPr userDrawn="1"/>
        </p:nvSpPr>
        <p:spPr>
          <a:xfrm>
            <a:off x="335360" y="5014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References</a:t>
            </a:r>
          </a:p>
        </p:txBody>
      </p:sp>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&lt;References within table&gt;</a:t>
            </a:r>
          </a:p>
        </p:txBody>
      </p:sp>
    </p:spTree>
    <p:extLst>
      <p:ext uri="{BB962C8B-B14F-4D97-AF65-F5344CB8AC3E}">
        <p14:creationId xmlns:p14="http://schemas.microsoft.com/office/powerpoint/2010/main" val="16741132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9"/>
            </p:custDataLst>
            <p:extLst>
              <p:ext uri="{D42A27DB-BD31-4B8C-83A1-F6EECF244321}">
                <p14:modId xmlns:p14="http://schemas.microsoft.com/office/powerpoint/2010/main" val="3357527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5" name="think-cell Folie" r:id="rId10" imgW="347" imgH="348" progId="TCLayout.ActiveDocument.1">
                  <p:embed/>
                </p:oleObj>
              </mc:Choice>
              <mc:Fallback>
                <p:oleObj name="think-cell Folie" r:id="rId10" imgW="347" imgH="348" progId="TCLayout.ActiveDocument.1">
                  <p:embed/>
                  <p:pic>
                    <p:nvPicPr>
                      <p:cNvPr id="3" name="Objekt 2" hidden="1"/>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9" name="Slide Number Placeholder 5"/>
          <p:cNvSpPr txBox="1">
            <a:spLocks/>
          </p:cNvSpPr>
          <p:nvPr/>
        </p:nvSpPr>
        <p:spPr>
          <a:xfrm>
            <a:off x="3138199" y="6174096"/>
            <a:ext cx="5915603" cy="422866"/>
          </a:xfrm>
          <a:prstGeom prst="rect">
            <a:avLst/>
          </a:prstGeom>
        </p:spPr>
        <p:txBody>
          <a:bodyPr lIns="0" tIns="0" rIns="0" bIns="0" anchor="ct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a:solidFill>
                  <a:schemeClr val="tx2"/>
                </a:solidFill>
              </a:rPr>
              <a:t>C++ Training for ADAS Development </a:t>
            </a:r>
            <a:r>
              <a:rPr lang="en-US" altLang="de-DE" sz="900" baseline="0" dirty="0">
                <a:solidFill>
                  <a:schemeClr val="tx2"/>
                </a:solidFill>
              </a:rPr>
              <a:t>| </a:t>
            </a:r>
            <a:r>
              <a:rPr lang="en-US" altLang="de-DE" sz="900" dirty="0">
                <a:solidFill>
                  <a:schemeClr val="tx2"/>
                </a:solidFill>
              </a:rPr>
              <a:t>Day </a:t>
            </a:r>
            <a:r>
              <a:rPr lang="en-US" altLang="de-DE" sz="900" dirty="0" smtClean="0">
                <a:solidFill>
                  <a:schemeClr val="tx2"/>
                </a:solidFill>
              </a:rPr>
              <a:t>7 </a:t>
            </a:r>
            <a:r>
              <a:rPr lang="en-US" altLang="de-DE" sz="900" dirty="0">
                <a:solidFill>
                  <a:schemeClr val="tx2"/>
                </a:solidFill>
              </a:rPr>
              <a:t>– </a:t>
            </a:r>
            <a:r>
              <a:rPr lang="en-US" altLang="de-DE" sz="900" dirty="0" smtClean="0">
                <a:solidFill>
                  <a:schemeClr val="tx2"/>
                </a:solidFill>
              </a:rPr>
              <a:t>2024-10-30</a:t>
            </a:r>
            <a:endParaRPr lang="en-US" altLang="de-DE" sz="900" dirty="0">
              <a:solidFill>
                <a:schemeClr val="tx2"/>
              </a:solidFill>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smtClean="0">
                <a:solidFill>
                  <a:schemeClr val="tx2"/>
                </a:solidFill>
              </a:rPr>
              <a:t>Embedded Systems</a:t>
            </a:r>
            <a:endParaRPr lang="en-US" altLang="de-DE" sz="900" baseline="0" dirty="0">
              <a:solidFill>
                <a:schemeClr val="tx2"/>
              </a:solidFill>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de-DE" altLang="de-DE" sz="900" baseline="0" dirty="0" smtClean="0">
                <a:solidFill>
                  <a:schemeClr val="tx2"/>
                </a:solidFill>
              </a:rPr>
              <a:t> Gergely Bilkei-Gorzo</a:t>
            </a:r>
            <a:endParaRPr lang="de-DE" altLang="de-DE" sz="900" dirty="0">
              <a:solidFill>
                <a:schemeClr val="tx2"/>
              </a:solidFill>
            </a:endParaRPr>
          </a:p>
        </p:txBody>
      </p:sp>
      <p:cxnSp>
        <p:nvCxnSpPr>
          <p:cNvPr id="11" name="Gerader Verbinder 10"/>
          <p:cNvCxnSpPr/>
          <p:nvPr/>
        </p:nvCxnSpPr>
        <p:spPr>
          <a:xfrm>
            <a:off x="336000" y="836712"/>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1" name="Textfeld 13"/>
          <p:cNvSpPr txBox="1">
            <a:spLocks noChangeArrowheads="1"/>
          </p:cNvSpPr>
          <p:nvPr/>
        </p:nvSpPr>
        <p:spPr bwMode="auto">
          <a:xfrm>
            <a:off x="384000" y="6227761"/>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de-DE" altLang="de-DE" sz="900" dirty="0">
              <a:solidFill>
                <a:schemeClr val="tx2"/>
              </a:solidFill>
            </a:endParaRPr>
          </a:p>
        </p:txBody>
      </p:sp>
      <p:pic>
        <p:nvPicPr>
          <p:cNvPr id="13" name="Bild 2"/>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cxnSp>
        <p:nvCxnSpPr>
          <p:cNvPr id="14" name="Gerader Verbinder 13"/>
          <p:cNvCxnSpPr/>
          <p:nvPr userDrawn="1"/>
        </p:nvCxnSpPr>
        <p:spPr>
          <a:xfrm>
            <a:off x="336000" y="6093296"/>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ka_Logo"/>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5361" y="6174096"/>
            <a:ext cx="2520280" cy="422866"/>
          </a:xfrm>
          <a:prstGeom prst="rect">
            <a:avLst/>
          </a:prstGeom>
        </p:spPr>
      </p:pic>
      <p:pic>
        <p:nvPicPr>
          <p:cNvPr id="5" name="Grafik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02875" y="6174096"/>
            <a:ext cx="3353765" cy="422866"/>
          </a:xfrm>
          <a:prstGeom prst="rect">
            <a:avLst/>
          </a:prstGeom>
        </p:spPr>
      </p:pic>
    </p:spTree>
    <p:extLst>
      <p:ext uri="{BB962C8B-B14F-4D97-AF65-F5344CB8AC3E}">
        <p14:creationId xmlns:p14="http://schemas.microsoft.com/office/powerpoint/2010/main" val="1483746966"/>
      </p:ext>
    </p:extLst>
  </p:cSld>
  <p:clrMap bg1="lt1" tx1="dk1" bg2="lt2" tx2="dk2" accent1="accent1" accent2="accent2" accent3="accent3" accent4="accent4" accent5="accent5" accent6="accent6" hlink="hlink" folHlink="folHlink"/>
  <p:sldLayoutIdLst>
    <p:sldLayoutId id="2147483683" r:id="rId1"/>
    <p:sldLayoutId id="2147483686" r:id="rId2"/>
    <p:sldLayoutId id="2147483685" r:id="rId3"/>
    <p:sldLayoutId id="2147483687" r:id="rId4"/>
    <p:sldLayoutId id="2147483689" r:id="rId5"/>
    <p:sldLayoutId id="2147483688" r:id="rId6"/>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84"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hyperlink" Target="https://pointclouds.org/documentation/tutorials/pcd_file_format.html" TargetMode="Externa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102.svg"/><Relationship Id="rId5" Type="http://schemas.openxmlformats.org/officeDocument/2006/relationships/image" Target="../media/image31.png"/><Relationship Id="rId4" Type="http://schemas.openxmlformats.org/officeDocument/2006/relationships/image" Target="../media/image100.svg"/></Relationships>
</file>

<file path=ppt/slides/_rels/slide7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6.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68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smtClean="0">
                <a:solidFill>
                  <a:schemeClr val="bg2"/>
                </a:solidFill>
              </a:rPr>
              <a:t>Architectures</a:t>
            </a:r>
            <a:endParaRPr lang="de-DE" dirty="0">
              <a:solidFill>
                <a:schemeClr val="bg2"/>
              </a:solidFill>
            </a:endParaRPr>
          </a:p>
          <a:p>
            <a:r>
              <a:rPr lang="de-DE" dirty="0" smtClean="0">
                <a:solidFill>
                  <a:schemeClr val="tx2"/>
                </a:solidFill>
              </a:rPr>
              <a:t>Computer </a:t>
            </a:r>
            <a:r>
              <a:rPr lang="de-DE" dirty="0" err="1" smtClean="0">
                <a:solidFill>
                  <a:schemeClr val="tx2"/>
                </a:solidFill>
              </a:rPr>
              <a:t>Architectures</a:t>
            </a:r>
            <a:endParaRPr lang="de-DE" dirty="0">
              <a:solidFill>
                <a:schemeClr val="tx2"/>
              </a:solidFill>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10</a:t>
            </a:fld>
            <a:endParaRPr lang="en-US"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383" y="3015041"/>
            <a:ext cx="5421935" cy="1101852"/>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83" y="1448954"/>
            <a:ext cx="3262122" cy="1101852"/>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384" y="4581128"/>
            <a:ext cx="8402879" cy="1101852"/>
          </a:xfrm>
          <a:prstGeom prst="rect">
            <a:avLst/>
          </a:prstGeom>
        </p:spPr>
      </p:pic>
      <p:sp>
        <p:nvSpPr>
          <p:cNvPr id="8" name="Textfeld 7"/>
          <p:cNvSpPr txBox="1"/>
          <p:nvPr/>
        </p:nvSpPr>
        <p:spPr>
          <a:xfrm>
            <a:off x="4583832" y="1375957"/>
            <a:ext cx="6264696" cy="1661993"/>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de-DE" sz="1400" dirty="0" err="1" smtClean="0"/>
              <a:t>Shared</a:t>
            </a:r>
            <a:r>
              <a:rPr lang="de-DE" sz="1400" dirty="0" smtClean="0"/>
              <a:t> </a:t>
            </a:r>
            <a:r>
              <a:rPr lang="de-DE" sz="1400" dirty="0" err="1" smtClean="0"/>
              <a:t>memory</a:t>
            </a:r>
            <a:r>
              <a:rPr lang="de-DE" sz="1400" dirty="0" smtClean="0"/>
              <a:t> </a:t>
            </a:r>
            <a:r>
              <a:rPr lang="de-DE" sz="1400" dirty="0" err="1" smtClean="0"/>
              <a:t>for</a:t>
            </a:r>
            <a:r>
              <a:rPr lang="de-DE" sz="1400" dirty="0" smtClean="0"/>
              <a:t> </a:t>
            </a:r>
            <a:r>
              <a:rPr lang="de-DE" sz="1400" dirty="0" err="1" smtClean="0"/>
              <a:t>d</a:t>
            </a:r>
            <a:r>
              <a:rPr lang="de-DE" sz="1400" dirty="0" err="1"/>
              <a:t>Integration</a:t>
            </a:r>
            <a:r>
              <a:rPr lang="de-DE" sz="1400" dirty="0"/>
              <a:t> von </a:t>
            </a:r>
            <a:r>
              <a:rPr lang="de-DE" sz="1400" dirty="0" err="1"/>
              <a:t>Scheduling</a:t>
            </a:r>
            <a:r>
              <a:rPr lang="de-DE" sz="1400" dirty="0"/>
              <a:t>-Algorithmen in eine Orchestrierungssoftware </a:t>
            </a:r>
            <a:r>
              <a:rPr lang="de-DE" sz="1400" dirty="0" smtClean="0"/>
              <a:t>ata </a:t>
            </a:r>
            <a:r>
              <a:rPr lang="de-DE" sz="1400" dirty="0" err="1" smtClean="0"/>
              <a:t>and</a:t>
            </a:r>
            <a:r>
              <a:rPr lang="de-DE" sz="1400" dirty="0" smtClean="0"/>
              <a:t> </a:t>
            </a:r>
            <a:r>
              <a:rPr lang="de-DE" sz="1400" dirty="0" err="1" smtClean="0"/>
              <a:t>programs</a:t>
            </a:r>
            <a:endParaRPr lang="de-DE" sz="1400" dirty="0" smtClean="0"/>
          </a:p>
          <a:p>
            <a:pPr marL="285750" indent="-285750">
              <a:buClr>
                <a:schemeClr val="tx2"/>
              </a:buClr>
              <a:buFont typeface="Wingdings" panose="05000000000000000000" pitchFamily="2" charset="2"/>
              <a:buChar char="§"/>
            </a:pPr>
            <a:r>
              <a:rPr lang="de-DE" sz="1400" dirty="0" smtClean="0"/>
              <a:t>Still </a:t>
            </a:r>
            <a:r>
              <a:rPr lang="de-DE" sz="1400" dirty="0" err="1" smtClean="0"/>
              <a:t>used</a:t>
            </a:r>
            <a:r>
              <a:rPr lang="de-DE" sz="1400" dirty="0" smtClean="0"/>
              <a:t> </a:t>
            </a:r>
            <a:r>
              <a:rPr lang="de-DE" sz="1400" dirty="0" err="1" smtClean="0"/>
              <a:t>by</a:t>
            </a:r>
            <a:r>
              <a:rPr lang="de-DE" sz="1400" dirty="0" smtClean="0"/>
              <a:t> </a:t>
            </a:r>
            <a:r>
              <a:rPr lang="de-DE" sz="1400" dirty="0" err="1" smtClean="0"/>
              <a:t>most</a:t>
            </a:r>
            <a:r>
              <a:rPr lang="de-DE" sz="1400" dirty="0" smtClean="0"/>
              <a:t> </a:t>
            </a:r>
            <a:r>
              <a:rPr lang="de-DE" sz="1400" dirty="0" err="1" smtClean="0"/>
              <a:t>computer</a:t>
            </a:r>
            <a:r>
              <a:rPr lang="de-DE" sz="1400" dirty="0" smtClean="0"/>
              <a:t> </a:t>
            </a:r>
            <a:r>
              <a:rPr lang="de-DE" sz="1400" dirty="0" err="1" smtClean="0"/>
              <a:t>systems</a:t>
            </a:r>
            <a:r>
              <a:rPr lang="de-DE" sz="1400" dirty="0" smtClean="0"/>
              <a:t> </a:t>
            </a:r>
            <a:r>
              <a:rPr lang="de-DE" sz="1400" dirty="0" err="1" smtClean="0"/>
              <a:t>today</a:t>
            </a:r>
            <a:endParaRPr lang="de-DE" sz="1400" dirty="0" smtClean="0"/>
          </a:p>
          <a:p>
            <a:pPr marL="285750" indent="-285750">
              <a:buClr>
                <a:schemeClr val="tx2"/>
              </a:buClr>
              <a:buFont typeface="Wingdings" panose="05000000000000000000" pitchFamily="2" charset="2"/>
              <a:buChar char="§"/>
            </a:pPr>
            <a:r>
              <a:rPr lang="de-DE" sz="1400" dirty="0" smtClean="0"/>
              <a:t>Advantage: Optimal </a:t>
            </a:r>
            <a:r>
              <a:rPr lang="de-DE" sz="1400" dirty="0" err="1" smtClean="0"/>
              <a:t>utilization</a:t>
            </a:r>
            <a:r>
              <a:rPr lang="de-DE" sz="1400" dirty="0" smtClean="0"/>
              <a:t> </a:t>
            </a:r>
            <a:r>
              <a:rPr lang="de-DE" sz="1400" dirty="0" err="1" smtClean="0"/>
              <a:t>of</a:t>
            </a:r>
            <a:r>
              <a:rPr lang="de-DE" sz="1400" dirty="0" smtClean="0"/>
              <a:t> </a:t>
            </a:r>
            <a:r>
              <a:rPr lang="de-DE" sz="1400" dirty="0" err="1" smtClean="0"/>
              <a:t>memory</a:t>
            </a:r>
            <a:endParaRPr lang="de-DE" sz="1400" dirty="0" smtClean="0"/>
          </a:p>
          <a:p>
            <a:pPr marL="285750" indent="-285750">
              <a:buClr>
                <a:schemeClr val="tx2"/>
              </a:buClr>
              <a:buFont typeface="Wingdings" panose="05000000000000000000" pitchFamily="2" charset="2"/>
              <a:buChar char="§"/>
            </a:pPr>
            <a:r>
              <a:rPr lang="de-DE" sz="1400" dirty="0" err="1" smtClean="0"/>
              <a:t>Disadvantage</a:t>
            </a:r>
            <a:r>
              <a:rPr lang="de-DE" sz="1400" dirty="0" smtClean="0"/>
              <a:t>: Performance </a:t>
            </a:r>
            <a:r>
              <a:rPr lang="de-DE" sz="1400" dirty="0" err="1" smtClean="0"/>
              <a:t>reduction</a:t>
            </a:r>
            <a:r>
              <a:rPr lang="de-DE" sz="1400" dirty="0" smtClean="0"/>
              <a:t> due </a:t>
            </a:r>
            <a:r>
              <a:rPr lang="de-DE" sz="1400" dirty="0" err="1" smtClean="0"/>
              <a:t>to</a:t>
            </a:r>
            <a:r>
              <a:rPr lang="de-DE" sz="1400" dirty="0" smtClean="0"/>
              <a:t> </a:t>
            </a:r>
            <a:r>
              <a:rPr lang="de-DE" sz="1400" dirty="0" err="1" smtClean="0"/>
              <a:t>competing</a:t>
            </a:r>
            <a:r>
              <a:rPr lang="de-DE" sz="1400" dirty="0" smtClean="0"/>
              <a:t> </a:t>
            </a:r>
            <a:r>
              <a:rPr lang="de-DE" sz="1400" dirty="0" err="1" smtClean="0"/>
              <a:t>data</a:t>
            </a:r>
            <a:r>
              <a:rPr lang="de-DE" sz="1400" dirty="0" smtClean="0"/>
              <a:t> </a:t>
            </a:r>
            <a:r>
              <a:rPr lang="de-DE" sz="1400" dirty="0" err="1" smtClean="0"/>
              <a:t>and</a:t>
            </a:r>
            <a:r>
              <a:rPr lang="de-DE" sz="1400" dirty="0" smtClean="0"/>
              <a:t> </a:t>
            </a:r>
            <a:r>
              <a:rPr lang="de-DE" sz="1400" dirty="0" err="1" smtClean="0"/>
              <a:t>instruction</a:t>
            </a:r>
            <a:r>
              <a:rPr lang="de-DE" sz="1400" dirty="0" smtClean="0"/>
              <a:t> </a:t>
            </a:r>
            <a:r>
              <a:rPr lang="de-DE" sz="1400" dirty="0" err="1" smtClean="0"/>
              <a:t>accesses</a:t>
            </a:r>
            <a:endParaRPr lang="de-DE" sz="1400" dirty="0" smtClean="0"/>
          </a:p>
          <a:p>
            <a:endParaRPr lang="de-DE" dirty="0"/>
          </a:p>
        </p:txBody>
      </p:sp>
      <p:sp>
        <p:nvSpPr>
          <p:cNvPr id="9" name="Textfeld 8"/>
          <p:cNvSpPr txBox="1"/>
          <p:nvPr/>
        </p:nvSpPr>
        <p:spPr>
          <a:xfrm>
            <a:off x="6338057" y="3028834"/>
            <a:ext cx="5395030" cy="1446550"/>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de-DE" sz="1400" dirty="0" smtClean="0"/>
              <a:t>Separation </a:t>
            </a:r>
            <a:r>
              <a:rPr lang="de-DE" sz="1400" dirty="0" err="1" smtClean="0"/>
              <a:t>of</a:t>
            </a:r>
            <a:r>
              <a:rPr lang="de-DE" sz="1400" dirty="0" smtClean="0"/>
              <a:t> </a:t>
            </a:r>
            <a:r>
              <a:rPr lang="de-DE" sz="1400" dirty="0" err="1" smtClean="0"/>
              <a:t>program</a:t>
            </a:r>
            <a:r>
              <a:rPr lang="de-DE" sz="1400" dirty="0" smtClean="0"/>
              <a:t> </a:t>
            </a:r>
            <a:r>
              <a:rPr lang="de-DE" sz="1400" dirty="0" err="1" smtClean="0"/>
              <a:t>memory</a:t>
            </a:r>
            <a:r>
              <a:rPr lang="de-DE" sz="1400" dirty="0" smtClean="0"/>
              <a:t> </a:t>
            </a:r>
            <a:r>
              <a:rPr lang="de-DE" sz="1400" dirty="0" err="1" smtClean="0"/>
              <a:t>and</a:t>
            </a:r>
            <a:r>
              <a:rPr lang="de-DE" sz="1400" dirty="0" smtClean="0"/>
              <a:t> </a:t>
            </a:r>
            <a:r>
              <a:rPr lang="de-DE" sz="1400" dirty="0" err="1" smtClean="0"/>
              <a:t>data</a:t>
            </a:r>
            <a:r>
              <a:rPr lang="de-DE" sz="1400" dirty="0" smtClean="0"/>
              <a:t> </a:t>
            </a:r>
            <a:r>
              <a:rPr lang="de-DE" sz="1400" dirty="0" err="1" smtClean="0"/>
              <a:t>memory</a:t>
            </a:r>
            <a:endParaRPr lang="de-DE" sz="1400" dirty="0" smtClean="0"/>
          </a:p>
          <a:p>
            <a:pPr marL="285750" indent="-285750">
              <a:buClr>
                <a:schemeClr val="tx2"/>
              </a:buClr>
              <a:buFont typeface="Wingdings" panose="05000000000000000000" pitchFamily="2" charset="2"/>
              <a:buChar char="§"/>
            </a:pPr>
            <a:r>
              <a:rPr lang="de-DE" sz="1400" dirty="0" smtClean="0"/>
              <a:t>Advantage: </a:t>
            </a:r>
            <a:r>
              <a:rPr lang="de-DE" sz="1400" dirty="0" err="1" smtClean="0"/>
              <a:t>Simultanious</a:t>
            </a:r>
            <a:r>
              <a:rPr lang="de-DE" sz="1400" dirty="0" smtClean="0"/>
              <a:t> </a:t>
            </a:r>
            <a:r>
              <a:rPr lang="de-DE" sz="1400" dirty="0" err="1" smtClean="0"/>
              <a:t>access</a:t>
            </a:r>
            <a:r>
              <a:rPr lang="de-DE" sz="1400" dirty="0" smtClean="0"/>
              <a:t> </a:t>
            </a:r>
            <a:r>
              <a:rPr lang="de-DE" sz="1400" dirty="0" err="1" smtClean="0"/>
              <a:t>to</a:t>
            </a:r>
            <a:r>
              <a:rPr lang="de-DE" sz="1400" dirty="0" smtClean="0"/>
              <a:t> </a:t>
            </a:r>
            <a:r>
              <a:rPr lang="de-DE" sz="1400" dirty="0" err="1" smtClean="0"/>
              <a:t>data</a:t>
            </a:r>
            <a:r>
              <a:rPr lang="de-DE" sz="1400" dirty="0" smtClean="0"/>
              <a:t> </a:t>
            </a:r>
            <a:r>
              <a:rPr lang="de-DE" sz="1400" dirty="0" err="1" smtClean="0"/>
              <a:t>memory</a:t>
            </a:r>
            <a:r>
              <a:rPr lang="de-DE" sz="1400" dirty="0" smtClean="0"/>
              <a:t> </a:t>
            </a:r>
            <a:r>
              <a:rPr lang="de-DE" sz="1400" dirty="0" err="1" smtClean="0"/>
              <a:t>and</a:t>
            </a:r>
            <a:r>
              <a:rPr lang="de-DE" sz="1400" dirty="0" smtClean="0"/>
              <a:t> </a:t>
            </a:r>
            <a:r>
              <a:rPr lang="de-DE" sz="1400" dirty="0" err="1" smtClean="0"/>
              <a:t>program</a:t>
            </a:r>
            <a:r>
              <a:rPr lang="de-DE" sz="1400" dirty="0" smtClean="0"/>
              <a:t> </a:t>
            </a:r>
            <a:r>
              <a:rPr lang="de-DE" sz="1400" dirty="0" err="1" smtClean="0"/>
              <a:t>memory</a:t>
            </a:r>
            <a:endParaRPr lang="de-DE" sz="1400" dirty="0" smtClean="0"/>
          </a:p>
          <a:p>
            <a:pPr marL="285750" indent="-285750">
              <a:buClr>
                <a:schemeClr val="tx2"/>
              </a:buClr>
              <a:buFont typeface="Wingdings" panose="05000000000000000000" pitchFamily="2" charset="2"/>
              <a:buChar char="§"/>
            </a:pPr>
            <a:r>
              <a:rPr lang="de-DE" sz="1400" dirty="0" err="1" smtClean="0"/>
              <a:t>Disadvantage</a:t>
            </a:r>
            <a:r>
              <a:rPr lang="de-DE" sz="1400" dirty="0" smtClean="0"/>
              <a:t>: Poor </a:t>
            </a:r>
            <a:r>
              <a:rPr lang="de-DE" sz="1400" dirty="0" err="1" smtClean="0"/>
              <a:t>memory</a:t>
            </a:r>
            <a:r>
              <a:rPr lang="de-DE" sz="1400" dirty="0" smtClean="0"/>
              <a:t> </a:t>
            </a:r>
            <a:r>
              <a:rPr lang="de-DE" sz="1400" dirty="0" err="1" smtClean="0"/>
              <a:t>utilization</a:t>
            </a:r>
            <a:r>
              <a:rPr lang="de-DE" sz="1400" dirty="0" smtClean="0"/>
              <a:t> </a:t>
            </a:r>
            <a:r>
              <a:rPr lang="de-DE" sz="1400" dirty="0" err="1" smtClean="0"/>
              <a:t>with</a:t>
            </a:r>
            <a:r>
              <a:rPr lang="de-DE" sz="1400" dirty="0" smtClean="0"/>
              <a:t> </a:t>
            </a:r>
            <a:r>
              <a:rPr lang="de-DE" sz="1400" dirty="0" err="1" smtClean="0"/>
              <a:t>uneven</a:t>
            </a:r>
            <a:r>
              <a:rPr lang="de-DE" sz="1400" dirty="0" smtClean="0"/>
              <a:t> </a:t>
            </a:r>
            <a:r>
              <a:rPr lang="de-DE" sz="1400" dirty="0" err="1" smtClean="0"/>
              <a:t>memory</a:t>
            </a:r>
            <a:r>
              <a:rPr lang="de-DE" sz="1400" dirty="0" smtClean="0"/>
              <a:t> </a:t>
            </a:r>
            <a:r>
              <a:rPr lang="de-DE" sz="1400" dirty="0" err="1" smtClean="0"/>
              <a:t>usage</a:t>
            </a:r>
            <a:endParaRPr lang="de-DE" sz="1400" dirty="0" smtClean="0"/>
          </a:p>
          <a:p>
            <a:endParaRPr lang="de-DE" dirty="0"/>
          </a:p>
        </p:txBody>
      </p:sp>
      <p:sp>
        <p:nvSpPr>
          <p:cNvPr id="10" name="Textfeld 9"/>
          <p:cNvSpPr txBox="1"/>
          <p:nvPr/>
        </p:nvSpPr>
        <p:spPr>
          <a:xfrm>
            <a:off x="9034853" y="4725144"/>
            <a:ext cx="2841135" cy="1169551"/>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de-DE" sz="1400" dirty="0" err="1" smtClean="0"/>
              <a:t>Mostly</a:t>
            </a:r>
            <a:r>
              <a:rPr lang="de-DE" sz="1400" dirty="0" smtClean="0"/>
              <a:t> </a:t>
            </a:r>
            <a:r>
              <a:rPr lang="de-DE" sz="1400" dirty="0" err="1" smtClean="0"/>
              <a:t>for</a:t>
            </a:r>
            <a:r>
              <a:rPr lang="de-DE" sz="1400" dirty="0" smtClean="0"/>
              <a:t>  </a:t>
            </a:r>
            <a:r>
              <a:rPr lang="de-DE" sz="1400" dirty="0" err="1" smtClean="0"/>
              <a:t>special</a:t>
            </a:r>
            <a:r>
              <a:rPr lang="de-DE" sz="1400" dirty="0" smtClean="0"/>
              <a:t> </a:t>
            </a:r>
            <a:r>
              <a:rPr lang="de-DE" sz="1400" dirty="0" err="1" smtClean="0"/>
              <a:t>application</a:t>
            </a:r>
            <a:r>
              <a:rPr lang="de-DE" sz="1400" dirty="0" smtClean="0"/>
              <a:t> </a:t>
            </a:r>
            <a:r>
              <a:rPr lang="de-DE" sz="1400" dirty="0" err="1" smtClean="0"/>
              <a:t>with</a:t>
            </a:r>
            <a:r>
              <a:rPr lang="de-DE" sz="1400" dirty="0" smtClean="0"/>
              <a:t> high </a:t>
            </a:r>
            <a:r>
              <a:rPr lang="de-DE" sz="1400" dirty="0" err="1" smtClean="0"/>
              <a:t>data</a:t>
            </a:r>
            <a:r>
              <a:rPr lang="de-DE" sz="1400" dirty="0" smtClean="0"/>
              <a:t> </a:t>
            </a:r>
            <a:r>
              <a:rPr lang="de-DE" sz="1400" dirty="0" err="1" smtClean="0"/>
              <a:t>throughput</a:t>
            </a:r>
            <a:endParaRPr lang="de-DE" sz="1400" dirty="0" smtClean="0"/>
          </a:p>
          <a:p>
            <a:pPr marL="285750" indent="-285750">
              <a:buClr>
                <a:schemeClr val="tx2"/>
              </a:buClr>
              <a:buFont typeface="Wingdings" panose="05000000000000000000" pitchFamily="2" charset="2"/>
              <a:buChar char="§"/>
            </a:pPr>
            <a:r>
              <a:rPr lang="de-DE" sz="1400" dirty="0" smtClean="0"/>
              <a:t>Additional IO </a:t>
            </a:r>
            <a:r>
              <a:rPr lang="de-DE" sz="1400" dirty="0" err="1" smtClean="0"/>
              <a:t>controller</a:t>
            </a:r>
            <a:r>
              <a:rPr lang="de-DE" sz="1400" dirty="0" smtClean="0"/>
              <a:t> </a:t>
            </a:r>
            <a:r>
              <a:rPr lang="de-DE" sz="1400" dirty="0" err="1" smtClean="0"/>
              <a:t>and</a:t>
            </a:r>
            <a:r>
              <a:rPr lang="de-DE" sz="1400" dirty="0" smtClean="0"/>
              <a:t> </a:t>
            </a:r>
            <a:r>
              <a:rPr lang="de-DE" sz="1400" dirty="0" err="1" smtClean="0"/>
              <a:t>cache</a:t>
            </a:r>
            <a:r>
              <a:rPr lang="de-DE" sz="1400" dirty="0" smtClean="0"/>
              <a:t> </a:t>
            </a:r>
            <a:r>
              <a:rPr lang="de-DE" sz="1400" dirty="0" err="1" smtClean="0"/>
              <a:t>for</a:t>
            </a:r>
            <a:r>
              <a:rPr lang="de-DE" sz="1400" dirty="0" smtClean="0"/>
              <a:t> </a:t>
            </a:r>
            <a:r>
              <a:rPr lang="de-DE" sz="1400" dirty="0" err="1" smtClean="0"/>
              <a:t>program</a:t>
            </a:r>
            <a:r>
              <a:rPr lang="de-DE" sz="1400" dirty="0" smtClean="0"/>
              <a:t> </a:t>
            </a:r>
            <a:r>
              <a:rPr lang="de-DE" sz="1400" dirty="0" err="1" smtClean="0"/>
              <a:t>instructions</a:t>
            </a:r>
            <a:endParaRPr lang="de-DE" sz="1400" dirty="0"/>
          </a:p>
        </p:txBody>
      </p:sp>
      <p:sp>
        <p:nvSpPr>
          <p:cNvPr id="11" name="Textfeld 10"/>
          <p:cNvSpPr txBox="1"/>
          <p:nvPr/>
        </p:nvSpPr>
        <p:spPr>
          <a:xfrm>
            <a:off x="853458" y="1050632"/>
            <a:ext cx="2835200" cy="338554"/>
          </a:xfrm>
          <a:prstGeom prst="rect">
            <a:avLst/>
          </a:prstGeom>
          <a:noFill/>
        </p:spPr>
        <p:txBody>
          <a:bodyPr wrap="none" rtlCol="0">
            <a:spAutoFit/>
          </a:bodyPr>
          <a:lstStyle/>
          <a:p>
            <a:r>
              <a:rPr lang="de-DE" sz="1600" b="1" dirty="0" smtClean="0"/>
              <a:t>Von-Neumann-</a:t>
            </a:r>
            <a:r>
              <a:rPr lang="de-DE" sz="1600" b="1" dirty="0" err="1" smtClean="0"/>
              <a:t>Architecture</a:t>
            </a:r>
            <a:endParaRPr lang="de-DE" sz="1600" b="1" dirty="0"/>
          </a:p>
        </p:txBody>
      </p:sp>
      <p:sp>
        <p:nvSpPr>
          <p:cNvPr id="12" name="Textfeld 11"/>
          <p:cNvSpPr txBox="1"/>
          <p:nvPr/>
        </p:nvSpPr>
        <p:spPr>
          <a:xfrm>
            <a:off x="853458" y="2610574"/>
            <a:ext cx="2236510" cy="338554"/>
          </a:xfrm>
          <a:prstGeom prst="rect">
            <a:avLst/>
          </a:prstGeom>
          <a:noFill/>
        </p:spPr>
        <p:txBody>
          <a:bodyPr wrap="none" rtlCol="0">
            <a:spAutoFit/>
          </a:bodyPr>
          <a:lstStyle/>
          <a:p>
            <a:r>
              <a:rPr lang="de-DE" sz="1600" b="1" dirty="0" smtClean="0"/>
              <a:t>Harvard-</a:t>
            </a:r>
            <a:r>
              <a:rPr lang="de-DE" sz="1600" b="1" dirty="0" err="1" smtClean="0"/>
              <a:t>Architecture</a:t>
            </a:r>
            <a:endParaRPr lang="de-DE" sz="1600" b="1" dirty="0"/>
          </a:p>
        </p:txBody>
      </p:sp>
      <p:sp>
        <p:nvSpPr>
          <p:cNvPr id="13" name="Textfeld 12"/>
          <p:cNvSpPr txBox="1"/>
          <p:nvPr/>
        </p:nvSpPr>
        <p:spPr>
          <a:xfrm>
            <a:off x="853457" y="4194819"/>
            <a:ext cx="2885726" cy="338554"/>
          </a:xfrm>
          <a:prstGeom prst="rect">
            <a:avLst/>
          </a:prstGeom>
          <a:noFill/>
        </p:spPr>
        <p:txBody>
          <a:bodyPr wrap="none" rtlCol="0">
            <a:spAutoFit/>
          </a:bodyPr>
          <a:lstStyle/>
          <a:p>
            <a:r>
              <a:rPr lang="de-DE" sz="1600" b="1" dirty="0" smtClean="0"/>
              <a:t>Super-Harvard-</a:t>
            </a:r>
            <a:r>
              <a:rPr lang="de-DE" sz="1600" b="1" dirty="0" err="1" smtClean="0"/>
              <a:t>Architecture</a:t>
            </a:r>
            <a:endParaRPr lang="de-DE" sz="1600" b="1" dirty="0"/>
          </a:p>
        </p:txBody>
      </p:sp>
    </p:spTree>
    <p:extLst>
      <p:ext uri="{BB962C8B-B14F-4D97-AF65-F5344CB8AC3E}">
        <p14:creationId xmlns:p14="http://schemas.microsoft.com/office/powerpoint/2010/main" val="1594639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smtClean="0">
                <a:solidFill>
                  <a:schemeClr val="tx2"/>
                </a:solidFill>
              </a:rPr>
              <a:t>Infineon </a:t>
            </a:r>
            <a:r>
              <a:rPr lang="de-DE" dirty="0" err="1" smtClean="0">
                <a:solidFill>
                  <a:schemeClr val="tx2"/>
                </a:solidFill>
              </a:rPr>
              <a:t>Aurix</a:t>
            </a:r>
            <a:r>
              <a:rPr lang="de-DE" dirty="0" smtClean="0">
                <a:solidFill>
                  <a:schemeClr val="tx2"/>
                </a:solidFill>
              </a:rPr>
              <a:t> </a:t>
            </a:r>
            <a:r>
              <a:rPr lang="de-DE" dirty="0" err="1" smtClean="0">
                <a:solidFill>
                  <a:schemeClr val="tx2"/>
                </a:solidFill>
              </a:rPr>
              <a:t>Example</a:t>
            </a:r>
            <a:endParaRPr lang="de-DE" dirty="0">
              <a:solidFill>
                <a:schemeClr val="tx2"/>
              </a:solidFill>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11</a:t>
            </a:fld>
            <a:endParaRPr lang="en-US"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994" y="908720"/>
            <a:ext cx="5810250" cy="5053013"/>
          </a:xfrm>
          <a:prstGeom prst="rect">
            <a:avLst/>
          </a:prstGeom>
        </p:spPr>
      </p:pic>
      <p:sp>
        <p:nvSpPr>
          <p:cNvPr id="6" name="Textfeld 5"/>
          <p:cNvSpPr txBox="1"/>
          <p:nvPr/>
        </p:nvSpPr>
        <p:spPr>
          <a:xfrm>
            <a:off x="335756" y="1124744"/>
            <a:ext cx="5530801" cy="6155531"/>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de-DE" sz="1600" dirty="0" err="1" smtClean="0"/>
              <a:t>Based</a:t>
            </a:r>
            <a:r>
              <a:rPr lang="de-DE" sz="1600" dirty="0" smtClean="0"/>
              <a:t> on </a:t>
            </a:r>
            <a:r>
              <a:rPr lang="de-DE" sz="1600" dirty="0" err="1" smtClean="0"/>
              <a:t>the</a:t>
            </a:r>
            <a:r>
              <a:rPr lang="de-DE" sz="1600" dirty="0" smtClean="0"/>
              <a:t> Harvard-</a:t>
            </a:r>
            <a:r>
              <a:rPr lang="de-DE" sz="1600" dirty="0" err="1" smtClean="0"/>
              <a:t>Architecture</a:t>
            </a:r>
            <a:r>
              <a:rPr lang="de-DE" sz="1600" dirty="0" smtClean="0"/>
              <a:t> </a:t>
            </a:r>
            <a:r>
              <a:rPr lang="de-DE" sz="1600" dirty="0" err="1" smtClean="0"/>
              <a:t>with</a:t>
            </a:r>
            <a:r>
              <a:rPr lang="de-DE" sz="1600" dirty="0" smtClean="0"/>
              <a:t> separate </a:t>
            </a:r>
            <a:r>
              <a:rPr lang="de-DE" sz="1600" dirty="0" err="1" smtClean="0"/>
              <a:t>Program</a:t>
            </a:r>
            <a:r>
              <a:rPr lang="de-DE" sz="1600" dirty="0"/>
              <a:t> </a:t>
            </a:r>
            <a:r>
              <a:rPr lang="de-DE" sz="1600" dirty="0" smtClean="0"/>
              <a:t>Memory </a:t>
            </a:r>
            <a:r>
              <a:rPr lang="de-DE" sz="1600" dirty="0" err="1" smtClean="0"/>
              <a:t>and</a:t>
            </a:r>
            <a:r>
              <a:rPr lang="de-DE" sz="1600" dirty="0" smtClean="0"/>
              <a:t> Data Memory</a:t>
            </a:r>
          </a:p>
          <a:p>
            <a:pPr marL="285750" indent="-285750">
              <a:buClr>
                <a:schemeClr val="tx2"/>
              </a:buClr>
              <a:buFont typeface="Wingdings" panose="05000000000000000000" pitchFamily="2" charset="2"/>
              <a:buChar char="§"/>
            </a:pPr>
            <a:r>
              <a:rPr lang="de-DE" sz="1600" dirty="0" err="1" smtClean="0"/>
              <a:t>Depending</a:t>
            </a:r>
            <a:r>
              <a:rPr lang="de-DE" sz="1600" dirty="0" smtClean="0"/>
              <a:t> on </a:t>
            </a:r>
            <a:r>
              <a:rPr lang="de-DE" sz="1600" dirty="0" err="1" smtClean="0"/>
              <a:t>the</a:t>
            </a:r>
            <a:r>
              <a:rPr lang="de-DE" sz="1600" dirty="0" smtClean="0"/>
              <a:t> variant multiple CPU </a:t>
            </a:r>
            <a:r>
              <a:rPr lang="de-DE" sz="1600" dirty="0" err="1" smtClean="0"/>
              <a:t>cores</a:t>
            </a:r>
            <a:r>
              <a:rPr lang="de-DE" sz="1600" dirty="0" smtClean="0"/>
              <a:t>, </a:t>
            </a:r>
            <a:r>
              <a:rPr lang="de-DE" sz="1600" dirty="0" err="1" smtClean="0"/>
              <a:t>each</a:t>
            </a:r>
            <a:r>
              <a:rPr lang="de-DE" sz="1600" dirty="0" smtClean="0"/>
              <a:t> </a:t>
            </a:r>
            <a:r>
              <a:rPr lang="de-DE" sz="1600" dirty="0" err="1" smtClean="0"/>
              <a:t>with</a:t>
            </a:r>
            <a:r>
              <a:rPr lang="de-DE" sz="1600" dirty="0" smtClean="0"/>
              <a:t> ist </a:t>
            </a:r>
            <a:r>
              <a:rPr lang="de-DE" sz="1600" dirty="0" err="1" smtClean="0"/>
              <a:t>own</a:t>
            </a:r>
            <a:r>
              <a:rPr lang="de-DE" sz="1600" dirty="0" smtClean="0"/>
              <a:t> Data </a:t>
            </a:r>
            <a:r>
              <a:rPr lang="de-DE" sz="1600" dirty="0" err="1" smtClean="0"/>
              <a:t>and</a:t>
            </a:r>
            <a:r>
              <a:rPr lang="de-DE" sz="1600" dirty="0" smtClean="0"/>
              <a:t> </a:t>
            </a:r>
            <a:r>
              <a:rPr lang="de-DE" sz="1600" dirty="0" err="1" smtClean="0"/>
              <a:t>Program</a:t>
            </a:r>
            <a:r>
              <a:rPr lang="de-DE" sz="1600" dirty="0" smtClean="0"/>
              <a:t> Memory</a:t>
            </a:r>
          </a:p>
          <a:p>
            <a:pPr marL="285750" indent="-285750">
              <a:buClr>
                <a:schemeClr val="tx2"/>
              </a:buClr>
              <a:buFont typeface="Wingdings" panose="05000000000000000000" pitchFamily="2" charset="2"/>
              <a:buChar char="§"/>
            </a:pPr>
            <a:r>
              <a:rPr lang="de-DE" sz="1600" dirty="0" smtClean="0"/>
              <a:t>Separate LMU RAM </a:t>
            </a:r>
            <a:r>
              <a:rPr lang="de-DE" sz="1600" dirty="0" err="1" smtClean="0"/>
              <a:t>as</a:t>
            </a:r>
            <a:r>
              <a:rPr lang="de-DE" sz="1600" dirty="0" smtClean="0"/>
              <a:t> </a:t>
            </a:r>
            <a:r>
              <a:rPr lang="de-DE" sz="1600" dirty="0" err="1" smtClean="0"/>
              <a:t>shared</a:t>
            </a:r>
            <a:r>
              <a:rPr lang="de-DE" sz="1600" dirty="0" smtClean="0"/>
              <a:t> </a:t>
            </a:r>
            <a:r>
              <a:rPr lang="de-DE" sz="1600" dirty="0" err="1" smtClean="0"/>
              <a:t>memory</a:t>
            </a:r>
            <a:r>
              <a:rPr lang="de-DE" sz="1600" dirty="0" smtClean="0"/>
              <a:t> </a:t>
            </a:r>
            <a:r>
              <a:rPr lang="de-DE" sz="1600" dirty="0" err="1" smtClean="0"/>
              <a:t>for</a:t>
            </a:r>
            <a:r>
              <a:rPr lang="de-DE" sz="1600" dirty="0" smtClean="0"/>
              <a:t> </a:t>
            </a:r>
            <a:r>
              <a:rPr lang="de-DE" sz="1600" dirty="0" err="1" smtClean="0"/>
              <a:t>data</a:t>
            </a:r>
            <a:r>
              <a:rPr lang="de-DE" sz="1600" dirty="0" smtClean="0"/>
              <a:t> </a:t>
            </a:r>
            <a:r>
              <a:rPr lang="de-DE" sz="1600" dirty="0" err="1" smtClean="0"/>
              <a:t>exchange</a:t>
            </a:r>
            <a:r>
              <a:rPr lang="de-DE" sz="1600" dirty="0" smtClean="0"/>
              <a:t> </a:t>
            </a:r>
            <a:r>
              <a:rPr lang="de-DE" sz="1600" dirty="0" err="1" smtClean="0"/>
              <a:t>between</a:t>
            </a:r>
            <a:r>
              <a:rPr lang="de-DE" sz="1600" dirty="0" smtClean="0"/>
              <a:t> CPU </a:t>
            </a:r>
            <a:r>
              <a:rPr lang="de-DE" sz="1600" dirty="0" err="1" smtClean="0"/>
              <a:t>cores</a:t>
            </a:r>
            <a:endParaRPr lang="de-DE" sz="1600" dirty="0" smtClean="0"/>
          </a:p>
          <a:p>
            <a:pPr marL="285750" indent="-285750">
              <a:buClr>
                <a:schemeClr val="tx2"/>
              </a:buClr>
              <a:buFont typeface="Wingdings" panose="05000000000000000000" pitchFamily="2" charset="2"/>
              <a:buChar char="§"/>
            </a:pPr>
            <a:r>
              <a:rPr lang="de-DE" sz="1600" dirty="0" smtClean="0"/>
              <a:t>Separate </a:t>
            </a:r>
            <a:r>
              <a:rPr lang="de-DE" sz="1600" dirty="0" err="1" smtClean="0"/>
              <a:t>Program</a:t>
            </a:r>
            <a:r>
              <a:rPr lang="de-DE" sz="1600" dirty="0" smtClean="0"/>
              <a:t> </a:t>
            </a:r>
            <a:r>
              <a:rPr lang="de-DE" sz="1600" dirty="0" err="1" smtClean="0"/>
              <a:t>and</a:t>
            </a:r>
            <a:r>
              <a:rPr lang="de-DE" sz="1600" dirty="0" smtClean="0"/>
              <a:t> Data Flash </a:t>
            </a:r>
            <a:r>
              <a:rPr lang="de-DE" sz="1600" dirty="0" err="1" smtClean="0"/>
              <a:t>for</a:t>
            </a:r>
            <a:r>
              <a:rPr lang="de-DE" sz="1600" dirty="0" smtClean="0"/>
              <a:t> persistent/</a:t>
            </a:r>
            <a:r>
              <a:rPr lang="de-DE" sz="1600" dirty="0" err="1" smtClean="0"/>
              <a:t>inital</a:t>
            </a:r>
            <a:r>
              <a:rPr lang="de-DE" sz="1600" dirty="0" smtClean="0"/>
              <a:t> </a:t>
            </a:r>
            <a:r>
              <a:rPr lang="de-DE" sz="1600" dirty="0" err="1" smtClean="0"/>
              <a:t>data</a:t>
            </a:r>
            <a:r>
              <a:rPr lang="de-DE" sz="1600" dirty="0" smtClean="0"/>
              <a:t> </a:t>
            </a:r>
            <a:r>
              <a:rPr lang="de-DE" sz="1600" dirty="0" err="1" smtClean="0"/>
              <a:t>values</a:t>
            </a:r>
            <a:r>
              <a:rPr lang="de-DE" sz="1600" dirty="0" smtClean="0"/>
              <a:t> </a:t>
            </a:r>
            <a:r>
              <a:rPr lang="de-DE" sz="1600" dirty="0" err="1" smtClean="0"/>
              <a:t>and</a:t>
            </a:r>
            <a:r>
              <a:rPr lang="de-DE" sz="1600" dirty="0" smtClean="0"/>
              <a:t> </a:t>
            </a:r>
            <a:r>
              <a:rPr lang="de-DE" sz="1600" dirty="0" err="1" smtClean="0"/>
              <a:t>program</a:t>
            </a:r>
            <a:r>
              <a:rPr lang="de-DE" sz="1600" dirty="0" smtClean="0"/>
              <a:t> </a:t>
            </a:r>
            <a:r>
              <a:rPr lang="de-DE" sz="1600" dirty="0" err="1" smtClean="0"/>
              <a:t>code</a:t>
            </a:r>
            <a:endParaRPr lang="de-DE" sz="1600" dirty="0" smtClean="0"/>
          </a:p>
          <a:p>
            <a:pPr marL="285750" indent="-285750">
              <a:buClr>
                <a:schemeClr val="tx2"/>
              </a:buClr>
              <a:buFont typeface="Wingdings" panose="05000000000000000000" pitchFamily="2" charset="2"/>
              <a:buChar char="§"/>
            </a:pPr>
            <a:r>
              <a:rPr lang="de-DE" sz="1600" dirty="0" smtClean="0"/>
              <a:t>Communication </a:t>
            </a:r>
            <a:r>
              <a:rPr lang="de-DE" sz="1600" dirty="0" err="1" smtClean="0"/>
              <a:t>with</a:t>
            </a:r>
            <a:r>
              <a:rPr lang="de-DE" sz="1600" dirty="0" smtClean="0"/>
              <a:t> Flash, </a:t>
            </a:r>
            <a:r>
              <a:rPr lang="de-DE" sz="1600" dirty="0" err="1" smtClean="0"/>
              <a:t>Shared</a:t>
            </a:r>
            <a:r>
              <a:rPr lang="de-DE" sz="1600" dirty="0" smtClean="0"/>
              <a:t> Memory, Memory </a:t>
            </a:r>
            <a:r>
              <a:rPr lang="de-DE" sz="1600" dirty="0" err="1" smtClean="0"/>
              <a:t>of</a:t>
            </a:r>
            <a:r>
              <a:rPr lang="de-DE" sz="1600" dirty="0" smtClean="0"/>
              <a:t> </a:t>
            </a:r>
            <a:r>
              <a:rPr lang="de-DE" sz="1600" dirty="0" err="1" smtClean="0"/>
              <a:t>other</a:t>
            </a:r>
            <a:r>
              <a:rPr lang="de-DE" sz="1600" dirty="0" smtClean="0"/>
              <a:t> CPU </a:t>
            </a:r>
            <a:r>
              <a:rPr lang="de-DE" sz="1600" dirty="0" err="1" smtClean="0"/>
              <a:t>cores</a:t>
            </a:r>
            <a:r>
              <a:rPr lang="de-DE" sz="1600" dirty="0" smtClean="0"/>
              <a:t> via </a:t>
            </a:r>
            <a:r>
              <a:rPr lang="de-DE" sz="1600" dirty="0" err="1" smtClean="0"/>
              <a:t>crossbar</a:t>
            </a:r>
            <a:endParaRPr lang="de-DE" sz="1600" dirty="0" smtClean="0"/>
          </a:p>
          <a:p>
            <a:pPr marL="285750" indent="-285750">
              <a:buClr>
                <a:schemeClr val="tx2"/>
              </a:buClr>
              <a:buFont typeface="Wingdings" panose="05000000000000000000" pitchFamily="2" charset="2"/>
              <a:buChar char="§"/>
            </a:pPr>
            <a:r>
              <a:rPr lang="de-DE" sz="1600" dirty="0" err="1" smtClean="0"/>
              <a:t>Peripherals</a:t>
            </a:r>
            <a:r>
              <a:rPr lang="de-DE" sz="1600" dirty="0" smtClean="0"/>
              <a:t> </a:t>
            </a:r>
            <a:r>
              <a:rPr lang="de-DE" sz="1600" dirty="0" err="1" smtClean="0"/>
              <a:t>accessible</a:t>
            </a:r>
            <a:r>
              <a:rPr lang="de-DE" sz="1600" dirty="0" smtClean="0"/>
              <a:t> via System </a:t>
            </a:r>
            <a:r>
              <a:rPr lang="de-DE" sz="1600" dirty="0" err="1" smtClean="0"/>
              <a:t>peripheral</a:t>
            </a:r>
            <a:r>
              <a:rPr lang="de-DE" sz="1600" dirty="0" smtClean="0"/>
              <a:t> </a:t>
            </a:r>
            <a:r>
              <a:rPr lang="de-DE" sz="1600" dirty="0" err="1" smtClean="0"/>
              <a:t>bus</a:t>
            </a:r>
            <a:endParaRPr lang="de-DE" sz="1600" dirty="0" smtClean="0"/>
          </a:p>
          <a:p>
            <a:pPr marL="285750" indent="-285750">
              <a:buClr>
                <a:schemeClr val="tx2"/>
              </a:buClr>
              <a:buFont typeface="Wingdings" panose="05000000000000000000" pitchFamily="2" charset="2"/>
              <a:buChar char="§"/>
            </a:pPr>
            <a:r>
              <a:rPr lang="de-DE" sz="1600" dirty="0" smtClean="0"/>
              <a:t>Supports </a:t>
            </a:r>
            <a:r>
              <a:rPr lang="de-DE" sz="1600" dirty="0" err="1" smtClean="0"/>
              <a:t>common</a:t>
            </a:r>
            <a:r>
              <a:rPr lang="de-DE" sz="1600" dirty="0" smtClean="0"/>
              <a:t> </a:t>
            </a:r>
            <a:r>
              <a:rPr lang="de-DE" sz="1600" dirty="0" err="1" smtClean="0"/>
              <a:t>periperals</a:t>
            </a:r>
            <a:r>
              <a:rPr lang="de-DE" sz="1600" dirty="0" smtClean="0"/>
              <a:t>:</a:t>
            </a:r>
          </a:p>
          <a:p>
            <a:pPr marL="742950" lvl="1" indent="-285750">
              <a:buClr>
                <a:schemeClr val="tx2"/>
              </a:buClr>
              <a:buFont typeface="Wingdings" panose="05000000000000000000" pitchFamily="2" charset="2"/>
              <a:buChar char="§"/>
            </a:pPr>
            <a:r>
              <a:rPr lang="de-DE" sz="1600" dirty="0" smtClean="0"/>
              <a:t>Bus </a:t>
            </a:r>
            <a:r>
              <a:rPr lang="de-DE" sz="1600" dirty="0" err="1" smtClean="0"/>
              <a:t>Interffaces</a:t>
            </a:r>
            <a:r>
              <a:rPr lang="de-DE" sz="1600" dirty="0" smtClean="0"/>
              <a:t>: CAN, </a:t>
            </a:r>
            <a:r>
              <a:rPr lang="de-DE" sz="1600" dirty="0" err="1" smtClean="0"/>
              <a:t>FlexRay</a:t>
            </a:r>
            <a:r>
              <a:rPr lang="de-DE" sz="1600" dirty="0" smtClean="0"/>
              <a:t>, Ethernet</a:t>
            </a:r>
          </a:p>
          <a:p>
            <a:pPr marL="742950" lvl="1" indent="-285750">
              <a:buClr>
                <a:schemeClr val="tx2"/>
              </a:buClr>
              <a:buFont typeface="Wingdings" panose="05000000000000000000" pitchFamily="2" charset="2"/>
              <a:buChar char="§"/>
            </a:pPr>
            <a:r>
              <a:rPr lang="de-DE" sz="1600" dirty="0" smtClean="0"/>
              <a:t>GPIO: General </a:t>
            </a:r>
            <a:r>
              <a:rPr lang="de-DE" sz="1600" dirty="0" err="1" smtClean="0"/>
              <a:t>Purpose</a:t>
            </a:r>
            <a:r>
              <a:rPr lang="de-DE" sz="1600" dirty="0" smtClean="0"/>
              <a:t> In/Out (Digital)</a:t>
            </a:r>
          </a:p>
          <a:p>
            <a:pPr marL="742950" lvl="1" indent="-285750">
              <a:buClr>
                <a:schemeClr val="tx2"/>
              </a:buClr>
              <a:buFont typeface="Wingdings" panose="05000000000000000000" pitchFamily="2" charset="2"/>
              <a:buChar char="§"/>
            </a:pPr>
            <a:r>
              <a:rPr lang="de-DE" sz="1600" dirty="0" smtClean="0"/>
              <a:t>ADC: Analog Inputs</a:t>
            </a:r>
          </a:p>
          <a:p>
            <a:pPr marL="742950" lvl="1" indent="-285750">
              <a:buClr>
                <a:schemeClr val="tx2"/>
              </a:buClr>
              <a:buFont typeface="Wingdings" panose="05000000000000000000" pitchFamily="2" charset="2"/>
              <a:buChar char="§"/>
            </a:pPr>
            <a:r>
              <a:rPr lang="de-DE" sz="1600" dirty="0" smtClean="0"/>
              <a:t>PWM Module: Generates PWM </a:t>
            </a:r>
            <a:r>
              <a:rPr lang="de-DE" sz="1600" dirty="0" err="1" smtClean="0"/>
              <a:t>for</a:t>
            </a:r>
            <a:r>
              <a:rPr lang="de-DE" sz="1600" dirty="0" smtClean="0"/>
              <a:t> Motor Control </a:t>
            </a:r>
            <a:r>
              <a:rPr lang="de-DE" sz="1600" dirty="0" err="1" smtClean="0"/>
              <a:t>Applications</a:t>
            </a:r>
            <a:endParaRPr lang="de-DE" sz="1600" dirty="0" smtClean="0"/>
          </a:p>
          <a:p>
            <a:pPr marL="742950" lvl="1" indent="-285750">
              <a:buClr>
                <a:schemeClr val="tx2"/>
              </a:buClr>
              <a:buFont typeface="Wingdings" panose="05000000000000000000" pitchFamily="2" charset="2"/>
              <a:buChar char="§"/>
            </a:pPr>
            <a:r>
              <a:rPr lang="de-DE" sz="1600" dirty="0" smtClean="0"/>
              <a:t>GTM: </a:t>
            </a:r>
            <a:r>
              <a:rPr lang="de-DE" sz="1600" dirty="0" err="1" smtClean="0"/>
              <a:t>Timer</a:t>
            </a:r>
            <a:r>
              <a:rPr lang="de-DE" sz="1600" dirty="0" smtClean="0"/>
              <a:t> Module </a:t>
            </a:r>
            <a:r>
              <a:rPr lang="de-DE" sz="1600" dirty="0" err="1" smtClean="0"/>
              <a:t>for</a:t>
            </a:r>
            <a:r>
              <a:rPr lang="de-DE" sz="1600" dirty="0" smtClean="0"/>
              <a:t> </a:t>
            </a:r>
            <a:r>
              <a:rPr lang="de-DE" sz="1600" dirty="0" err="1" smtClean="0"/>
              <a:t>precise</a:t>
            </a:r>
            <a:r>
              <a:rPr lang="de-DE" sz="1600" dirty="0" smtClean="0"/>
              <a:t> time </a:t>
            </a:r>
            <a:r>
              <a:rPr lang="de-DE" sz="1600" dirty="0" err="1" smtClean="0"/>
              <a:t>triggered</a:t>
            </a:r>
            <a:r>
              <a:rPr lang="de-DE" sz="1600" dirty="0"/>
              <a:t> </a:t>
            </a:r>
            <a:r>
              <a:rPr lang="de-DE" sz="1600" dirty="0" err="1" smtClean="0"/>
              <a:t>events</a:t>
            </a:r>
            <a:endParaRPr lang="de-DE" sz="1600" dirty="0" smtClean="0"/>
          </a:p>
          <a:p>
            <a:pPr marL="285750" indent="-285750">
              <a:buClr>
                <a:schemeClr val="tx2"/>
              </a:buClr>
              <a:buFont typeface="Wingdings" panose="05000000000000000000" pitchFamily="2" charset="2"/>
              <a:buChar char="§"/>
            </a:pPr>
            <a:endParaRPr lang="de-DE" dirty="0" smtClean="0"/>
          </a:p>
          <a:p>
            <a:pPr marL="285750" indent="-285750">
              <a:buClr>
                <a:schemeClr val="tx2"/>
              </a:buClr>
              <a:buFont typeface="Wingdings" panose="05000000000000000000" pitchFamily="2" charset="2"/>
              <a:buChar char="§"/>
            </a:pPr>
            <a:endParaRPr lang="de-DE" dirty="0" smtClean="0"/>
          </a:p>
          <a:p>
            <a:pPr marL="285750" indent="-285750">
              <a:buClr>
                <a:schemeClr val="tx2"/>
              </a:buClr>
              <a:buFont typeface="Wingdings" panose="05000000000000000000" pitchFamily="2" charset="2"/>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a:p>
        </p:txBody>
      </p:sp>
      <p:sp>
        <p:nvSpPr>
          <p:cNvPr id="7" name="Textfeld 6"/>
          <p:cNvSpPr txBox="1"/>
          <p:nvPr/>
        </p:nvSpPr>
        <p:spPr>
          <a:xfrm>
            <a:off x="10325297" y="5915372"/>
            <a:ext cx="1404552" cy="215444"/>
          </a:xfrm>
          <a:prstGeom prst="rect">
            <a:avLst/>
          </a:prstGeom>
          <a:noFill/>
        </p:spPr>
        <p:txBody>
          <a:bodyPr wrap="none" rtlCol="0">
            <a:spAutoFit/>
          </a:bodyPr>
          <a:lstStyle/>
          <a:p>
            <a:r>
              <a:rPr lang="de-DE" sz="800" dirty="0" smtClean="0"/>
              <a:t>Source: www.infineon.com</a:t>
            </a:r>
            <a:endParaRPr lang="de-DE" sz="800" dirty="0"/>
          </a:p>
        </p:txBody>
      </p:sp>
    </p:spTree>
    <p:extLst>
      <p:ext uri="{BB962C8B-B14F-4D97-AF65-F5344CB8AC3E}">
        <p14:creationId xmlns:p14="http://schemas.microsoft.com/office/powerpoint/2010/main" val="1679603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err="1" smtClean="0">
                <a:solidFill>
                  <a:schemeClr val="tx2"/>
                </a:solidFill>
              </a:rPr>
              <a:t>Instruction</a:t>
            </a:r>
            <a:r>
              <a:rPr lang="de-DE" dirty="0" smtClean="0">
                <a:solidFill>
                  <a:schemeClr val="tx2"/>
                </a:solidFill>
              </a:rPr>
              <a:t> Set </a:t>
            </a:r>
            <a:r>
              <a:rPr lang="de-DE" dirty="0" err="1" smtClean="0">
                <a:solidFill>
                  <a:schemeClr val="tx2"/>
                </a:solidFill>
              </a:rPr>
              <a:t>Architectures</a:t>
            </a:r>
            <a:endParaRPr lang="de-DE" dirty="0">
              <a:solidFill>
                <a:schemeClr val="tx2"/>
              </a:solidFill>
            </a:endParaRPr>
          </a:p>
        </p:txBody>
      </p:sp>
      <p:sp>
        <p:nvSpPr>
          <p:cNvPr id="3" name="Textplatzhalter 2"/>
          <p:cNvSpPr>
            <a:spLocks noGrp="1"/>
          </p:cNvSpPr>
          <p:nvPr>
            <p:ph type="body" sz="quarter" idx="10"/>
          </p:nvPr>
        </p:nvSpPr>
        <p:spPr/>
        <p:txBody>
          <a:bodyPr/>
          <a:lstStyle/>
          <a:p>
            <a:pPr marL="0" indent="0">
              <a:buNone/>
            </a:pPr>
            <a:r>
              <a:rPr lang="de-DE" dirty="0" smtClean="0"/>
              <a:t>The </a:t>
            </a:r>
            <a:r>
              <a:rPr lang="de-DE" dirty="0" err="1" smtClean="0"/>
              <a:t>instruction</a:t>
            </a:r>
            <a:r>
              <a:rPr lang="de-DE" dirty="0" smtClean="0"/>
              <a:t> </a:t>
            </a:r>
            <a:r>
              <a:rPr lang="de-DE" dirty="0" err="1" smtClean="0"/>
              <a:t>set</a:t>
            </a:r>
            <a:r>
              <a:rPr lang="de-DE" dirty="0" smtClean="0"/>
              <a:t> </a:t>
            </a:r>
            <a:r>
              <a:rPr lang="de-DE" dirty="0" err="1" smtClean="0"/>
              <a:t>architecture</a:t>
            </a:r>
            <a:r>
              <a:rPr lang="de-DE" dirty="0" smtClean="0"/>
              <a:t> </a:t>
            </a:r>
            <a:r>
              <a:rPr lang="de-DE" dirty="0" err="1" smtClean="0"/>
              <a:t>is</a:t>
            </a:r>
            <a:r>
              <a:rPr lang="de-DE" dirty="0" smtClean="0"/>
              <a:t> an </a:t>
            </a:r>
            <a:r>
              <a:rPr lang="de-DE" dirty="0" err="1" smtClean="0"/>
              <a:t>interface</a:t>
            </a:r>
            <a:r>
              <a:rPr lang="de-DE" dirty="0" smtClean="0"/>
              <a:t> </a:t>
            </a:r>
            <a:r>
              <a:rPr lang="de-DE" dirty="0" err="1" smtClean="0"/>
              <a:t>between</a:t>
            </a:r>
            <a:r>
              <a:rPr lang="de-DE" dirty="0" smtClean="0"/>
              <a:t> </a:t>
            </a:r>
            <a:r>
              <a:rPr lang="de-DE" dirty="0" err="1" smtClean="0"/>
              <a:t>the</a:t>
            </a:r>
            <a:r>
              <a:rPr lang="de-DE" dirty="0" smtClean="0"/>
              <a:t> </a:t>
            </a:r>
            <a:r>
              <a:rPr lang="de-DE" dirty="0" err="1" smtClean="0"/>
              <a:t>hardware</a:t>
            </a:r>
            <a:r>
              <a:rPr lang="de-DE" dirty="0" smtClean="0"/>
              <a:t> </a:t>
            </a:r>
            <a:r>
              <a:rPr lang="de-DE" dirty="0" err="1" smtClean="0"/>
              <a:t>and</a:t>
            </a:r>
            <a:r>
              <a:rPr lang="de-DE" dirty="0" smtClean="0"/>
              <a:t> </a:t>
            </a:r>
            <a:r>
              <a:rPr lang="de-DE" dirty="0" err="1" smtClean="0"/>
              <a:t>the</a:t>
            </a:r>
            <a:r>
              <a:rPr lang="de-DE" dirty="0" smtClean="0"/>
              <a:t> </a:t>
            </a:r>
            <a:r>
              <a:rPr lang="de-DE" dirty="0" err="1" smtClean="0"/>
              <a:t>software</a:t>
            </a:r>
            <a:r>
              <a:rPr lang="de-DE" dirty="0" smtClean="0"/>
              <a:t>. </a:t>
            </a:r>
            <a:r>
              <a:rPr lang="de-DE" dirty="0" err="1" smtClean="0"/>
              <a:t>It</a:t>
            </a:r>
            <a:r>
              <a:rPr lang="de-DE" dirty="0" smtClean="0"/>
              <a:t> </a:t>
            </a:r>
            <a:r>
              <a:rPr lang="de-DE" dirty="0" err="1" smtClean="0"/>
              <a:t>defines</a:t>
            </a:r>
            <a:r>
              <a:rPr lang="de-DE" dirty="0" smtClean="0"/>
              <a:t> </a:t>
            </a:r>
            <a:r>
              <a:rPr lang="de-DE" dirty="0" err="1" smtClean="0"/>
              <a:t>the</a:t>
            </a:r>
            <a:r>
              <a:rPr lang="de-DE" dirty="0" smtClean="0"/>
              <a:t> </a:t>
            </a:r>
            <a:r>
              <a:rPr lang="de-DE" dirty="0" err="1" smtClean="0"/>
              <a:t>following</a:t>
            </a:r>
            <a:r>
              <a:rPr lang="de-DE" dirty="0" smtClean="0"/>
              <a:t> </a:t>
            </a:r>
            <a:r>
              <a:rPr lang="de-DE" dirty="0" err="1" smtClean="0"/>
              <a:t>properties</a:t>
            </a:r>
            <a:r>
              <a:rPr lang="de-DE" dirty="0" smtClean="0"/>
              <a:t> </a:t>
            </a:r>
            <a:r>
              <a:rPr lang="de-DE" dirty="0" err="1" smtClean="0"/>
              <a:t>of</a:t>
            </a:r>
            <a:r>
              <a:rPr lang="de-DE" dirty="0" smtClean="0"/>
              <a:t> a CPU:</a:t>
            </a:r>
          </a:p>
          <a:p>
            <a:pPr lvl="1"/>
            <a:r>
              <a:rPr lang="de-DE" b="1" dirty="0" err="1" smtClean="0"/>
              <a:t>Instruction</a:t>
            </a:r>
            <a:r>
              <a:rPr lang="de-DE" b="1" dirty="0" smtClean="0"/>
              <a:t> Set: </a:t>
            </a:r>
            <a:r>
              <a:rPr lang="de-DE" dirty="0" err="1" smtClean="0"/>
              <a:t>Defines</a:t>
            </a:r>
            <a:r>
              <a:rPr lang="de-DE" dirty="0" smtClean="0"/>
              <a:t> </a:t>
            </a:r>
            <a:r>
              <a:rPr lang="de-DE" dirty="0" err="1" smtClean="0"/>
              <a:t>the</a:t>
            </a:r>
            <a:r>
              <a:rPr lang="de-DE" dirty="0" smtClean="0"/>
              <a:t> </a:t>
            </a:r>
            <a:r>
              <a:rPr lang="de-DE" dirty="0" err="1" smtClean="0"/>
              <a:t>available</a:t>
            </a:r>
            <a:r>
              <a:rPr lang="de-DE" dirty="0" smtClean="0"/>
              <a:t> </a:t>
            </a:r>
            <a:r>
              <a:rPr lang="de-DE" dirty="0" err="1" smtClean="0"/>
              <a:t>machine</a:t>
            </a:r>
            <a:r>
              <a:rPr lang="de-DE" dirty="0" smtClean="0"/>
              <a:t> </a:t>
            </a:r>
            <a:r>
              <a:rPr lang="de-DE" dirty="0" err="1" smtClean="0"/>
              <a:t>code</a:t>
            </a:r>
            <a:r>
              <a:rPr lang="de-DE" dirty="0" smtClean="0"/>
              <a:t> </a:t>
            </a:r>
            <a:r>
              <a:rPr lang="de-DE" dirty="0" err="1" smtClean="0"/>
              <a:t>operations</a:t>
            </a:r>
            <a:r>
              <a:rPr lang="de-DE" dirty="0" smtClean="0"/>
              <a:t> a CPU </a:t>
            </a:r>
            <a:r>
              <a:rPr lang="de-DE" dirty="0" err="1" smtClean="0"/>
              <a:t>can</a:t>
            </a:r>
            <a:r>
              <a:rPr lang="de-DE" dirty="0" smtClean="0"/>
              <a:t> </a:t>
            </a:r>
            <a:r>
              <a:rPr lang="de-DE" dirty="0" err="1" smtClean="0"/>
              <a:t>execute</a:t>
            </a:r>
            <a:endParaRPr lang="de-DE" dirty="0" smtClean="0"/>
          </a:p>
          <a:p>
            <a:pPr lvl="2"/>
            <a:r>
              <a:rPr lang="de-DE" dirty="0" smtClean="0"/>
              <a:t>MOV, ADD, SUB, JMP</a:t>
            </a:r>
          </a:p>
          <a:p>
            <a:pPr lvl="1"/>
            <a:r>
              <a:rPr lang="de-DE" b="1" dirty="0" err="1" smtClean="0"/>
              <a:t>Instruction</a:t>
            </a:r>
            <a:r>
              <a:rPr lang="de-DE" b="1" dirty="0" smtClean="0"/>
              <a:t> Format: </a:t>
            </a:r>
            <a:r>
              <a:rPr lang="de-DE" dirty="0" err="1" smtClean="0"/>
              <a:t>defines</a:t>
            </a:r>
            <a:r>
              <a:rPr lang="de-DE" dirty="0" smtClean="0"/>
              <a:t> </a:t>
            </a:r>
            <a:r>
              <a:rPr lang="de-DE" dirty="0" err="1" smtClean="0"/>
              <a:t>the</a:t>
            </a:r>
            <a:r>
              <a:rPr lang="de-DE" dirty="0" smtClean="0"/>
              <a:t> </a:t>
            </a:r>
            <a:r>
              <a:rPr lang="de-DE" dirty="0" err="1" smtClean="0"/>
              <a:t>layout</a:t>
            </a:r>
            <a:r>
              <a:rPr lang="de-DE" dirty="0" smtClean="0"/>
              <a:t> </a:t>
            </a:r>
            <a:r>
              <a:rPr lang="de-DE" dirty="0" err="1" smtClean="0"/>
              <a:t>of</a:t>
            </a:r>
            <a:r>
              <a:rPr lang="de-DE" dirty="0" smtClean="0"/>
              <a:t> an </a:t>
            </a:r>
            <a:r>
              <a:rPr lang="de-DE" dirty="0" err="1" smtClean="0"/>
              <a:t>instruction</a:t>
            </a:r>
            <a:r>
              <a:rPr lang="de-DE" dirty="0" smtClean="0"/>
              <a:t> in </a:t>
            </a:r>
            <a:r>
              <a:rPr lang="de-DE" dirty="0" err="1" smtClean="0"/>
              <a:t>memory</a:t>
            </a:r>
            <a:r>
              <a:rPr lang="de-DE" dirty="0" smtClean="0"/>
              <a:t>, </a:t>
            </a:r>
          </a:p>
          <a:p>
            <a:pPr lvl="1"/>
            <a:r>
              <a:rPr lang="de-DE" b="1" dirty="0" smtClean="0"/>
              <a:t>Data </a:t>
            </a:r>
            <a:r>
              <a:rPr lang="de-DE" b="1" dirty="0" err="1" smtClean="0"/>
              <a:t>Types</a:t>
            </a:r>
            <a:r>
              <a:rPr lang="de-DE" b="1" dirty="0" smtClean="0"/>
              <a:t>: </a:t>
            </a:r>
            <a:r>
              <a:rPr lang="de-DE" dirty="0" err="1" smtClean="0"/>
              <a:t>defines</a:t>
            </a:r>
            <a:r>
              <a:rPr lang="de-DE" dirty="0" smtClean="0"/>
              <a:t> </a:t>
            </a:r>
            <a:r>
              <a:rPr lang="de-DE" dirty="0" err="1" smtClean="0"/>
              <a:t>the</a:t>
            </a:r>
            <a:r>
              <a:rPr lang="de-DE" dirty="0" smtClean="0"/>
              <a:t> </a:t>
            </a:r>
            <a:r>
              <a:rPr lang="de-DE" dirty="0" err="1" smtClean="0"/>
              <a:t>data</a:t>
            </a:r>
            <a:r>
              <a:rPr lang="de-DE" dirty="0" smtClean="0"/>
              <a:t> </a:t>
            </a:r>
            <a:r>
              <a:rPr lang="de-DE" dirty="0" err="1" smtClean="0"/>
              <a:t>types</a:t>
            </a:r>
            <a:r>
              <a:rPr lang="de-DE" dirty="0" smtClean="0"/>
              <a:t> </a:t>
            </a:r>
            <a:r>
              <a:rPr lang="de-DE" dirty="0" err="1" smtClean="0"/>
              <a:t>and</a:t>
            </a:r>
            <a:r>
              <a:rPr lang="de-DE" dirty="0" smtClean="0"/>
              <a:t> </a:t>
            </a:r>
            <a:r>
              <a:rPr lang="de-DE" dirty="0" err="1" smtClean="0"/>
              <a:t>their</a:t>
            </a:r>
            <a:r>
              <a:rPr lang="de-DE" dirty="0" smtClean="0"/>
              <a:t> </a:t>
            </a:r>
            <a:r>
              <a:rPr lang="de-DE" dirty="0" err="1" smtClean="0"/>
              <a:t>sizes</a:t>
            </a:r>
            <a:r>
              <a:rPr lang="de-DE" dirty="0" smtClean="0"/>
              <a:t> </a:t>
            </a:r>
            <a:r>
              <a:rPr lang="de-DE" dirty="0" err="1" smtClean="0"/>
              <a:t>the</a:t>
            </a:r>
            <a:r>
              <a:rPr lang="de-DE" dirty="0" smtClean="0"/>
              <a:t> </a:t>
            </a:r>
            <a:r>
              <a:rPr lang="de-DE" dirty="0" err="1" smtClean="0"/>
              <a:t>cpu</a:t>
            </a:r>
            <a:r>
              <a:rPr lang="de-DE" dirty="0" smtClean="0"/>
              <a:t> </a:t>
            </a:r>
            <a:r>
              <a:rPr lang="de-DE" dirty="0" err="1" smtClean="0"/>
              <a:t>supports</a:t>
            </a:r>
            <a:endParaRPr lang="de-DE" dirty="0" smtClean="0"/>
          </a:p>
          <a:p>
            <a:pPr lvl="2"/>
            <a:r>
              <a:rPr lang="de-DE" dirty="0" smtClean="0"/>
              <a:t>Int32, Int64, Float32, Float64</a:t>
            </a:r>
          </a:p>
          <a:p>
            <a:pPr lvl="1"/>
            <a:r>
              <a:rPr lang="de-DE" b="1" dirty="0" smtClean="0"/>
              <a:t>Registers: </a:t>
            </a:r>
            <a:r>
              <a:rPr lang="de-DE" dirty="0" err="1" smtClean="0"/>
              <a:t>defines</a:t>
            </a:r>
            <a:r>
              <a:rPr lang="de-DE" dirty="0" smtClean="0"/>
              <a:t> </a:t>
            </a:r>
            <a:r>
              <a:rPr lang="de-DE" dirty="0" err="1" smtClean="0"/>
              <a:t>the</a:t>
            </a:r>
            <a:r>
              <a:rPr lang="de-DE" dirty="0" smtClean="0"/>
              <a:t> </a:t>
            </a:r>
            <a:r>
              <a:rPr lang="de-DE" dirty="0" err="1" smtClean="0"/>
              <a:t>the</a:t>
            </a:r>
            <a:r>
              <a:rPr lang="de-DE" dirty="0" smtClean="0"/>
              <a:t> </a:t>
            </a:r>
            <a:r>
              <a:rPr lang="de-DE" dirty="0" err="1" smtClean="0"/>
              <a:t>number</a:t>
            </a:r>
            <a:r>
              <a:rPr lang="de-DE" dirty="0" smtClean="0"/>
              <a:t> </a:t>
            </a:r>
            <a:r>
              <a:rPr lang="de-DE" dirty="0" err="1" smtClean="0"/>
              <a:t>and</a:t>
            </a:r>
            <a:r>
              <a:rPr lang="de-DE" dirty="0" smtClean="0"/>
              <a:t> type </a:t>
            </a:r>
            <a:r>
              <a:rPr lang="de-DE" dirty="0" err="1" smtClean="0"/>
              <a:t>of</a:t>
            </a:r>
            <a:r>
              <a:rPr lang="de-DE" dirty="0" smtClean="0"/>
              <a:t> </a:t>
            </a:r>
            <a:r>
              <a:rPr lang="de-DE" dirty="0" err="1" smtClean="0"/>
              <a:t>registers</a:t>
            </a:r>
            <a:r>
              <a:rPr lang="de-DE" dirty="0" smtClean="0"/>
              <a:t> </a:t>
            </a:r>
            <a:r>
              <a:rPr lang="de-DE" dirty="0" err="1" smtClean="0"/>
              <a:t>available</a:t>
            </a:r>
            <a:r>
              <a:rPr lang="de-DE" dirty="0" smtClean="0"/>
              <a:t> in </a:t>
            </a:r>
            <a:r>
              <a:rPr lang="de-DE" dirty="0" err="1" smtClean="0"/>
              <a:t>the</a:t>
            </a:r>
            <a:r>
              <a:rPr lang="de-DE" dirty="0" smtClean="0"/>
              <a:t> </a:t>
            </a:r>
            <a:r>
              <a:rPr lang="de-DE" dirty="0" err="1" smtClean="0"/>
              <a:t>cpu</a:t>
            </a:r>
            <a:endParaRPr lang="de-DE" dirty="0" smtClean="0"/>
          </a:p>
          <a:p>
            <a:pPr lvl="2"/>
            <a:r>
              <a:rPr lang="de-DE" dirty="0" smtClean="0"/>
              <a:t>Register </a:t>
            </a:r>
            <a:r>
              <a:rPr lang="de-DE" dirty="0" err="1" smtClean="0"/>
              <a:t>size</a:t>
            </a:r>
            <a:r>
              <a:rPr lang="de-DE" dirty="0" smtClean="0"/>
              <a:t>, </a:t>
            </a:r>
            <a:r>
              <a:rPr lang="de-DE" dirty="0" err="1" smtClean="0"/>
              <a:t>Amount</a:t>
            </a:r>
            <a:r>
              <a:rPr lang="de-DE" dirty="0" smtClean="0"/>
              <a:t> </a:t>
            </a:r>
            <a:r>
              <a:rPr lang="de-DE" dirty="0" err="1" smtClean="0"/>
              <a:t>of</a:t>
            </a:r>
            <a:r>
              <a:rPr lang="de-DE" dirty="0" smtClean="0"/>
              <a:t> </a:t>
            </a:r>
            <a:r>
              <a:rPr lang="de-DE" dirty="0" err="1" smtClean="0"/>
              <a:t>registers</a:t>
            </a:r>
            <a:r>
              <a:rPr lang="de-DE" dirty="0" smtClean="0"/>
              <a:t>, </a:t>
            </a:r>
            <a:r>
              <a:rPr lang="de-DE" dirty="0" err="1" smtClean="0"/>
              <a:t>register</a:t>
            </a:r>
            <a:r>
              <a:rPr lang="de-DE" dirty="0" smtClean="0"/>
              <a:t> </a:t>
            </a:r>
            <a:r>
              <a:rPr lang="de-DE" dirty="0" err="1" smtClean="0"/>
              <a:t>types</a:t>
            </a:r>
            <a:r>
              <a:rPr lang="de-DE" dirty="0" smtClean="0"/>
              <a:t>, </a:t>
            </a:r>
            <a:r>
              <a:rPr lang="de-DE" dirty="0" err="1" smtClean="0"/>
              <a:t>special</a:t>
            </a:r>
            <a:r>
              <a:rPr lang="de-DE" dirty="0" smtClean="0"/>
              <a:t> </a:t>
            </a:r>
            <a:r>
              <a:rPr lang="de-DE" dirty="0" err="1" smtClean="0"/>
              <a:t>registers</a:t>
            </a:r>
            <a:endParaRPr lang="de-DE" dirty="0" smtClean="0"/>
          </a:p>
          <a:p>
            <a:pPr lvl="1"/>
            <a:r>
              <a:rPr lang="de-DE" b="1" dirty="0" smtClean="0"/>
              <a:t>Memory </a:t>
            </a:r>
            <a:r>
              <a:rPr lang="de-DE" b="1" dirty="0" err="1" smtClean="0"/>
              <a:t>Addressing</a:t>
            </a:r>
            <a:r>
              <a:rPr lang="de-DE" b="1" dirty="0" smtClean="0"/>
              <a:t> Modes: </a:t>
            </a:r>
            <a:r>
              <a:rPr lang="de-DE" dirty="0" err="1" smtClean="0"/>
              <a:t>defines</a:t>
            </a:r>
            <a:r>
              <a:rPr lang="de-DE" dirty="0" smtClean="0"/>
              <a:t> </a:t>
            </a:r>
            <a:r>
              <a:rPr lang="de-DE" dirty="0" err="1" smtClean="0"/>
              <a:t>methods</a:t>
            </a:r>
            <a:r>
              <a:rPr lang="de-DE" dirty="0" smtClean="0"/>
              <a:t> </a:t>
            </a:r>
            <a:r>
              <a:rPr lang="de-DE" dirty="0" err="1" smtClean="0"/>
              <a:t>by</a:t>
            </a:r>
            <a:r>
              <a:rPr lang="de-DE" dirty="0" smtClean="0"/>
              <a:t> </a:t>
            </a:r>
            <a:r>
              <a:rPr lang="de-DE" dirty="0" err="1" smtClean="0"/>
              <a:t>which</a:t>
            </a:r>
            <a:r>
              <a:rPr lang="de-DE" dirty="0" smtClean="0"/>
              <a:t> </a:t>
            </a:r>
            <a:r>
              <a:rPr lang="de-DE" dirty="0" err="1" smtClean="0"/>
              <a:t>instructions</a:t>
            </a:r>
            <a:r>
              <a:rPr lang="de-DE" dirty="0" smtClean="0"/>
              <a:t> </a:t>
            </a:r>
            <a:r>
              <a:rPr lang="de-DE" dirty="0" err="1" smtClean="0"/>
              <a:t>can</a:t>
            </a:r>
            <a:r>
              <a:rPr lang="de-DE" dirty="0" smtClean="0"/>
              <a:t> </a:t>
            </a:r>
            <a:r>
              <a:rPr lang="de-DE" dirty="0" err="1" smtClean="0"/>
              <a:t>adress</a:t>
            </a:r>
            <a:r>
              <a:rPr lang="de-DE" dirty="0" smtClean="0"/>
              <a:t> </a:t>
            </a:r>
            <a:r>
              <a:rPr lang="de-DE" dirty="0" err="1" smtClean="0"/>
              <a:t>memory</a:t>
            </a:r>
            <a:endParaRPr lang="de-DE" dirty="0" smtClean="0"/>
          </a:p>
          <a:p>
            <a:pPr lvl="2"/>
            <a:r>
              <a:rPr lang="de-DE" dirty="0" smtClean="0"/>
              <a:t>Access via </a:t>
            </a:r>
            <a:r>
              <a:rPr lang="de-DE" dirty="0" err="1" smtClean="0"/>
              <a:t>register</a:t>
            </a:r>
            <a:r>
              <a:rPr lang="de-DE" dirty="0" smtClean="0"/>
              <a:t>, </a:t>
            </a:r>
            <a:r>
              <a:rPr lang="de-DE" dirty="0" err="1" smtClean="0"/>
              <a:t>using</a:t>
            </a:r>
            <a:r>
              <a:rPr lang="de-DE" dirty="0" smtClean="0"/>
              <a:t> </a:t>
            </a:r>
            <a:r>
              <a:rPr lang="de-DE" dirty="0" err="1" smtClean="0"/>
              <a:t>offset</a:t>
            </a:r>
            <a:r>
              <a:rPr lang="de-DE" dirty="0" smtClean="0"/>
              <a:t> </a:t>
            </a:r>
            <a:r>
              <a:rPr lang="de-DE" dirty="0" err="1" smtClean="0"/>
              <a:t>from</a:t>
            </a:r>
            <a:r>
              <a:rPr lang="de-DE" dirty="0" smtClean="0"/>
              <a:t> </a:t>
            </a:r>
            <a:r>
              <a:rPr lang="de-DE" dirty="0" err="1" smtClean="0"/>
              <a:t>current</a:t>
            </a:r>
            <a:r>
              <a:rPr lang="de-DE" dirty="0" smtClean="0"/>
              <a:t> </a:t>
            </a:r>
            <a:r>
              <a:rPr lang="de-DE" dirty="0" err="1" smtClean="0"/>
              <a:t>instruction</a:t>
            </a:r>
            <a:endParaRPr lang="de-DE" dirty="0"/>
          </a:p>
          <a:p>
            <a:pPr lvl="1"/>
            <a:r>
              <a:rPr lang="de-DE" b="1" dirty="0" smtClean="0"/>
              <a:t>Interrupt </a:t>
            </a:r>
            <a:r>
              <a:rPr lang="de-DE" b="1" dirty="0" err="1" smtClean="0"/>
              <a:t>and</a:t>
            </a:r>
            <a:r>
              <a:rPr lang="de-DE" b="1" dirty="0" smtClean="0"/>
              <a:t> </a:t>
            </a:r>
            <a:r>
              <a:rPr lang="de-DE" b="1" dirty="0" err="1" smtClean="0"/>
              <a:t>Exception</a:t>
            </a:r>
            <a:r>
              <a:rPr lang="de-DE" b="1" dirty="0" smtClean="0"/>
              <a:t> Handling:</a:t>
            </a:r>
            <a:r>
              <a:rPr lang="de-DE" dirty="0" smtClean="0"/>
              <a:t> </a:t>
            </a:r>
            <a:r>
              <a:rPr lang="de-DE" dirty="0" err="1" smtClean="0"/>
              <a:t>defines</a:t>
            </a:r>
            <a:r>
              <a:rPr lang="de-DE" dirty="0" smtClean="0"/>
              <a:t> </a:t>
            </a:r>
            <a:r>
              <a:rPr lang="de-DE" dirty="0" err="1" smtClean="0"/>
              <a:t>how</a:t>
            </a:r>
            <a:r>
              <a:rPr lang="de-DE" dirty="0" smtClean="0"/>
              <a:t> </a:t>
            </a:r>
            <a:r>
              <a:rPr lang="de-DE" dirty="0" err="1" smtClean="0"/>
              <a:t>the</a:t>
            </a:r>
            <a:r>
              <a:rPr lang="de-DE" dirty="0" smtClean="0"/>
              <a:t> </a:t>
            </a:r>
            <a:r>
              <a:rPr lang="de-DE" dirty="0" err="1" smtClean="0"/>
              <a:t>processor</a:t>
            </a:r>
            <a:r>
              <a:rPr lang="de-DE" dirty="0" smtClean="0"/>
              <a:t> </a:t>
            </a:r>
            <a:r>
              <a:rPr lang="de-DE" dirty="0" err="1" smtClean="0"/>
              <a:t>handles</a:t>
            </a:r>
            <a:r>
              <a:rPr lang="de-DE" dirty="0" smtClean="0"/>
              <a:t> </a:t>
            </a:r>
            <a:r>
              <a:rPr lang="de-DE" dirty="0" err="1" smtClean="0"/>
              <a:t>interrupts</a:t>
            </a:r>
            <a:r>
              <a:rPr lang="de-DE" dirty="0" smtClean="0"/>
              <a:t> </a:t>
            </a:r>
            <a:r>
              <a:rPr lang="de-DE" dirty="0" err="1" smtClean="0"/>
              <a:t>and</a:t>
            </a:r>
            <a:r>
              <a:rPr lang="de-DE" dirty="0" smtClean="0"/>
              <a:t> </a:t>
            </a:r>
            <a:r>
              <a:rPr lang="de-DE" dirty="0" err="1" smtClean="0"/>
              <a:t>exceptions</a:t>
            </a:r>
            <a:endParaRPr lang="de-DE" dirty="0" smtClean="0"/>
          </a:p>
          <a:p>
            <a:pPr lvl="2"/>
            <a:r>
              <a:rPr lang="de-DE" dirty="0" smtClean="0"/>
              <a:t>Interrupts </a:t>
            </a:r>
            <a:r>
              <a:rPr lang="de-DE" dirty="0" err="1" smtClean="0"/>
              <a:t>triggered</a:t>
            </a:r>
            <a:r>
              <a:rPr lang="de-DE" dirty="0" smtClean="0"/>
              <a:t> </a:t>
            </a:r>
            <a:r>
              <a:rPr lang="de-DE" dirty="0" err="1" smtClean="0"/>
              <a:t>by</a:t>
            </a:r>
            <a:r>
              <a:rPr lang="de-DE" dirty="0" smtClean="0"/>
              <a:t> </a:t>
            </a:r>
            <a:r>
              <a:rPr lang="de-DE" dirty="0" err="1" smtClean="0"/>
              <a:t>external</a:t>
            </a:r>
            <a:r>
              <a:rPr lang="de-DE" dirty="0" smtClean="0"/>
              <a:t> </a:t>
            </a:r>
            <a:r>
              <a:rPr lang="de-DE" dirty="0" err="1" smtClean="0"/>
              <a:t>events</a:t>
            </a:r>
            <a:r>
              <a:rPr lang="de-DE" dirty="0" smtClean="0"/>
              <a:t>, </a:t>
            </a:r>
            <a:r>
              <a:rPr lang="de-DE" dirty="0" err="1" smtClean="0"/>
              <a:t>exceptions</a:t>
            </a:r>
            <a:r>
              <a:rPr lang="de-DE" dirty="0" smtClean="0"/>
              <a:t> </a:t>
            </a:r>
            <a:r>
              <a:rPr lang="de-DE" dirty="0" err="1" smtClean="0"/>
              <a:t>caused</a:t>
            </a:r>
            <a:r>
              <a:rPr lang="de-DE" dirty="0" smtClean="0"/>
              <a:t> </a:t>
            </a:r>
            <a:r>
              <a:rPr lang="de-DE" dirty="0" err="1" smtClean="0"/>
              <a:t>by</a:t>
            </a:r>
            <a:r>
              <a:rPr lang="de-DE" dirty="0" smtClean="0"/>
              <a:t> </a:t>
            </a:r>
            <a:r>
              <a:rPr lang="de-DE" dirty="0" err="1" smtClean="0"/>
              <a:t>unexpected</a:t>
            </a:r>
            <a:r>
              <a:rPr lang="de-DE" dirty="0" smtClean="0"/>
              <a:t> </a:t>
            </a:r>
            <a:r>
              <a:rPr lang="de-DE" dirty="0" err="1" smtClean="0"/>
              <a:t>conditions</a:t>
            </a:r>
            <a:r>
              <a:rPr lang="de-DE" dirty="0" smtClean="0"/>
              <a:t> (out </a:t>
            </a:r>
            <a:r>
              <a:rPr lang="de-DE" dirty="0" err="1" smtClean="0"/>
              <a:t>of</a:t>
            </a:r>
            <a:r>
              <a:rPr lang="de-DE" dirty="0" smtClean="0"/>
              <a:t> </a:t>
            </a:r>
            <a:r>
              <a:rPr lang="de-DE" dirty="0" err="1" smtClean="0"/>
              <a:t>range</a:t>
            </a:r>
            <a:r>
              <a:rPr lang="de-DE" dirty="0" smtClean="0"/>
              <a:t> </a:t>
            </a:r>
            <a:r>
              <a:rPr lang="de-DE" dirty="0" err="1" smtClean="0"/>
              <a:t>memory</a:t>
            </a:r>
            <a:r>
              <a:rPr lang="de-DE" dirty="0" smtClean="0"/>
              <a:t> </a:t>
            </a:r>
            <a:r>
              <a:rPr lang="de-DE" dirty="0" err="1" smtClean="0"/>
              <a:t>access</a:t>
            </a:r>
            <a:r>
              <a:rPr lang="de-DE" dirty="0" smtClean="0"/>
              <a:t>, </a:t>
            </a:r>
            <a:r>
              <a:rPr lang="de-DE" dirty="0" err="1" smtClean="0"/>
              <a:t>division</a:t>
            </a:r>
            <a:r>
              <a:rPr lang="de-DE" dirty="0" smtClean="0"/>
              <a:t> </a:t>
            </a:r>
            <a:r>
              <a:rPr lang="de-DE" dirty="0" err="1" smtClean="0"/>
              <a:t>by</a:t>
            </a:r>
            <a:r>
              <a:rPr lang="de-DE" dirty="0" smtClean="0"/>
              <a:t> </a:t>
            </a:r>
            <a:r>
              <a:rPr lang="de-DE" dirty="0" err="1" smtClean="0"/>
              <a:t>zero</a:t>
            </a:r>
            <a:r>
              <a:rPr lang="de-DE" dirty="0" smtClean="0"/>
              <a:t>)</a:t>
            </a:r>
          </a:p>
          <a:p>
            <a:pPr lvl="1"/>
            <a:endParaRPr lang="de-DE" dirty="0" smtClean="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12</a:t>
            </a:fld>
            <a:endParaRPr lang="en-US" dirty="0"/>
          </a:p>
        </p:txBody>
      </p:sp>
    </p:spTree>
    <p:extLst>
      <p:ext uri="{BB962C8B-B14F-4D97-AF65-F5344CB8AC3E}">
        <p14:creationId xmlns:p14="http://schemas.microsoft.com/office/powerpoint/2010/main" val="757389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err="1">
                <a:solidFill>
                  <a:schemeClr val="tx2"/>
                </a:solidFill>
              </a:rPr>
              <a:t>Instruction</a:t>
            </a:r>
            <a:r>
              <a:rPr lang="de-DE" dirty="0">
                <a:solidFill>
                  <a:schemeClr val="tx2"/>
                </a:solidFill>
              </a:rPr>
              <a:t> Set </a:t>
            </a:r>
            <a:r>
              <a:rPr lang="de-DE" dirty="0" err="1">
                <a:solidFill>
                  <a:schemeClr val="tx2"/>
                </a:solidFill>
              </a:rPr>
              <a:t>Architectures</a:t>
            </a:r>
            <a:endParaRPr lang="de-DE" dirty="0">
              <a:solidFill>
                <a:schemeClr val="tx2"/>
              </a:solidFill>
            </a:endParaRPr>
          </a:p>
          <a:p>
            <a:endParaRPr lang="de-DE" dirty="0"/>
          </a:p>
        </p:txBody>
      </p:sp>
      <p:sp>
        <p:nvSpPr>
          <p:cNvPr id="3" name="Textplatzhalter 2"/>
          <p:cNvSpPr>
            <a:spLocks noGrp="1"/>
          </p:cNvSpPr>
          <p:nvPr>
            <p:ph type="body" sz="quarter" idx="10"/>
          </p:nvPr>
        </p:nvSpPr>
        <p:spPr>
          <a:xfrm>
            <a:off x="578057" y="990432"/>
            <a:ext cx="11520000" cy="430170"/>
          </a:xfrm>
        </p:spPr>
        <p:txBody>
          <a:bodyPr/>
          <a:lstStyle/>
          <a:p>
            <a:pPr marL="0" indent="0">
              <a:buNone/>
            </a:pPr>
            <a:r>
              <a:rPr lang="de-DE" sz="1800" dirty="0"/>
              <a:t>Most </a:t>
            </a:r>
            <a:r>
              <a:rPr lang="de-DE" sz="1800" dirty="0" err="1"/>
              <a:t>instruction</a:t>
            </a:r>
            <a:r>
              <a:rPr lang="de-DE" sz="1800" dirty="0"/>
              <a:t> </a:t>
            </a:r>
            <a:r>
              <a:rPr lang="de-DE" sz="1800" dirty="0" err="1"/>
              <a:t>set</a:t>
            </a:r>
            <a:r>
              <a:rPr lang="de-DE" sz="1800" dirty="0"/>
              <a:t> </a:t>
            </a:r>
            <a:r>
              <a:rPr lang="de-DE" sz="1800" dirty="0" err="1"/>
              <a:t>Architectures</a:t>
            </a:r>
            <a:r>
              <a:rPr lang="de-DE" sz="1800" dirty="0"/>
              <a:t> </a:t>
            </a:r>
            <a:r>
              <a:rPr lang="de-DE" sz="1800" dirty="0" err="1"/>
              <a:t>can</a:t>
            </a:r>
            <a:r>
              <a:rPr lang="de-DE" sz="1800" dirty="0"/>
              <a:t> </a:t>
            </a:r>
            <a:r>
              <a:rPr lang="de-DE" sz="1800" dirty="0" err="1"/>
              <a:t>be</a:t>
            </a:r>
            <a:r>
              <a:rPr lang="de-DE" sz="1800" dirty="0"/>
              <a:t> </a:t>
            </a:r>
            <a:r>
              <a:rPr lang="de-DE" sz="1800" dirty="0" err="1"/>
              <a:t>divided</a:t>
            </a:r>
            <a:r>
              <a:rPr lang="de-DE" sz="1800" dirty="0"/>
              <a:t> </a:t>
            </a:r>
            <a:r>
              <a:rPr lang="de-DE" sz="1800" dirty="0" err="1"/>
              <a:t>into</a:t>
            </a:r>
            <a:r>
              <a:rPr lang="de-DE" sz="1800" dirty="0"/>
              <a:t> </a:t>
            </a:r>
            <a:r>
              <a:rPr lang="de-DE" sz="1800" dirty="0" err="1"/>
              <a:t>two</a:t>
            </a:r>
            <a:r>
              <a:rPr lang="de-DE" sz="1800" dirty="0"/>
              <a:t> </a:t>
            </a:r>
            <a:r>
              <a:rPr lang="de-DE" sz="1800" dirty="0" err="1"/>
              <a:t>types</a:t>
            </a:r>
            <a:r>
              <a:rPr lang="de-DE" sz="1800" dirty="0" smtClean="0"/>
              <a:t>: </a:t>
            </a:r>
          </a:p>
        </p:txBody>
      </p:sp>
      <p:sp>
        <p:nvSpPr>
          <p:cNvPr id="4" name="Foliennummernplatzhalter 3"/>
          <p:cNvSpPr>
            <a:spLocks noGrp="1"/>
          </p:cNvSpPr>
          <p:nvPr>
            <p:ph type="sldNum" sz="quarter" idx="4"/>
          </p:nvPr>
        </p:nvSpPr>
        <p:spPr/>
        <p:txBody>
          <a:bodyPr/>
          <a:lstStyle/>
          <a:p>
            <a:fld id="{F58435E4-A45A-4423-96D3-4E945C512564}" type="slidenum">
              <a:rPr lang="en-US" smtClean="0"/>
              <a:pPr/>
              <a:t>13</a:t>
            </a:fld>
            <a:endParaRPr lang="en-US" dirty="0"/>
          </a:p>
        </p:txBody>
      </p:sp>
      <p:sp>
        <p:nvSpPr>
          <p:cNvPr id="6" name="Textfeld 5"/>
          <p:cNvSpPr txBox="1"/>
          <p:nvPr/>
        </p:nvSpPr>
        <p:spPr>
          <a:xfrm>
            <a:off x="6354482" y="1443401"/>
            <a:ext cx="4782078" cy="369332"/>
          </a:xfrm>
          <a:prstGeom prst="rect">
            <a:avLst/>
          </a:prstGeom>
          <a:noFill/>
        </p:spPr>
        <p:txBody>
          <a:bodyPr wrap="none" rtlCol="0">
            <a:spAutoFit/>
          </a:bodyPr>
          <a:lstStyle/>
          <a:p>
            <a:pPr marL="285750" indent="-285750">
              <a:buClr>
                <a:schemeClr val="tx2"/>
              </a:buClr>
              <a:buFont typeface="Wingdings" panose="05000000000000000000" pitchFamily="2" charset="2"/>
              <a:buChar char="§"/>
            </a:pPr>
            <a:r>
              <a:rPr lang="de-DE" dirty="0"/>
              <a:t>RISC (</a:t>
            </a:r>
            <a:r>
              <a:rPr lang="de-DE" dirty="0" err="1"/>
              <a:t>Reduced</a:t>
            </a:r>
            <a:r>
              <a:rPr lang="de-DE" dirty="0"/>
              <a:t> </a:t>
            </a:r>
            <a:r>
              <a:rPr lang="de-DE" dirty="0" err="1"/>
              <a:t>Instruction</a:t>
            </a:r>
            <a:r>
              <a:rPr lang="de-DE" dirty="0"/>
              <a:t> Set Computer</a:t>
            </a:r>
            <a:r>
              <a:rPr lang="de-DE" dirty="0" smtClean="0"/>
              <a:t>)</a:t>
            </a:r>
            <a:endParaRPr lang="de-DE" dirty="0"/>
          </a:p>
        </p:txBody>
      </p:sp>
      <p:sp>
        <p:nvSpPr>
          <p:cNvPr id="7" name="Textfeld 6"/>
          <p:cNvSpPr txBox="1"/>
          <p:nvPr/>
        </p:nvSpPr>
        <p:spPr>
          <a:xfrm>
            <a:off x="974594" y="1443401"/>
            <a:ext cx="4833374" cy="369332"/>
          </a:xfrm>
          <a:prstGeom prst="rect">
            <a:avLst/>
          </a:prstGeom>
          <a:noFill/>
        </p:spPr>
        <p:txBody>
          <a:bodyPr wrap="none" rtlCol="0">
            <a:spAutoFit/>
          </a:bodyPr>
          <a:lstStyle/>
          <a:p>
            <a:pPr marL="285750" indent="-285750">
              <a:buClr>
                <a:schemeClr val="tx2"/>
              </a:buClr>
              <a:buFont typeface="Wingdings" panose="05000000000000000000" pitchFamily="2" charset="2"/>
              <a:buChar char="§"/>
            </a:pPr>
            <a:r>
              <a:rPr lang="de-DE" dirty="0"/>
              <a:t>CISC (</a:t>
            </a:r>
            <a:r>
              <a:rPr lang="de-DE" dirty="0" err="1"/>
              <a:t>Complex</a:t>
            </a:r>
            <a:r>
              <a:rPr lang="de-DE" dirty="0"/>
              <a:t> </a:t>
            </a:r>
            <a:r>
              <a:rPr lang="de-DE" dirty="0" err="1"/>
              <a:t>Instruction</a:t>
            </a:r>
            <a:r>
              <a:rPr lang="de-DE" dirty="0"/>
              <a:t> Set Computer) </a:t>
            </a:r>
          </a:p>
        </p:txBody>
      </p:sp>
      <p:graphicFrame>
        <p:nvGraphicFramePr>
          <p:cNvPr id="8" name="Tabelle 7"/>
          <p:cNvGraphicFramePr>
            <a:graphicFrameLocks noGrp="1"/>
          </p:cNvGraphicFramePr>
          <p:nvPr>
            <p:extLst>
              <p:ext uri="{D42A27DB-BD31-4B8C-83A1-F6EECF244321}">
                <p14:modId xmlns:p14="http://schemas.microsoft.com/office/powerpoint/2010/main" val="3948393995"/>
              </p:ext>
            </p:extLst>
          </p:nvPr>
        </p:nvGraphicFramePr>
        <p:xfrm>
          <a:off x="814023" y="1879312"/>
          <a:ext cx="10322537" cy="3754120"/>
        </p:xfrm>
        <a:graphic>
          <a:graphicData uri="http://schemas.openxmlformats.org/drawingml/2006/table">
            <a:tbl>
              <a:tblPr firstRow="1" bandRow="1">
                <a:tableStyleId>{BC89EF96-8CEA-46FF-86C4-4CE0E7609802}</a:tableStyleId>
              </a:tblPr>
              <a:tblGrid>
                <a:gridCol w="3531135">
                  <a:extLst>
                    <a:ext uri="{9D8B030D-6E8A-4147-A177-3AD203B41FA5}">
                      <a16:colId xmlns:a16="http://schemas.microsoft.com/office/drawing/2014/main" val="3487475080"/>
                    </a:ext>
                  </a:extLst>
                </a:gridCol>
                <a:gridCol w="3457262">
                  <a:extLst>
                    <a:ext uri="{9D8B030D-6E8A-4147-A177-3AD203B41FA5}">
                      <a16:colId xmlns:a16="http://schemas.microsoft.com/office/drawing/2014/main" val="3765389175"/>
                    </a:ext>
                  </a:extLst>
                </a:gridCol>
                <a:gridCol w="3334140">
                  <a:extLst>
                    <a:ext uri="{9D8B030D-6E8A-4147-A177-3AD203B41FA5}">
                      <a16:colId xmlns:a16="http://schemas.microsoft.com/office/drawing/2014/main" val="4167270095"/>
                    </a:ext>
                  </a:extLst>
                </a:gridCol>
              </a:tblGrid>
              <a:tr h="370840">
                <a:tc>
                  <a:txBody>
                    <a:bodyPr/>
                    <a:lstStyle/>
                    <a:p>
                      <a:r>
                        <a:rPr lang="en-US" sz="1600" dirty="0" smtClean="0"/>
                        <a:t>Feature</a:t>
                      </a:r>
                      <a:endParaRPr lang="en-US" sz="1600" dirty="0"/>
                    </a:p>
                  </a:txBody>
                  <a:tcPr/>
                </a:tc>
                <a:tc>
                  <a:txBody>
                    <a:bodyPr/>
                    <a:lstStyle/>
                    <a:p>
                      <a:r>
                        <a:rPr lang="en-US" sz="1600" dirty="0" smtClean="0"/>
                        <a:t>CISC</a:t>
                      </a:r>
                      <a:endParaRPr lang="en-US" sz="1600" dirty="0"/>
                    </a:p>
                  </a:txBody>
                  <a:tcPr/>
                </a:tc>
                <a:tc>
                  <a:txBody>
                    <a:bodyPr/>
                    <a:lstStyle/>
                    <a:p>
                      <a:r>
                        <a:rPr lang="en-US" sz="1600" dirty="0" smtClean="0"/>
                        <a:t>RISC</a:t>
                      </a:r>
                      <a:endParaRPr lang="en-US" sz="1600" dirty="0"/>
                    </a:p>
                  </a:txBody>
                  <a:tcPr/>
                </a:tc>
                <a:extLst>
                  <a:ext uri="{0D108BD9-81ED-4DB2-BD59-A6C34878D82A}">
                    <a16:rowId xmlns:a16="http://schemas.microsoft.com/office/drawing/2014/main" val="2454422714"/>
                  </a:ext>
                </a:extLst>
              </a:tr>
              <a:tr h="370840">
                <a:tc>
                  <a:txBody>
                    <a:bodyPr/>
                    <a:lstStyle/>
                    <a:p>
                      <a:r>
                        <a:rPr lang="de-DE" sz="1600" b="1" dirty="0" err="1" smtClean="0"/>
                        <a:t>Instruction</a:t>
                      </a:r>
                      <a:r>
                        <a:rPr lang="de-DE" sz="1600" b="1" baseline="0" dirty="0" smtClean="0"/>
                        <a:t> </a:t>
                      </a:r>
                      <a:r>
                        <a:rPr lang="de-DE" sz="1600" b="1" baseline="0" dirty="0" err="1" smtClean="0"/>
                        <a:t>Complexity</a:t>
                      </a:r>
                      <a:endParaRPr lang="de-DE" sz="1600" b="1" dirty="0"/>
                    </a:p>
                  </a:txBody>
                  <a:tcPr/>
                </a:tc>
                <a:tc>
                  <a:txBody>
                    <a:bodyPr/>
                    <a:lstStyle/>
                    <a:p>
                      <a:r>
                        <a:rPr lang="de-DE" sz="1600" dirty="0" err="1" smtClean="0"/>
                        <a:t>Complex</a:t>
                      </a:r>
                      <a:r>
                        <a:rPr lang="de-DE" sz="1600" dirty="0" smtClean="0"/>
                        <a:t>, multi-</a:t>
                      </a:r>
                      <a:r>
                        <a:rPr lang="de-DE" sz="1600" dirty="0" err="1" smtClean="0"/>
                        <a:t>step</a:t>
                      </a:r>
                      <a:r>
                        <a:rPr lang="de-DE" sz="1600" dirty="0" smtClean="0"/>
                        <a:t> </a:t>
                      </a:r>
                      <a:r>
                        <a:rPr lang="de-DE" sz="1600" dirty="0" err="1" smtClean="0"/>
                        <a:t>instructions</a:t>
                      </a:r>
                      <a:endParaRPr lang="de-DE" sz="1600" dirty="0"/>
                    </a:p>
                  </a:txBody>
                  <a:tcPr/>
                </a:tc>
                <a:tc>
                  <a:txBody>
                    <a:bodyPr/>
                    <a:lstStyle/>
                    <a:p>
                      <a:r>
                        <a:rPr lang="de-DE" sz="1600" dirty="0" smtClean="0"/>
                        <a:t>Simple,</a:t>
                      </a:r>
                      <a:r>
                        <a:rPr lang="de-DE" sz="1600" baseline="0" dirty="0" smtClean="0"/>
                        <a:t> single-</a:t>
                      </a:r>
                      <a:r>
                        <a:rPr lang="de-DE" sz="1600" baseline="0" dirty="0" err="1" smtClean="0"/>
                        <a:t>step</a:t>
                      </a:r>
                      <a:r>
                        <a:rPr lang="de-DE" sz="1600" baseline="0" dirty="0" smtClean="0"/>
                        <a:t> </a:t>
                      </a:r>
                      <a:r>
                        <a:rPr lang="de-DE" sz="1600" baseline="0" dirty="0" err="1" smtClean="0"/>
                        <a:t>instruction</a:t>
                      </a:r>
                      <a:endParaRPr lang="de-DE" sz="1600" dirty="0"/>
                    </a:p>
                  </a:txBody>
                  <a:tcPr/>
                </a:tc>
                <a:extLst>
                  <a:ext uri="{0D108BD9-81ED-4DB2-BD59-A6C34878D82A}">
                    <a16:rowId xmlns:a16="http://schemas.microsoft.com/office/drawing/2014/main" val="3287320976"/>
                  </a:ext>
                </a:extLst>
              </a:tr>
              <a:tr h="370840">
                <a:tc>
                  <a:txBody>
                    <a:bodyPr/>
                    <a:lstStyle/>
                    <a:p>
                      <a:r>
                        <a:rPr lang="de-DE" sz="1600" b="1" dirty="0" err="1" smtClean="0"/>
                        <a:t>Instruction</a:t>
                      </a:r>
                      <a:r>
                        <a:rPr lang="de-DE" sz="1600" b="1" dirty="0" smtClean="0"/>
                        <a:t> </a:t>
                      </a:r>
                      <a:r>
                        <a:rPr lang="de-DE" sz="1600" b="1" dirty="0" err="1" smtClean="0"/>
                        <a:t>Execution</a:t>
                      </a:r>
                      <a:r>
                        <a:rPr lang="de-DE" sz="1600" b="1" baseline="0" dirty="0" smtClean="0"/>
                        <a:t> Time</a:t>
                      </a:r>
                      <a:endParaRPr lang="de-DE" sz="1600" b="1" dirty="0"/>
                    </a:p>
                  </a:txBody>
                  <a:tcPr/>
                </a:tc>
                <a:tc>
                  <a:txBody>
                    <a:bodyPr/>
                    <a:lstStyle/>
                    <a:p>
                      <a:r>
                        <a:rPr lang="de-DE" sz="1600" dirty="0" smtClean="0"/>
                        <a:t>Variable, </a:t>
                      </a:r>
                      <a:r>
                        <a:rPr lang="de-DE" sz="1600" dirty="0" err="1" smtClean="0"/>
                        <a:t>often</a:t>
                      </a:r>
                      <a:r>
                        <a:rPr lang="de-DE" sz="1600" baseline="0" dirty="0" smtClean="0"/>
                        <a:t> multi-</a:t>
                      </a:r>
                      <a:r>
                        <a:rPr lang="de-DE" sz="1600" baseline="0" dirty="0" err="1" smtClean="0"/>
                        <a:t>cycle</a:t>
                      </a:r>
                      <a:endParaRPr lang="de-DE" sz="1600" dirty="0"/>
                    </a:p>
                  </a:txBody>
                  <a:tcPr/>
                </a:tc>
                <a:tc>
                  <a:txBody>
                    <a:bodyPr/>
                    <a:lstStyle/>
                    <a:p>
                      <a:r>
                        <a:rPr lang="de-DE" sz="1600" dirty="0" err="1" smtClean="0"/>
                        <a:t>Typically</a:t>
                      </a:r>
                      <a:r>
                        <a:rPr lang="de-DE" sz="1600" dirty="0" smtClean="0"/>
                        <a:t> single-</a:t>
                      </a:r>
                      <a:r>
                        <a:rPr lang="de-DE" sz="1600" dirty="0" err="1" smtClean="0"/>
                        <a:t>cycle</a:t>
                      </a:r>
                      <a:endParaRPr lang="de-DE" sz="1600" dirty="0"/>
                    </a:p>
                  </a:txBody>
                  <a:tcPr/>
                </a:tc>
                <a:extLst>
                  <a:ext uri="{0D108BD9-81ED-4DB2-BD59-A6C34878D82A}">
                    <a16:rowId xmlns:a16="http://schemas.microsoft.com/office/drawing/2014/main" val="2443725876"/>
                  </a:ext>
                </a:extLst>
              </a:tr>
              <a:tr h="370840">
                <a:tc>
                  <a:txBody>
                    <a:bodyPr/>
                    <a:lstStyle/>
                    <a:p>
                      <a:r>
                        <a:rPr lang="de-DE" sz="1600" b="1" dirty="0" smtClean="0"/>
                        <a:t>Memory Access</a:t>
                      </a:r>
                      <a:endParaRPr lang="de-DE" sz="1600" b="1" dirty="0"/>
                    </a:p>
                  </a:txBody>
                  <a:tcPr/>
                </a:tc>
                <a:tc>
                  <a:txBody>
                    <a:bodyPr/>
                    <a:lstStyle/>
                    <a:p>
                      <a:r>
                        <a:rPr lang="de-DE" sz="1600" dirty="0" smtClean="0"/>
                        <a:t>Can </a:t>
                      </a:r>
                      <a:r>
                        <a:rPr lang="de-DE" sz="1600" dirty="0" err="1" smtClean="0"/>
                        <a:t>operate</a:t>
                      </a:r>
                      <a:r>
                        <a:rPr lang="de-DE" sz="1600" dirty="0" smtClean="0"/>
                        <a:t> </a:t>
                      </a:r>
                      <a:r>
                        <a:rPr lang="de-DE" sz="1600" dirty="0" err="1" smtClean="0"/>
                        <a:t>directly</a:t>
                      </a:r>
                      <a:r>
                        <a:rPr lang="de-DE" sz="1600" dirty="0" smtClean="0"/>
                        <a:t> on </a:t>
                      </a:r>
                      <a:r>
                        <a:rPr lang="de-DE" sz="1600" dirty="0" err="1" smtClean="0"/>
                        <a:t>memory</a:t>
                      </a:r>
                      <a:endParaRPr lang="de-DE" sz="1600" dirty="0"/>
                    </a:p>
                  </a:txBody>
                  <a:tcPr/>
                </a:tc>
                <a:tc>
                  <a:txBody>
                    <a:bodyPr/>
                    <a:lstStyle/>
                    <a:p>
                      <a:r>
                        <a:rPr lang="de-DE" sz="1600" dirty="0" smtClean="0"/>
                        <a:t>Load/</a:t>
                      </a:r>
                      <a:r>
                        <a:rPr lang="de-DE" sz="1600" dirty="0" err="1" smtClean="0"/>
                        <a:t>store</a:t>
                      </a:r>
                      <a:r>
                        <a:rPr lang="de-DE" sz="1600" baseline="0" dirty="0" smtClean="0"/>
                        <a:t> </a:t>
                      </a:r>
                      <a:r>
                        <a:rPr lang="de-DE" sz="1600" baseline="0" dirty="0" err="1" smtClean="0"/>
                        <a:t>architecture</a:t>
                      </a:r>
                      <a:r>
                        <a:rPr lang="de-DE" sz="1600" baseline="0" dirty="0" smtClean="0"/>
                        <a:t> (separate </a:t>
                      </a:r>
                      <a:r>
                        <a:rPr lang="de-DE" sz="1600" baseline="0" dirty="0" err="1" smtClean="0"/>
                        <a:t>memory</a:t>
                      </a:r>
                      <a:r>
                        <a:rPr lang="de-DE" sz="1600" baseline="0" dirty="0" smtClean="0"/>
                        <a:t> </a:t>
                      </a:r>
                      <a:r>
                        <a:rPr lang="de-DE" sz="1600" baseline="0" dirty="0" err="1" smtClean="0"/>
                        <a:t>ops</a:t>
                      </a:r>
                      <a:r>
                        <a:rPr lang="de-DE" sz="1600" baseline="0" dirty="0" smtClean="0"/>
                        <a:t>)</a:t>
                      </a:r>
                      <a:endParaRPr lang="de-DE" sz="1600" dirty="0"/>
                    </a:p>
                  </a:txBody>
                  <a:tcPr/>
                </a:tc>
                <a:extLst>
                  <a:ext uri="{0D108BD9-81ED-4DB2-BD59-A6C34878D82A}">
                    <a16:rowId xmlns:a16="http://schemas.microsoft.com/office/drawing/2014/main" val="30500924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err="1" smtClean="0"/>
                        <a:t>Instruction</a:t>
                      </a:r>
                      <a:r>
                        <a:rPr lang="de-DE" sz="1600" b="1" dirty="0" smtClean="0"/>
                        <a:t> </a:t>
                      </a:r>
                      <a:r>
                        <a:rPr lang="de-DE" sz="1600" b="1" dirty="0" err="1" smtClean="0"/>
                        <a:t>Length</a:t>
                      </a:r>
                      <a:endParaRPr lang="de-DE" sz="16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Variable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Fixed</a:t>
                      </a:r>
                    </a:p>
                  </a:txBody>
                  <a:tcPr/>
                </a:tc>
                <a:extLst>
                  <a:ext uri="{0D108BD9-81ED-4DB2-BD59-A6C34878D82A}">
                    <a16:rowId xmlns:a16="http://schemas.microsoft.com/office/drawing/2014/main" val="1512077009"/>
                  </a:ext>
                </a:extLst>
              </a:tr>
              <a:tr h="370840">
                <a:tc>
                  <a:txBody>
                    <a:bodyPr/>
                    <a:lstStyle/>
                    <a:p>
                      <a:r>
                        <a:rPr lang="de-DE" sz="1600" b="1" dirty="0" smtClean="0"/>
                        <a:t>Code </a:t>
                      </a:r>
                      <a:r>
                        <a:rPr lang="de-DE" sz="1600" b="1" dirty="0" err="1" smtClean="0"/>
                        <a:t>Density</a:t>
                      </a:r>
                      <a:endParaRPr lang="de-DE"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More </a:t>
                      </a:r>
                      <a:r>
                        <a:rPr lang="de-DE" sz="1600" dirty="0" err="1" smtClean="0"/>
                        <a:t>compact</a:t>
                      </a:r>
                      <a:r>
                        <a:rPr lang="de-DE" sz="1600" dirty="0" smtClean="0"/>
                        <a:t>, </a:t>
                      </a:r>
                      <a:r>
                        <a:rPr lang="de-DE" sz="1600" dirty="0" err="1" smtClean="0"/>
                        <a:t>fewer</a:t>
                      </a:r>
                      <a:r>
                        <a:rPr lang="de-DE" sz="1600" dirty="0" smtClean="0"/>
                        <a:t> </a:t>
                      </a:r>
                      <a:r>
                        <a:rPr lang="de-DE" sz="1600" dirty="0" err="1" smtClean="0"/>
                        <a:t>instructions</a:t>
                      </a:r>
                      <a:endParaRPr lang="de-DE"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err="1" smtClean="0"/>
                        <a:t>Less</a:t>
                      </a:r>
                      <a:r>
                        <a:rPr lang="de-DE" sz="1600" dirty="0" smtClean="0"/>
                        <a:t> </a:t>
                      </a:r>
                      <a:r>
                        <a:rPr lang="de-DE" sz="1600" dirty="0" err="1" smtClean="0"/>
                        <a:t>compact</a:t>
                      </a:r>
                      <a:r>
                        <a:rPr lang="de-DE" sz="1600" dirty="0" smtClean="0"/>
                        <a:t>, </a:t>
                      </a:r>
                      <a:r>
                        <a:rPr lang="de-DE" sz="1600" dirty="0" err="1" smtClean="0"/>
                        <a:t>more</a:t>
                      </a:r>
                      <a:r>
                        <a:rPr lang="de-DE" sz="1600" dirty="0" smtClean="0"/>
                        <a:t> </a:t>
                      </a:r>
                      <a:r>
                        <a:rPr lang="de-DE" sz="1600" dirty="0" err="1" smtClean="0"/>
                        <a:t>instructions</a:t>
                      </a:r>
                      <a:endParaRPr lang="de-DE" sz="1600" dirty="0" smtClean="0"/>
                    </a:p>
                  </a:txBody>
                  <a:tcPr/>
                </a:tc>
                <a:extLst>
                  <a:ext uri="{0D108BD9-81ED-4DB2-BD59-A6C34878D82A}">
                    <a16:rowId xmlns:a16="http://schemas.microsoft.com/office/drawing/2014/main" val="672762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smtClean="0"/>
                        <a:t>Power</a:t>
                      </a:r>
                      <a:r>
                        <a:rPr lang="de-DE" sz="1600" b="1" baseline="0" dirty="0" smtClean="0"/>
                        <a:t> </a:t>
                      </a:r>
                      <a:r>
                        <a:rPr lang="de-DE" sz="1600" b="1" baseline="0" dirty="0" err="1" smtClean="0"/>
                        <a:t>Consumption</a:t>
                      </a:r>
                      <a:endParaRPr lang="de-DE" sz="1600" b="1" dirty="0" smtClean="0"/>
                    </a:p>
                  </a:txBody>
                  <a:tcPr/>
                </a:tc>
                <a:tc>
                  <a:txBody>
                    <a:bodyPr/>
                    <a:lstStyle/>
                    <a:p>
                      <a:r>
                        <a:rPr lang="de-DE" sz="1600" dirty="0" smtClean="0"/>
                        <a:t>Higher</a:t>
                      </a:r>
                      <a:endParaRPr lang="de-DE" sz="1600" dirty="0"/>
                    </a:p>
                  </a:txBody>
                  <a:tcPr/>
                </a:tc>
                <a:tc>
                  <a:txBody>
                    <a:bodyPr/>
                    <a:lstStyle/>
                    <a:p>
                      <a:r>
                        <a:rPr lang="de-DE" sz="1600" dirty="0" err="1" smtClean="0"/>
                        <a:t>Lower</a:t>
                      </a:r>
                      <a:endParaRPr lang="en-US" sz="1600" dirty="0"/>
                    </a:p>
                  </a:txBody>
                  <a:tcPr/>
                </a:tc>
                <a:extLst>
                  <a:ext uri="{0D108BD9-81ED-4DB2-BD59-A6C34878D82A}">
                    <a16:rowId xmlns:a16="http://schemas.microsoft.com/office/drawing/2014/main" val="31609119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smtClean="0"/>
                        <a:t>Hardware </a:t>
                      </a:r>
                      <a:r>
                        <a:rPr lang="de-DE" sz="1600" b="1" dirty="0" err="1" smtClean="0"/>
                        <a:t>complexity</a:t>
                      </a:r>
                      <a:endParaRPr lang="de-DE" sz="16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Higher,</a:t>
                      </a:r>
                      <a:r>
                        <a:rPr lang="de-DE" sz="1600" baseline="0" dirty="0" smtClean="0"/>
                        <a:t> </a:t>
                      </a:r>
                      <a:r>
                        <a:rPr lang="de-DE" sz="1600" baseline="0" dirty="0" err="1" smtClean="0"/>
                        <a:t>hardware</a:t>
                      </a:r>
                      <a:r>
                        <a:rPr lang="de-DE" sz="1600" baseline="0" dirty="0" smtClean="0"/>
                        <a:t> </a:t>
                      </a:r>
                      <a:r>
                        <a:rPr lang="de-DE" sz="1600" baseline="0" dirty="0" err="1" smtClean="0"/>
                        <a:t>decodes</a:t>
                      </a:r>
                      <a:r>
                        <a:rPr lang="de-DE" sz="1600" baseline="0" dirty="0" smtClean="0"/>
                        <a:t> </a:t>
                      </a:r>
                      <a:r>
                        <a:rPr lang="de-DE" sz="1600" baseline="0" dirty="0" err="1" smtClean="0"/>
                        <a:t>complex</a:t>
                      </a:r>
                      <a:r>
                        <a:rPr lang="de-DE" sz="1600" baseline="0" dirty="0" smtClean="0"/>
                        <a:t> </a:t>
                      </a:r>
                      <a:r>
                        <a:rPr lang="de-DE" sz="1600" baseline="0" dirty="0" err="1" smtClean="0"/>
                        <a:t>instructions</a:t>
                      </a:r>
                      <a:endParaRPr lang="de-DE"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err="1" smtClean="0"/>
                        <a:t>Lower</a:t>
                      </a:r>
                      <a:r>
                        <a:rPr lang="de-DE" sz="1600" dirty="0" smtClean="0"/>
                        <a:t>, </a:t>
                      </a:r>
                      <a:r>
                        <a:rPr lang="de-DE" sz="1600" dirty="0" err="1" smtClean="0"/>
                        <a:t>most</a:t>
                      </a:r>
                      <a:r>
                        <a:rPr lang="de-DE" sz="1600" dirty="0" smtClean="0"/>
                        <a:t> </a:t>
                      </a:r>
                      <a:r>
                        <a:rPr lang="de-DE" sz="1600" dirty="0" err="1" smtClean="0"/>
                        <a:t>instructions</a:t>
                      </a:r>
                      <a:r>
                        <a:rPr lang="de-DE" sz="1600" dirty="0" smtClean="0"/>
                        <a:t> </a:t>
                      </a:r>
                      <a:r>
                        <a:rPr lang="de-DE" sz="1600" dirty="0" err="1" smtClean="0"/>
                        <a:t>are</a:t>
                      </a:r>
                      <a:r>
                        <a:rPr lang="de-DE" sz="1600" dirty="0" smtClean="0"/>
                        <a:t> </a:t>
                      </a:r>
                      <a:r>
                        <a:rPr lang="de-DE" sz="1600" dirty="0" err="1" smtClean="0"/>
                        <a:t>hardwired</a:t>
                      </a:r>
                      <a:r>
                        <a:rPr lang="de-DE" sz="1600" dirty="0" smtClean="0"/>
                        <a:t> </a:t>
                      </a:r>
                      <a:r>
                        <a:rPr lang="de-DE" sz="1600" dirty="0" err="1" smtClean="0"/>
                        <a:t>control</a:t>
                      </a:r>
                      <a:r>
                        <a:rPr lang="de-DE" sz="1600" dirty="0" smtClean="0"/>
                        <a:t> </a:t>
                      </a:r>
                      <a:r>
                        <a:rPr lang="de-DE" sz="1600" dirty="0" err="1" smtClean="0"/>
                        <a:t>logic</a:t>
                      </a:r>
                      <a:endParaRPr lang="de-DE" sz="1600" dirty="0" smtClean="0"/>
                    </a:p>
                  </a:txBody>
                  <a:tcPr/>
                </a:tc>
                <a:extLst>
                  <a:ext uri="{0D108BD9-81ED-4DB2-BD59-A6C34878D82A}">
                    <a16:rowId xmlns:a16="http://schemas.microsoft.com/office/drawing/2014/main" val="23066573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1" dirty="0" smtClean="0"/>
                        <a:t>Real-World </a:t>
                      </a:r>
                      <a:r>
                        <a:rPr lang="de-DE" sz="1800" b="1" dirty="0" err="1" smtClean="0"/>
                        <a:t>Examples</a:t>
                      </a:r>
                      <a:endParaRPr lang="de-DE" sz="18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smtClean="0"/>
                        <a:t>x86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smtClean="0"/>
                        <a:t>ARM, RISC-V,</a:t>
                      </a:r>
                      <a:r>
                        <a:rPr lang="de-DE" sz="1800" baseline="0" dirty="0" smtClean="0"/>
                        <a:t> MIPS</a:t>
                      </a:r>
                      <a:endParaRPr lang="de-DE" sz="1800" dirty="0" smtClean="0"/>
                    </a:p>
                  </a:txBody>
                  <a:tcPr/>
                </a:tc>
                <a:extLst>
                  <a:ext uri="{0D108BD9-81ED-4DB2-BD59-A6C34878D82A}">
                    <a16:rowId xmlns:a16="http://schemas.microsoft.com/office/drawing/2014/main" val="4258885319"/>
                  </a:ext>
                </a:extLst>
              </a:tr>
            </a:tbl>
          </a:graphicData>
        </a:graphic>
      </p:graphicFrame>
    </p:spTree>
    <p:extLst>
      <p:ext uri="{BB962C8B-B14F-4D97-AF65-F5344CB8AC3E}">
        <p14:creationId xmlns:p14="http://schemas.microsoft.com/office/powerpoint/2010/main" val="2811447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err="1" smtClean="0">
                <a:solidFill>
                  <a:schemeClr val="tx2"/>
                </a:solidFill>
              </a:rPr>
              <a:t>Assembly</a:t>
            </a:r>
            <a:r>
              <a:rPr lang="de-DE" dirty="0" smtClean="0">
                <a:solidFill>
                  <a:schemeClr val="tx2"/>
                </a:solidFill>
              </a:rPr>
              <a:t> </a:t>
            </a:r>
            <a:endParaRPr lang="de-DE" dirty="0">
              <a:solidFill>
                <a:schemeClr val="tx2"/>
              </a:solidFill>
            </a:endParaRPr>
          </a:p>
          <a:p>
            <a:endParaRPr lang="de-DE" dirty="0"/>
          </a:p>
        </p:txBody>
      </p:sp>
      <p:sp>
        <p:nvSpPr>
          <p:cNvPr id="3" name="Textplatzhalter 2"/>
          <p:cNvSpPr>
            <a:spLocks noGrp="1"/>
          </p:cNvSpPr>
          <p:nvPr>
            <p:ph type="body" sz="quarter" idx="10"/>
          </p:nvPr>
        </p:nvSpPr>
        <p:spPr>
          <a:xfrm>
            <a:off x="334800" y="980728"/>
            <a:ext cx="6769312" cy="4968552"/>
          </a:xfrm>
        </p:spPr>
        <p:txBody>
          <a:bodyPr/>
          <a:lstStyle/>
          <a:p>
            <a:pPr marL="0" indent="0">
              <a:buNone/>
            </a:pPr>
            <a:r>
              <a:rPr lang="de-DE" sz="1800" b="1" dirty="0" smtClean="0"/>
              <a:t>Assembler Language:</a:t>
            </a:r>
          </a:p>
          <a:p>
            <a:r>
              <a:rPr lang="de-DE" sz="1800" dirty="0" smtClean="0"/>
              <a:t>Assembler </a:t>
            </a:r>
            <a:r>
              <a:rPr lang="de-DE" sz="1800" dirty="0" err="1" smtClean="0"/>
              <a:t>is</a:t>
            </a:r>
            <a:r>
              <a:rPr lang="de-DE" sz="1800" dirty="0" smtClean="0"/>
              <a:t> a </a:t>
            </a:r>
            <a:r>
              <a:rPr lang="de-DE" sz="1800" dirty="0" err="1" smtClean="0"/>
              <a:t>machine-oriented</a:t>
            </a:r>
            <a:r>
              <a:rPr lang="de-DE" sz="1800" dirty="0" smtClean="0"/>
              <a:t> </a:t>
            </a:r>
            <a:r>
              <a:rPr lang="de-DE" sz="1800" dirty="0" err="1" smtClean="0"/>
              <a:t>programming</a:t>
            </a:r>
            <a:r>
              <a:rPr lang="de-DE" sz="1800" dirty="0" smtClean="0"/>
              <a:t> </a:t>
            </a:r>
            <a:r>
              <a:rPr lang="de-DE" sz="1800" dirty="0" err="1" smtClean="0"/>
              <a:t>language</a:t>
            </a:r>
            <a:r>
              <a:rPr lang="de-DE" sz="1800" dirty="0" smtClean="0"/>
              <a:t>:</a:t>
            </a:r>
          </a:p>
          <a:p>
            <a:pPr lvl="1"/>
            <a:r>
              <a:rPr lang="en-US" sz="1600" dirty="0"/>
              <a:t>no longer written by hand in most applications today (special cases with severely limited hardware resources or other special requirements</a:t>
            </a:r>
            <a:r>
              <a:rPr lang="en-US" sz="1600" dirty="0" smtClean="0"/>
              <a:t>)</a:t>
            </a:r>
          </a:p>
          <a:p>
            <a:pPr lvl="1"/>
            <a:r>
              <a:rPr lang="en-US" sz="1600" dirty="0"/>
              <a:t>Without precise specialist knowledge, assembler code written by hand is often worse than code generated by modern compilers from higher programming languages</a:t>
            </a:r>
            <a:r>
              <a:rPr lang="en-US" sz="1600" dirty="0" smtClean="0"/>
              <a:t>.</a:t>
            </a:r>
          </a:p>
          <a:p>
            <a:pPr lvl="1"/>
            <a:r>
              <a:rPr lang="en-US" sz="1600" dirty="0" smtClean="0"/>
              <a:t>Assembler is closely related to machine code, each assembler instruction is a specific bit sequence in machine code</a:t>
            </a:r>
          </a:p>
          <a:p>
            <a:endParaRPr lang="en-US" sz="1800" dirty="0"/>
          </a:p>
          <a:p>
            <a:r>
              <a:rPr lang="en-US" sz="1800" dirty="0" smtClean="0"/>
              <a:t>The example on the right shows an assembler code example for calculating a Fibonacci sequence for x86 Architecture</a:t>
            </a:r>
            <a:endParaRPr lang="de-DE" sz="1800"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14</a:t>
            </a:fld>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216" y="1138913"/>
            <a:ext cx="3294126" cy="2286000"/>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6160" y="3582213"/>
            <a:ext cx="3348228" cy="2430018"/>
          </a:xfrm>
          <a:prstGeom prst="rect">
            <a:avLst/>
          </a:prstGeom>
        </p:spPr>
      </p:pic>
    </p:spTree>
    <p:extLst>
      <p:ext uri="{BB962C8B-B14F-4D97-AF65-F5344CB8AC3E}">
        <p14:creationId xmlns:p14="http://schemas.microsoft.com/office/powerpoint/2010/main" val="2784683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smtClean="0">
                <a:solidFill>
                  <a:schemeClr val="tx2"/>
                </a:solidFill>
              </a:rPr>
              <a:t>CPU Modules</a:t>
            </a:r>
            <a:endParaRPr lang="de-DE" dirty="0">
              <a:solidFill>
                <a:schemeClr val="tx2"/>
              </a:solidFill>
            </a:endParaRPr>
          </a:p>
          <a:p>
            <a:endParaRPr lang="de-DE" dirty="0"/>
          </a:p>
        </p:txBody>
      </p:sp>
      <p:sp>
        <p:nvSpPr>
          <p:cNvPr id="3" name="Textplatzhalter 2"/>
          <p:cNvSpPr>
            <a:spLocks noGrp="1"/>
          </p:cNvSpPr>
          <p:nvPr>
            <p:ph type="body" sz="quarter" idx="10"/>
          </p:nvPr>
        </p:nvSpPr>
        <p:spPr/>
        <p:txBody>
          <a:bodyPr/>
          <a:lstStyle/>
          <a:p>
            <a:pPr marL="0" indent="0">
              <a:buNone/>
            </a:pPr>
            <a:r>
              <a:rPr lang="de-DE" sz="1600" b="1" dirty="0" smtClean="0"/>
              <a:t>CPU Units:</a:t>
            </a:r>
          </a:p>
          <a:p>
            <a:pPr marL="0" indent="0">
              <a:buNone/>
            </a:pPr>
            <a:r>
              <a:rPr lang="de-DE" sz="1600" dirty="0" smtClean="0"/>
              <a:t>A CPU </a:t>
            </a:r>
            <a:r>
              <a:rPr lang="de-DE" sz="1600" dirty="0" err="1" smtClean="0"/>
              <a:t>consists</a:t>
            </a:r>
            <a:r>
              <a:rPr lang="de-DE" sz="1600" dirty="0" smtClean="0"/>
              <a:t> </a:t>
            </a:r>
            <a:r>
              <a:rPr lang="de-DE" sz="1600" dirty="0" err="1" smtClean="0"/>
              <a:t>of</a:t>
            </a:r>
            <a:r>
              <a:rPr lang="de-DE" sz="1600" dirty="0" smtClean="0"/>
              <a:t> at least </a:t>
            </a:r>
            <a:r>
              <a:rPr lang="de-DE" sz="1600" dirty="0" err="1" smtClean="0"/>
              <a:t>three</a:t>
            </a:r>
            <a:r>
              <a:rPr lang="de-DE" sz="1600" dirty="0" smtClean="0"/>
              <a:t> different </a:t>
            </a:r>
            <a:r>
              <a:rPr lang="de-DE" sz="1600" dirty="0" err="1" smtClean="0"/>
              <a:t>logical</a:t>
            </a:r>
            <a:r>
              <a:rPr lang="de-DE" sz="1600" dirty="0" smtClean="0"/>
              <a:t> </a:t>
            </a:r>
            <a:r>
              <a:rPr lang="de-DE" sz="1600" dirty="0" err="1" smtClean="0"/>
              <a:t>units</a:t>
            </a:r>
            <a:r>
              <a:rPr lang="de-DE" sz="1600" dirty="0" smtClean="0"/>
              <a:t>: </a:t>
            </a:r>
          </a:p>
          <a:p>
            <a:r>
              <a:rPr lang="de-DE" sz="1600" dirty="0" smtClean="0"/>
              <a:t>Control Unit: </a:t>
            </a:r>
            <a:r>
              <a:rPr lang="de-DE" sz="1600" dirty="0" err="1" smtClean="0"/>
              <a:t>manages</a:t>
            </a:r>
            <a:r>
              <a:rPr lang="de-DE" sz="1600" dirty="0" smtClean="0"/>
              <a:t> </a:t>
            </a:r>
            <a:r>
              <a:rPr lang="de-DE" sz="1600" dirty="0" err="1" smtClean="0"/>
              <a:t>the</a:t>
            </a:r>
            <a:r>
              <a:rPr lang="de-DE" sz="1600" dirty="0" smtClean="0"/>
              <a:t> </a:t>
            </a:r>
            <a:r>
              <a:rPr lang="de-DE" sz="1600" dirty="0" err="1" smtClean="0"/>
              <a:t>execution</a:t>
            </a:r>
            <a:r>
              <a:rPr lang="de-DE" sz="1600" dirty="0" smtClean="0"/>
              <a:t> </a:t>
            </a:r>
            <a:r>
              <a:rPr lang="de-DE" sz="1600" dirty="0" err="1" smtClean="0"/>
              <a:t>flow</a:t>
            </a:r>
            <a:r>
              <a:rPr lang="de-DE" sz="1600" dirty="0" smtClean="0"/>
              <a:t>, </a:t>
            </a:r>
            <a:r>
              <a:rPr lang="de-DE" sz="1600" dirty="0" err="1" smtClean="0"/>
              <a:t>fetches</a:t>
            </a:r>
            <a:r>
              <a:rPr lang="de-DE" sz="1600" dirty="0" smtClean="0"/>
              <a:t> </a:t>
            </a:r>
            <a:r>
              <a:rPr lang="de-DE" sz="1600" dirty="0" err="1" smtClean="0"/>
              <a:t>and</a:t>
            </a:r>
            <a:r>
              <a:rPr lang="de-DE" sz="1600" dirty="0" smtClean="0"/>
              <a:t> </a:t>
            </a:r>
            <a:r>
              <a:rPr lang="de-DE" sz="1600" dirty="0" err="1" smtClean="0"/>
              <a:t>decodes</a:t>
            </a:r>
            <a:r>
              <a:rPr lang="de-DE" sz="1600" dirty="0" smtClean="0"/>
              <a:t> </a:t>
            </a:r>
            <a:r>
              <a:rPr lang="de-DE" sz="1600" dirty="0" err="1" smtClean="0"/>
              <a:t>instructions</a:t>
            </a:r>
            <a:r>
              <a:rPr lang="de-DE" sz="1600" dirty="0" smtClean="0"/>
              <a:t>, </a:t>
            </a:r>
            <a:r>
              <a:rPr lang="de-DE" sz="1600" dirty="0" err="1" smtClean="0"/>
              <a:t>coordinates</a:t>
            </a:r>
            <a:r>
              <a:rPr lang="de-DE" sz="1600" dirty="0" smtClean="0"/>
              <a:t> </a:t>
            </a:r>
            <a:r>
              <a:rPr lang="de-DE" sz="1600" dirty="0" err="1" smtClean="0"/>
              <a:t>between</a:t>
            </a:r>
            <a:r>
              <a:rPr lang="de-DE" sz="1600" dirty="0" smtClean="0"/>
              <a:t> </a:t>
            </a:r>
            <a:r>
              <a:rPr lang="de-DE" sz="1600" dirty="0" err="1" smtClean="0"/>
              <a:t>other</a:t>
            </a:r>
            <a:r>
              <a:rPr lang="de-DE" sz="1600" dirty="0" smtClean="0"/>
              <a:t> </a:t>
            </a:r>
            <a:r>
              <a:rPr lang="de-DE" sz="1600" dirty="0" err="1" smtClean="0"/>
              <a:t>parts</a:t>
            </a:r>
            <a:r>
              <a:rPr lang="de-DE" sz="1600" dirty="0" smtClean="0"/>
              <a:t> </a:t>
            </a:r>
            <a:r>
              <a:rPr lang="de-DE" sz="1600" dirty="0" err="1" smtClean="0"/>
              <a:t>of</a:t>
            </a:r>
            <a:r>
              <a:rPr lang="de-DE" sz="1600" dirty="0" smtClean="0"/>
              <a:t> </a:t>
            </a:r>
            <a:r>
              <a:rPr lang="de-DE" sz="1600" dirty="0" err="1" smtClean="0"/>
              <a:t>the</a:t>
            </a:r>
            <a:r>
              <a:rPr lang="de-DE" sz="1600" dirty="0" smtClean="0"/>
              <a:t> CPU like </a:t>
            </a:r>
            <a:r>
              <a:rPr lang="de-DE" sz="1600" dirty="0" err="1" smtClean="0"/>
              <a:t>memory</a:t>
            </a:r>
            <a:r>
              <a:rPr lang="de-DE" sz="1600" dirty="0" smtClean="0"/>
              <a:t>, </a:t>
            </a:r>
            <a:r>
              <a:rPr lang="de-DE" sz="1600" dirty="0" err="1" smtClean="0"/>
              <a:t>execution</a:t>
            </a:r>
            <a:r>
              <a:rPr lang="de-DE" sz="1600" dirty="0" smtClean="0"/>
              <a:t> </a:t>
            </a:r>
            <a:r>
              <a:rPr lang="de-DE" sz="1600" dirty="0" err="1" smtClean="0"/>
              <a:t>unit</a:t>
            </a:r>
            <a:r>
              <a:rPr lang="de-DE" sz="1600" dirty="0" smtClean="0"/>
              <a:t> </a:t>
            </a:r>
            <a:r>
              <a:rPr lang="de-DE" sz="1600" dirty="0" err="1" smtClean="0"/>
              <a:t>or</a:t>
            </a:r>
            <a:r>
              <a:rPr lang="de-DE" sz="1600" dirty="0" smtClean="0"/>
              <a:t> I/O</a:t>
            </a:r>
          </a:p>
          <a:p>
            <a:r>
              <a:rPr lang="de-DE" sz="1600" dirty="0" err="1" smtClean="0"/>
              <a:t>Execution</a:t>
            </a:r>
            <a:r>
              <a:rPr lang="de-DE" sz="1600" dirty="0" smtClean="0"/>
              <a:t> Unit (ALU): </a:t>
            </a:r>
            <a:r>
              <a:rPr lang="de-DE" sz="1600" dirty="0" err="1" smtClean="0"/>
              <a:t>Performs</a:t>
            </a:r>
            <a:r>
              <a:rPr lang="de-DE" sz="1600" dirty="0" smtClean="0"/>
              <a:t> </a:t>
            </a:r>
            <a:r>
              <a:rPr lang="de-DE" sz="1600" dirty="0" err="1" smtClean="0"/>
              <a:t>arithemtic</a:t>
            </a:r>
            <a:r>
              <a:rPr lang="de-DE" sz="1600" dirty="0" smtClean="0"/>
              <a:t>, </a:t>
            </a:r>
            <a:r>
              <a:rPr lang="de-DE" sz="1600" dirty="0" err="1" smtClean="0"/>
              <a:t>logical</a:t>
            </a:r>
            <a:r>
              <a:rPr lang="de-DE" sz="1600" dirty="0" smtClean="0"/>
              <a:t> </a:t>
            </a:r>
            <a:r>
              <a:rPr lang="de-DE" sz="1600" dirty="0" err="1" smtClean="0"/>
              <a:t>and</a:t>
            </a:r>
            <a:r>
              <a:rPr lang="de-DE" sz="1600" dirty="0" smtClean="0"/>
              <a:t> </a:t>
            </a:r>
            <a:r>
              <a:rPr lang="de-DE" sz="1600" dirty="0" err="1" smtClean="0"/>
              <a:t>data</a:t>
            </a:r>
            <a:r>
              <a:rPr lang="de-DE" sz="1600" dirty="0" smtClean="0"/>
              <a:t> </a:t>
            </a:r>
            <a:r>
              <a:rPr lang="de-DE" sz="1600" dirty="0" err="1" smtClean="0"/>
              <a:t>operations</a:t>
            </a:r>
            <a:r>
              <a:rPr lang="de-DE" sz="1600" dirty="0" smtClean="0"/>
              <a:t>. </a:t>
            </a:r>
            <a:r>
              <a:rPr lang="de-DE" sz="1600" dirty="0" err="1" smtClean="0"/>
              <a:t>Uses</a:t>
            </a:r>
            <a:r>
              <a:rPr lang="de-DE" sz="1600" dirty="0" smtClean="0"/>
              <a:t> general-</a:t>
            </a:r>
            <a:r>
              <a:rPr lang="de-DE" sz="1600" dirty="0" err="1" smtClean="0"/>
              <a:t>purpose</a:t>
            </a:r>
            <a:r>
              <a:rPr lang="de-DE" sz="1600" dirty="0" smtClean="0"/>
              <a:t> </a:t>
            </a:r>
            <a:r>
              <a:rPr lang="de-DE" sz="1600" dirty="0" err="1" smtClean="0"/>
              <a:t>registers</a:t>
            </a:r>
            <a:r>
              <a:rPr lang="de-DE" sz="1600" dirty="0" smtClean="0"/>
              <a:t> </a:t>
            </a:r>
            <a:r>
              <a:rPr lang="de-DE" sz="1600" dirty="0" err="1" smtClean="0"/>
              <a:t>to</a:t>
            </a:r>
            <a:r>
              <a:rPr lang="de-DE" sz="1600" dirty="0" smtClean="0"/>
              <a:t> hold </a:t>
            </a:r>
            <a:r>
              <a:rPr lang="de-DE" sz="1600" dirty="0" err="1" smtClean="0"/>
              <a:t>data</a:t>
            </a:r>
            <a:r>
              <a:rPr lang="de-DE" sz="1600" dirty="0" smtClean="0"/>
              <a:t> </a:t>
            </a:r>
            <a:r>
              <a:rPr lang="de-DE" sz="1600" dirty="0" err="1" smtClean="0"/>
              <a:t>during</a:t>
            </a:r>
            <a:r>
              <a:rPr lang="de-DE" sz="1600" dirty="0" smtClean="0"/>
              <a:t> </a:t>
            </a:r>
            <a:r>
              <a:rPr lang="de-DE" sz="1600" dirty="0" err="1" smtClean="0"/>
              <a:t>program</a:t>
            </a:r>
            <a:r>
              <a:rPr lang="de-DE" sz="1600" dirty="0" smtClean="0"/>
              <a:t> </a:t>
            </a:r>
            <a:r>
              <a:rPr lang="de-DE" sz="1600" dirty="0" err="1" smtClean="0"/>
              <a:t>execution</a:t>
            </a:r>
            <a:r>
              <a:rPr lang="de-DE" sz="1600" dirty="0" smtClean="0"/>
              <a:t> on </a:t>
            </a:r>
            <a:r>
              <a:rPr lang="de-DE" sz="1600" dirty="0" err="1" smtClean="0"/>
              <a:t>which</a:t>
            </a:r>
            <a:r>
              <a:rPr lang="de-DE" sz="1600" dirty="0" smtClean="0"/>
              <a:t> </a:t>
            </a:r>
            <a:r>
              <a:rPr lang="de-DE" sz="1600" dirty="0" err="1" smtClean="0"/>
              <a:t>operations</a:t>
            </a:r>
            <a:r>
              <a:rPr lang="de-DE" sz="1600" dirty="0" smtClean="0"/>
              <a:t> </a:t>
            </a:r>
            <a:r>
              <a:rPr lang="de-DE" sz="1600" dirty="0" err="1" smtClean="0"/>
              <a:t>can</a:t>
            </a:r>
            <a:r>
              <a:rPr lang="de-DE" sz="1600" dirty="0" smtClean="0"/>
              <a:t> </a:t>
            </a:r>
            <a:r>
              <a:rPr lang="de-DE" sz="1600" dirty="0" err="1" smtClean="0"/>
              <a:t>be</a:t>
            </a:r>
            <a:r>
              <a:rPr lang="de-DE" sz="1600" dirty="0" smtClean="0"/>
              <a:t> </a:t>
            </a:r>
            <a:r>
              <a:rPr lang="de-DE" sz="1600" dirty="0" err="1" smtClean="0"/>
              <a:t>performed</a:t>
            </a:r>
            <a:endParaRPr lang="de-DE" sz="1600" dirty="0"/>
          </a:p>
          <a:p>
            <a:r>
              <a:rPr lang="de-DE" sz="1600" dirty="0" smtClean="0"/>
              <a:t>Storage: Persistent </a:t>
            </a:r>
            <a:r>
              <a:rPr lang="de-DE" sz="1600" dirty="0" err="1" smtClean="0"/>
              <a:t>storage</a:t>
            </a:r>
            <a:r>
              <a:rPr lang="de-DE" sz="1600" dirty="0" smtClean="0"/>
              <a:t> </a:t>
            </a:r>
            <a:r>
              <a:rPr lang="de-DE" sz="1600" dirty="0" err="1" smtClean="0"/>
              <a:t>for</a:t>
            </a:r>
            <a:r>
              <a:rPr lang="de-DE" sz="1600" dirty="0" smtClean="0"/>
              <a:t> </a:t>
            </a:r>
            <a:r>
              <a:rPr lang="de-DE" sz="1600" dirty="0" err="1" smtClean="0"/>
              <a:t>program</a:t>
            </a:r>
            <a:r>
              <a:rPr lang="de-DE" sz="1600" dirty="0" smtClean="0"/>
              <a:t> </a:t>
            </a:r>
            <a:r>
              <a:rPr lang="de-DE" sz="1600" dirty="0" err="1" smtClean="0"/>
              <a:t>code</a:t>
            </a:r>
            <a:r>
              <a:rPr lang="de-DE" sz="1600" dirty="0" smtClean="0"/>
              <a:t> </a:t>
            </a:r>
            <a:r>
              <a:rPr lang="de-DE" sz="1600" dirty="0" err="1" smtClean="0"/>
              <a:t>and</a:t>
            </a:r>
            <a:r>
              <a:rPr lang="de-DE" sz="1600" dirty="0" smtClean="0"/>
              <a:t> </a:t>
            </a:r>
            <a:r>
              <a:rPr lang="de-DE" sz="1600" dirty="0" err="1" smtClean="0"/>
              <a:t>static</a:t>
            </a:r>
            <a:r>
              <a:rPr lang="de-DE" sz="1600" dirty="0" smtClean="0"/>
              <a:t>/initial </a:t>
            </a:r>
            <a:r>
              <a:rPr lang="de-DE" sz="1600" dirty="0" err="1" smtClean="0"/>
              <a:t>values</a:t>
            </a:r>
            <a:r>
              <a:rPr lang="de-DE" sz="1600" dirty="0" smtClean="0"/>
              <a:t> </a:t>
            </a:r>
            <a:r>
              <a:rPr lang="de-DE" sz="1600" dirty="0" err="1" smtClean="0"/>
              <a:t>of</a:t>
            </a:r>
            <a:r>
              <a:rPr lang="de-DE" sz="1600" dirty="0" smtClean="0"/>
              <a:t> variables </a:t>
            </a:r>
            <a:r>
              <a:rPr lang="de-DE" sz="1600" dirty="0" err="1" smtClean="0"/>
              <a:t>need</a:t>
            </a:r>
            <a:r>
              <a:rPr lang="de-DE" sz="1600" dirty="0" smtClean="0"/>
              <a:t> </a:t>
            </a:r>
            <a:r>
              <a:rPr lang="de-DE" sz="1600" dirty="0" err="1" smtClean="0"/>
              <a:t>to</a:t>
            </a:r>
            <a:r>
              <a:rPr lang="de-DE" sz="1600" dirty="0" smtClean="0"/>
              <a:t> </a:t>
            </a:r>
            <a:r>
              <a:rPr lang="de-DE" sz="1600" dirty="0" err="1" smtClean="0"/>
              <a:t>be</a:t>
            </a:r>
            <a:r>
              <a:rPr lang="de-DE" sz="1600" dirty="0" smtClean="0"/>
              <a:t> </a:t>
            </a:r>
            <a:r>
              <a:rPr lang="de-DE" sz="1600" dirty="0" err="1" smtClean="0"/>
              <a:t>available</a:t>
            </a:r>
            <a:r>
              <a:rPr lang="de-DE" sz="1600" dirty="0" smtClean="0"/>
              <a:t> </a:t>
            </a:r>
            <a:r>
              <a:rPr lang="de-DE" sz="1600" dirty="0" err="1" smtClean="0"/>
              <a:t>as</a:t>
            </a:r>
            <a:r>
              <a:rPr lang="de-DE" sz="1600" dirty="0" smtClean="0"/>
              <a:t> </a:t>
            </a:r>
            <a:r>
              <a:rPr lang="de-DE" sz="1600" dirty="0" err="1" smtClean="0"/>
              <a:t>well</a:t>
            </a:r>
            <a:r>
              <a:rPr lang="de-DE" sz="1600" dirty="0" smtClean="0"/>
              <a:t> </a:t>
            </a:r>
            <a:r>
              <a:rPr lang="de-DE" sz="1600" dirty="0" err="1" smtClean="0"/>
              <a:t>as</a:t>
            </a:r>
            <a:r>
              <a:rPr lang="de-DE" sz="1600" dirty="0" smtClean="0"/>
              <a:t> </a:t>
            </a:r>
            <a:r>
              <a:rPr lang="de-DE" sz="1600" dirty="0" err="1" smtClean="0"/>
              <a:t>memory</a:t>
            </a:r>
            <a:r>
              <a:rPr lang="de-DE" sz="1600" dirty="0" smtClean="0"/>
              <a:t> </a:t>
            </a:r>
            <a:r>
              <a:rPr lang="de-DE" sz="1600" dirty="0" err="1" smtClean="0"/>
              <a:t>for</a:t>
            </a:r>
            <a:r>
              <a:rPr lang="de-DE" sz="1600" dirty="0" smtClean="0"/>
              <a:t> variable </a:t>
            </a:r>
            <a:r>
              <a:rPr lang="de-DE" sz="1600" dirty="0" err="1" smtClean="0"/>
              <a:t>values</a:t>
            </a:r>
            <a:r>
              <a:rPr lang="de-DE" sz="1600" dirty="0" smtClean="0"/>
              <a:t> </a:t>
            </a:r>
            <a:r>
              <a:rPr lang="de-DE" sz="1600" dirty="0" err="1" smtClean="0"/>
              <a:t>during</a:t>
            </a:r>
            <a:r>
              <a:rPr lang="de-DE" sz="1600" dirty="0" smtClean="0"/>
              <a:t> </a:t>
            </a:r>
            <a:r>
              <a:rPr lang="de-DE" sz="1600" dirty="0" err="1" smtClean="0"/>
              <a:t>runtime</a:t>
            </a:r>
            <a:r>
              <a:rPr lang="de-DE" sz="1600" dirty="0" smtClean="0"/>
              <a:t>. </a:t>
            </a:r>
          </a:p>
          <a:p>
            <a:pPr marL="0" indent="0">
              <a:buNone/>
            </a:pPr>
            <a:r>
              <a:rPr lang="de-DE" sz="1600" b="1" dirty="0" smtClean="0"/>
              <a:t>Additional Units:</a:t>
            </a:r>
          </a:p>
          <a:p>
            <a:pPr marL="0" indent="0">
              <a:buNone/>
            </a:pPr>
            <a:r>
              <a:rPr lang="de-DE" sz="1600" dirty="0" err="1" smtClean="0"/>
              <a:t>Many</a:t>
            </a:r>
            <a:r>
              <a:rPr lang="de-DE" sz="1600" dirty="0" smtClean="0"/>
              <a:t> CPU-s </a:t>
            </a:r>
            <a:r>
              <a:rPr lang="de-DE" sz="1600" dirty="0" err="1" smtClean="0"/>
              <a:t>use</a:t>
            </a:r>
            <a:r>
              <a:rPr lang="de-DE" sz="1600" dirty="0" smtClean="0"/>
              <a:t> additional </a:t>
            </a:r>
            <a:r>
              <a:rPr lang="de-DE" sz="1600" dirty="0" err="1" smtClean="0"/>
              <a:t>units</a:t>
            </a:r>
            <a:r>
              <a:rPr lang="de-DE" sz="1600" dirty="0" smtClean="0"/>
              <a:t> </a:t>
            </a:r>
            <a:r>
              <a:rPr lang="de-DE" sz="1600" dirty="0" err="1" smtClean="0"/>
              <a:t>to</a:t>
            </a:r>
            <a:r>
              <a:rPr lang="de-DE" sz="1600" dirty="0" smtClean="0"/>
              <a:t> </a:t>
            </a:r>
            <a:r>
              <a:rPr lang="de-DE" sz="1600" dirty="0" err="1" smtClean="0"/>
              <a:t>increase</a:t>
            </a:r>
            <a:r>
              <a:rPr lang="de-DE" sz="1600" dirty="0" smtClean="0"/>
              <a:t> </a:t>
            </a:r>
            <a:r>
              <a:rPr lang="de-DE" sz="1600" dirty="0" err="1" smtClean="0"/>
              <a:t>computing</a:t>
            </a:r>
            <a:r>
              <a:rPr lang="de-DE" sz="1600" dirty="0" smtClean="0"/>
              <a:t> </a:t>
            </a:r>
            <a:r>
              <a:rPr lang="de-DE" sz="1600" dirty="0" err="1" smtClean="0"/>
              <a:t>performance</a:t>
            </a:r>
            <a:r>
              <a:rPr lang="de-DE" sz="1600" dirty="0" smtClean="0"/>
              <a:t> </a:t>
            </a:r>
            <a:r>
              <a:rPr lang="de-DE" sz="1600" dirty="0" err="1" smtClean="0"/>
              <a:t>and</a:t>
            </a:r>
            <a:r>
              <a:rPr lang="de-DE" sz="1600" dirty="0" smtClean="0"/>
              <a:t> </a:t>
            </a:r>
            <a:r>
              <a:rPr lang="de-DE" sz="1600" dirty="0" err="1" smtClean="0"/>
              <a:t>efficiency</a:t>
            </a:r>
            <a:r>
              <a:rPr lang="de-DE" sz="1600" dirty="0" smtClean="0"/>
              <a:t> </a:t>
            </a:r>
            <a:r>
              <a:rPr lang="de-DE" sz="1600" dirty="0" err="1" smtClean="0"/>
              <a:t>for</a:t>
            </a:r>
            <a:r>
              <a:rPr lang="de-DE" sz="1600" dirty="0" smtClean="0"/>
              <a:t> </a:t>
            </a:r>
            <a:r>
              <a:rPr lang="de-DE" sz="1600" dirty="0" err="1" smtClean="0"/>
              <a:t>specific</a:t>
            </a:r>
            <a:r>
              <a:rPr lang="de-DE" sz="1600" dirty="0" smtClean="0"/>
              <a:t> </a:t>
            </a:r>
            <a:r>
              <a:rPr lang="de-DE" sz="1600" dirty="0" err="1" smtClean="0"/>
              <a:t>operations</a:t>
            </a:r>
            <a:r>
              <a:rPr lang="de-DE" sz="1600" dirty="0" smtClean="0"/>
              <a:t>. </a:t>
            </a:r>
          </a:p>
          <a:p>
            <a:r>
              <a:rPr lang="de-DE" sz="1600" dirty="0" smtClean="0"/>
              <a:t>Floating Point Unit (FPU): Handles </a:t>
            </a:r>
            <a:r>
              <a:rPr lang="de-DE" sz="1600" dirty="0" err="1" smtClean="0"/>
              <a:t>floating</a:t>
            </a:r>
            <a:r>
              <a:rPr lang="de-DE" sz="1600" dirty="0" smtClean="0"/>
              <a:t>-point </a:t>
            </a:r>
            <a:r>
              <a:rPr lang="de-DE" sz="1600" dirty="0" err="1" smtClean="0"/>
              <a:t>arithmehtic</a:t>
            </a:r>
            <a:r>
              <a:rPr lang="de-DE" sz="1600" dirty="0" smtClean="0"/>
              <a:t> on </a:t>
            </a:r>
            <a:r>
              <a:rPr lang="de-DE" sz="1600" dirty="0" err="1" smtClean="0"/>
              <a:t>hardware</a:t>
            </a:r>
            <a:r>
              <a:rPr lang="de-DE" sz="1600" dirty="0" smtClean="0"/>
              <a:t> </a:t>
            </a:r>
            <a:r>
              <a:rPr lang="de-DE" sz="1600" dirty="0" err="1" smtClean="0"/>
              <a:t>level</a:t>
            </a:r>
            <a:endParaRPr lang="de-DE" sz="1600" dirty="0" smtClean="0"/>
          </a:p>
          <a:p>
            <a:r>
              <a:rPr lang="de-DE" sz="1600" dirty="0" err="1" smtClean="0"/>
              <a:t>Vector</a:t>
            </a:r>
            <a:r>
              <a:rPr lang="de-DE" sz="1600" dirty="0" smtClean="0"/>
              <a:t> Unit (SIMD/AVX): Handles </a:t>
            </a:r>
            <a:r>
              <a:rPr lang="de-DE" sz="1600" dirty="0" err="1" smtClean="0"/>
              <a:t>vectorized</a:t>
            </a:r>
            <a:r>
              <a:rPr lang="de-DE" sz="1600" dirty="0" smtClean="0"/>
              <a:t> </a:t>
            </a:r>
            <a:r>
              <a:rPr lang="de-DE" sz="1600" dirty="0" err="1" smtClean="0"/>
              <a:t>instructions</a:t>
            </a:r>
            <a:r>
              <a:rPr lang="de-DE" sz="1600" dirty="0" smtClean="0"/>
              <a:t> </a:t>
            </a:r>
            <a:r>
              <a:rPr lang="de-DE" sz="1600" dirty="0" err="1" smtClean="0"/>
              <a:t>that</a:t>
            </a:r>
            <a:r>
              <a:rPr lang="de-DE" sz="1600" dirty="0" smtClean="0"/>
              <a:t> </a:t>
            </a:r>
            <a:r>
              <a:rPr lang="de-DE" sz="1600" dirty="0" err="1" smtClean="0"/>
              <a:t>can</a:t>
            </a:r>
            <a:r>
              <a:rPr lang="de-DE" sz="1600" dirty="0" smtClean="0"/>
              <a:t> </a:t>
            </a:r>
            <a:r>
              <a:rPr lang="de-DE" sz="1600" dirty="0" err="1" smtClean="0"/>
              <a:t>execute</a:t>
            </a:r>
            <a:r>
              <a:rPr lang="de-DE" sz="1600" dirty="0" smtClean="0"/>
              <a:t> </a:t>
            </a:r>
            <a:r>
              <a:rPr lang="de-DE" sz="1600" dirty="0" err="1" smtClean="0"/>
              <a:t>operations</a:t>
            </a:r>
            <a:r>
              <a:rPr lang="de-DE" sz="1600" dirty="0" smtClean="0"/>
              <a:t> on multiple </a:t>
            </a:r>
            <a:r>
              <a:rPr lang="de-DE" sz="1600" dirty="0" err="1" smtClean="0"/>
              <a:t>data</a:t>
            </a:r>
            <a:r>
              <a:rPr lang="de-DE" sz="1600" dirty="0" smtClean="0"/>
              <a:t> </a:t>
            </a:r>
            <a:r>
              <a:rPr lang="de-DE" sz="1600" dirty="0" err="1" smtClean="0"/>
              <a:t>points</a:t>
            </a:r>
            <a:r>
              <a:rPr lang="de-DE" sz="1600" dirty="0" smtClean="0"/>
              <a:t> </a:t>
            </a:r>
            <a:r>
              <a:rPr lang="de-DE" sz="1600" dirty="0" err="1" smtClean="0"/>
              <a:t>simultaniously</a:t>
            </a:r>
            <a:endParaRPr lang="de-DE" sz="1600" dirty="0"/>
          </a:p>
          <a:p>
            <a:r>
              <a:rPr lang="de-DE" sz="1600" dirty="0" smtClean="0"/>
              <a:t>DSP Unit: Handles </a:t>
            </a:r>
            <a:r>
              <a:rPr lang="de-DE" sz="1600" dirty="0" err="1" smtClean="0"/>
              <a:t>signal</a:t>
            </a:r>
            <a:r>
              <a:rPr lang="de-DE" sz="1600" dirty="0" smtClean="0"/>
              <a:t> </a:t>
            </a:r>
            <a:r>
              <a:rPr lang="de-DE" sz="1600" dirty="0" err="1" smtClean="0"/>
              <a:t>processing</a:t>
            </a:r>
            <a:r>
              <a:rPr lang="de-DE" sz="1600" dirty="0" smtClean="0"/>
              <a:t> </a:t>
            </a:r>
            <a:r>
              <a:rPr lang="de-DE" sz="1600" dirty="0" err="1" smtClean="0"/>
              <a:t>tasks</a:t>
            </a:r>
            <a:r>
              <a:rPr lang="de-DE" sz="1600" dirty="0" smtClean="0"/>
              <a:t> on </a:t>
            </a:r>
            <a:r>
              <a:rPr lang="de-DE" sz="1600" dirty="0" err="1" smtClean="0"/>
              <a:t>hardware</a:t>
            </a:r>
            <a:r>
              <a:rPr lang="de-DE" sz="1600" dirty="0" smtClean="0"/>
              <a:t> </a:t>
            </a:r>
            <a:r>
              <a:rPr lang="de-DE" sz="1600" dirty="0" err="1" smtClean="0"/>
              <a:t>level</a:t>
            </a:r>
            <a:r>
              <a:rPr lang="de-DE" sz="1600" dirty="0"/>
              <a:t> </a:t>
            </a:r>
            <a:r>
              <a:rPr lang="de-DE" sz="1600" dirty="0" smtClean="0"/>
              <a:t>like </a:t>
            </a:r>
            <a:r>
              <a:rPr lang="de-DE" sz="1600" dirty="0" err="1" smtClean="0"/>
              <a:t>applying</a:t>
            </a:r>
            <a:r>
              <a:rPr lang="de-DE" sz="1600" dirty="0" smtClean="0"/>
              <a:t> </a:t>
            </a:r>
            <a:r>
              <a:rPr lang="de-DE" sz="1600" dirty="0" err="1" smtClean="0"/>
              <a:t>filters</a:t>
            </a:r>
            <a:endParaRPr lang="de-DE" sz="1600" dirty="0"/>
          </a:p>
          <a:p>
            <a:r>
              <a:rPr lang="de-DE" sz="1600" dirty="0" smtClean="0"/>
              <a:t>Graphics Processing Units (GPU): Handles </a:t>
            </a:r>
            <a:r>
              <a:rPr lang="de-DE" sz="1600" dirty="0" err="1" smtClean="0"/>
              <a:t>graphics</a:t>
            </a:r>
            <a:r>
              <a:rPr lang="de-DE" sz="1600" dirty="0" smtClean="0"/>
              <a:t> </a:t>
            </a:r>
            <a:r>
              <a:rPr lang="de-DE" sz="1600" dirty="0" err="1" smtClean="0"/>
              <a:t>workload</a:t>
            </a:r>
            <a:r>
              <a:rPr lang="de-DE" sz="1600" dirty="0" smtClean="0"/>
              <a:t> </a:t>
            </a:r>
            <a:r>
              <a:rPr lang="de-DE" sz="1600" dirty="0" err="1" smtClean="0"/>
              <a:t>and</a:t>
            </a:r>
            <a:r>
              <a:rPr lang="de-DE" sz="1600" dirty="0" smtClean="0"/>
              <a:t> general-</a:t>
            </a:r>
            <a:r>
              <a:rPr lang="de-DE" sz="1600" dirty="0" err="1" smtClean="0"/>
              <a:t>purpose</a:t>
            </a:r>
            <a:r>
              <a:rPr lang="de-DE" sz="1600" dirty="0" smtClean="0"/>
              <a:t> </a:t>
            </a:r>
            <a:r>
              <a:rPr lang="de-DE" sz="1600" dirty="0" err="1" smtClean="0"/>
              <a:t>computations</a:t>
            </a:r>
            <a:r>
              <a:rPr lang="de-DE" sz="1600" dirty="0" smtClean="0"/>
              <a:t> like AI </a:t>
            </a:r>
            <a:r>
              <a:rPr lang="de-DE" sz="1600" dirty="0" err="1" smtClean="0"/>
              <a:t>or</a:t>
            </a:r>
            <a:r>
              <a:rPr lang="de-DE" sz="1600" dirty="0" smtClean="0"/>
              <a:t> </a:t>
            </a:r>
            <a:r>
              <a:rPr lang="de-DE" sz="1600" dirty="0" err="1" smtClean="0"/>
              <a:t>machine</a:t>
            </a:r>
            <a:r>
              <a:rPr lang="de-DE" sz="1600" dirty="0" smtClean="0"/>
              <a:t> </a:t>
            </a:r>
            <a:r>
              <a:rPr lang="de-DE" sz="1600" dirty="0" err="1" smtClean="0"/>
              <a:t>learning</a:t>
            </a:r>
            <a:r>
              <a:rPr lang="de-DE" sz="1600" dirty="0" smtClean="0"/>
              <a:t> </a:t>
            </a:r>
            <a:r>
              <a:rPr lang="de-DE" sz="1600" dirty="0" err="1" smtClean="0"/>
              <a:t>tasks</a:t>
            </a:r>
            <a:r>
              <a:rPr lang="de-DE" sz="1600" dirty="0" smtClean="0"/>
              <a:t> </a:t>
            </a:r>
            <a:r>
              <a:rPr lang="de-DE" sz="1600" dirty="0" err="1" smtClean="0"/>
              <a:t>that</a:t>
            </a:r>
            <a:r>
              <a:rPr lang="de-DE" sz="1600" dirty="0" smtClean="0"/>
              <a:t> </a:t>
            </a:r>
            <a:r>
              <a:rPr lang="de-DE" sz="1600" dirty="0" err="1" smtClean="0"/>
              <a:t>are</a:t>
            </a:r>
            <a:r>
              <a:rPr lang="de-DE" sz="1600" dirty="0" smtClean="0"/>
              <a:t> </a:t>
            </a:r>
            <a:r>
              <a:rPr lang="de-DE" sz="1600" dirty="0" err="1" smtClean="0"/>
              <a:t>optimized</a:t>
            </a:r>
            <a:r>
              <a:rPr lang="de-DE" sz="1600" dirty="0" smtClean="0"/>
              <a:t> </a:t>
            </a:r>
            <a:r>
              <a:rPr lang="de-DE" sz="1600" dirty="0" err="1" smtClean="0"/>
              <a:t>for</a:t>
            </a:r>
            <a:r>
              <a:rPr lang="de-DE" sz="1600" dirty="0" smtClean="0"/>
              <a:t> parallel </a:t>
            </a:r>
            <a:r>
              <a:rPr lang="de-DE" sz="1600" dirty="0" err="1" smtClean="0"/>
              <a:t>execution</a:t>
            </a:r>
            <a:endParaRPr lang="de-DE" sz="1600" dirty="0" smtClean="0"/>
          </a:p>
          <a:p>
            <a:endParaRPr lang="de-DE" sz="1800"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15</a:t>
            </a:fld>
            <a:endParaRPr lang="en-US" dirty="0"/>
          </a:p>
        </p:txBody>
      </p:sp>
    </p:spTree>
    <p:extLst>
      <p:ext uri="{BB962C8B-B14F-4D97-AF65-F5344CB8AC3E}">
        <p14:creationId xmlns:p14="http://schemas.microsoft.com/office/powerpoint/2010/main" val="326655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err="1">
                <a:solidFill>
                  <a:schemeClr val="bg2"/>
                </a:solidFill>
              </a:rPr>
              <a:t>Architectures</a:t>
            </a:r>
            <a:endParaRPr lang="de-DE" dirty="0">
              <a:solidFill>
                <a:schemeClr val="bg2"/>
              </a:solidFill>
            </a:endParaRPr>
          </a:p>
          <a:p>
            <a:r>
              <a:rPr lang="de-DE" dirty="0" err="1" smtClean="0">
                <a:solidFill>
                  <a:schemeClr val="tx2"/>
                </a:solidFill>
              </a:rPr>
              <a:t>Tricore</a:t>
            </a:r>
            <a:r>
              <a:rPr lang="de-DE" dirty="0" smtClean="0">
                <a:solidFill>
                  <a:schemeClr val="tx2"/>
                </a:solidFill>
              </a:rPr>
              <a:t> AURIX CPU Registers</a:t>
            </a:r>
            <a:endParaRPr lang="de-DE" dirty="0">
              <a:solidFill>
                <a:schemeClr val="tx2"/>
              </a:solidFill>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16</a:t>
            </a:fld>
            <a:endParaRPr lang="en-US" dirty="0"/>
          </a:p>
        </p:txBody>
      </p:sp>
      <p:grpSp>
        <p:nvGrpSpPr>
          <p:cNvPr id="49" name="Gruppieren 48"/>
          <p:cNvGrpSpPr>
            <a:grpSpLocks noChangeAspect="1"/>
          </p:cNvGrpSpPr>
          <p:nvPr/>
        </p:nvGrpSpPr>
        <p:grpSpPr>
          <a:xfrm>
            <a:off x="5447928" y="1700808"/>
            <a:ext cx="6503948" cy="2880320"/>
            <a:chOff x="1271464" y="1196752"/>
            <a:chExt cx="10081120" cy="4464496"/>
          </a:xfrm>
        </p:grpSpPr>
        <p:sp>
          <p:nvSpPr>
            <p:cNvPr id="5" name="Rechteck 4"/>
            <p:cNvSpPr/>
            <p:nvPr/>
          </p:nvSpPr>
          <p:spPr>
            <a:xfrm>
              <a:off x="1271464" y="1196752"/>
              <a:ext cx="3024336" cy="4464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dirty="0"/>
            </a:p>
          </p:txBody>
        </p:sp>
        <p:sp>
          <p:nvSpPr>
            <p:cNvPr id="6" name="Rechteck 5"/>
            <p:cNvSpPr/>
            <p:nvPr/>
          </p:nvSpPr>
          <p:spPr>
            <a:xfrm>
              <a:off x="4582632" y="1196752"/>
              <a:ext cx="3024336" cy="4464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7" name="Rechteck 6"/>
            <p:cNvSpPr/>
            <p:nvPr/>
          </p:nvSpPr>
          <p:spPr>
            <a:xfrm>
              <a:off x="7893800" y="1196752"/>
              <a:ext cx="3024336" cy="4464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8" name="Rechteck 7"/>
            <p:cNvSpPr/>
            <p:nvPr/>
          </p:nvSpPr>
          <p:spPr>
            <a:xfrm>
              <a:off x="1415480" y="141277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A15</a:t>
              </a:r>
              <a:endParaRPr lang="de-DE" sz="1000" dirty="0">
                <a:solidFill>
                  <a:schemeClr val="tx1"/>
                </a:solidFill>
              </a:endParaRPr>
            </a:p>
          </p:txBody>
        </p:sp>
        <p:sp>
          <p:nvSpPr>
            <p:cNvPr id="9" name="Rechteck 8"/>
            <p:cNvSpPr/>
            <p:nvPr/>
          </p:nvSpPr>
          <p:spPr>
            <a:xfrm>
              <a:off x="1415480" y="162860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A14</a:t>
              </a:r>
              <a:endParaRPr lang="de-DE" sz="1000" dirty="0">
                <a:solidFill>
                  <a:schemeClr val="tx1"/>
                </a:solidFill>
              </a:endParaRPr>
            </a:p>
          </p:txBody>
        </p:sp>
        <p:sp>
          <p:nvSpPr>
            <p:cNvPr id="11" name="Rechteck 10"/>
            <p:cNvSpPr/>
            <p:nvPr/>
          </p:nvSpPr>
          <p:spPr>
            <a:xfrm>
              <a:off x="1415480" y="184443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A13</a:t>
              </a:r>
              <a:endParaRPr lang="de-DE" sz="1000" dirty="0">
                <a:solidFill>
                  <a:schemeClr val="tx1"/>
                </a:solidFill>
              </a:endParaRPr>
            </a:p>
          </p:txBody>
        </p:sp>
        <p:sp>
          <p:nvSpPr>
            <p:cNvPr id="14" name="Rechteck 13"/>
            <p:cNvSpPr/>
            <p:nvPr/>
          </p:nvSpPr>
          <p:spPr>
            <a:xfrm>
              <a:off x="1415480" y="2061238"/>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A12</a:t>
              </a:r>
              <a:endParaRPr lang="de-DE" sz="1000" dirty="0">
                <a:solidFill>
                  <a:schemeClr val="tx1"/>
                </a:solidFill>
              </a:endParaRPr>
            </a:p>
          </p:txBody>
        </p:sp>
        <p:sp>
          <p:nvSpPr>
            <p:cNvPr id="15" name="Rechteck 14"/>
            <p:cNvSpPr/>
            <p:nvPr/>
          </p:nvSpPr>
          <p:spPr>
            <a:xfrm>
              <a:off x="1415480" y="2277067"/>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A11</a:t>
              </a:r>
              <a:endParaRPr lang="de-DE" sz="1000" dirty="0">
                <a:solidFill>
                  <a:schemeClr val="tx1"/>
                </a:solidFill>
              </a:endParaRPr>
            </a:p>
          </p:txBody>
        </p:sp>
        <p:sp>
          <p:nvSpPr>
            <p:cNvPr id="16" name="Rechteck 15"/>
            <p:cNvSpPr/>
            <p:nvPr/>
          </p:nvSpPr>
          <p:spPr>
            <a:xfrm>
              <a:off x="1415480" y="249289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A10</a:t>
              </a:r>
              <a:endParaRPr lang="de-DE" sz="1000" dirty="0">
                <a:solidFill>
                  <a:schemeClr val="tx1"/>
                </a:solidFill>
              </a:endParaRPr>
            </a:p>
          </p:txBody>
        </p:sp>
        <p:sp>
          <p:nvSpPr>
            <p:cNvPr id="17" name="Rechteck 16"/>
            <p:cNvSpPr/>
            <p:nvPr/>
          </p:nvSpPr>
          <p:spPr>
            <a:xfrm>
              <a:off x="1415480" y="267954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A9</a:t>
              </a:r>
              <a:endParaRPr lang="de-DE" sz="1000" dirty="0">
                <a:solidFill>
                  <a:schemeClr val="tx1"/>
                </a:solidFill>
              </a:endParaRPr>
            </a:p>
          </p:txBody>
        </p:sp>
        <p:sp>
          <p:nvSpPr>
            <p:cNvPr id="18" name="Rechteck 17"/>
            <p:cNvSpPr/>
            <p:nvPr/>
          </p:nvSpPr>
          <p:spPr>
            <a:xfrm>
              <a:off x="1415480" y="289537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A8</a:t>
              </a:r>
              <a:endParaRPr lang="de-DE" sz="1000" dirty="0">
                <a:solidFill>
                  <a:schemeClr val="tx1"/>
                </a:solidFill>
              </a:endParaRPr>
            </a:p>
          </p:txBody>
        </p:sp>
        <p:sp>
          <p:nvSpPr>
            <p:cNvPr id="19" name="Rechteck 18"/>
            <p:cNvSpPr/>
            <p:nvPr/>
          </p:nvSpPr>
          <p:spPr>
            <a:xfrm>
              <a:off x="1415480" y="311120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A7</a:t>
              </a:r>
              <a:endParaRPr lang="de-DE" sz="1000" dirty="0">
                <a:solidFill>
                  <a:schemeClr val="tx1"/>
                </a:solidFill>
              </a:endParaRPr>
            </a:p>
          </p:txBody>
        </p:sp>
        <p:sp>
          <p:nvSpPr>
            <p:cNvPr id="20" name="Rechteck 19"/>
            <p:cNvSpPr/>
            <p:nvPr/>
          </p:nvSpPr>
          <p:spPr>
            <a:xfrm>
              <a:off x="1415480" y="3328008"/>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A6</a:t>
              </a:r>
              <a:endParaRPr lang="de-DE" sz="1000" dirty="0">
                <a:solidFill>
                  <a:schemeClr val="tx1"/>
                </a:solidFill>
              </a:endParaRPr>
            </a:p>
          </p:txBody>
        </p:sp>
        <p:sp>
          <p:nvSpPr>
            <p:cNvPr id="21" name="Rechteck 20"/>
            <p:cNvSpPr/>
            <p:nvPr/>
          </p:nvSpPr>
          <p:spPr>
            <a:xfrm>
              <a:off x="1415480" y="3543837"/>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A5</a:t>
              </a:r>
              <a:endParaRPr lang="de-DE" sz="1000" dirty="0">
                <a:solidFill>
                  <a:schemeClr val="tx1"/>
                </a:solidFill>
              </a:endParaRPr>
            </a:p>
          </p:txBody>
        </p:sp>
        <p:sp>
          <p:nvSpPr>
            <p:cNvPr id="22" name="Rechteck 21"/>
            <p:cNvSpPr/>
            <p:nvPr/>
          </p:nvSpPr>
          <p:spPr>
            <a:xfrm>
              <a:off x="1415480" y="375966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A4</a:t>
              </a:r>
              <a:endParaRPr lang="de-DE" sz="1000" dirty="0">
                <a:solidFill>
                  <a:schemeClr val="tx1"/>
                </a:solidFill>
              </a:endParaRPr>
            </a:p>
          </p:txBody>
        </p:sp>
        <p:sp>
          <p:nvSpPr>
            <p:cNvPr id="23" name="Rechteck 22"/>
            <p:cNvSpPr/>
            <p:nvPr/>
          </p:nvSpPr>
          <p:spPr>
            <a:xfrm>
              <a:off x="1415480" y="3980791"/>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A3</a:t>
              </a:r>
              <a:endParaRPr lang="de-DE" sz="1000" dirty="0">
                <a:solidFill>
                  <a:schemeClr val="tx1"/>
                </a:solidFill>
              </a:endParaRPr>
            </a:p>
          </p:txBody>
        </p:sp>
        <p:sp>
          <p:nvSpPr>
            <p:cNvPr id="24" name="Rechteck 23"/>
            <p:cNvSpPr/>
            <p:nvPr/>
          </p:nvSpPr>
          <p:spPr>
            <a:xfrm>
              <a:off x="1415480" y="419759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A2</a:t>
              </a:r>
              <a:endParaRPr lang="de-DE" sz="1000" dirty="0">
                <a:solidFill>
                  <a:schemeClr val="tx1"/>
                </a:solidFill>
              </a:endParaRPr>
            </a:p>
          </p:txBody>
        </p:sp>
        <p:sp>
          <p:nvSpPr>
            <p:cNvPr id="25" name="Rechteck 24"/>
            <p:cNvSpPr/>
            <p:nvPr/>
          </p:nvSpPr>
          <p:spPr>
            <a:xfrm>
              <a:off x="1415480" y="441342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A1</a:t>
              </a:r>
              <a:endParaRPr lang="de-DE" sz="1000" dirty="0">
                <a:solidFill>
                  <a:schemeClr val="tx1"/>
                </a:solidFill>
              </a:endParaRPr>
            </a:p>
          </p:txBody>
        </p:sp>
        <p:sp>
          <p:nvSpPr>
            <p:cNvPr id="26" name="Rechteck 25"/>
            <p:cNvSpPr/>
            <p:nvPr/>
          </p:nvSpPr>
          <p:spPr>
            <a:xfrm>
              <a:off x="1415480" y="4629253"/>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A0</a:t>
              </a:r>
              <a:endParaRPr lang="de-DE" sz="1000" dirty="0">
                <a:solidFill>
                  <a:schemeClr val="tx1"/>
                </a:solidFill>
              </a:endParaRPr>
            </a:p>
          </p:txBody>
        </p:sp>
        <p:sp>
          <p:nvSpPr>
            <p:cNvPr id="27" name="Rechteck 26"/>
            <p:cNvSpPr/>
            <p:nvPr/>
          </p:nvSpPr>
          <p:spPr>
            <a:xfrm>
              <a:off x="4727848" y="141277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15</a:t>
              </a:r>
              <a:endParaRPr lang="de-DE" sz="1000" dirty="0">
                <a:solidFill>
                  <a:schemeClr val="tx1"/>
                </a:solidFill>
              </a:endParaRPr>
            </a:p>
          </p:txBody>
        </p:sp>
        <p:sp>
          <p:nvSpPr>
            <p:cNvPr id="28" name="Rechteck 27"/>
            <p:cNvSpPr/>
            <p:nvPr/>
          </p:nvSpPr>
          <p:spPr>
            <a:xfrm>
              <a:off x="4727848" y="162860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14</a:t>
              </a:r>
              <a:endParaRPr lang="de-DE" sz="1000" dirty="0">
                <a:solidFill>
                  <a:schemeClr val="tx1"/>
                </a:solidFill>
              </a:endParaRPr>
            </a:p>
          </p:txBody>
        </p:sp>
        <p:sp>
          <p:nvSpPr>
            <p:cNvPr id="29" name="Rechteck 28"/>
            <p:cNvSpPr/>
            <p:nvPr/>
          </p:nvSpPr>
          <p:spPr>
            <a:xfrm>
              <a:off x="4727848" y="184443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13</a:t>
              </a:r>
              <a:endParaRPr lang="de-DE" sz="1000" dirty="0">
                <a:solidFill>
                  <a:schemeClr val="tx1"/>
                </a:solidFill>
              </a:endParaRPr>
            </a:p>
          </p:txBody>
        </p:sp>
        <p:sp>
          <p:nvSpPr>
            <p:cNvPr id="30" name="Rechteck 29"/>
            <p:cNvSpPr/>
            <p:nvPr/>
          </p:nvSpPr>
          <p:spPr>
            <a:xfrm>
              <a:off x="4727848" y="2061238"/>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12</a:t>
              </a:r>
              <a:endParaRPr lang="de-DE" sz="1000" dirty="0">
                <a:solidFill>
                  <a:schemeClr val="tx1"/>
                </a:solidFill>
              </a:endParaRPr>
            </a:p>
          </p:txBody>
        </p:sp>
        <p:sp>
          <p:nvSpPr>
            <p:cNvPr id="31" name="Rechteck 30"/>
            <p:cNvSpPr/>
            <p:nvPr/>
          </p:nvSpPr>
          <p:spPr>
            <a:xfrm>
              <a:off x="4727848" y="2277067"/>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11</a:t>
              </a:r>
              <a:endParaRPr lang="de-DE" sz="1000" dirty="0">
                <a:solidFill>
                  <a:schemeClr val="tx1"/>
                </a:solidFill>
              </a:endParaRPr>
            </a:p>
          </p:txBody>
        </p:sp>
        <p:sp>
          <p:nvSpPr>
            <p:cNvPr id="32" name="Rechteck 31"/>
            <p:cNvSpPr/>
            <p:nvPr/>
          </p:nvSpPr>
          <p:spPr>
            <a:xfrm>
              <a:off x="4727848" y="249289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10</a:t>
              </a:r>
              <a:endParaRPr lang="de-DE" sz="1000" dirty="0">
                <a:solidFill>
                  <a:schemeClr val="tx1"/>
                </a:solidFill>
              </a:endParaRPr>
            </a:p>
          </p:txBody>
        </p:sp>
        <p:sp>
          <p:nvSpPr>
            <p:cNvPr id="33" name="Rechteck 32"/>
            <p:cNvSpPr/>
            <p:nvPr/>
          </p:nvSpPr>
          <p:spPr>
            <a:xfrm>
              <a:off x="4727848" y="267954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9</a:t>
              </a:r>
              <a:endParaRPr lang="de-DE" sz="1000" dirty="0">
                <a:solidFill>
                  <a:schemeClr val="tx1"/>
                </a:solidFill>
              </a:endParaRPr>
            </a:p>
          </p:txBody>
        </p:sp>
        <p:sp>
          <p:nvSpPr>
            <p:cNvPr id="34" name="Rechteck 33"/>
            <p:cNvSpPr/>
            <p:nvPr/>
          </p:nvSpPr>
          <p:spPr>
            <a:xfrm>
              <a:off x="4727848" y="289537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8</a:t>
              </a:r>
              <a:endParaRPr lang="de-DE" sz="1000" dirty="0">
                <a:solidFill>
                  <a:schemeClr val="tx1"/>
                </a:solidFill>
              </a:endParaRPr>
            </a:p>
          </p:txBody>
        </p:sp>
        <p:sp>
          <p:nvSpPr>
            <p:cNvPr id="35" name="Rechteck 34"/>
            <p:cNvSpPr/>
            <p:nvPr/>
          </p:nvSpPr>
          <p:spPr>
            <a:xfrm>
              <a:off x="4727848" y="311120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7</a:t>
              </a:r>
              <a:endParaRPr lang="de-DE" sz="1000" dirty="0">
                <a:solidFill>
                  <a:schemeClr val="tx1"/>
                </a:solidFill>
              </a:endParaRPr>
            </a:p>
          </p:txBody>
        </p:sp>
        <p:sp>
          <p:nvSpPr>
            <p:cNvPr id="36" name="Rechteck 35"/>
            <p:cNvSpPr/>
            <p:nvPr/>
          </p:nvSpPr>
          <p:spPr>
            <a:xfrm>
              <a:off x="4727848" y="3328008"/>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6</a:t>
              </a:r>
              <a:endParaRPr lang="de-DE" sz="1000" dirty="0">
                <a:solidFill>
                  <a:schemeClr val="tx1"/>
                </a:solidFill>
              </a:endParaRPr>
            </a:p>
          </p:txBody>
        </p:sp>
        <p:sp>
          <p:nvSpPr>
            <p:cNvPr id="37" name="Rechteck 36"/>
            <p:cNvSpPr/>
            <p:nvPr/>
          </p:nvSpPr>
          <p:spPr>
            <a:xfrm>
              <a:off x="4727848" y="3543837"/>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5</a:t>
              </a:r>
              <a:endParaRPr lang="de-DE" sz="1000" dirty="0">
                <a:solidFill>
                  <a:schemeClr val="tx1"/>
                </a:solidFill>
              </a:endParaRPr>
            </a:p>
          </p:txBody>
        </p:sp>
        <p:sp>
          <p:nvSpPr>
            <p:cNvPr id="38" name="Rechteck 37"/>
            <p:cNvSpPr/>
            <p:nvPr/>
          </p:nvSpPr>
          <p:spPr>
            <a:xfrm>
              <a:off x="4727848" y="375966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4</a:t>
              </a:r>
              <a:endParaRPr lang="de-DE" sz="1000" dirty="0">
                <a:solidFill>
                  <a:schemeClr val="tx1"/>
                </a:solidFill>
              </a:endParaRPr>
            </a:p>
          </p:txBody>
        </p:sp>
        <p:sp>
          <p:nvSpPr>
            <p:cNvPr id="39" name="Rechteck 38"/>
            <p:cNvSpPr/>
            <p:nvPr/>
          </p:nvSpPr>
          <p:spPr>
            <a:xfrm>
              <a:off x="4727848" y="3980791"/>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3</a:t>
              </a:r>
              <a:endParaRPr lang="de-DE" sz="1000" dirty="0">
                <a:solidFill>
                  <a:schemeClr val="tx1"/>
                </a:solidFill>
              </a:endParaRPr>
            </a:p>
          </p:txBody>
        </p:sp>
        <p:sp>
          <p:nvSpPr>
            <p:cNvPr id="40" name="Rechteck 39"/>
            <p:cNvSpPr/>
            <p:nvPr/>
          </p:nvSpPr>
          <p:spPr>
            <a:xfrm>
              <a:off x="4727848" y="419759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2</a:t>
              </a:r>
              <a:endParaRPr lang="de-DE" sz="1000" dirty="0">
                <a:solidFill>
                  <a:schemeClr val="tx1"/>
                </a:solidFill>
              </a:endParaRPr>
            </a:p>
          </p:txBody>
        </p:sp>
        <p:sp>
          <p:nvSpPr>
            <p:cNvPr id="41" name="Rechteck 40"/>
            <p:cNvSpPr/>
            <p:nvPr/>
          </p:nvSpPr>
          <p:spPr>
            <a:xfrm>
              <a:off x="4727848" y="441342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1</a:t>
              </a:r>
              <a:endParaRPr lang="de-DE" sz="1000" dirty="0">
                <a:solidFill>
                  <a:schemeClr val="tx1"/>
                </a:solidFill>
              </a:endParaRPr>
            </a:p>
          </p:txBody>
        </p:sp>
        <p:sp>
          <p:nvSpPr>
            <p:cNvPr id="42" name="Rechteck 41"/>
            <p:cNvSpPr/>
            <p:nvPr/>
          </p:nvSpPr>
          <p:spPr>
            <a:xfrm>
              <a:off x="4727848" y="4629253"/>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D</a:t>
              </a:r>
              <a:r>
                <a:rPr lang="de-DE" sz="1000" dirty="0" smtClean="0">
                  <a:solidFill>
                    <a:schemeClr val="tx1"/>
                  </a:solidFill>
                </a:rPr>
                <a:t>0</a:t>
              </a:r>
              <a:endParaRPr lang="de-DE" sz="1000" dirty="0">
                <a:solidFill>
                  <a:schemeClr val="tx1"/>
                </a:solidFill>
              </a:endParaRPr>
            </a:p>
          </p:txBody>
        </p:sp>
        <p:sp>
          <p:nvSpPr>
            <p:cNvPr id="43" name="Rechteck 42"/>
            <p:cNvSpPr/>
            <p:nvPr/>
          </p:nvSpPr>
          <p:spPr>
            <a:xfrm>
              <a:off x="8040216" y="1412776"/>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PCXI</a:t>
              </a:r>
              <a:endParaRPr lang="de-DE" sz="1000" dirty="0">
                <a:solidFill>
                  <a:schemeClr val="tx1"/>
                </a:solidFill>
              </a:endParaRPr>
            </a:p>
          </p:txBody>
        </p:sp>
        <p:sp>
          <p:nvSpPr>
            <p:cNvPr id="44" name="Rechteck 43"/>
            <p:cNvSpPr/>
            <p:nvPr/>
          </p:nvSpPr>
          <p:spPr>
            <a:xfrm>
              <a:off x="8040216" y="1628605"/>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PSW</a:t>
              </a:r>
              <a:endParaRPr lang="de-DE" sz="1000" dirty="0">
                <a:solidFill>
                  <a:schemeClr val="tx1"/>
                </a:solidFill>
              </a:endParaRPr>
            </a:p>
          </p:txBody>
        </p:sp>
        <p:sp>
          <p:nvSpPr>
            <p:cNvPr id="45" name="Rechteck 44"/>
            <p:cNvSpPr/>
            <p:nvPr/>
          </p:nvSpPr>
          <p:spPr>
            <a:xfrm>
              <a:off x="8040216" y="1844434"/>
              <a:ext cx="27363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PC</a:t>
              </a:r>
              <a:endParaRPr lang="de-DE" sz="1000" dirty="0">
                <a:solidFill>
                  <a:schemeClr val="tx1"/>
                </a:solidFill>
              </a:endParaRPr>
            </a:p>
          </p:txBody>
        </p:sp>
        <p:sp>
          <p:nvSpPr>
            <p:cNvPr id="46" name="Textfeld 45"/>
            <p:cNvSpPr txBox="1"/>
            <p:nvPr/>
          </p:nvSpPr>
          <p:spPr>
            <a:xfrm>
              <a:off x="2279576" y="5146747"/>
              <a:ext cx="2448272" cy="381643"/>
            </a:xfrm>
            <a:prstGeom prst="rect">
              <a:avLst/>
            </a:prstGeom>
            <a:noFill/>
          </p:spPr>
          <p:txBody>
            <a:bodyPr wrap="square" rtlCol="0">
              <a:spAutoFit/>
            </a:bodyPr>
            <a:lstStyle/>
            <a:p>
              <a:r>
                <a:rPr lang="de-DE" sz="1000" dirty="0" err="1" smtClean="0">
                  <a:solidFill>
                    <a:schemeClr val="bg1"/>
                  </a:solidFill>
                </a:rPr>
                <a:t>Adresses</a:t>
              </a:r>
              <a:endParaRPr lang="de-DE" sz="1000" dirty="0">
                <a:solidFill>
                  <a:schemeClr val="bg1"/>
                </a:solidFill>
              </a:endParaRPr>
            </a:p>
          </p:txBody>
        </p:sp>
        <p:sp>
          <p:nvSpPr>
            <p:cNvPr id="47" name="Textfeld 46"/>
            <p:cNvSpPr txBox="1"/>
            <p:nvPr/>
          </p:nvSpPr>
          <p:spPr>
            <a:xfrm>
              <a:off x="5714443" y="5146747"/>
              <a:ext cx="2448272" cy="381643"/>
            </a:xfrm>
            <a:prstGeom prst="rect">
              <a:avLst/>
            </a:prstGeom>
            <a:noFill/>
          </p:spPr>
          <p:txBody>
            <a:bodyPr wrap="square" rtlCol="0">
              <a:spAutoFit/>
            </a:bodyPr>
            <a:lstStyle/>
            <a:p>
              <a:r>
                <a:rPr lang="de-DE" sz="1000" dirty="0" smtClean="0">
                  <a:solidFill>
                    <a:schemeClr val="bg1"/>
                  </a:solidFill>
                </a:rPr>
                <a:t>Data</a:t>
              </a:r>
              <a:endParaRPr lang="de-DE" sz="1000" dirty="0">
                <a:solidFill>
                  <a:schemeClr val="bg1"/>
                </a:solidFill>
              </a:endParaRPr>
            </a:p>
          </p:txBody>
        </p:sp>
        <p:sp>
          <p:nvSpPr>
            <p:cNvPr id="48" name="Textfeld 47"/>
            <p:cNvSpPr txBox="1"/>
            <p:nvPr/>
          </p:nvSpPr>
          <p:spPr>
            <a:xfrm>
              <a:off x="8904312" y="5146747"/>
              <a:ext cx="2448272" cy="381643"/>
            </a:xfrm>
            <a:prstGeom prst="rect">
              <a:avLst/>
            </a:prstGeom>
            <a:noFill/>
          </p:spPr>
          <p:txBody>
            <a:bodyPr wrap="square" rtlCol="0">
              <a:spAutoFit/>
            </a:bodyPr>
            <a:lstStyle/>
            <a:p>
              <a:r>
                <a:rPr lang="de-DE" sz="1000" dirty="0" smtClean="0">
                  <a:solidFill>
                    <a:schemeClr val="bg1"/>
                  </a:solidFill>
                </a:rPr>
                <a:t>System</a:t>
              </a:r>
              <a:endParaRPr lang="de-DE" sz="1000" dirty="0">
                <a:solidFill>
                  <a:schemeClr val="bg1"/>
                </a:solidFill>
              </a:endParaRPr>
            </a:p>
          </p:txBody>
        </p:sp>
      </p:grpSp>
      <p:sp>
        <p:nvSpPr>
          <p:cNvPr id="50" name="Rechteck 49"/>
          <p:cNvSpPr/>
          <p:nvPr/>
        </p:nvSpPr>
        <p:spPr>
          <a:xfrm>
            <a:off x="271029" y="1116791"/>
            <a:ext cx="5083986" cy="1815882"/>
          </a:xfrm>
          <a:prstGeom prst="rect">
            <a:avLst/>
          </a:prstGeom>
        </p:spPr>
        <p:txBody>
          <a:bodyPr wrap="square">
            <a:spAutoFit/>
          </a:bodyPr>
          <a:lstStyle/>
          <a:p>
            <a:r>
              <a:rPr lang="de-DE" sz="1400" dirty="0"/>
              <a:t>32 32-bit General-</a:t>
            </a:r>
            <a:r>
              <a:rPr lang="de-DE" sz="1400" dirty="0" err="1"/>
              <a:t>Purpose</a:t>
            </a:r>
            <a:r>
              <a:rPr lang="de-DE" sz="1400" dirty="0"/>
              <a:t> Registers</a:t>
            </a:r>
          </a:p>
          <a:p>
            <a:pPr lvl="1"/>
            <a:r>
              <a:rPr lang="de-DE" sz="1400" dirty="0"/>
              <a:t>Holds </a:t>
            </a:r>
            <a:r>
              <a:rPr lang="de-DE" sz="1400" dirty="0" err="1"/>
              <a:t>adresses</a:t>
            </a:r>
            <a:r>
              <a:rPr lang="de-DE" sz="1400" dirty="0"/>
              <a:t> </a:t>
            </a:r>
            <a:r>
              <a:rPr lang="de-DE" sz="1400" dirty="0" err="1"/>
              <a:t>and</a:t>
            </a:r>
            <a:r>
              <a:rPr lang="de-DE" sz="1400" dirty="0"/>
              <a:t> </a:t>
            </a:r>
            <a:r>
              <a:rPr lang="de-DE" sz="1400" dirty="0" err="1" smtClean="0"/>
              <a:t>values</a:t>
            </a:r>
            <a:endParaRPr lang="de-DE" sz="1400" dirty="0"/>
          </a:p>
          <a:p>
            <a:pPr lvl="1"/>
            <a:endParaRPr lang="de-DE" sz="1400" dirty="0"/>
          </a:p>
          <a:p>
            <a:r>
              <a:rPr lang="de-DE" sz="1400" dirty="0"/>
              <a:t>2 32-bit Status Registers (PCXI, PSW)</a:t>
            </a:r>
          </a:p>
          <a:p>
            <a:pPr lvl="1"/>
            <a:r>
              <a:rPr lang="de-DE" sz="1400" dirty="0" err="1"/>
              <a:t>Contain</a:t>
            </a:r>
            <a:r>
              <a:rPr lang="de-DE" sz="1400" dirty="0"/>
              <a:t> </a:t>
            </a:r>
            <a:r>
              <a:rPr lang="de-DE" sz="1400" dirty="0" err="1"/>
              <a:t>status</a:t>
            </a:r>
            <a:r>
              <a:rPr lang="de-DE" sz="1400" dirty="0"/>
              <a:t> </a:t>
            </a:r>
            <a:r>
              <a:rPr lang="de-DE" sz="1400" dirty="0" err="1"/>
              <a:t>flags</a:t>
            </a:r>
            <a:r>
              <a:rPr lang="de-DE" sz="1400" dirty="0"/>
              <a:t>, </a:t>
            </a:r>
            <a:r>
              <a:rPr lang="de-DE" sz="1400" dirty="0" err="1"/>
              <a:t>previous</a:t>
            </a:r>
            <a:r>
              <a:rPr lang="de-DE" sz="1400" dirty="0"/>
              <a:t> </a:t>
            </a:r>
            <a:r>
              <a:rPr lang="de-DE" sz="1400" dirty="0" err="1"/>
              <a:t>execution</a:t>
            </a:r>
            <a:r>
              <a:rPr lang="de-DE" sz="1400" dirty="0"/>
              <a:t> </a:t>
            </a:r>
            <a:r>
              <a:rPr lang="de-DE" sz="1400" dirty="0" err="1"/>
              <a:t>and</a:t>
            </a:r>
            <a:r>
              <a:rPr lang="de-DE" sz="1400" dirty="0"/>
              <a:t> </a:t>
            </a:r>
            <a:r>
              <a:rPr lang="de-DE" sz="1400" dirty="0" err="1"/>
              <a:t>protection</a:t>
            </a:r>
            <a:r>
              <a:rPr lang="de-DE" sz="1400" dirty="0"/>
              <a:t> </a:t>
            </a:r>
            <a:r>
              <a:rPr lang="de-DE" sz="1400" dirty="0" err="1"/>
              <a:t>information</a:t>
            </a:r>
            <a:endParaRPr lang="de-DE" sz="1400" dirty="0"/>
          </a:p>
          <a:p>
            <a:r>
              <a:rPr lang="de-DE" sz="1400" dirty="0" err="1"/>
              <a:t>Program</a:t>
            </a:r>
            <a:r>
              <a:rPr lang="de-DE" sz="1400" dirty="0"/>
              <a:t> Counter (PC)</a:t>
            </a:r>
          </a:p>
          <a:p>
            <a:pPr lvl="1"/>
            <a:r>
              <a:rPr lang="de-DE" sz="1400" dirty="0" err="1"/>
              <a:t>Contains</a:t>
            </a:r>
            <a:r>
              <a:rPr lang="de-DE" sz="1400" dirty="0"/>
              <a:t> </a:t>
            </a:r>
            <a:r>
              <a:rPr lang="de-DE" sz="1400" dirty="0" err="1"/>
              <a:t>the</a:t>
            </a:r>
            <a:r>
              <a:rPr lang="de-DE" sz="1400" dirty="0"/>
              <a:t> </a:t>
            </a:r>
            <a:r>
              <a:rPr lang="de-DE" sz="1400" dirty="0" err="1"/>
              <a:t>memory</a:t>
            </a:r>
            <a:r>
              <a:rPr lang="de-DE" sz="1400" dirty="0"/>
              <a:t> </a:t>
            </a:r>
            <a:r>
              <a:rPr lang="de-DE" sz="1400" dirty="0" err="1"/>
              <a:t>adress</a:t>
            </a:r>
            <a:r>
              <a:rPr lang="de-DE" sz="1400" dirty="0"/>
              <a:t> </a:t>
            </a:r>
            <a:r>
              <a:rPr lang="de-DE" sz="1400" dirty="0" err="1"/>
              <a:t>of</a:t>
            </a:r>
            <a:r>
              <a:rPr lang="de-DE" sz="1400" dirty="0"/>
              <a:t> </a:t>
            </a:r>
            <a:r>
              <a:rPr lang="de-DE" sz="1400" dirty="0" err="1"/>
              <a:t>the</a:t>
            </a:r>
            <a:r>
              <a:rPr lang="de-DE" sz="1400" dirty="0"/>
              <a:t> </a:t>
            </a:r>
            <a:r>
              <a:rPr lang="de-DE" sz="1400" dirty="0" err="1"/>
              <a:t>next</a:t>
            </a:r>
            <a:r>
              <a:rPr lang="de-DE" sz="1400" dirty="0"/>
              <a:t> </a:t>
            </a:r>
            <a:r>
              <a:rPr lang="de-DE" sz="1400" dirty="0" err="1"/>
              <a:t>instruction</a:t>
            </a:r>
            <a:r>
              <a:rPr lang="de-DE" sz="1400" dirty="0"/>
              <a:t> </a:t>
            </a:r>
          </a:p>
        </p:txBody>
      </p:sp>
    </p:spTree>
    <p:extLst>
      <p:ext uri="{BB962C8B-B14F-4D97-AF65-F5344CB8AC3E}">
        <p14:creationId xmlns:p14="http://schemas.microsoft.com/office/powerpoint/2010/main" val="2570856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1897782"/>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b="1" dirty="0"/>
              <a:t>Parallel Computing</a:t>
            </a:r>
          </a:p>
          <a:p>
            <a:pPr>
              <a:lnSpc>
                <a:spcPct val="150000"/>
              </a:lnSpc>
            </a:pPr>
            <a:r>
              <a:rPr lang="en-US" dirty="0"/>
              <a:t>Comparison of different Embedded CPUs</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dirty="0"/>
              <a:t>RTOS</a:t>
            </a:r>
          </a:p>
        </p:txBody>
      </p:sp>
    </p:spTree>
    <p:extLst>
      <p:ext uri="{BB962C8B-B14F-4D97-AF65-F5344CB8AC3E}">
        <p14:creationId xmlns:p14="http://schemas.microsoft.com/office/powerpoint/2010/main" val="898300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solidFill>
                  <a:schemeClr val="bg2"/>
                </a:solidFill>
              </a:rPr>
              <a:t>Parallel Computing</a:t>
            </a:r>
            <a:endParaRPr lang="de-DE" dirty="0">
              <a:solidFill>
                <a:schemeClr val="bg2"/>
              </a:solidFill>
            </a:endParaRPr>
          </a:p>
          <a:p>
            <a:r>
              <a:rPr lang="de-DE" dirty="0" smtClean="0">
                <a:solidFill>
                  <a:schemeClr val="tx2"/>
                </a:solidFill>
              </a:rPr>
              <a:t>Parallel Computing </a:t>
            </a:r>
            <a:r>
              <a:rPr lang="de-DE" dirty="0" err="1" smtClean="0">
                <a:solidFill>
                  <a:schemeClr val="tx2"/>
                </a:solidFill>
              </a:rPr>
              <a:t>Classification</a:t>
            </a:r>
            <a:endParaRPr lang="de-DE" dirty="0">
              <a:solidFill>
                <a:schemeClr val="tx2"/>
              </a:solidFill>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18</a:t>
            </a:fld>
            <a:endParaRPr lang="en-US" dirty="0"/>
          </a:p>
        </p:txBody>
      </p:sp>
      <p:grpSp>
        <p:nvGrpSpPr>
          <p:cNvPr id="98" name="Gruppieren 97"/>
          <p:cNvGrpSpPr>
            <a:grpSpLocks noChangeAspect="1"/>
          </p:cNvGrpSpPr>
          <p:nvPr/>
        </p:nvGrpSpPr>
        <p:grpSpPr>
          <a:xfrm>
            <a:off x="1686876" y="2092507"/>
            <a:ext cx="2131437" cy="1309442"/>
            <a:chOff x="1343472" y="1122734"/>
            <a:chExt cx="2664296" cy="1636803"/>
          </a:xfrm>
        </p:grpSpPr>
        <p:sp>
          <p:nvSpPr>
            <p:cNvPr id="5" name="Rechteck 4"/>
            <p:cNvSpPr/>
            <p:nvPr/>
          </p:nvSpPr>
          <p:spPr>
            <a:xfrm rot="16200000">
              <a:off x="818025" y="1874050"/>
              <a:ext cx="141093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Data Pool</a:t>
              </a:r>
              <a:endParaRPr lang="de-DE" sz="1400" dirty="0"/>
            </a:p>
          </p:txBody>
        </p:sp>
        <p:sp>
          <p:nvSpPr>
            <p:cNvPr id="6" name="Rechteck 5"/>
            <p:cNvSpPr/>
            <p:nvPr/>
          </p:nvSpPr>
          <p:spPr>
            <a:xfrm>
              <a:off x="1991544" y="1122734"/>
              <a:ext cx="2016224" cy="29900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Instruction</a:t>
              </a:r>
              <a:r>
                <a:rPr lang="de-DE" sz="1400" dirty="0" smtClean="0">
                  <a:solidFill>
                    <a:schemeClr val="tx1"/>
                  </a:solidFill>
                </a:rPr>
                <a:t> Pool</a:t>
              </a:r>
              <a:endParaRPr lang="de-DE" sz="1400" dirty="0">
                <a:solidFill>
                  <a:schemeClr val="tx1"/>
                </a:solidFill>
              </a:endParaRPr>
            </a:p>
          </p:txBody>
        </p:sp>
        <p:sp>
          <p:nvSpPr>
            <p:cNvPr id="7" name="Rechteck 6"/>
            <p:cNvSpPr>
              <a:spLocks noChangeAspect="1"/>
            </p:cNvSpPr>
            <p:nvPr/>
          </p:nvSpPr>
          <p:spPr>
            <a:xfrm>
              <a:off x="1991544" y="1767575"/>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cxnSp>
          <p:nvCxnSpPr>
            <p:cNvPr id="33" name="Gerade Verbindung mit Pfeil 32"/>
            <p:cNvCxnSpPr>
              <a:endCxn id="7" idx="1"/>
            </p:cNvCxnSpPr>
            <p:nvPr/>
          </p:nvCxnSpPr>
          <p:spPr>
            <a:xfrm>
              <a:off x="1703511" y="1910823"/>
              <a:ext cx="28803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p:nvPr/>
          </p:nvCxnSpPr>
          <p:spPr>
            <a:xfrm>
              <a:off x="2783632" y="1421736"/>
              <a:ext cx="1" cy="345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1" name="Gruppieren 100"/>
          <p:cNvGrpSpPr>
            <a:grpSpLocks noChangeAspect="1"/>
          </p:cNvGrpSpPr>
          <p:nvPr/>
        </p:nvGrpSpPr>
        <p:grpSpPr>
          <a:xfrm>
            <a:off x="6931544" y="4099889"/>
            <a:ext cx="3602556" cy="1763030"/>
            <a:chOff x="6889652" y="3247971"/>
            <a:chExt cx="4246908" cy="2078365"/>
          </a:xfrm>
        </p:grpSpPr>
        <p:sp>
          <p:nvSpPr>
            <p:cNvPr id="21" name="Rechteck 20"/>
            <p:cNvSpPr/>
            <p:nvPr/>
          </p:nvSpPr>
          <p:spPr>
            <a:xfrm rot="16200000">
              <a:off x="6288477" y="4339993"/>
              <a:ext cx="1562389"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Data Pool</a:t>
              </a:r>
              <a:endParaRPr lang="de-DE" sz="1400" dirty="0"/>
            </a:p>
          </p:txBody>
        </p:sp>
        <p:sp>
          <p:nvSpPr>
            <p:cNvPr id="22" name="Rechteck 21"/>
            <p:cNvSpPr/>
            <p:nvPr/>
          </p:nvSpPr>
          <p:spPr>
            <a:xfrm>
              <a:off x="7580711" y="3247971"/>
              <a:ext cx="3555849" cy="29900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Instruction</a:t>
              </a:r>
              <a:r>
                <a:rPr lang="de-DE" sz="1400" dirty="0" smtClean="0">
                  <a:solidFill>
                    <a:schemeClr val="tx1"/>
                  </a:solidFill>
                </a:rPr>
                <a:t> Pool</a:t>
              </a:r>
              <a:endParaRPr lang="de-DE" sz="1400" dirty="0">
                <a:solidFill>
                  <a:schemeClr val="tx1"/>
                </a:solidFill>
              </a:endParaRPr>
            </a:p>
          </p:txBody>
        </p:sp>
        <p:sp>
          <p:nvSpPr>
            <p:cNvPr id="23" name="Rechteck 22"/>
            <p:cNvSpPr/>
            <p:nvPr/>
          </p:nvSpPr>
          <p:spPr>
            <a:xfrm>
              <a:off x="7537725" y="3926857"/>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4" name="Rechteck 23"/>
            <p:cNvSpPr/>
            <p:nvPr/>
          </p:nvSpPr>
          <p:spPr>
            <a:xfrm>
              <a:off x="7537725" y="4371152"/>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5" name="Rechteck 24"/>
            <p:cNvSpPr/>
            <p:nvPr/>
          </p:nvSpPr>
          <p:spPr>
            <a:xfrm>
              <a:off x="7537725" y="4815447"/>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6" name="Rechteck 25"/>
            <p:cNvSpPr/>
            <p:nvPr/>
          </p:nvSpPr>
          <p:spPr>
            <a:xfrm>
              <a:off x="9343197" y="4151252"/>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7" name="Rechteck 26"/>
            <p:cNvSpPr/>
            <p:nvPr/>
          </p:nvSpPr>
          <p:spPr>
            <a:xfrm>
              <a:off x="9343197" y="4595547"/>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8" name="Rechteck 27"/>
            <p:cNvSpPr/>
            <p:nvPr/>
          </p:nvSpPr>
          <p:spPr>
            <a:xfrm>
              <a:off x="9343197" y="5039842"/>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cxnSp>
          <p:nvCxnSpPr>
            <p:cNvPr id="53" name="Gerade Verbindung mit Pfeil 52"/>
            <p:cNvCxnSpPr/>
            <p:nvPr/>
          </p:nvCxnSpPr>
          <p:spPr>
            <a:xfrm>
              <a:off x="7248128" y="4070104"/>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p:cNvCxnSpPr/>
            <p:nvPr/>
          </p:nvCxnSpPr>
          <p:spPr>
            <a:xfrm>
              <a:off x="7248128" y="4509120"/>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p:nvPr/>
          </p:nvCxnSpPr>
          <p:spPr>
            <a:xfrm>
              <a:off x="7248128" y="4949717"/>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p:cNvCxnSpPr/>
            <p:nvPr/>
          </p:nvCxnSpPr>
          <p:spPr>
            <a:xfrm>
              <a:off x="7248128" y="4293096"/>
              <a:ext cx="208823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p:cNvCxnSpPr/>
            <p:nvPr/>
          </p:nvCxnSpPr>
          <p:spPr>
            <a:xfrm>
              <a:off x="7254965" y="4737844"/>
              <a:ext cx="208823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p:nvPr/>
          </p:nvCxnSpPr>
          <p:spPr>
            <a:xfrm>
              <a:off x="7248128" y="5176242"/>
              <a:ext cx="208823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winkelter Verbinder 62"/>
            <p:cNvCxnSpPr>
              <a:endCxn id="25" idx="3"/>
            </p:cNvCxnSpPr>
            <p:nvPr/>
          </p:nvCxnSpPr>
          <p:spPr>
            <a:xfrm rot="5400000">
              <a:off x="8382674" y="4142185"/>
              <a:ext cx="1411721" cy="22129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winkelter Verbinder 63"/>
            <p:cNvCxnSpPr>
              <a:endCxn id="28" idx="3"/>
            </p:cNvCxnSpPr>
            <p:nvPr/>
          </p:nvCxnSpPr>
          <p:spPr>
            <a:xfrm rot="5400000">
              <a:off x="10069893" y="4260437"/>
              <a:ext cx="1636116" cy="20918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p:nvPr/>
          </p:nvCxnSpPr>
          <p:spPr>
            <a:xfrm flipH="1">
              <a:off x="8977885" y="4070104"/>
              <a:ext cx="2212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p:nvPr/>
          </p:nvCxnSpPr>
          <p:spPr>
            <a:xfrm flipH="1">
              <a:off x="8977885" y="4526336"/>
              <a:ext cx="2212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flipH="1">
              <a:off x="10771247" y="4293096"/>
              <a:ext cx="2212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flipH="1">
              <a:off x="10783357" y="4737844"/>
              <a:ext cx="2212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uppieren 99"/>
          <p:cNvGrpSpPr>
            <a:grpSpLocks noChangeAspect="1"/>
          </p:cNvGrpSpPr>
          <p:nvPr/>
        </p:nvGrpSpPr>
        <p:grpSpPr>
          <a:xfrm>
            <a:off x="1657898" y="4353525"/>
            <a:ext cx="2131438" cy="1410424"/>
            <a:chOff x="1343471" y="3241290"/>
            <a:chExt cx="2664297" cy="1763030"/>
          </a:xfrm>
        </p:grpSpPr>
        <p:sp>
          <p:nvSpPr>
            <p:cNvPr id="16" name="Rechteck 15"/>
            <p:cNvSpPr/>
            <p:nvPr/>
          </p:nvSpPr>
          <p:spPr>
            <a:xfrm rot="16200000">
              <a:off x="819116" y="4119926"/>
              <a:ext cx="1408749"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Data Pool</a:t>
              </a:r>
              <a:endParaRPr lang="de-DE" sz="1400" dirty="0"/>
            </a:p>
          </p:txBody>
        </p:sp>
        <p:sp>
          <p:nvSpPr>
            <p:cNvPr id="17" name="Rechteck 16"/>
            <p:cNvSpPr/>
            <p:nvPr/>
          </p:nvSpPr>
          <p:spPr>
            <a:xfrm>
              <a:off x="2008659" y="3241290"/>
              <a:ext cx="1999109" cy="29900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Instruction</a:t>
              </a:r>
              <a:r>
                <a:rPr lang="de-DE" sz="1400" dirty="0" smtClean="0">
                  <a:solidFill>
                    <a:schemeClr val="tx1"/>
                  </a:solidFill>
                </a:rPr>
                <a:t> Pool</a:t>
              </a:r>
              <a:endParaRPr lang="de-DE" sz="1400" dirty="0">
                <a:solidFill>
                  <a:schemeClr val="tx1"/>
                </a:solidFill>
              </a:endParaRPr>
            </a:p>
          </p:txBody>
        </p:sp>
        <p:sp>
          <p:nvSpPr>
            <p:cNvPr id="18" name="Rechteck 17"/>
            <p:cNvSpPr/>
            <p:nvPr/>
          </p:nvSpPr>
          <p:spPr>
            <a:xfrm>
              <a:off x="1991544" y="3783610"/>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19" name="Rechteck 18"/>
            <p:cNvSpPr/>
            <p:nvPr/>
          </p:nvSpPr>
          <p:spPr>
            <a:xfrm>
              <a:off x="1991544" y="4227905"/>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0" name="Rechteck 19"/>
            <p:cNvSpPr/>
            <p:nvPr/>
          </p:nvSpPr>
          <p:spPr>
            <a:xfrm>
              <a:off x="1991544" y="4672200"/>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cxnSp>
          <p:nvCxnSpPr>
            <p:cNvPr id="49" name="Gerade Verbindung mit Pfeil 48"/>
            <p:cNvCxnSpPr/>
            <p:nvPr/>
          </p:nvCxnSpPr>
          <p:spPr>
            <a:xfrm>
              <a:off x="1703511" y="3926857"/>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p:nvPr/>
          </p:nvCxnSpPr>
          <p:spPr>
            <a:xfrm>
              <a:off x="1703511" y="4371152"/>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p:nvPr/>
          </p:nvCxnSpPr>
          <p:spPr>
            <a:xfrm>
              <a:off x="1703511" y="4812243"/>
              <a:ext cx="2827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winkelter Verbinder 87"/>
            <p:cNvCxnSpPr>
              <a:endCxn id="20" idx="3"/>
            </p:cNvCxnSpPr>
            <p:nvPr/>
          </p:nvCxnSpPr>
          <p:spPr>
            <a:xfrm rot="5400000">
              <a:off x="2928756" y="4049923"/>
              <a:ext cx="1268473" cy="26257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p:cNvCxnSpPr/>
            <p:nvPr/>
          </p:nvCxnSpPr>
          <p:spPr>
            <a:xfrm flipH="1">
              <a:off x="3431704" y="4371152"/>
              <a:ext cx="26257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p:cNvCxnSpPr/>
            <p:nvPr/>
          </p:nvCxnSpPr>
          <p:spPr>
            <a:xfrm flipH="1">
              <a:off x="3431704" y="3926857"/>
              <a:ext cx="26257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Textfeld 101"/>
          <p:cNvSpPr txBox="1"/>
          <p:nvPr/>
        </p:nvSpPr>
        <p:spPr>
          <a:xfrm>
            <a:off x="743717" y="1340734"/>
            <a:ext cx="3749744" cy="800219"/>
          </a:xfrm>
          <a:prstGeom prst="rect">
            <a:avLst/>
          </a:prstGeom>
          <a:noFill/>
        </p:spPr>
        <p:txBody>
          <a:bodyPr wrap="none" rtlCol="0">
            <a:spAutoFit/>
          </a:bodyPr>
          <a:lstStyle/>
          <a:p>
            <a:r>
              <a:rPr lang="de-DE" sz="1400" dirty="0" smtClean="0"/>
              <a:t>SISD – Single </a:t>
            </a:r>
            <a:r>
              <a:rPr lang="de-DE" sz="1400" dirty="0" err="1" smtClean="0"/>
              <a:t>instruction</a:t>
            </a:r>
            <a:r>
              <a:rPr lang="de-DE" sz="1400" dirty="0" smtClean="0"/>
              <a:t>, </a:t>
            </a:r>
            <a:r>
              <a:rPr lang="de-DE" sz="1400" dirty="0" err="1" smtClean="0"/>
              <a:t>single</a:t>
            </a:r>
            <a:r>
              <a:rPr lang="de-DE" sz="1400" dirty="0"/>
              <a:t> </a:t>
            </a:r>
            <a:r>
              <a:rPr lang="de-DE" sz="1400" dirty="0" err="1" smtClean="0"/>
              <a:t>data</a:t>
            </a:r>
            <a:r>
              <a:rPr lang="de-DE" sz="1400" dirty="0" smtClean="0"/>
              <a:t> </a:t>
            </a:r>
            <a:r>
              <a:rPr lang="de-DE" sz="1400" dirty="0" err="1" smtClean="0"/>
              <a:t>system</a:t>
            </a:r>
            <a:endParaRPr lang="de-DE" sz="1400" dirty="0" smtClean="0"/>
          </a:p>
          <a:p>
            <a:r>
              <a:rPr lang="de-DE" sz="1400" dirty="0" smtClean="0"/>
              <a:t>Traditional </a:t>
            </a:r>
            <a:r>
              <a:rPr lang="de-DE" sz="1400" dirty="0" err="1" smtClean="0"/>
              <a:t>single</a:t>
            </a:r>
            <a:r>
              <a:rPr lang="de-DE" sz="1400" dirty="0" smtClean="0"/>
              <a:t> CPU </a:t>
            </a:r>
            <a:r>
              <a:rPr lang="de-DE" sz="1400" dirty="0" err="1" smtClean="0"/>
              <a:t>computers</a:t>
            </a:r>
            <a:endParaRPr lang="de-DE" sz="1400" dirty="0" smtClean="0"/>
          </a:p>
          <a:p>
            <a:endParaRPr lang="de-DE" dirty="0"/>
          </a:p>
        </p:txBody>
      </p:sp>
      <p:grpSp>
        <p:nvGrpSpPr>
          <p:cNvPr id="107" name="Gruppieren 106"/>
          <p:cNvGrpSpPr>
            <a:grpSpLocks noChangeAspect="1"/>
          </p:cNvGrpSpPr>
          <p:nvPr/>
        </p:nvGrpSpPr>
        <p:grpSpPr>
          <a:xfrm>
            <a:off x="7550731" y="2041635"/>
            <a:ext cx="2073831" cy="1278307"/>
            <a:chOff x="6888086" y="1632740"/>
            <a:chExt cx="2592289" cy="1597884"/>
          </a:xfrm>
        </p:grpSpPr>
        <p:sp>
          <p:nvSpPr>
            <p:cNvPr id="12" name="Rechteck 11"/>
            <p:cNvSpPr/>
            <p:nvPr/>
          </p:nvSpPr>
          <p:spPr>
            <a:xfrm rot="16200000">
              <a:off x="6413893" y="2396391"/>
              <a:ext cx="130842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Data Pool</a:t>
              </a:r>
              <a:endParaRPr lang="de-DE" sz="1400" dirty="0"/>
            </a:p>
          </p:txBody>
        </p:sp>
        <p:sp>
          <p:nvSpPr>
            <p:cNvPr id="14" name="Rechteck 13"/>
            <p:cNvSpPr/>
            <p:nvPr/>
          </p:nvSpPr>
          <p:spPr>
            <a:xfrm>
              <a:off x="7464151" y="2404070"/>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15" name="Rechteck 14"/>
            <p:cNvSpPr/>
            <p:nvPr/>
          </p:nvSpPr>
          <p:spPr>
            <a:xfrm>
              <a:off x="7464151" y="2886615"/>
              <a:ext cx="1440160" cy="2864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Processor</a:t>
              </a:r>
              <a:endParaRPr lang="de-DE" sz="1400" dirty="0">
                <a:solidFill>
                  <a:schemeClr val="tx1"/>
                </a:solidFill>
              </a:endParaRPr>
            </a:p>
          </p:txBody>
        </p:sp>
        <p:sp>
          <p:nvSpPr>
            <p:cNvPr id="29" name="Rechteck 28"/>
            <p:cNvSpPr/>
            <p:nvPr/>
          </p:nvSpPr>
          <p:spPr>
            <a:xfrm>
              <a:off x="7464151" y="1632740"/>
              <a:ext cx="2016224" cy="29900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solidFill>
                    <a:schemeClr val="tx1"/>
                  </a:solidFill>
                </a:rPr>
                <a:t>Instruction</a:t>
              </a:r>
              <a:r>
                <a:rPr lang="de-DE" sz="1400" dirty="0" smtClean="0">
                  <a:solidFill>
                    <a:schemeClr val="tx1"/>
                  </a:solidFill>
                </a:rPr>
                <a:t> Pool</a:t>
              </a:r>
              <a:endParaRPr lang="de-DE" sz="1400" dirty="0">
                <a:solidFill>
                  <a:schemeClr val="tx1"/>
                </a:solidFill>
              </a:endParaRPr>
            </a:p>
          </p:txBody>
        </p:sp>
        <p:cxnSp>
          <p:nvCxnSpPr>
            <p:cNvPr id="45" name="Gerade Verbindung mit Pfeil 44"/>
            <p:cNvCxnSpPr>
              <a:endCxn id="14" idx="1"/>
            </p:cNvCxnSpPr>
            <p:nvPr/>
          </p:nvCxnSpPr>
          <p:spPr>
            <a:xfrm>
              <a:off x="7248127" y="2547317"/>
              <a:ext cx="21602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winkelter Verbinder 76"/>
            <p:cNvCxnSpPr>
              <a:endCxn id="15" idx="3"/>
            </p:cNvCxnSpPr>
            <p:nvPr/>
          </p:nvCxnSpPr>
          <p:spPr>
            <a:xfrm rot="5400000">
              <a:off x="8511618" y="2349136"/>
              <a:ext cx="1073419" cy="28803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p:cNvCxnSpPr/>
            <p:nvPr/>
          </p:nvCxnSpPr>
          <p:spPr>
            <a:xfrm flipH="1">
              <a:off x="8904311" y="2547317"/>
              <a:ext cx="28803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winkelter Verbinder 102"/>
            <p:cNvCxnSpPr>
              <a:endCxn id="15" idx="1"/>
            </p:cNvCxnSpPr>
            <p:nvPr/>
          </p:nvCxnSpPr>
          <p:spPr>
            <a:xfrm rot="16200000" flipH="1">
              <a:off x="7149107" y="2714817"/>
              <a:ext cx="486073" cy="14401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8" name="Textfeld 107"/>
          <p:cNvSpPr txBox="1"/>
          <p:nvPr/>
        </p:nvSpPr>
        <p:spPr>
          <a:xfrm>
            <a:off x="6748618" y="1376511"/>
            <a:ext cx="3897221" cy="800219"/>
          </a:xfrm>
          <a:prstGeom prst="rect">
            <a:avLst/>
          </a:prstGeom>
          <a:noFill/>
        </p:spPr>
        <p:txBody>
          <a:bodyPr wrap="none" rtlCol="0">
            <a:spAutoFit/>
          </a:bodyPr>
          <a:lstStyle/>
          <a:p>
            <a:r>
              <a:rPr lang="de-DE" sz="1400" dirty="0" smtClean="0"/>
              <a:t>MISD – Multiple </a:t>
            </a:r>
            <a:r>
              <a:rPr lang="de-DE" sz="1400" dirty="0" err="1" smtClean="0"/>
              <a:t>instruction</a:t>
            </a:r>
            <a:r>
              <a:rPr lang="de-DE" sz="1400" dirty="0" smtClean="0"/>
              <a:t>, </a:t>
            </a:r>
            <a:r>
              <a:rPr lang="de-DE" sz="1400" dirty="0" err="1" smtClean="0"/>
              <a:t>single</a:t>
            </a:r>
            <a:r>
              <a:rPr lang="de-DE" sz="1400" dirty="0" smtClean="0"/>
              <a:t> </a:t>
            </a:r>
            <a:r>
              <a:rPr lang="de-DE" sz="1400" dirty="0" err="1" smtClean="0"/>
              <a:t>data</a:t>
            </a:r>
            <a:r>
              <a:rPr lang="de-DE" sz="1400" dirty="0" smtClean="0"/>
              <a:t> </a:t>
            </a:r>
            <a:r>
              <a:rPr lang="de-DE" sz="1400" dirty="0" err="1" smtClean="0"/>
              <a:t>system</a:t>
            </a:r>
            <a:endParaRPr lang="de-DE" sz="1400" dirty="0" smtClean="0"/>
          </a:p>
          <a:p>
            <a:r>
              <a:rPr lang="de-DE" sz="1400" dirty="0" err="1" smtClean="0"/>
              <a:t>Pipelined</a:t>
            </a:r>
            <a:r>
              <a:rPr lang="de-DE" sz="1400" dirty="0" smtClean="0"/>
              <a:t> </a:t>
            </a:r>
            <a:r>
              <a:rPr lang="de-DE" sz="1400" dirty="0" err="1" smtClean="0"/>
              <a:t>computers</a:t>
            </a:r>
            <a:endParaRPr lang="de-DE" sz="1400" dirty="0" smtClean="0"/>
          </a:p>
          <a:p>
            <a:endParaRPr lang="de-DE" dirty="0"/>
          </a:p>
        </p:txBody>
      </p:sp>
      <p:sp>
        <p:nvSpPr>
          <p:cNvPr id="109" name="Textfeld 108"/>
          <p:cNvSpPr txBox="1"/>
          <p:nvPr/>
        </p:nvSpPr>
        <p:spPr>
          <a:xfrm>
            <a:off x="728162" y="3727415"/>
            <a:ext cx="3927678" cy="800219"/>
          </a:xfrm>
          <a:prstGeom prst="rect">
            <a:avLst/>
          </a:prstGeom>
          <a:noFill/>
        </p:spPr>
        <p:txBody>
          <a:bodyPr wrap="none" rtlCol="0">
            <a:spAutoFit/>
          </a:bodyPr>
          <a:lstStyle/>
          <a:p>
            <a:r>
              <a:rPr lang="de-DE" sz="1400" dirty="0" smtClean="0"/>
              <a:t>SIMD – Single </a:t>
            </a:r>
            <a:r>
              <a:rPr lang="de-DE" sz="1400" dirty="0" err="1" smtClean="0"/>
              <a:t>instruction</a:t>
            </a:r>
            <a:r>
              <a:rPr lang="de-DE" sz="1400" dirty="0" smtClean="0"/>
              <a:t>, multiple </a:t>
            </a:r>
            <a:r>
              <a:rPr lang="de-DE" sz="1400" dirty="0" err="1" smtClean="0"/>
              <a:t>data</a:t>
            </a:r>
            <a:r>
              <a:rPr lang="de-DE" sz="1400" dirty="0" smtClean="0"/>
              <a:t> </a:t>
            </a:r>
            <a:r>
              <a:rPr lang="de-DE" sz="1400" dirty="0" err="1" smtClean="0"/>
              <a:t>system</a:t>
            </a:r>
            <a:endParaRPr lang="de-DE" sz="1400" dirty="0" smtClean="0"/>
          </a:p>
          <a:p>
            <a:r>
              <a:rPr lang="de-DE" sz="1400" dirty="0" err="1" smtClean="0"/>
              <a:t>Vector</a:t>
            </a:r>
            <a:r>
              <a:rPr lang="de-DE" sz="1400" dirty="0" smtClean="0"/>
              <a:t> </a:t>
            </a:r>
            <a:r>
              <a:rPr lang="de-DE" sz="1400" dirty="0" err="1" smtClean="0"/>
              <a:t>processors</a:t>
            </a:r>
            <a:r>
              <a:rPr lang="de-DE" sz="1400" dirty="0" smtClean="0"/>
              <a:t>, parallel </a:t>
            </a:r>
            <a:r>
              <a:rPr lang="de-DE" sz="1400" dirty="0" err="1" smtClean="0"/>
              <a:t>computers</a:t>
            </a:r>
            <a:endParaRPr lang="de-DE" sz="1400" dirty="0" smtClean="0"/>
          </a:p>
          <a:p>
            <a:endParaRPr lang="de-DE" dirty="0"/>
          </a:p>
        </p:txBody>
      </p:sp>
      <p:sp>
        <p:nvSpPr>
          <p:cNvPr id="110" name="Textfeld 109"/>
          <p:cNvSpPr txBox="1"/>
          <p:nvPr/>
        </p:nvSpPr>
        <p:spPr>
          <a:xfrm>
            <a:off x="6744376" y="3518194"/>
            <a:ext cx="4075155" cy="800219"/>
          </a:xfrm>
          <a:prstGeom prst="rect">
            <a:avLst/>
          </a:prstGeom>
          <a:noFill/>
        </p:spPr>
        <p:txBody>
          <a:bodyPr wrap="none" rtlCol="0">
            <a:spAutoFit/>
          </a:bodyPr>
          <a:lstStyle/>
          <a:p>
            <a:r>
              <a:rPr lang="de-DE" sz="1400" dirty="0" smtClean="0"/>
              <a:t>MIMD – Multiple </a:t>
            </a:r>
            <a:r>
              <a:rPr lang="de-DE" sz="1400" dirty="0" err="1" smtClean="0"/>
              <a:t>instruction</a:t>
            </a:r>
            <a:r>
              <a:rPr lang="de-DE" sz="1400" dirty="0" smtClean="0"/>
              <a:t>, multiple </a:t>
            </a:r>
            <a:r>
              <a:rPr lang="de-DE" sz="1400" dirty="0" err="1" smtClean="0"/>
              <a:t>data</a:t>
            </a:r>
            <a:r>
              <a:rPr lang="de-DE" sz="1400" dirty="0" smtClean="0"/>
              <a:t> </a:t>
            </a:r>
            <a:r>
              <a:rPr lang="de-DE" sz="1400" dirty="0" err="1" smtClean="0"/>
              <a:t>system</a:t>
            </a:r>
            <a:endParaRPr lang="de-DE" sz="1400" dirty="0" smtClean="0"/>
          </a:p>
          <a:p>
            <a:r>
              <a:rPr lang="de-DE" sz="1400" dirty="0" smtClean="0"/>
              <a:t>Multi </a:t>
            </a:r>
            <a:r>
              <a:rPr lang="de-DE" sz="1400" dirty="0" err="1" smtClean="0"/>
              <a:t>computers</a:t>
            </a:r>
            <a:r>
              <a:rPr lang="de-DE" sz="1400" dirty="0" smtClean="0"/>
              <a:t>, </a:t>
            </a:r>
            <a:r>
              <a:rPr lang="de-DE" sz="1400" dirty="0" err="1" smtClean="0"/>
              <a:t>Multiprocessors</a:t>
            </a:r>
            <a:endParaRPr lang="de-DE" sz="1400" dirty="0" smtClean="0"/>
          </a:p>
          <a:p>
            <a:endParaRPr lang="de-DE" dirty="0"/>
          </a:p>
        </p:txBody>
      </p:sp>
      <p:sp>
        <p:nvSpPr>
          <p:cNvPr id="111" name="Textfeld 110"/>
          <p:cNvSpPr txBox="1"/>
          <p:nvPr/>
        </p:nvSpPr>
        <p:spPr>
          <a:xfrm>
            <a:off x="267598" y="836712"/>
            <a:ext cx="9212778" cy="369332"/>
          </a:xfrm>
          <a:prstGeom prst="rect">
            <a:avLst/>
          </a:prstGeom>
          <a:noFill/>
        </p:spPr>
        <p:txBody>
          <a:bodyPr wrap="none" rtlCol="0">
            <a:spAutoFit/>
          </a:bodyPr>
          <a:lstStyle/>
          <a:p>
            <a:r>
              <a:rPr lang="de-DE" dirty="0" err="1" smtClean="0"/>
              <a:t>Flynn´s</a:t>
            </a:r>
            <a:r>
              <a:rPr lang="de-DE" dirty="0" smtClean="0"/>
              <a:t> </a:t>
            </a:r>
            <a:r>
              <a:rPr lang="de-DE" dirty="0" err="1" smtClean="0"/>
              <a:t>taxonomy</a:t>
            </a:r>
            <a:r>
              <a:rPr lang="de-DE" dirty="0" smtClean="0"/>
              <a:t>: </a:t>
            </a:r>
            <a:r>
              <a:rPr lang="de-DE" dirty="0" err="1" smtClean="0"/>
              <a:t>classification</a:t>
            </a:r>
            <a:r>
              <a:rPr lang="de-DE" dirty="0" smtClean="0"/>
              <a:t> </a:t>
            </a:r>
            <a:r>
              <a:rPr lang="de-DE" dirty="0" err="1" smtClean="0"/>
              <a:t>of</a:t>
            </a:r>
            <a:r>
              <a:rPr lang="de-DE" dirty="0" smtClean="0"/>
              <a:t> parallel </a:t>
            </a:r>
            <a:r>
              <a:rPr lang="de-DE" dirty="0" err="1" smtClean="0"/>
              <a:t>computing</a:t>
            </a:r>
            <a:r>
              <a:rPr lang="de-DE" dirty="0" smtClean="0"/>
              <a:t> </a:t>
            </a:r>
            <a:r>
              <a:rPr lang="de-DE" dirty="0" err="1" smtClean="0"/>
              <a:t>systems</a:t>
            </a:r>
            <a:r>
              <a:rPr lang="de-DE" dirty="0" smtClean="0"/>
              <a:t> </a:t>
            </a:r>
            <a:r>
              <a:rPr lang="de-DE" dirty="0" err="1" smtClean="0"/>
              <a:t>into</a:t>
            </a:r>
            <a:r>
              <a:rPr lang="de-DE" dirty="0" smtClean="0"/>
              <a:t> </a:t>
            </a:r>
            <a:r>
              <a:rPr lang="de-DE" dirty="0" err="1" smtClean="0"/>
              <a:t>four</a:t>
            </a:r>
            <a:r>
              <a:rPr lang="de-DE" dirty="0" smtClean="0"/>
              <a:t> </a:t>
            </a:r>
            <a:r>
              <a:rPr lang="de-DE" dirty="0" err="1" smtClean="0"/>
              <a:t>major</a:t>
            </a:r>
            <a:r>
              <a:rPr lang="de-DE" dirty="0" smtClean="0"/>
              <a:t> </a:t>
            </a:r>
            <a:r>
              <a:rPr lang="de-DE" dirty="0" err="1" smtClean="0"/>
              <a:t>categories</a:t>
            </a:r>
            <a:endParaRPr lang="de-DE" dirty="0"/>
          </a:p>
        </p:txBody>
      </p:sp>
    </p:spTree>
    <p:extLst>
      <p:ext uri="{BB962C8B-B14F-4D97-AF65-F5344CB8AC3E}">
        <p14:creationId xmlns:p14="http://schemas.microsoft.com/office/powerpoint/2010/main" val="942860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err="1" smtClean="0">
                <a:solidFill>
                  <a:schemeClr val="tx2"/>
                </a:solidFill>
              </a:rPr>
              <a:t>Vector</a:t>
            </a:r>
            <a:r>
              <a:rPr lang="de-DE" dirty="0" smtClean="0">
                <a:solidFill>
                  <a:schemeClr val="tx2"/>
                </a:solidFill>
              </a:rPr>
              <a:t> Module</a:t>
            </a:r>
            <a:endParaRPr lang="de-DE" dirty="0">
              <a:solidFill>
                <a:schemeClr val="tx2"/>
              </a:solidFill>
            </a:endParaRPr>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19</a:t>
            </a:fld>
            <a:endParaRPr lang="en-US" dirty="0"/>
          </a:p>
        </p:txBody>
      </p:sp>
      <p:grpSp>
        <p:nvGrpSpPr>
          <p:cNvPr id="40" name="Gruppieren 39"/>
          <p:cNvGrpSpPr/>
          <p:nvPr/>
        </p:nvGrpSpPr>
        <p:grpSpPr>
          <a:xfrm>
            <a:off x="6306942" y="1527676"/>
            <a:ext cx="2021135" cy="2124400"/>
            <a:chOff x="6091089" y="1520624"/>
            <a:chExt cx="2021135" cy="2124400"/>
          </a:xfrm>
        </p:grpSpPr>
        <p:sp>
          <p:nvSpPr>
            <p:cNvPr id="5" name="Rechteck 4"/>
            <p:cNvSpPr/>
            <p:nvPr/>
          </p:nvSpPr>
          <p:spPr>
            <a:xfrm>
              <a:off x="6091089" y="1520624"/>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smtClean="0">
                  <a:solidFill>
                    <a:schemeClr val="tx1"/>
                  </a:solidFill>
                </a:rPr>
                <a:t>0</a:t>
              </a:r>
              <a:endParaRPr lang="de-DE" sz="1400" baseline="-25000" dirty="0">
                <a:solidFill>
                  <a:schemeClr val="tx1"/>
                </a:solidFill>
              </a:endParaRPr>
            </a:p>
          </p:txBody>
        </p:sp>
        <p:sp>
          <p:nvSpPr>
            <p:cNvPr id="7" name="Rechteck 6"/>
            <p:cNvSpPr/>
            <p:nvPr/>
          </p:nvSpPr>
          <p:spPr>
            <a:xfrm>
              <a:off x="6091089" y="2096688"/>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1</a:t>
              </a:r>
              <a:endParaRPr lang="de-DE" sz="1400" baseline="-25000" dirty="0">
                <a:solidFill>
                  <a:schemeClr val="tx1"/>
                </a:solidFill>
              </a:endParaRPr>
            </a:p>
          </p:txBody>
        </p:sp>
        <p:sp>
          <p:nvSpPr>
            <p:cNvPr id="8" name="Rechteck 7"/>
            <p:cNvSpPr/>
            <p:nvPr/>
          </p:nvSpPr>
          <p:spPr>
            <a:xfrm>
              <a:off x="6091089" y="2654832"/>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2</a:t>
              </a:r>
              <a:endParaRPr lang="de-DE" sz="1400" baseline="-25000" dirty="0">
                <a:solidFill>
                  <a:schemeClr val="tx1"/>
                </a:solidFill>
              </a:endParaRPr>
            </a:p>
          </p:txBody>
        </p:sp>
        <p:sp>
          <p:nvSpPr>
            <p:cNvPr id="9" name="Rechteck 8"/>
            <p:cNvSpPr/>
            <p:nvPr/>
          </p:nvSpPr>
          <p:spPr>
            <a:xfrm>
              <a:off x="6091089" y="3212976"/>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3</a:t>
              </a:r>
              <a:endParaRPr lang="de-DE" sz="1400" baseline="-25000" dirty="0">
                <a:solidFill>
                  <a:schemeClr val="tx1"/>
                </a:solidFill>
              </a:endParaRPr>
            </a:p>
          </p:txBody>
        </p:sp>
        <p:sp>
          <p:nvSpPr>
            <p:cNvPr id="10" name="Rechteck 9"/>
            <p:cNvSpPr/>
            <p:nvPr/>
          </p:nvSpPr>
          <p:spPr>
            <a:xfrm>
              <a:off x="6883177" y="1520624"/>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0</a:t>
              </a:r>
              <a:endParaRPr lang="de-DE" sz="1400" baseline="-25000" dirty="0">
                <a:solidFill>
                  <a:schemeClr val="tx1"/>
                </a:solidFill>
              </a:endParaRPr>
            </a:p>
          </p:txBody>
        </p:sp>
        <p:sp>
          <p:nvSpPr>
            <p:cNvPr id="11" name="Rechteck 10"/>
            <p:cNvSpPr/>
            <p:nvPr/>
          </p:nvSpPr>
          <p:spPr>
            <a:xfrm>
              <a:off x="6883177" y="2096688"/>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1</a:t>
              </a:r>
              <a:endParaRPr lang="de-DE" sz="1400" baseline="-25000" dirty="0">
                <a:solidFill>
                  <a:schemeClr val="tx1"/>
                </a:solidFill>
              </a:endParaRPr>
            </a:p>
          </p:txBody>
        </p:sp>
        <p:sp>
          <p:nvSpPr>
            <p:cNvPr id="12" name="Rechteck 11"/>
            <p:cNvSpPr/>
            <p:nvPr/>
          </p:nvSpPr>
          <p:spPr>
            <a:xfrm>
              <a:off x="6883177" y="2654832"/>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2</a:t>
              </a:r>
              <a:endParaRPr lang="de-DE" sz="1400" baseline="-25000" dirty="0">
                <a:solidFill>
                  <a:schemeClr val="tx1"/>
                </a:solidFill>
              </a:endParaRPr>
            </a:p>
          </p:txBody>
        </p:sp>
        <p:sp>
          <p:nvSpPr>
            <p:cNvPr id="13" name="Rechteck 12"/>
            <p:cNvSpPr/>
            <p:nvPr/>
          </p:nvSpPr>
          <p:spPr>
            <a:xfrm>
              <a:off x="6883177" y="3212976"/>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3</a:t>
              </a:r>
              <a:endParaRPr lang="de-DE" sz="1400" baseline="-25000" dirty="0">
                <a:solidFill>
                  <a:schemeClr val="tx1"/>
                </a:solidFill>
              </a:endParaRPr>
            </a:p>
          </p:txBody>
        </p:sp>
        <p:sp>
          <p:nvSpPr>
            <p:cNvPr id="14" name="Rechteck 13"/>
            <p:cNvSpPr/>
            <p:nvPr/>
          </p:nvSpPr>
          <p:spPr>
            <a:xfrm>
              <a:off x="7680176" y="1520624"/>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0</a:t>
              </a:r>
              <a:endParaRPr lang="de-DE" sz="1400" baseline="-25000" dirty="0">
                <a:solidFill>
                  <a:schemeClr val="tx1"/>
                </a:solidFill>
              </a:endParaRPr>
            </a:p>
          </p:txBody>
        </p:sp>
        <p:sp>
          <p:nvSpPr>
            <p:cNvPr id="15" name="Rechteck 14"/>
            <p:cNvSpPr/>
            <p:nvPr/>
          </p:nvSpPr>
          <p:spPr>
            <a:xfrm>
              <a:off x="7680176" y="2096688"/>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1</a:t>
              </a:r>
              <a:endParaRPr lang="de-DE" sz="1400" baseline="-25000" dirty="0">
                <a:solidFill>
                  <a:schemeClr val="tx1"/>
                </a:solidFill>
              </a:endParaRPr>
            </a:p>
          </p:txBody>
        </p:sp>
        <p:sp>
          <p:nvSpPr>
            <p:cNvPr id="16" name="Rechteck 15"/>
            <p:cNvSpPr/>
            <p:nvPr/>
          </p:nvSpPr>
          <p:spPr>
            <a:xfrm>
              <a:off x="7680176" y="2654832"/>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2</a:t>
              </a:r>
              <a:endParaRPr lang="de-DE" sz="1400" baseline="-25000" dirty="0">
                <a:solidFill>
                  <a:schemeClr val="tx1"/>
                </a:solidFill>
              </a:endParaRPr>
            </a:p>
          </p:txBody>
        </p:sp>
        <p:sp>
          <p:nvSpPr>
            <p:cNvPr id="17" name="Rechteck 16"/>
            <p:cNvSpPr/>
            <p:nvPr/>
          </p:nvSpPr>
          <p:spPr>
            <a:xfrm>
              <a:off x="7680176" y="3212976"/>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3</a:t>
              </a:r>
              <a:endParaRPr lang="de-DE" sz="1400" baseline="-25000" dirty="0">
                <a:solidFill>
                  <a:schemeClr val="tx1"/>
                </a:solidFill>
              </a:endParaRPr>
            </a:p>
          </p:txBody>
        </p:sp>
        <p:sp>
          <p:nvSpPr>
            <p:cNvPr id="30" name="Textfeld 29"/>
            <p:cNvSpPr txBox="1"/>
            <p:nvPr/>
          </p:nvSpPr>
          <p:spPr>
            <a:xfrm>
              <a:off x="6542552" y="1551982"/>
              <a:ext cx="319318" cy="369332"/>
            </a:xfrm>
            <a:prstGeom prst="rect">
              <a:avLst/>
            </a:prstGeom>
            <a:noFill/>
          </p:spPr>
          <p:txBody>
            <a:bodyPr wrap="none" rtlCol="0">
              <a:spAutoFit/>
            </a:bodyPr>
            <a:lstStyle/>
            <a:p>
              <a:r>
                <a:rPr lang="de-DE" dirty="0" smtClean="0"/>
                <a:t>+</a:t>
              </a:r>
              <a:endParaRPr lang="de-DE" dirty="0"/>
            </a:p>
          </p:txBody>
        </p:sp>
        <p:sp>
          <p:nvSpPr>
            <p:cNvPr id="31" name="Textfeld 30"/>
            <p:cNvSpPr txBox="1"/>
            <p:nvPr/>
          </p:nvSpPr>
          <p:spPr>
            <a:xfrm>
              <a:off x="6542552" y="2128046"/>
              <a:ext cx="319318" cy="369332"/>
            </a:xfrm>
            <a:prstGeom prst="rect">
              <a:avLst/>
            </a:prstGeom>
            <a:noFill/>
          </p:spPr>
          <p:txBody>
            <a:bodyPr wrap="none" rtlCol="0">
              <a:spAutoFit/>
            </a:bodyPr>
            <a:lstStyle/>
            <a:p>
              <a:r>
                <a:rPr lang="de-DE" dirty="0" smtClean="0"/>
                <a:t>+</a:t>
              </a:r>
              <a:endParaRPr lang="de-DE" dirty="0"/>
            </a:p>
          </p:txBody>
        </p:sp>
        <p:sp>
          <p:nvSpPr>
            <p:cNvPr id="32" name="Textfeld 31"/>
            <p:cNvSpPr txBox="1"/>
            <p:nvPr/>
          </p:nvSpPr>
          <p:spPr>
            <a:xfrm>
              <a:off x="6541043" y="2687032"/>
              <a:ext cx="319318" cy="369332"/>
            </a:xfrm>
            <a:prstGeom prst="rect">
              <a:avLst/>
            </a:prstGeom>
            <a:noFill/>
          </p:spPr>
          <p:txBody>
            <a:bodyPr wrap="none" rtlCol="0">
              <a:spAutoFit/>
            </a:bodyPr>
            <a:lstStyle/>
            <a:p>
              <a:r>
                <a:rPr lang="de-DE" dirty="0" smtClean="0"/>
                <a:t>+</a:t>
              </a:r>
              <a:endParaRPr lang="de-DE" dirty="0"/>
            </a:p>
          </p:txBody>
        </p:sp>
        <p:sp>
          <p:nvSpPr>
            <p:cNvPr id="33" name="Textfeld 32"/>
            <p:cNvSpPr txBox="1"/>
            <p:nvPr/>
          </p:nvSpPr>
          <p:spPr>
            <a:xfrm>
              <a:off x="6541043" y="3244334"/>
              <a:ext cx="319318" cy="369332"/>
            </a:xfrm>
            <a:prstGeom prst="rect">
              <a:avLst/>
            </a:prstGeom>
            <a:noFill/>
          </p:spPr>
          <p:txBody>
            <a:bodyPr wrap="none" rtlCol="0">
              <a:spAutoFit/>
            </a:bodyPr>
            <a:lstStyle/>
            <a:p>
              <a:r>
                <a:rPr lang="de-DE" dirty="0" smtClean="0"/>
                <a:t>+</a:t>
              </a:r>
              <a:endParaRPr lang="de-DE" dirty="0"/>
            </a:p>
          </p:txBody>
        </p:sp>
        <p:sp>
          <p:nvSpPr>
            <p:cNvPr id="34" name="Textfeld 33"/>
            <p:cNvSpPr txBox="1"/>
            <p:nvPr/>
          </p:nvSpPr>
          <p:spPr>
            <a:xfrm>
              <a:off x="7336340" y="1550464"/>
              <a:ext cx="319318" cy="369332"/>
            </a:xfrm>
            <a:prstGeom prst="rect">
              <a:avLst/>
            </a:prstGeom>
            <a:noFill/>
          </p:spPr>
          <p:txBody>
            <a:bodyPr wrap="none" rtlCol="0">
              <a:spAutoFit/>
            </a:bodyPr>
            <a:lstStyle/>
            <a:p>
              <a:r>
                <a:rPr lang="de-DE" dirty="0"/>
                <a:t>=</a:t>
              </a:r>
            </a:p>
          </p:txBody>
        </p:sp>
        <p:sp>
          <p:nvSpPr>
            <p:cNvPr id="35" name="Textfeld 34"/>
            <p:cNvSpPr txBox="1"/>
            <p:nvPr/>
          </p:nvSpPr>
          <p:spPr>
            <a:xfrm>
              <a:off x="7336340" y="2126528"/>
              <a:ext cx="319318" cy="369332"/>
            </a:xfrm>
            <a:prstGeom prst="rect">
              <a:avLst/>
            </a:prstGeom>
            <a:noFill/>
          </p:spPr>
          <p:txBody>
            <a:bodyPr wrap="none" rtlCol="0">
              <a:spAutoFit/>
            </a:bodyPr>
            <a:lstStyle/>
            <a:p>
              <a:r>
                <a:rPr lang="de-DE" dirty="0"/>
                <a:t>=</a:t>
              </a:r>
            </a:p>
          </p:txBody>
        </p:sp>
        <p:sp>
          <p:nvSpPr>
            <p:cNvPr id="36" name="Textfeld 35"/>
            <p:cNvSpPr txBox="1"/>
            <p:nvPr/>
          </p:nvSpPr>
          <p:spPr>
            <a:xfrm>
              <a:off x="7334831" y="2685514"/>
              <a:ext cx="319318" cy="369332"/>
            </a:xfrm>
            <a:prstGeom prst="rect">
              <a:avLst/>
            </a:prstGeom>
            <a:noFill/>
          </p:spPr>
          <p:txBody>
            <a:bodyPr wrap="none" rtlCol="0">
              <a:spAutoFit/>
            </a:bodyPr>
            <a:lstStyle/>
            <a:p>
              <a:r>
                <a:rPr lang="de-DE" dirty="0"/>
                <a:t>=</a:t>
              </a:r>
            </a:p>
          </p:txBody>
        </p:sp>
        <p:sp>
          <p:nvSpPr>
            <p:cNvPr id="37" name="Textfeld 36"/>
            <p:cNvSpPr txBox="1"/>
            <p:nvPr/>
          </p:nvSpPr>
          <p:spPr>
            <a:xfrm>
              <a:off x="7334831" y="3242816"/>
              <a:ext cx="319318" cy="369332"/>
            </a:xfrm>
            <a:prstGeom prst="rect">
              <a:avLst/>
            </a:prstGeom>
            <a:noFill/>
          </p:spPr>
          <p:txBody>
            <a:bodyPr wrap="none" rtlCol="0">
              <a:spAutoFit/>
            </a:bodyPr>
            <a:lstStyle/>
            <a:p>
              <a:r>
                <a:rPr lang="de-DE" dirty="0" smtClean="0"/>
                <a:t>=</a:t>
              </a:r>
              <a:endParaRPr lang="de-DE" dirty="0"/>
            </a:p>
          </p:txBody>
        </p:sp>
      </p:grpSp>
      <p:grpSp>
        <p:nvGrpSpPr>
          <p:cNvPr id="41" name="Gruppieren 40"/>
          <p:cNvGrpSpPr/>
          <p:nvPr/>
        </p:nvGrpSpPr>
        <p:grpSpPr>
          <a:xfrm>
            <a:off x="9336360" y="1735130"/>
            <a:ext cx="2021135" cy="1718842"/>
            <a:chOff x="9187433" y="1520624"/>
            <a:chExt cx="2021135" cy="1718842"/>
          </a:xfrm>
        </p:grpSpPr>
        <p:sp>
          <p:nvSpPr>
            <p:cNvPr id="18" name="Rechteck 17"/>
            <p:cNvSpPr/>
            <p:nvPr/>
          </p:nvSpPr>
          <p:spPr>
            <a:xfrm>
              <a:off x="9187433" y="1520624"/>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smtClean="0">
                  <a:solidFill>
                    <a:schemeClr val="tx1"/>
                  </a:solidFill>
                </a:rPr>
                <a:t>0</a:t>
              </a:r>
              <a:endParaRPr lang="de-DE" sz="1400" baseline="-25000" dirty="0">
                <a:solidFill>
                  <a:schemeClr val="tx1"/>
                </a:solidFill>
              </a:endParaRPr>
            </a:p>
          </p:txBody>
        </p:sp>
        <p:sp>
          <p:nvSpPr>
            <p:cNvPr id="19" name="Rechteck 18"/>
            <p:cNvSpPr/>
            <p:nvPr/>
          </p:nvSpPr>
          <p:spPr>
            <a:xfrm>
              <a:off x="9187433" y="1943854"/>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1</a:t>
              </a:r>
              <a:endParaRPr lang="de-DE" sz="1400" baseline="-25000" dirty="0">
                <a:solidFill>
                  <a:schemeClr val="tx1"/>
                </a:solidFill>
              </a:endParaRPr>
            </a:p>
          </p:txBody>
        </p:sp>
        <p:sp>
          <p:nvSpPr>
            <p:cNvPr id="20" name="Rechteck 19"/>
            <p:cNvSpPr/>
            <p:nvPr/>
          </p:nvSpPr>
          <p:spPr>
            <a:xfrm>
              <a:off x="9187433" y="2375370"/>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2</a:t>
              </a:r>
              <a:endParaRPr lang="de-DE" sz="1400" baseline="-25000" dirty="0">
                <a:solidFill>
                  <a:schemeClr val="tx1"/>
                </a:solidFill>
              </a:endParaRPr>
            </a:p>
          </p:txBody>
        </p:sp>
        <p:sp>
          <p:nvSpPr>
            <p:cNvPr id="21" name="Rechteck 20"/>
            <p:cNvSpPr/>
            <p:nvPr/>
          </p:nvSpPr>
          <p:spPr>
            <a:xfrm>
              <a:off x="9187433" y="2807418"/>
              <a:ext cx="432048" cy="4320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A</a:t>
              </a:r>
              <a:r>
                <a:rPr lang="de-DE" sz="1600" baseline="-25000" dirty="0">
                  <a:solidFill>
                    <a:schemeClr val="tx1"/>
                  </a:solidFill>
                </a:rPr>
                <a:t>3</a:t>
              </a:r>
              <a:endParaRPr lang="de-DE" sz="1400" baseline="-25000" dirty="0">
                <a:solidFill>
                  <a:schemeClr val="tx1"/>
                </a:solidFill>
              </a:endParaRPr>
            </a:p>
          </p:txBody>
        </p:sp>
        <p:sp>
          <p:nvSpPr>
            <p:cNvPr id="22" name="Rechteck 21"/>
            <p:cNvSpPr/>
            <p:nvPr/>
          </p:nvSpPr>
          <p:spPr>
            <a:xfrm>
              <a:off x="9979521" y="1520624"/>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0</a:t>
              </a:r>
              <a:endParaRPr lang="de-DE" sz="1400" baseline="-25000" dirty="0">
                <a:solidFill>
                  <a:schemeClr val="tx1"/>
                </a:solidFill>
              </a:endParaRPr>
            </a:p>
          </p:txBody>
        </p:sp>
        <p:sp>
          <p:nvSpPr>
            <p:cNvPr id="23" name="Rechteck 22"/>
            <p:cNvSpPr/>
            <p:nvPr/>
          </p:nvSpPr>
          <p:spPr>
            <a:xfrm>
              <a:off x="9979521" y="1943854"/>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1</a:t>
              </a:r>
              <a:endParaRPr lang="de-DE" sz="1400" baseline="-25000" dirty="0">
                <a:solidFill>
                  <a:schemeClr val="tx1"/>
                </a:solidFill>
              </a:endParaRPr>
            </a:p>
          </p:txBody>
        </p:sp>
        <p:sp>
          <p:nvSpPr>
            <p:cNvPr id="24" name="Rechteck 23"/>
            <p:cNvSpPr/>
            <p:nvPr/>
          </p:nvSpPr>
          <p:spPr>
            <a:xfrm>
              <a:off x="9979521" y="2375902"/>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2</a:t>
              </a:r>
              <a:endParaRPr lang="de-DE" sz="1400" baseline="-25000" dirty="0">
                <a:solidFill>
                  <a:schemeClr val="tx1"/>
                </a:solidFill>
              </a:endParaRPr>
            </a:p>
          </p:txBody>
        </p:sp>
        <p:sp>
          <p:nvSpPr>
            <p:cNvPr id="25" name="Rechteck 24"/>
            <p:cNvSpPr/>
            <p:nvPr/>
          </p:nvSpPr>
          <p:spPr>
            <a:xfrm>
              <a:off x="9979521" y="2807418"/>
              <a:ext cx="432048"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B</a:t>
              </a:r>
              <a:r>
                <a:rPr lang="de-DE" sz="1600" baseline="-25000" dirty="0" smtClean="0">
                  <a:solidFill>
                    <a:schemeClr val="tx1"/>
                  </a:solidFill>
                </a:rPr>
                <a:t>3</a:t>
              </a:r>
              <a:endParaRPr lang="de-DE" sz="1400" baseline="-25000" dirty="0">
                <a:solidFill>
                  <a:schemeClr val="tx1"/>
                </a:solidFill>
              </a:endParaRPr>
            </a:p>
          </p:txBody>
        </p:sp>
        <p:sp>
          <p:nvSpPr>
            <p:cNvPr id="26" name="Rechteck 25"/>
            <p:cNvSpPr/>
            <p:nvPr/>
          </p:nvSpPr>
          <p:spPr>
            <a:xfrm>
              <a:off x="10776520" y="1520624"/>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0</a:t>
              </a:r>
              <a:endParaRPr lang="de-DE" sz="1400" baseline="-25000" dirty="0">
                <a:solidFill>
                  <a:schemeClr val="tx1"/>
                </a:solidFill>
              </a:endParaRPr>
            </a:p>
          </p:txBody>
        </p:sp>
        <p:sp>
          <p:nvSpPr>
            <p:cNvPr id="27" name="Rechteck 26"/>
            <p:cNvSpPr/>
            <p:nvPr/>
          </p:nvSpPr>
          <p:spPr>
            <a:xfrm>
              <a:off x="10776520" y="1952672"/>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1</a:t>
              </a:r>
              <a:endParaRPr lang="de-DE" sz="1400" baseline="-25000" dirty="0">
                <a:solidFill>
                  <a:schemeClr val="tx1"/>
                </a:solidFill>
              </a:endParaRPr>
            </a:p>
          </p:txBody>
        </p:sp>
        <p:sp>
          <p:nvSpPr>
            <p:cNvPr id="28" name="Rechteck 27"/>
            <p:cNvSpPr/>
            <p:nvPr/>
          </p:nvSpPr>
          <p:spPr>
            <a:xfrm>
              <a:off x="10776520" y="2377500"/>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2</a:t>
              </a:r>
              <a:endParaRPr lang="de-DE" sz="1400" baseline="-25000" dirty="0">
                <a:solidFill>
                  <a:schemeClr val="tx1"/>
                </a:solidFill>
              </a:endParaRPr>
            </a:p>
          </p:txBody>
        </p:sp>
        <p:sp>
          <p:nvSpPr>
            <p:cNvPr id="29" name="Rechteck 28"/>
            <p:cNvSpPr/>
            <p:nvPr/>
          </p:nvSpPr>
          <p:spPr>
            <a:xfrm>
              <a:off x="10776520" y="2802328"/>
              <a:ext cx="432048" cy="4320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rPr>
                <a:t>C</a:t>
              </a:r>
              <a:r>
                <a:rPr lang="de-DE" sz="1600" baseline="-25000" dirty="0" smtClean="0">
                  <a:solidFill>
                    <a:schemeClr val="tx1"/>
                  </a:solidFill>
                </a:rPr>
                <a:t>3</a:t>
              </a:r>
              <a:endParaRPr lang="de-DE" sz="1400" baseline="-25000" dirty="0">
                <a:solidFill>
                  <a:schemeClr val="tx1"/>
                </a:solidFill>
              </a:endParaRPr>
            </a:p>
          </p:txBody>
        </p:sp>
        <p:sp>
          <p:nvSpPr>
            <p:cNvPr id="38" name="Textfeld 37"/>
            <p:cNvSpPr txBox="1"/>
            <p:nvPr/>
          </p:nvSpPr>
          <p:spPr>
            <a:xfrm>
              <a:off x="9637387" y="2190704"/>
              <a:ext cx="319318" cy="369332"/>
            </a:xfrm>
            <a:prstGeom prst="rect">
              <a:avLst/>
            </a:prstGeom>
            <a:noFill/>
          </p:spPr>
          <p:txBody>
            <a:bodyPr wrap="none" rtlCol="0">
              <a:spAutoFit/>
            </a:bodyPr>
            <a:lstStyle/>
            <a:p>
              <a:r>
                <a:rPr lang="de-DE" dirty="0" smtClean="0"/>
                <a:t>+</a:t>
              </a:r>
              <a:endParaRPr lang="de-DE" dirty="0"/>
            </a:p>
          </p:txBody>
        </p:sp>
        <p:sp>
          <p:nvSpPr>
            <p:cNvPr id="39" name="Textfeld 38"/>
            <p:cNvSpPr txBox="1"/>
            <p:nvPr/>
          </p:nvSpPr>
          <p:spPr>
            <a:xfrm>
              <a:off x="10411569" y="2190704"/>
              <a:ext cx="319318" cy="369332"/>
            </a:xfrm>
            <a:prstGeom prst="rect">
              <a:avLst/>
            </a:prstGeom>
            <a:noFill/>
          </p:spPr>
          <p:txBody>
            <a:bodyPr wrap="none" rtlCol="0">
              <a:spAutoFit/>
            </a:bodyPr>
            <a:lstStyle/>
            <a:p>
              <a:r>
                <a:rPr lang="de-DE" dirty="0"/>
                <a:t>=</a:t>
              </a:r>
            </a:p>
          </p:txBody>
        </p:sp>
      </p:grpSp>
      <p:sp>
        <p:nvSpPr>
          <p:cNvPr id="42" name="Textfeld 41"/>
          <p:cNvSpPr txBox="1"/>
          <p:nvPr/>
        </p:nvSpPr>
        <p:spPr>
          <a:xfrm>
            <a:off x="6412168" y="1074211"/>
            <a:ext cx="1915909" cy="369332"/>
          </a:xfrm>
          <a:prstGeom prst="rect">
            <a:avLst/>
          </a:prstGeom>
          <a:noFill/>
        </p:spPr>
        <p:txBody>
          <a:bodyPr wrap="none" rtlCol="0">
            <a:spAutoFit/>
          </a:bodyPr>
          <a:lstStyle/>
          <a:p>
            <a:r>
              <a:rPr lang="de-DE" dirty="0" err="1" smtClean="0"/>
              <a:t>Scalar</a:t>
            </a:r>
            <a:r>
              <a:rPr lang="de-DE" dirty="0" smtClean="0"/>
              <a:t> Operation</a:t>
            </a:r>
            <a:endParaRPr lang="de-DE" dirty="0"/>
          </a:p>
        </p:txBody>
      </p:sp>
      <p:sp>
        <p:nvSpPr>
          <p:cNvPr id="43" name="Textfeld 42"/>
          <p:cNvSpPr txBox="1"/>
          <p:nvPr/>
        </p:nvSpPr>
        <p:spPr>
          <a:xfrm>
            <a:off x="9441586" y="1057441"/>
            <a:ext cx="1838965" cy="369332"/>
          </a:xfrm>
          <a:prstGeom prst="rect">
            <a:avLst/>
          </a:prstGeom>
          <a:noFill/>
        </p:spPr>
        <p:txBody>
          <a:bodyPr wrap="none" rtlCol="0">
            <a:spAutoFit/>
          </a:bodyPr>
          <a:lstStyle/>
          <a:p>
            <a:r>
              <a:rPr lang="de-DE" dirty="0" smtClean="0"/>
              <a:t>SIMD Operation</a:t>
            </a:r>
            <a:endParaRPr lang="de-DE" dirty="0"/>
          </a:p>
        </p:txBody>
      </p:sp>
      <p:sp>
        <p:nvSpPr>
          <p:cNvPr id="44" name="Textfeld 43"/>
          <p:cNvSpPr txBox="1"/>
          <p:nvPr/>
        </p:nvSpPr>
        <p:spPr>
          <a:xfrm>
            <a:off x="335756" y="1242107"/>
            <a:ext cx="5760244" cy="646331"/>
          </a:xfrm>
          <a:prstGeom prst="rect">
            <a:avLst/>
          </a:prstGeom>
          <a:noFill/>
        </p:spPr>
        <p:txBody>
          <a:bodyPr wrap="square" rtlCol="0">
            <a:spAutoFit/>
          </a:bodyPr>
          <a:lstStyle/>
          <a:p>
            <a:endParaRPr lang="de-DE" dirty="0"/>
          </a:p>
          <a:p>
            <a:endParaRPr lang="de-DE" dirty="0" smtClean="0"/>
          </a:p>
        </p:txBody>
      </p:sp>
      <p:grpSp>
        <p:nvGrpSpPr>
          <p:cNvPr id="129" name="Gruppieren 128"/>
          <p:cNvGrpSpPr/>
          <p:nvPr/>
        </p:nvGrpSpPr>
        <p:grpSpPr>
          <a:xfrm>
            <a:off x="6756896" y="4149080"/>
            <a:ext cx="5085475" cy="1369730"/>
            <a:chOff x="6406412" y="4454573"/>
            <a:chExt cx="5085475" cy="1369730"/>
          </a:xfrm>
        </p:grpSpPr>
        <p:grpSp>
          <p:nvGrpSpPr>
            <p:cNvPr id="123" name="Gruppieren 122"/>
            <p:cNvGrpSpPr>
              <a:grpSpLocks noChangeAspect="1"/>
            </p:cNvGrpSpPr>
            <p:nvPr/>
          </p:nvGrpSpPr>
          <p:grpSpPr>
            <a:xfrm>
              <a:off x="6406412" y="4725144"/>
              <a:ext cx="4327410" cy="1080120"/>
              <a:chOff x="6337504" y="4085321"/>
              <a:chExt cx="5758341" cy="1437280"/>
            </a:xfrm>
          </p:grpSpPr>
          <p:sp>
            <p:nvSpPr>
              <p:cNvPr id="48" name="Rechteck 47"/>
              <p:cNvSpPr/>
              <p:nvPr/>
            </p:nvSpPr>
            <p:spPr>
              <a:xfrm>
                <a:off x="6338057"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Rechteck 54"/>
              <p:cNvSpPr/>
              <p:nvPr/>
            </p:nvSpPr>
            <p:spPr>
              <a:xfrm>
                <a:off x="6698057"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Rechteck 61"/>
              <p:cNvSpPr/>
              <p:nvPr/>
            </p:nvSpPr>
            <p:spPr>
              <a:xfrm>
                <a:off x="7057196"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Rechteck 62"/>
              <p:cNvSpPr/>
              <p:nvPr/>
            </p:nvSpPr>
            <p:spPr>
              <a:xfrm>
                <a:off x="7417196"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Rechteck 75"/>
              <p:cNvSpPr/>
              <p:nvPr/>
            </p:nvSpPr>
            <p:spPr>
              <a:xfrm>
                <a:off x="6338057"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Rechteck 76"/>
              <p:cNvSpPr/>
              <p:nvPr/>
            </p:nvSpPr>
            <p:spPr>
              <a:xfrm>
                <a:off x="7057504"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Rechteck 83"/>
              <p:cNvSpPr/>
              <p:nvPr/>
            </p:nvSpPr>
            <p:spPr>
              <a:xfrm>
                <a:off x="6338057" y="4442481"/>
                <a:ext cx="1440000" cy="36004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Rechteck 84"/>
              <p:cNvSpPr/>
              <p:nvPr/>
            </p:nvSpPr>
            <p:spPr>
              <a:xfrm>
                <a:off x="7776951"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Rechteck 85"/>
              <p:cNvSpPr/>
              <p:nvPr/>
            </p:nvSpPr>
            <p:spPr>
              <a:xfrm>
                <a:off x="8136951"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p:cNvSpPr/>
              <p:nvPr/>
            </p:nvSpPr>
            <p:spPr>
              <a:xfrm>
                <a:off x="8496090"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87"/>
              <p:cNvSpPr/>
              <p:nvPr/>
            </p:nvSpPr>
            <p:spPr>
              <a:xfrm>
                <a:off x="8856090"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Rechteck 88"/>
              <p:cNvSpPr/>
              <p:nvPr/>
            </p:nvSpPr>
            <p:spPr>
              <a:xfrm>
                <a:off x="7776951"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Rechteck 89"/>
              <p:cNvSpPr/>
              <p:nvPr/>
            </p:nvSpPr>
            <p:spPr>
              <a:xfrm>
                <a:off x="8496398"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Rechteck 90"/>
              <p:cNvSpPr/>
              <p:nvPr/>
            </p:nvSpPr>
            <p:spPr>
              <a:xfrm>
                <a:off x="7776951" y="4442481"/>
                <a:ext cx="1440000" cy="36004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Rechteck 91"/>
              <p:cNvSpPr/>
              <p:nvPr/>
            </p:nvSpPr>
            <p:spPr>
              <a:xfrm>
                <a:off x="6337504" y="4085321"/>
                <a:ext cx="2877788" cy="3600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Rechteck 107"/>
              <p:cNvSpPr/>
              <p:nvPr/>
            </p:nvSpPr>
            <p:spPr>
              <a:xfrm>
                <a:off x="9216398"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Rechteck 108"/>
              <p:cNvSpPr/>
              <p:nvPr/>
            </p:nvSpPr>
            <p:spPr>
              <a:xfrm>
                <a:off x="9576398"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0" name="Rechteck 109"/>
              <p:cNvSpPr/>
              <p:nvPr/>
            </p:nvSpPr>
            <p:spPr>
              <a:xfrm>
                <a:off x="9935537"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Rechteck 110"/>
              <p:cNvSpPr/>
              <p:nvPr/>
            </p:nvSpPr>
            <p:spPr>
              <a:xfrm>
                <a:off x="10295537"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2" name="Rechteck 111"/>
              <p:cNvSpPr/>
              <p:nvPr/>
            </p:nvSpPr>
            <p:spPr>
              <a:xfrm>
                <a:off x="9216398"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Rechteck 112"/>
              <p:cNvSpPr/>
              <p:nvPr/>
            </p:nvSpPr>
            <p:spPr>
              <a:xfrm>
                <a:off x="9935845"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Rechteck 113"/>
              <p:cNvSpPr/>
              <p:nvPr/>
            </p:nvSpPr>
            <p:spPr>
              <a:xfrm>
                <a:off x="9216398" y="4442481"/>
                <a:ext cx="1440000" cy="36004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p:cNvSpPr/>
              <p:nvPr/>
            </p:nvSpPr>
            <p:spPr>
              <a:xfrm>
                <a:off x="10655292"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p:cNvSpPr/>
              <p:nvPr/>
            </p:nvSpPr>
            <p:spPr>
              <a:xfrm>
                <a:off x="11015292"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Rechteck 116"/>
              <p:cNvSpPr/>
              <p:nvPr/>
            </p:nvSpPr>
            <p:spPr>
              <a:xfrm>
                <a:off x="11374431"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8" name="Rechteck 117"/>
              <p:cNvSpPr/>
              <p:nvPr/>
            </p:nvSpPr>
            <p:spPr>
              <a:xfrm>
                <a:off x="11734431" y="5162561"/>
                <a:ext cx="360000"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Rechteck 118"/>
              <p:cNvSpPr/>
              <p:nvPr/>
            </p:nvSpPr>
            <p:spPr>
              <a:xfrm>
                <a:off x="10655292"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0" name="Rechteck 119"/>
              <p:cNvSpPr/>
              <p:nvPr/>
            </p:nvSpPr>
            <p:spPr>
              <a:xfrm>
                <a:off x="11374739" y="4802521"/>
                <a:ext cx="720000" cy="3600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1" name="Rechteck 120"/>
              <p:cNvSpPr/>
              <p:nvPr/>
            </p:nvSpPr>
            <p:spPr>
              <a:xfrm>
                <a:off x="10655292" y="4442481"/>
                <a:ext cx="1440000" cy="36004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2" name="Rechteck 121"/>
              <p:cNvSpPr/>
              <p:nvPr/>
            </p:nvSpPr>
            <p:spPr>
              <a:xfrm>
                <a:off x="9215845" y="4085321"/>
                <a:ext cx="2880000" cy="3600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4" name="Textfeld 123"/>
            <p:cNvSpPr txBox="1"/>
            <p:nvPr/>
          </p:nvSpPr>
          <p:spPr>
            <a:xfrm>
              <a:off x="10791054" y="4721206"/>
              <a:ext cx="700833" cy="246221"/>
            </a:xfrm>
            <a:prstGeom prst="rect">
              <a:avLst/>
            </a:prstGeom>
            <a:noFill/>
          </p:spPr>
          <p:txBody>
            <a:bodyPr wrap="none" rtlCol="0">
              <a:spAutoFit/>
            </a:bodyPr>
            <a:lstStyle/>
            <a:p>
              <a:r>
                <a:rPr lang="de-DE" sz="1000" dirty="0" smtClean="0"/>
                <a:t>2 x 64 </a:t>
              </a:r>
              <a:r>
                <a:rPr lang="de-DE" sz="1000" dirty="0" err="1" smtClean="0"/>
                <a:t>bit</a:t>
              </a:r>
              <a:endParaRPr lang="de-DE" sz="1000" dirty="0"/>
            </a:p>
          </p:txBody>
        </p:sp>
        <p:sp>
          <p:nvSpPr>
            <p:cNvPr id="125" name="Textfeld 124"/>
            <p:cNvSpPr txBox="1"/>
            <p:nvPr/>
          </p:nvSpPr>
          <p:spPr>
            <a:xfrm>
              <a:off x="10791053" y="5022923"/>
              <a:ext cx="700833" cy="246221"/>
            </a:xfrm>
            <a:prstGeom prst="rect">
              <a:avLst/>
            </a:prstGeom>
            <a:noFill/>
          </p:spPr>
          <p:txBody>
            <a:bodyPr wrap="none" rtlCol="0">
              <a:spAutoFit/>
            </a:bodyPr>
            <a:lstStyle/>
            <a:p>
              <a:r>
                <a:rPr lang="de-DE" sz="1000" dirty="0"/>
                <a:t>4</a:t>
              </a:r>
              <a:r>
                <a:rPr lang="de-DE" sz="1000" dirty="0" smtClean="0"/>
                <a:t> x 32 </a:t>
              </a:r>
              <a:r>
                <a:rPr lang="de-DE" sz="1000" dirty="0" err="1" smtClean="0"/>
                <a:t>bit</a:t>
              </a:r>
              <a:endParaRPr lang="de-DE" sz="1000" dirty="0"/>
            </a:p>
          </p:txBody>
        </p:sp>
        <p:sp>
          <p:nvSpPr>
            <p:cNvPr id="126" name="Textfeld 125"/>
            <p:cNvSpPr txBox="1"/>
            <p:nvPr/>
          </p:nvSpPr>
          <p:spPr>
            <a:xfrm>
              <a:off x="10782041" y="5320833"/>
              <a:ext cx="700833" cy="246221"/>
            </a:xfrm>
            <a:prstGeom prst="rect">
              <a:avLst/>
            </a:prstGeom>
            <a:noFill/>
          </p:spPr>
          <p:txBody>
            <a:bodyPr wrap="none" rtlCol="0">
              <a:spAutoFit/>
            </a:bodyPr>
            <a:lstStyle/>
            <a:p>
              <a:r>
                <a:rPr lang="de-DE" sz="1000" dirty="0"/>
                <a:t>8</a:t>
              </a:r>
              <a:r>
                <a:rPr lang="de-DE" sz="1000" dirty="0" smtClean="0"/>
                <a:t> x 16 </a:t>
              </a:r>
              <a:r>
                <a:rPr lang="de-DE" sz="1000" dirty="0" err="1" smtClean="0"/>
                <a:t>bit</a:t>
              </a:r>
              <a:endParaRPr lang="de-DE" sz="1000" dirty="0"/>
            </a:p>
          </p:txBody>
        </p:sp>
        <p:sp>
          <p:nvSpPr>
            <p:cNvPr id="127" name="Textfeld 126"/>
            <p:cNvSpPr txBox="1"/>
            <p:nvPr/>
          </p:nvSpPr>
          <p:spPr>
            <a:xfrm>
              <a:off x="10777533" y="5578082"/>
              <a:ext cx="700833" cy="246221"/>
            </a:xfrm>
            <a:prstGeom prst="rect">
              <a:avLst/>
            </a:prstGeom>
            <a:noFill/>
          </p:spPr>
          <p:txBody>
            <a:bodyPr wrap="none" rtlCol="0">
              <a:spAutoFit/>
            </a:bodyPr>
            <a:lstStyle/>
            <a:p>
              <a:r>
                <a:rPr lang="de-DE" sz="1000" dirty="0" smtClean="0"/>
                <a:t>16 x 8 </a:t>
              </a:r>
              <a:r>
                <a:rPr lang="de-DE" sz="1000" dirty="0" err="1" smtClean="0"/>
                <a:t>bit</a:t>
              </a:r>
              <a:endParaRPr lang="de-DE" sz="1000" dirty="0"/>
            </a:p>
          </p:txBody>
        </p:sp>
        <p:sp>
          <p:nvSpPr>
            <p:cNvPr id="128" name="Textfeld 127"/>
            <p:cNvSpPr txBox="1"/>
            <p:nvPr/>
          </p:nvSpPr>
          <p:spPr>
            <a:xfrm>
              <a:off x="8124748" y="4454573"/>
              <a:ext cx="1027845" cy="246221"/>
            </a:xfrm>
            <a:prstGeom prst="rect">
              <a:avLst/>
            </a:prstGeom>
            <a:noFill/>
          </p:spPr>
          <p:txBody>
            <a:bodyPr wrap="none" rtlCol="0">
              <a:spAutoFit/>
            </a:bodyPr>
            <a:lstStyle/>
            <a:p>
              <a:r>
                <a:rPr lang="de-DE" sz="1000" dirty="0" smtClean="0"/>
                <a:t>128 </a:t>
              </a:r>
              <a:r>
                <a:rPr lang="de-DE" sz="1000" dirty="0" err="1" smtClean="0"/>
                <a:t>bit</a:t>
              </a:r>
              <a:r>
                <a:rPr lang="de-DE" sz="1000" dirty="0" smtClean="0"/>
                <a:t> </a:t>
              </a:r>
              <a:r>
                <a:rPr lang="de-DE" sz="1000" dirty="0" err="1" smtClean="0"/>
                <a:t>register</a:t>
              </a:r>
              <a:endParaRPr lang="de-DE" sz="1000" dirty="0"/>
            </a:p>
          </p:txBody>
        </p:sp>
      </p:grpSp>
      <p:sp>
        <p:nvSpPr>
          <p:cNvPr id="130" name="Textplatzhalter 2"/>
          <p:cNvSpPr>
            <a:spLocks noGrp="1"/>
          </p:cNvSpPr>
          <p:nvPr>
            <p:ph type="body" sz="quarter" idx="10"/>
          </p:nvPr>
        </p:nvSpPr>
        <p:spPr>
          <a:xfrm>
            <a:off x="197417" y="950258"/>
            <a:ext cx="6018789" cy="4968552"/>
          </a:xfrm>
        </p:spPr>
        <p:txBody>
          <a:bodyPr/>
          <a:lstStyle/>
          <a:p>
            <a:r>
              <a:rPr lang="de-DE" sz="1600" dirty="0"/>
              <a:t>SIMD </a:t>
            </a:r>
            <a:r>
              <a:rPr lang="de-DE" sz="1600" dirty="0" err="1"/>
              <a:t>can</a:t>
            </a:r>
            <a:r>
              <a:rPr lang="de-DE" sz="1600" dirty="0"/>
              <a:t> </a:t>
            </a:r>
            <a:r>
              <a:rPr lang="de-DE" sz="1600" dirty="0" err="1"/>
              <a:t>execute</a:t>
            </a:r>
            <a:r>
              <a:rPr lang="de-DE" sz="1600" dirty="0"/>
              <a:t> </a:t>
            </a:r>
            <a:r>
              <a:rPr lang="de-DE" sz="1600" dirty="0" err="1"/>
              <a:t>the</a:t>
            </a:r>
            <a:r>
              <a:rPr lang="de-DE" sz="1600" dirty="0"/>
              <a:t> same </a:t>
            </a:r>
            <a:r>
              <a:rPr lang="de-DE" sz="1600" dirty="0" err="1"/>
              <a:t>operation</a:t>
            </a:r>
            <a:r>
              <a:rPr lang="de-DE" sz="1600" dirty="0"/>
              <a:t> on multiple </a:t>
            </a:r>
            <a:r>
              <a:rPr lang="de-DE" sz="1600" dirty="0" err="1"/>
              <a:t>data</a:t>
            </a:r>
            <a:r>
              <a:rPr lang="de-DE" sz="1600" dirty="0"/>
              <a:t>, </a:t>
            </a:r>
            <a:r>
              <a:rPr lang="de-DE" sz="1600" dirty="0" err="1"/>
              <a:t>reducing</a:t>
            </a:r>
            <a:r>
              <a:rPr lang="de-DE" sz="1600" dirty="0"/>
              <a:t> </a:t>
            </a:r>
            <a:r>
              <a:rPr lang="de-DE" sz="1600" dirty="0" err="1"/>
              <a:t>the</a:t>
            </a:r>
            <a:r>
              <a:rPr lang="de-DE" sz="1600" dirty="0"/>
              <a:t> </a:t>
            </a:r>
            <a:r>
              <a:rPr lang="de-DE" sz="1600" dirty="0" err="1"/>
              <a:t>amount</a:t>
            </a:r>
            <a:r>
              <a:rPr lang="de-DE" sz="1600" dirty="0"/>
              <a:t> </a:t>
            </a:r>
            <a:r>
              <a:rPr lang="de-DE" sz="1600" dirty="0" err="1"/>
              <a:t>of</a:t>
            </a:r>
            <a:r>
              <a:rPr lang="de-DE" sz="1600" dirty="0"/>
              <a:t> </a:t>
            </a:r>
            <a:r>
              <a:rPr lang="de-DE" sz="1600" dirty="0" err="1"/>
              <a:t>neccessary</a:t>
            </a:r>
            <a:r>
              <a:rPr lang="de-DE" sz="1600" dirty="0"/>
              <a:t> </a:t>
            </a:r>
            <a:r>
              <a:rPr lang="de-DE" sz="1600" dirty="0" err="1" smtClean="0"/>
              <a:t>operations</a:t>
            </a:r>
            <a:endParaRPr lang="de-DE" sz="1600" dirty="0"/>
          </a:p>
          <a:p>
            <a:r>
              <a:rPr lang="de-DE" sz="1600" dirty="0" err="1"/>
              <a:t>Only</a:t>
            </a:r>
            <a:r>
              <a:rPr lang="de-DE" sz="1600" dirty="0"/>
              <a:t> </a:t>
            </a:r>
            <a:r>
              <a:rPr lang="de-DE" sz="1600" dirty="0" err="1"/>
              <a:t>the</a:t>
            </a:r>
            <a:r>
              <a:rPr lang="de-DE" sz="1600" dirty="0"/>
              <a:t> same type </a:t>
            </a:r>
            <a:r>
              <a:rPr lang="de-DE" sz="1600" dirty="0" err="1"/>
              <a:t>of</a:t>
            </a:r>
            <a:r>
              <a:rPr lang="de-DE" sz="1600" dirty="0"/>
              <a:t> </a:t>
            </a:r>
            <a:r>
              <a:rPr lang="de-DE" sz="1600" dirty="0" err="1"/>
              <a:t>operation</a:t>
            </a:r>
            <a:r>
              <a:rPr lang="de-DE" sz="1600" dirty="0"/>
              <a:t> </a:t>
            </a:r>
            <a:r>
              <a:rPr lang="de-DE" sz="1600" dirty="0" err="1"/>
              <a:t>can</a:t>
            </a:r>
            <a:r>
              <a:rPr lang="de-DE" sz="1600" dirty="0"/>
              <a:t> </a:t>
            </a:r>
            <a:r>
              <a:rPr lang="de-DE" sz="1600" dirty="0" err="1"/>
              <a:t>be</a:t>
            </a:r>
            <a:r>
              <a:rPr lang="de-DE" sz="1600" dirty="0"/>
              <a:t> </a:t>
            </a:r>
            <a:r>
              <a:rPr lang="de-DE" sz="1600" dirty="0" err="1"/>
              <a:t>executed</a:t>
            </a:r>
            <a:r>
              <a:rPr lang="de-DE" sz="1600" dirty="0"/>
              <a:t> on all </a:t>
            </a:r>
            <a:r>
              <a:rPr lang="de-DE" sz="1600" dirty="0" err="1"/>
              <a:t>data</a:t>
            </a:r>
            <a:r>
              <a:rPr lang="de-DE" sz="1600" dirty="0"/>
              <a:t> in </a:t>
            </a:r>
            <a:r>
              <a:rPr lang="de-DE" sz="1600" dirty="0" err="1"/>
              <a:t>one</a:t>
            </a:r>
            <a:r>
              <a:rPr lang="de-DE" sz="1600" dirty="0"/>
              <a:t> </a:t>
            </a:r>
            <a:r>
              <a:rPr lang="de-DE" sz="1600" dirty="0" err="1"/>
              <a:t>cycle</a:t>
            </a:r>
            <a:r>
              <a:rPr lang="de-DE" sz="1600" dirty="0"/>
              <a:t> </a:t>
            </a:r>
          </a:p>
          <a:p>
            <a:r>
              <a:rPr lang="de-DE" sz="1600" dirty="0"/>
              <a:t>Data </a:t>
            </a:r>
            <a:r>
              <a:rPr lang="de-DE" sz="1600" dirty="0" err="1"/>
              <a:t>is</a:t>
            </a:r>
            <a:r>
              <a:rPr lang="de-DE" sz="1600" dirty="0"/>
              <a:t> </a:t>
            </a:r>
            <a:r>
              <a:rPr lang="de-DE" sz="1600" dirty="0" err="1"/>
              <a:t>stored</a:t>
            </a:r>
            <a:r>
              <a:rPr lang="de-DE" sz="1600" dirty="0"/>
              <a:t> </a:t>
            </a:r>
            <a:r>
              <a:rPr lang="de-DE" sz="1600" dirty="0" err="1"/>
              <a:t>as</a:t>
            </a:r>
            <a:r>
              <a:rPr lang="de-DE" sz="1600" dirty="0"/>
              <a:t> a </a:t>
            </a:r>
            <a:r>
              <a:rPr lang="de-DE" sz="1600" dirty="0" err="1"/>
              <a:t>vector</a:t>
            </a:r>
            <a:r>
              <a:rPr lang="de-DE" sz="1600" dirty="0"/>
              <a:t> </a:t>
            </a:r>
            <a:r>
              <a:rPr lang="de-DE" sz="1600" dirty="0" err="1"/>
              <a:t>of</a:t>
            </a:r>
            <a:r>
              <a:rPr lang="de-DE" sz="1600" dirty="0"/>
              <a:t> multiple </a:t>
            </a:r>
            <a:r>
              <a:rPr lang="de-DE" sz="1600" dirty="0" err="1"/>
              <a:t>scalar</a:t>
            </a:r>
            <a:r>
              <a:rPr lang="de-DE" sz="1600" dirty="0"/>
              <a:t> </a:t>
            </a:r>
            <a:r>
              <a:rPr lang="de-DE" sz="1600" dirty="0" err="1"/>
              <a:t>values</a:t>
            </a:r>
            <a:r>
              <a:rPr lang="de-DE" sz="1600" dirty="0"/>
              <a:t>. </a:t>
            </a:r>
          </a:p>
          <a:p>
            <a:r>
              <a:rPr lang="de-DE" sz="1600" dirty="0"/>
              <a:t>SIMD </a:t>
            </a:r>
            <a:r>
              <a:rPr lang="de-DE" sz="1600" dirty="0" err="1"/>
              <a:t>registers</a:t>
            </a:r>
            <a:r>
              <a:rPr lang="de-DE" sz="1600" dirty="0"/>
              <a:t> </a:t>
            </a:r>
            <a:r>
              <a:rPr lang="de-DE" sz="1600" dirty="0" err="1"/>
              <a:t>support</a:t>
            </a:r>
            <a:r>
              <a:rPr lang="de-DE" sz="1600" dirty="0"/>
              <a:t> different </a:t>
            </a:r>
            <a:r>
              <a:rPr lang="de-DE" sz="1600" dirty="0" err="1"/>
              <a:t>data</a:t>
            </a:r>
            <a:r>
              <a:rPr lang="de-DE" sz="1600" dirty="0"/>
              <a:t> </a:t>
            </a:r>
            <a:r>
              <a:rPr lang="de-DE" sz="1600" dirty="0" err="1"/>
              <a:t>types</a:t>
            </a:r>
            <a:r>
              <a:rPr lang="de-DE" sz="1600" dirty="0"/>
              <a:t> </a:t>
            </a:r>
            <a:r>
              <a:rPr lang="de-DE" sz="1600" dirty="0" err="1"/>
              <a:t>of</a:t>
            </a:r>
            <a:r>
              <a:rPr lang="de-DE" sz="1600" dirty="0"/>
              <a:t> different </a:t>
            </a:r>
            <a:r>
              <a:rPr lang="de-DE" sz="1600" dirty="0" err="1" smtClean="0"/>
              <a:t>sizes</a:t>
            </a:r>
            <a:endParaRPr lang="de-DE" sz="1600" dirty="0"/>
          </a:p>
          <a:p>
            <a:r>
              <a:rPr lang="de-DE" sz="1600" dirty="0" err="1"/>
              <a:t>Within</a:t>
            </a:r>
            <a:r>
              <a:rPr lang="de-DE" sz="1600" dirty="0"/>
              <a:t> a </a:t>
            </a:r>
            <a:r>
              <a:rPr lang="de-DE" sz="1600" dirty="0" err="1"/>
              <a:t>single</a:t>
            </a:r>
            <a:r>
              <a:rPr lang="de-DE" sz="1600" dirty="0"/>
              <a:t> </a:t>
            </a:r>
            <a:r>
              <a:rPr lang="de-DE" sz="1600" dirty="0" err="1"/>
              <a:t>operation</a:t>
            </a:r>
            <a:r>
              <a:rPr lang="de-DE" sz="1600" dirty="0"/>
              <a:t> </a:t>
            </a:r>
            <a:r>
              <a:rPr lang="de-DE" sz="1600" dirty="0" err="1"/>
              <a:t>and</a:t>
            </a:r>
            <a:r>
              <a:rPr lang="de-DE" sz="1600" dirty="0"/>
              <a:t> </a:t>
            </a:r>
            <a:r>
              <a:rPr lang="de-DE" sz="1600" dirty="0" err="1"/>
              <a:t>vector</a:t>
            </a:r>
            <a:r>
              <a:rPr lang="de-DE" sz="1600" dirty="0"/>
              <a:t>, all </a:t>
            </a:r>
            <a:r>
              <a:rPr lang="de-DE" sz="1600" dirty="0" err="1"/>
              <a:t>data</a:t>
            </a:r>
            <a:r>
              <a:rPr lang="de-DE" sz="1600" dirty="0"/>
              <a:t> </a:t>
            </a:r>
            <a:r>
              <a:rPr lang="de-DE" sz="1600" dirty="0" err="1"/>
              <a:t>types</a:t>
            </a:r>
            <a:r>
              <a:rPr lang="de-DE" sz="1600" dirty="0"/>
              <a:t> must </a:t>
            </a:r>
            <a:r>
              <a:rPr lang="de-DE" sz="1600" dirty="0" err="1"/>
              <a:t>be</a:t>
            </a:r>
            <a:r>
              <a:rPr lang="de-DE" sz="1600" dirty="0"/>
              <a:t> </a:t>
            </a:r>
            <a:r>
              <a:rPr lang="de-DE" sz="1600" dirty="0" err="1"/>
              <a:t>the</a:t>
            </a:r>
            <a:r>
              <a:rPr lang="de-DE" sz="1600" dirty="0"/>
              <a:t> same</a:t>
            </a:r>
          </a:p>
          <a:p>
            <a:r>
              <a:rPr lang="de-DE" sz="1600" dirty="0" smtClean="0"/>
              <a:t>The </a:t>
            </a:r>
            <a:r>
              <a:rPr lang="de-DE" sz="1600" dirty="0" err="1"/>
              <a:t>number</a:t>
            </a:r>
            <a:r>
              <a:rPr lang="de-DE" sz="1600" dirty="0"/>
              <a:t> </a:t>
            </a:r>
            <a:r>
              <a:rPr lang="de-DE" sz="1600" dirty="0" err="1"/>
              <a:t>of</a:t>
            </a:r>
            <a:r>
              <a:rPr lang="de-DE" sz="1600" dirty="0"/>
              <a:t> </a:t>
            </a:r>
            <a:r>
              <a:rPr lang="de-DE" sz="1600" dirty="0" err="1"/>
              <a:t>data</a:t>
            </a:r>
            <a:r>
              <a:rPr lang="de-DE" sz="1600" dirty="0"/>
              <a:t> </a:t>
            </a:r>
            <a:r>
              <a:rPr lang="de-DE" sz="1600" dirty="0" err="1"/>
              <a:t>that</a:t>
            </a:r>
            <a:r>
              <a:rPr lang="de-DE" sz="1600" dirty="0"/>
              <a:t> </a:t>
            </a:r>
            <a:r>
              <a:rPr lang="de-DE" sz="1600" dirty="0" err="1"/>
              <a:t>can</a:t>
            </a:r>
            <a:r>
              <a:rPr lang="de-DE" sz="1600" dirty="0"/>
              <a:t> </a:t>
            </a:r>
            <a:r>
              <a:rPr lang="de-DE" sz="1600" dirty="0" err="1"/>
              <a:t>be</a:t>
            </a:r>
            <a:r>
              <a:rPr lang="de-DE" sz="1600" dirty="0"/>
              <a:t> </a:t>
            </a:r>
            <a:r>
              <a:rPr lang="de-DE" sz="1600" dirty="0" err="1"/>
              <a:t>handled</a:t>
            </a:r>
            <a:r>
              <a:rPr lang="de-DE" sz="1600" dirty="0"/>
              <a:t> </a:t>
            </a:r>
            <a:r>
              <a:rPr lang="de-DE" sz="1600" dirty="0" err="1"/>
              <a:t>within</a:t>
            </a:r>
            <a:r>
              <a:rPr lang="de-DE" sz="1600" dirty="0"/>
              <a:t> a </a:t>
            </a:r>
            <a:r>
              <a:rPr lang="de-DE" sz="1600" dirty="0" err="1"/>
              <a:t>single</a:t>
            </a:r>
            <a:r>
              <a:rPr lang="de-DE" sz="1600" dirty="0"/>
              <a:t> </a:t>
            </a:r>
            <a:r>
              <a:rPr lang="de-DE" sz="1600" dirty="0" err="1"/>
              <a:t>operation</a:t>
            </a:r>
            <a:r>
              <a:rPr lang="de-DE" sz="1600" dirty="0"/>
              <a:t> </a:t>
            </a:r>
            <a:r>
              <a:rPr lang="de-DE" sz="1600" dirty="0" err="1"/>
              <a:t>depends</a:t>
            </a:r>
            <a:r>
              <a:rPr lang="de-DE" sz="1600" dirty="0"/>
              <a:t> on </a:t>
            </a:r>
            <a:r>
              <a:rPr lang="de-DE" sz="1600" dirty="0" err="1"/>
              <a:t>the</a:t>
            </a:r>
            <a:r>
              <a:rPr lang="de-DE" sz="1600" dirty="0"/>
              <a:t> </a:t>
            </a:r>
            <a:r>
              <a:rPr lang="de-DE" sz="1600" dirty="0" err="1"/>
              <a:t>register</a:t>
            </a:r>
            <a:r>
              <a:rPr lang="de-DE" sz="1600" dirty="0"/>
              <a:t> </a:t>
            </a:r>
            <a:r>
              <a:rPr lang="de-DE" sz="1600" dirty="0" err="1"/>
              <a:t>size</a:t>
            </a:r>
            <a:r>
              <a:rPr lang="de-DE" sz="1600" dirty="0"/>
              <a:t> </a:t>
            </a:r>
            <a:r>
              <a:rPr lang="de-DE" sz="1600" dirty="0" err="1"/>
              <a:t>and</a:t>
            </a:r>
            <a:r>
              <a:rPr lang="de-DE" sz="1600" dirty="0"/>
              <a:t> </a:t>
            </a:r>
            <a:r>
              <a:rPr lang="de-DE" sz="1600" dirty="0" err="1"/>
              <a:t>data</a:t>
            </a:r>
            <a:r>
              <a:rPr lang="de-DE" sz="1600" dirty="0"/>
              <a:t> </a:t>
            </a:r>
            <a:r>
              <a:rPr lang="de-DE" sz="1600" dirty="0" smtClean="0"/>
              <a:t>type</a:t>
            </a:r>
          </a:p>
          <a:p>
            <a:r>
              <a:rPr lang="de-DE" sz="1600" dirty="0" err="1" smtClean="0"/>
              <a:t>Vector</a:t>
            </a:r>
            <a:r>
              <a:rPr lang="de-DE" sz="1600" dirty="0" smtClean="0"/>
              <a:t> </a:t>
            </a:r>
            <a:r>
              <a:rPr lang="de-DE" sz="1600" dirty="0" err="1" smtClean="0"/>
              <a:t>modules</a:t>
            </a:r>
            <a:r>
              <a:rPr lang="de-DE" sz="1600" dirty="0" smtClean="0"/>
              <a:t> </a:t>
            </a:r>
            <a:r>
              <a:rPr lang="de-DE" sz="1600" dirty="0" err="1" smtClean="0"/>
              <a:t>only</a:t>
            </a:r>
            <a:r>
              <a:rPr lang="de-DE" sz="1600" dirty="0" smtClean="0"/>
              <a:t> </a:t>
            </a:r>
            <a:r>
              <a:rPr lang="de-DE" sz="1600" dirty="0" err="1" smtClean="0"/>
              <a:t>support</a:t>
            </a:r>
            <a:r>
              <a:rPr lang="de-DE" sz="1600" dirty="0" smtClean="0"/>
              <a:t> a limited </a:t>
            </a:r>
            <a:r>
              <a:rPr lang="de-DE" sz="1600" dirty="0" err="1" smtClean="0"/>
              <a:t>set</a:t>
            </a:r>
            <a:r>
              <a:rPr lang="de-DE" sz="1600" dirty="0" smtClean="0"/>
              <a:t> </a:t>
            </a:r>
            <a:r>
              <a:rPr lang="de-DE" sz="1600" dirty="0" err="1" smtClean="0"/>
              <a:t>of</a:t>
            </a:r>
            <a:r>
              <a:rPr lang="de-DE" sz="1600" dirty="0" smtClean="0"/>
              <a:t> variable </a:t>
            </a:r>
            <a:r>
              <a:rPr lang="de-DE" sz="1600" dirty="0" err="1" smtClean="0"/>
              <a:t>types</a:t>
            </a:r>
            <a:r>
              <a:rPr lang="de-DE" sz="1600" dirty="0" smtClean="0"/>
              <a:t> </a:t>
            </a:r>
            <a:r>
              <a:rPr lang="de-DE" sz="1600" dirty="0" err="1" smtClean="0"/>
              <a:t>and</a:t>
            </a:r>
            <a:r>
              <a:rPr lang="de-DE" sz="1600" dirty="0" smtClean="0"/>
              <a:t> limited </a:t>
            </a:r>
            <a:r>
              <a:rPr lang="de-DE" sz="1600" dirty="0" err="1" smtClean="0"/>
              <a:t>types</a:t>
            </a:r>
            <a:r>
              <a:rPr lang="de-DE" sz="1600" dirty="0" smtClean="0"/>
              <a:t> </a:t>
            </a:r>
            <a:r>
              <a:rPr lang="de-DE" sz="1600" dirty="0" err="1" smtClean="0"/>
              <a:t>of</a:t>
            </a:r>
            <a:r>
              <a:rPr lang="de-DE" sz="1600" dirty="0" smtClean="0"/>
              <a:t> </a:t>
            </a:r>
            <a:r>
              <a:rPr lang="de-DE" sz="1600" dirty="0" err="1" smtClean="0"/>
              <a:t>operations</a:t>
            </a:r>
            <a:r>
              <a:rPr lang="de-DE" sz="1600" dirty="0" smtClean="0"/>
              <a:t> </a:t>
            </a:r>
            <a:r>
              <a:rPr lang="de-DE" sz="1600" dirty="0" err="1" smtClean="0"/>
              <a:t>depending</a:t>
            </a:r>
            <a:r>
              <a:rPr lang="de-DE" sz="1600" dirty="0" smtClean="0"/>
              <a:t> on </a:t>
            </a:r>
            <a:r>
              <a:rPr lang="de-DE" sz="1600" dirty="0" err="1" smtClean="0"/>
              <a:t>the</a:t>
            </a:r>
            <a:r>
              <a:rPr lang="de-DE" sz="1600" dirty="0" smtClean="0"/>
              <a:t> variable type</a:t>
            </a:r>
          </a:p>
          <a:p>
            <a:r>
              <a:rPr lang="de-DE" sz="1600" dirty="0" err="1" smtClean="0"/>
              <a:t>One</a:t>
            </a:r>
            <a:r>
              <a:rPr lang="de-DE" sz="1600" dirty="0" smtClean="0"/>
              <a:t> </a:t>
            </a:r>
            <a:r>
              <a:rPr lang="de-DE" sz="1600" dirty="0" err="1" smtClean="0"/>
              <a:t>vector</a:t>
            </a:r>
            <a:r>
              <a:rPr lang="de-DE" sz="1600" dirty="0" smtClean="0"/>
              <a:t> </a:t>
            </a:r>
            <a:r>
              <a:rPr lang="de-DE" sz="1600" dirty="0" err="1" smtClean="0"/>
              <a:t>module</a:t>
            </a:r>
            <a:r>
              <a:rPr lang="de-DE" sz="1600" dirty="0" smtClean="0"/>
              <a:t> </a:t>
            </a:r>
            <a:r>
              <a:rPr lang="de-DE" sz="1600" dirty="0" err="1" smtClean="0"/>
              <a:t>contains</a:t>
            </a:r>
            <a:r>
              <a:rPr lang="de-DE" sz="1600" dirty="0" smtClean="0"/>
              <a:t> multiple </a:t>
            </a:r>
            <a:r>
              <a:rPr lang="de-DE" sz="1600" dirty="0" err="1" smtClean="0"/>
              <a:t>vector</a:t>
            </a:r>
            <a:r>
              <a:rPr lang="de-DE" sz="1600" dirty="0" smtClean="0"/>
              <a:t> </a:t>
            </a:r>
            <a:r>
              <a:rPr lang="de-DE" sz="1600" dirty="0" err="1" smtClean="0"/>
              <a:t>registers</a:t>
            </a:r>
            <a:r>
              <a:rPr lang="de-DE" sz="1600" dirty="0" smtClean="0"/>
              <a:t>, </a:t>
            </a:r>
            <a:r>
              <a:rPr lang="de-DE" sz="1600" dirty="0" err="1" smtClean="0"/>
              <a:t>for</a:t>
            </a:r>
            <a:r>
              <a:rPr lang="de-DE" sz="1600" dirty="0" smtClean="0"/>
              <a:t> </a:t>
            </a:r>
            <a:r>
              <a:rPr lang="de-DE" sz="1600" dirty="0" err="1" smtClean="0"/>
              <a:t>example</a:t>
            </a:r>
            <a:r>
              <a:rPr lang="de-DE" sz="1600" dirty="0" smtClean="0"/>
              <a:t> AVX2 </a:t>
            </a:r>
            <a:r>
              <a:rPr lang="de-DE" sz="1600" dirty="0" err="1" smtClean="0"/>
              <a:t>has</a:t>
            </a:r>
            <a:r>
              <a:rPr lang="de-DE" sz="1600" dirty="0" smtClean="0"/>
              <a:t> 16 256 </a:t>
            </a:r>
            <a:r>
              <a:rPr lang="de-DE" sz="1600" dirty="0" err="1" smtClean="0"/>
              <a:t>bit</a:t>
            </a:r>
            <a:r>
              <a:rPr lang="de-DE" sz="1600" dirty="0" smtClean="0"/>
              <a:t> </a:t>
            </a:r>
            <a:r>
              <a:rPr lang="de-DE" sz="1600" dirty="0" err="1" smtClean="0"/>
              <a:t>registers</a:t>
            </a:r>
            <a:endParaRPr lang="de-DE" sz="1600" dirty="0"/>
          </a:p>
          <a:p>
            <a:r>
              <a:rPr lang="de-DE" sz="1600" dirty="0"/>
              <a:t>Common </a:t>
            </a:r>
            <a:r>
              <a:rPr lang="de-DE" sz="1600" dirty="0" err="1"/>
              <a:t>examples</a:t>
            </a:r>
            <a:r>
              <a:rPr lang="de-DE" sz="1600" dirty="0"/>
              <a:t> </a:t>
            </a:r>
            <a:r>
              <a:rPr lang="de-DE" sz="1600" dirty="0" err="1"/>
              <a:t>for</a:t>
            </a:r>
            <a:r>
              <a:rPr lang="de-DE" sz="1600" dirty="0"/>
              <a:t> SIMD: MMX, SSE, AVX</a:t>
            </a:r>
          </a:p>
          <a:p>
            <a:pPr marL="0" indent="0">
              <a:buNone/>
            </a:pPr>
            <a:endParaRPr lang="de-DE" sz="1500" dirty="0"/>
          </a:p>
        </p:txBody>
      </p:sp>
    </p:spTree>
    <p:extLst>
      <p:ext uri="{BB962C8B-B14F-4D97-AF65-F5344CB8AC3E}">
        <p14:creationId xmlns:p14="http://schemas.microsoft.com/office/powerpoint/2010/main" val="1125844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endParaRPr lang="en-US" noProof="0" dirty="0"/>
          </a:p>
          <a:p>
            <a:r>
              <a:rPr lang="en-US" noProof="0" dirty="0" smtClean="0"/>
              <a:t>Course agenda</a:t>
            </a:r>
            <a:endParaRPr lang="en-US" noProof="0" dirty="0"/>
          </a:p>
        </p:txBody>
      </p:sp>
      <p:graphicFrame>
        <p:nvGraphicFramePr>
          <p:cNvPr id="7" name="Tabellenplatzhalter 3"/>
          <p:cNvGraphicFramePr>
            <a:graphicFrameLocks/>
          </p:cNvGraphicFramePr>
          <p:nvPr>
            <p:extLst>
              <p:ext uri="{D42A27DB-BD31-4B8C-83A1-F6EECF244321}">
                <p14:modId xmlns:p14="http://schemas.microsoft.com/office/powerpoint/2010/main" val="508673864"/>
              </p:ext>
            </p:extLst>
          </p:nvPr>
        </p:nvGraphicFramePr>
        <p:xfrm>
          <a:off x="334962" y="981075"/>
          <a:ext cx="11522075" cy="4860000"/>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540000">
                <a:tc>
                  <a:txBody>
                    <a:bodyPr/>
                    <a:lstStyle/>
                    <a:p>
                      <a:pPr algn="ctr"/>
                      <a:endParaRPr lang="en-GB" sz="160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smtClean="0">
                          <a:solidFill>
                            <a:srgbClr val="000000"/>
                          </a:solidFill>
                          <a:effectLst/>
                          <a:latin typeface="Arial-BoldMT"/>
                        </a:rPr>
                        <a:t>Introduction</a:t>
                      </a:r>
                      <a:r>
                        <a:rPr lang="de-DE" sz="1600" b="1" i="0" dirty="0" smtClean="0">
                          <a:solidFill>
                            <a:srgbClr val="000000"/>
                          </a:solidFill>
                          <a:effectLst/>
                          <a:latin typeface="Arial-BoldMT"/>
                        </a:rPr>
                        <a:t> </a:t>
                      </a:r>
                      <a:r>
                        <a:rPr lang="de-DE" sz="1600" b="1" i="0" dirty="0">
                          <a:solidFill>
                            <a:srgbClr val="000000"/>
                          </a:solidFill>
                          <a:effectLst/>
                          <a:latin typeface="Arial-BoldMT"/>
                        </a:rPr>
                        <a:t>&amp; Course </a:t>
                      </a:r>
                      <a:r>
                        <a:rPr lang="de-DE" sz="1600" b="1" i="0" dirty="0" err="1">
                          <a:solidFill>
                            <a:srgbClr val="000000"/>
                          </a:solidFill>
                          <a:effectLst/>
                          <a:latin typeface="Arial-BoldMT"/>
                        </a:rPr>
                        <a:t>Concept</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540000">
                <a:tc>
                  <a:txBody>
                    <a:bodyPr/>
                    <a:lstStyle/>
                    <a:p>
                      <a:pPr algn="ctr"/>
                      <a:r>
                        <a:rPr lang="de-DE" sz="1600" b="0" i="0" dirty="0">
                          <a:solidFill>
                            <a:srgbClr val="FFFFFF"/>
                          </a:solidFill>
                          <a:effectLst/>
                          <a:latin typeface="ArialMT"/>
                        </a:rPr>
                        <a:t>1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Development Environment &amp; IDE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1219936"/>
                  </a:ext>
                </a:extLst>
              </a:tr>
              <a:tr h="540000">
                <a:tc>
                  <a:txBody>
                    <a:bodyPr/>
                    <a:lstStyle/>
                    <a:p>
                      <a:pPr algn="ctr"/>
                      <a:r>
                        <a:rPr lang="de-DE" sz="1600" b="0" i="0" dirty="0">
                          <a:solidFill>
                            <a:srgbClr val="FFFFFF"/>
                          </a:solidFill>
                          <a:effectLst/>
                          <a:latin typeface="ArialMT"/>
                        </a:rPr>
                        <a:t>2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a:solidFill>
                            <a:srgbClr val="000000"/>
                          </a:solidFill>
                          <a:effectLst/>
                          <a:latin typeface="Arial-BoldMT"/>
                        </a:rPr>
                        <a:t>Recap</a:t>
                      </a:r>
                      <a:r>
                        <a:rPr lang="de-DE" sz="1600" b="1" i="0" dirty="0">
                          <a:solidFill>
                            <a:srgbClr val="000000"/>
                          </a:solidFill>
                          <a:effectLst/>
                          <a:latin typeface="Arial-BoldMT"/>
                        </a:rPr>
                        <a:t>: C++ Syntax &amp; Language Elements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2</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540000">
                <a:tc>
                  <a:txBody>
                    <a:bodyPr/>
                    <a:lstStyle/>
                    <a:p>
                      <a:pPr algn="ctr"/>
                      <a:r>
                        <a:rPr lang="de-DE" sz="1600" b="0" i="0" dirty="0">
                          <a:solidFill>
                            <a:srgbClr val="FFFFFF"/>
                          </a:solidFill>
                          <a:effectLst/>
                          <a:latin typeface="ArialMT"/>
                        </a:rPr>
                        <a:t>3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Software Design &amp; </a:t>
                      </a:r>
                      <a:r>
                        <a:rPr lang="de-DE" sz="1600" b="1" i="0" dirty="0" smtClean="0">
                          <a:solidFill>
                            <a:srgbClr val="000000"/>
                          </a:solidFill>
                          <a:effectLst/>
                          <a:latin typeface="Arial-BoldMT"/>
                        </a:rPr>
                        <a:t>Patterns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3, 4</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6786221"/>
                  </a:ext>
                </a:extLst>
              </a:tr>
              <a:tr h="540000">
                <a:tc>
                  <a:txBody>
                    <a:bodyPr/>
                    <a:lstStyle/>
                    <a:p>
                      <a:pPr algn="ctr"/>
                      <a:r>
                        <a:rPr lang="de-DE" sz="1600" b="0" i="0" dirty="0">
                          <a:solidFill>
                            <a:srgbClr val="FFFFFF"/>
                          </a:solidFill>
                          <a:effectLst/>
                          <a:latin typeface="ArialMT"/>
                        </a:rPr>
                        <a:t>4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Modern C++ </a:t>
                      </a:r>
                      <a:r>
                        <a:rPr lang="de-DE" sz="1600" b="1" i="0" dirty="0" err="1">
                          <a:solidFill>
                            <a:srgbClr val="000000"/>
                          </a:solidFill>
                          <a:effectLst/>
                          <a:latin typeface="Arial-BoldMT"/>
                        </a:rPr>
                        <a:t>Concepts</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a:t>
                      </a:r>
                      <a:r>
                        <a:rPr lang="de-DE" sz="1600" b="0" i="0" dirty="0" smtClean="0">
                          <a:solidFill>
                            <a:srgbClr val="000000"/>
                          </a:solidFill>
                          <a:effectLst/>
                          <a:latin typeface="ArialMT"/>
                        </a:rPr>
                        <a:t>5, </a:t>
                      </a:r>
                      <a:r>
                        <a:rPr lang="de-DE" sz="1600" b="0" i="0" dirty="0">
                          <a:solidFill>
                            <a:srgbClr val="000000"/>
                          </a:solidFill>
                          <a:effectLst/>
                          <a:latin typeface="ArialMT"/>
                        </a:rPr>
                        <a:t>6</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540000">
                <a:tc>
                  <a:txBody>
                    <a:bodyPr/>
                    <a:lstStyle/>
                    <a:p>
                      <a:pPr algn="ctr"/>
                      <a:r>
                        <a:rPr lang="de-DE" sz="1600" b="0" i="0" dirty="0">
                          <a:solidFill>
                            <a:srgbClr val="FFFFFF"/>
                          </a:solidFill>
                          <a:effectLst/>
                          <a:latin typeface="ArialMT"/>
                        </a:rPr>
                        <a:t>5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a:solidFill>
                            <a:srgbClr val="000000"/>
                          </a:solidFill>
                          <a:effectLst/>
                          <a:latin typeface="Arial-BoldMT"/>
                        </a:rPr>
                        <a:t>Embedded Software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7 (</a:t>
                      </a:r>
                      <a:r>
                        <a:rPr lang="de-DE" sz="1600" b="0" i="0" dirty="0" err="1" smtClean="0">
                          <a:solidFill>
                            <a:srgbClr val="000000"/>
                          </a:solidFill>
                          <a:effectLst/>
                          <a:latin typeface="ArialMT"/>
                        </a:rPr>
                        <a:t>today</a:t>
                      </a:r>
                      <a:r>
                        <a:rPr lang="de-DE" sz="1600" b="0" i="0" dirty="0" smtClean="0">
                          <a:solidFill>
                            <a:srgbClr val="000000"/>
                          </a:solidFill>
                          <a:effectLst/>
                          <a:latin typeface="ArialMT"/>
                        </a:rPr>
                        <a:t>)</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8399140"/>
                  </a:ext>
                </a:extLst>
              </a:tr>
              <a:tr h="540000">
                <a:tc>
                  <a:txBody>
                    <a:bodyPr/>
                    <a:lstStyle/>
                    <a:p>
                      <a:pPr algn="ctr"/>
                      <a:r>
                        <a:rPr lang="de-DE" sz="1600" b="0" i="0" dirty="0">
                          <a:solidFill>
                            <a:srgbClr val="FFFFFF"/>
                          </a:solidFill>
                          <a:effectLst/>
                          <a:latin typeface="ArialMT"/>
                        </a:rPr>
                        <a:t>6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en-US" sz="1600" b="1" i="0">
                          <a:solidFill>
                            <a:srgbClr val="000000"/>
                          </a:solidFill>
                          <a:effectLst/>
                          <a:latin typeface="Arial-BoldMT"/>
                        </a:rPr>
                        <a:t>Efficient Software Development &amp; Best Practices </a:t>
                      </a:r>
                      <a:endParaRPr lang="en-US">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8, 9</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540000">
                <a:tc>
                  <a:txBody>
                    <a:bodyPr/>
                    <a:lstStyle/>
                    <a:p>
                      <a:pPr algn="ctr"/>
                      <a:r>
                        <a:rPr lang="de-DE" sz="1600" b="0" i="0" dirty="0">
                          <a:solidFill>
                            <a:srgbClr val="FFFFFF"/>
                          </a:solidFill>
                          <a:effectLst/>
                          <a:latin typeface="ArialMT"/>
                        </a:rPr>
                        <a:t>7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a:solidFill>
                            <a:srgbClr val="000000"/>
                          </a:solidFill>
                          <a:effectLst/>
                          <a:latin typeface="Arial-BoldMT"/>
                        </a:rPr>
                        <a:t>Testing &amp; Code Quality </a:t>
                      </a:r>
                      <a:endParaRPr lang="de-DE">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9, 10</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4297948"/>
                  </a:ext>
                </a:extLst>
              </a:tr>
              <a:tr h="540000">
                <a:tc>
                  <a:txBody>
                    <a:bodyPr/>
                    <a:lstStyle/>
                    <a:p>
                      <a:pPr algn="ct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spcBef>
                          <a:spcPts val="600"/>
                        </a:spcBef>
                        <a:spcAft>
                          <a:spcPts val="600"/>
                        </a:spcAft>
                      </a:pPr>
                      <a:r>
                        <a:rPr lang="de-DE" sz="1600" b="1" i="0" dirty="0" err="1" smtClean="0">
                          <a:solidFill>
                            <a:srgbClr val="000000"/>
                          </a:solidFill>
                          <a:effectLst/>
                          <a:latin typeface="Arial-BoldMT"/>
                        </a:rPr>
                        <a:t>Wrap-Up</a:t>
                      </a:r>
                      <a:r>
                        <a:rPr lang="de-DE" sz="1600" b="1" i="0" dirty="0" smtClean="0">
                          <a:solidFill>
                            <a:srgbClr val="000000"/>
                          </a:solidFill>
                          <a:effectLst/>
                          <a:latin typeface="Arial-BoldMT"/>
                        </a:rPr>
                        <a:t> &amp; </a:t>
                      </a:r>
                      <a:r>
                        <a:rPr lang="de-DE" sz="1600" b="1" i="0" dirty="0" err="1" smtClean="0">
                          <a:solidFill>
                            <a:srgbClr val="000000"/>
                          </a:solidFill>
                          <a:effectLst/>
                          <a:latin typeface="Arial-BoldMT"/>
                        </a:rPr>
                        <a:t>Conclusion</a:t>
                      </a:r>
                      <a:r>
                        <a:rPr lang="de-DE" sz="1600" b="1" i="0" dirty="0" smtClean="0">
                          <a:solidFill>
                            <a:srgbClr val="000000"/>
                          </a:solidFill>
                          <a:effectLst/>
                          <a:latin typeface="Arial-BoldMT"/>
                        </a:rPr>
                        <a:t> </a:t>
                      </a:r>
                      <a:endParaRPr lang="de-DE" sz="16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en-US" dirty="0" smtClean="0"/>
                        <a:t>Workshop 10</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bl>
          </a:graphicData>
        </a:graphic>
      </p:graphicFrame>
    </p:spTree>
    <p:extLst>
      <p:ext uri="{BB962C8B-B14F-4D97-AF65-F5344CB8AC3E}">
        <p14:creationId xmlns:p14="http://schemas.microsoft.com/office/powerpoint/2010/main" val="2911641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err="1">
                <a:solidFill>
                  <a:schemeClr val="tx2"/>
                </a:solidFill>
              </a:rPr>
              <a:t>Vector</a:t>
            </a:r>
            <a:r>
              <a:rPr lang="de-DE" dirty="0">
                <a:solidFill>
                  <a:schemeClr val="tx2"/>
                </a:solidFill>
              </a:rPr>
              <a:t> Module</a:t>
            </a:r>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20</a:t>
            </a:fld>
            <a:endParaRPr lang="en-US" dirty="0"/>
          </a:p>
        </p:txBody>
      </p:sp>
      <p:sp>
        <p:nvSpPr>
          <p:cNvPr id="5" name="Rechteck: obere Ecken abgerundet 4">
            <a:extLst>
              <a:ext uri="{FF2B5EF4-FFF2-40B4-BE49-F238E27FC236}">
                <a16:creationId xmlns:a16="http://schemas.microsoft.com/office/drawing/2014/main" id="{604523D2-B6EA-76D0-4FF3-ABD046F6BAAA}"/>
              </a:ext>
            </a:extLst>
          </p:cNvPr>
          <p:cNvSpPr/>
          <p:nvPr/>
        </p:nvSpPr>
        <p:spPr>
          <a:xfrm>
            <a:off x="3863751" y="3429000"/>
            <a:ext cx="4464496" cy="3429000"/>
          </a:xfrm>
          <a:prstGeom prst="round2SameRect">
            <a:avLst/>
          </a:prstGeom>
          <a:solidFill>
            <a:srgbClr val="24ABF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t>E X E R C I S E </a:t>
            </a:r>
          </a:p>
          <a:p>
            <a:pPr algn="ctr"/>
            <a:endParaRPr lang="en-US" sz="1600" b="1" dirty="0">
              <a:latin typeface="Courier New" panose="02070309020205020404" pitchFamily="49" charset="0"/>
              <a:cs typeface="Courier New" panose="02070309020205020404" pitchFamily="49" charset="0"/>
            </a:endParaRPr>
          </a:p>
          <a:p>
            <a:pPr algn="ctr"/>
            <a:r>
              <a:rPr lang="en-US" sz="1600" b="1" dirty="0" err="1" smtClean="0">
                <a:latin typeface="Courier New" panose="02070309020205020404" pitchFamily="49" charset="0"/>
                <a:cs typeface="Courier New" panose="02070309020205020404" pitchFamily="49" charset="0"/>
              </a:rPr>
              <a:t>Parallel_computing</a:t>
            </a:r>
            <a:endParaRPr lang="en-US" sz="1600" b="1" dirty="0">
              <a:latin typeface="Courier New" panose="02070309020205020404" pitchFamily="49" charset="0"/>
              <a:cs typeface="Courier New" panose="02070309020205020404" pitchFamily="49" charset="0"/>
            </a:endParaRPr>
          </a:p>
        </p:txBody>
      </p:sp>
      <p:pic>
        <p:nvPicPr>
          <p:cNvPr id="6" name="Picture 6">
            <a:extLst>
              <a:ext uri="{FF2B5EF4-FFF2-40B4-BE49-F238E27FC236}">
                <a16:creationId xmlns:a16="http://schemas.microsoft.com/office/drawing/2014/main" id="{AAE259F4-EC2C-059D-422C-7CE7588EDF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3042" y="1988840"/>
            <a:ext cx="1285916" cy="12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739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err="1">
                <a:solidFill>
                  <a:schemeClr val="tx2"/>
                </a:solidFill>
              </a:rPr>
              <a:t>Vector</a:t>
            </a:r>
            <a:r>
              <a:rPr lang="de-DE" dirty="0">
                <a:solidFill>
                  <a:schemeClr val="tx2"/>
                </a:solidFill>
              </a:rPr>
              <a:t> </a:t>
            </a:r>
            <a:r>
              <a:rPr lang="de-DE" dirty="0" smtClean="0">
                <a:solidFill>
                  <a:schemeClr val="tx2"/>
                </a:solidFill>
              </a:rPr>
              <a:t>Module </a:t>
            </a:r>
            <a:r>
              <a:rPr lang="de-DE" dirty="0" err="1" smtClean="0">
                <a:solidFill>
                  <a:schemeClr val="tx2"/>
                </a:solidFill>
              </a:rPr>
              <a:t>Excercise</a:t>
            </a:r>
            <a:endParaRPr lang="de-DE" dirty="0">
              <a:solidFill>
                <a:schemeClr val="tx2"/>
              </a:solidFill>
            </a:endParaRPr>
          </a:p>
          <a:p>
            <a:endParaRPr lang="de-DE" dirty="0"/>
          </a:p>
        </p:txBody>
      </p:sp>
      <p:sp>
        <p:nvSpPr>
          <p:cNvPr id="3" name="Textplatzhalter 2"/>
          <p:cNvSpPr>
            <a:spLocks noGrp="1"/>
          </p:cNvSpPr>
          <p:nvPr>
            <p:ph type="body" sz="quarter" idx="10"/>
          </p:nvPr>
        </p:nvSpPr>
        <p:spPr/>
        <p:txBody>
          <a:bodyPr/>
          <a:lstStyle/>
          <a:p>
            <a:pPr marL="457200" indent="-457200">
              <a:buFont typeface="+mj-lt"/>
              <a:buAutoNum type="arabicPeriod"/>
            </a:pPr>
            <a:r>
              <a:rPr lang="de-DE" dirty="0" smtClean="0"/>
              <a:t>In </a:t>
            </a:r>
            <a:r>
              <a:rPr lang="de-DE" dirty="0" err="1" smtClean="0"/>
              <a:t>this</a:t>
            </a:r>
            <a:r>
              <a:rPr lang="de-DE" dirty="0" smtClean="0"/>
              <a:t> </a:t>
            </a:r>
            <a:r>
              <a:rPr lang="de-DE" dirty="0" err="1" smtClean="0"/>
              <a:t>excercise</a:t>
            </a:r>
            <a:r>
              <a:rPr lang="de-DE" dirty="0" smtClean="0"/>
              <a:t> </a:t>
            </a:r>
            <a:r>
              <a:rPr lang="de-DE" dirty="0" err="1" smtClean="0"/>
              <a:t>we</a:t>
            </a:r>
            <a:r>
              <a:rPr lang="de-DE" dirty="0" smtClean="0"/>
              <a:t> will </a:t>
            </a:r>
            <a:r>
              <a:rPr lang="de-DE" dirty="0" err="1" smtClean="0"/>
              <a:t>modify</a:t>
            </a:r>
            <a:r>
              <a:rPr lang="de-DE" dirty="0" smtClean="0"/>
              <a:t> an </a:t>
            </a:r>
            <a:r>
              <a:rPr lang="de-DE" dirty="0" err="1" smtClean="0"/>
              <a:t>image</a:t>
            </a:r>
            <a:r>
              <a:rPr lang="de-DE" dirty="0" smtClean="0"/>
              <a:t> </a:t>
            </a:r>
            <a:r>
              <a:rPr lang="de-DE" dirty="0" err="1" smtClean="0"/>
              <a:t>by</a:t>
            </a:r>
            <a:r>
              <a:rPr lang="de-DE" dirty="0" smtClean="0"/>
              <a:t> </a:t>
            </a:r>
            <a:r>
              <a:rPr lang="de-DE" dirty="0" err="1" smtClean="0"/>
              <a:t>using</a:t>
            </a:r>
            <a:r>
              <a:rPr lang="de-DE" dirty="0" smtClean="0"/>
              <a:t> </a:t>
            </a:r>
            <a:r>
              <a:rPr lang="de-DE" dirty="0" err="1" smtClean="0"/>
              <a:t>standard</a:t>
            </a:r>
            <a:r>
              <a:rPr lang="de-DE" dirty="0" smtClean="0"/>
              <a:t> C/C++ </a:t>
            </a:r>
            <a:r>
              <a:rPr lang="de-DE" dirty="0" err="1" smtClean="0"/>
              <a:t>instructions</a:t>
            </a:r>
            <a:r>
              <a:rPr lang="de-DE" dirty="0" smtClean="0"/>
              <a:t> </a:t>
            </a:r>
            <a:r>
              <a:rPr lang="de-DE" dirty="0" err="1" smtClean="0"/>
              <a:t>and</a:t>
            </a:r>
            <a:r>
              <a:rPr lang="de-DE" dirty="0" smtClean="0"/>
              <a:t> </a:t>
            </a:r>
            <a:r>
              <a:rPr lang="de-DE" dirty="0" err="1" smtClean="0"/>
              <a:t>by</a:t>
            </a:r>
            <a:r>
              <a:rPr lang="de-DE" dirty="0" smtClean="0"/>
              <a:t> </a:t>
            </a:r>
            <a:r>
              <a:rPr lang="de-DE" dirty="0" err="1" smtClean="0"/>
              <a:t>using</a:t>
            </a:r>
            <a:r>
              <a:rPr lang="de-DE" dirty="0" smtClean="0"/>
              <a:t> AVX2 </a:t>
            </a:r>
            <a:r>
              <a:rPr lang="de-DE" dirty="0" err="1" smtClean="0"/>
              <a:t>instructions</a:t>
            </a:r>
            <a:r>
              <a:rPr lang="de-DE" dirty="0" smtClean="0"/>
              <a:t> </a:t>
            </a:r>
            <a:r>
              <a:rPr lang="de-DE" dirty="0" err="1" smtClean="0"/>
              <a:t>to</a:t>
            </a:r>
            <a:r>
              <a:rPr lang="de-DE" dirty="0" smtClean="0"/>
              <a:t> </a:t>
            </a:r>
            <a:r>
              <a:rPr lang="de-DE" dirty="0" err="1" smtClean="0"/>
              <a:t>compare</a:t>
            </a:r>
            <a:r>
              <a:rPr lang="de-DE" dirty="0" smtClean="0"/>
              <a:t> </a:t>
            </a:r>
            <a:r>
              <a:rPr lang="de-DE" dirty="0" err="1" smtClean="0"/>
              <a:t>the</a:t>
            </a:r>
            <a:r>
              <a:rPr lang="de-DE" dirty="0" smtClean="0"/>
              <a:t> </a:t>
            </a:r>
            <a:r>
              <a:rPr lang="de-DE" dirty="0" err="1" smtClean="0"/>
              <a:t>execution</a:t>
            </a:r>
            <a:r>
              <a:rPr lang="de-DE" dirty="0" smtClean="0"/>
              <a:t> </a:t>
            </a:r>
            <a:r>
              <a:rPr lang="de-DE" dirty="0" err="1" smtClean="0"/>
              <a:t>speed</a:t>
            </a:r>
            <a:r>
              <a:rPr lang="de-DE" dirty="0" smtClean="0"/>
              <a:t> </a:t>
            </a:r>
            <a:r>
              <a:rPr lang="de-DE" dirty="0" err="1" smtClean="0"/>
              <a:t>and</a:t>
            </a:r>
            <a:r>
              <a:rPr lang="de-DE" dirty="0" smtClean="0"/>
              <a:t> </a:t>
            </a:r>
            <a:r>
              <a:rPr lang="de-DE" dirty="0" err="1" smtClean="0"/>
              <a:t>the</a:t>
            </a:r>
            <a:r>
              <a:rPr lang="de-DE" dirty="0" smtClean="0"/>
              <a:t> </a:t>
            </a:r>
            <a:r>
              <a:rPr lang="de-DE" dirty="0" err="1" smtClean="0"/>
              <a:t>differences</a:t>
            </a:r>
            <a:r>
              <a:rPr lang="de-DE" dirty="0" smtClean="0"/>
              <a:t> in </a:t>
            </a:r>
            <a:r>
              <a:rPr lang="de-DE" dirty="0" err="1" smtClean="0"/>
              <a:t>the</a:t>
            </a:r>
            <a:r>
              <a:rPr lang="de-DE" dirty="0" smtClean="0"/>
              <a:t> </a:t>
            </a:r>
            <a:r>
              <a:rPr lang="de-DE" dirty="0" err="1" smtClean="0"/>
              <a:t>code</a:t>
            </a:r>
            <a:endParaRPr lang="de-DE" dirty="0" smtClean="0"/>
          </a:p>
          <a:p>
            <a:pPr marL="457200" indent="-457200">
              <a:buFont typeface="+mj-lt"/>
              <a:buAutoNum type="arabicPeriod"/>
            </a:pPr>
            <a:r>
              <a:rPr lang="de-DE" dirty="0"/>
              <a:t>Connect VS Code on </a:t>
            </a:r>
            <a:r>
              <a:rPr lang="de-DE" dirty="0" err="1"/>
              <a:t>your</a:t>
            </a:r>
            <a:r>
              <a:rPr lang="de-DE" dirty="0"/>
              <a:t> </a:t>
            </a:r>
            <a:r>
              <a:rPr lang="de-DE" dirty="0" err="1"/>
              <a:t>computer</a:t>
            </a:r>
            <a:r>
              <a:rPr lang="de-DE" dirty="0"/>
              <a:t> </a:t>
            </a:r>
            <a:r>
              <a:rPr lang="de-DE" dirty="0" err="1"/>
              <a:t>to</a:t>
            </a:r>
            <a:r>
              <a:rPr lang="de-DE" dirty="0"/>
              <a:t> </a:t>
            </a:r>
            <a:r>
              <a:rPr lang="de-DE" dirty="0" err="1"/>
              <a:t>your</a:t>
            </a:r>
            <a:r>
              <a:rPr lang="de-DE" dirty="0"/>
              <a:t> </a:t>
            </a:r>
            <a:r>
              <a:rPr lang="de-DE" dirty="0" err="1"/>
              <a:t>development</a:t>
            </a:r>
            <a:r>
              <a:rPr lang="de-DE" dirty="0"/>
              <a:t> </a:t>
            </a:r>
            <a:r>
              <a:rPr lang="de-DE" dirty="0" err="1"/>
              <a:t>container</a:t>
            </a:r>
            <a:r>
              <a:rPr lang="de-DE" dirty="0"/>
              <a:t> on </a:t>
            </a:r>
            <a:r>
              <a:rPr lang="de-DE" dirty="0" err="1"/>
              <a:t>the</a:t>
            </a:r>
            <a:r>
              <a:rPr lang="de-DE" dirty="0"/>
              <a:t> </a:t>
            </a:r>
            <a:r>
              <a:rPr lang="de-DE" dirty="0" err="1" smtClean="0"/>
              <a:t>server</a:t>
            </a:r>
            <a:endParaRPr lang="de-DE" dirty="0" smtClean="0"/>
          </a:p>
          <a:p>
            <a:pPr marL="457200" indent="-457200">
              <a:buFont typeface="+mj-lt"/>
              <a:buAutoNum type="arabicPeriod"/>
            </a:pPr>
            <a:r>
              <a:rPr lang="de-DE" dirty="0" smtClean="0"/>
              <a:t>Open </a:t>
            </a:r>
            <a:r>
              <a:rPr lang="de-DE" dirty="0" err="1" smtClean="0"/>
              <a:t>the</a:t>
            </a:r>
            <a:r>
              <a:rPr lang="de-DE" dirty="0" smtClean="0"/>
              <a:t> </a:t>
            </a:r>
            <a:r>
              <a:rPr lang="de-DE" dirty="0" err="1" smtClean="0"/>
              <a:t>path</a:t>
            </a:r>
            <a:r>
              <a:rPr lang="de-DE" dirty="0" smtClean="0"/>
              <a:t> </a:t>
            </a:r>
            <a:r>
              <a:rPr lang="de-DE" dirty="0" err="1" smtClean="0"/>
              <a:t>sections</a:t>
            </a:r>
            <a:r>
              <a:rPr lang="de-DE" dirty="0" smtClean="0"/>
              <a:t>/05_Embedded-Software/</a:t>
            </a:r>
            <a:r>
              <a:rPr lang="de-DE" dirty="0" err="1" smtClean="0"/>
              <a:t>excercises</a:t>
            </a:r>
            <a:r>
              <a:rPr lang="de-DE" dirty="0" smtClean="0"/>
              <a:t>/</a:t>
            </a:r>
            <a:r>
              <a:rPr lang="de-DE" dirty="0" err="1" smtClean="0"/>
              <a:t>parallel_computing</a:t>
            </a:r>
            <a:endParaRPr lang="de-DE" dirty="0" smtClean="0"/>
          </a:p>
          <a:p>
            <a:pPr marL="457200" indent="-457200">
              <a:buFont typeface="+mj-lt"/>
              <a:buAutoNum type="arabicPeriod"/>
            </a:pPr>
            <a:r>
              <a:rPr lang="de-DE" dirty="0" smtClean="0"/>
              <a:t>This </a:t>
            </a:r>
            <a:r>
              <a:rPr lang="de-DE" dirty="0" err="1" smtClean="0"/>
              <a:t>example</a:t>
            </a:r>
            <a:r>
              <a:rPr lang="de-DE" dirty="0" smtClean="0"/>
              <a:t> </a:t>
            </a:r>
            <a:r>
              <a:rPr lang="de-DE" dirty="0" err="1" smtClean="0"/>
              <a:t>is</a:t>
            </a:r>
            <a:r>
              <a:rPr lang="de-DE" dirty="0" smtClean="0"/>
              <a:t> a </a:t>
            </a:r>
            <a:r>
              <a:rPr lang="de-DE" dirty="0" err="1" smtClean="0"/>
              <a:t>cmake</a:t>
            </a:r>
            <a:r>
              <a:rPr lang="de-DE" dirty="0" smtClean="0"/>
              <a:t> </a:t>
            </a:r>
            <a:r>
              <a:rPr lang="de-DE" dirty="0" err="1" smtClean="0"/>
              <a:t>project</a:t>
            </a:r>
            <a:r>
              <a:rPr lang="de-DE" dirty="0" smtClean="0"/>
              <a:t>, </a:t>
            </a:r>
            <a:r>
              <a:rPr lang="de-DE" dirty="0" err="1" smtClean="0"/>
              <a:t>it</a:t>
            </a:r>
            <a:r>
              <a:rPr lang="de-DE" dirty="0" smtClean="0"/>
              <a:t> </a:t>
            </a:r>
            <a:r>
              <a:rPr lang="de-DE" dirty="0" err="1" smtClean="0"/>
              <a:t>should</a:t>
            </a:r>
            <a:r>
              <a:rPr lang="de-DE" dirty="0" smtClean="0"/>
              <a:t> </a:t>
            </a:r>
            <a:r>
              <a:rPr lang="de-DE" dirty="0" err="1" smtClean="0"/>
              <a:t>be</a:t>
            </a:r>
            <a:r>
              <a:rPr lang="de-DE" dirty="0" smtClean="0"/>
              <a:t> </a:t>
            </a:r>
            <a:r>
              <a:rPr lang="de-DE" dirty="0" err="1" smtClean="0"/>
              <a:t>built</a:t>
            </a:r>
            <a:r>
              <a:rPr lang="de-DE" dirty="0" smtClean="0"/>
              <a:t> </a:t>
            </a:r>
            <a:r>
              <a:rPr lang="de-DE" dirty="0" err="1" smtClean="0"/>
              <a:t>by</a:t>
            </a:r>
            <a:r>
              <a:rPr lang="de-DE" dirty="0" smtClean="0"/>
              <a:t> </a:t>
            </a:r>
            <a:r>
              <a:rPr lang="de-DE" dirty="0" err="1" smtClean="0"/>
              <a:t>using</a:t>
            </a:r>
            <a:r>
              <a:rPr lang="de-DE" dirty="0" smtClean="0"/>
              <a:t> </a:t>
            </a:r>
            <a:r>
              <a:rPr lang="de-DE" dirty="0" err="1" smtClean="0"/>
              <a:t>the</a:t>
            </a:r>
            <a:r>
              <a:rPr lang="de-DE" dirty="0" smtClean="0"/>
              <a:t> </a:t>
            </a:r>
            <a:r>
              <a:rPr lang="de-DE" dirty="0" err="1" smtClean="0"/>
              <a:t>provided</a:t>
            </a:r>
            <a:r>
              <a:rPr lang="de-DE" dirty="0" smtClean="0"/>
              <a:t> CMakeLists.txt</a:t>
            </a:r>
          </a:p>
          <a:p>
            <a:pPr marL="673100" lvl="1" indent="-457200">
              <a:buFont typeface="+mj-lt"/>
              <a:buAutoNum type="arabicPeriod"/>
            </a:pPr>
            <a:r>
              <a:rPr lang="de-DE" dirty="0" smtClean="0"/>
              <a:t>Create a </a:t>
            </a:r>
            <a:r>
              <a:rPr lang="de-DE" dirty="0" err="1" smtClean="0"/>
              <a:t>build</a:t>
            </a:r>
            <a:r>
              <a:rPr lang="de-DE" dirty="0" smtClean="0"/>
              <a:t> </a:t>
            </a:r>
            <a:r>
              <a:rPr lang="de-DE" dirty="0" err="1" smtClean="0"/>
              <a:t>folder</a:t>
            </a:r>
            <a:r>
              <a:rPr lang="de-DE" dirty="0" smtClean="0"/>
              <a:t> </a:t>
            </a:r>
            <a:r>
              <a:rPr lang="de-DE" dirty="0" err="1" smtClean="0"/>
              <a:t>with</a:t>
            </a:r>
            <a:r>
              <a:rPr lang="de-DE" dirty="0" smtClean="0"/>
              <a:t> </a:t>
            </a:r>
            <a:r>
              <a:rPr lang="de-DE" dirty="0" err="1" smtClean="0"/>
              <a:t>mkdir</a:t>
            </a:r>
            <a:r>
              <a:rPr lang="de-DE" dirty="0" smtClean="0"/>
              <a:t> </a:t>
            </a:r>
            <a:r>
              <a:rPr lang="de-DE" dirty="0" err="1" smtClean="0"/>
              <a:t>build</a:t>
            </a:r>
            <a:endParaRPr lang="de-DE" dirty="0" smtClean="0"/>
          </a:p>
          <a:p>
            <a:pPr marL="673100" lvl="1" indent="-457200">
              <a:buFont typeface="+mj-lt"/>
              <a:buAutoNum type="arabicPeriod"/>
            </a:pPr>
            <a:r>
              <a:rPr lang="de-DE" dirty="0" smtClean="0"/>
              <a:t>Switch </a:t>
            </a:r>
            <a:r>
              <a:rPr lang="de-DE" dirty="0" err="1" smtClean="0"/>
              <a:t>to</a:t>
            </a:r>
            <a:r>
              <a:rPr lang="de-DE" dirty="0" smtClean="0"/>
              <a:t> </a:t>
            </a:r>
            <a:r>
              <a:rPr lang="de-DE" dirty="0" err="1" smtClean="0"/>
              <a:t>this</a:t>
            </a:r>
            <a:r>
              <a:rPr lang="de-DE" dirty="0" smtClean="0"/>
              <a:t> </a:t>
            </a:r>
            <a:r>
              <a:rPr lang="de-DE" dirty="0" err="1" smtClean="0"/>
              <a:t>build</a:t>
            </a:r>
            <a:r>
              <a:rPr lang="de-DE" dirty="0" smtClean="0"/>
              <a:t> </a:t>
            </a:r>
            <a:r>
              <a:rPr lang="de-DE" dirty="0" err="1" smtClean="0"/>
              <a:t>folder</a:t>
            </a:r>
            <a:endParaRPr lang="de-DE" dirty="0" smtClean="0"/>
          </a:p>
          <a:p>
            <a:pPr marL="673100" lvl="1" indent="-457200">
              <a:buFont typeface="+mj-lt"/>
              <a:buAutoNum type="arabicPeriod"/>
            </a:pPr>
            <a:r>
              <a:rPr lang="de-DE" dirty="0" smtClean="0"/>
              <a:t>Create </a:t>
            </a:r>
            <a:r>
              <a:rPr lang="de-DE" dirty="0" err="1" smtClean="0"/>
              <a:t>the</a:t>
            </a:r>
            <a:r>
              <a:rPr lang="de-DE" dirty="0" smtClean="0"/>
              <a:t> </a:t>
            </a:r>
            <a:r>
              <a:rPr lang="de-DE" dirty="0" err="1" smtClean="0"/>
              <a:t>makefiles</a:t>
            </a:r>
            <a:r>
              <a:rPr lang="de-DE" dirty="0" smtClean="0"/>
              <a:t> </a:t>
            </a:r>
            <a:r>
              <a:rPr lang="de-DE" dirty="0" err="1" smtClean="0"/>
              <a:t>using</a:t>
            </a:r>
            <a:r>
              <a:rPr lang="de-DE" dirty="0" smtClean="0"/>
              <a:t> </a:t>
            </a:r>
            <a:r>
              <a:rPr lang="de-DE" dirty="0" err="1" smtClean="0"/>
              <a:t>cmake</a:t>
            </a:r>
            <a:r>
              <a:rPr lang="de-DE" dirty="0" smtClean="0"/>
              <a:t> </a:t>
            </a:r>
            <a:r>
              <a:rPr lang="de-DE" dirty="0" err="1" smtClean="0"/>
              <a:t>and</a:t>
            </a:r>
            <a:r>
              <a:rPr lang="de-DE" dirty="0" smtClean="0"/>
              <a:t> </a:t>
            </a:r>
            <a:r>
              <a:rPr lang="de-DE" dirty="0" err="1" smtClean="0"/>
              <a:t>the</a:t>
            </a:r>
            <a:r>
              <a:rPr lang="de-DE" dirty="0" smtClean="0"/>
              <a:t> CMakeLists.txt in </a:t>
            </a:r>
            <a:r>
              <a:rPr lang="de-DE" dirty="0" err="1" smtClean="0"/>
              <a:t>the</a:t>
            </a:r>
            <a:r>
              <a:rPr lang="de-DE" dirty="0" smtClean="0"/>
              <a:t> </a:t>
            </a:r>
            <a:r>
              <a:rPr lang="de-DE" dirty="0" err="1" smtClean="0"/>
              <a:t>parent</a:t>
            </a:r>
            <a:r>
              <a:rPr lang="de-DE" dirty="0" smtClean="0"/>
              <a:t> </a:t>
            </a:r>
            <a:r>
              <a:rPr lang="de-DE" dirty="0" err="1" smtClean="0"/>
              <a:t>directory</a:t>
            </a:r>
            <a:r>
              <a:rPr lang="de-DE" dirty="0" smtClean="0"/>
              <a:t> </a:t>
            </a:r>
            <a:r>
              <a:rPr lang="de-DE" dirty="0" err="1" smtClean="0"/>
              <a:t>with</a:t>
            </a:r>
            <a:r>
              <a:rPr lang="de-DE" dirty="0" smtClean="0"/>
              <a:t> </a:t>
            </a:r>
            <a:r>
              <a:rPr lang="de-DE" dirty="0" err="1" smtClean="0"/>
              <a:t>cmake</a:t>
            </a:r>
            <a:r>
              <a:rPr lang="de-DE" dirty="0" smtClean="0"/>
              <a:t> ..</a:t>
            </a:r>
          </a:p>
          <a:p>
            <a:pPr marL="673100" lvl="1" indent="-457200">
              <a:buFont typeface="+mj-lt"/>
              <a:buAutoNum type="arabicPeriod"/>
            </a:pPr>
            <a:r>
              <a:rPr lang="de-DE" dirty="0" err="1" smtClean="0"/>
              <a:t>Use</a:t>
            </a:r>
            <a:r>
              <a:rPr lang="de-DE" dirty="0" smtClean="0"/>
              <a:t> </a:t>
            </a:r>
            <a:r>
              <a:rPr lang="de-DE" dirty="0" err="1" smtClean="0"/>
              <a:t>make</a:t>
            </a:r>
            <a:r>
              <a:rPr lang="de-DE" dirty="0" smtClean="0"/>
              <a:t> </a:t>
            </a:r>
            <a:r>
              <a:rPr lang="de-DE" dirty="0" err="1" smtClean="0"/>
              <a:t>to</a:t>
            </a:r>
            <a:r>
              <a:rPr lang="de-DE" dirty="0" smtClean="0"/>
              <a:t> </a:t>
            </a:r>
            <a:r>
              <a:rPr lang="de-DE" dirty="0" err="1" smtClean="0"/>
              <a:t>compile</a:t>
            </a:r>
            <a:r>
              <a:rPr lang="de-DE" dirty="0" smtClean="0"/>
              <a:t> </a:t>
            </a:r>
            <a:r>
              <a:rPr lang="de-DE" dirty="0" err="1" smtClean="0"/>
              <a:t>the</a:t>
            </a:r>
            <a:r>
              <a:rPr lang="de-DE" dirty="0" smtClean="0"/>
              <a:t> </a:t>
            </a:r>
            <a:r>
              <a:rPr lang="de-DE" dirty="0" err="1" smtClean="0"/>
              <a:t>project</a:t>
            </a:r>
            <a:endParaRPr lang="de-DE" dirty="0" smtClean="0"/>
          </a:p>
          <a:p>
            <a:pPr marL="0" indent="0">
              <a:buNone/>
            </a:pPr>
            <a:endParaRPr lang="de-DE" dirty="0"/>
          </a:p>
          <a:p>
            <a:pPr marL="673100" lvl="1" indent="-457200">
              <a:buFont typeface="+mj-lt"/>
              <a:buAutoNum type="arabicPeriod"/>
            </a:pPr>
            <a:endParaRPr lang="de-DE" dirty="0" smtClean="0"/>
          </a:p>
          <a:p>
            <a:pPr marL="457200" indent="-457200">
              <a:buFont typeface="+mj-lt"/>
              <a:buAutoNum type="arabicPeriod"/>
            </a:pPr>
            <a:endParaRPr lang="de-DE" dirty="0" smtClean="0"/>
          </a:p>
          <a:p>
            <a:pPr marL="457200" indent="-457200">
              <a:buFont typeface="+mj-lt"/>
              <a:buAutoNum type="arabicPeriod"/>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21</a:t>
            </a:fld>
            <a:endParaRPr lang="en-US" dirty="0"/>
          </a:p>
        </p:txBody>
      </p:sp>
    </p:spTree>
    <p:extLst>
      <p:ext uri="{BB962C8B-B14F-4D97-AF65-F5344CB8AC3E}">
        <p14:creationId xmlns:p14="http://schemas.microsoft.com/office/powerpoint/2010/main" val="2780406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err="1">
                <a:solidFill>
                  <a:schemeClr val="tx2"/>
                </a:solidFill>
              </a:rPr>
              <a:t>Vector</a:t>
            </a:r>
            <a:r>
              <a:rPr lang="de-DE" dirty="0">
                <a:solidFill>
                  <a:schemeClr val="tx2"/>
                </a:solidFill>
              </a:rPr>
              <a:t> Module </a:t>
            </a:r>
            <a:r>
              <a:rPr lang="de-DE" dirty="0" err="1">
                <a:solidFill>
                  <a:schemeClr val="tx2"/>
                </a:solidFill>
              </a:rPr>
              <a:t>Excercise</a:t>
            </a:r>
            <a:endParaRPr lang="de-DE" dirty="0">
              <a:solidFill>
                <a:schemeClr val="tx2"/>
              </a:solidFill>
            </a:endParaRPr>
          </a:p>
          <a:p>
            <a:endParaRPr lang="de-DE" dirty="0"/>
          </a:p>
        </p:txBody>
      </p:sp>
      <p:sp>
        <p:nvSpPr>
          <p:cNvPr id="3" name="Textplatzhalter 2"/>
          <p:cNvSpPr>
            <a:spLocks noGrp="1"/>
          </p:cNvSpPr>
          <p:nvPr>
            <p:ph type="body" sz="quarter" idx="10"/>
          </p:nvPr>
        </p:nvSpPr>
        <p:spPr/>
        <p:txBody>
          <a:bodyPr/>
          <a:lstStyle/>
          <a:p>
            <a:pPr marL="457200" indent="-457200">
              <a:buFont typeface="+mj-lt"/>
              <a:buAutoNum type="arabicPeriod"/>
            </a:pPr>
            <a:r>
              <a:rPr lang="de-DE" dirty="0" err="1"/>
              <a:t>There</a:t>
            </a:r>
            <a:r>
              <a:rPr lang="de-DE" dirty="0"/>
              <a:t> </a:t>
            </a:r>
            <a:r>
              <a:rPr lang="de-DE" dirty="0" err="1"/>
              <a:t>is</a:t>
            </a:r>
            <a:r>
              <a:rPr lang="de-DE" dirty="0"/>
              <a:t> a </a:t>
            </a:r>
            <a:r>
              <a:rPr lang="de-DE" dirty="0" err="1"/>
              <a:t>picture</a:t>
            </a:r>
            <a:r>
              <a:rPr lang="de-DE" dirty="0"/>
              <a:t> </a:t>
            </a:r>
            <a:r>
              <a:rPr lang="de-DE" dirty="0" err="1"/>
              <a:t>called</a:t>
            </a:r>
            <a:r>
              <a:rPr lang="de-DE" dirty="0"/>
              <a:t> „car.jpg“ </a:t>
            </a:r>
            <a:r>
              <a:rPr lang="de-DE" dirty="0" err="1"/>
              <a:t>included</a:t>
            </a:r>
            <a:r>
              <a:rPr lang="de-DE" dirty="0"/>
              <a:t> in </a:t>
            </a:r>
            <a:r>
              <a:rPr lang="de-DE" dirty="0" err="1"/>
              <a:t>the</a:t>
            </a:r>
            <a:r>
              <a:rPr lang="de-DE" dirty="0"/>
              <a:t> </a:t>
            </a:r>
            <a:r>
              <a:rPr lang="de-DE" dirty="0" err="1"/>
              <a:t>directory</a:t>
            </a:r>
            <a:r>
              <a:rPr lang="de-DE" dirty="0"/>
              <a:t>. </a:t>
            </a:r>
            <a:r>
              <a:rPr lang="de-DE" dirty="0" err="1"/>
              <a:t>We</a:t>
            </a:r>
            <a:r>
              <a:rPr lang="de-DE" dirty="0"/>
              <a:t> will </a:t>
            </a:r>
            <a:r>
              <a:rPr lang="de-DE" dirty="0" err="1"/>
              <a:t>load</a:t>
            </a:r>
            <a:r>
              <a:rPr lang="de-DE" dirty="0"/>
              <a:t> </a:t>
            </a:r>
            <a:r>
              <a:rPr lang="de-DE" dirty="0" err="1"/>
              <a:t>this</a:t>
            </a:r>
            <a:r>
              <a:rPr lang="de-DE" dirty="0"/>
              <a:t> </a:t>
            </a:r>
            <a:r>
              <a:rPr lang="de-DE" dirty="0" err="1"/>
              <a:t>picture</a:t>
            </a:r>
            <a:r>
              <a:rPr lang="de-DE" dirty="0"/>
              <a:t> </a:t>
            </a:r>
            <a:r>
              <a:rPr lang="de-DE" dirty="0" err="1"/>
              <a:t>as</a:t>
            </a:r>
            <a:r>
              <a:rPr lang="de-DE" dirty="0"/>
              <a:t> a </a:t>
            </a:r>
            <a:r>
              <a:rPr lang="de-DE" dirty="0" err="1"/>
              <a:t>vector</a:t>
            </a:r>
            <a:r>
              <a:rPr lang="de-DE" dirty="0"/>
              <a:t> </a:t>
            </a:r>
            <a:r>
              <a:rPr lang="de-DE" dirty="0" err="1"/>
              <a:t>data</a:t>
            </a:r>
            <a:r>
              <a:rPr lang="de-DE" dirty="0"/>
              <a:t> in </a:t>
            </a:r>
            <a:r>
              <a:rPr lang="de-DE" dirty="0" err="1"/>
              <a:t>our</a:t>
            </a:r>
            <a:r>
              <a:rPr lang="de-DE" dirty="0"/>
              <a:t> </a:t>
            </a:r>
            <a:r>
              <a:rPr lang="de-DE" dirty="0" err="1"/>
              <a:t>code</a:t>
            </a:r>
            <a:r>
              <a:rPr lang="de-DE" dirty="0"/>
              <a:t> </a:t>
            </a:r>
            <a:r>
              <a:rPr lang="de-DE" dirty="0" err="1"/>
              <a:t>and</a:t>
            </a:r>
            <a:r>
              <a:rPr lang="de-DE" dirty="0"/>
              <a:t> </a:t>
            </a:r>
            <a:r>
              <a:rPr lang="de-DE" dirty="0" err="1"/>
              <a:t>modify</a:t>
            </a:r>
            <a:r>
              <a:rPr lang="de-DE" dirty="0"/>
              <a:t> </a:t>
            </a:r>
            <a:r>
              <a:rPr lang="de-DE" dirty="0" err="1"/>
              <a:t>the</a:t>
            </a:r>
            <a:r>
              <a:rPr lang="de-DE" dirty="0"/>
              <a:t> </a:t>
            </a:r>
            <a:r>
              <a:rPr lang="de-DE" dirty="0" err="1"/>
              <a:t>brightness</a:t>
            </a:r>
            <a:r>
              <a:rPr lang="de-DE" dirty="0"/>
              <a:t> </a:t>
            </a:r>
            <a:r>
              <a:rPr lang="de-DE" dirty="0" err="1"/>
              <a:t>of</a:t>
            </a:r>
            <a:r>
              <a:rPr lang="de-DE" dirty="0"/>
              <a:t> </a:t>
            </a:r>
            <a:r>
              <a:rPr lang="de-DE" dirty="0" err="1"/>
              <a:t>the</a:t>
            </a:r>
            <a:r>
              <a:rPr lang="de-DE" dirty="0"/>
              <a:t> </a:t>
            </a:r>
            <a:r>
              <a:rPr lang="de-DE" dirty="0" err="1"/>
              <a:t>picture</a:t>
            </a:r>
            <a:r>
              <a:rPr lang="de-DE" dirty="0"/>
              <a:t> </a:t>
            </a:r>
            <a:r>
              <a:rPr lang="de-DE" dirty="0" err="1"/>
              <a:t>by</a:t>
            </a:r>
            <a:r>
              <a:rPr lang="de-DE" dirty="0"/>
              <a:t> </a:t>
            </a:r>
            <a:r>
              <a:rPr lang="de-DE" dirty="0" err="1"/>
              <a:t>adding</a:t>
            </a:r>
            <a:r>
              <a:rPr lang="de-DE" dirty="0"/>
              <a:t>/</a:t>
            </a:r>
            <a:r>
              <a:rPr lang="de-DE" dirty="0" err="1"/>
              <a:t>subtracting</a:t>
            </a:r>
            <a:r>
              <a:rPr lang="de-DE" dirty="0"/>
              <a:t> an </a:t>
            </a:r>
            <a:r>
              <a:rPr lang="de-DE" dirty="0" err="1"/>
              <a:t>offset</a:t>
            </a:r>
            <a:r>
              <a:rPr lang="de-DE" dirty="0"/>
              <a:t> </a:t>
            </a:r>
            <a:r>
              <a:rPr lang="de-DE" dirty="0" err="1"/>
              <a:t>for</a:t>
            </a:r>
            <a:r>
              <a:rPr lang="de-DE" dirty="0"/>
              <a:t> </a:t>
            </a:r>
            <a:r>
              <a:rPr lang="de-DE" dirty="0" err="1"/>
              <a:t>each</a:t>
            </a:r>
            <a:r>
              <a:rPr lang="de-DE" dirty="0"/>
              <a:t> </a:t>
            </a:r>
            <a:r>
              <a:rPr lang="de-DE" dirty="0" err="1" smtClean="0"/>
              <a:t>pixel</a:t>
            </a:r>
            <a:endParaRPr lang="de-DE" dirty="0" smtClean="0"/>
          </a:p>
          <a:p>
            <a:pPr marL="457200" indent="-457200">
              <a:buFont typeface="+mj-lt"/>
              <a:buAutoNum type="arabicPeriod"/>
            </a:pPr>
            <a:r>
              <a:rPr lang="de-DE" dirty="0" err="1" smtClean="0"/>
              <a:t>Using</a:t>
            </a:r>
            <a:r>
              <a:rPr lang="de-DE" dirty="0" smtClean="0"/>
              <a:t> </a:t>
            </a:r>
            <a:r>
              <a:rPr lang="de-DE" dirty="0" err="1" smtClean="0"/>
              <a:t>the</a:t>
            </a:r>
            <a:r>
              <a:rPr lang="de-DE" dirty="0" smtClean="0"/>
              <a:t> „parallel_computing.cpp“ </a:t>
            </a:r>
            <a:r>
              <a:rPr lang="de-DE" dirty="0" err="1" smtClean="0"/>
              <a:t>file</a:t>
            </a:r>
            <a:r>
              <a:rPr lang="de-DE" dirty="0" smtClean="0"/>
              <a:t>, </a:t>
            </a:r>
            <a:r>
              <a:rPr lang="de-DE" dirty="0" err="1" smtClean="0"/>
              <a:t>implement</a:t>
            </a:r>
            <a:r>
              <a:rPr lang="de-DE" dirty="0" smtClean="0"/>
              <a:t> </a:t>
            </a:r>
            <a:r>
              <a:rPr lang="de-DE" dirty="0" err="1" smtClean="0"/>
              <a:t>the</a:t>
            </a:r>
            <a:r>
              <a:rPr lang="de-DE" dirty="0" smtClean="0"/>
              <a:t> „</a:t>
            </a:r>
            <a:r>
              <a:rPr lang="de-DE" dirty="0" err="1" smtClean="0"/>
              <a:t>adjustBrightness</a:t>
            </a:r>
            <a:r>
              <a:rPr lang="de-DE" dirty="0" smtClean="0"/>
              <a:t>()“ </a:t>
            </a:r>
            <a:r>
              <a:rPr lang="de-DE" dirty="0" err="1" smtClean="0"/>
              <a:t>function</a:t>
            </a:r>
            <a:r>
              <a:rPr lang="de-DE" dirty="0" smtClean="0"/>
              <a:t> </a:t>
            </a:r>
            <a:r>
              <a:rPr lang="de-DE" dirty="0" err="1" smtClean="0"/>
              <a:t>that</a:t>
            </a:r>
            <a:r>
              <a:rPr lang="de-DE" dirty="0" smtClean="0"/>
              <a:t> </a:t>
            </a:r>
            <a:r>
              <a:rPr lang="de-DE" dirty="0" err="1" smtClean="0"/>
              <a:t>adds</a:t>
            </a:r>
            <a:r>
              <a:rPr lang="de-DE" dirty="0" smtClean="0"/>
              <a:t> </a:t>
            </a:r>
            <a:r>
              <a:rPr lang="de-DE" dirty="0" err="1" smtClean="0"/>
              <a:t>or</a:t>
            </a:r>
            <a:r>
              <a:rPr lang="de-DE" dirty="0" smtClean="0"/>
              <a:t> </a:t>
            </a:r>
            <a:r>
              <a:rPr lang="de-DE" dirty="0" err="1" smtClean="0"/>
              <a:t>subtracts</a:t>
            </a:r>
            <a:r>
              <a:rPr lang="de-DE" dirty="0" smtClean="0"/>
              <a:t> </a:t>
            </a:r>
            <a:r>
              <a:rPr lang="de-DE" dirty="0" err="1" smtClean="0"/>
              <a:t>the</a:t>
            </a:r>
            <a:r>
              <a:rPr lang="de-DE" dirty="0" smtClean="0"/>
              <a:t> </a:t>
            </a:r>
            <a:r>
              <a:rPr lang="de-DE" dirty="0" err="1" smtClean="0"/>
              <a:t>given</a:t>
            </a:r>
            <a:r>
              <a:rPr lang="de-DE" dirty="0" smtClean="0"/>
              <a:t> </a:t>
            </a:r>
            <a:r>
              <a:rPr lang="de-DE" dirty="0" err="1" smtClean="0"/>
              <a:t>offset</a:t>
            </a:r>
            <a:r>
              <a:rPr lang="de-DE" dirty="0" smtClean="0"/>
              <a:t> </a:t>
            </a:r>
            <a:r>
              <a:rPr lang="de-DE" dirty="0" err="1" smtClean="0"/>
              <a:t>from</a:t>
            </a:r>
            <a:r>
              <a:rPr lang="de-DE" dirty="0" smtClean="0"/>
              <a:t> </a:t>
            </a:r>
            <a:r>
              <a:rPr lang="de-DE" dirty="0" err="1" smtClean="0"/>
              <a:t>each</a:t>
            </a:r>
            <a:r>
              <a:rPr lang="de-DE" dirty="0" smtClean="0"/>
              <a:t> </a:t>
            </a:r>
            <a:r>
              <a:rPr lang="de-DE" dirty="0" err="1" smtClean="0"/>
              <a:t>pixel</a:t>
            </a:r>
            <a:r>
              <a:rPr lang="de-DE" dirty="0" smtClean="0"/>
              <a:t> </a:t>
            </a:r>
            <a:r>
              <a:rPr lang="de-DE" dirty="0" err="1" smtClean="0"/>
              <a:t>value</a:t>
            </a:r>
            <a:r>
              <a:rPr lang="de-DE" dirty="0" smtClean="0"/>
              <a:t> </a:t>
            </a:r>
            <a:r>
              <a:rPr lang="de-DE" dirty="0" err="1" smtClean="0"/>
              <a:t>using</a:t>
            </a:r>
            <a:r>
              <a:rPr lang="de-DE" dirty="0" smtClean="0"/>
              <a:t> </a:t>
            </a:r>
            <a:r>
              <a:rPr lang="de-DE" dirty="0" err="1" smtClean="0"/>
              <a:t>conventional</a:t>
            </a:r>
            <a:r>
              <a:rPr lang="de-DE" dirty="0" smtClean="0"/>
              <a:t> C/C++ </a:t>
            </a:r>
            <a:r>
              <a:rPr lang="de-DE" dirty="0" err="1" smtClean="0"/>
              <a:t>operations</a:t>
            </a:r>
            <a:r>
              <a:rPr lang="de-DE" dirty="0" smtClean="0"/>
              <a:t>.</a:t>
            </a:r>
          </a:p>
          <a:p>
            <a:pPr marL="457200" indent="-457200">
              <a:buFont typeface="+mj-lt"/>
              <a:buAutoNum type="arabicPeriod"/>
            </a:pPr>
            <a:r>
              <a:rPr lang="de-DE" dirty="0" err="1" smtClean="0"/>
              <a:t>Implement</a:t>
            </a:r>
            <a:r>
              <a:rPr lang="de-DE" dirty="0" smtClean="0"/>
              <a:t> </a:t>
            </a:r>
            <a:r>
              <a:rPr lang="de-DE" dirty="0" err="1" smtClean="0"/>
              <a:t>the</a:t>
            </a:r>
            <a:r>
              <a:rPr lang="de-DE" dirty="0" smtClean="0"/>
              <a:t> „adjustBrightnessAVX2()“ </a:t>
            </a:r>
            <a:r>
              <a:rPr lang="de-DE" dirty="0" err="1" smtClean="0"/>
              <a:t>function</a:t>
            </a:r>
            <a:r>
              <a:rPr lang="de-DE" dirty="0" smtClean="0"/>
              <a:t> </a:t>
            </a:r>
            <a:r>
              <a:rPr lang="de-DE" dirty="0" err="1" smtClean="0"/>
              <a:t>using</a:t>
            </a:r>
            <a:r>
              <a:rPr lang="de-DE" dirty="0" smtClean="0"/>
              <a:t> AVX2 </a:t>
            </a:r>
            <a:r>
              <a:rPr lang="de-DE" dirty="0" err="1" smtClean="0"/>
              <a:t>instructions</a:t>
            </a:r>
            <a:endParaRPr lang="de-DE" dirty="0" smtClean="0"/>
          </a:p>
          <a:p>
            <a:pPr marL="673100" lvl="1" indent="-457200">
              <a:buFont typeface="+mj-lt"/>
              <a:buAutoNum type="arabicPeriod"/>
            </a:pPr>
            <a:r>
              <a:rPr lang="de-DE" dirty="0" smtClean="0"/>
              <a:t>AVX </a:t>
            </a:r>
            <a:r>
              <a:rPr lang="de-DE" dirty="0" err="1" smtClean="0"/>
              <a:t>supports</a:t>
            </a:r>
            <a:r>
              <a:rPr lang="de-DE" dirty="0" smtClean="0"/>
              <a:t> a limited </a:t>
            </a:r>
            <a:r>
              <a:rPr lang="de-DE" dirty="0" err="1" smtClean="0"/>
              <a:t>set</a:t>
            </a:r>
            <a:r>
              <a:rPr lang="de-DE" dirty="0" smtClean="0"/>
              <a:t> </a:t>
            </a:r>
            <a:r>
              <a:rPr lang="de-DE" dirty="0" err="1" smtClean="0"/>
              <a:t>of</a:t>
            </a:r>
            <a:r>
              <a:rPr lang="de-DE" dirty="0" smtClean="0"/>
              <a:t> </a:t>
            </a:r>
            <a:r>
              <a:rPr lang="de-DE" dirty="0" err="1" smtClean="0"/>
              <a:t>instructions</a:t>
            </a:r>
            <a:r>
              <a:rPr lang="de-DE" dirty="0" smtClean="0"/>
              <a:t> </a:t>
            </a:r>
            <a:r>
              <a:rPr lang="de-DE" dirty="0" err="1" smtClean="0"/>
              <a:t>and</a:t>
            </a:r>
            <a:r>
              <a:rPr lang="de-DE" dirty="0"/>
              <a:t> </a:t>
            </a:r>
            <a:r>
              <a:rPr lang="de-DE" dirty="0" err="1" smtClean="0"/>
              <a:t>data</a:t>
            </a:r>
            <a:r>
              <a:rPr lang="de-DE" dirty="0" smtClean="0"/>
              <a:t> type </a:t>
            </a:r>
            <a:r>
              <a:rPr lang="de-DE" dirty="0" err="1" smtClean="0"/>
              <a:t>support</a:t>
            </a:r>
            <a:r>
              <a:rPr lang="de-DE" dirty="0" smtClean="0"/>
              <a:t>. In </a:t>
            </a:r>
            <a:r>
              <a:rPr lang="de-DE" dirty="0" err="1" smtClean="0"/>
              <a:t>this</a:t>
            </a:r>
            <a:r>
              <a:rPr lang="de-DE" dirty="0" smtClean="0"/>
              <a:t> </a:t>
            </a:r>
            <a:r>
              <a:rPr lang="de-DE" dirty="0" err="1" smtClean="0"/>
              <a:t>example</a:t>
            </a:r>
            <a:r>
              <a:rPr lang="de-DE" dirty="0" smtClean="0"/>
              <a:t> </a:t>
            </a:r>
            <a:r>
              <a:rPr lang="de-DE" dirty="0" err="1" smtClean="0"/>
              <a:t>we</a:t>
            </a:r>
            <a:r>
              <a:rPr lang="de-DE" dirty="0" smtClean="0"/>
              <a:t> will </a:t>
            </a:r>
            <a:r>
              <a:rPr lang="de-DE" dirty="0" err="1" smtClean="0"/>
              <a:t>use</a:t>
            </a:r>
            <a:r>
              <a:rPr lang="de-DE" dirty="0" smtClean="0"/>
              <a:t> uint8 </a:t>
            </a:r>
            <a:r>
              <a:rPr lang="de-DE" dirty="0" err="1" smtClean="0"/>
              <a:t>data</a:t>
            </a:r>
            <a:endParaRPr lang="de-DE" dirty="0" smtClean="0"/>
          </a:p>
          <a:p>
            <a:pPr marL="673100" lvl="1" indent="-457200">
              <a:buFont typeface="+mj-lt"/>
              <a:buAutoNum type="arabicPeriod"/>
            </a:pPr>
            <a:r>
              <a:rPr lang="de-DE" dirty="0" err="1" smtClean="0"/>
              <a:t>Use</a:t>
            </a:r>
            <a:r>
              <a:rPr lang="de-DE" dirty="0" smtClean="0"/>
              <a:t> </a:t>
            </a:r>
            <a:r>
              <a:rPr lang="de-DE" dirty="0" err="1" smtClean="0"/>
              <a:t>the</a:t>
            </a:r>
            <a:r>
              <a:rPr lang="de-DE" dirty="0" smtClean="0"/>
              <a:t> </a:t>
            </a:r>
            <a:r>
              <a:rPr lang="de-DE" dirty="0" err="1" smtClean="0"/>
              <a:t>following</a:t>
            </a:r>
            <a:r>
              <a:rPr lang="de-DE" dirty="0" smtClean="0"/>
              <a:t> </a:t>
            </a:r>
            <a:r>
              <a:rPr lang="de-DE" dirty="0" err="1" smtClean="0"/>
              <a:t>instructions</a:t>
            </a:r>
            <a:r>
              <a:rPr lang="de-DE" dirty="0" smtClean="0"/>
              <a:t>:</a:t>
            </a:r>
          </a:p>
          <a:p>
            <a:pPr lvl="2"/>
            <a:r>
              <a:rPr lang="de-DE" dirty="0"/>
              <a:t>_</a:t>
            </a:r>
            <a:r>
              <a:rPr lang="de-DE" dirty="0" smtClean="0"/>
              <a:t>mm256_loadu_si256: </a:t>
            </a:r>
            <a:r>
              <a:rPr lang="en-US" dirty="0"/>
              <a:t>Moves integer values from unaligned memory location to a destination </a:t>
            </a:r>
            <a:r>
              <a:rPr lang="en-US" dirty="0" smtClean="0"/>
              <a:t>vector</a:t>
            </a:r>
          </a:p>
          <a:p>
            <a:pPr lvl="2"/>
            <a:r>
              <a:rPr lang="de-DE" dirty="0"/>
              <a:t>_</a:t>
            </a:r>
            <a:r>
              <a:rPr lang="de-DE" dirty="0" smtClean="0"/>
              <a:t>mm256_storeu_si256: </a:t>
            </a:r>
            <a:r>
              <a:rPr lang="en-US" dirty="0"/>
              <a:t>Moves values from a integer vector to an unaligned memory location</a:t>
            </a:r>
            <a:r>
              <a:rPr lang="en-US" dirty="0" smtClean="0"/>
              <a:t>.</a:t>
            </a:r>
          </a:p>
          <a:p>
            <a:pPr lvl="2"/>
            <a:r>
              <a:rPr lang="de-DE" dirty="0"/>
              <a:t>_</a:t>
            </a:r>
            <a:r>
              <a:rPr lang="de-DE" dirty="0" smtClean="0"/>
              <a:t>mm256_adds_epu8: </a:t>
            </a:r>
            <a:r>
              <a:rPr lang="en-US" dirty="0"/>
              <a:t>Adds the unsigned 8/16-bit integer data elements with saturation of two vectors</a:t>
            </a:r>
            <a:r>
              <a:rPr lang="en-US" dirty="0" smtClean="0"/>
              <a:t>.</a:t>
            </a:r>
          </a:p>
          <a:p>
            <a:pPr lvl="2"/>
            <a:r>
              <a:rPr lang="de-DE" dirty="0"/>
              <a:t>_</a:t>
            </a:r>
            <a:r>
              <a:rPr lang="de-DE" dirty="0" smtClean="0"/>
              <a:t>mm256_subs_epu8: </a:t>
            </a:r>
            <a:r>
              <a:rPr lang="en-US" dirty="0" smtClean="0"/>
              <a:t>Subtracts </a:t>
            </a:r>
            <a:r>
              <a:rPr lang="en-US" dirty="0"/>
              <a:t>the unsigned 8/16-bit integer data elements with saturation of two vectors. </a:t>
            </a:r>
            <a:endParaRPr lang="de-DE" dirty="0"/>
          </a:p>
          <a:p>
            <a:pPr lvl="2"/>
            <a:r>
              <a:rPr lang="de-DE" dirty="0" smtClean="0"/>
              <a:t>_mm256_set1_epi8: </a:t>
            </a:r>
            <a:r>
              <a:rPr lang="en-US" dirty="0"/>
              <a:t>Broadcasts 8-bit integer a to all elements of returned vector</a:t>
            </a:r>
            <a:r>
              <a:rPr lang="en-US" dirty="0" smtClean="0"/>
              <a:t>.</a:t>
            </a:r>
          </a:p>
          <a:p>
            <a:pPr marL="457200" indent="-457200">
              <a:buFont typeface="+mj-lt"/>
              <a:buAutoNum type="arabicPeriod"/>
            </a:pPr>
            <a:r>
              <a:rPr lang="en-US" dirty="0" smtClean="0"/>
              <a:t>Once done, you can compare the differences in execution time via the included timer that measures execution time</a:t>
            </a:r>
            <a:endParaRPr lang="de-DE" dirty="0"/>
          </a:p>
          <a:p>
            <a:pPr lvl="2"/>
            <a:endParaRPr lang="de-DE" dirty="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22</a:t>
            </a:fld>
            <a:endParaRPr lang="en-US" dirty="0"/>
          </a:p>
        </p:txBody>
      </p:sp>
    </p:spTree>
    <p:extLst>
      <p:ext uri="{BB962C8B-B14F-4D97-AF65-F5344CB8AC3E}">
        <p14:creationId xmlns:p14="http://schemas.microsoft.com/office/powerpoint/2010/main" val="781808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smtClean="0">
                <a:solidFill>
                  <a:schemeClr val="tx2"/>
                </a:solidFill>
              </a:rPr>
              <a:t>Parallel Computing in GPUs</a:t>
            </a:r>
            <a:endParaRPr lang="de-DE" dirty="0">
              <a:solidFill>
                <a:schemeClr val="tx2"/>
              </a:solidFill>
            </a:endParaRPr>
          </a:p>
        </p:txBody>
      </p:sp>
      <p:sp>
        <p:nvSpPr>
          <p:cNvPr id="3" name="Textplatzhalter 2"/>
          <p:cNvSpPr>
            <a:spLocks noGrp="1"/>
          </p:cNvSpPr>
          <p:nvPr>
            <p:ph type="body" sz="quarter" idx="10"/>
          </p:nvPr>
        </p:nvSpPr>
        <p:spPr>
          <a:xfrm>
            <a:off x="334800" y="980728"/>
            <a:ext cx="6841320" cy="4680520"/>
          </a:xfrm>
        </p:spPr>
        <p:txBody>
          <a:bodyPr/>
          <a:lstStyle/>
          <a:p>
            <a:pPr marL="0" indent="0">
              <a:buNone/>
            </a:pPr>
            <a:r>
              <a:rPr lang="de-DE" sz="1600" dirty="0" smtClean="0"/>
              <a:t>GPUs </a:t>
            </a:r>
            <a:r>
              <a:rPr lang="de-DE" sz="1600" dirty="0" err="1" smtClean="0"/>
              <a:t>can</a:t>
            </a:r>
            <a:r>
              <a:rPr lang="de-DE" sz="1600" dirty="0" smtClean="0"/>
              <a:t> </a:t>
            </a:r>
            <a:r>
              <a:rPr lang="de-DE" sz="1600" dirty="0" err="1" smtClean="0"/>
              <a:t>be</a:t>
            </a:r>
            <a:r>
              <a:rPr lang="de-DE" sz="1600" dirty="0" smtClean="0"/>
              <a:t> </a:t>
            </a:r>
            <a:r>
              <a:rPr lang="de-DE" sz="1600" dirty="0" err="1" smtClean="0"/>
              <a:t>considered</a:t>
            </a:r>
            <a:r>
              <a:rPr lang="de-DE" sz="1600" dirty="0" smtClean="0"/>
              <a:t> </a:t>
            </a:r>
            <a:r>
              <a:rPr lang="de-DE" sz="1600" dirty="0" err="1" smtClean="0"/>
              <a:t>as</a:t>
            </a:r>
            <a:r>
              <a:rPr lang="de-DE" sz="1600" dirty="0" smtClean="0"/>
              <a:t> </a:t>
            </a:r>
            <a:r>
              <a:rPr lang="de-DE" sz="1600" dirty="0" err="1" smtClean="0"/>
              <a:t>external</a:t>
            </a:r>
            <a:r>
              <a:rPr lang="de-DE" sz="1600" dirty="0" smtClean="0"/>
              <a:t> additional </a:t>
            </a:r>
            <a:r>
              <a:rPr lang="de-DE" sz="1600" dirty="0" err="1" smtClean="0"/>
              <a:t>execution</a:t>
            </a:r>
            <a:r>
              <a:rPr lang="de-DE" sz="1600" dirty="0" smtClean="0"/>
              <a:t> </a:t>
            </a:r>
            <a:r>
              <a:rPr lang="de-DE" sz="1600" dirty="0" err="1" smtClean="0"/>
              <a:t>units</a:t>
            </a:r>
            <a:r>
              <a:rPr lang="de-DE" sz="1600" dirty="0" smtClean="0"/>
              <a:t> </a:t>
            </a:r>
            <a:r>
              <a:rPr lang="de-DE" sz="1600" dirty="0" err="1" smtClean="0"/>
              <a:t>for</a:t>
            </a:r>
            <a:r>
              <a:rPr lang="de-DE" sz="1600" dirty="0" smtClean="0"/>
              <a:t> </a:t>
            </a:r>
            <a:r>
              <a:rPr lang="de-DE" sz="1600" dirty="0" err="1" smtClean="0"/>
              <a:t>the</a:t>
            </a:r>
            <a:r>
              <a:rPr lang="de-DE" sz="1600" dirty="0" smtClean="0"/>
              <a:t> CPU. </a:t>
            </a:r>
            <a:r>
              <a:rPr lang="de-DE" sz="1600" dirty="0" err="1" smtClean="0"/>
              <a:t>They</a:t>
            </a:r>
            <a:r>
              <a:rPr lang="de-DE" sz="1600" dirty="0" smtClean="0"/>
              <a:t> </a:t>
            </a:r>
            <a:r>
              <a:rPr lang="de-DE" sz="1600" dirty="0" err="1" smtClean="0"/>
              <a:t>are</a:t>
            </a:r>
            <a:r>
              <a:rPr lang="de-DE" sz="1600" dirty="0" smtClean="0"/>
              <a:t> </a:t>
            </a:r>
            <a:r>
              <a:rPr lang="de-DE" sz="1600" dirty="0" err="1" smtClean="0"/>
              <a:t>highly</a:t>
            </a:r>
            <a:r>
              <a:rPr lang="de-DE" sz="1600" dirty="0" smtClean="0"/>
              <a:t> </a:t>
            </a:r>
            <a:r>
              <a:rPr lang="de-DE" sz="1600" dirty="0" err="1" smtClean="0"/>
              <a:t>specialized</a:t>
            </a:r>
            <a:r>
              <a:rPr lang="de-DE" sz="1600" dirty="0" smtClean="0"/>
              <a:t> </a:t>
            </a:r>
            <a:r>
              <a:rPr lang="de-DE" sz="1600" dirty="0" err="1" smtClean="0"/>
              <a:t>for</a:t>
            </a:r>
            <a:r>
              <a:rPr lang="de-DE" sz="1600" dirty="0" smtClean="0"/>
              <a:t> parallel </a:t>
            </a:r>
            <a:r>
              <a:rPr lang="de-DE" sz="1600" dirty="0" err="1" smtClean="0"/>
              <a:t>execution</a:t>
            </a:r>
            <a:endParaRPr lang="de-DE" sz="1600" dirty="0" smtClean="0"/>
          </a:p>
          <a:p>
            <a:pPr marL="0" indent="0">
              <a:buNone/>
            </a:pPr>
            <a:endParaRPr lang="de-DE" sz="1600" dirty="0"/>
          </a:p>
          <a:p>
            <a:pPr marL="0" indent="0">
              <a:buNone/>
            </a:pPr>
            <a:r>
              <a:rPr lang="de-DE" sz="1600" b="1" dirty="0" err="1" smtClean="0"/>
              <a:t>Example</a:t>
            </a:r>
            <a:r>
              <a:rPr lang="de-DE" sz="1600" b="1" dirty="0" smtClean="0"/>
              <a:t>: </a:t>
            </a:r>
            <a:r>
              <a:rPr lang="de-DE" sz="1600" b="1" dirty="0" err="1" smtClean="0"/>
              <a:t>Nvidia</a:t>
            </a:r>
            <a:r>
              <a:rPr lang="de-DE" sz="1600" b="1" dirty="0" smtClean="0"/>
              <a:t> Ada Lovelace </a:t>
            </a:r>
            <a:r>
              <a:rPr lang="de-DE" sz="1600" b="1" dirty="0" err="1" smtClean="0"/>
              <a:t>architecture</a:t>
            </a:r>
            <a:endParaRPr lang="de-DE" sz="1600" b="1" dirty="0" smtClean="0"/>
          </a:p>
          <a:p>
            <a:pPr marL="0" indent="0">
              <a:buNone/>
            </a:pPr>
            <a:endParaRPr lang="de-DE" sz="1600" dirty="0"/>
          </a:p>
          <a:p>
            <a:r>
              <a:rPr lang="de-DE" sz="1600" dirty="0" err="1" smtClean="0"/>
              <a:t>One</a:t>
            </a:r>
            <a:r>
              <a:rPr lang="de-DE" sz="1600" dirty="0" smtClean="0"/>
              <a:t> GPU </a:t>
            </a:r>
            <a:r>
              <a:rPr lang="de-DE" sz="1600" dirty="0" err="1" smtClean="0"/>
              <a:t>contains</a:t>
            </a:r>
            <a:r>
              <a:rPr lang="de-DE" sz="1600" dirty="0" smtClean="0"/>
              <a:t> multiple Graphics Processing Clusters (GPC)</a:t>
            </a:r>
          </a:p>
          <a:p>
            <a:endParaRPr lang="de-DE" sz="1600" dirty="0"/>
          </a:p>
          <a:p>
            <a:r>
              <a:rPr lang="de-DE" sz="1600" dirty="0" err="1" smtClean="0"/>
              <a:t>Each</a:t>
            </a:r>
            <a:r>
              <a:rPr lang="de-DE" sz="1600" dirty="0" smtClean="0"/>
              <a:t> GPC </a:t>
            </a:r>
            <a:r>
              <a:rPr lang="de-DE" sz="1600" dirty="0" err="1" smtClean="0"/>
              <a:t>contains</a:t>
            </a:r>
            <a:r>
              <a:rPr lang="de-DE" sz="1600" dirty="0" smtClean="0"/>
              <a:t> multiple Streaming </a:t>
            </a:r>
            <a:r>
              <a:rPr lang="de-DE" sz="1600" dirty="0" err="1" smtClean="0"/>
              <a:t>Multiprocessors</a:t>
            </a:r>
            <a:r>
              <a:rPr lang="de-DE" sz="1600" dirty="0" smtClean="0"/>
              <a:t> (SM)</a:t>
            </a:r>
          </a:p>
          <a:p>
            <a:endParaRPr lang="de-DE" sz="1600" dirty="0" smtClean="0"/>
          </a:p>
          <a:p>
            <a:r>
              <a:rPr lang="de-DE" sz="1600" dirty="0" err="1" smtClean="0"/>
              <a:t>Each</a:t>
            </a:r>
            <a:r>
              <a:rPr lang="de-DE" sz="1600" dirty="0" smtClean="0"/>
              <a:t> SM </a:t>
            </a:r>
            <a:r>
              <a:rPr lang="de-DE" sz="1600" dirty="0" err="1" smtClean="0"/>
              <a:t>contains</a:t>
            </a:r>
            <a:r>
              <a:rPr lang="de-DE" sz="1600" dirty="0" smtClean="0"/>
              <a:t> 3 </a:t>
            </a:r>
            <a:r>
              <a:rPr lang="de-DE" sz="1600" dirty="0" err="1" smtClean="0"/>
              <a:t>types</a:t>
            </a:r>
            <a:r>
              <a:rPr lang="de-DE" sz="1600" dirty="0" smtClean="0"/>
              <a:t> </a:t>
            </a:r>
            <a:r>
              <a:rPr lang="de-DE" sz="1600" dirty="0" err="1" smtClean="0"/>
              <a:t>of</a:t>
            </a:r>
            <a:r>
              <a:rPr lang="de-DE" sz="1600" dirty="0" smtClean="0"/>
              <a:t> </a:t>
            </a:r>
            <a:r>
              <a:rPr lang="de-DE" sz="1600" dirty="0" err="1" smtClean="0"/>
              <a:t>execution</a:t>
            </a:r>
            <a:r>
              <a:rPr lang="de-DE" sz="1600" dirty="0" smtClean="0"/>
              <a:t> </a:t>
            </a:r>
            <a:r>
              <a:rPr lang="de-DE" sz="1600" dirty="0" err="1" smtClean="0"/>
              <a:t>units</a:t>
            </a:r>
            <a:r>
              <a:rPr lang="de-DE" sz="1600" dirty="0" smtClean="0"/>
              <a:t>:</a:t>
            </a:r>
          </a:p>
          <a:p>
            <a:pPr lvl="1"/>
            <a:r>
              <a:rPr lang="de-DE" sz="1400" dirty="0" smtClean="0"/>
              <a:t>CUDA Cores: General </a:t>
            </a:r>
            <a:r>
              <a:rPr lang="de-DE" sz="1400" dirty="0" err="1" smtClean="0"/>
              <a:t>Purpose</a:t>
            </a:r>
            <a:r>
              <a:rPr lang="de-DE" sz="1400" dirty="0" smtClean="0"/>
              <a:t> </a:t>
            </a:r>
            <a:r>
              <a:rPr lang="de-DE" sz="1400" dirty="0" err="1" smtClean="0"/>
              <a:t>computation</a:t>
            </a:r>
            <a:r>
              <a:rPr lang="de-DE" sz="1400" dirty="0" smtClean="0"/>
              <a:t> </a:t>
            </a:r>
            <a:r>
              <a:rPr lang="de-DE" sz="1400" dirty="0" err="1" smtClean="0"/>
              <a:t>module</a:t>
            </a:r>
            <a:endParaRPr lang="de-DE" sz="1400" dirty="0" smtClean="0"/>
          </a:p>
          <a:p>
            <a:pPr lvl="1"/>
            <a:r>
              <a:rPr lang="de-DE" sz="1400" dirty="0" smtClean="0"/>
              <a:t>Tensor Cores: </a:t>
            </a:r>
            <a:r>
              <a:rPr lang="de-DE" sz="1400" dirty="0" err="1" smtClean="0"/>
              <a:t>matrix</a:t>
            </a:r>
            <a:r>
              <a:rPr lang="de-DE" sz="1400" dirty="0" smtClean="0"/>
              <a:t> </a:t>
            </a:r>
            <a:r>
              <a:rPr lang="de-DE" sz="1400" dirty="0" err="1" smtClean="0"/>
              <a:t>operation</a:t>
            </a:r>
            <a:r>
              <a:rPr lang="de-DE" sz="1400" dirty="0" smtClean="0"/>
              <a:t> </a:t>
            </a:r>
            <a:r>
              <a:rPr lang="de-DE" sz="1400" dirty="0" err="1" smtClean="0"/>
              <a:t>module</a:t>
            </a:r>
            <a:r>
              <a:rPr lang="de-DE" sz="1400" dirty="0" smtClean="0"/>
              <a:t>, </a:t>
            </a:r>
            <a:r>
              <a:rPr lang="de-DE" sz="1400" dirty="0" err="1" smtClean="0"/>
              <a:t>particularly</a:t>
            </a:r>
            <a:r>
              <a:rPr lang="de-DE" sz="1400" dirty="0" smtClean="0"/>
              <a:t> </a:t>
            </a:r>
            <a:r>
              <a:rPr lang="de-DE" sz="1400" dirty="0" err="1" smtClean="0"/>
              <a:t>for</a:t>
            </a:r>
            <a:r>
              <a:rPr lang="de-DE" sz="1400" dirty="0" smtClean="0"/>
              <a:t> AI </a:t>
            </a:r>
            <a:r>
              <a:rPr lang="de-DE" sz="1400" dirty="0" err="1" smtClean="0"/>
              <a:t>and</a:t>
            </a:r>
            <a:r>
              <a:rPr lang="de-DE" sz="1400" dirty="0" smtClean="0"/>
              <a:t> </a:t>
            </a:r>
            <a:r>
              <a:rPr lang="de-DE" sz="1400" dirty="0" err="1" smtClean="0"/>
              <a:t>deep</a:t>
            </a:r>
            <a:r>
              <a:rPr lang="de-DE" sz="1400" dirty="0" smtClean="0"/>
              <a:t> </a:t>
            </a:r>
            <a:r>
              <a:rPr lang="de-DE" sz="1400" dirty="0" err="1" smtClean="0"/>
              <a:t>learning</a:t>
            </a:r>
            <a:endParaRPr lang="de-DE" sz="1400" dirty="0" smtClean="0"/>
          </a:p>
          <a:p>
            <a:pPr lvl="1"/>
            <a:r>
              <a:rPr lang="de-DE" sz="1400" dirty="0" smtClean="0"/>
              <a:t>RT Cores: Ray </a:t>
            </a:r>
            <a:r>
              <a:rPr lang="de-DE" sz="1400" dirty="0" err="1" smtClean="0"/>
              <a:t>tracing</a:t>
            </a:r>
            <a:r>
              <a:rPr lang="de-DE" sz="1400" dirty="0" smtClean="0"/>
              <a:t> </a:t>
            </a:r>
            <a:r>
              <a:rPr lang="de-DE" sz="1400" dirty="0" err="1" smtClean="0"/>
              <a:t>acceleration</a:t>
            </a:r>
            <a:r>
              <a:rPr lang="de-DE" sz="1400" dirty="0" smtClean="0"/>
              <a:t> </a:t>
            </a:r>
            <a:r>
              <a:rPr lang="de-DE" sz="1400" dirty="0" err="1" smtClean="0"/>
              <a:t>for</a:t>
            </a:r>
            <a:r>
              <a:rPr lang="de-DE" sz="1400" dirty="0" smtClean="0"/>
              <a:t> </a:t>
            </a:r>
            <a:r>
              <a:rPr lang="de-DE" sz="1400" dirty="0" err="1" smtClean="0"/>
              <a:t>graphics</a:t>
            </a:r>
            <a:r>
              <a:rPr lang="de-DE" sz="1400" dirty="0" smtClean="0"/>
              <a:t> </a:t>
            </a:r>
            <a:r>
              <a:rPr lang="de-DE" sz="1400" dirty="0" err="1" smtClean="0"/>
              <a:t>rendering</a:t>
            </a:r>
            <a:endParaRPr lang="de-DE" sz="1400"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23</a:t>
            </a:fld>
            <a:endParaRPr lang="en-US" dirty="0"/>
          </a:p>
        </p:txBody>
      </p:sp>
      <p:pic>
        <p:nvPicPr>
          <p:cNvPr id="3074" name="Picture 2" descr="https://www.techpowerup.com/review/nvidia-geforce-rtx-4090-founders-edition/images/arch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1858" y="1416742"/>
            <a:ext cx="4457422" cy="18636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techpowerup.com/review/nvidia-geforce-rtx-4090-founders-edition/images/arch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138" y="3558284"/>
            <a:ext cx="2664296" cy="240605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www.techpowerup.com/review/nvidia-geforce-rtx-4090-founders-edition/images/arch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8797" y="3532763"/>
            <a:ext cx="1544579" cy="239841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10325297" y="5892512"/>
            <a:ext cx="1311578" cy="215444"/>
          </a:xfrm>
          <a:prstGeom prst="rect">
            <a:avLst/>
          </a:prstGeom>
          <a:noFill/>
        </p:spPr>
        <p:txBody>
          <a:bodyPr wrap="none" rtlCol="0">
            <a:spAutoFit/>
          </a:bodyPr>
          <a:lstStyle/>
          <a:p>
            <a:r>
              <a:rPr lang="de-DE" sz="800" dirty="0" smtClean="0"/>
              <a:t>Source: www.nvidia.com</a:t>
            </a:r>
            <a:endParaRPr lang="de-DE" sz="800" dirty="0"/>
          </a:p>
        </p:txBody>
      </p:sp>
    </p:spTree>
    <p:extLst>
      <p:ext uri="{BB962C8B-B14F-4D97-AF65-F5344CB8AC3E}">
        <p14:creationId xmlns:p14="http://schemas.microsoft.com/office/powerpoint/2010/main" val="851919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a:solidFill>
                  <a:schemeClr val="tx2"/>
                </a:solidFill>
              </a:rPr>
              <a:t>Parallel Computing in GPUs</a:t>
            </a:r>
          </a:p>
          <a:p>
            <a:endParaRPr lang="de-DE" dirty="0"/>
          </a:p>
        </p:txBody>
      </p:sp>
      <p:sp>
        <p:nvSpPr>
          <p:cNvPr id="3" name="Textplatzhalter 2"/>
          <p:cNvSpPr>
            <a:spLocks noGrp="1"/>
          </p:cNvSpPr>
          <p:nvPr>
            <p:ph type="body" sz="quarter" idx="10"/>
          </p:nvPr>
        </p:nvSpPr>
        <p:spPr>
          <a:xfrm>
            <a:off x="334800" y="980728"/>
            <a:ext cx="7057344" cy="4968552"/>
          </a:xfrm>
        </p:spPr>
        <p:txBody>
          <a:bodyPr/>
          <a:lstStyle/>
          <a:p>
            <a:pPr marL="0" indent="0">
              <a:buNone/>
            </a:pPr>
            <a:r>
              <a:rPr lang="de-DE" sz="1800" b="1" dirty="0" smtClean="0"/>
              <a:t>CUDA Core:</a:t>
            </a:r>
          </a:p>
          <a:p>
            <a:r>
              <a:rPr lang="de-DE" sz="1800" dirty="0" err="1" smtClean="0"/>
              <a:t>One</a:t>
            </a:r>
            <a:r>
              <a:rPr lang="de-DE" sz="1800" dirty="0" smtClean="0"/>
              <a:t> </a:t>
            </a:r>
            <a:r>
              <a:rPr lang="de-DE" sz="1800" dirty="0" err="1" smtClean="0"/>
              <a:t>core</a:t>
            </a:r>
            <a:r>
              <a:rPr lang="de-DE" sz="1800" dirty="0" smtClean="0"/>
              <a:t> </a:t>
            </a:r>
            <a:r>
              <a:rPr lang="de-DE" sz="1800" dirty="0" err="1" smtClean="0"/>
              <a:t>contains</a:t>
            </a:r>
            <a:r>
              <a:rPr lang="de-DE" sz="1800" dirty="0" smtClean="0"/>
              <a:t> </a:t>
            </a:r>
            <a:r>
              <a:rPr lang="de-DE" sz="1800" dirty="0" err="1" smtClean="0"/>
              <a:t>one</a:t>
            </a:r>
            <a:r>
              <a:rPr lang="de-DE" sz="1800" dirty="0" smtClean="0"/>
              <a:t> ALU </a:t>
            </a:r>
            <a:r>
              <a:rPr lang="de-DE" sz="1800" dirty="0" err="1" smtClean="0"/>
              <a:t>capable</a:t>
            </a:r>
            <a:r>
              <a:rPr lang="de-DE" sz="1800" dirty="0" smtClean="0"/>
              <a:t> </a:t>
            </a:r>
            <a:r>
              <a:rPr lang="de-DE" sz="1800" dirty="0" err="1" smtClean="0"/>
              <a:t>of</a:t>
            </a:r>
            <a:r>
              <a:rPr lang="de-DE" sz="1800" dirty="0" smtClean="0"/>
              <a:t> </a:t>
            </a:r>
            <a:r>
              <a:rPr lang="de-DE" sz="1800" dirty="0" err="1" smtClean="0"/>
              <a:t>performing</a:t>
            </a:r>
            <a:r>
              <a:rPr lang="de-DE" sz="1800" dirty="0" smtClean="0"/>
              <a:t> </a:t>
            </a:r>
            <a:r>
              <a:rPr lang="de-DE" sz="1800" dirty="0" err="1" smtClean="0"/>
              <a:t>either</a:t>
            </a:r>
            <a:r>
              <a:rPr lang="de-DE" sz="1800" dirty="0" smtClean="0"/>
              <a:t> Floating Point </a:t>
            </a:r>
            <a:r>
              <a:rPr lang="de-DE" sz="1800" dirty="0" err="1" smtClean="0"/>
              <a:t>or</a:t>
            </a:r>
            <a:r>
              <a:rPr lang="de-DE" sz="1800" dirty="0" smtClean="0"/>
              <a:t> </a:t>
            </a:r>
            <a:r>
              <a:rPr lang="de-DE" sz="1800" dirty="0" err="1" smtClean="0"/>
              <a:t>Int</a:t>
            </a:r>
            <a:r>
              <a:rPr lang="de-DE" sz="1800" dirty="0" smtClean="0"/>
              <a:t> </a:t>
            </a:r>
            <a:r>
              <a:rPr lang="de-DE" sz="1800" dirty="0" err="1" smtClean="0"/>
              <a:t>operations</a:t>
            </a:r>
            <a:r>
              <a:rPr lang="de-DE" sz="1800" dirty="0" smtClean="0"/>
              <a:t> </a:t>
            </a:r>
            <a:r>
              <a:rPr lang="de-DE" sz="1800" dirty="0" err="1" smtClean="0"/>
              <a:t>with</a:t>
            </a:r>
            <a:r>
              <a:rPr lang="de-DE" sz="1800" dirty="0" smtClean="0"/>
              <a:t> 32 </a:t>
            </a:r>
            <a:r>
              <a:rPr lang="de-DE" sz="1800" dirty="0" err="1" smtClean="0"/>
              <a:t>bit</a:t>
            </a:r>
            <a:r>
              <a:rPr lang="de-DE" sz="1800" dirty="0" smtClean="0"/>
              <a:t> </a:t>
            </a:r>
            <a:r>
              <a:rPr lang="de-DE" sz="1800" dirty="0" err="1" smtClean="0"/>
              <a:t>precision</a:t>
            </a:r>
            <a:endParaRPr lang="de-DE" sz="1800" dirty="0" smtClean="0"/>
          </a:p>
          <a:p>
            <a:endParaRPr lang="de-DE" sz="1800" dirty="0"/>
          </a:p>
          <a:p>
            <a:r>
              <a:rPr lang="de-DE" sz="1800" dirty="0" smtClean="0"/>
              <a:t>General-</a:t>
            </a:r>
            <a:r>
              <a:rPr lang="de-DE" sz="1800" dirty="0" err="1" smtClean="0"/>
              <a:t>Purpose</a:t>
            </a:r>
            <a:r>
              <a:rPr lang="de-DE" sz="1800" dirty="0" smtClean="0"/>
              <a:t> Module </a:t>
            </a:r>
            <a:r>
              <a:rPr lang="de-DE" sz="1800" dirty="0" err="1" smtClean="0"/>
              <a:t>for</a:t>
            </a:r>
            <a:r>
              <a:rPr lang="de-DE" sz="1800" dirty="0" smtClean="0"/>
              <a:t> </a:t>
            </a:r>
            <a:r>
              <a:rPr lang="de-DE" sz="1800" dirty="0" err="1" smtClean="0"/>
              <a:t>parallelized</a:t>
            </a:r>
            <a:r>
              <a:rPr lang="de-DE" sz="1800" dirty="0" smtClean="0"/>
              <a:t> </a:t>
            </a:r>
            <a:r>
              <a:rPr lang="de-DE" sz="1800" dirty="0" err="1" smtClean="0"/>
              <a:t>computing</a:t>
            </a:r>
            <a:r>
              <a:rPr lang="de-DE" sz="1800" dirty="0" smtClean="0"/>
              <a:t> </a:t>
            </a:r>
            <a:r>
              <a:rPr lang="de-DE" sz="1800" dirty="0" err="1" smtClean="0"/>
              <a:t>tasks</a:t>
            </a:r>
            <a:endParaRPr lang="de-DE" sz="1800" dirty="0" smtClean="0"/>
          </a:p>
          <a:p>
            <a:endParaRPr lang="de-DE" sz="1800" dirty="0"/>
          </a:p>
          <a:p>
            <a:r>
              <a:rPr lang="de-DE" sz="1800" dirty="0" smtClean="0"/>
              <a:t>Not a </a:t>
            </a:r>
            <a:r>
              <a:rPr lang="de-DE" sz="1800" dirty="0" err="1" smtClean="0"/>
              <a:t>typical</a:t>
            </a:r>
            <a:r>
              <a:rPr lang="de-DE" sz="1800" dirty="0" smtClean="0"/>
              <a:t> SIMD </a:t>
            </a:r>
            <a:r>
              <a:rPr lang="de-DE" sz="1800" dirty="0" err="1" smtClean="0"/>
              <a:t>implementation</a:t>
            </a:r>
            <a:r>
              <a:rPr lang="de-DE" sz="1800" dirty="0" smtClean="0"/>
              <a:t>, </a:t>
            </a:r>
            <a:r>
              <a:rPr lang="de-DE" sz="1800" dirty="0" err="1" smtClean="0"/>
              <a:t>does</a:t>
            </a:r>
            <a:r>
              <a:rPr lang="de-DE" sz="1800" dirty="0" smtClean="0"/>
              <a:t> not </a:t>
            </a:r>
            <a:r>
              <a:rPr lang="de-DE" sz="1800" dirty="0" err="1" smtClean="0"/>
              <a:t>use</a:t>
            </a:r>
            <a:r>
              <a:rPr lang="de-DE" sz="1800" dirty="0" smtClean="0"/>
              <a:t> </a:t>
            </a:r>
            <a:r>
              <a:rPr lang="de-DE" sz="1800" dirty="0" err="1" smtClean="0"/>
              <a:t>vectors</a:t>
            </a:r>
            <a:r>
              <a:rPr lang="de-DE" sz="1800" dirty="0" smtClean="0"/>
              <a:t> </a:t>
            </a:r>
            <a:r>
              <a:rPr lang="de-DE" sz="1800" dirty="0" err="1" smtClean="0"/>
              <a:t>of</a:t>
            </a:r>
            <a:r>
              <a:rPr lang="de-DE" sz="1800" dirty="0" smtClean="0"/>
              <a:t> </a:t>
            </a:r>
            <a:r>
              <a:rPr lang="de-DE" sz="1800" dirty="0" err="1" smtClean="0"/>
              <a:t>scalar</a:t>
            </a:r>
            <a:r>
              <a:rPr lang="de-DE" sz="1800" dirty="0" smtClean="0"/>
              <a:t> </a:t>
            </a:r>
            <a:r>
              <a:rPr lang="de-DE" sz="1800" dirty="0" err="1" smtClean="0"/>
              <a:t>values</a:t>
            </a:r>
            <a:r>
              <a:rPr lang="de-DE" sz="1800" dirty="0" smtClean="0"/>
              <a:t> </a:t>
            </a:r>
            <a:r>
              <a:rPr lang="de-DE" sz="1800" dirty="0" err="1" smtClean="0"/>
              <a:t>to</a:t>
            </a:r>
            <a:r>
              <a:rPr lang="de-DE" sz="1800" dirty="0" smtClean="0"/>
              <a:t> </a:t>
            </a:r>
            <a:r>
              <a:rPr lang="de-DE" sz="1800" dirty="0" err="1" smtClean="0"/>
              <a:t>perform</a:t>
            </a:r>
            <a:r>
              <a:rPr lang="de-DE" sz="1800" dirty="0" smtClean="0"/>
              <a:t> </a:t>
            </a:r>
            <a:r>
              <a:rPr lang="de-DE" sz="1800" dirty="0" err="1" smtClean="0"/>
              <a:t>operations</a:t>
            </a:r>
            <a:endParaRPr lang="de-DE" sz="1800" dirty="0" smtClean="0"/>
          </a:p>
          <a:p>
            <a:endParaRPr lang="de-DE" sz="1800" dirty="0"/>
          </a:p>
          <a:p>
            <a:r>
              <a:rPr lang="de-DE" sz="1800" dirty="0" smtClean="0"/>
              <a:t>CUDA </a:t>
            </a:r>
            <a:r>
              <a:rPr lang="de-DE" sz="1800" dirty="0" err="1" smtClean="0"/>
              <a:t>cores</a:t>
            </a:r>
            <a:r>
              <a:rPr lang="de-DE" sz="1800" dirty="0" smtClean="0"/>
              <a:t> </a:t>
            </a:r>
            <a:r>
              <a:rPr lang="de-DE" sz="1800" dirty="0" err="1" smtClean="0"/>
              <a:t>are</a:t>
            </a:r>
            <a:r>
              <a:rPr lang="de-DE" sz="1800" dirty="0" smtClean="0"/>
              <a:t> </a:t>
            </a:r>
            <a:r>
              <a:rPr lang="de-DE" sz="1800" dirty="0" err="1" smtClean="0"/>
              <a:t>adressed</a:t>
            </a:r>
            <a:r>
              <a:rPr lang="de-DE" sz="1800" dirty="0" smtClean="0"/>
              <a:t> </a:t>
            </a:r>
            <a:r>
              <a:rPr lang="de-DE" sz="1800" dirty="0" err="1" smtClean="0"/>
              <a:t>as</a:t>
            </a:r>
            <a:r>
              <a:rPr lang="de-DE" sz="1800" dirty="0" smtClean="0"/>
              <a:t> </a:t>
            </a:r>
            <a:r>
              <a:rPr lang="de-DE" sz="1800" dirty="0" err="1" smtClean="0"/>
              <a:t>warps</a:t>
            </a:r>
            <a:r>
              <a:rPr lang="de-DE" sz="1800" dirty="0" smtClean="0"/>
              <a:t>, </a:t>
            </a:r>
            <a:r>
              <a:rPr lang="de-DE" sz="1800" dirty="0" err="1" smtClean="0"/>
              <a:t>each</a:t>
            </a:r>
            <a:r>
              <a:rPr lang="de-DE" sz="1800" dirty="0" smtClean="0"/>
              <a:t> </a:t>
            </a:r>
            <a:r>
              <a:rPr lang="de-DE" sz="1800" dirty="0" err="1" smtClean="0"/>
              <a:t>containing</a:t>
            </a:r>
            <a:r>
              <a:rPr lang="de-DE" sz="1800" dirty="0" smtClean="0"/>
              <a:t> 32 </a:t>
            </a:r>
            <a:r>
              <a:rPr lang="de-DE" sz="1800" dirty="0" err="1" smtClean="0"/>
              <a:t>cores</a:t>
            </a:r>
            <a:r>
              <a:rPr lang="de-DE" sz="1800" dirty="0" smtClean="0"/>
              <a:t>. In a warp </a:t>
            </a:r>
            <a:r>
              <a:rPr lang="de-DE" sz="1800" dirty="0" err="1" smtClean="0"/>
              <a:t>each</a:t>
            </a:r>
            <a:r>
              <a:rPr lang="de-DE" sz="1800" dirty="0" smtClean="0"/>
              <a:t> </a:t>
            </a:r>
            <a:r>
              <a:rPr lang="de-DE" sz="1800" dirty="0" err="1" smtClean="0"/>
              <a:t>core</a:t>
            </a:r>
            <a:r>
              <a:rPr lang="de-DE" sz="1800" dirty="0" smtClean="0"/>
              <a:t> </a:t>
            </a:r>
            <a:r>
              <a:rPr lang="de-DE" sz="1800" dirty="0" err="1" smtClean="0"/>
              <a:t>performs</a:t>
            </a:r>
            <a:r>
              <a:rPr lang="de-DE" sz="1800" dirty="0" smtClean="0"/>
              <a:t> </a:t>
            </a:r>
            <a:r>
              <a:rPr lang="de-DE" sz="1800" dirty="0" err="1" smtClean="0"/>
              <a:t>the</a:t>
            </a:r>
            <a:r>
              <a:rPr lang="de-DE" sz="1800" dirty="0" smtClean="0"/>
              <a:t> same </a:t>
            </a:r>
            <a:r>
              <a:rPr lang="de-DE" sz="1800" dirty="0" err="1" smtClean="0"/>
              <a:t>operation</a:t>
            </a:r>
            <a:r>
              <a:rPr lang="de-DE" sz="1800" dirty="0" smtClean="0"/>
              <a:t> on different </a:t>
            </a:r>
            <a:r>
              <a:rPr lang="de-DE" sz="1800" dirty="0" err="1" smtClean="0"/>
              <a:t>data</a:t>
            </a:r>
            <a:r>
              <a:rPr lang="de-DE" sz="1800" dirty="0" smtClean="0"/>
              <a:t> in parallel. This </a:t>
            </a:r>
            <a:r>
              <a:rPr lang="de-DE" sz="1800" dirty="0" err="1" smtClean="0"/>
              <a:t>creates</a:t>
            </a:r>
            <a:r>
              <a:rPr lang="de-DE" sz="1800" dirty="0" smtClean="0"/>
              <a:t> a </a:t>
            </a:r>
            <a:r>
              <a:rPr lang="de-DE" sz="1800" dirty="0" err="1" smtClean="0"/>
              <a:t>similar</a:t>
            </a:r>
            <a:r>
              <a:rPr lang="de-DE" sz="1800" dirty="0" smtClean="0"/>
              <a:t> </a:t>
            </a:r>
            <a:r>
              <a:rPr lang="de-DE" sz="1800" dirty="0" err="1" smtClean="0"/>
              <a:t>behaviour</a:t>
            </a:r>
            <a:r>
              <a:rPr lang="de-DE" sz="1800" dirty="0" smtClean="0"/>
              <a:t> </a:t>
            </a:r>
            <a:r>
              <a:rPr lang="de-DE" sz="1800" dirty="0" err="1" smtClean="0"/>
              <a:t>as</a:t>
            </a:r>
            <a:r>
              <a:rPr lang="de-DE" sz="1800" dirty="0" smtClean="0"/>
              <a:t> in SIMD </a:t>
            </a:r>
            <a:r>
              <a:rPr lang="de-DE" sz="1800" dirty="0" err="1" smtClean="0"/>
              <a:t>modules</a:t>
            </a:r>
            <a:endParaRPr lang="de-DE" sz="1800" dirty="0" smtClean="0"/>
          </a:p>
          <a:p>
            <a:endParaRPr lang="de-DE" sz="1800" dirty="0"/>
          </a:p>
          <a:p>
            <a:r>
              <a:rPr lang="de-DE" sz="1800" dirty="0" smtClean="0"/>
              <a:t>Register </a:t>
            </a:r>
            <a:r>
              <a:rPr lang="de-DE" sz="1800" dirty="0" err="1" smtClean="0"/>
              <a:t>size</a:t>
            </a:r>
            <a:r>
              <a:rPr lang="de-DE" sz="1800" dirty="0" smtClean="0"/>
              <a:t> 32 Bit, </a:t>
            </a:r>
            <a:r>
              <a:rPr lang="de-DE" sz="1800" dirty="0" err="1" smtClean="0"/>
              <a:t>no</a:t>
            </a:r>
            <a:r>
              <a:rPr lang="de-DE" sz="1800" dirty="0" smtClean="0"/>
              <a:t> </a:t>
            </a:r>
            <a:r>
              <a:rPr lang="de-DE" sz="1800" dirty="0" err="1" smtClean="0"/>
              <a:t>support</a:t>
            </a:r>
            <a:r>
              <a:rPr lang="de-DE" sz="1800" dirty="0" smtClean="0"/>
              <a:t> </a:t>
            </a:r>
            <a:r>
              <a:rPr lang="de-DE" sz="1800" dirty="0" err="1" smtClean="0"/>
              <a:t>for</a:t>
            </a:r>
            <a:r>
              <a:rPr lang="de-DE" sz="1800" dirty="0" smtClean="0"/>
              <a:t> </a:t>
            </a:r>
            <a:r>
              <a:rPr lang="de-DE" sz="1800" dirty="0" err="1" smtClean="0"/>
              <a:t>vectorized</a:t>
            </a:r>
            <a:r>
              <a:rPr lang="de-DE" sz="1800" dirty="0" smtClean="0"/>
              <a:t> </a:t>
            </a:r>
            <a:r>
              <a:rPr lang="de-DE" sz="1800" dirty="0" err="1" smtClean="0"/>
              <a:t>operations</a:t>
            </a:r>
            <a:r>
              <a:rPr lang="de-DE" sz="1800" dirty="0" smtClean="0"/>
              <a:t>, </a:t>
            </a:r>
            <a:r>
              <a:rPr lang="de-DE" sz="1800" dirty="0" err="1" smtClean="0"/>
              <a:t>therfore</a:t>
            </a:r>
            <a:r>
              <a:rPr lang="de-DE" sz="1800" dirty="0" smtClean="0"/>
              <a:t> </a:t>
            </a:r>
            <a:r>
              <a:rPr lang="de-DE" sz="1800" dirty="0" err="1" smtClean="0"/>
              <a:t>no</a:t>
            </a:r>
            <a:r>
              <a:rPr lang="de-DE" sz="1800" dirty="0" smtClean="0"/>
              <a:t> </a:t>
            </a:r>
            <a:r>
              <a:rPr lang="de-DE" sz="1800" dirty="0" err="1" smtClean="0"/>
              <a:t>performance</a:t>
            </a:r>
            <a:r>
              <a:rPr lang="de-DE" sz="1800" dirty="0" smtClean="0"/>
              <a:t> </a:t>
            </a:r>
            <a:r>
              <a:rPr lang="de-DE" sz="1800" dirty="0" err="1" smtClean="0"/>
              <a:t>gain</a:t>
            </a:r>
            <a:r>
              <a:rPr lang="de-DE" sz="1800" dirty="0" smtClean="0"/>
              <a:t> </a:t>
            </a:r>
            <a:r>
              <a:rPr lang="de-DE" sz="1800" dirty="0" err="1" smtClean="0"/>
              <a:t>for</a:t>
            </a:r>
            <a:r>
              <a:rPr lang="de-DE" sz="1800" dirty="0" smtClean="0"/>
              <a:t> </a:t>
            </a:r>
            <a:r>
              <a:rPr lang="de-DE" sz="1800" dirty="0" err="1" smtClean="0"/>
              <a:t>using</a:t>
            </a:r>
            <a:r>
              <a:rPr lang="de-DE" sz="1800" dirty="0" smtClean="0"/>
              <a:t> 16 Bit </a:t>
            </a:r>
            <a:r>
              <a:rPr lang="de-DE" sz="1800" dirty="0" err="1" smtClean="0"/>
              <a:t>scalars</a:t>
            </a:r>
            <a:endParaRPr lang="de-DE" sz="1800" dirty="0" smtClean="0"/>
          </a:p>
          <a:p>
            <a:pPr marL="0" indent="0">
              <a:buNone/>
            </a:pPr>
            <a:endParaRPr lang="de-DE" sz="1300"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24</a:t>
            </a:fld>
            <a:endParaRPr lang="en-US" dirty="0"/>
          </a:p>
        </p:txBody>
      </p:sp>
      <p:pic>
        <p:nvPicPr>
          <p:cNvPr id="59" name="Picture 6" descr="https://www.techpowerup.com/review/nvidia-geforce-rtx-4090-founders-edition/images/arch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6280" y="989483"/>
            <a:ext cx="2952328" cy="4584361"/>
          </a:xfrm>
          <a:prstGeom prst="rect">
            <a:avLst/>
          </a:prstGeom>
          <a:noFill/>
          <a:extLst>
            <a:ext uri="{909E8E84-426E-40DD-AFC4-6F175D3DCCD1}">
              <a14:hiddenFill xmlns:a14="http://schemas.microsoft.com/office/drawing/2010/main">
                <a:solidFill>
                  <a:srgbClr val="FFFFFF"/>
                </a:solidFill>
              </a14:hiddenFill>
            </a:ext>
          </a:extLst>
        </p:spPr>
      </p:pic>
      <p:sp>
        <p:nvSpPr>
          <p:cNvPr id="60" name="Rechteck 59"/>
          <p:cNvSpPr/>
          <p:nvPr/>
        </p:nvSpPr>
        <p:spPr>
          <a:xfrm>
            <a:off x="10257030" y="5565259"/>
            <a:ext cx="1311578" cy="215444"/>
          </a:xfrm>
          <a:prstGeom prst="rect">
            <a:avLst/>
          </a:prstGeom>
        </p:spPr>
        <p:txBody>
          <a:bodyPr wrap="none">
            <a:spAutoFit/>
          </a:bodyPr>
          <a:lstStyle/>
          <a:p>
            <a:r>
              <a:rPr lang="de-DE" sz="800" dirty="0"/>
              <a:t>Source: www.nvidia.com</a:t>
            </a:r>
          </a:p>
        </p:txBody>
      </p:sp>
    </p:spTree>
    <p:extLst>
      <p:ext uri="{BB962C8B-B14F-4D97-AF65-F5344CB8AC3E}">
        <p14:creationId xmlns:p14="http://schemas.microsoft.com/office/powerpoint/2010/main" val="4294649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Parallel Computing</a:t>
            </a:r>
          </a:p>
          <a:p>
            <a:r>
              <a:rPr lang="de-DE" dirty="0">
                <a:solidFill>
                  <a:schemeClr val="tx2"/>
                </a:solidFill>
              </a:rPr>
              <a:t>Parallel Computing in GPUs</a:t>
            </a:r>
          </a:p>
          <a:p>
            <a:endParaRPr lang="de-DE" dirty="0"/>
          </a:p>
        </p:txBody>
      </p:sp>
      <mc:AlternateContent xmlns:mc="http://schemas.openxmlformats.org/markup-compatibility/2006" xmlns:a14="http://schemas.microsoft.com/office/drawing/2010/main">
        <mc:Choice Requires="a14">
          <p:sp>
            <p:nvSpPr>
              <p:cNvPr id="3" name="Textplatzhalter 2"/>
              <p:cNvSpPr>
                <a:spLocks noGrp="1"/>
              </p:cNvSpPr>
              <p:nvPr>
                <p:ph type="body" sz="quarter" idx="10"/>
              </p:nvPr>
            </p:nvSpPr>
            <p:spPr>
              <a:xfrm>
                <a:off x="334800" y="980728"/>
                <a:ext cx="6942223" cy="4968552"/>
              </a:xfrm>
            </p:spPr>
            <p:txBody>
              <a:bodyPr/>
              <a:lstStyle/>
              <a:p>
                <a:pPr marL="0" indent="0">
                  <a:buNone/>
                </a:pPr>
                <a:r>
                  <a:rPr lang="de-DE" b="1" dirty="0"/>
                  <a:t>Tensor Core:</a:t>
                </a:r>
              </a:p>
              <a:p>
                <a:r>
                  <a:rPr lang="de-DE" dirty="0" err="1"/>
                  <a:t>Specialized</a:t>
                </a:r>
                <a:r>
                  <a:rPr lang="de-DE" dirty="0"/>
                  <a:t> </a:t>
                </a:r>
                <a:r>
                  <a:rPr lang="de-DE" dirty="0" err="1"/>
                  <a:t>cores</a:t>
                </a:r>
                <a:r>
                  <a:rPr lang="de-DE" dirty="0"/>
                  <a:t> </a:t>
                </a:r>
                <a:r>
                  <a:rPr lang="de-DE" dirty="0" err="1"/>
                  <a:t>for</a:t>
                </a:r>
                <a:r>
                  <a:rPr lang="de-DE" dirty="0"/>
                  <a:t> </a:t>
                </a:r>
                <a:r>
                  <a:rPr lang="de-DE" dirty="0" err="1"/>
                  <a:t>matrix</a:t>
                </a:r>
                <a:r>
                  <a:rPr lang="de-DE" dirty="0"/>
                  <a:t> </a:t>
                </a:r>
                <a:r>
                  <a:rPr lang="de-DE" dirty="0" err="1"/>
                  <a:t>operations</a:t>
                </a:r>
                <a:r>
                  <a:rPr lang="de-DE" dirty="0"/>
                  <a:t>. </a:t>
                </a:r>
                <a:r>
                  <a:rPr lang="de-DE" dirty="0" err="1"/>
                  <a:t>Implements</a:t>
                </a:r>
                <a:r>
                  <a:rPr lang="de-DE" dirty="0"/>
                  <a:t> </a:t>
                </a:r>
                <a:r>
                  <a:rPr lang="de-DE" dirty="0" err="1"/>
                  <a:t>the</a:t>
                </a:r>
                <a:r>
                  <a:rPr lang="de-DE" dirty="0"/>
                  <a:t> </a:t>
                </a:r>
                <a:r>
                  <a:rPr lang="de-DE" dirty="0" err="1"/>
                  <a:t>formula</a:t>
                </a:r>
                <a:r>
                  <a:rPr lang="de-DE" dirty="0"/>
                  <a:t> </a:t>
                </a:r>
                <a14:m>
                  <m:oMath xmlns:m="http://schemas.openxmlformats.org/officeDocument/2006/math">
                    <m:r>
                      <m:rPr>
                        <m:sty m:val="p"/>
                      </m:rPr>
                      <a:rPr lang="de-DE">
                        <a:latin typeface="Cambria Math" panose="02040503050406030204" pitchFamily="18" charset="0"/>
                      </a:rPr>
                      <m:t>D</m:t>
                    </m:r>
                    <m:r>
                      <a:rPr lang="de-DE" i="1">
                        <a:latin typeface="Cambria Math" panose="02040503050406030204" pitchFamily="18" charset="0"/>
                      </a:rPr>
                      <m:t>=</m:t>
                    </m:r>
                    <m:r>
                      <a:rPr lang="de-DE" i="1">
                        <a:latin typeface="Cambria Math" panose="02040503050406030204" pitchFamily="18" charset="0"/>
                      </a:rPr>
                      <m:t>𝐴</m:t>
                    </m:r>
                    <m:r>
                      <a:rPr lang="de-DE" i="1">
                        <a:latin typeface="Cambria Math" panose="02040503050406030204" pitchFamily="18" charset="0"/>
                      </a:rPr>
                      <m:t>∗</m:t>
                    </m:r>
                    <m:r>
                      <a:rPr lang="de-DE" i="1">
                        <a:latin typeface="Cambria Math" panose="02040503050406030204" pitchFamily="18" charset="0"/>
                      </a:rPr>
                      <m:t>𝐵</m:t>
                    </m:r>
                    <m:r>
                      <a:rPr lang="de-DE" i="1">
                        <a:latin typeface="Cambria Math" panose="02040503050406030204" pitchFamily="18" charset="0"/>
                      </a:rPr>
                      <m:t>+</m:t>
                    </m:r>
                    <m:r>
                      <a:rPr lang="de-DE" i="1">
                        <a:latin typeface="Cambria Math" panose="02040503050406030204" pitchFamily="18" charset="0"/>
                      </a:rPr>
                      <m:t>𝐶</m:t>
                    </m:r>
                  </m:oMath>
                </a14:m>
                <a:r>
                  <a:rPr lang="de-DE" dirty="0"/>
                  <a:t> in </a:t>
                </a:r>
                <a:r>
                  <a:rPr lang="de-DE" dirty="0" err="1" smtClean="0"/>
                  <a:t>hardware</a:t>
                </a:r>
                <a:endParaRPr lang="de-DE" dirty="0" smtClean="0"/>
              </a:p>
              <a:p>
                <a:endParaRPr lang="de-DE" dirty="0"/>
              </a:p>
              <a:p>
                <a:r>
                  <a:rPr lang="de-DE" dirty="0" err="1" smtClean="0"/>
                  <a:t>Designed</a:t>
                </a:r>
                <a:r>
                  <a:rPr lang="de-DE" dirty="0" smtClean="0"/>
                  <a:t> </a:t>
                </a:r>
                <a:r>
                  <a:rPr lang="de-DE" dirty="0" err="1" smtClean="0"/>
                  <a:t>to</a:t>
                </a:r>
                <a:r>
                  <a:rPr lang="de-DE" dirty="0" smtClean="0"/>
                  <a:t> </a:t>
                </a:r>
                <a:r>
                  <a:rPr lang="de-DE" dirty="0" err="1" smtClean="0"/>
                  <a:t>accelerate</a:t>
                </a:r>
                <a:r>
                  <a:rPr lang="de-DE" dirty="0" smtClean="0"/>
                  <a:t> </a:t>
                </a:r>
                <a:r>
                  <a:rPr lang="de-DE" dirty="0" err="1" smtClean="0"/>
                  <a:t>deep</a:t>
                </a:r>
                <a:r>
                  <a:rPr lang="de-DE" dirty="0" smtClean="0"/>
                  <a:t> </a:t>
                </a:r>
                <a:r>
                  <a:rPr lang="de-DE" dirty="0" err="1" smtClean="0"/>
                  <a:t>learning</a:t>
                </a:r>
                <a:r>
                  <a:rPr lang="de-DE" dirty="0" smtClean="0"/>
                  <a:t> </a:t>
                </a:r>
                <a:r>
                  <a:rPr lang="de-DE" dirty="0" err="1" smtClean="0"/>
                  <a:t>and</a:t>
                </a:r>
                <a:r>
                  <a:rPr lang="de-DE" dirty="0" smtClean="0"/>
                  <a:t> AI </a:t>
                </a:r>
                <a:r>
                  <a:rPr lang="de-DE" dirty="0" err="1" smtClean="0"/>
                  <a:t>workloads</a:t>
                </a:r>
                <a:endParaRPr lang="de-DE" dirty="0"/>
              </a:p>
              <a:p>
                <a:pPr marL="0" indent="0">
                  <a:buNone/>
                </a:pPr>
                <a:endParaRPr lang="de-DE" dirty="0"/>
              </a:p>
              <a:p>
                <a:r>
                  <a:rPr lang="de-DE" dirty="0"/>
                  <a:t>Matrix </a:t>
                </a:r>
                <a:r>
                  <a:rPr lang="de-DE" dirty="0" err="1"/>
                  <a:t>size</a:t>
                </a:r>
                <a:r>
                  <a:rPr lang="de-DE" dirty="0"/>
                  <a:t> </a:t>
                </a:r>
                <a:r>
                  <a:rPr lang="de-DE" dirty="0" err="1"/>
                  <a:t>depends</a:t>
                </a:r>
                <a:r>
                  <a:rPr lang="de-DE" dirty="0"/>
                  <a:t> on </a:t>
                </a:r>
                <a:r>
                  <a:rPr lang="de-DE" dirty="0" err="1"/>
                  <a:t>element</a:t>
                </a:r>
                <a:r>
                  <a:rPr lang="de-DE" dirty="0"/>
                  <a:t> </a:t>
                </a:r>
                <a:r>
                  <a:rPr lang="de-DE" dirty="0" err="1"/>
                  <a:t>value</a:t>
                </a:r>
                <a:r>
                  <a:rPr lang="de-DE" dirty="0"/>
                  <a:t> </a:t>
                </a:r>
                <a:r>
                  <a:rPr lang="de-DE" dirty="0" err="1"/>
                  <a:t>size</a:t>
                </a:r>
                <a:r>
                  <a:rPr lang="de-DE" dirty="0"/>
                  <a:t>: </a:t>
                </a:r>
                <a:endParaRPr lang="de-DE" dirty="0" smtClean="0"/>
              </a:p>
              <a:p>
                <a:pPr lvl="1"/>
                <a:r>
                  <a:rPr lang="de-DE" dirty="0" smtClean="0"/>
                  <a:t>4x4 </a:t>
                </a:r>
                <a:r>
                  <a:rPr lang="de-DE" dirty="0" err="1"/>
                  <a:t>with</a:t>
                </a:r>
                <a:r>
                  <a:rPr lang="de-DE" dirty="0"/>
                  <a:t> FP16 </a:t>
                </a:r>
                <a:r>
                  <a:rPr lang="de-DE" dirty="0" err="1" smtClean="0"/>
                  <a:t>values</a:t>
                </a:r>
                <a:r>
                  <a:rPr lang="de-DE" dirty="0" smtClean="0"/>
                  <a:t> </a:t>
                </a:r>
              </a:p>
              <a:p>
                <a:pPr lvl="1"/>
                <a:r>
                  <a:rPr lang="de-DE" dirty="0" smtClean="0"/>
                  <a:t>8x8 </a:t>
                </a:r>
                <a:r>
                  <a:rPr lang="de-DE" dirty="0" err="1"/>
                  <a:t>with</a:t>
                </a:r>
                <a:r>
                  <a:rPr lang="de-DE" dirty="0"/>
                  <a:t> INT8 </a:t>
                </a:r>
                <a:r>
                  <a:rPr lang="de-DE" dirty="0" err="1"/>
                  <a:t>values</a:t>
                </a:r>
                <a:r>
                  <a:rPr lang="de-DE" dirty="0"/>
                  <a:t>. </a:t>
                </a:r>
                <a:endParaRPr lang="de-DE" dirty="0" smtClean="0"/>
              </a:p>
              <a:p>
                <a:pPr lvl="1"/>
                <a:endParaRPr lang="de-DE" dirty="0"/>
              </a:p>
              <a:p>
                <a:r>
                  <a:rPr lang="de-DE" dirty="0" err="1" smtClean="0"/>
                  <a:t>Similarly</a:t>
                </a:r>
                <a:r>
                  <a:rPr lang="de-DE" dirty="0" smtClean="0"/>
                  <a:t> </a:t>
                </a:r>
                <a:r>
                  <a:rPr lang="de-DE" dirty="0" err="1"/>
                  <a:t>to</a:t>
                </a:r>
                <a:r>
                  <a:rPr lang="de-DE" dirty="0"/>
                  <a:t> </a:t>
                </a:r>
                <a:r>
                  <a:rPr lang="de-DE" dirty="0" err="1"/>
                  <a:t>vector</a:t>
                </a:r>
                <a:r>
                  <a:rPr lang="de-DE" dirty="0"/>
                  <a:t> </a:t>
                </a:r>
                <a:r>
                  <a:rPr lang="de-DE" dirty="0" err="1"/>
                  <a:t>modules</a:t>
                </a:r>
                <a:r>
                  <a:rPr lang="de-DE" dirty="0"/>
                  <a:t>, </a:t>
                </a:r>
                <a:r>
                  <a:rPr lang="de-DE" dirty="0" err="1"/>
                  <a:t>working</a:t>
                </a:r>
                <a:r>
                  <a:rPr lang="de-DE" dirty="0"/>
                  <a:t> </a:t>
                </a:r>
                <a:r>
                  <a:rPr lang="de-DE" dirty="0" err="1"/>
                  <a:t>with</a:t>
                </a:r>
                <a:r>
                  <a:rPr lang="de-DE" dirty="0"/>
                  <a:t> </a:t>
                </a:r>
                <a:r>
                  <a:rPr lang="de-DE" dirty="0" err="1"/>
                  <a:t>smaller</a:t>
                </a:r>
                <a:r>
                  <a:rPr lang="de-DE" dirty="0"/>
                  <a:t> </a:t>
                </a:r>
                <a:r>
                  <a:rPr lang="de-DE" dirty="0" err="1"/>
                  <a:t>scalar</a:t>
                </a:r>
                <a:r>
                  <a:rPr lang="de-DE" dirty="0"/>
                  <a:t> </a:t>
                </a:r>
                <a:r>
                  <a:rPr lang="de-DE" dirty="0" err="1"/>
                  <a:t>values</a:t>
                </a:r>
                <a:r>
                  <a:rPr lang="de-DE" dirty="0"/>
                  <a:t> </a:t>
                </a:r>
                <a:r>
                  <a:rPr lang="de-DE" dirty="0" err="1"/>
                  <a:t>increases</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simultanious</a:t>
                </a:r>
                <a:r>
                  <a:rPr lang="de-DE" dirty="0"/>
                  <a:t> </a:t>
                </a:r>
                <a:r>
                  <a:rPr lang="de-DE" dirty="0" err="1"/>
                  <a:t>operations</a:t>
                </a:r>
                <a:endParaRPr lang="de-DE" dirty="0"/>
              </a:p>
              <a:p>
                <a:pPr marL="0" indent="0">
                  <a:buNone/>
                </a:pPr>
                <a:endParaRPr lang="de-DE" dirty="0"/>
              </a:p>
            </p:txBody>
          </p:sp>
        </mc:Choice>
        <mc:Fallback xmlns="">
          <p:sp>
            <p:nvSpPr>
              <p:cNvPr id="3" name="Textplatzhalter 2"/>
              <p:cNvSpPr>
                <a:spLocks noGrp="1" noRot="1" noChangeAspect="1" noMove="1" noResize="1" noEditPoints="1" noAdjustHandles="1" noChangeArrowheads="1" noChangeShapeType="1" noTextEdit="1"/>
              </p:cNvSpPr>
              <p:nvPr>
                <p:ph type="body" sz="quarter" idx="10"/>
              </p:nvPr>
            </p:nvSpPr>
            <p:spPr>
              <a:xfrm>
                <a:off x="334800" y="980728"/>
                <a:ext cx="6942223" cy="4968552"/>
              </a:xfrm>
              <a:blipFill>
                <a:blip r:embed="rId2"/>
                <a:stretch>
                  <a:fillRect l="-2283" t="-1472"/>
                </a:stretch>
              </a:blipFill>
            </p:spPr>
            <p:txBody>
              <a:bodyPr/>
              <a:lstStyle/>
              <a:p>
                <a:r>
                  <a:rPr lang="de-DE">
                    <a:noFill/>
                  </a:rPr>
                  <a:t> </a:t>
                </a:r>
              </a:p>
            </p:txBody>
          </p:sp>
        </mc:Fallback>
      </mc:AlternateContent>
      <p:sp>
        <p:nvSpPr>
          <p:cNvPr id="4" name="Foliennummernplatzhalter 3"/>
          <p:cNvSpPr>
            <a:spLocks noGrp="1"/>
          </p:cNvSpPr>
          <p:nvPr>
            <p:ph type="sldNum" sz="quarter" idx="4"/>
          </p:nvPr>
        </p:nvSpPr>
        <p:spPr/>
        <p:txBody>
          <a:bodyPr/>
          <a:lstStyle/>
          <a:p>
            <a:fld id="{F58435E4-A45A-4423-96D3-4E945C512564}" type="slidenum">
              <a:rPr lang="en-US" smtClean="0"/>
              <a:pPr/>
              <a:t>25</a:t>
            </a:fld>
            <a:endParaRPr lang="en-US" dirty="0"/>
          </a:p>
        </p:txBody>
      </p:sp>
      <p:grpSp>
        <p:nvGrpSpPr>
          <p:cNvPr id="5" name="Gruppieren 4"/>
          <p:cNvGrpSpPr/>
          <p:nvPr/>
        </p:nvGrpSpPr>
        <p:grpSpPr>
          <a:xfrm>
            <a:off x="6528048" y="2924944"/>
            <a:ext cx="5192129" cy="1872208"/>
            <a:chOff x="7618657" y="3985439"/>
            <a:chExt cx="4315298" cy="1360827"/>
          </a:xfrm>
        </p:grpSpPr>
        <p:sp>
          <p:nvSpPr>
            <p:cNvPr id="6" name="Rechteck 5"/>
            <p:cNvSpPr/>
            <p:nvPr/>
          </p:nvSpPr>
          <p:spPr>
            <a:xfrm>
              <a:off x="8210167" y="3985439"/>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0,0</a:t>
              </a:r>
              <a:endParaRPr lang="de-DE" sz="950" baseline="-25000" dirty="0">
                <a:solidFill>
                  <a:schemeClr val="tx1"/>
                </a:solidFill>
              </a:endParaRPr>
            </a:p>
          </p:txBody>
        </p:sp>
        <p:sp>
          <p:nvSpPr>
            <p:cNvPr id="7" name="Rechteck 6"/>
            <p:cNvSpPr/>
            <p:nvPr/>
          </p:nvSpPr>
          <p:spPr>
            <a:xfrm>
              <a:off x="8480708" y="3985439"/>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0,1</a:t>
              </a:r>
              <a:endParaRPr lang="de-DE" sz="950" dirty="0"/>
            </a:p>
          </p:txBody>
        </p:sp>
        <p:sp>
          <p:nvSpPr>
            <p:cNvPr id="8" name="Rechteck 7"/>
            <p:cNvSpPr/>
            <p:nvPr/>
          </p:nvSpPr>
          <p:spPr>
            <a:xfrm>
              <a:off x="8750602" y="3985439"/>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0,2</a:t>
              </a:r>
              <a:endParaRPr lang="de-DE" sz="950" dirty="0"/>
            </a:p>
          </p:txBody>
        </p:sp>
        <p:sp>
          <p:nvSpPr>
            <p:cNvPr id="9" name="Rechteck 8"/>
            <p:cNvSpPr/>
            <p:nvPr/>
          </p:nvSpPr>
          <p:spPr>
            <a:xfrm>
              <a:off x="9021143" y="3985439"/>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0,3</a:t>
              </a:r>
              <a:endParaRPr lang="de-DE" sz="950" dirty="0"/>
            </a:p>
          </p:txBody>
        </p:sp>
        <p:sp>
          <p:nvSpPr>
            <p:cNvPr id="10" name="Rechteck 9"/>
            <p:cNvSpPr/>
            <p:nvPr/>
          </p:nvSpPr>
          <p:spPr>
            <a:xfrm>
              <a:off x="8210167" y="4256010"/>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1,0</a:t>
              </a:r>
              <a:endParaRPr lang="de-DE" sz="950" dirty="0"/>
            </a:p>
          </p:txBody>
        </p:sp>
        <p:sp>
          <p:nvSpPr>
            <p:cNvPr id="11" name="Rechteck 10"/>
            <p:cNvSpPr/>
            <p:nvPr/>
          </p:nvSpPr>
          <p:spPr>
            <a:xfrm>
              <a:off x="8480708" y="4256010"/>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1</a:t>
              </a:r>
              <a:r>
                <a:rPr lang="de-DE" sz="950" baseline="-25000" dirty="0" smtClean="0">
                  <a:solidFill>
                    <a:schemeClr val="tx1"/>
                  </a:solidFill>
                </a:rPr>
                <a:t>,1</a:t>
              </a:r>
              <a:endParaRPr lang="de-DE" sz="950" dirty="0"/>
            </a:p>
          </p:txBody>
        </p:sp>
        <p:sp>
          <p:nvSpPr>
            <p:cNvPr id="12" name="Rechteck 11"/>
            <p:cNvSpPr/>
            <p:nvPr/>
          </p:nvSpPr>
          <p:spPr>
            <a:xfrm>
              <a:off x="8750602" y="4256010"/>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1</a:t>
              </a:r>
              <a:r>
                <a:rPr lang="de-DE" sz="950" baseline="-25000" dirty="0" smtClean="0">
                  <a:solidFill>
                    <a:schemeClr val="tx1"/>
                  </a:solidFill>
                </a:rPr>
                <a:t>,2</a:t>
              </a:r>
              <a:endParaRPr lang="de-DE" sz="950" dirty="0"/>
            </a:p>
          </p:txBody>
        </p:sp>
        <p:sp>
          <p:nvSpPr>
            <p:cNvPr id="13" name="Rechteck 12"/>
            <p:cNvSpPr/>
            <p:nvPr/>
          </p:nvSpPr>
          <p:spPr>
            <a:xfrm>
              <a:off x="9021143" y="4256010"/>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1</a:t>
              </a:r>
              <a:r>
                <a:rPr lang="de-DE" sz="950" baseline="-25000" dirty="0" smtClean="0">
                  <a:solidFill>
                    <a:schemeClr val="tx1"/>
                  </a:solidFill>
                </a:rPr>
                <a:t>,3</a:t>
              </a:r>
              <a:endParaRPr lang="de-DE" sz="950" dirty="0"/>
            </a:p>
          </p:txBody>
        </p:sp>
        <p:sp>
          <p:nvSpPr>
            <p:cNvPr id="14" name="Rechteck 13"/>
            <p:cNvSpPr/>
            <p:nvPr/>
          </p:nvSpPr>
          <p:spPr>
            <a:xfrm>
              <a:off x="8210167" y="4526581"/>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2,0</a:t>
              </a:r>
              <a:endParaRPr lang="de-DE" sz="950" dirty="0"/>
            </a:p>
          </p:txBody>
        </p:sp>
        <p:sp>
          <p:nvSpPr>
            <p:cNvPr id="15" name="Rechteck 14"/>
            <p:cNvSpPr/>
            <p:nvPr/>
          </p:nvSpPr>
          <p:spPr>
            <a:xfrm>
              <a:off x="8480708" y="4526581"/>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2</a:t>
              </a:r>
              <a:r>
                <a:rPr lang="de-DE" sz="950" baseline="-25000" dirty="0" smtClean="0">
                  <a:solidFill>
                    <a:schemeClr val="tx1"/>
                  </a:solidFill>
                </a:rPr>
                <a:t>,1</a:t>
              </a:r>
              <a:endParaRPr lang="de-DE" sz="950" dirty="0"/>
            </a:p>
          </p:txBody>
        </p:sp>
        <p:sp>
          <p:nvSpPr>
            <p:cNvPr id="16" name="Rechteck 15"/>
            <p:cNvSpPr/>
            <p:nvPr/>
          </p:nvSpPr>
          <p:spPr>
            <a:xfrm>
              <a:off x="8750602" y="4526581"/>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2</a:t>
              </a:r>
              <a:r>
                <a:rPr lang="de-DE" sz="950" baseline="-25000" dirty="0" smtClean="0">
                  <a:solidFill>
                    <a:schemeClr val="tx1"/>
                  </a:solidFill>
                </a:rPr>
                <a:t>,2</a:t>
              </a:r>
              <a:endParaRPr lang="de-DE" sz="950" dirty="0"/>
            </a:p>
          </p:txBody>
        </p:sp>
        <p:sp>
          <p:nvSpPr>
            <p:cNvPr id="17" name="Rechteck 16"/>
            <p:cNvSpPr/>
            <p:nvPr/>
          </p:nvSpPr>
          <p:spPr>
            <a:xfrm>
              <a:off x="9021143" y="4526581"/>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2</a:t>
              </a:r>
              <a:r>
                <a:rPr lang="de-DE" sz="950" baseline="-25000" dirty="0" smtClean="0">
                  <a:solidFill>
                    <a:schemeClr val="tx1"/>
                  </a:solidFill>
                </a:rPr>
                <a:t>,3</a:t>
              </a:r>
              <a:endParaRPr lang="de-DE" sz="950" dirty="0"/>
            </a:p>
          </p:txBody>
        </p:sp>
        <p:sp>
          <p:nvSpPr>
            <p:cNvPr id="18" name="Rechteck 17"/>
            <p:cNvSpPr/>
            <p:nvPr/>
          </p:nvSpPr>
          <p:spPr>
            <a:xfrm>
              <a:off x="8210167" y="4797152"/>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smtClean="0">
                  <a:solidFill>
                    <a:schemeClr val="tx1"/>
                  </a:solidFill>
                </a:rPr>
                <a:t>3,0</a:t>
              </a:r>
              <a:endParaRPr lang="de-DE" sz="950" dirty="0"/>
            </a:p>
          </p:txBody>
        </p:sp>
        <p:sp>
          <p:nvSpPr>
            <p:cNvPr id="19" name="Rechteck 18"/>
            <p:cNvSpPr/>
            <p:nvPr/>
          </p:nvSpPr>
          <p:spPr>
            <a:xfrm>
              <a:off x="8480708" y="4797152"/>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3</a:t>
              </a:r>
              <a:r>
                <a:rPr lang="de-DE" sz="950" baseline="-25000" dirty="0" smtClean="0">
                  <a:solidFill>
                    <a:schemeClr val="tx1"/>
                  </a:solidFill>
                </a:rPr>
                <a:t>,1</a:t>
              </a:r>
              <a:endParaRPr lang="de-DE" sz="950" dirty="0"/>
            </a:p>
          </p:txBody>
        </p:sp>
        <p:sp>
          <p:nvSpPr>
            <p:cNvPr id="20" name="Rechteck 19"/>
            <p:cNvSpPr/>
            <p:nvPr/>
          </p:nvSpPr>
          <p:spPr>
            <a:xfrm>
              <a:off x="8750602" y="4797152"/>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3</a:t>
              </a:r>
              <a:r>
                <a:rPr lang="de-DE" sz="950" baseline="-25000" dirty="0" smtClean="0">
                  <a:solidFill>
                    <a:schemeClr val="tx1"/>
                  </a:solidFill>
                </a:rPr>
                <a:t>,2</a:t>
              </a:r>
              <a:endParaRPr lang="de-DE" sz="950" dirty="0"/>
            </a:p>
          </p:txBody>
        </p:sp>
        <p:sp>
          <p:nvSpPr>
            <p:cNvPr id="21" name="Rechteck 20"/>
            <p:cNvSpPr/>
            <p:nvPr/>
          </p:nvSpPr>
          <p:spPr>
            <a:xfrm>
              <a:off x="9021143" y="4797152"/>
              <a:ext cx="270541" cy="27057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A</a:t>
              </a:r>
              <a:r>
                <a:rPr lang="de-DE" sz="950" baseline="-25000" dirty="0">
                  <a:solidFill>
                    <a:schemeClr val="tx1"/>
                  </a:solidFill>
                </a:rPr>
                <a:t>3</a:t>
              </a:r>
              <a:r>
                <a:rPr lang="de-DE" sz="950" baseline="-25000" dirty="0" smtClean="0">
                  <a:solidFill>
                    <a:schemeClr val="tx1"/>
                  </a:solidFill>
                </a:rPr>
                <a:t>,3</a:t>
              </a:r>
              <a:endParaRPr lang="de-DE" sz="950" dirty="0"/>
            </a:p>
          </p:txBody>
        </p:sp>
        <p:sp>
          <p:nvSpPr>
            <p:cNvPr id="22" name="Rechteck 21"/>
            <p:cNvSpPr/>
            <p:nvPr/>
          </p:nvSpPr>
          <p:spPr>
            <a:xfrm>
              <a:off x="9533496" y="3985439"/>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0,0</a:t>
              </a:r>
              <a:endParaRPr lang="de-DE" sz="950" baseline="-25000" dirty="0">
                <a:solidFill>
                  <a:schemeClr val="tx1"/>
                </a:solidFill>
              </a:endParaRPr>
            </a:p>
          </p:txBody>
        </p:sp>
        <p:sp>
          <p:nvSpPr>
            <p:cNvPr id="23" name="Rechteck 22"/>
            <p:cNvSpPr/>
            <p:nvPr/>
          </p:nvSpPr>
          <p:spPr>
            <a:xfrm>
              <a:off x="9804037" y="3985439"/>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0,1</a:t>
              </a:r>
              <a:endParaRPr lang="de-DE" sz="950" dirty="0"/>
            </a:p>
          </p:txBody>
        </p:sp>
        <p:sp>
          <p:nvSpPr>
            <p:cNvPr id="24" name="Rechteck 23"/>
            <p:cNvSpPr/>
            <p:nvPr/>
          </p:nvSpPr>
          <p:spPr>
            <a:xfrm>
              <a:off x="10073931" y="3985439"/>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0,2</a:t>
              </a:r>
              <a:endParaRPr lang="de-DE" sz="950" dirty="0"/>
            </a:p>
          </p:txBody>
        </p:sp>
        <p:sp>
          <p:nvSpPr>
            <p:cNvPr id="25" name="Rechteck 24"/>
            <p:cNvSpPr/>
            <p:nvPr/>
          </p:nvSpPr>
          <p:spPr>
            <a:xfrm>
              <a:off x="10344472" y="3985439"/>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0,3</a:t>
              </a:r>
              <a:endParaRPr lang="de-DE" sz="950" dirty="0"/>
            </a:p>
          </p:txBody>
        </p:sp>
        <p:sp>
          <p:nvSpPr>
            <p:cNvPr id="26" name="Rechteck 25"/>
            <p:cNvSpPr/>
            <p:nvPr/>
          </p:nvSpPr>
          <p:spPr>
            <a:xfrm>
              <a:off x="9533496" y="4256010"/>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1,0</a:t>
              </a:r>
              <a:endParaRPr lang="de-DE" sz="950" dirty="0"/>
            </a:p>
          </p:txBody>
        </p:sp>
        <p:sp>
          <p:nvSpPr>
            <p:cNvPr id="27" name="Rechteck 26"/>
            <p:cNvSpPr/>
            <p:nvPr/>
          </p:nvSpPr>
          <p:spPr>
            <a:xfrm>
              <a:off x="9804037" y="4256010"/>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1,1</a:t>
              </a:r>
              <a:endParaRPr lang="de-DE" sz="950" dirty="0"/>
            </a:p>
          </p:txBody>
        </p:sp>
        <p:sp>
          <p:nvSpPr>
            <p:cNvPr id="28" name="Rechteck 27"/>
            <p:cNvSpPr/>
            <p:nvPr/>
          </p:nvSpPr>
          <p:spPr>
            <a:xfrm>
              <a:off x="10073931" y="4256010"/>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1,2</a:t>
              </a:r>
              <a:endParaRPr lang="de-DE" sz="950" dirty="0"/>
            </a:p>
          </p:txBody>
        </p:sp>
        <p:sp>
          <p:nvSpPr>
            <p:cNvPr id="29" name="Rechteck 28"/>
            <p:cNvSpPr/>
            <p:nvPr/>
          </p:nvSpPr>
          <p:spPr>
            <a:xfrm>
              <a:off x="10344472" y="4256010"/>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1,3</a:t>
              </a:r>
              <a:endParaRPr lang="de-DE" sz="950" dirty="0"/>
            </a:p>
          </p:txBody>
        </p:sp>
        <p:sp>
          <p:nvSpPr>
            <p:cNvPr id="30" name="Rechteck 29"/>
            <p:cNvSpPr/>
            <p:nvPr/>
          </p:nvSpPr>
          <p:spPr>
            <a:xfrm>
              <a:off x="9533496" y="4526581"/>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2,0</a:t>
              </a:r>
              <a:endParaRPr lang="de-DE" sz="950" dirty="0"/>
            </a:p>
          </p:txBody>
        </p:sp>
        <p:sp>
          <p:nvSpPr>
            <p:cNvPr id="31" name="Rechteck 30"/>
            <p:cNvSpPr/>
            <p:nvPr/>
          </p:nvSpPr>
          <p:spPr>
            <a:xfrm>
              <a:off x="9804037" y="4526581"/>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2,1</a:t>
              </a:r>
              <a:endParaRPr lang="de-DE" sz="950" dirty="0"/>
            </a:p>
          </p:txBody>
        </p:sp>
        <p:sp>
          <p:nvSpPr>
            <p:cNvPr id="32" name="Rechteck 31"/>
            <p:cNvSpPr/>
            <p:nvPr/>
          </p:nvSpPr>
          <p:spPr>
            <a:xfrm>
              <a:off x="10073931" y="4526581"/>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2,2</a:t>
              </a:r>
              <a:endParaRPr lang="de-DE" sz="950" dirty="0"/>
            </a:p>
          </p:txBody>
        </p:sp>
        <p:sp>
          <p:nvSpPr>
            <p:cNvPr id="33" name="Rechteck 32"/>
            <p:cNvSpPr/>
            <p:nvPr/>
          </p:nvSpPr>
          <p:spPr>
            <a:xfrm>
              <a:off x="10344472" y="4526581"/>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2,3</a:t>
              </a:r>
              <a:endParaRPr lang="de-DE" sz="950" dirty="0"/>
            </a:p>
          </p:txBody>
        </p:sp>
        <p:sp>
          <p:nvSpPr>
            <p:cNvPr id="34" name="Rechteck 33"/>
            <p:cNvSpPr/>
            <p:nvPr/>
          </p:nvSpPr>
          <p:spPr>
            <a:xfrm>
              <a:off x="9533496" y="4797152"/>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3,0</a:t>
              </a:r>
              <a:endParaRPr lang="de-DE" sz="950" dirty="0"/>
            </a:p>
          </p:txBody>
        </p:sp>
        <p:sp>
          <p:nvSpPr>
            <p:cNvPr id="35" name="Rechteck 34"/>
            <p:cNvSpPr/>
            <p:nvPr/>
          </p:nvSpPr>
          <p:spPr>
            <a:xfrm>
              <a:off x="9804037" y="4797152"/>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3,1</a:t>
              </a:r>
              <a:endParaRPr lang="de-DE" sz="950" dirty="0"/>
            </a:p>
          </p:txBody>
        </p:sp>
        <p:sp>
          <p:nvSpPr>
            <p:cNvPr id="36" name="Rechteck 35"/>
            <p:cNvSpPr/>
            <p:nvPr/>
          </p:nvSpPr>
          <p:spPr>
            <a:xfrm>
              <a:off x="10073931" y="4797152"/>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3,2</a:t>
              </a:r>
              <a:endParaRPr lang="de-DE" sz="950" dirty="0"/>
            </a:p>
          </p:txBody>
        </p:sp>
        <p:sp>
          <p:nvSpPr>
            <p:cNvPr id="37" name="Rechteck 36"/>
            <p:cNvSpPr/>
            <p:nvPr/>
          </p:nvSpPr>
          <p:spPr>
            <a:xfrm>
              <a:off x="10344472" y="4797152"/>
              <a:ext cx="270541" cy="27057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B</a:t>
              </a:r>
              <a:r>
                <a:rPr lang="de-DE" sz="950" baseline="-25000" dirty="0" smtClean="0">
                  <a:solidFill>
                    <a:schemeClr val="tx1"/>
                  </a:solidFill>
                </a:rPr>
                <a:t>3,3</a:t>
              </a:r>
              <a:endParaRPr lang="de-DE" sz="950" dirty="0"/>
            </a:p>
          </p:txBody>
        </p:sp>
        <p:sp>
          <p:nvSpPr>
            <p:cNvPr id="38" name="Rechteck 37"/>
            <p:cNvSpPr/>
            <p:nvPr/>
          </p:nvSpPr>
          <p:spPr>
            <a:xfrm>
              <a:off x="10851311" y="3985439"/>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smtClean="0">
                  <a:solidFill>
                    <a:schemeClr val="tx1"/>
                  </a:solidFill>
                </a:rPr>
                <a:t>C</a:t>
              </a:r>
              <a:r>
                <a:rPr lang="de-DE" sz="950" baseline="-25000" dirty="0" smtClean="0">
                  <a:solidFill>
                    <a:schemeClr val="tx1"/>
                  </a:solidFill>
                </a:rPr>
                <a:t>0,0</a:t>
              </a:r>
              <a:endParaRPr lang="de-DE" sz="950" baseline="-25000" dirty="0">
                <a:solidFill>
                  <a:schemeClr val="tx1"/>
                </a:solidFill>
              </a:endParaRPr>
            </a:p>
          </p:txBody>
        </p:sp>
        <p:sp>
          <p:nvSpPr>
            <p:cNvPr id="39" name="Rechteck 38"/>
            <p:cNvSpPr/>
            <p:nvPr/>
          </p:nvSpPr>
          <p:spPr>
            <a:xfrm>
              <a:off x="11121852" y="3985439"/>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0,1</a:t>
              </a:r>
              <a:endParaRPr lang="de-DE" sz="950" dirty="0"/>
            </a:p>
          </p:txBody>
        </p:sp>
        <p:sp>
          <p:nvSpPr>
            <p:cNvPr id="40" name="Rechteck 39"/>
            <p:cNvSpPr/>
            <p:nvPr/>
          </p:nvSpPr>
          <p:spPr>
            <a:xfrm>
              <a:off x="11391746" y="3985439"/>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0,2</a:t>
              </a:r>
              <a:endParaRPr lang="de-DE" sz="950" dirty="0"/>
            </a:p>
          </p:txBody>
        </p:sp>
        <p:sp>
          <p:nvSpPr>
            <p:cNvPr id="41" name="Rechteck 40"/>
            <p:cNvSpPr/>
            <p:nvPr/>
          </p:nvSpPr>
          <p:spPr>
            <a:xfrm>
              <a:off x="11662287" y="3985439"/>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0,3</a:t>
              </a:r>
              <a:endParaRPr lang="de-DE" sz="950" dirty="0"/>
            </a:p>
          </p:txBody>
        </p:sp>
        <p:sp>
          <p:nvSpPr>
            <p:cNvPr id="42" name="Rechteck 41"/>
            <p:cNvSpPr/>
            <p:nvPr/>
          </p:nvSpPr>
          <p:spPr>
            <a:xfrm>
              <a:off x="10851311" y="4256010"/>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1,0</a:t>
              </a:r>
              <a:endParaRPr lang="de-DE" sz="950" dirty="0"/>
            </a:p>
          </p:txBody>
        </p:sp>
        <p:sp>
          <p:nvSpPr>
            <p:cNvPr id="43" name="Rechteck 42"/>
            <p:cNvSpPr/>
            <p:nvPr/>
          </p:nvSpPr>
          <p:spPr>
            <a:xfrm>
              <a:off x="11121852" y="4256010"/>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1,1</a:t>
              </a:r>
              <a:endParaRPr lang="de-DE" sz="950" dirty="0"/>
            </a:p>
          </p:txBody>
        </p:sp>
        <p:sp>
          <p:nvSpPr>
            <p:cNvPr id="44" name="Rechteck 43"/>
            <p:cNvSpPr/>
            <p:nvPr/>
          </p:nvSpPr>
          <p:spPr>
            <a:xfrm>
              <a:off x="11391746" y="4256010"/>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1,2</a:t>
              </a:r>
              <a:endParaRPr lang="de-DE" sz="950" dirty="0"/>
            </a:p>
          </p:txBody>
        </p:sp>
        <p:sp>
          <p:nvSpPr>
            <p:cNvPr id="45" name="Rechteck 44"/>
            <p:cNvSpPr/>
            <p:nvPr/>
          </p:nvSpPr>
          <p:spPr>
            <a:xfrm>
              <a:off x="11662287" y="4256010"/>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1,3</a:t>
              </a:r>
              <a:endParaRPr lang="de-DE" sz="950" dirty="0"/>
            </a:p>
          </p:txBody>
        </p:sp>
        <p:sp>
          <p:nvSpPr>
            <p:cNvPr id="46" name="Rechteck 45"/>
            <p:cNvSpPr/>
            <p:nvPr/>
          </p:nvSpPr>
          <p:spPr>
            <a:xfrm>
              <a:off x="10851311" y="4526581"/>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2,0</a:t>
              </a:r>
              <a:endParaRPr lang="de-DE" sz="950" dirty="0"/>
            </a:p>
          </p:txBody>
        </p:sp>
        <p:sp>
          <p:nvSpPr>
            <p:cNvPr id="47" name="Rechteck 46"/>
            <p:cNvSpPr/>
            <p:nvPr/>
          </p:nvSpPr>
          <p:spPr>
            <a:xfrm>
              <a:off x="11121852" y="4526581"/>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2,1</a:t>
              </a:r>
              <a:endParaRPr lang="de-DE" sz="950" dirty="0"/>
            </a:p>
          </p:txBody>
        </p:sp>
        <p:sp>
          <p:nvSpPr>
            <p:cNvPr id="48" name="Rechteck 47"/>
            <p:cNvSpPr/>
            <p:nvPr/>
          </p:nvSpPr>
          <p:spPr>
            <a:xfrm>
              <a:off x="11391746" y="4526581"/>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2,2</a:t>
              </a:r>
              <a:endParaRPr lang="de-DE" sz="950" dirty="0"/>
            </a:p>
          </p:txBody>
        </p:sp>
        <p:sp>
          <p:nvSpPr>
            <p:cNvPr id="49" name="Rechteck 48"/>
            <p:cNvSpPr/>
            <p:nvPr/>
          </p:nvSpPr>
          <p:spPr>
            <a:xfrm>
              <a:off x="11662287" y="4526581"/>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2,3</a:t>
              </a:r>
              <a:endParaRPr lang="de-DE" sz="950" dirty="0"/>
            </a:p>
          </p:txBody>
        </p:sp>
        <p:sp>
          <p:nvSpPr>
            <p:cNvPr id="50" name="Rechteck 49"/>
            <p:cNvSpPr/>
            <p:nvPr/>
          </p:nvSpPr>
          <p:spPr>
            <a:xfrm>
              <a:off x="10851311" y="4797152"/>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3,0</a:t>
              </a:r>
              <a:endParaRPr lang="de-DE" sz="950" dirty="0"/>
            </a:p>
          </p:txBody>
        </p:sp>
        <p:sp>
          <p:nvSpPr>
            <p:cNvPr id="51" name="Rechteck 50"/>
            <p:cNvSpPr/>
            <p:nvPr/>
          </p:nvSpPr>
          <p:spPr>
            <a:xfrm>
              <a:off x="11121852" y="4797152"/>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3,1</a:t>
              </a:r>
              <a:endParaRPr lang="de-DE" sz="950" dirty="0"/>
            </a:p>
          </p:txBody>
        </p:sp>
        <p:sp>
          <p:nvSpPr>
            <p:cNvPr id="52" name="Rechteck 51"/>
            <p:cNvSpPr/>
            <p:nvPr/>
          </p:nvSpPr>
          <p:spPr>
            <a:xfrm>
              <a:off x="11391746" y="4797152"/>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3,2</a:t>
              </a:r>
              <a:endParaRPr lang="de-DE" sz="950" dirty="0"/>
            </a:p>
          </p:txBody>
        </p:sp>
        <p:sp>
          <p:nvSpPr>
            <p:cNvPr id="53" name="Rechteck 52"/>
            <p:cNvSpPr/>
            <p:nvPr/>
          </p:nvSpPr>
          <p:spPr>
            <a:xfrm>
              <a:off x="11662287" y="4797152"/>
              <a:ext cx="270541" cy="27057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de-DE" sz="950" dirty="0">
                  <a:solidFill>
                    <a:schemeClr val="tx1"/>
                  </a:solidFill>
                </a:rPr>
                <a:t>C</a:t>
              </a:r>
              <a:r>
                <a:rPr lang="de-DE" sz="950" baseline="-25000" dirty="0" smtClean="0">
                  <a:solidFill>
                    <a:schemeClr val="tx1"/>
                  </a:solidFill>
                </a:rPr>
                <a:t>3,3</a:t>
              </a:r>
              <a:endParaRPr lang="de-DE" sz="950" dirty="0"/>
            </a:p>
          </p:txBody>
        </p:sp>
        <p:sp>
          <p:nvSpPr>
            <p:cNvPr id="54" name="Textfeld 53"/>
            <p:cNvSpPr txBox="1"/>
            <p:nvPr/>
          </p:nvSpPr>
          <p:spPr>
            <a:xfrm>
              <a:off x="9274237" y="4400498"/>
              <a:ext cx="274434" cy="369332"/>
            </a:xfrm>
            <a:prstGeom prst="rect">
              <a:avLst/>
            </a:prstGeom>
            <a:noFill/>
          </p:spPr>
          <p:txBody>
            <a:bodyPr wrap="none" rtlCol="0">
              <a:spAutoFit/>
            </a:bodyPr>
            <a:lstStyle/>
            <a:p>
              <a:r>
                <a:rPr lang="de-DE" dirty="0" smtClean="0"/>
                <a:t>*</a:t>
              </a:r>
              <a:endParaRPr lang="de-DE" dirty="0"/>
            </a:p>
          </p:txBody>
        </p:sp>
        <p:sp>
          <p:nvSpPr>
            <p:cNvPr id="55" name="Textfeld 54"/>
            <p:cNvSpPr txBox="1"/>
            <p:nvPr/>
          </p:nvSpPr>
          <p:spPr>
            <a:xfrm>
              <a:off x="10580770" y="4341915"/>
              <a:ext cx="319318" cy="369332"/>
            </a:xfrm>
            <a:prstGeom prst="rect">
              <a:avLst/>
            </a:prstGeom>
            <a:noFill/>
          </p:spPr>
          <p:txBody>
            <a:bodyPr wrap="none" rtlCol="0">
              <a:spAutoFit/>
            </a:bodyPr>
            <a:lstStyle/>
            <a:p>
              <a:r>
                <a:rPr lang="de-DE" dirty="0"/>
                <a:t>+</a:t>
              </a:r>
            </a:p>
          </p:txBody>
        </p:sp>
        <p:sp>
          <p:nvSpPr>
            <p:cNvPr id="56" name="Textfeld 55"/>
            <p:cNvSpPr txBox="1"/>
            <p:nvPr/>
          </p:nvSpPr>
          <p:spPr>
            <a:xfrm>
              <a:off x="7618657" y="4308286"/>
              <a:ext cx="550151" cy="369332"/>
            </a:xfrm>
            <a:prstGeom prst="rect">
              <a:avLst/>
            </a:prstGeom>
            <a:noFill/>
          </p:spPr>
          <p:txBody>
            <a:bodyPr wrap="none" rtlCol="0">
              <a:spAutoFit/>
            </a:bodyPr>
            <a:lstStyle/>
            <a:p>
              <a:r>
                <a:rPr lang="de-DE" dirty="0" smtClean="0"/>
                <a:t>D =</a:t>
              </a:r>
              <a:endParaRPr lang="de-DE" dirty="0"/>
            </a:p>
          </p:txBody>
        </p:sp>
        <p:sp>
          <p:nvSpPr>
            <p:cNvPr id="57" name="Textfeld 56"/>
            <p:cNvSpPr txBox="1"/>
            <p:nvPr/>
          </p:nvSpPr>
          <p:spPr>
            <a:xfrm>
              <a:off x="8531907" y="5095045"/>
              <a:ext cx="489236" cy="246221"/>
            </a:xfrm>
            <a:prstGeom prst="rect">
              <a:avLst/>
            </a:prstGeom>
            <a:noFill/>
          </p:spPr>
          <p:txBody>
            <a:bodyPr wrap="none" rtlCol="0">
              <a:spAutoFit/>
            </a:bodyPr>
            <a:lstStyle/>
            <a:p>
              <a:r>
                <a:rPr lang="de-DE" sz="1000" dirty="0" smtClean="0"/>
                <a:t>FP16</a:t>
              </a:r>
              <a:endParaRPr lang="de-DE" sz="1000" dirty="0"/>
            </a:p>
          </p:txBody>
        </p:sp>
        <p:sp>
          <p:nvSpPr>
            <p:cNvPr id="58" name="Textfeld 57"/>
            <p:cNvSpPr txBox="1"/>
            <p:nvPr/>
          </p:nvSpPr>
          <p:spPr>
            <a:xfrm>
              <a:off x="9854299" y="5092073"/>
              <a:ext cx="489236" cy="246221"/>
            </a:xfrm>
            <a:prstGeom prst="rect">
              <a:avLst/>
            </a:prstGeom>
            <a:noFill/>
          </p:spPr>
          <p:txBody>
            <a:bodyPr wrap="none" rtlCol="0">
              <a:spAutoFit/>
            </a:bodyPr>
            <a:lstStyle/>
            <a:p>
              <a:r>
                <a:rPr lang="de-DE" sz="1000" dirty="0" smtClean="0"/>
                <a:t>FP16</a:t>
              </a:r>
              <a:endParaRPr lang="de-DE" sz="1000" dirty="0"/>
            </a:p>
          </p:txBody>
        </p:sp>
        <p:sp>
          <p:nvSpPr>
            <p:cNvPr id="59" name="Textfeld 58"/>
            <p:cNvSpPr txBox="1"/>
            <p:nvPr/>
          </p:nvSpPr>
          <p:spPr>
            <a:xfrm>
              <a:off x="10920536" y="5100045"/>
              <a:ext cx="1013419" cy="246221"/>
            </a:xfrm>
            <a:prstGeom prst="rect">
              <a:avLst/>
            </a:prstGeom>
            <a:noFill/>
          </p:spPr>
          <p:txBody>
            <a:bodyPr wrap="none" rtlCol="0">
              <a:spAutoFit/>
            </a:bodyPr>
            <a:lstStyle/>
            <a:p>
              <a:r>
                <a:rPr lang="de-DE" sz="1000" dirty="0" smtClean="0"/>
                <a:t>FP16 </a:t>
              </a:r>
              <a:r>
                <a:rPr lang="de-DE" sz="1000" dirty="0" err="1" smtClean="0"/>
                <a:t>or</a:t>
              </a:r>
              <a:r>
                <a:rPr lang="de-DE" sz="1000" dirty="0" smtClean="0"/>
                <a:t> FP32</a:t>
              </a:r>
              <a:endParaRPr lang="de-DE" sz="1000" dirty="0"/>
            </a:p>
          </p:txBody>
        </p:sp>
      </p:grpSp>
    </p:spTree>
    <p:extLst>
      <p:ext uri="{BB962C8B-B14F-4D97-AF65-F5344CB8AC3E}">
        <p14:creationId xmlns:p14="http://schemas.microsoft.com/office/powerpoint/2010/main" val="3209328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2339355"/>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b="1" dirty="0"/>
              <a:t>Comparison of different Embedded CPUs</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dirty="0"/>
              <a:t>RTOS</a:t>
            </a:r>
          </a:p>
        </p:txBody>
      </p:sp>
    </p:spTree>
    <p:extLst>
      <p:ext uri="{BB962C8B-B14F-4D97-AF65-F5344CB8AC3E}">
        <p14:creationId xmlns:p14="http://schemas.microsoft.com/office/powerpoint/2010/main" val="2764252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Comparison of different Embedded CPUs</a:t>
            </a:r>
          </a:p>
          <a:p>
            <a:r>
              <a:rPr lang="de-DE" dirty="0" smtClean="0"/>
              <a:t>ARM Cortex A78</a:t>
            </a:r>
            <a:endParaRPr lang="de-DE" dirty="0"/>
          </a:p>
        </p:txBody>
      </p:sp>
      <p:sp>
        <p:nvSpPr>
          <p:cNvPr id="3" name="Textplatzhalter 2"/>
          <p:cNvSpPr>
            <a:spLocks noGrp="1"/>
          </p:cNvSpPr>
          <p:nvPr>
            <p:ph type="body" sz="quarter" idx="10"/>
          </p:nvPr>
        </p:nvSpPr>
        <p:spPr/>
        <p:txBody>
          <a:bodyPr/>
          <a:lstStyle/>
          <a:p>
            <a:pPr marL="0" indent="0">
              <a:buNone/>
            </a:pPr>
            <a:r>
              <a:rPr lang="de-DE" sz="1800" b="1" dirty="0" smtClean="0"/>
              <a:t>ARM Cortex A78</a:t>
            </a:r>
          </a:p>
          <a:p>
            <a:r>
              <a:rPr lang="de-DE" sz="1800" dirty="0" smtClean="0"/>
              <a:t>High </a:t>
            </a:r>
            <a:r>
              <a:rPr lang="de-DE" sz="1800" dirty="0" err="1" smtClean="0"/>
              <a:t>performance</a:t>
            </a:r>
            <a:r>
              <a:rPr lang="de-DE" sz="1800" dirty="0" smtClean="0"/>
              <a:t> CPU </a:t>
            </a:r>
            <a:r>
              <a:rPr lang="de-DE" sz="1800" dirty="0" err="1" smtClean="0"/>
              <a:t>for</a:t>
            </a:r>
            <a:r>
              <a:rPr lang="de-DE" sz="1800" dirty="0" smtClean="0"/>
              <a:t> mobile </a:t>
            </a:r>
            <a:r>
              <a:rPr lang="de-DE" sz="1800" dirty="0" err="1" smtClean="0"/>
              <a:t>devices</a:t>
            </a:r>
            <a:r>
              <a:rPr lang="de-DE" sz="1800" dirty="0"/>
              <a:t> </a:t>
            </a:r>
            <a:r>
              <a:rPr lang="de-DE" sz="1800" dirty="0" smtClean="0"/>
              <a:t>such </a:t>
            </a:r>
            <a:r>
              <a:rPr lang="de-DE" sz="1800" dirty="0" err="1" smtClean="0"/>
              <a:t>as</a:t>
            </a:r>
            <a:r>
              <a:rPr lang="de-DE" sz="1800" dirty="0" smtClean="0"/>
              <a:t> </a:t>
            </a:r>
            <a:r>
              <a:rPr lang="de-DE" sz="1800" dirty="0" err="1" smtClean="0"/>
              <a:t>smartphones</a:t>
            </a:r>
            <a:endParaRPr lang="de-DE" sz="1800" dirty="0" smtClean="0"/>
          </a:p>
          <a:p>
            <a:endParaRPr lang="de-DE" sz="1800" dirty="0"/>
          </a:p>
          <a:p>
            <a:r>
              <a:rPr lang="de-DE" sz="1800" dirty="0" smtClean="0"/>
              <a:t>Focus on general-</a:t>
            </a:r>
            <a:r>
              <a:rPr lang="de-DE" sz="1800" dirty="0" err="1" smtClean="0"/>
              <a:t>purpose</a:t>
            </a:r>
            <a:r>
              <a:rPr lang="de-DE" sz="1800" dirty="0" smtClean="0"/>
              <a:t> </a:t>
            </a:r>
            <a:r>
              <a:rPr lang="de-DE" sz="1800" dirty="0" err="1" smtClean="0"/>
              <a:t>computing</a:t>
            </a:r>
            <a:r>
              <a:rPr lang="de-DE" sz="1800" dirty="0" smtClean="0"/>
              <a:t>, </a:t>
            </a:r>
            <a:r>
              <a:rPr lang="de-DE" sz="1800" dirty="0" err="1" smtClean="0"/>
              <a:t>balancing</a:t>
            </a:r>
            <a:r>
              <a:rPr lang="de-DE" sz="1800" dirty="0" smtClean="0"/>
              <a:t> </a:t>
            </a:r>
            <a:r>
              <a:rPr lang="de-DE" sz="1800" dirty="0" err="1" smtClean="0"/>
              <a:t>performance</a:t>
            </a:r>
            <a:r>
              <a:rPr lang="de-DE" sz="1800" dirty="0" smtClean="0"/>
              <a:t>, power </a:t>
            </a:r>
            <a:r>
              <a:rPr lang="de-DE" sz="1800" dirty="0" err="1" smtClean="0"/>
              <a:t>efficiency</a:t>
            </a:r>
            <a:r>
              <a:rPr lang="de-DE" sz="1800" dirty="0" smtClean="0"/>
              <a:t> </a:t>
            </a:r>
            <a:r>
              <a:rPr lang="de-DE" sz="1800" dirty="0" err="1" smtClean="0"/>
              <a:t>and</a:t>
            </a:r>
            <a:r>
              <a:rPr lang="de-DE" sz="1800" dirty="0" smtClean="0"/>
              <a:t> </a:t>
            </a:r>
            <a:r>
              <a:rPr lang="de-DE" sz="1800" dirty="0" err="1" smtClean="0"/>
              <a:t>scalability</a:t>
            </a:r>
            <a:endParaRPr lang="de-DE" sz="1800" dirty="0" smtClean="0"/>
          </a:p>
          <a:p>
            <a:endParaRPr lang="de-DE" sz="1800" dirty="0"/>
          </a:p>
          <a:p>
            <a:r>
              <a:rPr lang="de-DE" sz="1800" dirty="0" err="1" smtClean="0"/>
              <a:t>Instruction</a:t>
            </a:r>
            <a:r>
              <a:rPr lang="de-DE" sz="1800" dirty="0" smtClean="0"/>
              <a:t> </a:t>
            </a:r>
            <a:r>
              <a:rPr lang="de-DE" sz="1800" dirty="0" err="1" smtClean="0"/>
              <a:t>microarchitecture</a:t>
            </a:r>
            <a:r>
              <a:rPr lang="de-DE" sz="1800" dirty="0" smtClean="0"/>
              <a:t>: ARMv8-A</a:t>
            </a:r>
          </a:p>
          <a:p>
            <a:endParaRPr lang="de-DE" sz="1800" dirty="0"/>
          </a:p>
          <a:p>
            <a:r>
              <a:rPr lang="de-DE" sz="1800" dirty="0" smtClean="0"/>
              <a:t>SIMD </a:t>
            </a:r>
            <a:r>
              <a:rPr lang="de-DE" sz="1800" dirty="0" err="1" smtClean="0"/>
              <a:t>functionality</a:t>
            </a:r>
            <a:r>
              <a:rPr lang="de-DE" sz="1800" dirty="0" smtClean="0"/>
              <a:t> </a:t>
            </a:r>
            <a:r>
              <a:rPr lang="de-DE" sz="1800" dirty="0" err="1" smtClean="0"/>
              <a:t>with</a:t>
            </a:r>
            <a:r>
              <a:rPr lang="de-DE" sz="1800" dirty="0" smtClean="0"/>
              <a:t> ARM NEON </a:t>
            </a:r>
            <a:r>
              <a:rPr lang="de-DE" sz="1800" dirty="0" err="1" smtClean="0"/>
              <a:t>module</a:t>
            </a:r>
            <a:r>
              <a:rPr lang="de-DE" sz="1800" dirty="0" smtClean="0"/>
              <a:t> (128bit)</a:t>
            </a:r>
          </a:p>
          <a:p>
            <a:endParaRPr lang="de-DE" sz="1800" dirty="0"/>
          </a:p>
          <a:p>
            <a:r>
              <a:rPr lang="de-DE" sz="1800" dirty="0" smtClean="0"/>
              <a:t>FPU </a:t>
            </a:r>
            <a:r>
              <a:rPr lang="de-DE" sz="1800" dirty="0" err="1" smtClean="0"/>
              <a:t>for</a:t>
            </a:r>
            <a:r>
              <a:rPr lang="de-DE" sz="1800" dirty="0" smtClean="0"/>
              <a:t> 32 </a:t>
            </a:r>
            <a:r>
              <a:rPr lang="de-DE" sz="1800" dirty="0" err="1" smtClean="0"/>
              <a:t>and</a:t>
            </a:r>
            <a:r>
              <a:rPr lang="de-DE" sz="1800" dirty="0" smtClean="0"/>
              <a:t> 64 </a:t>
            </a:r>
            <a:r>
              <a:rPr lang="de-DE" sz="1800" dirty="0" err="1" smtClean="0"/>
              <a:t>bit</a:t>
            </a:r>
            <a:r>
              <a:rPr lang="de-DE" sz="1800" dirty="0" smtClean="0"/>
              <a:t> </a:t>
            </a:r>
            <a:r>
              <a:rPr lang="de-DE" sz="1800" dirty="0" err="1" smtClean="0"/>
              <a:t>floating</a:t>
            </a:r>
            <a:r>
              <a:rPr lang="de-DE" sz="1800" dirty="0" smtClean="0"/>
              <a:t>-point </a:t>
            </a:r>
            <a:r>
              <a:rPr lang="de-DE" sz="1800" dirty="0" err="1" smtClean="0"/>
              <a:t>operations</a:t>
            </a:r>
            <a:endParaRPr lang="de-DE" sz="1800" dirty="0" smtClean="0"/>
          </a:p>
          <a:p>
            <a:endParaRPr lang="de-DE" sz="1800" dirty="0"/>
          </a:p>
          <a:p>
            <a:r>
              <a:rPr lang="de-DE" sz="1800" dirty="0" smtClean="0"/>
              <a:t>Supports Out-</a:t>
            </a:r>
            <a:r>
              <a:rPr lang="de-DE" sz="1800" dirty="0" err="1" smtClean="0"/>
              <a:t>of</a:t>
            </a:r>
            <a:r>
              <a:rPr lang="de-DE" sz="1800" dirty="0" smtClean="0"/>
              <a:t>-order </a:t>
            </a:r>
            <a:r>
              <a:rPr lang="de-DE" sz="1800" dirty="0" err="1" smtClean="0"/>
              <a:t>Execution</a:t>
            </a:r>
            <a:r>
              <a:rPr lang="de-DE" sz="1800" dirty="0" smtClean="0"/>
              <a:t> </a:t>
            </a:r>
            <a:r>
              <a:rPr lang="de-DE" sz="1800" dirty="0" err="1" smtClean="0"/>
              <a:t>and</a:t>
            </a:r>
            <a:r>
              <a:rPr lang="de-DE" sz="1800" dirty="0" smtClean="0"/>
              <a:t> </a:t>
            </a:r>
            <a:r>
              <a:rPr lang="de-DE" sz="1800" dirty="0" err="1" smtClean="0"/>
              <a:t>Branch</a:t>
            </a:r>
            <a:r>
              <a:rPr lang="de-DE" sz="1800" dirty="0" smtClean="0"/>
              <a:t>  </a:t>
            </a:r>
            <a:r>
              <a:rPr lang="de-DE" sz="1800" dirty="0" err="1" smtClean="0"/>
              <a:t>Prediction</a:t>
            </a:r>
            <a:r>
              <a:rPr lang="de-DE" sz="1800" dirty="0" smtClean="0"/>
              <a:t> </a:t>
            </a:r>
            <a:r>
              <a:rPr lang="de-DE" sz="1800" dirty="0" err="1" smtClean="0"/>
              <a:t>mechanisms</a:t>
            </a:r>
            <a:endParaRPr lang="de-DE" sz="1800" dirty="0" smtClean="0"/>
          </a:p>
          <a:p>
            <a:endParaRPr lang="de-DE" sz="1800" dirty="0"/>
          </a:p>
          <a:p>
            <a:r>
              <a:rPr lang="de-DE" sz="1800" dirty="0" smtClean="0"/>
              <a:t>Cache </a:t>
            </a:r>
            <a:r>
              <a:rPr lang="de-DE" sz="1800" dirty="0" err="1" smtClean="0"/>
              <a:t>based</a:t>
            </a:r>
            <a:r>
              <a:rPr lang="de-DE" sz="1800" dirty="0" smtClean="0"/>
              <a:t> Memory System</a:t>
            </a:r>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27</a:t>
            </a:fld>
            <a:endParaRPr lang="en-US"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0136" y="2492896"/>
            <a:ext cx="4185465" cy="2232248"/>
          </a:xfrm>
          <a:prstGeom prst="rect">
            <a:avLst/>
          </a:prstGeom>
        </p:spPr>
      </p:pic>
      <p:sp>
        <p:nvSpPr>
          <p:cNvPr id="6" name="Rechteck 5"/>
          <p:cNvSpPr/>
          <p:nvPr/>
        </p:nvSpPr>
        <p:spPr>
          <a:xfrm>
            <a:off x="10194023" y="4725144"/>
            <a:ext cx="1218603" cy="215444"/>
          </a:xfrm>
          <a:prstGeom prst="rect">
            <a:avLst/>
          </a:prstGeom>
        </p:spPr>
        <p:txBody>
          <a:bodyPr wrap="none">
            <a:spAutoFit/>
          </a:bodyPr>
          <a:lstStyle/>
          <a:p>
            <a:r>
              <a:rPr lang="de-DE" sz="800" dirty="0"/>
              <a:t>Source: </a:t>
            </a:r>
            <a:r>
              <a:rPr lang="de-DE" sz="800" dirty="0" smtClean="0"/>
              <a:t>www.arm.com</a:t>
            </a:r>
            <a:endParaRPr lang="de-DE" sz="800" dirty="0"/>
          </a:p>
        </p:txBody>
      </p:sp>
    </p:spTree>
    <p:extLst>
      <p:ext uri="{BB962C8B-B14F-4D97-AF65-F5344CB8AC3E}">
        <p14:creationId xmlns:p14="http://schemas.microsoft.com/office/powerpoint/2010/main" val="126822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Comparison of different Embedded CPUs</a:t>
            </a:r>
          </a:p>
          <a:p>
            <a:r>
              <a:rPr lang="de-DE" dirty="0" err="1" smtClean="0"/>
              <a:t>Comparison</a:t>
            </a:r>
            <a:r>
              <a:rPr lang="de-DE" dirty="0" smtClean="0"/>
              <a:t> </a:t>
            </a:r>
            <a:r>
              <a:rPr lang="de-DE" dirty="0" err="1" smtClean="0"/>
              <a:t>of</a:t>
            </a:r>
            <a:r>
              <a:rPr lang="de-DE" dirty="0" smtClean="0"/>
              <a:t> </a:t>
            </a:r>
            <a:r>
              <a:rPr lang="de-DE" dirty="0" err="1" smtClean="0"/>
              <a:t>Trixore</a:t>
            </a:r>
            <a:r>
              <a:rPr lang="de-DE" dirty="0" smtClean="0"/>
              <a:t> AURIX </a:t>
            </a:r>
            <a:r>
              <a:rPr lang="de-DE" dirty="0" err="1" smtClean="0"/>
              <a:t>and</a:t>
            </a:r>
            <a:r>
              <a:rPr lang="de-DE" dirty="0" smtClean="0"/>
              <a:t> ARM Cortex A78</a:t>
            </a:r>
            <a:endParaRPr lang="de-DE" dirty="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28</a:t>
            </a:fld>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2804311179"/>
              </p:ext>
            </p:extLst>
          </p:nvPr>
        </p:nvGraphicFramePr>
        <p:xfrm>
          <a:off x="705288" y="1340768"/>
          <a:ext cx="10322537" cy="4414520"/>
        </p:xfrm>
        <a:graphic>
          <a:graphicData uri="http://schemas.openxmlformats.org/drawingml/2006/table">
            <a:tbl>
              <a:tblPr firstRow="1" bandRow="1">
                <a:tableStyleId>{BC89EF96-8CEA-46FF-86C4-4CE0E7609802}</a:tableStyleId>
              </a:tblPr>
              <a:tblGrid>
                <a:gridCol w="3531135">
                  <a:extLst>
                    <a:ext uri="{9D8B030D-6E8A-4147-A177-3AD203B41FA5}">
                      <a16:colId xmlns:a16="http://schemas.microsoft.com/office/drawing/2014/main" val="3487475080"/>
                    </a:ext>
                  </a:extLst>
                </a:gridCol>
                <a:gridCol w="3457262">
                  <a:extLst>
                    <a:ext uri="{9D8B030D-6E8A-4147-A177-3AD203B41FA5}">
                      <a16:colId xmlns:a16="http://schemas.microsoft.com/office/drawing/2014/main" val="3765389175"/>
                    </a:ext>
                  </a:extLst>
                </a:gridCol>
                <a:gridCol w="3334140">
                  <a:extLst>
                    <a:ext uri="{9D8B030D-6E8A-4147-A177-3AD203B41FA5}">
                      <a16:colId xmlns:a16="http://schemas.microsoft.com/office/drawing/2014/main" val="4167270095"/>
                    </a:ext>
                  </a:extLst>
                </a:gridCol>
              </a:tblGrid>
              <a:tr h="370840">
                <a:tc>
                  <a:txBody>
                    <a:bodyPr/>
                    <a:lstStyle/>
                    <a:p>
                      <a:r>
                        <a:rPr lang="en-US" sz="1600" dirty="0" smtClean="0"/>
                        <a:t>Feature</a:t>
                      </a:r>
                      <a:endParaRPr lang="en-US" sz="1600" dirty="0"/>
                    </a:p>
                  </a:txBody>
                  <a:tcPr/>
                </a:tc>
                <a:tc>
                  <a:txBody>
                    <a:bodyPr/>
                    <a:lstStyle/>
                    <a:p>
                      <a:r>
                        <a:rPr lang="de-DE" sz="1600" b="1" dirty="0" smtClean="0"/>
                        <a:t>Infineon </a:t>
                      </a:r>
                      <a:r>
                        <a:rPr lang="de-DE" sz="1600" b="1" dirty="0" err="1" smtClean="0"/>
                        <a:t>Aurix</a:t>
                      </a:r>
                      <a:r>
                        <a:rPr lang="de-DE" sz="1600" b="1" dirty="0" smtClean="0"/>
                        <a:t> TC3XX</a:t>
                      </a:r>
                      <a:endParaRPr lang="de-DE" sz="1600" b="1" dirty="0"/>
                    </a:p>
                  </a:txBody>
                  <a:tcPr/>
                </a:tc>
                <a:tc>
                  <a:txBody>
                    <a:bodyPr/>
                    <a:lstStyle/>
                    <a:p>
                      <a:r>
                        <a:rPr lang="de-DE" sz="1600" b="1" dirty="0" smtClean="0"/>
                        <a:t>ARM Cortex</a:t>
                      </a:r>
                      <a:r>
                        <a:rPr lang="de-DE" sz="1600" b="1" baseline="0" dirty="0" smtClean="0"/>
                        <a:t>-A78</a:t>
                      </a:r>
                      <a:endParaRPr lang="de-DE" sz="1600" b="1" dirty="0"/>
                    </a:p>
                  </a:txBody>
                  <a:tcPr/>
                </a:tc>
                <a:extLst>
                  <a:ext uri="{0D108BD9-81ED-4DB2-BD59-A6C34878D82A}">
                    <a16:rowId xmlns:a16="http://schemas.microsoft.com/office/drawing/2014/main" val="2454422714"/>
                  </a:ext>
                </a:extLst>
              </a:tr>
              <a:tr h="370840">
                <a:tc>
                  <a:txBody>
                    <a:bodyPr/>
                    <a:lstStyle/>
                    <a:p>
                      <a:r>
                        <a:rPr lang="de-DE" sz="1600" b="1" dirty="0" err="1" smtClean="0"/>
                        <a:t>Architecture</a:t>
                      </a:r>
                      <a:endParaRPr lang="de-DE" sz="1600" b="1" dirty="0"/>
                    </a:p>
                  </a:txBody>
                  <a:tcPr/>
                </a:tc>
                <a:tc>
                  <a:txBody>
                    <a:bodyPr/>
                    <a:lstStyle/>
                    <a:p>
                      <a:r>
                        <a:rPr lang="de-DE" sz="1600" dirty="0" smtClean="0"/>
                        <a:t>Infineon</a:t>
                      </a:r>
                      <a:r>
                        <a:rPr lang="de-DE" sz="1600" baseline="0" dirty="0" smtClean="0"/>
                        <a:t> </a:t>
                      </a:r>
                      <a:r>
                        <a:rPr lang="de-DE" sz="1600" baseline="0" dirty="0" err="1" smtClean="0"/>
                        <a:t>Tricore</a:t>
                      </a:r>
                      <a:r>
                        <a:rPr lang="de-DE" sz="1600" baseline="0" dirty="0" smtClean="0"/>
                        <a:t> (</a:t>
                      </a:r>
                      <a:r>
                        <a:rPr lang="de-DE" sz="1600" baseline="0" dirty="0" err="1" smtClean="0"/>
                        <a:t>Modified</a:t>
                      </a:r>
                      <a:r>
                        <a:rPr lang="de-DE" sz="1600" baseline="0" dirty="0" smtClean="0"/>
                        <a:t> RISC)</a:t>
                      </a:r>
                      <a:endParaRPr lang="de-DE" sz="1600" dirty="0"/>
                    </a:p>
                  </a:txBody>
                  <a:tcPr/>
                </a:tc>
                <a:tc>
                  <a:txBody>
                    <a:bodyPr/>
                    <a:lstStyle/>
                    <a:p>
                      <a:r>
                        <a:rPr lang="de-DE" sz="1600" dirty="0" smtClean="0"/>
                        <a:t>ARMv8-A</a:t>
                      </a:r>
                      <a:endParaRPr lang="de-DE" sz="1600" dirty="0"/>
                    </a:p>
                  </a:txBody>
                  <a:tcPr/>
                </a:tc>
                <a:extLst>
                  <a:ext uri="{0D108BD9-81ED-4DB2-BD59-A6C34878D82A}">
                    <a16:rowId xmlns:a16="http://schemas.microsoft.com/office/drawing/2014/main" val="3287320976"/>
                  </a:ext>
                </a:extLst>
              </a:tr>
              <a:tr h="370840">
                <a:tc>
                  <a:txBody>
                    <a:bodyPr/>
                    <a:lstStyle/>
                    <a:p>
                      <a:r>
                        <a:rPr lang="de-DE" sz="1600" b="1" dirty="0" smtClean="0"/>
                        <a:t>Max CPU</a:t>
                      </a:r>
                      <a:r>
                        <a:rPr lang="de-DE" sz="1600" b="1" baseline="0" dirty="0" smtClean="0"/>
                        <a:t> </a:t>
                      </a:r>
                      <a:r>
                        <a:rPr lang="de-DE" sz="1600" b="1" baseline="0" dirty="0" err="1" smtClean="0"/>
                        <a:t>clock</a:t>
                      </a:r>
                      <a:r>
                        <a:rPr lang="de-DE" sz="1600" b="1" baseline="0" dirty="0" smtClean="0"/>
                        <a:t> </a:t>
                      </a:r>
                      <a:endParaRPr lang="de-DE" sz="1600" b="1" dirty="0"/>
                    </a:p>
                  </a:txBody>
                  <a:tcPr/>
                </a:tc>
                <a:tc>
                  <a:txBody>
                    <a:bodyPr/>
                    <a:lstStyle/>
                    <a:p>
                      <a:r>
                        <a:rPr lang="de-DE" sz="1600" dirty="0" smtClean="0"/>
                        <a:t>300 MHZ</a:t>
                      </a:r>
                      <a:endParaRPr lang="de-DE" sz="1600" dirty="0"/>
                    </a:p>
                  </a:txBody>
                  <a:tcPr/>
                </a:tc>
                <a:tc>
                  <a:txBody>
                    <a:bodyPr/>
                    <a:lstStyle/>
                    <a:p>
                      <a:r>
                        <a:rPr lang="de-DE" sz="1600" dirty="0" smtClean="0"/>
                        <a:t>3.3</a:t>
                      </a:r>
                      <a:r>
                        <a:rPr lang="de-DE" sz="1600" baseline="0" dirty="0" smtClean="0"/>
                        <a:t> GHZ</a:t>
                      </a:r>
                      <a:endParaRPr lang="de-DE" sz="1600" dirty="0"/>
                    </a:p>
                  </a:txBody>
                  <a:tcPr/>
                </a:tc>
                <a:extLst>
                  <a:ext uri="{0D108BD9-81ED-4DB2-BD59-A6C34878D82A}">
                    <a16:rowId xmlns:a16="http://schemas.microsoft.com/office/drawing/2014/main" val="2443725876"/>
                  </a:ext>
                </a:extLst>
              </a:tr>
              <a:tr h="370840">
                <a:tc>
                  <a:txBody>
                    <a:bodyPr/>
                    <a:lstStyle/>
                    <a:p>
                      <a:r>
                        <a:rPr lang="de-DE" sz="1600" b="1" dirty="0" smtClean="0"/>
                        <a:t>CPU </a:t>
                      </a:r>
                      <a:r>
                        <a:rPr lang="de-DE" sz="1600" b="1" dirty="0" err="1" smtClean="0"/>
                        <a:t>count</a:t>
                      </a:r>
                      <a:endParaRPr lang="de-DE" sz="1600" b="1" dirty="0"/>
                    </a:p>
                  </a:txBody>
                  <a:tcPr/>
                </a:tc>
                <a:tc>
                  <a:txBody>
                    <a:bodyPr/>
                    <a:lstStyle/>
                    <a:p>
                      <a:r>
                        <a:rPr lang="de-DE" sz="1600" dirty="0" smtClean="0"/>
                        <a:t>1-6</a:t>
                      </a:r>
                      <a:endParaRPr lang="de-DE" sz="1600" dirty="0"/>
                    </a:p>
                  </a:txBody>
                  <a:tcPr/>
                </a:tc>
                <a:tc>
                  <a:txBody>
                    <a:bodyPr/>
                    <a:lstStyle/>
                    <a:p>
                      <a:r>
                        <a:rPr lang="de-DE" sz="1600" dirty="0" smtClean="0"/>
                        <a:t>4-24</a:t>
                      </a:r>
                      <a:endParaRPr lang="de-DE" sz="1600" dirty="0"/>
                    </a:p>
                  </a:txBody>
                  <a:tcPr/>
                </a:tc>
                <a:extLst>
                  <a:ext uri="{0D108BD9-81ED-4DB2-BD59-A6C34878D82A}">
                    <a16:rowId xmlns:a16="http://schemas.microsoft.com/office/drawing/2014/main" val="3050092472"/>
                  </a:ext>
                </a:extLst>
              </a:tr>
              <a:tr h="370840">
                <a:tc>
                  <a:txBody>
                    <a:bodyPr/>
                    <a:lstStyle/>
                    <a:p>
                      <a:r>
                        <a:rPr lang="de-DE" sz="1600" b="1" dirty="0" smtClean="0"/>
                        <a:t>SIMD </a:t>
                      </a:r>
                      <a:r>
                        <a:rPr lang="de-DE" sz="1600" b="1" dirty="0" err="1" smtClean="0"/>
                        <a:t>capability</a:t>
                      </a:r>
                      <a:endParaRPr lang="de-DE" sz="1600" b="1" dirty="0"/>
                    </a:p>
                  </a:txBody>
                  <a:tcPr/>
                </a:tc>
                <a:tc>
                  <a:txBody>
                    <a:bodyPr/>
                    <a:lstStyle/>
                    <a:p>
                      <a:r>
                        <a:rPr lang="de-DE" sz="1600" dirty="0" smtClean="0"/>
                        <a:t>None (DPS Module)</a:t>
                      </a:r>
                      <a:endParaRPr lang="de-DE" sz="1600" dirty="0"/>
                    </a:p>
                  </a:txBody>
                  <a:tcPr/>
                </a:tc>
                <a:tc>
                  <a:txBody>
                    <a:bodyPr/>
                    <a:lstStyle/>
                    <a:p>
                      <a:r>
                        <a:rPr lang="de-DE" sz="1600" dirty="0" smtClean="0"/>
                        <a:t>NEO </a:t>
                      </a:r>
                      <a:r>
                        <a:rPr lang="de-DE" sz="1600" dirty="0" smtClean="0"/>
                        <a:t>SIMD </a:t>
                      </a:r>
                      <a:r>
                        <a:rPr lang="de-DE" sz="1600" dirty="0" err="1" smtClean="0"/>
                        <a:t>Vector</a:t>
                      </a:r>
                      <a:r>
                        <a:rPr lang="de-DE" sz="1600" dirty="0" smtClean="0"/>
                        <a:t> </a:t>
                      </a:r>
                      <a:r>
                        <a:rPr lang="de-DE" sz="1600" dirty="0" smtClean="0"/>
                        <a:t>Unit</a:t>
                      </a:r>
                      <a:r>
                        <a:rPr lang="de-DE" sz="1600" baseline="0" dirty="0" smtClean="0"/>
                        <a:t> </a:t>
                      </a:r>
                      <a:endParaRPr lang="de-DE" sz="1600" dirty="0"/>
                    </a:p>
                  </a:txBody>
                  <a:tcPr/>
                </a:tc>
                <a:extLst>
                  <a:ext uri="{0D108BD9-81ED-4DB2-BD59-A6C34878D82A}">
                    <a16:rowId xmlns:a16="http://schemas.microsoft.com/office/drawing/2014/main" val="4152153573"/>
                  </a:ext>
                </a:extLst>
              </a:tr>
              <a:tr h="370840">
                <a:tc>
                  <a:txBody>
                    <a:bodyPr/>
                    <a:lstStyle/>
                    <a:p>
                      <a:r>
                        <a:rPr lang="de-DE" sz="1600" b="1" dirty="0" smtClean="0"/>
                        <a:t>Real-time</a:t>
                      </a:r>
                      <a:r>
                        <a:rPr lang="de-DE" sz="1600" b="1" baseline="0" dirty="0" smtClean="0"/>
                        <a:t> </a:t>
                      </a:r>
                      <a:r>
                        <a:rPr lang="de-DE" sz="1600" b="1" baseline="0" dirty="0" err="1" smtClean="0"/>
                        <a:t>capability</a:t>
                      </a:r>
                      <a:endParaRPr lang="de-DE" sz="1600" b="1" dirty="0"/>
                    </a:p>
                  </a:txBody>
                  <a:tcPr/>
                </a:tc>
                <a:tc>
                  <a:txBody>
                    <a:bodyPr/>
                    <a:lstStyle/>
                    <a:p>
                      <a:r>
                        <a:rPr lang="de-DE" sz="1600" dirty="0" err="1" smtClean="0"/>
                        <a:t>Deterministic</a:t>
                      </a:r>
                      <a:r>
                        <a:rPr lang="de-DE" sz="1600" dirty="0" smtClean="0"/>
                        <a:t> </a:t>
                      </a:r>
                      <a:r>
                        <a:rPr lang="de-DE" sz="1600" dirty="0" err="1" smtClean="0"/>
                        <a:t>behaviour</a:t>
                      </a:r>
                      <a:r>
                        <a:rPr lang="de-DE" sz="1600" baseline="0" dirty="0" smtClean="0"/>
                        <a:t> </a:t>
                      </a:r>
                      <a:r>
                        <a:rPr lang="de-DE" sz="1600" baseline="0" dirty="0" err="1" smtClean="0"/>
                        <a:t>for</a:t>
                      </a:r>
                      <a:r>
                        <a:rPr lang="de-DE" sz="1600" baseline="0" dirty="0" smtClean="0"/>
                        <a:t> real-time </a:t>
                      </a:r>
                      <a:r>
                        <a:rPr lang="de-DE" sz="1600" baseline="0" dirty="0" err="1" smtClean="0"/>
                        <a:t>applications</a:t>
                      </a:r>
                      <a:endParaRPr lang="de-DE" sz="1600" dirty="0"/>
                    </a:p>
                  </a:txBody>
                  <a:tcPr/>
                </a:tc>
                <a:tc>
                  <a:txBody>
                    <a:bodyPr/>
                    <a:lstStyle/>
                    <a:p>
                      <a:r>
                        <a:rPr lang="de-DE" sz="1600" dirty="0" smtClean="0"/>
                        <a:t>Non-</a:t>
                      </a:r>
                      <a:r>
                        <a:rPr lang="de-DE" sz="1600" dirty="0" err="1" smtClean="0"/>
                        <a:t>deterministic</a:t>
                      </a:r>
                      <a:r>
                        <a:rPr lang="de-DE" sz="1600" baseline="0" dirty="0" smtClean="0"/>
                        <a:t> </a:t>
                      </a:r>
                      <a:r>
                        <a:rPr lang="de-DE" sz="1600" baseline="0" dirty="0" err="1" smtClean="0"/>
                        <a:t>behaviour</a:t>
                      </a:r>
                      <a:r>
                        <a:rPr lang="de-DE" sz="1600" baseline="0" dirty="0" smtClean="0"/>
                        <a:t> due </a:t>
                      </a:r>
                      <a:r>
                        <a:rPr lang="de-DE" sz="1600" baseline="0" dirty="0" err="1" smtClean="0"/>
                        <a:t>to</a:t>
                      </a:r>
                      <a:r>
                        <a:rPr lang="de-DE" sz="1600" baseline="0" dirty="0" smtClean="0"/>
                        <a:t> </a:t>
                      </a:r>
                      <a:r>
                        <a:rPr lang="de-DE" sz="1600" baseline="0" dirty="0" err="1" smtClean="0"/>
                        <a:t>multilevel</a:t>
                      </a:r>
                      <a:r>
                        <a:rPr lang="de-DE" sz="1600" baseline="0" dirty="0" smtClean="0"/>
                        <a:t> </a:t>
                      </a:r>
                      <a:r>
                        <a:rPr lang="de-DE" sz="1600" baseline="0" dirty="0" err="1" smtClean="0"/>
                        <a:t>cache</a:t>
                      </a:r>
                      <a:r>
                        <a:rPr lang="de-DE" sz="1600" baseline="0" dirty="0" smtClean="0"/>
                        <a:t> </a:t>
                      </a:r>
                      <a:r>
                        <a:rPr lang="de-DE" sz="1600" baseline="0" dirty="0" err="1" smtClean="0"/>
                        <a:t>and</a:t>
                      </a:r>
                      <a:r>
                        <a:rPr lang="de-DE" sz="1600" baseline="0" dirty="0" smtClean="0"/>
                        <a:t> </a:t>
                      </a:r>
                      <a:r>
                        <a:rPr lang="de-DE" sz="1600" baseline="0" dirty="0" err="1" smtClean="0"/>
                        <a:t>branch</a:t>
                      </a:r>
                      <a:r>
                        <a:rPr lang="de-DE" sz="1600" baseline="0" dirty="0" smtClean="0"/>
                        <a:t> </a:t>
                      </a:r>
                      <a:r>
                        <a:rPr lang="de-DE" sz="1600" baseline="0" dirty="0" err="1" smtClean="0"/>
                        <a:t>prediction</a:t>
                      </a:r>
                      <a:endParaRPr lang="de-DE" sz="1600" dirty="0"/>
                    </a:p>
                  </a:txBody>
                  <a:tcPr/>
                </a:tc>
                <a:extLst>
                  <a:ext uri="{0D108BD9-81ED-4DB2-BD59-A6C34878D82A}">
                    <a16:rowId xmlns:a16="http://schemas.microsoft.com/office/drawing/2014/main" val="1512077009"/>
                  </a:ext>
                </a:extLst>
              </a:tr>
              <a:tr h="370840">
                <a:tc>
                  <a:txBody>
                    <a:bodyPr/>
                    <a:lstStyle/>
                    <a:p>
                      <a:r>
                        <a:rPr lang="de-DE" sz="1600" b="1" dirty="0" smtClean="0"/>
                        <a:t>Memory </a:t>
                      </a:r>
                      <a:r>
                        <a:rPr lang="de-DE" sz="1600" b="1" dirty="0" err="1" smtClean="0"/>
                        <a:t>structure</a:t>
                      </a:r>
                      <a:endParaRPr lang="de-DE" sz="1600" b="1" dirty="0"/>
                    </a:p>
                  </a:txBody>
                  <a:tcPr/>
                </a:tc>
                <a:tc>
                  <a:txBody>
                    <a:bodyPr/>
                    <a:lstStyle/>
                    <a:p>
                      <a:r>
                        <a:rPr lang="de-DE" sz="1600" dirty="0" smtClean="0"/>
                        <a:t>Small on-chip </a:t>
                      </a:r>
                      <a:r>
                        <a:rPr lang="de-DE" sz="1600" dirty="0" err="1" smtClean="0"/>
                        <a:t>ram</a:t>
                      </a:r>
                      <a:r>
                        <a:rPr lang="de-DE" sz="1600" dirty="0" smtClean="0"/>
                        <a:t>,</a:t>
                      </a:r>
                      <a:r>
                        <a:rPr lang="de-DE" sz="1600" baseline="0" dirty="0" smtClean="0"/>
                        <a:t> </a:t>
                      </a:r>
                      <a:r>
                        <a:rPr lang="de-DE" sz="1600" baseline="0" dirty="0" err="1" smtClean="0"/>
                        <a:t>optimized</a:t>
                      </a:r>
                      <a:r>
                        <a:rPr lang="de-DE" sz="1600" baseline="0" dirty="0" smtClean="0"/>
                        <a:t> </a:t>
                      </a:r>
                      <a:r>
                        <a:rPr lang="de-DE" sz="1600" baseline="0" dirty="0" err="1" smtClean="0"/>
                        <a:t>for</a:t>
                      </a:r>
                      <a:r>
                        <a:rPr lang="de-DE" sz="1600" baseline="0" dirty="0" smtClean="0"/>
                        <a:t> </a:t>
                      </a:r>
                      <a:r>
                        <a:rPr lang="de-DE" sz="1600" baseline="0" dirty="0" err="1" smtClean="0"/>
                        <a:t>low</a:t>
                      </a:r>
                      <a:r>
                        <a:rPr lang="de-DE" sz="1600" baseline="0" dirty="0" smtClean="0"/>
                        <a:t> </a:t>
                      </a:r>
                      <a:r>
                        <a:rPr lang="de-DE" sz="1600" baseline="0" dirty="0" err="1" smtClean="0"/>
                        <a:t>latency</a:t>
                      </a:r>
                      <a:endParaRPr lang="de-DE" sz="1600" dirty="0"/>
                    </a:p>
                  </a:txBody>
                  <a:tcPr/>
                </a:tc>
                <a:tc>
                  <a:txBody>
                    <a:bodyPr/>
                    <a:lstStyle/>
                    <a:p>
                      <a:r>
                        <a:rPr lang="de-DE" sz="1600" dirty="0" err="1" smtClean="0"/>
                        <a:t>External</a:t>
                      </a:r>
                      <a:r>
                        <a:rPr lang="de-DE" sz="1600" dirty="0" smtClean="0"/>
                        <a:t> DRAM, </a:t>
                      </a:r>
                      <a:r>
                        <a:rPr lang="de-DE" sz="1600" dirty="0" err="1" smtClean="0"/>
                        <a:t>multilevel</a:t>
                      </a:r>
                      <a:r>
                        <a:rPr lang="de-DE" sz="1600" dirty="0" smtClean="0"/>
                        <a:t> Cache</a:t>
                      </a:r>
                      <a:endParaRPr lang="de-DE" sz="1600" dirty="0"/>
                    </a:p>
                  </a:txBody>
                  <a:tcPr/>
                </a:tc>
                <a:extLst>
                  <a:ext uri="{0D108BD9-81ED-4DB2-BD59-A6C34878D82A}">
                    <a16:rowId xmlns:a16="http://schemas.microsoft.com/office/drawing/2014/main" val="672762724"/>
                  </a:ext>
                </a:extLst>
              </a:tr>
              <a:tr h="370840">
                <a:tc>
                  <a:txBody>
                    <a:bodyPr/>
                    <a:lstStyle/>
                    <a:p>
                      <a:r>
                        <a:rPr lang="de-DE" sz="1600" b="1" dirty="0" smtClean="0"/>
                        <a:t>Memory </a:t>
                      </a:r>
                      <a:r>
                        <a:rPr lang="de-DE" sz="1600" b="1" dirty="0" err="1" smtClean="0"/>
                        <a:t>size</a:t>
                      </a:r>
                      <a:endParaRPr lang="de-DE" sz="1600" b="1" dirty="0"/>
                    </a:p>
                  </a:txBody>
                  <a:tcPr/>
                </a:tc>
                <a:tc>
                  <a:txBody>
                    <a:bodyPr/>
                    <a:lstStyle/>
                    <a:p>
                      <a:r>
                        <a:rPr lang="de-DE" sz="1600" dirty="0" smtClean="0"/>
                        <a:t>152</a:t>
                      </a:r>
                      <a:r>
                        <a:rPr lang="de-DE" sz="1600" baseline="0" dirty="0" smtClean="0"/>
                        <a:t> KB </a:t>
                      </a:r>
                      <a:r>
                        <a:rPr lang="de-DE" sz="1600" baseline="0" dirty="0" err="1" smtClean="0"/>
                        <a:t>to</a:t>
                      </a:r>
                      <a:r>
                        <a:rPr lang="de-DE" sz="1600" dirty="0" smtClean="0"/>
                        <a:t> ~7</a:t>
                      </a:r>
                      <a:r>
                        <a:rPr lang="de-DE" sz="1600" baseline="0" dirty="0" smtClean="0"/>
                        <a:t> MB</a:t>
                      </a:r>
                      <a:endParaRPr lang="de-DE" sz="1600" dirty="0"/>
                    </a:p>
                  </a:txBody>
                  <a:tcPr/>
                </a:tc>
                <a:tc>
                  <a:txBody>
                    <a:bodyPr/>
                    <a:lstStyle/>
                    <a:p>
                      <a:r>
                        <a:rPr lang="de-DE" sz="1600" dirty="0" err="1" smtClean="0"/>
                        <a:t>External</a:t>
                      </a:r>
                      <a:r>
                        <a:rPr lang="de-DE" sz="1600" dirty="0" smtClean="0"/>
                        <a:t> </a:t>
                      </a:r>
                      <a:r>
                        <a:rPr lang="de-DE" sz="1600" dirty="0" err="1" smtClean="0"/>
                        <a:t>and</a:t>
                      </a:r>
                      <a:r>
                        <a:rPr lang="de-DE" sz="1600" dirty="0" smtClean="0"/>
                        <a:t> </a:t>
                      </a:r>
                      <a:r>
                        <a:rPr lang="de-DE" sz="1600" dirty="0" err="1" smtClean="0"/>
                        <a:t>extendable</a:t>
                      </a:r>
                      <a:r>
                        <a:rPr lang="de-DE" sz="1600" dirty="0" smtClean="0"/>
                        <a:t>, </a:t>
                      </a:r>
                      <a:r>
                        <a:rPr lang="de-DE" sz="1600" dirty="0" err="1" smtClean="0"/>
                        <a:t>typically</a:t>
                      </a:r>
                      <a:r>
                        <a:rPr lang="de-DE" sz="1600" baseline="0" dirty="0" smtClean="0"/>
                        <a:t> multiple GB</a:t>
                      </a:r>
                      <a:endParaRPr lang="de-DE" sz="1600" dirty="0"/>
                    </a:p>
                  </a:txBody>
                  <a:tcPr/>
                </a:tc>
                <a:extLst>
                  <a:ext uri="{0D108BD9-81ED-4DB2-BD59-A6C34878D82A}">
                    <a16:rowId xmlns:a16="http://schemas.microsoft.com/office/drawing/2014/main" val="3160911943"/>
                  </a:ext>
                </a:extLst>
              </a:tr>
              <a:tr h="370840">
                <a:tc>
                  <a:txBody>
                    <a:bodyPr/>
                    <a:lstStyle/>
                    <a:p>
                      <a:r>
                        <a:rPr lang="de-DE" sz="1600" b="1" dirty="0" err="1" smtClean="0"/>
                        <a:t>Safety</a:t>
                      </a:r>
                      <a:r>
                        <a:rPr lang="de-DE" sz="1600" b="1" dirty="0" smtClean="0"/>
                        <a:t> </a:t>
                      </a:r>
                      <a:r>
                        <a:rPr lang="de-DE" sz="1600" b="1" dirty="0" err="1" smtClean="0"/>
                        <a:t>certification</a:t>
                      </a:r>
                      <a:endParaRPr lang="de-DE"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ASIL-D</a:t>
                      </a:r>
                    </a:p>
                  </a:txBody>
                  <a:tcPr/>
                </a:tc>
                <a:tc>
                  <a:txBody>
                    <a:bodyPr/>
                    <a:lstStyle/>
                    <a:p>
                      <a:r>
                        <a:rPr lang="de-DE" sz="1600" dirty="0" smtClean="0"/>
                        <a:t>None (Automotive</a:t>
                      </a:r>
                      <a:r>
                        <a:rPr lang="de-DE" sz="1600" baseline="0" dirty="0" smtClean="0"/>
                        <a:t> variant </a:t>
                      </a:r>
                      <a:r>
                        <a:rPr lang="de-DE" sz="1600" baseline="0" dirty="0" err="1" smtClean="0"/>
                        <a:t>with</a:t>
                      </a:r>
                      <a:r>
                        <a:rPr lang="de-DE" sz="1600" baseline="0" dirty="0" smtClean="0"/>
                        <a:t> </a:t>
                      </a:r>
                      <a:r>
                        <a:rPr lang="de-DE" sz="1600" baseline="0" dirty="0" err="1" smtClean="0"/>
                        <a:t>up</a:t>
                      </a:r>
                      <a:r>
                        <a:rPr lang="de-DE" sz="1600" baseline="0" dirty="0" smtClean="0"/>
                        <a:t> </a:t>
                      </a:r>
                      <a:r>
                        <a:rPr lang="de-DE" sz="1600" baseline="0" dirty="0" err="1" smtClean="0"/>
                        <a:t>to</a:t>
                      </a:r>
                      <a:r>
                        <a:rPr lang="de-DE" sz="1600" baseline="0" dirty="0" smtClean="0"/>
                        <a:t> ASIL-D </a:t>
                      </a:r>
                      <a:r>
                        <a:rPr lang="de-DE" sz="1600" baseline="0" dirty="0" err="1" smtClean="0"/>
                        <a:t>available</a:t>
                      </a:r>
                      <a:r>
                        <a:rPr lang="de-DE" sz="1600" dirty="0" smtClean="0"/>
                        <a:t>)</a:t>
                      </a:r>
                      <a:endParaRPr lang="de-DE" sz="1600" dirty="0"/>
                    </a:p>
                  </a:txBody>
                  <a:tcPr/>
                </a:tc>
                <a:extLst>
                  <a:ext uri="{0D108BD9-81ED-4DB2-BD59-A6C34878D82A}">
                    <a16:rowId xmlns:a16="http://schemas.microsoft.com/office/drawing/2014/main" val="2306657335"/>
                  </a:ext>
                </a:extLst>
              </a:tr>
            </a:tbl>
          </a:graphicData>
        </a:graphic>
      </p:graphicFrame>
    </p:spTree>
    <p:extLst>
      <p:ext uri="{BB962C8B-B14F-4D97-AF65-F5344CB8AC3E}">
        <p14:creationId xmlns:p14="http://schemas.microsoft.com/office/powerpoint/2010/main" val="1775901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Comparison of different Embedded CPUs</a:t>
            </a:r>
          </a:p>
          <a:p>
            <a:r>
              <a:rPr lang="de-DE" dirty="0" err="1" smtClean="0"/>
              <a:t>Nvidia</a:t>
            </a:r>
            <a:r>
              <a:rPr lang="de-DE" dirty="0" smtClean="0"/>
              <a:t> </a:t>
            </a:r>
            <a:r>
              <a:rPr lang="de-DE" dirty="0" err="1" smtClean="0"/>
              <a:t>Dirve</a:t>
            </a:r>
            <a:r>
              <a:rPr lang="de-DE" dirty="0" smtClean="0"/>
              <a:t> AGX </a:t>
            </a:r>
            <a:r>
              <a:rPr lang="de-DE" dirty="0" err="1" smtClean="0"/>
              <a:t>Orin</a:t>
            </a:r>
            <a:r>
              <a:rPr lang="de-DE" dirty="0" smtClean="0"/>
              <a:t> </a:t>
            </a:r>
            <a:r>
              <a:rPr lang="de-DE" dirty="0" err="1" smtClean="0"/>
              <a:t>SoC</a:t>
            </a:r>
            <a:endParaRPr lang="de-DE" dirty="0"/>
          </a:p>
          <a:p>
            <a:endParaRPr lang="de-DE" dirty="0"/>
          </a:p>
        </p:txBody>
      </p:sp>
      <p:sp>
        <p:nvSpPr>
          <p:cNvPr id="3" name="Textplatzhalter 2"/>
          <p:cNvSpPr>
            <a:spLocks noGrp="1"/>
          </p:cNvSpPr>
          <p:nvPr>
            <p:ph type="body" sz="quarter" idx="10"/>
          </p:nvPr>
        </p:nvSpPr>
        <p:spPr>
          <a:xfrm>
            <a:off x="334800" y="980728"/>
            <a:ext cx="5767507" cy="4968552"/>
          </a:xfrm>
        </p:spPr>
        <p:txBody>
          <a:bodyPr/>
          <a:lstStyle/>
          <a:p>
            <a:pPr marL="0" indent="0">
              <a:buNone/>
            </a:pPr>
            <a:r>
              <a:rPr lang="de-DE" sz="1600" b="1" dirty="0" err="1" smtClean="0"/>
              <a:t>Nvidia</a:t>
            </a:r>
            <a:r>
              <a:rPr lang="de-DE" sz="1600" b="1" dirty="0" smtClean="0"/>
              <a:t> Drive AGX </a:t>
            </a:r>
            <a:r>
              <a:rPr lang="de-DE" sz="1600" b="1" dirty="0" err="1" smtClean="0"/>
              <a:t>Orin</a:t>
            </a:r>
            <a:r>
              <a:rPr lang="de-DE" sz="1600" b="1" dirty="0" smtClean="0"/>
              <a:t>:</a:t>
            </a:r>
          </a:p>
          <a:p>
            <a:pPr marL="0" indent="0">
              <a:buNone/>
            </a:pPr>
            <a:endParaRPr lang="de-DE" sz="1600" dirty="0" smtClean="0"/>
          </a:p>
          <a:p>
            <a:r>
              <a:rPr lang="de-DE" sz="1600" dirty="0" smtClean="0"/>
              <a:t>System-on-a-Chip </a:t>
            </a:r>
            <a:r>
              <a:rPr lang="de-DE" sz="1600" dirty="0" err="1" smtClean="0"/>
              <a:t>integrating</a:t>
            </a:r>
            <a:r>
              <a:rPr lang="de-DE" sz="1600" dirty="0" smtClean="0"/>
              <a:t> a GPU </a:t>
            </a:r>
            <a:r>
              <a:rPr lang="de-DE" sz="1600" dirty="0" err="1" smtClean="0"/>
              <a:t>and</a:t>
            </a:r>
            <a:r>
              <a:rPr lang="de-DE" sz="1600" dirty="0" smtClean="0"/>
              <a:t> CPU in </a:t>
            </a:r>
            <a:r>
              <a:rPr lang="de-DE" sz="1600" dirty="0" err="1" smtClean="0"/>
              <a:t>one</a:t>
            </a:r>
            <a:r>
              <a:rPr lang="de-DE" sz="1600" dirty="0" smtClean="0"/>
              <a:t> Chip</a:t>
            </a:r>
            <a:endParaRPr lang="de-DE" sz="1600" dirty="0"/>
          </a:p>
          <a:p>
            <a:r>
              <a:rPr lang="de-DE" sz="1600" dirty="0" err="1" smtClean="0"/>
              <a:t>Combines</a:t>
            </a:r>
            <a:r>
              <a:rPr lang="de-DE" sz="1600" dirty="0" smtClean="0"/>
              <a:t> an Ampere </a:t>
            </a:r>
            <a:r>
              <a:rPr lang="de-DE" sz="1600" dirty="0" err="1" smtClean="0"/>
              <a:t>based</a:t>
            </a:r>
            <a:r>
              <a:rPr lang="de-DE" sz="1600" dirty="0" smtClean="0"/>
              <a:t> GPU </a:t>
            </a:r>
            <a:r>
              <a:rPr lang="de-DE" sz="1600" dirty="0" err="1" smtClean="0"/>
              <a:t>with</a:t>
            </a:r>
            <a:r>
              <a:rPr lang="de-DE" sz="1600" dirty="0" smtClean="0"/>
              <a:t> </a:t>
            </a:r>
            <a:r>
              <a:rPr lang="de-DE" sz="1600" dirty="0"/>
              <a:t>2048 </a:t>
            </a:r>
            <a:r>
              <a:rPr lang="de-DE" sz="1600" dirty="0" err="1"/>
              <a:t>Compute</a:t>
            </a:r>
            <a:r>
              <a:rPr lang="de-DE" sz="1600" dirty="0"/>
              <a:t> Unified Device </a:t>
            </a:r>
            <a:r>
              <a:rPr lang="de-DE" sz="1600" dirty="0" err="1" smtClean="0"/>
              <a:t>Architecture</a:t>
            </a:r>
            <a:r>
              <a:rPr lang="de-DE" sz="1600" dirty="0" smtClean="0"/>
              <a:t> (CUDA) </a:t>
            </a:r>
            <a:r>
              <a:rPr lang="de-DE" sz="1600" dirty="0" err="1" smtClean="0"/>
              <a:t>cores</a:t>
            </a:r>
            <a:r>
              <a:rPr lang="de-DE" sz="1600" dirty="0" smtClean="0"/>
              <a:t> </a:t>
            </a:r>
            <a:r>
              <a:rPr lang="de-DE" sz="1600" dirty="0" err="1" smtClean="0"/>
              <a:t>and</a:t>
            </a:r>
            <a:r>
              <a:rPr lang="de-DE" sz="1600" dirty="0" smtClean="0"/>
              <a:t> 64 Tensor </a:t>
            </a:r>
            <a:r>
              <a:rPr lang="de-DE" sz="1600" dirty="0" err="1" smtClean="0"/>
              <a:t>cores</a:t>
            </a:r>
            <a:r>
              <a:rPr lang="de-DE" sz="1600" dirty="0" smtClean="0"/>
              <a:t> </a:t>
            </a:r>
            <a:r>
              <a:rPr lang="de-DE" sz="1600" dirty="0" err="1" smtClean="0"/>
              <a:t>and</a:t>
            </a:r>
            <a:r>
              <a:rPr lang="de-DE" sz="1600" dirty="0" smtClean="0"/>
              <a:t> an </a:t>
            </a:r>
            <a:r>
              <a:rPr lang="de-DE" sz="1600" dirty="0" err="1" smtClean="0"/>
              <a:t>Nvidia</a:t>
            </a:r>
            <a:r>
              <a:rPr lang="de-DE" sz="1600" dirty="0" smtClean="0"/>
              <a:t> </a:t>
            </a:r>
            <a:r>
              <a:rPr lang="de-DE" sz="1600" dirty="0" err="1" smtClean="0"/>
              <a:t>Caramel</a:t>
            </a:r>
            <a:r>
              <a:rPr lang="de-DE" sz="1600" dirty="0" smtClean="0"/>
              <a:t> CPU </a:t>
            </a:r>
            <a:r>
              <a:rPr lang="de-DE" sz="1600" dirty="0" err="1" smtClean="0"/>
              <a:t>containing</a:t>
            </a:r>
            <a:r>
              <a:rPr lang="de-DE" sz="1600" dirty="0" smtClean="0"/>
              <a:t> 12 ARM Cortex A78 </a:t>
            </a:r>
            <a:r>
              <a:rPr lang="de-DE" sz="1600" dirty="0" err="1" smtClean="0"/>
              <a:t>cores</a:t>
            </a:r>
            <a:endParaRPr lang="de-DE" sz="1600" dirty="0" smtClean="0"/>
          </a:p>
          <a:p>
            <a:r>
              <a:rPr lang="de-DE" sz="1600" dirty="0" err="1" smtClean="0"/>
              <a:t>One</a:t>
            </a:r>
            <a:r>
              <a:rPr lang="de-DE" sz="1600" dirty="0" smtClean="0"/>
              <a:t> Drive AGX </a:t>
            </a:r>
            <a:r>
              <a:rPr lang="de-DE" sz="1600" dirty="0" err="1" smtClean="0"/>
              <a:t>unit</a:t>
            </a:r>
            <a:r>
              <a:rPr lang="de-DE" sz="1600" dirty="0" smtClean="0"/>
              <a:t> </a:t>
            </a:r>
            <a:r>
              <a:rPr lang="de-DE" sz="1600" dirty="0" err="1" smtClean="0"/>
              <a:t>can</a:t>
            </a:r>
            <a:r>
              <a:rPr lang="de-DE" sz="1600" dirty="0" smtClean="0"/>
              <a:t> </a:t>
            </a:r>
            <a:r>
              <a:rPr lang="de-DE" sz="1600" dirty="0" err="1" smtClean="0"/>
              <a:t>contain</a:t>
            </a:r>
            <a:r>
              <a:rPr lang="de-DE" sz="1600" dirty="0" smtClean="0"/>
              <a:t> multiple </a:t>
            </a:r>
            <a:r>
              <a:rPr lang="de-DE" sz="1600" dirty="0" err="1" smtClean="0"/>
              <a:t>Orin</a:t>
            </a:r>
            <a:r>
              <a:rPr lang="de-DE" sz="1600" dirty="0" smtClean="0"/>
              <a:t> </a:t>
            </a:r>
            <a:r>
              <a:rPr lang="de-DE" sz="1600" dirty="0" err="1" smtClean="0"/>
              <a:t>SoC</a:t>
            </a:r>
            <a:r>
              <a:rPr lang="de-DE" sz="1600" dirty="0" smtClean="0"/>
              <a:t>-s </a:t>
            </a:r>
            <a:r>
              <a:rPr lang="de-DE" sz="1600" dirty="0" err="1" smtClean="0"/>
              <a:t>to</a:t>
            </a:r>
            <a:r>
              <a:rPr lang="de-DE" sz="1600" dirty="0" smtClean="0"/>
              <a:t> </a:t>
            </a:r>
            <a:r>
              <a:rPr lang="de-DE" sz="1600" dirty="0" err="1" smtClean="0"/>
              <a:t>deliver</a:t>
            </a:r>
            <a:r>
              <a:rPr lang="de-DE" sz="1600" dirty="0" smtClean="0"/>
              <a:t> </a:t>
            </a:r>
            <a:r>
              <a:rPr lang="de-DE" sz="1600" dirty="0" err="1" smtClean="0"/>
              <a:t>increased</a:t>
            </a:r>
            <a:r>
              <a:rPr lang="de-DE" sz="1600" dirty="0" smtClean="0"/>
              <a:t> </a:t>
            </a:r>
            <a:r>
              <a:rPr lang="de-DE" sz="1600" dirty="0" err="1" smtClean="0"/>
              <a:t>computing</a:t>
            </a:r>
            <a:r>
              <a:rPr lang="de-DE" sz="1600" dirty="0" smtClean="0"/>
              <a:t> </a:t>
            </a:r>
            <a:r>
              <a:rPr lang="de-DE" sz="1600" dirty="0" err="1" smtClean="0"/>
              <a:t>performance</a:t>
            </a:r>
            <a:endParaRPr lang="de-DE" sz="1600" dirty="0"/>
          </a:p>
          <a:p>
            <a:r>
              <a:rPr lang="de-DE" sz="1600" dirty="0" smtClean="0"/>
              <a:t>Unit </a:t>
            </a:r>
            <a:r>
              <a:rPr lang="de-DE" sz="1600" dirty="0" err="1" smtClean="0"/>
              <a:t>includes</a:t>
            </a:r>
            <a:r>
              <a:rPr lang="de-DE" sz="1600" dirty="0" smtClean="0"/>
              <a:t> an Infineon </a:t>
            </a:r>
            <a:r>
              <a:rPr lang="de-DE" sz="1600" dirty="0" err="1" smtClean="0"/>
              <a:t>Aurix</a:t>
            </a:r>
            <a:r>
              <a:rPr lang="de-DE" sz="1600" dirty="0" smtClean="0"/>
              <a:t> Controller </a:t>
            </a:r>
            <a:r>
              <a:rPr lang="de-DE" sz="1600" dirty="0" err="1" smtClean="0"/>
              <a:t>for</a:t>
            </a:r>
            <a:r>
              <a:rPr lang="de-DE" sz="1600" dirty="0" smtClean="0"/>
              <a:t> </a:t>
            </a:r>
            <a:r>
              <a:rPr lang="de-DE" sz="1600" dirty="0" err="1" smtClean="0"/>
              <a:t>safety</a:t>
            </a:r>
            <a:r>
              <a:rPr lang="de-DE" sz="1600" dirty="0" smtClean="0"/>
              <a:t> </a:t>
            </a:r>
            <a:r>
              <a:rPr lang="de-DE" sz="1600" dirty="0" err="1" smtClean="0"/>
              <a:t>critical</a:t>
            </a:r>
            <a:r>
              <a:rPr lang="de-DE" sz="1600" dirty="0" smtClean="0"/>
              <a:t> </a:t>
            </a:r>
            <a:r>
              <a:rPr lang="de-DE" sz="1600" dirty="0" err="1" smtClean="0"/>
              <a:t>tasks</a:t>
            </a:r>
            <a:r>
              <a:rPr lang="de-DE" sz="1600" dirty="0" smtClean="0"/>
              <a:t> such </a:t>
            </a:r>
            <a:r>
              <a:rPr lang="de-DE" sz="1600" dirty="0" err="1" smtClean="0"/>
              <a:t>as</a:t>
            </a:r>
            <a:r>
              <a:rPr lang="de-DE" sz="1600" dirty="0" smtClean="0"/>
              <a:t> </a:t>
            </a:r>
            <a:r>
              <a:rPr lang="de-DE" sz="1600" dirty="0" err="1" smtClean="0"/>
              <a:t>supervising</a:t>
            </a:r>
            <a:r>
              <a:rPr lang="de-DE" sz="1600" dirty="0" smtClean="0"/>
              <a:t> </a:t>
            </a:r>
            <a:r>
              <a:rPr lang="de-DE" sz="1600" dirty="0" err="1" smtClean="0"/>
              <a:t>autonomous</a:t>
            </a:r>
            <a:r>
              <a:rPr lang="de-DE" sz="1600" dirty="0" smtClean="0"/>
              <a:t> </a:t>
            </a:r>
            <a:r>
              <a:rPr lang="de-DE" sz="1600" dirty="0" err="1" smtClean="0"/>
              <a:t>driving</a:t>
            </a:r>
            <a:r>
              <a:rPr lang="de-DE" sz="1600" dirty="0" smtClean="0"/>
              <a:t>, </a:t>
            </a:r>
            <a:r>
              <a:rPr lang="de-DE" sz="1600" dirty="0" err="1" smtClean="0"/>
              <a:t>sensor</a:t>
            </a:r>
            <a:r>
              <a:rPr lang="de-DE" sz="1600" dirty="0" smtClean="0"/>
              <a:t> </a:t>
            </a:r>
            <a:r>
              <a:rPr lang="de-DE" sz="1600" dirty="0" err="1" smtClean="0"/>
              <a:t>fusion</a:t>
            </a:r>
            <a:r>
              <a:rPr lang="de-DE" sz="1600" dirty="0" smtClean="0"/>
              <a:t> </a:t>
            </a:r>
            <a:r>
              <a:rPr lang="de-DE" sz="1600" dirty="0" err="1" smtClean="0"/>
              <a:t>and</a:t>
            </a:r>
            <a:r>
              <a:rPr lang="de-DE" sz="1600" dirty="0" smtClean="0"/>
              <a:t> </a:t>
            </a:r>
            <a:r>
              <a:rPr lang="de-DE" sz="1600" dirty="0" err="1" smtClean="0"/>
              <a:t>handling</a:t>
            </a:r>
            <a:r>
              <a:rPr lang="de-DE" sz="1600" dirty="0" smtClean="0"/>
              <a:t> </a:t>
            </a:r>
            <a:r>
              <a:rPr lang="de-DE" sz="1600" dirty="0" err="1" smtClean="0"/>
              <a:t>faults</a:t>
            </a:r>
            <a:r>
              <a:rPr lang="de-DE" sz="1600" dirty="0" smtClean="0"/>
              <a:t>.</a:t>
            </a:r>
          </a:p>
          <a:p>
            <a:r>
              <a:rPr lang="de-DE" sz="1600" dirty="0" smtClean="0"/>
              <a:t>Performance </a:t>
            </a:r>
            <a:r>
              <a:rPr lang="de-DE" sz="1600" dirty="0" err="1" smtClean="0"/>
              <a:t>of</a:t>
            </a:r>
            <a:r>
              <a:rPr lang="de-DE" sz="1600" dirty="0" smtClean="0"/>
              <a:t> </a:t>
            </a:r>
            <a:r>
              <a:rPr lang="de-DE" sz="1600" dirty="0" err="1" smtClean="0"/>
              <a:t>one</a:t>
            </a:r>
            <a:r>
              <a:rPr lang="de-DE" sz="1600" dirty="0" smtClean="0"/>
              <a:t> </a:t>
            </a:r>
            <a:r>
              <a:rPr lang="de-DE" sz="1600" dirty="0" err="1" smtClean="0"/>
              <a:t>Orin</a:t>
            </a:r>
            <a:r>
              <a:rPr lang="de-DE" sz="1600" dirty="0" smtClean="0"/>
              <a:t> </a:t>
            </a:r>
            <a:r>
              <a:rPr lang="de-DE" sz="1600" dirty="0" err="1" smtClean="0"/>
              <a:t>SoC</a:t>
            </a:r>
            <a:r>
              <a:rPr lang="de-DE" sz="1600" dirty="0" smtClean="0"/>
              <a:t>:</a:t>
            </a:r>
          </a:p>
          <a:p>
            <a:pPr lvl="1"/>
            <a:r>
              <a:rPr lang="de-DE" sz="1400" dirty="0" smtClean="0"/>
              <a:t>87 TOPS (INT8) </a:t>
            </a:r>
            <a:r>
              <a:rPr lang="de-DE" sz="1400" dirty="0" err="1" smtClean="0"/>
              <a:t>Deep</a:t>
            </a:r>
            <a:r>
              <a:rPr lang="de-DE" sz="1400" dirty="0" smtClean="0"/>
              <a:t> Learning </a:t>
            </a:r>
            <a:r>
              <a:rPr lang="de-DE" sz="1400" dirty="0" err="1" smtClean="0"/>
              <a:t>Accelerators</a:t>
            </a:r>
            <a:endParaRPr lang="de-DE" sz="1400" dirty="0" smtClean="0"/>
          </a:p>
          <a:p>
            <a:pPr lvl="1"/>
            <a:r>
              <a:rPr lang="de-DE" sz="1400" dirty="0" smtClean="0"/>
              <a:t>167 TOPS (INT8) 5.2 TOPS (FP32)</a:t>
            </a:r>
            <a:endParaRPr lang="de-DE" sz="1400"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29</a:t>
            </a:fld>
            <a:endParaRPr lang="en-US"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2307" y="2492896"/>
            <a:ext cx="5643563" cy="3224213"/>
          </a:xfrm>
          <a:prstGeom prst="rect">
            <a:avLst/>
          </a:prstGeom>
        </p:spPr>
      </p:pic>
      <p:sp>
        <p:nvSpPr>
          <p:cNvPr id="6" name="Rechteck 5"/>
          <p:cNvSpPr/>
          <p:nvPr/>
        </p:nvSpPr>
        <p:spPr>
          <a:xfrm>
            <a:off x="10406968" y="5718448"/>
            <a:ext cx="1311578" cy="215444"/>
          </a:xfrm>
          <a:prstGeom prst="rect">
            <a:avLst/>
          </a:prstGeom>
        </p:spPr>
        <p:txBody>
          <a:bodyPr wrap="none">
            <a:spAutoFit/>
          </a:bodyPr>
          <a:lstStyle/>
          <a:p>
            <a:r>
              <a:rPr lang="de-DE" sz="800" dirty="0"/>
              <a:t>Source: www.nvidia.com</a:t>
            </a:r>
          </a:p>
        </p:txBody>
      </p:sp>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914" y="995611"/>
            <a:ext cx="4183380" cy="1217295"/>
          </a:xfrm>
          <a:prstGeom prst="rect">
            <a:avLst/>
          </a:prstGeom>
        </p:spPr>
      </p:pic>
    </p:spTree>
    <p:extLst>
      <p:ext uri="{BB962C8B-B14F-4D97-AF65-F5344CB8AC3E}">
        <p14:creationId xmlns:p14="http://schemas.microsoft.com/office/powerpoint/2010/main" val="2879588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noProof="0" dirty="0"/>
              <a:t>Workshop </a:t>
            </a:r>
            <a:r>
              <a:rPr lang="en-US" dirty="0"/>
              <a:t>7</a:t>
            </a:r>
            <a:endParaRPr lang="en-US" noProof="0" dirty="0"/>
          </a:p>
        </p:txBody>
      </p:sp>
      <p:sp>
        <p:nvSpPr>
          <p:cNvPr id="3" name="Textplatzhalter 2"/>
          <p:cNvSpPr>
            <a:spLocks noGrp="1"/>
          </p:cNvSpPr>
          <p:nvPr>
            <p:ph type="body" sz="quarter" idx="11"/>
          </p:nvPr>
        </p:nvSpPr>
        <p:spPr/>
        <p:txBody>
          <a:bodyPr/>
          <a:lstStyle/>
          <a:p>
            <a:r>
              <a:rPr lang="en-US" noProof="0" dirty="0" smtClean="0"/>
              <a:t>Embedded Software</a:t>
            </a:r>
            <a:endParaRPr lang="en-US" noProof="0" dirty="0"/>
          </a:p>
        </p:txBody>
      </p:sp>
      <p:sp>
        <p:nvSpPr>
          <p:cNvPr id="4" name="Textplatzhalter 3"/>
          <p:cNvSpPr>
            <a:spLocks noGrp="1"/>
          </p:cNvSpPr>
          <p:nvPr>
            <p:ph type="body" sz="quarter" idx="12"/>
          </p:nvPr>
        </p:nvSpPr>
        <p:spPr/>
        <p:txBody>
          <a:bodyPr/>
          <a:lstStyle/>
          <a:p>
            <a:r>
              <a:rPr lang="en-US" noProof="0" dirty="0"/>
              <a:t>Aachen, </a:t>
            </a:r>
            <a:r>
              <a:rPr lang="en-US" noProof="0" dirty="0" smtClean="0"/>
              <a:t>October </a:t>
            </a:r>
            <a:r>
              <a:rPr lang="en-US" dirty="0" smtClean="0"/>
              <a:t>30</a:t>
            </a:r>
            <a:r>
              <a:rPr lang="en-US" noProof="0" dirty="0" smtClean="0"/>
              <a:t>, </a:t>
            </a:r>
            <a:r>
              <a:rPr lang="en-US" noProof="0" dirty="0"/>
              <a:t>2024</a:t>
            </a:r>
          </a:p>
        </p:txBody>
      </p:sp>
      <p:sp>
        <p:nvSpPr>
          <p:cNvPr id="5" name="Textplatzhalter 4"/>
          <p:cNvSpPr>
            <a:spLocks noGrp="1"/>
          </p:cNvSpPr>
          <p:nvPr>
            <p:ph type="body" sz="quarter" idx="13"/>
          </p:nvPr>
        </p:nvSpPr>
        <p:spPr/>
        <p:txBody>
          <a:bodyPr/>
          <a:lstStyle/>
          <a:p>
            <a:r>
              <a:rPr lang="en-US" noProof="0" dirty="0" smtClean="0"/>
              <a:t>Gergely Bilkei-Gorzo, </a:t>
            </a:r>
            <a:r>
              <a:rPr lang="en-US" noProof="0" dirty="0"/>
              <a:t>M.Sc.</a:t>
            </a:r>
          </a:p>
        </p:txBody>
      </p:sp>
    </p:spTree>
    <p:extLst>
      <p:ext uri="{BB962C8B-B14F-4D97-AF65-F5344CB8AC3E}">
        <p14:creationId xmlns:p14="http://schemas.microsoft.com/office/powerpoint/2010/main" val="4041063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Comparison of different Embedded CPUs</a:t>
            </a:r>
          </a:p>
          <a:p>
            <a:r>
              <a:rPr lang="de-DE" dirty="0" smtClean="0"/>
              <a:t>Computing Power </a:t>
            </a:r>
            <a:r>
              <a:rPr lang="de-DE" dirty="0" err="1" smtClean="0"/>
              <a:t>Comparison</a:t>
            </a:r>
            <a:r>
              <a:rPr lang="de-DE" dirty="0" smtClean="0"/>
              <a:t> </a:t>
            </a:r>
            <a:r>
              <a:rPr lang="de-DE" dirty="0" err="1" smtClean="0"/>
              <a:t>between</a:t>
            </a:r>
            <a:r>
              <a:rPr lang="de-DE" dirty="0" smtClean="0"/>
              <a:t> </a:t>
            </a:r>
            <a:r>
              <a:rPr lang="de-DE" dirty="0" err="1" smtClean="0"/>
              <a:t>the</a:t>
            </a:r>
            <a:r>
              <a:rPr lang="de-DE" dirty="0" smtClean="0"/>
              <a:t> 3 Chips</a:t>
            </a:r>
            <a:endParaRPr lang="de-DE" dirty="0"/>
          </a:p>
          <a:p>
            <a:endParaRPr lang="de-DE" dirty="0"/>
          </a:p>
        </p:txBody>
      </p:sp>
      <p:sp>
        <p:nvSpPr>
          <p:cNvPr id="3" name="Textplatzhalter 2"/>
          <p:cNvSpPr>
            <a:spLocks noGrp="1"/>
          </p:cNvSpPr>
          <p:nvPr>
            <p:ph type="body" sz="quarter" idx="10"/>
          </p:nvPr>
        </p:nvSpPr>
        <p:spPr>
          <a:xfrm>
            <a:off x="334800" y="980728"/>
            <a:ext cx="11520000" cy="432048"/>
          </a:xfrm>
        </p:spPr>
        <p:txBody>
          <a:bodyPr/>
          <a:lstStyle/>
          <a:p>
            <a:pPr marL="0" indent="0">
              <a:buNone/>
            </a:pPr>
            <a:r>
              <a:rPr lang="de-DE" dirty="0" smtClean="0"/>
              <a:t>Performance </a:t>
            </a:r>
            <a:r>
              <a:rPr lang="de-DE" dirty="0" err="1" smtClean="0"/>
              <a:t>Comparison</a:t>
            </a:r>
            <a:r>
              <a:rPr lang="de-DE" dirty="0" smtClean="0"/>
              <a:t> </a:t>
            </a:r>
            <a:r>
              <a:rPr lang="de-DE" dirty="0" err="1" smtClean="0"/>
              <a:t>of</a:t>
            </a:r>
            <a:r>
              <a:rPr lang="de-DE" dirty="0"/>
              <a:t> </a:t>
            </a:r>
            <a:r>
              <a:rPr lang="de-DE" dirty="0" err="1" smtClean="0"/>
              <a:t>the</a:t>
            </a:r>
            <a:r>
              <a:rPr lang="de-DE" dirty="0" smtClean="0"/>
              <a:t> </a:t>
            </a:r>
            <a:r>
              <a:rPr lang="de-DE" dirty="0" err="1" smtClean="0"/>
              <a:t>presented</a:t>
            </a:r>
            <a:r>
              <a:rPr lang="de-DE" dirty="0" smtClean="0"/>
              <a:t> Chips:</a:t>
            </a:r>
            <a:endParaRPr lang="de-DE"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30</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722787826"/>
              </p:ext>
            </p:extLst>
          </p:nvPr>
        </p:nvGraphicFramePr>
        <p:xfrm>
          <a:off x="1481303" y="1556792"/>
          <a:ext cx="9226994" cy="2560320"/>
        </p:xfrm>
        <a:graphic>
          <a:graphicData uri="http://schemas.openxmlformats.org/drawingml/2006/table">
            <a:tbl>
              <a:tblPr firstRow="1" bandRow="1">
                <a:tableStyleId>{BC89EF96-8CEA-46FF-86C4-4CE0E7609802}</a:tableStyleId>
              </a:tblPr>
              <a:tblGrid>
                <a:gridCol w="2331133">
                  <a:extLst>
                    <a:ext uri="{9D8B030D-6E8A-4147-A177-3AD203B41FA5}">
                      <a16:colId xmlns:a16="http://schemas.microsoft.com/office/drawing/2014/main" val="1610645802"/>
                    </a:ext>
                  </a:extLst>
                </a:gridCol>
                <a:gridCol w="2331133">
                  <a:extLst>
                    <a:ext uri="{9D8B030D-6E8A-4147-A177-3AD203B41FA5}">
                      <a16:colId xmlns:a16="http://schemas.microsoft.com/office/drawing/2014/main" val="3487475080"/>
                    </a:ext>
                  </a:extLst>
                </a:gridCol>
                <a:gridCol w="2282364">
                  <a:extLst>
                    <a:ext uri="{9D8B030D-6E8A-4147-A177-3AD203B41FA5}">
                      <a16:colId xmlns:a16="http://schemas.microsoft.com/office/drawing/2014/main" val="3765389175"/>
                    </a:ext>
                  </a:extLst>
                </a:gridCol>
                <a:gridCol w="2282364">
                  <a:extLst>
                    <a:ext uri="{9D8B030D-6E8A-4147-A177-3AD203B41FA5}">
                      <a16:colId xmlns:a16="http://schemas.microsoft.com/office/drawing/2014/main" val="1286809081"/>
                    </a:ext>
                  </a:extLst>
                </a:gridCol>
              </a:tblGrid>
              <a:tr h="370840">
                <a:tc>
                  <a:txBody>
                    <a:bodyPr/>
                    <a:lstStyle/>
                    <a:p>
                      <a:r>
                        <a:rPr lang="en-US" sz="1600" dirty="0" smtClean="0"/>
                        <a:t>Processor</a:t>
                      </a:r>
                      <a:endParaRPr lang="en-US" sz="1600" dirty="0"/>
                    </a:p>
                  </a:txBody>
                  <a:tcPr/>
                </a:tc>
                <a:tc>
                  <a:txBody>
                    <a:bodyPr/>
                    <a:lstStyle/>
                    <a:p>
                      <a:r>
                        <a:rPr lang="en-US" sz="1600" dirty="0" smtClean="0"/>
                        <a:t>Single-Precision</a:t>
                      </a:r>
                      <a:r>
                        <a:rPr lang="en-US" sz="1600" baseline="0" dirty="0" smtClean="0"/>
                        <a:t> Performance (32-bit)</a:t>
                      </a:r>
                      <a:endParaRPr lang="en-US" sz="1600" dirty="0"/>
                    </a:p>
                  </a:txBody>
                  <a:tcPr/>
                </a:tc>
                <a:tc>
                  <a:txBody>
                    <a:bodyPr/>
                    <a:lstStyle/>
                    <a:p>
                      <a:r>
                        <a:rPr lang="en-US" sz="1600" dirty="0" smtClean="0"/>
                        <a:t>Double-Precision</a:t>
                      </a:r>
                      <a:r>
                        <a:rPr lang="en-US" sz="1600" baseline="0" dirty="0" smtClean="0"/>
                        <a:t> Performance (64-bit)</a:t>
                      </a:r>
                      <a:endParaRPr lang="en-US" sz="1600" dirty="0"/>
                    </a:p>
                  </a:txBody>
                  <a:tcPr/>
                </a:tc>
                <a:tc>
                  <a:txBody>
                    <a:bodyPr/>
                    <a:lstStyle/>
                    <a:p>
                      <a:r>
                        <a:rPr lang="en-US" sz="1600" dirty="0" smtClean="0"/>
                        <a:t>Requirements</a:t>
                      </a:r>
                      <a:endParaRPr lang="en-US" sz="1600" dirty="0"/>
                    </a:p>
                  </a:txBody>
                  <a:tcPr/>
                </a:tc>
                <a:extLst>
                  <a:ext uri="{0D108BD9-81ED-4DB2-BD59-A6C34878D82A}">
                    <a16:rowId xmlns:a16="http://schemas.microsoft.com/office/drawing/2014/main" val="2454422714"/>
                  </a:ext>
                </a:extLst>
              </a:tr>
              <a:tr h="370840">
                <a:tc>
                  <a:txBody>
                    <a:bodyPr/>
                    <a:lstStyle/>
                    <a:p>
                      <a:r>
                        <a:rPr lang="de-DE" sz="1600" b="1" dirty="0" smtClean="0"/>
                        <a:t>Infineon</a:t>
                      </a:r>
                      <a:r>
                        <a:rPr lang="de-DE" sz="1600" b="1" baseline="0" dirty="0" smtClean="0"/>
                        <a:t> AURIX TC3xx</a:t>
                      </a:r>
                      <a:endParaRPr lang="de-DE" sz="1600" b="1" dirty="0"/>
                    </a:p>
                  </a:txBody>
                  <a:tcPr/>
                </a:tc>
                <a:tc>
                  <a:txBody>
                    <a:bodyPr/>
                    <a:lstStyle/>
                    <a:p>
                      <a:r>
                        <a:rPr lang="de-DE" sz="1600" dirty="0" smtClean="0"/>
                        <a:t>~300 MFLOPS per </a:t>
                      </a:r>
                      <a:r>
                        <a:rPr lang="de-DE" sz="1600" dirty="0" err="1" smtClean="0"/>
                        <a:t>core</a:t>
                      </a:r>
                      <a:endParaRPr lang="de-DE" sz="1600" b="0" dirty="0"/>
                    </a:p>
                  </a:txBody>
                  <a:tcPr/>
                </a:tc>
                <a:tc>
                  <a:txBody>
                    <a:bodyPr/>
                    <a:lstStyle/>
                    <a:p>
                      <a:r>
                        <a:rPr lang="de-DE" sz="1600" dirty="0"/>
                        <a:t>~150 MFLOPS per </a:t>
                      </a:r>
                      <a:r>
                        <a:rPr lang="de-DE" sz="1600" dirty="0" err="1"/>
                        <a:t>core</a:t>
                      </a:r>
                      <a:endParaRPr lang="de-DE" sz="1600" dirty="0"/>
                    </a:p>
                  </a:txBody>
                  <a:tcPr anchor="ctr"/>
                </a:tc>
                <a:tc>
                  <a:txBody>
                    <a:bodyPr/>
                    <a:lstStyle/>
                    <a:p>
                      <a:r>
                        <a:rPr lang="de-DE" sz="1600" dirty="0" smtClean="0"/>
                        <a:t>-</a:t>
                      </a:r>
                      <a:endParaRPr lang="de-DE" sz="1600" dirty="0"/>
                    </a:p>
                  </a:txBody>
                  <a:tcPr anchor="ctr"/>
                </a:tc>
                <a:extLst>
                  <a:ext uri="{0D108BD9-81ED-4DB2-BD59-A6C34878D82A}">
                    <a16:rowId xmlns:a16="http://schemas.microsoft.com/office/drawing/2014/main" val="3287320976"/>
                  </a:ext>
                </a:extLst>
              </a:tr>
              <a:tr h="370840">
                <a:tc>
                  <a:txBody>
                    <a:bodyPr/>
                    <a:lstStyle/>
                    <a:p>
                      <a:r>
                        <a:rPr lang="de-DE" sz="1600" b="1" dirty="0"/>
                        <a:t>ARM Cortex-A78</a:t>
                      </a:r>
                      <a:endParaRPr lang="de-DE" sz="1600" dirty="0"/>
                    </a:p>
                  </a:txBody>
                  <a:tcPr anchor="ctr"/>
                </a:tc>
                <a:tc>
                  <a:txBody>
                    <a:bodyPr/>
                    <a:lstStyle/>
                    <a:p>
                      <a:r>
                        <a:rPr lang="de-DE" sz="1600" dirty="0" smtClean="0"/>
                        <a:t>~10 GFLOPS per </a:t>
                      </a:r>
                      <a:r>
                        <a:rPr lang="de-DE" sz="1600" dirty="0" err="1" smtClean="0"/>
                        <a:t>core</a:t>
                      </a:r>
                      <a:endParaRPr lang="de-DE" sz="1600" dirty="0"/>
                    </a:p>
                  </a:txBody>
                  <a:tcPr anchor="ctr"/>
                </a:tc>
                <a:tc>
                  <a:txBody>
                    <a:bodyPr/>
                    <a:lstStyle/>
                    <a:p>
                      <a:r>
                        <a:rPr lang="de-DE" sz="1600" dirty="0"/>
                        <a:t>~5 GFLOPS per </a:t>
                      </a:r>
                      <a:r>
                        <a:rPr lang="de-DE" sz="1600" dirty="0" err="1"/>
                        <a:t>core</a:t>
                      </a:r>
                      <a:endParaRPr lang="de-DE" sz="1600" dirty="0"/>
                    </a:p>
                  </a:txBody>
                  <a:tcPr anchor="ctr"/>
                </a:tc>
                <a:tc>
                  <a:txBody>
                    <a:bodyPr/>
                    <a:lstStyle/>
                    <a:p>
                      <a:r>
                        <a:rPr lang="de-DE" sz="1600" dirty="0" err="1" smtClean="0"/>
                        <a:t>Using</a:t>
                      </a:r>
                      <a:r>
                        <a:rPr lang="de-DE" sz="1600" dirty="0" smtClean="0"/>
                        <a:t> </a:t>
                      </a:r>
                      <a:r>
                        <a:rPr lang="de-DE" sz="1600" dirty="0" err="1" smtClean="0"/>
                        <a:t>the</a:t>
                      </a:r>
                      <a:r>
                        <a:rPr lang="de-DE" sz="1600" dirty="0" smtClean="0"/>
                        <a:t> NEO</a:t>
                      </a:r>
                      <a:r>
                        <a:rPr lang="de-DE" sz="1600" baseline="0" dirty="0" smtClean="0"/>
                        <a:t> SIMD Unit</a:t>
                      </a:r>
                      <a:endParaRPr lang="de-DE" sz="1600" dirty="0"/>
                    </a:p>
                  </a:txBody>
                  <a:tcPr anchor="ctr"/>
                </a:tc>
                <a:extLst>
                  <a:ext uri="{0D108BD9-81ED-4DB2-BD59-A6C34878D82A}">
                    <a16:rowId xmlns:a16="http://schemas.microsoft.com/office/drawing/2014/main" val="2443725876"/>
                  </a:ext>
                </a:extLst>
              </a:tr>
              <a:tr h="370840">
                <a:tc>
                  <a:txBody>
                    <a:bodyPr/>
                    <a:lstStyle/>
                    <a:p>
                      <a:r>
                        <a:rPr lang="de-DE" sz="1600" b="1" dirty="0"/>
                        <a:t>NVIDIA </a:t>
                      </a:r>
                      <a:r>
                        <a:rPr lang="de-DE" sz="1600" b="1" dirty="0" err="1"/>
                        <a:t>Orin</a:t>
                      </a:r>
                      <a:r>
                        <a:rPr lang="de-DE" sz="1600" b="1" dirty="0"/>
                        <a:t> </a:t>
                      </a:r>
                      <a:r>
                        <a:rPr lang="de-DE" sz="1600" b="1" dirty="0" err="1"/>
                        <a:t>SoC</a:t>
                      </a:r>
                      <a:endParaRPr lang="de-DE" sz="1600" dirty="0"/>
                    </a:p>
                  </a:txBody>
                  <a:tcPr anchor="ctr"/>
                </a:tc>
                <a:tc>
                  <a:txBody>
                    <a:bodyPr/>
                    <a:lstStyle/>
                    <a:p>
                      <a:r>
                        <a:rPr lang="en-US" sz="1600" dirty="0" smtClean="0"/>
                        <a:t>~17.1 TFLOPS (combined CPU + GPU)</a:t>
                      </a:r>
                      <a:endParaRPr lang="de-DE" sz="1600" b="1" dirty="0"/>
                    </a:p>
                  </a:txBody>
                  <a:tcPr/>
                </a:tc>
                <a:tc>
                  <a:txBody>
                    <a:bodyPr/>
                    <a:lstStyle/>
                    <a:p>
                      <a:r>
                        <a:rPr lang="en-US" sz="1600" dirty="0" smtClean="0"/>
                        <a:t>~580 GFLOPS (combined CPU + GPU)</a:t>
                      </a:r>
                      <a:endParaRPr lang="de-DE" sz="1600" dirty="0"/>
                    </a:p>
                  </a:txBody>
                  <a:tcPr/>
                </a:tc>
                <a:tc>
                  <a:txBody>
                    <a:bodyPr/>
                    <a:lstStyle/>
                    <a:p>
                      <a:r>
                        <a:rPr lang="de-DE" sz="1600" dirty="0" err="1" smtClean="0"/>
                        <a:t>Using</a:t>
                      </a:r>
                      <a:r>
                        <a:rPr lang="de-DE" sz="1600" dirty="0" smtClean="0"/>
                        <a:t> </a:t>
                      </a:r>
                      <a:r>
                        <a:rPr lang="de-DE" sz="1600" dirty="0" err="1" smtClean="0"/>
                        <a:t>the</a:t>
                      </a:r>
                      <a:r>
                        <a:rPr lang="de-DE" sz="1600" dirty="0" smtClean="0"/>
                        <a:t> NEO</a:t>
                      </a:r>
                      <a:r>
                        <a:rPr lang="de-DE" sz="1600" baseline="0" dirty="0" smtClean="0"/>
                        <a:t> SIMD Unit + </a:t>
                      </a:r>
                      <a:r>
                        <a:rPr lang="de-DE" sz="1600" baseline="0" dirty="0" err="1" smtClean="0"/>
                        <a:t>Using</a:t>
                      </a:r>
                      <a:r>
                        <a:rPr lang="de-DE" sz="1600" baseline="0" dirty="0" smtClean="0"/>
                        <a:t> CUDA </a:t>
                      </a:r>
                      <a:r>
                        <a:rPr lang="de-DE" sz="1600" baseline="0" dirty="0" err="1" smtClean="0"/>
                        <a:t>and</a:t>
                      </a:r>
                      <a:r>
                        <a:rPr lang="de-DE" sz="1600" baseline="0" dirty="0" smtClean="0"/>
                        <a:t> </a:t>
                      </a:r>
                      <a:r>
                        <a:rPr lang="de-DE" sz="1600" baseline="0" dirty="0" err="1" smtClean="0"/>
                        <a:t>tensor</a:t>
                      </a:r>
                      <a:r>
                        <a:rPr lang="de-DE" sz="1600" baseline="0" dirty="0" smtClean="0"/>
                        <a:t> </a:t>
                      </a:r>
                      <a:r>
                        <a:rPr lang="de-DE" sz="1600" baseline="0" dirty="0" err="1" smtClean="0"/>
                        <a:t>cores</a:t>
                      </a:r>
                      <a:r>
                        <a:rPr lang="de-DE" sz="1600" baseline="0" dirty="0" smtClean="0"/>
                        <a:t> </a:t>
                      </a:r>
                      <a:endParaRPr lang="de-DE" sz="1600" dirty="0"/>
                    </a:p>
                  </a:txBody>
                  <a:tcPr/>
                </a:tc>
                <a:extLst>
                  <a:ext uri="{0D108BD9-81ED-4DB2-BD59-A6C34878D82A}">
                    <a16:rowId xmlns:a16="http://schemas.microsoft.com/office/drawing/2014/main" val="3050092472"/>
                  </a:ext>
                </a:extLst>
              </a:tr>
            </a:tbl>
          </a:graphicData>
        </a:graphic>
      </p:graphicFrame>
      <p:sp>
        <p:nvSpPr>
          <p:cNvPr id="6" name="Textplatzhalter 2"/>
          <p:cNvSpPr txBox="1">
            <a:spLocks/>
          </p:cNvSpPr>
          <p:nvPr/>
        </p:nvSpPr>
        <p:spPr>
          <a:xfrm>
            <a:off x="334800" y="4365104"/>
            <a:ext cx="11520000" cy="432048"/>
          </a:xfrm>
          <a:prstGeom prst="rect">
            <a:avLst/>
          </a:prstGeom>
        </p:spPr>
        <p:txBody>
          <a:bodyPr lIns="0" tIns="0" rIns="0" bIns="0"/>
          <a:lstStyle>
            <a:lvl1pPr marL="215900" indent="-215900" algn="l" defTabSz="215900" rtl="0" eaLnBrk="1" fontAlgn="base" hangingPunct="1">
              <a:spcBef>
                <a:spcPts val="600"/>
              </a:spcBef>
              <a:spcAft>
                <a:spcPct val="0"/>
              </a:spcAft>
              <a:buClr>
                <a:schemeClr val="tx2"/>
              </a:buClr>
              <a:buFont typeface="Wingdings" panose="05000000000000000000" pitchFamily="2" charset="2"/>
              <a:buChar char="§"/>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ts val="600"/>
              </a:spcBef>
              <a:spcAft>
                <a:spcPct val="0"/>
              </a:spcAft>
              <a:buClr>
                <a:schemeClr val="tx2"/>
              </a:buClr>
              <a:buFont typeface="Wingdings" panose="05000000000000000000" pitchFamily="2" charset="2"/>
              <a:buChar char="§"/>
              <a:tabLst>
                <a:tab pos="431800" algn="l"/>
              </a:tabLst>
              <a:defRPr sz="1800" kern="1200" baseline="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ts val="600"/>
              </a:spcBef>
              <a:spcAft>
                <a:spcPct val="0"/>
              </a:spcAft>
              <a:buClr>
                <a:schemeClr val="tx2"/>
              </a:buClr>
              <a:buSzPct val="80000"/>
              <a:buFont typeface="Wingdings" panose="05000000000000000000" pitchFamily="2" charset="2"/>
              <a:buChar char="§"/>
              <a:tabLst>
                <a:tab pos="647700" algn="l"/>
              </a:tabLst>
              <a:defRPr sz="1600" kern="1200" baseline="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smtClean="0"/>
              <a:t>Infineon AURIX </a:t>
            </a:r>
            <a:r>
              <a:rPr lang="de-DE" dirty="0" err="1" smtClean="0"/>
              <a:t>is</a:t>
            </a:r>
            <a:r>
              <a:rPr lang="de-DE" dirty="0" smtClean="0"/>
              <a:t> </a:t>
            </a:r>
            <a:r>
              <a:rPr lang="de-DE" dirty="0" err="1" smtClean="0"/>
              <a:t>much</a:t>
            </a:r>
            <a:r>
              <a:rPr lang="de-DE" dirty="0" smtClean="0"/>
              <a:t> </a:t>
            </a:r>
            <a:r>
              <a:rPr lang="de-DE" dirty="0" err="1" smtClean="0"/>
              <a:t>slower</a:t>
            </a:r>
            <a:r>
              <a:rPr lang="de-DE" dirty="0" smtClean="0"/>
              <a:t> </a:t>
            </a:r>
            <a:r>
              <a:rPr lang="de-DE" dirty="0" err="1" smtClean="0"/>
              <a:t>than</a:t>
            </a:r>
            <a:r>
              <a:rPr lang="de-DE" dirty="0" smtClean="0"/>
              <a:t> </a:t>
            </a:r>
            <a:r>
              <a:rPr lang="de-DE" dirty="0" err="1" smtClean="0"/>
              <a:t>the</a:t>
            </a:r>
            <a:r>
              <a:rPr lang="de-DE" dirty="0" smtClean="0"/>
              <a:t> </a:t>
            </a:r>
            <a:r>
              <a:rPr lang="de-DE" dirty="0" err="1" smtClean="0"/>
              <a:t>other</a:t>
            </a:r>
            <a:r>
              <a:rPr lang="de-DE" dirty="0" smtClean="0"/>
              <a:t> alternatives but </a:t>
            </a:r>
            <a:r>
              <a:rPr lang="de-DE" dirty="0" err="1" smtClean="0"/>
              <a:t>is</a:t>
            </a:r>
            <a:r>
              <a:rPr lang="de-DE" dirty="0" smtClean="0"/>
              <a:t> </a:t>
            </a:r>
            <a:r>
              <a:rPr lang="de-DE" dirty="0" err="1" smtClean="0"/>
              <a:t>the</a:t>
            </a:r>
            <a:r>
              <a:rPr lang="de-DE" dirty="0" smtClean="0"/>
              <a:t> </a:t>
            </a:r>
            <a:r>
              <a:rPr lang="de-DE" dirty="0" err="1" smtClean="0"/>
              <a:t>only</a:t>
            </a:r>
            <a:r>
              <a:rPr lang="de-DE" dirty="0" smtClean="0"/>
              <a:t> </a:t>
            </a:r>
            <a:r>
              <a:rPr lang="de-DE" dirty="0" err="1" smtClean="0"/>
              <a:t>chip</a:t>
            </a:r>
            <a:r>
              <a:rPr lang="de-DE" dirty="0" smtClean="0"/>
              <a:t> </a:t>
            </a:r>
            <a:r>
              <a:rPr lang="de-DE" dirty="0" err="1" smtClean="0"/>
              <a:t>capable</a:t>
            </a:r>
            <a:r>
              <a:rPr lang="de-DE" dirty="0" smtClean="0"/>
              <a:t> </a:t>
            </a:r>
            <a:r>
              <a:rPr lang="de-DE" dirty="0" err="1" smtClean="0"/>
              <a:t>to</a:t>
            </a:r>
            <a:r>
              <a:rPr lang="de-DE" dirty="0" smtClean="0"/>
              <a:t> </a:t>
            </a:r>
            <a:r>
              <a:rPr lang="de-DE" dirty="0" err="1" smtClean="0"/>
              <a:t>fulfill</a:t>
            </a:r>
            <a:r>
              <a:rPr lang="de-DE" dirty="0" smtClean="0"/>
              <a:t> </a:t>
            </a:r>
            <a:r>
              <a:rPr lang="de-DE" dirty="0" err="1" smtClean="0"/>
              <a:t>both</a:t>
            </a:r>
            <a:r>
              <a:rPr lang="de-DE" dirty="0" smtClean="0"/>
              <a:t> </a:t>
            </a:r>
            <a:r>
              <a:rPr lang="de-DE" dirty="0" err="1" smtClean="0"/>
              <a:t>hard</a:t>
            </a:r>
            <a:r>
              <a:rPr lang="de-DE" dirty="0" smtClean="0"/>
              <a:t> real time </a:t>
            </a:r>
            <a:r>
              <a:rPr lang="de-DE" dirty="0" err="1" smtClean="0"/>
              <a:t>requirements</a:t>
            </a:r>
            <a:r>
              <a:rPr lang="de-DE" dirty="0" smtClean="0"/>
              <a:t> </a:t>
            </a:r>
            <a:r>
              <a:rPr lang="de-DE" dirty="0" err="1" smtClean="0"/>
              <a:t>and</a:t>
            </a:r>
            <a:r>
              <a:rPr lang="de-DE" dirty="0" smtClean="0"/>
              <a:t> ASIL-D </a:t>
            </a:r>
            <a:r>
              <a:rPr lang="de-DE" dirty="0" err="1" smtClean="0"/>
              <a:t>safety</a:t>
            </a:r>
            <a:endParaRPr lang="de-DE" dirty="0"/>
          </a:p>
          <a:p>
            <a:r>
              <a:rPr lang="de-DE" dirty="0" err="1" smtClean="0"/>
              <a:t>Both</a:t>
            </a:r>
            <a:r>
              <a:rPr lang="de-DE" dirty="0" smtClean="0"/>
              <a:t> ARM Cortex-A78 </a:t>
            </a:r>
            <a:r>
              <a:rPr lang="de-DE" dirty="0" err="1" smtClean="0"/>
              <a:t>and</a:t>
            </a:r>
            <a:r>
              <a:rPr lang="de-DE" dirty="0" smtClean="0"/>
              <a:t> </a:t>
            </a:r>
            <a:r>
              <a:rPr lang="de-DE" dirty="0" err="1" smtClean="0"/>
              <a:t>Orin</a:t>
            </a:r>
            <a:r>
              <a:rPr lang="de-DE" dirty="0" smtClean="0"/>
              <a:t> </a:t>
            </a:r>
            <a:r>
              <a:rPr lang="de-DE" dirty="0" err="1" smtClean="0"/>
              <a:t>SoC</a:t>
            </a:r>
            <a:r>
              <a:rPr lang="de-DE" dirty="0" smtClean="0"/>
              <a:t> </a:t>
            </a:r>
            <a:r>
              <a:rPr lang="de-DE" dirty="0" err="1" smtClean="0"/>
              <a:t>can</a:t>
            </a:r>
            <a:r>
              <a:rPr lang="de-DE" dirty="0" smtClean="0"/>
              <a:t> </a:t>
            </a:r>
            <a:r>
              <a:rPr lang="de-DE" dirty="0" err="1" smtClean="0"/>
              <a:t>only</a:t>
            </a:r>
            <a:r>
              <a:rPr lang="de-DE" dirty="0" smtClean="0"/>
              <a:t> </a:t>
            </a:r>
            <a:r>
              <a:rPr lang="de-DE" dirty="0" err="1" smtClean="0"/>
              <a:t>achieve</a:t>
            </a:r>
            <a:r>
              <a:rPr lang="de-DE" dirty="0" smtClean="0"/>
              <a:t> </a:t>
            </a:r>
            <a:r>
              <a:rPr lang="de-DE" dirty="0" err="1" smtClean="0"/>
              <a:t>their</a:t>
            </a:r>
            <a:r>
              <a:rPr lang="de-DE" dirty="0" smtClean="0"/>
              <a:t> </a:t>
            </a:r>
            <a:r>
              <a:rPr lang="de-DE" dirty="0" err="1" smtClean="0"/>
              <a:t>maximum</a:t>
            </a:r>
            <a:r>
              <a:rPr lang="de-DE" dirty="0" smtClean="0"/>
              <a:t> </a:t>
            </a:r>
            <a:r>
              <a:rPr lang="de-DE" dirty="0" err="1" smtClean="0"/>
              <a:t>computing</a:t>
            </a:r>
            <a:r>
              <a:rPr lang="de-DE" dirty="0" smtClean="0"/>
              <a:t> </a:t>
            </a:r>
            <a:r>
              <a:rPr lang="de-DE" dirty="0" err="1" smtClean="0"/>
              <a:t>performance</a:t>
            </a:r>
            <a:r>
              <a:rPr lang="de-DE" dirty="0" smtClean="0"/>
              <a:t>, </a:t>
            </a:r>
            <a:r>
              <a:rPr lang="de-DE" dirty="0" err="1" smtClean="0"/>
              <a:t>if</a:t>
            </a:r>
            <a:r>
              <a:rPr lang="de-DE" dirty="0" smtClean="0"/>
              <a:t> </a:t>
            </a:r>
            <a:r>
              <a:rPr lang="de-DE" dirty="0" err="1" smtClean="0"/>
              <a:t>the</a:t>
            </a:r>
            <a:r>
              <a:rPr lang="de-DE" dirty="0" smtClean="0"/>
              <a:t> </a:t>
            </a:r>
            <a:r>
              <a:rPr lang="de-DE" dirty="0" err="1" smtClean="0"/>
              <a:t>task</a:t>
            </a:r>
            <a:r>
              <a:rPr lang="de-DE" dirty="0" smtClean="0"/>
              <a:t> </a:t>
            </a:r>
            <a:r>
              <a:rPr lang="de-DE" dirty="0" err="1" smtClean="0"/>
              <a:t>can</a:t>
            </a:r>
            <a:r>
              <a:rPr lang="de-DE" dirty="0" smtClean="0"/>
              <a:t> </a:t>
            </a:r>
            <a:r>
              <a:rPr lang="de-DE" dirty="0" err="1" smtClean="0"/>
              <a:t>utilize</a:t>
            </a:r>
            <a:r>
              <a:rPr lang="de-DE" dirty="0" smtClean="0"/>
              <a:t> </a:t>
            </a:r>
            <a:r>
              <a:rPr lang="de-DE" dirty="0" err="1" smtClean="0"/>
              <a:t>their</a:t>
            </a:r>
            <a:r>
              <a:rPr lang="de-DE" dirty="0" smtClean="0"/>
              <a:t> </a:t>
            </a:r>
            <a:r>
              <a:rPr lang="de-DE" dirty="0" err="1" smtClean="0"/>
              <a:t>computing</a:t>
            </a:r>
            <a:r>
              <a:rPr lang="de-DE" dirty="0" smtClean="0"/>
              <a:t> </a:t>
            </a:r>
            <a:r>
              <a:rPr lang="de-DE" dirty="0" err="1" smtClean="0"/>
              <a:t>modules</a:t>
            </a:r>
            <a:r>
              <a:rPr lang="de-DE" dirty="0" smtClean="0"/>
              <a:t> </a:t>
            </a:r>
            <a:r>
              <a:rPr lang="de-DE" dirty="0" err="1" smtClean="0"/>
              <a:t>efficiently</a:t>
            </a:r>
            <a:endParaRPr lang="de-DE" dirty="0" smtClean="0"/>
          </a:p>
          <a:p>
            <a:pPr marL="0" indent="0">
              <a:buFont typeface="Wingdings" panose="05000000000000000000" pitchFamily="2" charset="2"/>
              <a:buNone/>
            </a:pPr>
            <a:endParaRPr lang="de-DE" dirty="0"/>
          </a:p>
        </p:txBody>
      </p:sp>
    </p:spTree>
    <p:extLst>
      <p:ext uri="{BB962C8B-B14F-4D97-AF65-F5344CB8AC3E}">
        <p14:creationId xmlns:p14="http://schemas.microsoft.com/office/powerpoint/2010/main" val="3249695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2809503"/>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dirty="0"/>
              <a:t>Comparison of different Embedded CPUs</a:t>
            </a:r>
          </a:p>
          <a:p>
            <a:pPr>
              <a:lnSpc>
                <a:spcPct val="150000"/>
              </a:lnSpc>
            </a:pPr>
            <a:r>
              <a:rPr lang="en-US" b="1"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dirty="0"/>
              <a:t>RTOS</a:t>
            </a:r>
          </a:p>
        </p:txBody>
      </p:sp>
    </p:spTree>
    <p:extLst>
      <p:ext uri="{BB962C8B-B14F-4D97-AF65-F5344CB8AC3E}">
        <p14:creationId xmlns:p14="http://schemas.microsoft.com/office/powerpoint/2010/main" val="3071984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a:t>
            </a:r>
            <a:r>
              <a:rPr lang="en-US" dirty="0" smtClean="0">
                <a:solidFill>
                  <a:schemeClr val="bg2"/>
                </a:solidFill>
              </a:rPr>
              <a:t>Linking</a:t>
            </a:r>
          </a:p>
          <a:p>
            <a:r>
              <a:rPr lang="de-DE" dirty="0" smtClean="0"/>
              <a:t>Storage </a:t>
            </a:r>
            <a:r>
              <a:rPr lang="de-DE" dirty="0" err="1" smtClean="0"/>
              <a:t>Types</a:t>
            </a:r>
            <a:r>
              <a:rPr lang="de-DE" dirty="0" smtClean="0"/>
              <a:t> </a:t>
            </a:r>
            <a:r>
              <a:rPr lang="de-DE" dirty="0" err="1" smtClean="0"/>
              <a:t>Overview</a:t>
            </a:r>
            <a:endParaRPr lang="de-DE" dirty="0"/>
          </a:p>
        </p:txBody>
      </p:sp>
      <p:sp>
        <p:nvSpPr>
          <p:cNvPr id="3" name="Textplatzhalter 2"/>
          <p:cNvSpPr>
            <a:spLocks noGrp="1"/>
          </p:cNvSpPr>
          <p:nvPr>
            <p:ph type="body" sz="quarter" idx="10"/>
          </p:nvPr>
        </p:nvSpPr>
        <p:spPr/>
        <p:txBody>
          <a:bodyPr/>
          <a:lstStyle/>
          <a:p>
            <a:pPr marL="0" indent="0">
              <a:buNone/>
            </a:pPr>
            <a:r>
              <a:rPr lang="de-DE" b="1" dirty="0" err="1" smtClean="0"/>
              <a:t>Overview</a:t>
            </a:r>
            <a:r>
              <a:rPr lang="de-DE" b="1" dirty="0" smtClean="0"/>
              <a:t> </a:t>
            </a:r>
            <a:r>
              <a:rPr lang="de-DE" b="1" dirty="0" err="1" smtClean="0"/>
              <a:t>of</a:t>
            </a:r>
            <a:r>
              <a:rPr lang="de-DE" b="1" dirty="0" smtClean="0"/>
              <a:t> </a:t>
            </a:r>
            <a:r>
              <a:rPr lang="de-DE" b="1" dirty="0" err="1" smtClean="0"/>
              <a:t>the</a:t>
            </a:r>
            <a:r>
              <a:rPr lang="de-DE" b="1" dirty="0" smtClean="0"/>
              <a:t> </a:t>
            </a:r>
            <a:r>
              <a:rPr lang="de-DE" b="1" dirty="0" err="1" smtClean="0"/>
              <a:t>storage</a:t>
            </a:r>
            <a:r>
              <a:rPr lang="de-DE" b="1" dirty="0" smtClean="0"/>
              <a:t> </a:t>
            </a:r>
            <a:r>
              <a:rPr lang="de-DE" b="1" dirty="0" err="1" smtClean="0"/>
              <a:t>types</a:t>
            </a:r>
            <a:r>
              <a:rPr lang="de-DE" b="1" dirty="0" smtClean="0"/>
              <a:t> </a:t>
            </a:r>
            <a:r>
              <a:rPr lang="de-DE" b="1" dirty="0" err="1" smtClean="0"/>
              <a:t>found</a:t>
            </a:r>
            <a:r>
              <a:rPr lang="de-DE" b="1" dirty="0" smtClean="0"/>
              <a:t> in </a:t>
            </a:r>
            <a:r>
              <a:rPr lang="de-DE" b="1" dirty="0" err="1" smtClean="0"/>
              <a:t>embedded</a:t>
            </a:r>
            <a:r>
              <a:rPr lang="de-DE" b="1" dirty="0" smtClean="0"/>
              <a:t> </a:t>
            </a:r>
            <a:r>
              <a:rPr lang="de-DE" b="1" dirty="0" err="1" smtClean="0"/>
              <a:t>systems</a:t>
            </a:r>
            <a:r>
              <a:rPr lang="de-DE" b="1" dirty="0" smtClean="0"/>
              <a:t>:</a:t>
            </a:r>
            <a:endParaRPr lang="de-DE" b="1"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32</a:t>
            </a:fld>
            <a:endParaRPr lang="en-US"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581" y="1628800"/>
            <a:ext cx="11124438" cy="4032504"/>
          </a:xfrm>
          <a:prstGeom prst="rect">
            <a:avLst/>
          </a:prstGeom>
        </p:spPr>
      </p:pic>
    </p:spTree>
    <p:extLst>
      <p:ext uri="{BB962C8B-B14F-4D97-AF65-F5344CB8AC3E}">
        <p14:creationId xmlns:p14="http://schemas.microsoft.com/office/powerpoint/2010/main" val="8786337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smtClean="0"/>
              <a:t>Common Storage </a:t>
            </a:r>
            <a:r>
              <a:rPr lang="de-DE" dirty="0" err="1" smtClean="0"/>
              <a:t>Types</a:t>
            </a:r>
            <a:endParaRPr lang="de-DE" dirty="0"/>
          </a:p>
        </p:txBody>
      </p:sp>
      <p:sp>
        <p:nvSpPr>
          <p:cNvPr id="3" name="Textplatzhalter 2"/>
          <p:cNvSpPr>
            <a:spLocks noGrp="1"/>
          </p:cNvSpPr>
          <p:nvPr>
            <p:ph type="body" sz="quarter" idx="10"/>
          </p:nvPr>
        </p:nvSpPr>
        <p:spPr/>
        <p:txBody>
          <a:bodyPr/>
          <a:lstStyle/>
          <a:p>
            <a:pPr marL="0" indent="0">
              <a:buNone/>
            </a:pPr>
            <a:r>
              <a:rPr lang="de-DE" dirty="0" err="1" smtClean="0"/>
              <a:t>Commonly</a:t>
            </a:r>
            <a:r>
              <a:rPr lang="de-DE" dirty="0"/>
              <a:t> </a:t>
            </a:r>
            <a:r>
              <a:rPr lang="de-DE" dirty="0" err="1" smtClean="0"/>
              <a:t>used</a:t>
            </a:r>
            <a:r>
              <a:rPr lang="de-DE" dirty="0" smtClean="0"/>
              <a:t> Storage </a:t>
            </a:r>
            <a:r>
              <a:rPr lang="de-DE" dirty="0" err="1" smtClean="0"/>
              <a:t>technologies</a:t>
            </a:r>
            <a:r>
              <a:rPr lang="de-DE" dirty="0" smtClean="0"/>
              <a:t> in Embedded </a:t>
            </a:r>
            <a:r>
              <a:rPr lang="de-DE" dirty="0" err="1" smtClean="0"/>
              <a:t>systems</a:t>
            </a:r>
            <a:r>
              <a:rPr lang="de-DE" dirty="0" smtClean="0"/>
              <a:t>:</a:t>
            </a:r>
          </a:p>
          <a:p>
            <a:pPr marL="0" indent="0">
              <a:buNone/>
            </a:pPr>
            <a:endParaRPr lang="de-DE" dirty="0"/>
          </a:p>
          <a:p>
            <a:r>
              <a:rPr lang="de-DE" b="1" dirty="0" smtClean="0"/>
              <a:t>Flash Memory: </a:t>
            </a:r>
          </a:p>
          <a:p>
            <a:pPr lvl="1"/>
            <a:r>
              <a:rPr lang="de-DE" dirty="0" err="1" smtClean="0"/>
              <a:t>electrically</a:t>
            </a:r>
            <a:r>
              <a:rPr lang="de-DE" dirty="0" smtClean="0"/>
              <a:t> </a:t>
            </a:r>
            <a:r>
              <a:rPr lang="de-DE" dirty="0" err="1" smtClean="0"/>
              <a:t>erasable</a:t>
            </a:r>
            <a:r>
              <a:rPr lang="de-DE" dirty="0" smtClean="0"/>
              <a:t> non-volatile </a:t>
            </a:r>
            <a:r>
              <a:rPr lang="de-DE" dirty="0" err="1" smtClean="0"/>
              <a:t>memory</a:t>
            </a:r>
            <a:endParaRPr lang="de-DE" dirty="0" smtClean="0"/>
          </a:p>
          <a:p>
            <a:pPr lvl="1"/>
            <a:r>
              <a:rPr lang="de-DE" dirty="0" err="1" smtClean="0"/>
              <a:t>Used</a:t>
            </a:r>
            <a:r>
              <a:rPr lang="de-DE" dirty="0" smtClean="0"/>
              <a:t> </a:t>
            </a:r>
            <a:r>
              <a:rPr lang="de-DE" dirty="0" err="1" smtClean="0"/>
              <a:t>for</a:t>
            </a:r>
            <a:r>
              <a:rPr lang="de-DE" dirty="0" smtClean="0"/>
              <a:t> </a:t>
            </a:r>
            <a:r>
              <a:rPr lang="de-DE" dirty="0" err="1" smtClean="0"/>
              <a:t>program</a:t>
            </a:r>
            <a:r>
              <a:rPr lang="de-DE" dirty="0" smtClean="0"/>
              <a:t> </a:t>
            </a:r>
            <a:r>
              <a:rPr lang="de-DE" dirty="0" err="1" smtClean="0"/>
              <a:t>code</a:t>
            </a:r>
            <a:r>
              <a:rPr lang="de-DE" dirty="0" smtClean="0"/>
              <a:t> </a:t>
            </a:r>
            <a:r>
              <a:rPr lang="de-DE" dirty="0" err="1" smtClean="0"/>
              <a:t>and</a:t>
            </a:r>
            <a:r>
              <a:rPr lang="de-DE" dirty="0" smtClean="0"/>
              <a:t> initial/</a:t>
            </a:r>
            <a:r>
              <a:rPr lang="de-DE" dirty="0" err="1" smtClean="0"/>
              <a:t>static</a:t>
            </a:r>
            <a:r>
              <a:rPr lang="de-DE" dirty="0" smtClean="0"/>
              <a:t> </a:t>
            </a:r>
            <a:r>
              <a:rPr lang="de-DE" dirty="0" err="1" smtClean="0"/>
              <a:t>values</a:t>
            </a:r>
            <a:endParaRPr lang="de-DE" dirty="0" smtClean="0"/>
          </a:p>
          <a:p>
            <a:pPr lvl="1"/>
            <a:r>
              <a:rPr lang="de-DE" dirty="0" smtClean="0"/>
              <a:t>Not </a:t>
            </a:r>
            <a:r>
              <a:rPr lang="de-DE" dirty="0" err="1" smtClean="0"/>
              <a:t>modified</a:t>
            </a:r>
            <a:r>
              <a:rPr lang="de-DE" dirty="0" smtClean="0"/>
              <a:t> </a:t>
            </a:r>
            <a:r>
              <a:rPr lang="de-DE" dirty="0" err="1" smtClean="0"/>
              <a:t>during</a:t>
            </a:r>
            <a:r>
              <a:rPr lang="de-DE" dirty="0" smtClean="0"/>
              <a:t> </a:t>
            </a:r>
            <a:r>
              <a:rPr lang="de-DE" dirty="0" err="1" smtClean="0"/>
              <a:t>operation</a:t>
            </a:r>
            <a:r>
              <a:rPr lang="de-DE" dirty="0" smtClean="0"/>
              <a:t>, </a:t>
            </a:r>
            <a:r>
              <a:rPr lang="de-DE" dirty="0" err="1" smtClean="0"/>
              <a:t>only</a:t>
            </a:r>
            <a:r>
              <a:rPr lang="de-DE" dirty="0" smtClean="0"/>
              <a:t> </a:t>
            </a:r>
            <a:r>
              <a:rPr lang="de-DE" dirty="0" err="1" smtClean="0"/>
              <a:t>during</a:t>
            </a:r>
            <a:r>
              <a:rPr lang="de-DE" dirty="0" smtClean="0"/>
              <a:t> </a:t>
            </a:r>
            <a:r>
              <a:rPr lang="de-DE" dirty="0" err="1" smtClean="0"/>
              <a:t>firmware</a:t>
            </a:r>
            <a:r>
              <a:rPr lang="de-DE" dirty="0" smtClean="0"/>
              <a:t> update </a:t>
            </a:r>
            <a:r>
              <a:rPr lang="de-DE" dirty="0" err="1" smtClean="0"/>
              <a:t>or</a:t>
            </a:r>
            <a:r>
              <a:rPr lang="de-DE" dirty="0" smtClean="0"/>
              <a:t> </a:t>
            </a:r>
            <a:r>
              <a:rPr lang="de-DE" dirty="0" err="1" smtClean="0"/>
              <a:t>as</a:t>
            </a:r>
            <a:r>
              <a:rPr lang="de-DE" dirty="0" smtClean="0"/>
              <a:t> </a:t>
            </a:r>
            <a:r>
              <a:rPr lang="de-DE" dirty="0" err="1" smtClean="0"/>
              <a:t>error</a:t>
            </a:r>
            <a:r>
              <a:rPr lang="de-DE" dirty="0" smtClean="0"/>
              <a:t> </a:t>
            </a:r>
            <a:r>
              <a:rPr lang="de-DE" dirty="0" err="1" smtClean="0"/>
              <a:t>state</a:t>
            </a:r>
            <a:r>
              <a:rPr lang="de-DE" dirty="0" smtClean="0"/>
              <a:t> </a:t>
            </a:r>
            <a:r>
              <a:rPr lang="de-DE" dirty="0" err="1" smtClean="0"/>
              <a:t>storage</a:t>
            </a:r>
            <a:endParaRPr lang="de-DE" dirty="0" smtClean="0"/>
          </a:p>
          <a:p>
            <a:r>
              <a:rPr lang="de-DE" b="1" dirty="0" smtClean="0"/>
              <a:t>Data Memory: </a:t>
            </a:r>
          </a:p>
          <a:p>
            <a:pPr lvl="1"/>
            <a:r>
              <a:rPr lang="de-DE" dirty="0" smtClean="0"/>
              <a:t>Volatile </a:t>
            </a:r>
            <a:r>
              <a:rPr lang="de-DE" dirty="0" err="1" smtClean="0"/>
              <a:t>memory</a:t>
            </a:r>
            <a:endParaRPr lang="de-DE" dirty="0" smtClean="0"/>
          </a:p>
          <a:p>
            <a:pPr lvl="1"/>
            <a:r>
              <a:rPr lang="de-DE" dirty="0" err="1" smtClean="0"/>
              <a:t>Used</a:t>
            </a:r>
            <a:r>
              <a:rPr lang="de-DE" dirty="0" smtClean="0"/>
              <a:t> </a:t>
            </a:r>
            <a:r>
              <a:rPr lang="de-DE" dirty="0" err="1" smtClean="0"/>
              <a:t>to</a:t>
            </a:r>
            <a:r>
              <a:rPr lang="de-DE" dirty="0" smtClean="0"/>
              <a:t> </a:t>
            </a:r>
            <a:r>
              <a:rPr lang="de-DE" dirty="0" err="1" smtClean="0"/>
              <a:t>store</a:t>
            </a:r>
            <a:r>
              <a:rPr lang="de-DE" dirty="0" smtClean="0"/>
              <a:t> </a:t>
            </a:r>
            <a:r>
              <a:rPr lang="de-DE" dirty="0" err="1" smtClean="0"/>
              <a:t>the</a:t>
            </a:r>
            <a:r>
              <a:rPr lang="de-DE" dirty="0" smtClean="0"/>
              <a:t> </a:t>
            </a:r>
            <a:r>
              <a:rPr lang="de-DE" dirty="0" err="1" smtClean="0"/>
              <a:t>current</a:t>
            </a:r>
            <a:r>
              <a:rPr lang="de-DE" dirty="0" smtClean="0"/>
              <a:t> </a:t>
            </a:r>
            <a:r>
              <a:rPr lang="de-DE" dirty="0" err="1" smtClean="0"/>
              <a:t>value</a:t>
            </a:r>
            <a:r>
              <a:rPr lang="de-DE" dirty="0" smtClean="0"/>
              <a:t> </a:t>
            </a:r>
            <a:r>
              <a:rPr lang="de-DE" dirty="0" err="1" smtClean="0"/>
              <a:t>of</a:t>
            </a:r>
            <a:r>
              <a:rPr lang="de-DE" dirty="0" smtClean="0"/>
              <a:t> a </a:t>
            </a:r>
            <a:r>
              <a:rPr lang="de-DE" dirty="0" err="1" smtClean="0"/>
              <a:t>static</a:t>
            </a:r>
            <a:r>
              <a:rPr lang="de-DE" dirty="0" smtClean="0"/>
              <a:t> </a:t>
            </a:r>
            <a:r>
              <a:rPr lang="de-DE" dirty="0" err="1" smtClean="0"/>
              <a:t>or</a:t>
            </a:r>
            <a:r>
              <a:rPr lang="de-DE" dirty="0" smtClean="0"/>
              <a:t> global variable</a:t>
            </a:r>
          </a:p>
          <a:p>
            <a:pPr lvl="1"/>
            <a:r>
              <a:rPr lang="de-DE" dirty="0" smtClean="0"/>
              <a:t>Stores </a:t>
            </a:r>
            <a:r>
              <a:rPr lang="de-DE" dirty="0" err="1" smtClean="0"/>
              <a:t>heap</a:t>
            </a:r>
            <a:r>
              <a:rPr lang="de-DE" dirty="0" smtClean="0"/>
              <a:t>/</a:t>
            </a:r>
            <a:r>
              <a:rPr lang="de-DE" dirty="0" err="1" smtClean="0"/>
              <a:t>stack</a:t>
            </a:r>
            <a:endParaRPr lang="de-DE" dirty="0" smtClean="0"/>
          </a:p>
          <a:p>
            <a:r>
              <a:rPr lang="de-DE" b="1" dirty="0" err="1" smtClean="0"/>
              <a:t>Program</a:t>
            </a:r>
            <a:r>
              <a:rPr lang="de-DE" b="1" dirty="0" smtClean="0"/>
              <a:t> Memory (optional):</a:t>
            </a:r>
          </a:p>
          <a:p>
            <a:pPr lvl="1"/>
            <a:r>
              <a:rPr lang="de-DE" dirty="0" smtClean="0"/>
              <a:t>Volatile </a:t>
            </a:r>
            <a:r>
              <a:rPr lang="de-DE" dirty="0" err="1" smtClean="0"/>
              <a:t>memory</a:t>
            </a:r>
            <a:endParaRPr lang="de-DE" dirty="0" smtClean="0"/>
          </a:p>
          <a:p>
            <a:pPr lvl="1"/>
            <a:r>
              <a:rPr lang="de-DE" dirty="0" err="1" smtClean="0"/>
              <a:t>Used</a:t>
            </a:r>
            <a:r>
              <a:rPr lang="de-DE" dirty="0" smtClean="0"/>
              <a:t> </a:t>
            </a:r>
            <a:r>
              <a:rPr lang="de-DE" dirty="0" err="1" smtClean="0"/>
              <a:t>to</a:t>
            </a:r>
            <a:r>
              <a:rPr lang="de-DE" dirty="0" smtClean="0"/>
              <a:t> </a:t>
            </a:r>
            <a:r>
              <a:rPr lang="de-DE" dirty="0" err="1" smtClean="0"/>
              <a:t>store</a:t>
            </a:r>
            <a:r>
              <a:rPr lang="de-DE" dirty="0" smtClean="0"/>
              <a:t> </a:t>
            </a:r>
            <a:r>
              <a:rPr lang="de-DE" dirty="0" err="1" smtClean="0"/>
              <a:t>program</a:t>
            </a:r>
            <a:r>
              <a:rPr lang="de-DE" dirty="0" smtClean="0"/>
              <a:t> </a:t>
            </a:r>
            <a:r>
              <a:rPr lang="de-DE" dirty="0" err="1" smtClean="0"/>
              <a:t>code</a:t>
            </a:r>
            <a:r>
              <a:rPr lang="de-DE" dirty="0" smtClean="0"/>
              <a:t> </a:t>
            </a:r>
            <a:r>
              <a:rPr lang="de-DE" dirty="0" err="1" smtClean="0"/>
              <a:t>that</a:t>
            </a:r>
            <a:r>
              <a:rPr lang="de-DE" dirty="0" smtClean="0"/>
              <a:t> </a:t>
            </a:r>
            <a:r>
              <a:rPr lang="de-DE" dirty="0" err="1" smtClean="0"/>
              <a:t>needs</a:t>
            </a:r>
            <a:r>
              <a:rPr lang="de-DE" dirty="0" smtClean="0"/>
              <a:t> </a:t>
            </a:r>
            <a:r>
              <a:rPr lang="de-DE" dirty="0" err="1" smtClean="0"/>
              <a:t>to</a:t>
            </a:r>
            <a:r>
              <a:rPr lang="de-DE" dirty="0" smtClean="0"/>
              <a:t> </a:t>
            </a:r>
            <a:r>
              <a:rPr lang="de-DE" dirty="0" err="1" smtClean="0"/>
              <a:t>be</a:t>
            </a:r>
            <a:r>
              <a:rPr lang="de-DE" dirty="0" smtClean="0"/>
              <a:t> </a:t>
            </a:r>
            <a:r>
              <a:rPr lang="de-DE" dirty="0" err="1" smtClean="0"/>
              <a:t>accessed</a:t>
            </a:r>
            <a:r>
              <a:rPr lang="de-DE" dirty="0" smtClean="0"/>
              <a:t> </a:t>
            </a:r>
            <a:r>
              <a:rPr lang="de-DE" dirty="0" err="1" smtClean="0"/>
              <a:t>with</a:t>
            </a:r>
            <a:r>
              <a:rPr lang="de-DE" dirty="0"/>
              <a:t> </a:t>
            </a:r>
            <a:r>
              <a:rPr lang="de-DE" dirty="0" err="1" smtClean="0"/>
              <a:t>shorter</a:t>
            </a:r>
            <a:r>
              <a:rPr lang="de-DE" dirty="0" smtClean="0"/>
              <a:t> </a:t>
            </a:r>
            <a:r>
              <a:rPr lang="de-DE" dirty="0" err="1" smtClean="0"/>
              <a:t>access</a:t>
            </a:r>
            <a:r>
              <a:rPr lang="de-DE" dirty="0" smtClean="0"/>
              <a:t> </a:t>
            </a:r>
            <a:r>
              <a:rPr lang="de-DE" dirty="0" err="1" smtClean="0"/>
              <a:t>times</a:t>
            </a:r>
            <a:endParaRPr lang="de-DE" dirty="0" smtClean="0"/>
          </a:p>
          <a:p>
            <a:pPr lvl="1"/>
            <a:r>
              <a:rPr lang="de-DE" dirty="0" smtClean="0"/>
              <a:t>Performance </a:t>
            </a:r>
            <a:r>
              <a:rPr lang="de-DE" dirty="0" err="1" smtClean="0"/>
              <a:t>critilcal</a:t>
            </a:r>
            <a:r>
              <a:rPr lang="de-DE" dirty="0" smtClean="0"/>
              <a:t> </a:t>
            </a:r>
            <a:r>
              <a:rPr lang="de-DE" dirty="0" err="1" smtClean="0"/>
              <a:t>code</a:t>
            </a:r>
            <a:r>
              <a:rPr lang="de-DE" dirty="0" smtClean="0"/>
              <a:t> </a:t>
            </a:r>
            <a:r>
              <a:rPr lang="de-DE" dirty="0" err="1" smtClean="0"/>
              <a:t>needs</a:t>
            </a:r>
            <a:r>
              <a:rPr lang="de-DE" dirty="0" smtClean="0"/>
              <a:t> </a:t>
            </a:r>
            <a:r>
              <a:rPr lang="de-DE" dirty="0" err="1" smtClean="0"/>
              <a:t>to</a:t>
            </a:r>
            <a:r>
              <a:rPr lang="de-DE" dirty="0" smtClean="0"/>
              <a:t> </a:t>
            </a:r>
            <a:r>
              <a:rPr lang="de-DE" dirty="0" err="1" smtClean="0"/>
              <a:t>be</a:t>
            </a:r>
            <a:r>
              <a:rPr lang="de-DE" dirty="0" smtClean="0"/>
              <a:t> </a:t>
            </a:r>
            <a:r>
              <a:rPr lang="de-DE" dirty="0" err="1" smtClean="0"/>
              <a:t>copied</a:t>
            </a:r>
            <a:r>
              <a:rPr lang="de-DE" dirty="0" smtClean="0"/>
              <a:t> </a:t>
            </a:r>
            <a:r>
              <a:rPr lang="de-DE" dirty="0" err="1" smtClean="0"/>
              <a:t>from</a:t>
            </a:r>
            <a:r>
              <a:rPr lang="de-DE" dirty="0" smtClean="0"/>
              <a:t> Flash </a:t>
            </a:r>
            <a:r>
              <a:rPr lang="de-DE" dirty="0" err="1" smtClean="0"/>
              <a:t>to</a:t>
            </a:r>
            <a:r>
              <a:rPr lang="de-DE" dirty="0" smtClean="0"/>
              <a:t> </a:t>
            </a:r>
            <a:r>
              <a:rPr lang="de-DE" dirty="0" err="1" smtClean="0"/>
              <a:t>the</a:t>
            </a:r>
            <a:r>
              <a:rPr lang="de-DE" dirty="0" smtClean="0"/>
              <a:t> RAM at </a:t>
            </a:r>
            <a:r>
              <a:rPr lang="de-DE" dirty="0" err="1" smtClean="0"/>
              <a:t>startup</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33</a:t>
            </a:fld>
            <a:endParaRPr lang="en-US" dirty="0"/>
          </a:p>
        </p:txBody>
      </p:sp>
    </p:spTree>
    <p:extLst>
      <p:ext uri="{BB962C8B-B14F-4D97-AF65-F5344CB8AC3E}">
        <p14:creationId xmlns:p14="http://schemas.microsoft.com/office/powerpoint/2010/main" val="1151356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err="1" smtClean="0"/>
              <a:t>Tricore</a:t>
            </a:r>
            <a:r>
              <a:rPr lang="de-DE" dirty="0" smtClean="0"/>
              <a:t> AURIX </a:t>
            </a:r>
            <a:r>
              <a:rPr lang="de-DE" dirty="0"/>
              <a:t>M</a:t>
            </a:r>
            <a:r>
              <a:rPr lang="de-DE" dirty="0" smtClean="0"/>
              <a:t>emory </a:t>
            </a:r>
            <a:r>
              <a:rPr lang="de-DE" dirty="0" err="1"/>
              <a:t>A</a:t>
            </a:r>
            <a:r>
              <a:rPr lang="de-DE" dirty="0" err="1" smtClean="0"/>
              <a:t>dresses</a:t>
            </a:r>
            <a:r>
              <a:rPr lang="de-DE" dirty="0" smtClean="0"/>
              <a:t> </a:t>
            </a:r>
            <a:r>
              <a:rPr lang="de-DE" dirty="0" err="1"/>
              <a:t>E</a:t>
            </a:r>
            <a:r>
              <a:rPr lang="de-DE" dirty="0" err="1" smtClean="0"/>
              <a:t>xample</a:t>
            </a:r>
            <a:endParaRPr lang="de-DE" dirty="0"/>
          </a:p>
        </p:txBody>
      </p:sp>
      <p:sp>
        <p:nvSpPr>
          <p:cNvPr id="3" name="Textplatzhalter 2"/>
          <p:cNvSpPr>
            <a:spLocks noGrp="1"/>
          </p:cNvSpPr>
          <p:nvPr>
            <p:ph type="body" sz="quarter" idx="10"/>
          </p:nvPr>
        </p:nvSpPr>
        <p:spPr>
          <a:xfrm>
            <a:off x="334800" y="980728"/>
            <a:ext cx="6931414" cy="4968552"/>
          </a:xfrm>
        </p:spPr>
        <p:txBody>
          <a:bodyPr/>
          <a:lstStyle/>
          <a:p>
            <a:r>
              <a:rPr lang="de-DE" dirty="0" err="1" smtClean="0"/>
              <a:t>Aurix</a:t>
            </a:r>
            <a:r>
              <a:rPr lang="de-DE" dirty="0" smtClean="0"/>
              <a:t> TC3xx </a:t>
            </a:r>
            <a:r>
              <a:rPr lang="de-DE" dirty="0" err="1" smtClean="0"/>
              <a:t>uses</a:t>
            </a:r>
            <a:r>
              <a:rPr lang="de-DE" dirty="0" smtClean="0"/>
              <a:t> </a:t>
            </a:r>
            <a:r>
              <a:rPr lang="de-DE" dirty="0" err="1" smtClean="0"/>
              <a:t>physical</a:t>
            </a:r>
            <a:r>
              <a:rPr lang="de-DE" dirty="0" smtClean="0"/>
              <a:t> </a:t>
            </a:r>
            <a:r>
              <a:rPr lang="de-DE" dirty="0" err="1" smtClean="0"/>
              <a:t>memory</a:t>
            </a:r>
            <a:r>
              <a:rPr lang="de-DE" dirty="0" smtClean="0"/>
              <a:t> </a:t>
            </a:r>
            <a:r>
              <a:rPr lang="de-DE" dirty="0" err="1" smtClean="0"/>
              <a:t>adressing</a:t>
            </a:r>
            <a:endParaRPr lang="de-DE" dirty="0" smtClean="0"/>
          </a:p>
          <a:p>
            <a:endParaRPr lang="de-DE" dirty="0"/>
          </a:p>
          <a:p>
            <a:r>
              <a:rPr lang="de-DE" dirty="0" smtClean="0"/>
              <a:t>Memory </a:t>
            </a:r>
            <a:r>
              <a:rPr lang="de-DE" dirty="0" err="1" smtClean="0"/>
              <a:t>adresses</a:t>
            </a:r>
            <a:r>
              <a:rPr lang="de-DE" dirty="0" smtClean="0"/>
              <a:t> </a:t>
            </a:r>
            <a:r>
              <a:rPr lang="de-DE" dirty="0" err="1" smtClean="0"/>
              <a:t>are</a:t>
            </a:r>
            <a:r>
              <a:rPr lang="de-DE" dirty="0" smtClean="0"/>
              <a:t> 32bit </a:t>
            </a:r>
            <a:r>
              <a:rPr lang="de-DE" dirty="0" err="1" smtClean="0"/>
              <a:t>values</a:t>
            </a:r>
            <a:endParaRPr lang="de-DE" dirty="0" smtClean="0"/>
          </a:p>
          <a:p>
            <a:endParaRPr lang="de-DE" dirty="0"/>
          </a:p>
          <a:p>
            <a:r>
              <a:rPr lang="de-DE" dirty="0" err="1" smtClean="0"/>
              <a:t>Some</a:t>
            </a:r>
            <a:r>
              <a:rPr lang="de-DE" dirty="0" smtClean="0"/>
              <a:t> </a:t>
            </a:r>
            <a:r>
              <a:rPr lang="de-DE" dirty="0" err="1" smtClean="0"/>
              <a:t>regions</a:t>
            </a:r>
            <a:r>
              <a:rPr lang="de-DE" dirty="0" smtClean="0"/>
              <a:t> </a:t>
            </a:r>
            <a:r>
              <a:rPr lang="de-DE" dirty="0" err="1" smtClean="0"/>
              <a:t>are</a:t>
            </a:r>
            <a:r>
              <a:rPr lang="de-DE" dirty="0" smtClean="0"/>
              <a:t> not </a:t>
            </a:r>
            <a:r>
              <a:rPr lang="de-DE" dirty="0" err="1" smtClean="0"/>
              <a:t>used</a:t>
            </a:r>
            <a:r>
              <a:rPr lang="de-DE" dirty="0"/>
              <a:t> </a:t>
            </a:r>
            <a:r>
              <a:rPr lang="de-DE" dirty="0" err="1" smtClean="0"/>
              <a:t>or</a:t>
            </a:r>
            <a:r>
              <a:rPr lang="de-DE" dirty="0" smtClean="0"/>
              <a:t> not </a:t>
            </a:r>
            <a:r>
              <a:rPr lang="de-DE" dirty="0" err="1" smtClean="0"/>
              <a:t>available</a:t>
            </a:r>
            <a:r>
              <a:rPr lang="de-DE" dirty="0" smtClean="0"/>
              <a:t> on all </a:t>
            </a:r>
            <a:r>
              <a:rPr lang="de-DE" dirty="0" err="1" smtClean="0"/>
              <a:t>variants</a:t>
            </a:r>
            <a:endParaRPr lang="de-DE" dirty="0" smtClean="0"/>
          </a:p>
          <a:p>
            <a:endParaRPr lang="de-DE" dirty="0" smtClean="0"/>
          </a:p>
          <a:p>
            <a:r>
              <a:rPr lang="de-DE" dirty="0" smtClean="0"/>
              <a:t>Caching </a:t>
            </a:r>
            <a:r>
              <a:rPr lang="de-DE" dirty="0" err="1" smtClean="0"/>
              <a:t>is</a:t>
            </a:r>
            <a:r>
              <a:rPr lang="de-DE" dirty="0" smtClean="0"/>
              <a:t> </a:t>
            </a:r>
            <a:r>
              <a:rPr lang="de-DE" dirty="0" err="1" smtClean="0"/>
              <a:t>enabled</a:t>
            </a:r>
            <a:r>
              <a:rPr lang="de-DE" dirty="0" smtClean="0"/>
              <a:t>/</a:t>
            </a:r>
            <a:r>
              <a:rPr lang="de-DE" dirty="0" err="1" smtClean="0"/>
              <a:t>disabled</a:t>
            </a:r>
            <a:r>
              <a:rPr lang="de-DE" dirty="0" smtClean="0"/>
              <a:t> </a:t>
            </a:r>
            <a:r>
              <a:rPr lang="de-DE" dirty="0" err="1" smtClean="0"/>
              <a:t>by</a:t>
            </a:r>
            <a:r>
              <a:rPr lang="de-DE" dirty="0" smtClean="0"/>
              <a:t> </a:t>
            </a:r>
            <a:r>
              <a:rPr lang="de-DE" dirty="0" err="1" smtClean="0"/>
              <a:t>accessing</a:t>
            </a:r>
            <a:r>
              <a:rPr lang="de-DE" dirty="0" smtClean="0"/>
              <a:t> </a:t>
            </a:r>
            <a:r>
              <a:rPr lang="de-DE" dirty="0" err="1" smtClean="0"/>
              <a:t>the</a:t>
            </a:r>
            <a:r>
              <a:rPr lang="de-DE" dirty="0" smtClean="0"/>
              <a:t> same </a:t>
            </a:r>
            <a:r>
              <a:rPr lang="de-DE" dirty="0" err="1" smtClean="0"/>
              <a:t>physical</a:t>
            </a:r>
            <a:r>
              <a:rPr lang="de-DE" dirty="0" smtClean="0"/>
              <a:t> </a:t>
            </a:r>
            <a:r>
              <a:rPr lang="de-DE" dirty="0" err="1" smtClean="0"/>
              <a:t>memory</a:t>
            </a:r>
            <a:r>
              <a:rPr lang="de-DE" dirty="0" smtClean="0"/>
              <a:t> via different </a:t>
            </a:r>
            <a:r>
              <a:rPr lang="de-DE" dirty="0" err="1" smtClean="0"/>
              <a:t>adresses</a:t>
            </a:r>
            <a:endParaRPr lang="de-DE" dirty="0" smtClean="0"/>
          </a:p>
          <a:p>
            <a:endParaRPr lang="de-DE" dirty="0"/>
          </a:p>
          <a:p>
            <a:r>
              <a:rPr lang="de-DE" dirty="0" err="1" smtClean="0"/>
              <a:t>Peripheral</a:t>
            </a:r>
            <a:r>
              <a:rPr lang="de-DE" dirty="0" smtClean="0"/>
              <a:t> </a:t>
            </a:r>
            <a:r>
              <a:rPr lang="de-DE" dirty="0" err="1" smtClean="0"/>
              <a:t>registers</a:t>
            </a:r>
            <a:r>
              <a:rPr lang="de-DE" dirty="0" smtClean="0"/>
              <a:t> </a:t>
            </a:r>
            <a:r>
              <a:rPr lang="de-DE" dirty="0" err="1" smtClean="0"/>
              <a:t>are</a:t>
            </a:r>
            <a:r>
              <a:rPr lang="de-DE" dirty="0" smtClean="0"/>
              <a:t> also </a:t>
            </a:r>
            <a:r>
              <a:rPr lang="de-DE" dirty="0" err="1" smtClean="0"/>
              <a:t>accessed</a:t>
            </a:r>
            <a:r>
              <a:rPr lang="de-DE" dirty="0" smtClean="0"/>
              <a:t> </a:t>
            </a:r>
            <a:r>
              <a:rPr lang="de-DE" dirty="0" err="1" smtClean="0"/>
              <a:t>by</a:t>
            </a:r>
            <a:r>
              <a:rPr lang="de-DE" dirty="0" smtClean="0"/>
              <a:t> </a:t>
            </a:r>
            <a:r>
              <a:rPr lang="de-DE" dirty="0" err="1" smtClean="0"/>
              <a:t>specific</a:t>
            </a:r>
            <a:r>
              <a:rPr lang="de-DE" dirty="0" smtClean="0"/>
              <a:t> </a:t>
            </a:r>
            <a:r>
              <a:rPr lang="de-DE" dirty="0" err="1" smtClean="0"/>
              <a:t>memory</a:t>
            </a:r>
            <a:r>
              <a:rPr lang="de-DE" dirty="0" smtClean="0"/>
              <a:t> </a:t>
            </a:r>
            <a:r>
              <a:rPr lang="de-DE" dirty="0" err="1" smtClean="0"/>
              <a:t>adresses</a:t>
            </a:r>
            <a:endParaRPr lang="de-DE"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34</a:t>
            </a:fld>
            <a:endParaRPr lang="en-US" dirty="0"/>
          </a:p>
        </p:txBody>
      </p:sp>
      <p:sp>
        <p:nvSpPr>
          <p:cNvPr id="5" name="Rechteck 4"/>
          <p:cNvSpPr/>
          <p:nvPr/>
        </p:nvSpPr>
        <p:spPr>
          <a:xfrm>
            <a:off x="7613652" y="970224"/>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0000 0000</a:t>
            </a:r>
            <a:r>
              <a:rPr lang="de-DE" sz="1200" baseline="-25000" dirty="0" smtClean="0">
                <a:solidFill>
                  <a:schemeClr val="tx1"/>
                </a:solidFill>
              </a:rPr>
              <a:t>H</a:t>
            </a:r>
            <a:r>
              <a:rPr lang="de-DE" sz="1200" dirty="0" smtClean="0">
                <a:solidFill>
                  <a:schemeClr val="tx1"/>
                </a:solidFill>
              </a:rPr>
              <a:t> – 0FFF FFFF</a:t>
            </a:r>
            <a:r>
              <a:rPr lang="de-DE" sz="1200" baseline="-25000" dirty="0" smtClean="0">
                <a:solidFill>
                  <a:schemeClr val="tx1"/>
                </a:solidFill>
              </a:rPr>
              <a:t>H</a:t>
            </a:r>
            <a:endParaRPr lang="de-DE" sz="1200" baseline="-25000" dirty="0">
              <a:solidFill>
                <a:schemeClr val="tx1"/>
              </a:solidFill>
            </a:endParaRPr>
          </a:p>
        </p:txBody>
      </p:sp>
      <p:sp>
        <p:nvSpPr>
          <p:cNvPr id="8" name="Rechteck 7"/>
          <p:cNvSpPr/>
          <p:nvPr/>
        </p:nvSpPr>
        <p:spPr>
          <a:xfrm>
            <a:off x="9701652" y="969694"/>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Reserved</a:t>
            </a:r>
            <a:endParaRPr lang="de-DE" sz="1200" dirty="0">
              <a:solidFill>
                <a:schemeClr val="tx1"/>
              </a:solidFill>
            </a:endParaRPr>
          </a:p>
        </p:txBody>
      </p:sp>
      <p:sp>
        <p:nvSpPr>
          <p:cNvPr id="9" name="Rechteck 8"/>
          <p:cNvSpPr/>
          <p:nvPr/>
        </p:nvSpPr>
        <p:spPr>
          <a:xfrm>
            <a:off x="7613652" y="1182117"/>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1</a:t>
            </a:r>
            <a:r>
              <a:rPr lang="de-DE" sz="1200" dirty="0" smtClean="0">
                <a:solidFill>
                  <a:schemeClr val="tx1"/>
                </a:solidFill>
              </a:rPr>
              <a:t>000 0000</a:t>
            </a:r>
            <a:r>
              <a:rPr lang="de-DE" sz="1200" baseline="-25000" dirty="0" smtClean="0">
                <a:solidFill>
                  <a:schemeClr val="tx1"/>
                </a:solidFill>
              </a:rPr>
              <a:t>H</a:t>
            </a:r>
            <a:r>
              <a:rPr lang="de-DE" sz="1200" dirty="0" smtClean="0">
                <a:solidFill>
                  <a:schemeClr val="tx1"/>
                </a:solidFill>
              </a:rPr>
              <a:t> – 1001 </a:t>
            </a:r>
            <a:r>
              <a:rPr lang="de-DE" sz="1200" dirty="0">
                <a:solidFill>
                  <a:schemeClr val="tx1"/>
                </a:solidFill>
              </a:rPr>
              <a:t>7</a:t>
            </a:r>
            <a:r>
              <a:rPr lang="de-DE" sz="1200" dirty="0" smtClean="0">
                <a:solidFill>
                  <a:schemeClr val="tx1"/>
                </a:solidFill>
              </a:rPr>
              <a:t>FFF</a:t>
            </a:r>
            <a:r>
              <a:rPr lang="de-DE" sz="1200" baseline="-25000" dirty="0" smtClean="0">
                <a:solidFill>
                  <a:schemeClr val="tx1"/>
                </a:solidFill>
              </a:rPr>
              <a:t>H</a:t>
            </a:r>
            <a:endParaRPr lang="de-DE" sz="1200" baseline="-25000" dirty="0">
              <a:solidFill>
                <a:schemeClr val="tx1"/>
              </a:solidFill>
            </a:endParaRPr>
          </a:p>
        </p:txBody>
      </p:sp>
      <p:sp>
        <p:nvSpPr>
          <p:cNvPr id="10" name="Rechteck 9"/>
          <p:cNvSpPr/>
          <p:nvPr/>
        </p:nvSpPr>
        <p:spPr>
          <a:xfrm>
            <a:off x="9701652" y="1181562"/>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Data </a:t>
            </a:r>
            <a:r>
              <a:rPr lang="de-DE" sz="1200" dirty="0" err="1" smtClean="0">
                <a:solidFill>
                  <a:schemeClr val="tx1"/>
                </a:solidFill>
              </a:rPr>
              <a:t>Scratch</a:t>
            </a:r>
            <a:r>
              <a:rPr lang="de-DE" sz="1200" dirty="0" smtClean="0">
                <a:solidFill>
                  <a:schemeClr val="tx1"/>
                </a:solidFill>
              </a:rPr>
              <a:t>-Pad</a:t>
            </a:r>
            <a:endParaRPr lang="de-DE" sz="1200" dirty="0">
              <a:solidFill>
                <a:schemeClr val="tx1"/>
              </a:solidFill>
            </a:endParaRPr>
          </a:p>
        </p:txBody>
      </p:sp>
      <p:sp>
        <p:nvSpPr>
          <p:cNvPr id="11" name="Rechteck 10"/>
          <p:cNvSpPr/>
          <p:nvPr/>
        </p:nvSpPr>
        <p:spPr>
          <a:xfrm>
            <a:off x="7613652" y="1394010"/>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1001 </a:t>
            </a:r>
            <a:r>
              <a:rPr lang="de-DE" sz="1200" dirty="0">
                <a:solidFill>
                  <a:schemeClr val="tx1"/>
                </a:solidFill>
              </a:rPr>
              <a:t>8</a:t>
            </a:r>
            <a:r>
              <a:rPr lang="de-DE" sz="1200" dirty="0" smtClean="0">
                <a:solidFill>
                  <a:schemeClr val="tx1"/>
                </a:solidFill>
              </a:rPr>
              <a:t>000</a:t>
            </a:r>
            <a:r>
              <a:rPr lang="de-DE" sz="1200" baseline="-25000" dirty="0" smtClean="0">
                <a:solidFill>
                  <a:schemeClr val="tx1"/>
                </a:solidFill>
              </a:rPr>
              <a:t>H</a:t>
            </a:r>
            <a:r>
              <a:rPr lang="de-DE" sz="1200" dirty="0" smtClean="0">
                <a:solidFill>
                  <a:schemeClr val="tx1"/>
                </a:solidFill>
              </a:rPr>
              <a:t> – 1001 BFFF</a:t>
            </a:r>
            <a:r>
              <a:rPr lang="de-DE" sz="1200" baseline="-25000" dirty="0" smtClean="0">
                <a:solidFill>
                  <a:schemeClr val="tx1"/>
                </a:solidFill>
              </a:rPr>
              <a:t>H</a:t>
            </a:r>
            <a:endParaRPr lang="de-DE" sz="1200" baseline="-25000" dirty="0">
              <a:solidFill>
                <a:schemeClr val="tx1"/>
              </a:solidFill>
            </a:endParaRPr>
          </a:p>
        </p:txBody>
      </p:sp>
      <p:sp>
        <p:nvSpPr>
          <p:cNvPr id="12" name="Rechteck 11"/>
          <p:cNvSpPr/>
          <p:nvPr/>
        </p:nvSpPr>
        <p:spPr>
          <a:xfrm>
            <a:off x="9701652" y="1393431"/>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Data Cache</a:t>
            </a:r>
            <a:endParaRPr lang="de-DE" sz="1200" dirty="0">
              <a:solidFill>
                <a:schemeClr val="tx1"/>
              </a:solidFill>
            </a:endParaRPr>
          </a:p>
        </p:txBody>
      </p:sp>
      <p:sp>
        <p:nvSpPr>
          <p:cNvPr id="13" name="Rechteck 12"/>
          <p:cNvSpPr/>
          <p:nvPr/>
        </p:nvSpPr>
        <p:spPr>
          <a:xfrm>
            <a:off x="7613652" y="1605903"/>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1001 C000</a:t>
            </a:r>
            <a:r>
              <a:rPr lang="de-DE" sz="1200" baseline="-25000" dirty="0" smtClean="0">
                <a:solidFill>
                  <a:schemeClr val="tx1"/>
                </a:solidFill>
              </a:rPr>
              <a:t>H</a:t>
            </a:r>
            <a:r>
              <a:rPr lang="de-DE" sz="1200" dirty="0" smtClean="0">
                <a:solidFill>
                  <a:schemeClr val="tx1"/>
                </a:solidFill>
              </a:rPr>
              <a:t> – 100B </a:t>
            </a:r>
            <a:r>
              <a:rPr lang="de-DE" sz="1200" dirty="0">
                <a:solidFill>
                  <a:schemeClr val="tx1"/>
                </a:solidFill>
              </a:rPr>
              <a:t>F</a:t>
            </a:r>
            <a:r>
              <a:rPr lang="de-DE" sz="1200" dirty="0" smtClean="0">
                <a:solidFill>
                  <a:schemeClr val="tx1"/>
                </a:solidFill>
              </a:rPr>
              <a:t>FFF</a:t>
            </a:r>
            <a:r>
              <a:rPr lang="de-DE" sz="1200" baseline="-25000" dirty="0" smtClean="0">
                <a:solidFill>
                  <a:schemeClr val="tx1"/>
                </a:solidFill>
              </a:rPr>
              <a:t>H</a:t>
            </a:r>
            <a:endParaRPr lang="de-DE" sz="1200" baseline="-25000" dirty="0">
              <a:solidFill>
                <a:schemeClr val="tx1"/>
              </a:solidFill>
            </a:endParaRPr>
          </a:p>
        </p:txBody>
      </p:sp>
      <p:sp>
        <p:nvSpPr>
          <p:cNvPr id="14" name="Rechteck 13"/>
          <p:cNvSpPr/>
          <p:nvPr/>
        </p:nvSpPr>
        <p:spPr>
          <a:xfrm>
            <a:off x="9701652" y="1605300"/>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Reserved</a:t>
            </a:r>
            <a:endParaRPr lang="de-DE" sz="1200" dirty="0">
              <a:solidFill>
                <a:schemeClr val="tx1"/>
              </a:solidFill>
            </a:endParaRPr>
          </a:p>
        </p:txBody>
      </p:sp>
      <p:sp>
        <p:nvSpPr>
          <p:cNvPr id="15" name="Rechteck 14"/>
          <p:cNvSpPr/>
          <p:nvPr/>
        </p:nvSpPr>
        <p:spPr>
          <a:xfrm>
            <a:off x="7613652" y="1817796"/>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100C </a:t>
            </a:r>
            <a:r>
              <a:rPr lang="de-DE" sz="1200" dirty="0">
                <a:solidFill>
                  <a:schemeClr val="tx1"/>
                </a:solidFill>
              </a:rPr>
              <a:t>0</a:t>
            </a:r>
            <a:r>
              <a:rPr lang="de-DE" sz="1200" dirty="0" smtClean="0">
                <a:solidFill>
                  <a:schemeClr val="tx1"/>
                </a:solidFill>
              </a:rPr>
              <a:t>000</a:t>
            </a:r>
            <a:r>
              <a:rPr lang="de-DE" sz="1200" baseline="-25000" dirty="0" smtClean="0">
                <a:solidFill>
                  <a:schemeClr val="tx1"/>
                </a:solidFill>
              </a:rPr>
              <a:t>H</a:t>
            </a:r>
            <a:r>
              <a:rPr lang="de-DE" sz="1200" dirty="0" smtClean="0">
                <a:solidFill>
                  <a:schemeClr val="tx1"/>
                </a:solidFill>
              </a:rPr>
              <a:t> – 100C 1</a:t>
            </a:r>
            <a:r>
              <a:rPr lang="de-DE" sz="1200" dirty="0">
                <a:solidFill>
                  <a:schemeClr val="tx1"/>
                </a:solidFill>
              </a:rPr>
              <a:t>7</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16" name="Rechteck 15"/>
          <p:cNvSpPr/>
          <p:nvPr/>
        </p:nvSpPr>
        <p:spPr>
          <a:xfrm>
            <a:off x="9701652" y="1817169"/>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Data Cache TAG</a:t>
            </a:r>
            <a:endParaRPr lang="de-DE" sz="1200" dirty="0">
              <a:solidFill>
                <a:schemeClr val="tx1"/>
              </a:solidFill>
            </a:endParaRPr>
          </a:p>
        </p:txBody>
      </p:sp>
      <p:sp>
        <p:nvSpPr>
          <p:cNvPr id="17" name="Rechteck 16"/>
          <p:cNvSpPr/>
          <p:nvPr/>
        </p:nvSpPr>
        <p:spPr>
          <a:xfrm>
            <a:off x="7613652" y="2029689"/>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100C 1</a:t>
            </a:r>
            <a:r>
              <a:rPr lang="de-DE" sz="1200" dirty="0">
                <a:solidFill>
                  <a:schemeClr val="tx1"/>
                </a:solidFill>
              </a:rPr>
              <a:t>8</a:t>
            </a:r>
            <a:r>
              <a:rPr lang="de-DE" sz="1200" dirty="0" smtClean="0">
                <a:solidFill>
                  <a:schemeClr val="tx1"/>
                </a:solidFill>
              </a:rPr>
              <a:t>00</a:t>
            </a:r>
            <a:r>
              <a:rPr lang="de-DE" sz="1200" baseline="-25000" dirty="0" smtClean="0">
                <a:solidFill>
                  <a:schemeClr val="tx1"/>
                </a:solidFill>
              </a:rPr>
              <a:t>H</a:t>
            </a:r>
            <a:r>
              <a:rPr lang="de-DE" sz="1200" dirty="0" smtClean="0">
                <a:solidFill>
                  <a:schemeClr val="tx1"/>
                </a:solidFill>
              </a:rPr>
              <a:t> – 100F F</a:t>
            </a:r>
            <a:r>
              <a:rPr lang="de-DE" sz="1200" dirty="0">
                <a:solidFill>
                  <a:schemeClr val="tx1"/>
                </a:solidFill>
              </a:rPr>
              <a:t>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18" name="Rechteck 17"/>
          <p:cNvSpPr/>
          <p:nvPr/>
        </p:nvSpPr>
        <p:spPr>
          <a:xfrm>
            <a:off x="9701652" y="2029038"/>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Reserved</a:t>
            </a:r>
            <a:endParaRPr lang="de-DE" sz="1200" dirty="0">
              <a:solidFill>
                <a:schemeClr val="tx1"/>
              </a:solidFill>
            </a:endParaRPr>
          </a:p>
        </p:txBody>
      </p:sp>
      <p:sp>
        <p:nvSpPr>
          <p:cNvPr id="19" name="Rechteck 18"/>
          <p:cNvSpPr/>
          <p:nvPr/>
        </p:nvSpPr>
        <p:spPr>
          <a:xfrm>
            <a:off x="7613652" y="2241582"/>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1010 0000</a:t>
            </a:r>
            <a:r>
              <a:rPr lang="de-DE" sz="1200" baseline="-25000" dirty="0" smtClean="0">
                <a:solidFill>
                  <a:schemeClr val="tx1"/>
                </a:solidFill>
              </a:rPr>
              <a:t>H</a:t>
            </a:r>
            <a:r>
              <a:rPr lang="de-DE" sz="1200" dirty="0" smtClean="0">
                <a:solidFill>
                  <a:schemeClr val="tx1"/>
                </a:solidFill>
              </a:rPr>
              <a:t> – 1010 F</a:t>
            </a:r>
            <a:r>
              <a:rPr lang="de-DE" sz="1200" dirty="0">
                <a:solidFill>
                  <a:schemeClr val="tx1"/>
                </a:solidFill>
              </a:rPr>
              <a:t>F</a:t>
            </a:r>
            <a:r>
              <a:rPr lang="de-DE" sz="1200" dirty="0" smtClean="0">
                <a:solidFill>
                  <a:schemeClr val="tx1"/>
                </a:solidFill>
              </a:rPr>
              <a:t>FF</a:t>
            </a:r>
            <a:r>
              <a:rPr lang="de-DE" sz="1200" baseline="-25000" dirty="0" smtClean="0">
                <a:solidFill>
                  <a:schemeClr val="tx1"/>
                </a:solidFill>
              </a:rPr>
              <a:t>H</a:t>
            </a:r>
            <a:endParaRPr lang="de-DE" sz="1200" baseline="-25000" dirty="0">
              <a:solidFill>
                <a:schemeClr val="tx1"/>
              </a:solidFill>
            </a:endParaRPr>
          </a:p>
        </p:txBody>
      </p:sp>
      <p:sp>
        <p:nvSpPr>
          <p:cNvPr id="20" name="Rechteck 19"/>
          <p:cNvSpPr/>
          <p:nvPr/>
        </p:nvSpPr>
        <p:spPr>
          <a:xfrm>
            <a:off x="9701652" y="2240907"/>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a:t>
            </a:r>
            <a:r>
              <a:rPr lang="de-DE" sz="1200" dirty="0" err="1" smtClean="0">
                <a:solidFill>
                  <a:schemeClr val="tx1"/>
                </a:solidFill>
              </a:rPr>
              <a:t>Program</a:t>
            </a:r>
            <a:r>
              <a:rPr lang="de-DE" sz="1200" dirty="0" smtClean="0">
                <a:solidFill>
                  <a:schemeClr val="tx1"/>
                </a:solidFill>
              </a:rPr>
              <a:t> </a:t>
            </a:r>
            <a:r>
              <a:rPr lang="de-DE" sz="1200" dirty="0" err="1" smtClean="0">
                <a:solidFill>
                  <a:schemeClr val="tx1"/>
                </a:solidFill>
              </a:rPr>
              <a:t>Scratch</a:t>
            </a:r>
            <a:r>
              <a:rPr lang="de-DE" sz="1200" dirty="0" smtClean="0">
                <a:solidFill>
                  <a:schemeClr val="tx1"/>
                </a:solidFill>
              </a:rPr>
              <a:t>-Pad</a:t>
            </a:r>
            <a:endParaRPr lang="de-DE" sz="1200" dirty="0">
              <a:solidFill>
                <a:schemeClr val="tx1"/>
              </a:solidFill>
            </a:endParaRPr>
          </a:p>
        </p:txBody>
      </p:sp>
      <p:sp>
        <p:nvSpPr>
          <p:cNvPr id="21" name="Rechteck 20"/>
          <p:cNvSpPr/>
          <p:nvPr/>
        </p:nvSpPr>
        <p:spPr>
          <a:xfrm>
            <a:off x="7613652" y="2453475"/>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1011 0000</a:t>
            </a:r>
            <a:r>
              <a:rPr lang="de-DE" sz="1200" baseline="-25000" dirty="0" smtClean="0">
                <a:solidFill>
                  <a:schemeClr val="tx1"/>
                </a:solidFill>
              </a:rPr>
              <a:t>H</a:t>
            </a:r>
            <a:r>
              <a:rPr lang="de-DE" sz="1200" dirty="0" smtClean="0">
                <a:solidFill>
                  <a:schemeClr val="tx1"/>
                </a:solidFill>
              </a:rPr>
              <a:t> – 1011 </a:t>
            </a:r>
            <a:r>
              <a:rPr lang="de-DE" sz="1200" dirty="0">
                <a:solidFill>
                  <a:schemeClr val="tx1"/>
                </a:solidFill>
              </a:rPr>
              <a:t>7</a:t>
            </a:r>
            <a:r>
              <a:rPr lang="de-DE" sz="1200" dirty="0" smtClean="0">
                <a:solidFill>
                  <a:schemeClr val="tx1"/>
                </a:solidFill>
              </a:rPr>
              <a:t>FFF</a:t>
            </a:r>
            <a:r>
              <a:rPr lang="de-DE" sz="1200" baseline="-25000" dirty="0" smtClean="0">
                <a:solidFill>
                  <a:schemeClr val="tx1"/>
                </a:solidFill>
              </a:rPr>
              <a:t>H</a:t>
            </a:r>
            <a:endParaRPr lang="de-DE" sz="1200" baseline="-25000" dirty="0">
              <a:solidFill>
                <a:schemeClr val="tx1"/>
              </a:solidFill>
            </a:endParaRPr>
          </a:p>
        </p:txBody>
      </p:sp>
      <p:sp>
        <p:nvSpPr>
          <p:cNvPr id="22" name="Rechteck 21"/>
          <p:cNvSpPr/>
          <p:nvPr/>
        </p:nvSpPr>
        <p:spPr>
          <a:xfrm>
            <a:off x="9701652" y="2452776"/>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a:t>
            </a:r>
            <a:r>
              <a:rPr lang="de-DE" sz="1200" dirty="0" err="1" smtClean="0">
                <a:solidFill>
                  <a:schemeClr val="tx1"/>
                </a:solidFill>
              </a:rPr>
              <a:t>Program</a:t>
            </a:r>
            <a:r>
              <a:rPr lang="de-DE" sz="1200" dirty="0" smtClean="0">
                <a:solidFill>
                  <a:schemeClr val="tx1"/>
                </a:solidFill>
              </a:rPr>
              <a:t> Cache</a:t>
            </a:r>
            <a:endParaRPr lang="de-DE" sz="1200" dirty="0">
              <a:solidFill>
                <a:schemeClr val="tx1"/>
              </a:solidFill>
            </a:endParaRPr>
          </a:p>
        </p:txBody>
      </p:sp>
      <p:sp>
        <p:nvSpPr>
          <p:cNvPr id="23" name="Rechteck 22"/>
          <p:cNvSpPr/>
          <p:nvPr/>
        </p:nvSpPr>
        <p:spPr>
          <a:xfrm>
            <a:off x="7613652" y="2665368"/>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1011 </a:t>
            </a:r>
            <a:r>
              <a:rPr lang="de-DE" sz="1200" dirty="0">
                <a:solidFill>
                  <a:schemeClr val="tx1"/>
                </a:solidFill>
              </a:rPr>
              <a:t>8</a:t>
            </a:r>
            <a:r>
              <a:rPr lang="de-DE" sz="1200" dirty="0" smtClean="0">
                <a:solidFill>
                  <a:schemeClr val="tx1"/>
                </a:solidFill>
              </a:rPr>
              <a:t>000</a:t>
            </a:r>
            <a:r>
              <a:rPr lang="de-DE" sz="1200" baseline="-25000" dirty="0" smtClean="0">
                <a:solidFill>
                  <a:schemeClr val="tx1"/>
                </a:solidFill>
              </a:rPr>
              <a:t>H</a:t>
            </a:r>
            <a:r>
              <a:rPr lang="de-DE" sz="1200" dirty="0" smtClean="0">
                <a:solidFill>
                  <a:schemeClr val="tx1"/>
                </a:solidFill>
              </a:rPr>
              <a:t> – 101B FFFF</a:t>
            </a:r>
            <a:r>
              <a:rPr lang="de-DE" sz="1200" baseline="-25000" dirty="0" smtClean="0">
                <a:solidFill>
                  <a:schemeClr val="tx1"/>
                </a:solidFill>
              </a:rPr>
              <a:t>H</a:t>
            </a:r>
            <a:endParaRPr lang="de-DE" sz="1200" baseline="-25000" dirty="0">
              <a:solidFill>
                <a:schemeClr val="tx1"/>
              </a:solidFill>
            </a:endParaRPr>
          </a:p>
        </p:txBody>
      </p:sp>
      <p:sp>
        <p:nvSpPr>
          <p:cNvPr id="24" name="Rechteck 23"/>
          <p:cNvSpPr/>
          <p:nvPr/>
        </p:nvSpPr>
        <p:spPr>
          <a:xfrm>
            <a:off x="9701652" y="2664645"/>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Reserved</a:t>
            </a:r>
            <a:endParaRPr lang="de-DE" sz="1200" dirty="0">
              <a:solidFill>
                <a:schemeClr val="tx1"/>
              </a:solidFill>
            </a:endParaRPr>
          </a:p>
        </p:txBody>
      </p:sp>
      <p:sp>
        <p:nvSpPr>
          <p:cNvPr id="25" name="Rechteck 24"/>
          <p:cNvSpPr/>
          <p:nvPr/>
        </p:nvSpPr>
        <p:spPr>
          <a:xfrm>
            <a:off x="7613652" y="2877261"/>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101C 0000</a:t>
            </a:r>
            <a:r>
              <a:rPr lang="de-DE" sz="1200" baseline="-25000" dirty="0" smtClean="0">
                <a:solidFill>
                  <a:schemeClr val="tx1"/>
                </a:solidFill>
              </a:rPr>
              <a:t>H</a:t>
            </a:r>
            <a:r>
              <a:rPr lang="de-DE" sz="1200" dirty="0" smtClean="0">
                <a:solidFill>
                  <a:schemeClr val="tx1"/>
                </a:solidFill>
              </a:rPr>
              <a:t> – 101C </a:t>
            </a:r>
            <a:r>
              <a:rPr lang="de-DE" sz="1200" dirty="0">
                <a:solidFill>
                  <a:schemeClr val="tx1"/>
                </a:solidFill>
              </a:rPr>
              <a:t>2</a:t>
            </a:r>
            <a:r>
              <a:rPr lang="de-DE" sz="1200" dirty="0" smtClean="0">
                <a:solidFill>
                  <a:schemeClr val="tx1"/>
                </a:solidFill>
              </a:rPr>
              <a:t>FFF</a:t>
            </a:r>
            <a:r>
              <a:rPr lang="de-DE" sz="1200" baseline="-25000" dirty="0" smtClean="0">
                <a:solidFill>
                  <a:schemeClr val="tx1"/>
                </a:solidFill>
              </a:rPr>
              <a:t>H</a:t>
            </a:r>
            <a:endParaRPr lang="de-DE" sz="1200" baseline="-25000" dirty="0">
              <a:solidFill>
                <a:schemeClr val="tx1"/>
              </a:solidFill>
            </a:endParaRPr>
          </a:p>
        </p:txBody>
      </p:sp>
      <p:sp>
        <p:nvSpPr>
          <p:cNvPr id="26" name="Rechteck 25"/>
          <p:cNvSpPr/>
          <p:nvPr/>
        </p:nvSpPr>
        <p:spPr>
          <a:xfrm>
            <a:off x="9701652" y="2876514"/>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CPU5 </a:t>
            </a:r>
            <a:r>
              <a:rPr lang="de-DE" sz="1200" dirty="0" err="1" smtClean="0">
                <a:solidFill>
                  <a:schemeClr val="tx1"/>
                </a:solidFill>
              </a:rPr>
              <a:t>Program</a:t>
            </a:r>
            <a:r>
              <a:rPr lang="de-DE" sz="1200" dirty="0" smtClean="0">
                <a:solidFill>
                  <a:schemeClr val="tx1"/>
                </a:solidFill>
              </a:rPr>
              <a:t> Cache TAG</a:t>
            </a:r>
            <a:endParaRPr lang="de-DE" sz="1200" dirty="0">
              <a:solidFill>
                <a:schemeClr val="tx1"/>
              </a:solidFill>
            </a:endParaRPr>
          </a:p>
        </p:txBody>
      </p:sp>
      <p:sp>
        <p:nvSpPr>
          <p:cNvPr id="27" name="Rechteck 26"/>
          <p:cNvSpPr/>
          <p:nvPr/>
        </p:nvSpPr>
        <p:spPr>
          <a:xfrm>
            <a:off x="7613652" y="3089150"/>
            <a:ext cx="2088000" cy="21445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101C </a:t>
            </a:r>
            <a:r>
              <a:rPr lang="de-DE" sz="1200" dirty="0">
                <a:solidFill>
                  <a:schemeClr val="tx1"/>
                </a:solidFill>
              </a:rPr>
              <a:t>3</a:t>
            </a:r>
            <a:r>
              <a:rPr lang="de-DE" sz="1200" dirty="0" smtClean="0">
                <a:solidFill>
                  <a:schemeClr val="tx1"/>
                </a:solidFill>
              </a:rPr>
              <a:t>000</a:t>
            </a:r>
            <a:r>
              <a:rPr lang="de-DE" sz="1200" baseline="-25000" dirty="0" smtClean="0">
                <a:solidFill>
                  <a:schemeClr val="tx1"/>
                </a:solidFill>
              </a:rPr>
              <a:t>H</a:t>
            </a:r>
            <a:r>
              <a:rPr lang="de-DE" sz="1200" dirty="0" smtClean="0">
                <a:solidFill>
                  <a:schemeClr val="tx1"/>
                </a:solidFill>
              </a:rPr>
              <a:t> – 1FFF FFFF</a:t>
            </a:r>
            <a:r>
              <a:rPr lang="de-DE" sz="1200" baseline="-25000" dirty="0" smtClean="0">
                <a:solidFill>
                  <a:schemeClr val="tx1"/>
                </a:solidFill>
              </a:rPr>
              <a:t>H</a:t>
            </a:r>
            <a:endParaRPr lang="de-DE" sz="1200" baseline="-25000" dirty="0">
              <a:solidFill>
                <a:schemeClr val="tx1"/>
              </a:solidFill>
            </a:endParaRPr>
          </a:p>
        </p:txBody>
      </p:sp>
      <p:sp>
        <p:nvSpPr>
          <p:cNvPr id="28" name="Rechteck 27"/>
          <p:cNvSpPr/>
          <p:nvPr/>
        </p:nvSpPr>
        <p:spPr>
          <a:xfrm>
            <a:off x="9701652" y="3088379"/>
            <a:ext cx="2160000"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Reserved</a:t>
            </a:r>
            <a:endParaRPr lang="de-DE" sz="1200" dirty="0">
              <a:solidFill>
                <a:schemeClr val="tx1"/>
              </a:solidFill>
            </a:endParaRPr>
          </a:p>
        </p:txBody>
      </p:sp>
      <p:sp>
        <p:nvSpPr>
          <p:cNvPr id="29" name="Rechteck 28"/>
          <p:cNvSpPr/>
          <p:nvPr/>
        </p:nvSpPr>
        <p:spPr>
          <a:xfrm>
            <a:off x="7613179" y="3548576"/>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8000 0000</a:t>
            </a:r>
            <a:r>
              <a:rPr lang="de-DE" sz="1200" baseline="-25000" dirty="0" smtClean="0">
                <a:solidFill>
                  <a:schemeClr val="tx1"/>
                </a:solidFill>
              </a:rPr>
              <a:t>H</a:t>
            </a:r>
            <a:r>
              <a:rPr lang="de-DE" sz="1200" dirty="0" smtClean="0">
                <a:solidFill>
                  <a:schemeClr val="tx1"/>
                </a:solidFill>
              </a:rPr>
              <a:t> – 802F FFFF</a:t>
            </a:r>
            <a:r>
              <a:rPr lang="de-DE" sz="1200" baseline="-25000" dirty="0" smtClean="0">
                <a:solidFill>
                  <a:schemeClr val="tx1"/>
                </a:solidFill>
              </a:rPr>
              <a:t>H</a:t>
            </a:r>
            <a:endParaRPr lang="de-DE" sz="1200" baseline="-25000" dirty="0">
              <a:solidFill>
                <a:schemeClr val="tx1"/>
              </a:solidFill>
            </a:endParaRPr>
          </a:p>
        </p:txBody>
      </p:sp>
      <p:sp>
        <p:nvSpPr>
          <p:cNvPr id="30" name="Rechteck 29"/>
          <p:cNvSpPr/>
          <p:nvPr/>
        </p:nvSpPr>
        <p:spPr>
          <a:xfrm>
            <a:off x="9701411" y="3548576"/>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Program</a:t>
            </a:r>
            <a:r>
              <a:rPr lang="de-DE" sz="1200" dirty="0" smtClean="0">
                <a:solidFill>
                  <a:schemeClr val="tx1"/>
                </a:solidFill>
              </a:rPr>
              <a:t> Flash 0</a:t>
            </a:r>
            <a:endParaRPr lang="de-DE" sz="1200" dirty="0">
              <a:solidFill>
                <a:schemeClr val="tx1"/>
              </a:solidFill>
            </a:endParaRPr>
          </a:p>
        </p:txBody>
      </p:sp>
      <p:sp>
        <p:nvSpPr>
          <p:cNvPr id="31" name="Rechteck 30"/>
          <p:cNvSpPr/>
          <p:nvPr/>
        </p:nvSpPr>
        <p:spPr>
          <a:xfrm>
            <a:off x="7613179" y="3760465"/>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8030 0000</a:t>
            </a:r>
            <a:r>
              <a:rPr lang="de-DE" sz="1200" baseline="-25000" dirty="0" smtClean="0">
                <a:solidFill>
                  <a:schemeClr val="tx1"/>
                </a:solidFill>
              </a:rPr>
              <a:t>H</a:t>
            </a:r>
            <a:r>
              <a:rPr lang="de-DE" sz="1200" dirty="0" smtClean="0">
                <a:solidFill>
                  <a:schemeClr val="tx1"/>
                </a:solidFill>
              </a:rPr>
              <a:t> – 805F FFFF</a:t>
            </a:r>
            <a:r>
              <a:rPr lang="de-DE" sz="1200" baseline="-25000" dirty="0" smtClean="0">
                <a:solidFill>
                  <a:schemeClr val="tx1"/>
                </a:solidFill>
              </a:rPr>
              <a:t>H</a:t>
            </a:r>
            <a:endParaRPr lang="de-DE" sz="1200" baseline="-25000" dirty="0">
              <a:solidFill>
                <a:schemeClr val="tx1"/>
              </a:solidFill>
            </a:endParaRPr>
          </a:p>
        </p:txBody>
      </p:sp>
      <p:sp>
        <p:nvSpPr>
          <p:cNvPr id="32" name="Rechteck 31"/>
          <p:cNvSpPr/>
          <p:nvPr/>
        </p:nvSpPr>
        <p:spPr>
          <a:xfrm>
            <a:off x="9701411" y="3760465"/>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Program</a:t>
            </a:r>
            <a:r>
              <a:rPr lang="de-DE" sz="1200" dirty="0" smtClean="0">
                <a:solidFill>
                  <a:schemeClr val="tx1"/>
                </a:solidFill>
              </a:rPr>
              <a:t> Flash 1</a:t>
            </a:r>
            <a:endParaRPr lang="de-DE" sz="1200" dirty="0">
              <a:solidFill>
                <a:schemeClr val="tx1"/>
              </a:solidFill>
            </a:endParaRPr>
          </a:p>
        </p:txBody>
      </p:sp>
      <p:sp>
        <p:nvSpPr>
          <p:cNvPr id="33" name="Textfeld 32"/>
          <p:cNvSpPr txBox="1"/>
          <p:nvPr/>
        </p:nvSpPr>
        <p:spPr>
          <a:xfrm rot="5400000">
            <a:off x="9564527" y="3255109"/>
            <a:ext cx="415498" cy="369332"/>
          </a:xfrm>
          <a:prstGeom prst="rect">
            <a:avLst/>
          </a:prstGeom>
          <a:noFill/>
        </p:spPr>
        <p:txBody>
          <a:bodyPr wrap="none" rtlCol="0">
            <a:spAutoFit/>
          </a:bodyPr>
          <a:lstStyle/>
          <a:p>
            <a:r>
              <a:rPr lang="de-DE" dirty="0" smtClean="0"/>
              <a:t>…</a:t>
            </a:r>
            <a:endParaRPr lang="de-DE" dirty="0"/>
          </a:p>
        </p:txBody>
      </p:sp>
      <p:sp>
        <p:nvSpPr>
          <p:cNvPr id="34" name="Rechteck 33"/>
          <p:cNvSpPr/>
          <p:nvPr/>
        </p:nvSpPr>
        <p:spPr>
          <a:xfrm>
            <a:off x="7613179" y="4221088"/>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tx1"/>
                </a:solidFill>
              </a:rPr>
              <a:t>9</a:t>
            </a:r>
            <a:r>
              <a:rPr lang="de-DE" sz="1200" dirty="0" smtClean="0">
                <a:solidFill>
                  <a:schemeClr val="tx1"/>
                </a:solidFill>
              </a:rPr>
              <a:t>000 0000</a:t>
            </a:r>
            <a:r>
              <a:rPr lang="de-DE" sz="1200" baseline="-25000" dirty="0" smtClean="0">
                <a:solidFill>
                  <a:schemeClr val="tx1"/>
                </a:solidFill>
              </a:rPr>
              <a:t>H</a:t>
            </a:r>
            <a:r>
              <a:rPr lang="de-DE" sz="1200" dirty="0" smtClean="0">
                <a:solidFill>
                  <a:schemeClr val="tx1"/>
                </a:solidFill>
              </a:rPr>
              <a:t> – 9000 FFFF</a:t>
            </a:r>
            <a:r>
              <a:rPr lang="de-DE" sz="1200" baseline="-25000" dirty="0" smtClean="0">
                <a:solidFill>
                  <a:schemeClr val="tx1"/>
                </a:solidFill>
              </a:rPr>
              <a:t>H</a:t>
            </a:r>
            <a:endParaRPr lang="de-DE" sz="1200" baseline="-25000" dirty="0">
              <a:solidFill>
                <a:schemeClr val="tx1"/>
              </a:solidFill>
            </a:endParaRPr>
          </a:p>
        </p:txBody>
      </p:sp>
      <p:sp>
        <p:nvSpPr>
          <p:cNvPr id="35" name="Rechteck 34"/>
          <p:cNvSpPr/>
          <p:nvPr/>
        </p:nvSpPr>
        <p:spPr>
          <a:xfrm>
            <a:off x="9701411" y="4221088"/>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dLMU</a:t>
            </a:r>
            <a:r>
              <a:rPr lang="de-DE" sz="1200" dirty="0" smtClean="0">
                <a:solidFill>
                  <a:schemeClr val="tx1"/>
                </a:solidFill>
              </a:rPr>
              <a:t> CPU0</a:t>
            </a:r>
            <a:endParaRPr lang="de-DE" sz="1200" dirty="0">
              <a:solidFill>
                <a:schemeClr val="tx1"/>
              </a:solidFill>
            </a:endParaRPr>
          </a:p>
        </p:txBody>
      </p:sp>
      <p:sp>
        <p:nvSpPr>
          <p:cNvPr id="36" name="Rechteck 35"/>
          <p:cNvSpPr/>
          <p:nvPr/>
        </p:nvSpPr>
        <p:spPr>
          <a:xfrm>
            <a:off x="7613179" y="4432977"/>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9001 0000</a:t>
            </a:r>
            <a:r>
              <a:rPr lang="de-DE" sz="1200" baseline="-25000" dirty="0" smtClean="0">
                <a:solidFill>
                  <a:schemeClr val="tx1"/>
                </a:solidFill>
              </a:rPr>
              <a:t>H</a:t>
            </a:r>
            <a:r>
              <a:rPr lang="de-DE" sz="1200" dirty="0" smtClean="0">
                <a:solidFill>
                  <a:schemeClr val="tx1"/>
                </a:solidFill>
              </a:rPr>
              <a:t> – 9001 FFFF</a:t>
            </a:r>
            <a:r>
              <a:rPr lang="de-DE" sz="1200" baseline="-25000" dirty="0" smtClean="0">
                <a:solidFill>
                  <a:schemeClr val="tx1"/>
                </a:solidFill>
              </a:rPr>
              <a:t>H</a:t>
            </a:r>
            <a:endParaRPr lang="de-DE" sz="1200" baseline="-25000" dirty="0">
              <a:solidFill>
                <a:schemeClr val="tx1"/>
              </a:solidFill>
            </a:endParaRPr>
          </a:p>
        </p:txBody>
      </p:sp>
      <p:sp>
        <p:nvSpPr>
          <p:cNvPr id="37" name="Rechteck 36"/>
          <p:cNvSpPr/>
          <p:nvPr/>
        </p:nvSpPr>
        <p:spPr>
          <a:xfrm>
            <a:off x="9701411" y="4432977"/>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rPr>
              <a:t>dLMU</a:t>
            </a:r>
            <a:r>
              <a:rPr lang="de-DE" sz="1200" dirty="0">
                <a:solidFill>
                  <a:schemeClr val="tx1"/>
                </a:solidFill>
              </a:rPr>
              <a:t> </a:t>
            </a:r>
            <a:r>
              <a:rPr lang="de-DE" sz="1200" dirty="0" smtClean="0">
                <a:solidFill>
                  <a:schemeClr val="tx1"/>
                </a:solidFill>
              </a:rPr>
              <a:t>CPU1</a:t>
            </a:r>
            <a:endParaRPr lang="de-DE" sz="1200" dirty="0">
              <a:solidFill>
                <a:schemeClr val="tx1"/>
              </a:solidFill>
            </a:endParaRPr>
          </a:p>
        </p:txBody>
      </p:sp>
      <p:sp>
        <p:nvSpPr>
          <p:cNvPr id="38" name="Textfeld 37"/>
          <p:cNvSpPr txBox="1"/>
          <p:nvPr/>
        </p:nvSpPr>
        <p:spPr>
          <a:xfrm rot="5400000">
            <a:off x="9564527" y="3918039"/>
            <a:ext cx="415498" cy="369332"/>
          </a:xfrm>
          <a:prstGeom prst="rect">
            <a:avLst/>
          </a:prstGeom>
          <a:noFill/>
        </p:spPr>
        <p:txBody>
          <a:bodyPr wrap="none" rtlCol="0">
            <a:spAutoFit/>
          </a:bodyPr>
          <a:lstStyle/>
          <a:p>
            <a:r>
              <a:rPr lang="de-DE" dirty="0" smtClean="0"/>
              <a:t>…</a:t>
            </a:r>
            <a:endParaRPr lang="de-DE" dirty="0"/>
          </a:p>
        </p:txBody>
      </p:sp>
      <p:sp>
        <p:nvSpPr>
          <p:cNvPr id="40" name="Rechteck 39"/>
          <p:cNvSpPr/>
          <p:nvPr/>
        </p:nvSpPr>
        <p:spPr>
          <a:xfrm>
            <a:off x="7607771" y="4893543"/>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9004 0000</a:t>
            </a:r>
            <a:r>
              <a:rPr lang="de-DE" sz="1200" baseline="-25000" dirty="0" smtClean="0">
                <a:solidFill>
                  <a:schemeClr val="tx1"/>
                </a:solidFill>
              </a:rPr>
              <a:t>H</a:t>
            </a:r>
            <a:r>
              <a:rPr lang="de-DE" sz="1200" dirty="0" smtClean="0">
                <a:solidFill>
                  <a:schemeClr val="tx1"/>
                </a:solidFill>
              </a:rPr>
              <a:t> – 9007 FFFF</a:t>
            </a:r>
            <a:r>
              <a:rPr lang="de-DE" sz="1200" baseline="-25000" dirty="0" smtClean="0">
                <a:solidFill>
                  <a:schemeClr val="tx1"/>
                </a:solidFill>
              </a:rPr>
              <a:t>H</a:t>
            </a:r>
            <a:endParaRPr lang="de-DE" sz="1200" baseline="-25000" dirty="0">
              <a:solidFill>
                <a:schemeClr val="tx1"/>
              </a:solidFill>
            </a:endParaRPr>
          </a:p>
        </p:txBody>
      </p:sp>
      <p:sp>
        <p:nvSpPr>
          <p:cNvPr id="41" name="Rechteck 40"/>
          <p:cNvSpPr/>
          <p:nvPr/>
        </p:nvSpPr>
        <p:spPr>
          <a:xfrm>
            <a:off x="9696003" y="4893543"/>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LMU0</a:t>
            </a:r>
            <a:endParaRPr lang="de-DE" sz="1200" dirty="0">
              <a:solidFill>
                <a:schemeClr val="tx1"/>
              </a:solidFill>
            </a:endParaRPr>
          </a:p>
        </p:txBody>
      </p:sp>
      <p:sp>
        <p:nvSpPr>
          <p:cNvPr id="42" name="Rechteck 41"/>
          <p:cNvSpPr/>
          <p:nvPr/>
        </p:nvSpPr>
        <p:spPr>
          <a:xfrm>
            <a:off x="7607771" y="5105432"/>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9008 0000</a:t>
            </a:r>
            <a:r>
              <a:rPr lang="de-DE" sz="1200" baseline="-25000" dirty="0" smtClean="0">
                <a:solidFill>
                  <a:schemeClr val="tx1"/>
                </a:solidFill>
              </a:rPr>
              <a:t>H</a:t>
            </a:r>
            <a:r>
              <a:rPr lang="de-DE" sz="1200" dirty="0" smtClean="0">
                <a:solidFill>
                  <a:schemeClr val="tx1"/>
                </a:solidFill>
              </a:rPr>
              <a:t> – 900B FFFF</a:t>
            </a:r>
            <a:r>
              <a:rPr lang="de-DE" sz="1200" baseline="-25000" dirty="0" smtClean="0">
                <a:solidFill>
                  <a:schemeClr val="tx1"/>
                </a:solidFill>
              </a:rPr>
              <a:t>H</a:t>
            </a:r>
            <a:endParaRPr lang="de-DE" sz="1200" baseline="-25000" dirty="0">
              <a:solidFill>
                <a:schemeClr val="tx1"/>
              </a:solidFill>
            </a:endParaRPr>
          </a:p>
        </p:txBody>
      </p:sp>
      <p:sp>
        <p:nvSpPr>
          <p:cNvPr id="43" name="Rechteck 42"/>
          <p:cNvSpPr/>
          <p:nvPr/>
        </p:nvSpPr>
        <p:spPr>
          <a:xfrm>
            <a:off x="9696003" y="5105432"/>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solidFill>
                  <a:schemeClr val="tx1"/>
                </a:solidFill>
              </a:rPr>
              <a:t>LMU1</a:t>
            </a:r>
            <a:endParaRPr lang="de-DE" sz="1200" dirty="0">
              <a:solidFill>
                <a:schemeClr val="tx1"/>
              </a:solidFill>
            </a:endParaRPr>
          </a:p>
        </p:txBody>
      </p:sp>
      <p:sp>
        <p:nvSpPr>
          <p:cNvPr id="44" name="Textfeld 43"/>
          <p:cNvSpPr txBox="1"/>
          <p:nvPr/>
        </p:nvSpPr>
        <p:spPr>
          <a:xfrm rot="5400000">
            <a:off x="9559119" y="4594686"/>
            <a:ext cx="415498" cy="369332"/>
          </a:xfrm>
          <a:prstGeom prst="rect">
            <a:avLst/>
          </a:prstGeom>
          <a:noFill/>
        </p:spPr>
        <p:txBody>
          <a:bodyPr wrap="none" rtlCol="0">
            <a:spAutoFit/>
          </a:bodyPr>
          <a:lstStyle/>
          <a:p>
            <a:r>
              <a:rPr lang="de-DE" dirty="0" smtClean="0"/>
              <a:t>…</a:t>
            </a:r>
            <a:endParaRPr lang="de-DE" dirty="0"/>
          </a:p>
        </p:txBody>
      </p:sp>
      <p:sp>
        <p:nvSpPr>
          <p:cNvPr id="45" name="Textfeld 44"/>
          <p:cNvSpPr txBox="1"/>
          <p:nvPr/>
        </p:nvSpPr>
        <p:spPr>
          <a:xfrm>
            <a:off x="8422994" y="5805264"/>
            <a:ext cx="3350597" cy="246221"/>
          </a:xfrm>
          <a:prstGeom prst="rect">
            <a:avLst/>
          </a:prstGeom>
          <a:noFill/>
        </p:spPr>
        <p:txBody>
          <a:bodyPr wrap="none" rtlCol="0">
            <a:spAutoFit/>
          </a:bodyPr>
          <a:lstStyle/>
          <a:p>
            <a:r>
              <a:rPr lang="de-DE" sz="1000" dirty="0" err="1" smtClean="0"/>
              <a:t>Example</a:t>
            </a:r>
            <a:r>
              <a:rPr lang="de-DE" sz="1000" dirty="0" smtClean="0"/>
              <a:t> </a:t>
            </a:r>
            <a:r>
              <a:rPr lang="de-DE" sz="1000" dirty="0" err="1" smtClean="0"/>
              <a:t>memory</a:t>
            </a:r>
            <a:r>
              <a:rPr lang="de-DE" sz="1000" dirty="0" smtClean="0"/>
              <a:t> </a:t>
            </a:r>
            <a:r>
              <a:rPr lang="de-DE" sz="1000" dirty="0" err="1" smtClean="0"/>
              <a:t>addreses</a:t>
            </a:r>
            <a:r>
              <a:rPr lang="de-DE" sz="1000" dirty="0" smtClean="0"/>
              <a:t> </a:t>
            </a:r>
            <a:r>
              <a:rPr lang="de-DE" sz="1000" dirty="0" err="1" smtClean="0"/>
              <a:t>of</a:t>
            </a:r>
            <a:r>
              <a:rPr lang="de-DE" sz="1000" dirty="0" smtClean="0"/>
              <a:t> an </a:t>
            </a:r>
            <a:r>
              <a:rPr lang="de-DE" sz="1000" dirty="0" err="1" smtClean="0"/>
              <a:t>Aurix</a:t>
            </a:r>
            <a:r>
              <a:rPr lang="de-DE" sz="1000" dirty="0" smtClean="0"/>
              <a:t> TC3xx </a:t>
            </a:r>
            <a:r>
              <a:rPr lang="de-DE" sz="1000" dirty="0" err="1" smtClean="0"/>
              <a:t>controller</a:t>
            </a:r>
            <a:endParaRPr lang="de-DE" sz="1000" dirty="0"/>
          </a:p>
        </p:txBody>
      </p:sp>
      <p:sp>
        <p:nvSpPr>
          <p:cNvPr id="46" name="Rechteck 45"/>
          <p:cNvSpPr/>
          <p:nvPr/>
        </p:nvSpPr>
        <p:spPr>
          <a:xfrm>
            <a:off x="7607771" y="5569557"/>
            <a:ext cx="2088232" cy="216024"/>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smtClean="0">
                <a:solidFill>
                  <a:schemeClr val="tx1"/>
                </a:solidFill>
              </a:rPr>
              <a:t>F000 0000</a:t>
            </a:r>
            <a:r>
              <a:rPr lang="de-DE" sz="1200" baseline="-25000" dirty="0" smtClean="0">
                <a:solidFill>
                  <a:schemeClr val="tx1"/>
                </a:solidFill>
              </a:rPr>
              <a:t>H</a:t>
            </a:r>
            <a:r>
              <a:rPr lang="de-DE" sz="1200" dirty="0" smtClean="0">
                <a:solidFill>
                  <a:schemeClr val="tx1"/>
                </a:solidFill>
              </a:rPr>
              <a:t> – FFC1 FFFF</a:t>
            </a:r>
            <a:r>
              <a:rPr lang="de-DE" sz="1200" baseline="-25000" dirty="0" smtClean="0">
                <a:solidFill>
                  <a:schemeClr val="tx1"/>
                </a:solidFill>
              </a:rPr>
              <a:t>H</a:t>
            </a:r>
            <a:endParaRPr lang="de-DE" sz="1200" baseline="-25000" dirty="0">
              <a:solidFill>
                <a:schemeClr val="tx1"/>
              </a:solidFill>
            </a:endParaRPr>
          </a:p>
        </p:txBody>
      </p:sp>
      <p:sp>
        <p:nvSpPr>
          <p:cNvPr id="47" name="Rechteck 46"/>
          <p:cNvSpPr/>
          <p:nvPr/>
        </p:nvSpPr>
        <p:spPr>
          <a:xfrm>
            <a:off x="9696003" y="5569557"/>
            <a:ext cx="2160241" cy="216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solidFill>
                  <a:schemeClr val="tx1"/>
                </a:solidFill>
              </a:rPr>
              <a:t>Peripheral</a:t>
            </a:r>
            <a:r>
              <a:rPr lang="de-DE" sz="1200" dirty="0" smtClean="0">
                <a:solidFill>
                  <a:schemeClr val="tx1"/>
                </a:solidFill>
              </a:rPr>
              <a:t> </a:t>
            </a:r>
            <a:r>
              <a:rPr lang="de-DE" sz="1200" dirty="0" err="1" smtClean="0">
                <a:solidFill>
                  <a:schemeClr val="tx1"/>
                </a:solidFill>
              </a:rPr>
              <a:t>registers</a:t>
            </a:r>
            <a:endParaRPr lang="de-DE" sz="1200" dirty="0">
              <a:solidFill>
                <a:schemeClr val="tx1"/>
              </a:solidFill>
            </a:endParaRPr>
          </a:p>
        </p:txBody>
      </p:sp>
      <p:sp>
        <p:nvSpPr>
          <p:cNvPr id="50" name="Textfeld 49"/>
          <p:cNvSpPr txBox="1"/>
          <p:nvPr/>
        </p:nvSpPr>
        <p:spPr>
          <a:xfrm rot="5400000">
            <a:off x="9559119" y="5270700"/>
            <a:ext cx="415498" cy="369332"/>
          </a:xfrm>
          <a:prstGeom prst="rect">
            <a:avLst/>
          </a:prstGeom>
          <a:noFill/>
        </p:spPr>
        <p:txBody>
          <a:bodyPr wrap="none" rtlCol="0">
            <a:spAutoFit/>
          </a:bodyPr>
          <a:lstStyle/>
          <a:p>
            <a:r>
              <a:rPr lang="de-DE" dirty="0" smtClean="0"/>
              <a:t>…</a:t>
            </a:r>
            <a:endParaRPr lang="de-DE" dirty="0"/>
          </a:p>
        </p:txBody>
      </p:sp>
    </p:spTree>
    <p:extLst>
      <p:ext uri="{BB962C8B-B14F-4D97-AF65-F5344CB8AC3E}">
        <p14:creationId xmlns:p14="http://schemas.microsoft.com/office/powerpoint/2010/main" val="31592999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Memory Types and Linking</a:t>
            </a:r>
          </a:p>
          <a:p>
            <a:r>
              <a:rPr lang="de-DE" dirty="0" err="1" smtClean="0"/>
              <a:t>Reminder</a:t>
            </a:r>
            <a:r>
              <a:rPr lang="de-DE" dirty="0" smtClean="0"/>
              <a:t>: </a:t>
            </a:r>
            <a:r>
              <a:rPr lang="de-DE" dirty="0" err="1" smtClean="0"/>
              <a:t>Compiling</a:t>
            </a:r>
            <a:r>
              <a:rPr lang="de-DE" dirty="0" smtClean="0"/>
              <a:t> </a:t>
            </a:r>
            <a:r>
              <a:rPr lang="de-DE" dirty="0" err="1" smtClean="0"/>
              <a:t>and</a:t>
            </a:r>
            <a:r>
              <a:rPr lang="de-DE" dirty="0" smtClean="0"/>
              <a:t> Linking</a:t>
            </a:r>
            <a:endParaRPr lang="de-DE" dirty="0"/>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35</a:t>
            </a:fld>
            <a:endParaRPr lang="en-US" dirty="0"/>
          </a:p>
        </p:txBody>
      </p:sp>
      <p:grpSp>
        <p:nvGrpSpPr>
          <p:cNvPr id="31" name="Gruppieren 30">
            <a:extLst>
              <a:ext uri="{FF2B5EF4-FFF2-40B4-BE49-F238E27FC236}">
                <a16:creationId xmlns:a16="http://schemas.microsoft.com/office/drawing/2014/main" id="{C4B98397-F1B6-9648-8CC4-752D961E7819}"/>
              </a:ext>
            </a:extLst>
          </p:cNvPr>
          <p:cNvGrpSpPr/>
          <p:nvPr/>
        </p:nvGrpSpPr>
        <p:grpSpPr>
          <a:xfrm>
            <a:off x="3323431" y="1844824"/>
            <a:ext cx="5545138" cy="1320708"/>
            <a:chOff x="6311900" y="983650"/>
            <a:chExt cx="5545138" cy="1320708"/>
          </a:xfrm>
        </p:grpSpPr>
        <p:sp>
          <p:nvSpPr>
            <p:cNvPr id="32" name="Rechteck 31">
              <a:extLst>
                <a:ext uri="{FF2B5EF4-FFF2-40B4-BE49-F238E27FC236}">
                  <a16:creationId xmlns:a16="http://schemas.microsoft.com/office/drawing/2014/main" id="{6B4E1DFA-D11D-433D-666F-6E2F53A3BEA7}"/>
                </a:ext>
              </a:extLst>
            </p:cNvPr>
            <p:cNvSpPr/>
            <p:nvPr/>
          </p:nvSpPr>
          <p:spPr>
            <a:xfrm>
              <a:off x="6311900" y="983650"/>
              <a:ext cx="5545138" cy="132070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600" dirty="0">
                  <a:solidFill>
                    <a:srgbClr val="804000"/>
                  </a:solidFill>
                  <a:highlight>
                    <a:srgbClr val="FFFFFF"/>
                  </a:highlight>
                  <a:latin typeface="Courier New" panose="02070309020205020404" pitchFamily="49" charset="0"/>
                  <a:cs typeface="Courier New" panose="02070309020205020404" pitchFamily="49" charset="0"/>
                </a:rPr>
                <a:t>#include &lt;iostream&gt;</a:t>
              </a:r>
            </a:p>
            <a:p>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main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0" dirty="0">
                  <a:solidFill>
                    <a:srgbClr val="808080"/>
                  </a:solidFill>
                  <a:highlight>
                    <a:srgbClr val="FFFFFF"/>
                  </a:highlight>
                  <a:latin typeface="Courier New" panose="02070309020205020404" pitchFamily="49" charset="0"/>
                  <a:cs typeface="Courier New" panose="02070309020205020404" pitchFamily="49" charset="0"/>
                </a:rPr>
                <a:t>"Hello World!"</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chemeClr val="tx1"/>
                </a:solidFill>
                <a:latin typeface="Courier New" panose="02070309020205020404" pitchFamily="49" charset="0"/>
                <a:cs typeface="Courier New" panose="02070309020205020404" pitchFamily="49" charset="0"/>
              </a:endParaRPr>
            </a:p>
          </p:txBody>
        </p:sp>
        <p:pic>
          <p:nvPicPr>
            <p:cNvPr id="33" name="Grafik 32">
              <a:extLst>
                <a:ext uri="{FF2B5EF4-FFF2-40B4-BE49-F238E27FC236}">
                  <a16:creationId xmlns:a16="http://schemas.microsoft.com/office/drawing/2014/main" id="{E7AC46E3-6485-618D-CB9B-7F6EF0CBF7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
        <p:nvSpPr>
          <p:cNvPr id="34" name="Sprechblase: rechteckig mit abgerundeten Ecken 33">
            <a:extLst>
              <a:ext uri="{FF2B5EF4-FFF2-40B4-BE49-F238E27FC236}">
                <a16:creationId xmlns:a16="http://schemas.microsoft.com/office/drawing/2014/main" id="{08DB2B57-7B4A-D7B1-60F0-C13FAFC22BF0}"/>
              </a:ext>
            </a:extLst>
          </p:cNvPr>
          <p:cNvSpPr/>
          <p:nvPr/>
        </p:nvSpPr>
        <p:spPr>
          <a:xfrm>
            <a:off x="4943872" y="3402820"/>
            <a:ext cx="2304256" cy="432048"/>
          </a:xfrm>
          <a:prstGeom prst="wedgeRoundRectCallout">
            <a:avLst>
              <a:gd name="adj1" fmla="val -20246"/>
              <a:gd name="adj2" fmla="val -8351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“Hello World!”</a:t>
            </a:r>
          </a:p>
        </p:txBody>
      </p:sp>
    </p:spTree>
    <p:extLst>
      <p:ext uri="{BB962C8B-B14F-4D97-AF65-F5344CB8AC3E}">
        <p14:creationId xmlns:p14="http://schemas.microsoft.com/office/powerpoint/2010/main" val="16283458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Memory Types and Linking</a:t>
            </a:r>
          </a:p>
          <a:p>
            <a:r>
              <a:rPr lang="de-DE" dirty="0" err="1"/>
              <a:t>Reminder</a:t>
            </a:r>
            <a:r>
              <a:rPr lang="de-DE" dirty="0"/>
              <a:t>: </a:t>
            </a:r>
            <a:r>
              <a:rPr lang="de-DE" dirty="0" err="1"/>
              <a:t>Compiling</a:t>
            </a:r>
            <a:r>
              <a:rPr lang="de-DE" dirty="0"/>
              <a:t> </a:t>
            </a:r>
            <a:r>
              <a:rPr lang="de-DE" dirty="0" err="1"/>
              <a:t>and</a:t>
            </a:r>
            <a:r>
              <a:rPr lang="de-DE" dirty="0"/>
              <a:t> Linking</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36</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5081240"/>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r>
                        <a:rPr lang="en-US" b="1" noProof="0" dirty="0"/>
                        <a:t>1</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Preprocessing</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–E hello.cpp –o </a:t>
                      </a:r>
                      <a:r>
                        <a:rPr lang="en-US" sz="1800" noProof="0" dirty="0" err="1">
                          <a:latin typeface="Courier New" panose="02070309020205020404" pitchFamily="49" charset="0"/>
                          <a:cs typeface="Courier New" panose="02070309020205020404" pitchFamily="49" charset="0"/>
                        </a:rPr>
                        <a:t>hello.i</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Expands macros and included header files</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r h="894060">
                <a:tc>
                  <a:txBody>
                    <a:bodyPr/>
                    <a:lstStyle/>
                    <a:p>
                      <a:r>
                        <a:rPr lang="en-US" b="1" noProof="0" dirty="0"/>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Compilation</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–S </a:t>
                      </a:r>
                      <a:r>
                        <a:rPr lang="en-US" sz="1800" noProof="0" dirty="0" err="1">
                          <a:latin typeface="Courier New" panose="02070309020205020404" pitchFamily="49" charset="0"/>
                          <a:cs typeface="Courier New" panose="02070309020205020404" pitchFamily="49" charset="0"/>
                        </a:rPr>
                        <a:t>hello.i</a:t>
                      </a:r>
                      <a:r>
                        <a:rPr lang="en-US" sz="1800" noProof="0" dirty="0">
                          <a:latin typeface="Courier New" panose="02070309020205020404" pitchFamily="49" charset="0"/>
                          <a:cs typeface="Courier New" panose="02070309020205020404" pitchFamily="49" charset="0"/>
                        </a:rPr>
                        <a:t> –o </a:t>
                      </a:r>
                      <a:r>
                        <a:rPr lang="en-US" sz="1800" noProof="0" dirty="0" err="1">
                          <a:latin typeface="Courier New" panose="02070309020205020404" pitchFamily="49" charset="0"/>
                          <a:cs typeface="Courier New" panose="02070309020205020404" pitchFamily="49" charset="0"/>
                        </a:rPr>
                        <a:t>hello.s</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noProof="0" dirty="0"/>
                        <a:t>Translates high-level C++ code to low-level, platform-dependent, but still human-readable assembly instructions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4575096"/>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Assembly</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–c </a:t>
                      </a:r>
                      <a:r>
                        <a:rPr lang="en-US" sz="1800" noProof="0" dirty="0" err="1">
                          <a:latin typeface="Courier New" panose="02070309020205020404" pitchFamily="49" charset="0"/>
                          <a:cs typeface="Courier New" panose="02070309020205020404" pitchFamily="49" charset="0"/>
                        </a:rPr>
                        <a:t>hello.s</a:t>
                      </a:r>
                      <a:r>
                        <a:rPr lang="en-US" sz="1800" noProof="0" dirty="0">
                          <a:latin typeface="Courier New" panose="02070309020205020404" pitchFamily="49" charset="0"/>
                          <a:cs typeface="Courier New" panose="02070309020205020404" pitchFamily="49" charset="0"/>
                        </a:rPr>
                        <a:t> –o </a:t>
                      </a:r>
                      <a:r>
                        <a:rPr lang="en-US" sz="1800" noProof="0" dirty="0" err="1">
                          <a:latin typeface="Courier New" panose="02070309020205020404" pitchFamily="49" charset="0"/>
                          <a:cs typeface="Courier New" panose="02070309020205020404" pitchFamily="49" charset="0"/>
                        </a:rPr>
                        <a:t>hello.o</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noProof="0" dirty="0"/>
                        <a:t>Produces binary machine code; not yet executable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33928521"/>
                  </a:ext>
                </a:extLst>
              </a:tr>
              <a:tr h="894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Linking</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a:t>
                      </a:r>
                      <a:r>
                        <a:rPr lang="en-US" sz="1800" noProof="0" dirty="0" err="1">
                          <a:latin typeface="Courier New" panose="02070309020205020404" pitchFamily="49" charset="0"/>
                          <a:cs typeface="Courier New" panose="02070309020205020404" pitchFamily="49" charset="0"/>
                        </a:rPr>
                        <a:t>hello.o</a:t>
                      </a:r>
                      <a:r>
                        <a:rPr lang="en-US" sz="1800" noProof="0" dirty="0">
                          <a:latin typeface="Courier New" panose="02070309020205020404" pitchFamily="49" charset="0"/>
                          <a:cs typeface="Courier New" panose="02070309020205020404" pitchFamily="49" charset="0"/>
                        </a:rPr>
                        <a:t> –o hello</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noProof="0" dirty="0"/>
                        <a:t>Combines object file with necessary libraries and resolves symbol references; produces final executable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85828180"/>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5</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Execution</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./hello</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noProof="0" dirty="0"/>
                        <a:t>Runs the program</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3899489"/>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1-4</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„Compilation“</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hello.cpp –o hello</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Combines all compilation steps into one single command</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1413506"/>
                  </a:ext>
                </a:extLst>
              </a:tr>
            </a:tbl>
          </a:graphicData>
        </a:graphic>
      </p:graphicFrame>
    </p:spTree>
    <p:extLst>
      <p:ext uri="{BB962C8B-B14F-4D97-AF65-F5344CB8AC3E}">
        <p14:creationId xmlns:p14="http://schemas.microsoft.com/office/powerpoint/2010/main" val="24166375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Memory Types and Linking</a:t>
            </a:r>
          </a:p>
          <a:p>
            <a:r>
              <a:rPr lang="de-DE" dirty="0" err="1"/>
              <a:t>Reminder</a:t>
            </a:r>
            <a:r>
              <a:rPr lang="de-DE" dirty="0"/>
              <a:t>: </a:t>
            </a:r>
            <a:r>
              <a:rPr lang="de-DE" dirty="0" err="1"/>
              <a:t>Compiling</a:t>
            </a:r>
            <a:r>
              <a:rPr lang="de-DE" dirty="0"/>
              <a:t> </a:t>
            </a:r>
            <a:r>
              <a:rPr lang="de-DE" dirty="0" err="1"/>
              <a:t>and</a:t>
            </a:r>
            <a:r>
              <a:rPr lang="de-DE" dirty="0"/>
              <a:t> Linking</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37</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1300976"/>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r>
                        <a:rPr lang="en-US" b="1" noProof="0" dirty="0"/>
                        <a:t>1</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Preprocessing</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–E hello.cpp –o </a:t>
                      </a:r>
                      <a:r>
                        <a:rPr lang="en-US" sz="1800" noProof="0" dirty="0" err="1">
                          <a:latin typeface="Courier New" panose="02070309020205020404" pitchFamily="49" charset="0"/>
                          <a:cs typeface="Courier New" panose="02070309020205020404" pitchFamily="49" charset="0"/>
                        </a:rPr>
                        <a:t>hello.i</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Expands macros and included header files</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bl>
          </a:graphicData>
        </a:graphic>
      </p:graphicFrame>
      <p:sp>
        <p:nvSpPr>
          <p:cNvPr id="9" name="Rechteck 8">
            <a:extLst>
              <a:ext uri="{FF2B5EF4-FFF2-40B4-BE49-F238E27FC236}">
                <a16:creationId xmlns:a16="http://schemas.microsoft.com/office/drawing/2014/main" id="{0433FEDC-B60C-8A99-3ADB-575BABF6601C}"/>
              </a:ext>
            </a:extLst>
          </p:cNvPr>
          <p:cNvSpPr/>
          <p:nvPr/>
        </p:nvSpPr>
        <p:spPr>
          <a:xfrm>
            <a:off x="6311105" y="2827320"/>
            <a:ext cx="5545138" cy="316056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900" dirty="0">
                <a:solidFill>
                  <a:srgbClr val="804000"/>
                </a:solidFill>
                <a:highlight>
                  <a:srgbClr val="FFFFFF"/>
                </a:highlight>
                <a:latin typeface="Courier New" panose="02070309020205020404" pitchFamily="49" charset="0"/>
                <a:cs typeface="Courier New" panose="02070309020205020404" pitchFamily="49" charset="0"/>
              </a:rPr>
              <a:t># 1 "hello.cpp"</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1</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404 "&lt;built-in&gt;"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"&lt;command line&gt;" 1</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2</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"hello.cpp" 2</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/11/iostream" 1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37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/11/iostream" 3</a:t>
            </a:r>
          </a:p>
          <a:p>
            <a:endParaRPr lang="en-US" sz="9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/x86_64-linux-gnu/11/../../../../include/x86_64-linux-gnu/</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/11/bits/</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c++config.h</a:t>
            </a:r>
            <a:r>
              <a:rPr lang="en-US" sz="900" dirty="0">
                <a:solidFill>
                  <a:srgbClr val="804000"/>
                </a:solidFill>
                <a:highlight>
                  <a:srgbClr val="FFFFFF"/>
                </a:highlight>
                <a:latin typeface="Courier New" panose="02070309020205020404" pitchFamily="49" charset="0"/>
                <a:cs typeface="Courier New" panose="02070309020205020404" pitchFamily="49" charset="0"/>
              </a:rPr>
              <a:t>" 1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278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/x86_64-linux-gnu/11/../../../../include/x86_64-linux-gnu/</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/11/bits/</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c++config.h</a:t>
            </a:r>
            <a:r>
              <a:rPr lang="en-US" sz="900" dirty="0">
                <a:solidFill>
                  <a:srgbClr val="804000"/>
                </a:solidFill>
                <a:highlight>
                  <a:srgbClr val="FFFFFF"/>
                </a:highlight>
                <a:latin typeface="Courier New" panose="02070309020205020404" pitchFamily="49" charset="0"/>
                <a:cs typeface="Courier New" panose="02070309020205020404" pitchFamily="49" charset="0"/>
              </a:rPr>
              <a:t>" 3</a:t>
            </a:r>
          </a:p>
          <a:p>
            <a:r>
              <a:rPr lang="en-US" sz="900" b="1" dirty="0">
                <a:solidFill>
                  <a:srgbClr val="0000FF"/>
                </a:solidFill>
                <a:highlight>
                  <a:srgbClr val="FFFFFF"/>
                </a:highlight>
                <a:latin typeface="Courier New" panose="02070309020205020404" pitchFamily="49" charset="0"/>
                <a:cs typeface="Courier New" panose="02070309020205020404" pitchFamily="49" charset="0"/>
              </a:rPr>
              <a:t>namespace</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std</a:t>
            </a:r>
          </a:p>
          <a:p>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1" dirty="0">
                <a:solidFill>
                  <a:srgbClr val="0000FF"/>
                </a:solidFill>
                <a:highlight>
                  <a:srgbClr val="FFFFFF"/>
                </a:highlight>
                <a:latin typeface="Courier New" panose="02070309020205020404" pitchFamily="49" charset="0"/>
                <a:cs typeface="Courier New" panose="02070309020205020404" pitchFamily="49" charset="0"/>
              </a:rPr>
              <a:t>typedef</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long</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unsigned</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int</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err="1">
                <a:solidFill>
                  <a:srgbClr val="8000FF"/>
                </a:solidFill>
                <a:highlight>
                  <a:srgbClr val="FFFFFF"/>
                </a:highlight>
                <a:latin typeface="Courier New" panose="02070309020205020404" pitchFamily="49" charset="0"/>
                <a:cs typeface="Courier New" panose="02070309020205020404" pitchFamily="49" charset="0"/>
              </a:rPr>
              <a:t>size_t</a:t>
            </a:r>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1" dirty="0">
                <a:solidFill>
                  <a:srgbClr val="0000FF"/>
                </a:solidFill>
                <a:highlight>
                  <a:srgbClr val="FFFFFF"/>
                </a:highlight>
                <a:latin typeface="Courier New" panose="02070309020205020404" pitchFamily="49" charset="0"/>
                <a:cs typeface="Courier New" panose="02070309020205020404" pitchFamily="49" charset="0"/>
              </a:rPr>
              <a:t>typedef</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long</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int</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err="1">
                <a:solidFill>
                  <a:srgbClr val="8000FF"/>
                </a:solidFill>
                <a:highlight>
                  <a:srgbClr val="FFFFFF"/>
                </a:highlight>
                <a:latin typeface="Courier New" panose="02070309020205020404" pitchFamily="49" charset="0"/>
                <a:cs typeface="Courier New" panose="02070309020205020404" pitchFamily="49" charset="0"/>
              </a:rPr>
              <a:t>ptrdiff_t</a:t>
            </a:r>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8000"/>
                </a:solidFill>
                <a:highlight>
                  <a:srgbClr val="FFFFFF"/>
                </a:highlight>
                <a:latin typeface="Courier New" panose="02070309020205020404" pitchFamily="49" charset="0"/>
                <a:cs typeface="Courier New" panose="02070309020205020404" pitchFamily="49" charset="0"/>
              </a:rPr>
              <a:t>// plus 30.000+ more lines</a:t>
            </a:r>
            <a:endParaRPr kumimoji="0" lang="en-US" sz="16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p:txBody>
      </p:sp>
      <p:grpSp>
        <p:nvGrpSpPr>
          <p:cNvPr id="11" name="Gruppieren 10">
            <a:extLst>
              <a:ext uri="{FF2B5EF4-FFF2-40B4-BE49-F238E27FC236}">
                <a16:creationId xmlns:a16="http://schemas.microsoft.com/office/drawing/2014/main" id="{9B162DC8-3CA2-3949-B533-7E486EC9B069}"/>
              </a:ext>
            </a:extLst>
          </p:cNvPr>
          <p:cNvGrpSpPr/>
          <p:nvPr/>
        </p:nvGrpSpPr>
        <p:grpSpPr>
          <a:xfrm>
            <a:off x="335756" y="3747247"/>
            <a:ext cx="5545138" cy="1320708"/>
            <a:chOff x="6311900" y="983650"/>
            <a:chExt cx="5545138" cy="1320708"/>
          </a:xfrm>
        </p:grpSpPr>
        <p:sp>
          <p:nvSpPr>
            <p:cNvPr id="12" name="Rechteck 11">
              <a:extLst>
                <a:ext uri="{FF2B5EF4-FFF2-40B4-BE49-F238E27FC236}">
                  <a16:creationId xmlns:a16="http://schemas.microsoft.com/office/drawing/2014/main" id="{1199062F-C5A4-FEC5-8FEF-3D999DC5F395}"/>
                </a:ext>
              </a:extLst>
            </p:cNvPr>
            <p:cNvSpPr/>
            <p:nvPr/>
          </p:nvSpPr>
          <p:spPr>
            <a:xfrm>
              <a:off x="6311900" y="983650"/>
              <a:ext cx="5545138" cy="132070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600" dirty="0">
                  <a:solidFill>
                    <a:srgbClr val="804000"/>
                  </a:solidFill>
                  <a:highlight>
                    <a:srgbClr val="FFFFFF"/>
                  </a:highlight>
                  <a:latin typeface="Courier New" panose="02070309020205020404" pitchFamily="49" charset="0"/>
                  <a:cs typeface="Courier New" panose="02070309020205020404" pitchFamily="49" charset="0"/>
                </a:rPr>
                <a:t>#include &lt;iostream&gt;</a:t>
              </a:r>
            </a:p>
            <a:p>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main</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0" dirty="0">
                  <a:solidFill>
                    <a:srgbClr val="808080"/>
                  </a:solidFill>
                  <a:highlight>
                    <a:srgbClr val="FFFFFF"/>
                  </a:highlight>
                  <a:latin typeface="Courier New" panose="02070309020205020404" pitchFamily="49" charset="0"/>
                  <a:cs typeface="Courier New" panose="02070309020205020404" pitchFamily="49" charset="0"/>
                </a:rPr>
                <a:t>"Hello World!"</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std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b="0" dirty="0" err="1">
                  <a:solidFill>
                    <a:srgbClr val="000000"/>
                  </a:solidFill>
                  <a:highlight>
                    <a:srgbClr val="FFFFFF"/>
                  </a:highlight>
                  <a:latin typeface="Courier New" panose="02070309020205020404" pitchFamily="49" charset="0"/>
                  <a:cs typeface="Courier New" panose="02070309020205020404" pitchFamily="49" charset="0"/>
                </a:rPr>
                <a:t>endl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chemeClr val="tx1"/>
                </a:solidFill>
                <a:latin typeface="Courier New" panose="02070309020205020404" pitchFamily="49" charset="0"/>
                <a:cs typeface="Courier New" panose="02070309020205020404" pitchFamily="49" charset="0"/>
              </a:endParaRPr>
            </a:p>
          </p:txBody>
        </p:sp>
        <p:pic>
          <p:nvPicPr>
            <p:cNvPr id="13" name="Grafik 12">
              <a:extLst>
                <a:ext uri="{FF2B5EF4-FFF2-40B4-BE49-F238E27FC236}">
                  <a16:creationId xmlns:a16="http://schemas.microsoft.com/office/drawing/2014/main" id="{C8A338A1-936D-A3BE-B537-B23913DCF0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
        <p:nvSpPr>
          <p:cNvPr id="14" name="Pfeil: nach rechts 13">
            <a:extLst>
              <a:ext uri="{FF2B5EF4-FFF2-40B4-BE49-F238E27FC236}">
                <a16:creationId xmlns:a16="http://schemas.microsoft.com/office/drawing/2014/main" id="{4411948B-4960-E378-2B82-50258846436B}"/>
              </a:ext>
            </a:extLst>
          </p:cNvPr>
          <p:cNvSpPr/>
          <p:nvPr/>
        </p:nvSpPr>
        <p:spPr>
          <a:xfrm>
            <a:off x="5937488" y="4256919"/>
            <a:ext cx="317022" cy="301364"/>
          </a:xfrm>
          <a:prstGeom prst="rightArrow">
            <a:avLst>
              <a:gd name="adj1" fmla="val 33593"/>
              <a:gd name="adj2" fmla="val 6191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161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5864CE4-D308-318B-717C-DC302C4012EA}"/>
              </a:ext>
            </a:extLst>
          </p:cNvPr>
          <p:cNvSpPr/>
          <p:nvPr/>
        </p:nvSpPr>
        <p:spPr>
          <a:xfrm>
            <a:off x="6311105" y="2827320"/>
            <a:ext cx="5545138" cy="316056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text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file	</a:t>
            </a:r>
            <a:r>
              <a:rPr lang="en-US" sz="1000" b="0" dirty="0">
                <a:solidFill>
                  <a:srgbClr val="808080"/>
                </a:solidFill>
                <a:highlight>
                  <a:srgbClr val="FFFFFF"/>
                </a:highlight>
                <a:latin typeface="Courier New" panose="02070309020205020404" pitchFamily="49" charset="0"/>
                <a:cs typeface="Courier New" panose="02070309020205020404" pitchFamily="49" charset="0"/>
              </a:rPr>
              <a:t>"hello.cpp"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section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text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startup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808080"/>
                </a:solidFill>
                <a:highlight>
                  <a:srgbClr val="FFFFFF"/>
                </a:highlight>
                <a:latin typeface="Courier New" panose="02070309020205020404" pitchFamily="49" charset="0"/>
                <a:cs typeface="Courier New" panose="02070309020205020404" pitchFamily="49" charset="0"/>
              </a:rPr>
              <a:t>"ax"</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progbits</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p2align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4</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0x90</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Begin function 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cxx_global_var_init</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type	__cxx_global_var_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@function</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cxx_global_var_init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 @__cxx_global_var_init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cfi_startproc</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804000"/>
                </a:solidFill>
                <a:highlight>
                  <a:srgbClr val="FFFFFF"/>
                </a:highlight>
                <a:latin typeface="Courier New" panose="02070309020205020404" pitchFamily="49" charset="0"/>
                <a:cs typeface="Courier New" panose="02070309020205020404" pitchFamily="49" charset="0"/>
              </a:rPr>
              <a:t># %bb.0:</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pushq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cfi_def_cfa_offset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16</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cfi_offset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16</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movq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rsp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cfi_def_cfa_register</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_ZStL8__ioinit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callq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_ZNSt8ios_base4InitC1Ev@PLT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movq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_ZNSt8ios_base4InitD1Ev@GOTPCREL</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_ZStL8__ioinit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rsi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dso_handle</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rdx</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dirty="0">
                <a:solidFill>
                  <a:srgbClr val="008000"/>
                </a:solidFill>
                <a:highlight>
                  <a:srgbClr val="FFFFFF"/>
                </a:highlight>
                <a:latin typeface="Courier New" panose="02070309020205020404" pitchFamily="49" charset="0"/>
                <a:cs typeface="Courier New" panose="02070309020205020404" pitchFamily="49" charset="0"/>
              </a:rPr>
              <a:t>// 100 lines in total</a:t>
            </a:r>
          </a:p>
        </p:txBody>
      </p:sp>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Memory Types and Linking</a:t>
            </a:r>
          </a:p>
          <a:p>
            <a:r>
              <a:rPr lang="de-DE" dirty="0" err="1"/>
              <a:t>Reminder</a:t>
            </a:r>
            <a:r>
              <a:rPr lang="de-DE" dirty="0"/>
              <a:t>: </a:t>
            </a:r>
            <a:r>
              <a:rPr lang="de-DE" dirty="0" err="1"/>
              <a:t>Compiling</a:t>
            </a:r>
            <a:r>
              <a:rPr lang="de-DE" dirty="0"/>
              <a:t> </a:t>
            </a:r>
            <a:r>
              <a:rPr lang="de-DE" dirty="0" err="1"/>
              <a:t>and</a:t>
            </a:r>
            <a:r>
              <a:rPr lang="de-DE" dirty="0"/>
              <a:t> Linking</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38</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1564888"/>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r>
                        <a:rPr lang="en-US" b="1" noProof="0" dirty="0"/>
                        <a:t>2</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Compilation</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–S </a:t>
                      </a:r>
                      <a:r>
                        <a:rPr lang="en-US" sz="1800" noProof="0" dirty="0" err="1">
                          <a:latin typeface="Courier New" panose="02070309020205020404" pitchFamily="49" charset="0"/>
                          <a:cs typeface="Courier New" panose="02070309020205020404" pitchFamily="49" charset="0"/>
                        </a:rPr>
                        <a:t>hello.i</a:t>
                      </a:r>
                      <a:r>
                        <a:rPr lang="en-US" sz="1800" noProof="0" dirty="0">
                          <a:latin typeface="Courier New" panose="02070309020205020404" pitchFamily="49" charset="0"/>
                          <a:cs typeface="Courier New" panose="02070309020205020404" pitchFamily="49" charset="0"/>
                        </a:rPr>
                        <a:t> –o </a:t>
                      </a:r>
                      <a:r>
                        <a:rPr lang="en-US" sz="1800" noProof="0" dirty="0" err="1">
                          <a:latin typeface="Courier New" panose="02070309020205020404" pitchFamily="49" charset="0"/>
                          <a:cs typeface="Courier New" panose="02070309020205020404" pitchFamily="49" charset="0"/>
                        </a:rPr>
                        <a:t>hello.s</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Translates high-level C++ code to low-level, platform-dependent, but still human-readable assembly instructions</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bl>
          </a:graphicData>
        </a:graphic>
      </p:graphicFrame>
      <p:sp>
        <p:nvSpPr>
          <p:cNvPr id="5" name="Rechteck 4">
            <a:extLst>
              <a:ext uri="{FF2B5EF4-FFF2-40B4-BE49-F238E27FC236}">
                <a16:creationId xmlns:a16="http://schemas.microsoft.com/office/drawing/2014/main" id="{892CA53D-42B3-2995-CB43-DA50EDAA81E3}"/>
              </a:ext>
            </a:extLst>
          </p:cNvPr>
          <p:cNvSpPr/>
          <p:nvPr/>
        </p:nvSpPr>
        <p:spPr>
          <a:xfrm>
            <a:off x="335756" y="2831253"/>
            <a:ext cx="5545138" cy="316056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900" dirty="0">
                <a:solidFill>
                  <a:srgbClr val="804000"/>
                </a:solidFill>
                <a:highlight>
                  <a:srgbClr val="FFFFFF"/>
                </a:highlight>
                <a:latin typeface="Courier New" panose="02070309020205020404" pitchFamily="49" charset="0"/>
                <a:cs typeface="Courier New" panose="02070309020205020404" pitchFamily="49" charset="0"/>
              </a:rPr>
              <a:t># 1 "hello.cpp"</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1</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404 "&lt;built-in&gt;"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"&lt;command line&gt;" 1</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"&lt;built-in&gt;" 2</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"hello.cpp" 2</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/11/iostream" 1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37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/11/iostream" 3</a:t>
            </a:r>
          </a:p>
          <a:p>
            <a:endParaRPr lang="en-US" sz="9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dirty="0">
                <a:solidFill>
                  <a:srgbClr val="804000"/>
                </a:solidFill>
                <a:highlight>
                  <a:srgbClr val="FFFFFF"/>
                </a:highlight>
                <a:latin typeface="Courier New" panose="02070309020205020404" pitchFamily="49" charset="0"/>
                <a:cs typeface="Courier New" panose="02070309020205020404" pitchFamily="49" charset="0"/>
              </a:rPr>
              <a:t># 1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/x86_64-linux-gnu/11/../../../../include/x86_64-linux-gnu/</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/11/bits/</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c++config.h</a:t>
            </a:r>
            <a:r>
              <a:rPr lang="en-US" sz="900" dirty="0">
                <a:solidFill>
                  <a:srgbClr val="804000"/>
                </a:solidFill>
                <a:highlight>
                  <a:srgbClr val="FFFFFF"/>
                </a:highlight>
                <a:latin typeface="Courier New" panose="02070309020205020404" pitchFamily="49" charset="0"/>
                <a:cs typeface="Courier New" panose="02070309020205020404" pitchFamily="49" charset="0"/>
              </a:rPr>
              <a:t>" 1 3</a:t>
            </a:r>
          </a:p>
          <a:p>
            <a:r>
              <a:rPr lang="en-US" sz="900" dirty="0">
                <a:solidFill>
                  <a:srgbClr val="804000"/>
                </a:solidFill>
                <a:highlight>
                  <a:srgbClr val="FFFFFF"/>
                </a:highlight>
                <a:latin typeface="Courier New" panose="02070309020205020404" pitchFamily="49" charset="0"/>
                <a:cs typeface="Courier New" panose="02070309020205020404" pitchFamily="49" charset="0"/>
              </a:rPr>
              <a:t># 278 "/</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usr</a:t>
            </a:r>
            <a:r>
              <a:rPr lang="en-US" sz="900" dirty="0">
                <a:solidFill>
                  <a:srgbClr val="804000"/>
                </a:solidFill>
                <a:highlight>
                  <a:srgbClr val="FFFFFF"/>
                </a:highlight>
                <a:latin typeface="Courier New" panose="02070309020205020404" pitchFamily="49" charset="0"/>
                <a:cs typeface="Courier New" panose="02070309020205020404" pitchFamily="49" charset="0"/>
              </a:rPr>
              <a:t>/bin/../lib/</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gcc</a:t>
            </a:r>
            <a:r>
              <a:rPr lang="en-US" sz="900" dirty="0">
                <a:solidFill>
                  <a:srgbClr val="804000"/>
                </a:solidFill>
                <a:highlight>
                  <a:srgbClr val="FFFFFF"/>
                </a:highlight>
                <a:latin typeface="Courier New" panose="02070309020205020404" pitchFamily="49" charset="0"/>
                <a:cs typeface="Courier New" panose="02070309020205020404" pitchFamily="49" charset="0"/>
              </a:rPr>
              <a:t>/x86_64-linux-gnu/11/../../../../include/x86_64-linux-gnu/</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a:t>
            </a:r>
            <a:r>
              <a:rPr lang="en-US" sz="900" dirty="0">
                <a:solidFill>
                  <a:srgbClr val="804000"/>
                </a:solidFill>
                <a:highlight>
                  <a:srgbClr val="FFFFFF"/>
                </a:highlight>
                <a:latin typeface="Courier New" panose="02070309020205020404" pitchFamily="49" charset="0"/>
                <a:cs typeface="Courier New" panose="02070309020205020404" pitchFamily="49" charset="0"/>
              </a:rPr>
              <a:t>/11/bits/</a:t>
            </a:r>
            <a:r>
              <a:rPr lang="en-US" sz="900" dirty="0" err="1">
                <a:solidFill>
                  <a:srgbClr val="804000"/>
                </a:solidFill>
                <a:highlight>
                  <a:srgbClr val="FFFFFF"/>
                </a:highlight>
                <a:latin typeface="Courier New" panose="02070309020205020404" pitchFamily="49" charset="0"/>
                <a:cs typeface="Courier New" panose="02070309020205020404" pitchFamily="49" charset="0"/>
              </a:rPr>
              <a:t>c++config.h</a:t>
            </a:r>
            <a:r>
              <a:rPr lang="en-US" sz="900" dirty="0">
                <a:solidFill>
                  <a:srgbClr val="804000"/>
                </a:solidFill>
                <a:highlight>
                  <a:srgbClr val="FFFFFF"/>
                </a:highlight>
                <a:latin typeface="Courier New" panose="02070309020205020404" pitchFamily="49" charset="0"/>
                <a:cs typeface="Courier New" panose="02070309020205020404" pitchFamily="49" charset="0"/>
              </a:rPr>
              <a:t>" 3</a:t>
            </a:r>
          </a:p>
          <a:p>
            <a:r>
              <a:rPr lang="en-US" sz="900" b="1" dirty="0">
                <a:solidFill>
                  <a:srgbClr val="0000FF"/>
                </a:solidFill>
                <a:highlight>
                  <a:srgbClr val="FFFFFF"/>
                </a:highlight>
                <a:latin typeface="Courier New" panose="02070309020205020404" pitchFamily="49" charset="0"/>
                <a:cs typeface="Courier New" panose="02070309020205020404" pitchFamily="49" charset="0"/>
              </a:rPr>
              <a:t>namespace</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std</a:t>
            </a:r>
          </a:p>
          <a:p>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1" dirty="0">
                <a:solidFill>
                  <a:srgbClr val="0000FF"/>
                </a:solidFill>
                <a:highlight>
                  <a:srgbClr val="FFFFFF"/>
                </a:highlight>
                <a:latin typeface="Courier New" panose="02070309020205020404" pitchFamily="49" charset="0"/>
                <a:cs typeface="Courier New" panose="02070309020205020404" pitchFamily="49" charset="0"/>
              </a:rPr>
              <a:t>typedef</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long</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unsigned</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int</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err="1">
                <a:solidFill>
                  <a:srgbClr val="8000FF"/>
                </a:solidFill>
                <a:highlight>
                  <a:srgbClr val="FFFFFF"/>
                </a:highlight>
                <a:latin typeface="Courier New" panose="02070309020205020404" pitchFamily="49" charset="0"/>
                <a:cs typeface="Courier New" panose="02070309020205020404" pitchFamily="49" charset="0"/>
              </a:rPr>
              <a:t>size_t</a:t>
            </a:r>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1" dirty="0">
                <a:solidFill>
                  <a:srgbClr val="0000FF"/>
                </a:solidFill>
                <a:highlight>
                  <a:srgbClr val="FFFFFF"/>
                </a:highlight>
                <a:latin typeface="Courier New" panose="02070309020205020404" pitchFamily="49" charset="0"/>
                <a:cs typeface="Courier New" panose="02070309020205020404" pitchFamily="49" charset="0"/>
              </a:rPr>
              <a:t>typedef</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long</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a:solidFill>
                  <a:srgbClr val="8000FF"/>
                </a:solidFill>
                <a:highlight>
                  <a:srgbClr val="FFFFFF"/>
                </a:highlight>
                <a:latin typeface="Courier New" panose="02070309020205020404" pitchFamily="49" charset="0"/>
                <a:cs typeface="Courier New" panose="02070309020205020404" pitchFamily="49" charset="0"/>
              </a:rPr>
              <a:t>int</a:t>
            </a:r>
            <a:r>
              <a:rPr lang="en-US" sz="900" b="0" dirty="0">
                <a:solidFill>
                  <a:srgbClr val="000000"/>
                </a:solidFill>
                <a:highlight>
                  <a:srgbClr val="FFFFFF"/>
                </a:highlight>
                <a:latin typeface="Courier New" panose="02070309020205020404" pitchFamily="49" charset="0"/>
                <a:cs typeface="Courier New" panose="02070309020205020404" pitchFamily="49" charset="0"/>
              </a:rPr>
              <a:t> </a:t>
            </a:r>
            <a:r>
              <a:rPr lang="en-US" sz="900" b="0" dirty="0" err="1">
                <a:solidFill>
                  <a:srgbClr val="8000FF"/>
                </a:solidFill>
                <a:highlight>
                  <a:srgbClr val="FFFFFF"/>
                </a:highlight>
                <a:latin typeface="Courier New" panose="02070309020205020404" pitchFamily="49" charset="0"/>
                <a:cs typeface="Courier New" panose="02070309020205020404" pitchFamily="49" charset="0"/>
              </a:rPr>
              <a:t>ptrdiff_t</a:t>
            </a:r>
            <a:r>
              <a:rPr lang="en-US" sz="9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9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900" b="0" dirty="0">
                <a:solidFill>
                  <a:srgbClr val="008000"/>
                </a:solidFill>
                <a:highlight>
                  <a:srgbClr val="FFFFFF"/>
                </a:highlight>
                <a:latin typeface="Courier New" panose="02070309020205020404" pitchFamily="49" charset="0"/>
                <a:cs typeface="Courier New" panose="02070309020205020404" pitchFamily="49" charset="0"/>
              </a:rPr>
              <a:t>// plus 30.000+ more lines</a:t>
            </a:r>
            <a:endParaRPr kumimoji="0" lang="en-US" sz="16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8" name="Pfeil: nach rechts 7">
            <a:extLst>
              <a:ext uri="{FF2B5EF4-FFF2-40B4-BE49-F238E27FC236}">
                <a16:creationId xmlns:a16="http://schemas.microsoft.com/office/drawing/2014/main" id="{882B512B-C9FA-B9CD-0127-E5379C0AB816}"/>
              </a:ext>
            </a:extLst>
          </p:cNvPr>
          <p:cNvSpPr/>
          <p:nvPr/>
        </p:nvSpPr>
        <p:spPr>
          <a:xfrm>
            <a:off x="5937488" y="4260852"/>
            <a:ext cx="317022" cy="301364"/>
          </a:xfrm>
          <a:prstGeom prst="rightArrow">
            <a:avLst>
              <a:gd name="adj1" fmla="val 33593"/>
              <a:gd name="adj2" fmla="val 6191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4817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Memory Types and Linking</a:t>
            </a:r>
          </a:p>
          <a:p>
            <a:r>
              <a:rPr lang="de-DE" dirty="0" err="1"/>
              <a:t>Reminder</a:t>
            </a:r>
            <a:r>
              <a:rPr lang="de-DE" dirty="0"/>
              <a:t>: </a:t>
            </a:r>
            <a:r>
              <a:rPr lang="de-DE" dirty="0" err="1"/>
              <a:t>Compiling</a:t>
            </a:r>
            <a:r>
              <a:rPr lang="de-DE" dirty="0"/>
              <a:t> </a:t>
            </a:r>
            <a:r>
              <a:rPr lang="de-DE" dirty="0" err="1"/>
              <a:t>and</a:t>
            </a:r>
            <a:r>
              <a:rPr lang="de-DE" dirty="0"/>
              <a:t> Linking</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39</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1300976"/>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3</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Assembly</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–c </a:t>
                      </a:r>
                      <a:r>
                        <a:rPr lang="en-US" sz="1800" noProof="0" dirty="0" err="1">
                          <a:latin typeface="Courier New" panose="02070309020205020404" pitchFamily="49" charset="0"/>
                          <a:cs typeface="Courier New" panose="02070309020205020404" pitchFamily="49" charset="0"/>
                        </a:rPr>
                        <a:t>hello.s</a:t>
                      </a:r>
                      <a:r>
                        <a:rPr lang="en-US" sz="1800" noProof="0" dirty="0">
                          <a:latin typeface="Courier New" panose="02070309020205020404" pitchFamily="49" charset="0"/>
                          <a:cs typeface="Courier New" panose="02070309020205020404" pitchFamily="49" charset="0"/>
                        </a:rPr>
                        <a:t> –o </a:t>
                      </a:r>
                      <a:r>
                        <a:rPr lang="en-US" sz="1800" noProof="0" dirty="0" err="1">
                          <a:latin typeface="Courier New" panose="02070309020205020404" pitchFamily="49" charset="0"/>
                          <a:cs typeface="Courier New" panose="02070309020205020404" pitchFamily="49" charset="0"/>
                        </a:rPr>
                        <a:t>hello.o</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Produces binary machine code; not yet executable</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bl>
          </a:graphicData>
        </a:graphic>
      </p:graphicFrame>
      <p:sp>
        <p:nvSpPr>
          <p:cNvPr id="3" name="Rechteck 2">
            <a:extLst>
              <a:ext uri="{FF2B5EF4-FFF2-40B4-BE49-F238E27FC236}">
                <a16:creationId xmlns:a16="http://schemas.microsoft.com/office/drawing/2014/main" id="{CACA0CAD-3D28-F0FF-447C-9E84C3D3D521}"/>
              </a:ext>
            </a:extLst>
          </p:cNvPr>
          <p:cNvSpPr/>
          <p:nvPr/>
        </p:nvSpPr>
        <p:spPr>
          <a:xfrm>
            <a:off x="335756" y="2827320"/>
            <a:ext cx="5545138" cy="316056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text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file	</a:t>
            </a:r>
            <a:r>
              <a:rPr lang="en-US" sz="1000" b="0" dirty="0">
                <a:solidFill>
                  <a:srgbClr val="808080"/>
                </a:solidFill>
                <a:highlight>
                  <a:srgbClr val="FFFFFF"/>
                </a:highlight>
                <a:latin typeface="Courier New" panose="02070309020205020404" pitchFamily="49" charset="0"/>
                <a:cs typeface="Courier New" panose="02070309020205020404" pitchFamily="49" charset="0"/>
              </a:rPr>
              <a:t>"hello.cpp"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section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text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startup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808080"/>
                </a:solidFill>
                <a:highlight>
                  <a:srgbClr val="FFFFFF"/>
                </a:highlight>
                <a:latin typeface="Courier New" panose="02070309020205020404" pitchFamily="49" charset="0"/>
                <a:cs typeface="Courier New" panose="02070309020205020404" pitchFamily="49" charset="0"/>
              </a:rPr>
              <a:t>"ax"</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progbits</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p2align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4</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0x90</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Begin function 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cxx_global_var_init</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type	__cxx_global_var_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@function</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cxx_global_var_init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 @__cxx_global_var_init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cfi_startproc</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804000"/>
                </a:solidFill>
                <a:highlight>
                  <a:srgbClr val="FFFFFF"/>
                </a:highlight>
                <a:latin typeface="Courier New" panose="02070309020205020404" pitchFamily="49" charset="0"/>
                <a:cs typeface="Courier New" panose="02070309020205020404" pitchFamily="49" charset="0"/>
              </a:rPr>
              <a:t># %bb.0:</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pushq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cfi_def_cfa_offset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16</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cfi_offset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FF8000"/>
                </a:solidFill>
                <a:highlight>
                  <a:srgbClr val="FFFFFF"/>
                </a:highlight>
                <a:latin typeface="Courier New" panose="02070309020205020404" pitchFamily="49" charset="0"/>
                <a:cs typeface="Courier New" panose="02070309020205020404" pitchFamily="49" charset="0"/>
              </a:rPr>
              <a:t>16</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movq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rsp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cfi_def_cfa_register</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rbp</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_ZStL8__ioinit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callq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_ZNSt8ios_base4InitC1Ev@PLT</a:t>
            </a: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movq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_ZNSt8ios_base4InitD1Ev@GOTPCREL</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_ZStL8__ioinit</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rsi</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leaq</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__</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dso_handle</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rip</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000" b="0" dirty="0" err="1">
                <a:solidFill>
                  <a:srgbClr val="000000"/>
                </a:solidFill>
                <a:highlight>
                  <a:srgbClr val="FFFFFF"/>
                </a:highlight>
                <a:latin typeface="Courier New" panose="02070309020205020404" pitchFamily="49" charset="0"/>
                <a:cs typeface="Courier New" panose="02070309020205020404" pitchFamily="49" charset="0"/>
              </a:rPr>
              <a:t>rdx</a:t>
            </a:r>
            <a:endParaRPr lang="en-US" sz="1000" b="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000" dirty="0">
                <a:solidFill>
                  <a:srgbClr val="008000"/>
                </a:solidFill>
                <a:highlight>
                  <a:srgbClr val="FFFFFF"/>
                </a:highlight>
                <a:latin typeface="Courier New" panose="02070309020205020404" pitchFamily="49" charset="0"/>
                <a:cs typeface="Courier New" panose="02070309020205020404" pitchFamily="49" charset="0"/>
              </a:rPr>
              <a:t>// 100 lines in total</a:t>
            </a:r>
          </a:p>
        </p:txBody>
      </p:sp>
      <p:pic>
        <p:nvPicPr>
          <p:cNvPr id="6" name="Grafik 5" descr="Binär mit einfarbiger Füllung">
            <a:extLst>
              <a:ext uri="{FF2B5EF4-FFF2-40B4-BE49-F238E27FC236}">
                <a16:creationId xmlns:a16="http://schemas.microsoft.com/office/drawing/2014/main" id="{21667919-7CC4-A210-2B4D-89ADADED27F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471606" y="3795533"/>
            <a:ext cx="1224136" cy="1224136"/>
          </a:xfrm>
          <a:prstGeom prst="rect">
            <a:avLst/>
          </a:prstGeom>
        </p:spPr>
      </p:pic>
      <p:sp>
        <p:nvSpPr>
          <p:cNvPr id="7" name="Pfeil: nach rechts 6">
            <a:extLst>
              <a:ext uri="{FF2B5EF4-FFF2-40B4-BE49-F238E27FC236}">
                <a16:creationId xmlns:a16="http://schemas.microsoft.com/office/drawing/2014/main" id="{459ABA6F-BA03-7ADA-FC82-64454A52BF89}"/>
              </a:ext>
            </a:extLst>
          </p:cNvPr>
          <p:cNvSpPr/>
          <p:nvPr/>
        </p:nvSpPr>
        <p:spPr>
          <a:xfrm>
            <a:off x="5937488" y="4260852"/>
            <a:ext cx="317022" cy="301364"/>
          </a:xfrm>
          <a:prstGeom prst="rightArrow">
            <a:avLst>
              <a:gd name="adj1" fmla="val 33593"/>
              <a:gd name="adj2" fmla="val 6191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8988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en-US" noProof="0" dirty="0"/>
          </a:p>
          <a:p>
            <a:r>
              <a:rPr lang="en-US" noProof="0" dirty="0"/>
              <a:t>Learning Objectives</a:t>
            </a:r>
          </a:p>
        </p:txBody>
      </p:sp>
      <p:sp>
        <p:nvSpPr>
          <p:cNvPr id="3" name="Textplatzhalter 2"/>
          <p:cNvSpPr>
            <a:spLocks noGrp="1"/>
          </p:cNvSpPr>
          <p:nvPr>
            <p:ph type="body" sz="quarter" idx="10"/>
          </p:nvPr>
        </p:nvSpPr>
        <p:spPr/>
        <p:txBody>
          <a:bodyPr/>
          <a:lstStyle/>
          <a:p>
            <a:pPr marL="0" indent="0">
              <a:buNone/>
            </a:pPr>
            <a:r>
              <a:rPr lang="en-US" dirty="0"/>
              <a:t>At the end of this lecture, you will…</a:t>
            </a:r>
          </a:p>
          <a:p>
            <a:pPr marL="0" indent="0">
              <a:buNone/>
            </a:pPr>
            <a:endParaRPr lang="en-US" dirty="0"/>
          </a:p>
          <a:p>
            <a:pPr>
              <a:buFont typeface="Arial" panose="020B0604020202020204" pitchFamily="34" charset="0"/>
              <a:buChar char="□"/>
            </a:pPr>
            <a:r>
              <a:rPr lang="en-US" dirty="0" smtClean="0"/>
              <a:t>Have a basic knowledge about embedded systems</a:t>
            </a:r>
          </a:p>
          <a:p>
            <a:pPr>
              <a:buFont typeface="Arial" panose="020B0604020202020204" pitchFamily="34" charset="0"/>
              <a:buChar char="□"/>
            </a:pPr>
            <a:endParaRPr lang="en-US" noProof="0" dirty="0"/>
          </a:p>
          <a:p>
            <a:pPr>
              <a:buFont typeface="Arial" panose="020B0604020202020204" pitchFamily="34" charset="0"/>
              <a:buChar char="□"/>
            </a:pPr>
            <a:r>
              <a:rPr lang="en-US" noProof="0" dirty="0" smtClean="0"/>
              <a:t>Know how to use specific hardware modules to increase program efficiency</a:t>
            </a:r>
          </a:p>
          <a:p>
            <a:pPr>
              <a:buFont typeface="Arial" panose="020B0604020202020204" pitchFamily="34" charset="0"/>
              <a:buChar char="□"/>
            </a:pPr>
            <a:endParaRPr lang="en-US" dirty="0"/>
          </a:p>
          <a:p>
            <a:pPr>
              <a:buFont typeface="Arial" panose="020B0604020202020204" pitchFamily="34" charset="0"/>
              <a:buChar char="□"/>
            </a:pPr>
            <a:r>
              <a:rPr lang="en-US" noProof="0" dirty="0" smtClean="0"/>
              <a:t>Learn about different memory regions and how to map variables into them</a:t>
            </a:r>
          </a:p>
          <a:p>
            <a:pPr>
              <a:buFont typeface="Arial" panose="020B0604020202020204" pitchFamily="34" charset="0"/>
              <a:buChar char="□"/>
            </a:pPr>
            <a:endParaRPr lang="en-US" dirty="0"/>
          </a:p>
          <a:p>
            <a:pPr>
              <a:buFont typeface="Arial" panose="020B0604020202020204" pitchFamily="34" charset="0"/>
              <a:buChar char="□"/>
            </a:pPr>
            <a:r>
              <a:rPr lang="en-US" noProof="0" dirty="0" smtClean="0"/>
              <a:t>Know the basics about coding standards and AUTOSAR</a:t>
            </a:r>
          </a:p>
          <a:p>
            <a:pPr>
              <a:buFont typeface="Arial" panose="020B0604020202020204" pitchFamily="34" charset="0"/>
              <a:buChar char="□"/>
            </a:pPr>
            <a:endParaRPr lang="en-US" dirty="0"/>
          </a:p>
          <a:p>
            <a:pPr>
              <a:buFont typeface="Arial" panose="020B0604020202020204" pitchFamily="34" charset="0"/>
              <a:buChar char="□"/>
            </a:pPr>
            <a:r>
              <a:rPr lang="en-US" noProof="0" dirty="0" smtClean="0"/>
              <a:t>Get an introduction about real-time operating systems</a:t>
            </a:r>
            <a:endParaRPr lang="en-US" noProof="0" dirty="0"/>
          </a:p>
        </p:txBody>
      </p:sp>
      <p:sp>
        <p:nvSpPr>
          <p:cNvPr id="4" name="Foliennummernplatzhalter 3">
            <a:extLst>
              <a:ext uri="{FF2B5EF4-FFF2-40B4-BE49-F238E27FC236}">
                <a16:creationId xmlns:a16="http://schemas.microsoft.com/office/drawing/2014/main" id="{D2B88307-AB87-B28F-49B1-93F324B85681}"/>
              </a:ext>
            </a:extLst>
          </p:cNvPr>
          <p:cNvSpPr>
            <a:spLocks noGrp="1"/>
          </p:cNvSpPr>
          <p:nvPr>
            <p:ph type="sldNum" sz="quarter" idx="4"/>
          </p:nvPr>
        </p:nvSpPr>
        <p:spPr/>
        <p:txBody>
          <a:bodyPr/>
          <a:lstStyle/>
          <a:p>
            <a:fld id="{F58435E4-A45A-4423-96D3-4E945C512564}" type="slidenum">
              <a:rPr lang="en-US" smtClean="0"/>
              <a:pPr/>
              <a:t>4</a:t>
            </a:fld>
            <a:endParaRPr lang="en-US" dirty="0"/>
          </a:p>
        </p:txBody>
      </p:sp>
    </p:spTree>
    <p:extLst>
      <p:ext uri="{BB962C8B-B14F-4D97-AF65-F5344CB8AC3E}">
        <p14:creationId xmlns:p14="http://schemas.microsoft.com/office/powerpoint/2010/main" val="1627841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Memory Types and Linking</a:t>
            </a:r>
          </a:p>
          <a:p>
            <a:r>
              <a:rPr lang="de-DE" dirty="0" err="1"/>
              <a:t>Reminder</a:t>
            </a:r>
            <a:r>
              <a:rPr lang="de-DE" dirty="0"/>
              <a:t>: </a:t>
            </a:r>
            <a:r>
              <a:rPr lang="de-DE" dirty="0" err="1"/>
              <a:t>Compiling</a:t>
            </a:r>
            <a:r>
              <a:rPr lang="de-DE" dirty="0"/>
              <a:t> </a:t>
            </a:r>
            <a:r>
              <a:rPr lang="de-DE" dirty="0" err="1"/>
              <a:t>and</a:t>
            </a:r>
            <a:r>
              <a:rPr lang="de-DE" dirty="0"/>
              <a:t> Linking</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40</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1564888"/>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4</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Linking</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clang++ </a:t>
                      </a:r>
                      <a:r>
                        <a:rPr lang="en-US" sz="1800" noProof="0" dirty="0" err="1">
                          <a:latin typeface="Courier New" panose="02070309020205020404" pitchFamily="49" charset="0"/>
                          <a:cs typeface="Courier New" panose="02070309020205020404" pitchFamily="49" charset="0"/>
                        </a:rPr>
                        <a:t>hello.o</a:t>
                      </a:r>
                      <a:r>
                        <a:rPr lang="en-US" sz="1800" noProof="0" dirty="0">
                          <a:latin typeface="Courier New" panose="02070309020205020404" pitchFamily="49" charset="0"/>
                          <a:cs typeface="Courier New" panose="02070309020205020404" pitchFamily="49" charset="0"/>
                        </a:rPr>
                        <a:t> –o hello</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Combines object file with necessary libraries and resolves symbol references; produces final executable</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bl>
          </a:graphicData>
        </a:graphic>
      </p:graphicFrame>
      <p:pic>
        <p:nvPicPr>
          <p:cNvPr id="5" name="Grafik 4" descr="Binär mit einfarbiger Füllung">
            <a:extLst>
              <a:ext uri="{FF2B5EF4-FFF2-40B4-BE49-F238E27FC236}">
                <a16:creationId xmlns:a16="http://schemas.microsoft.com/office/drawing/2014/main" id="{6996DDCF-A69A-220B-E950-D27E172B53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471606" y="3795533"/>
            <a:ext cx="1224136" cy="1224136"/>
          </a:xfrm>
          <a:prstGeom prst="rect">
            <a:avLst/>
          </a:prstGeom>
        </p:spPr>
      </p:pic>
      <p:pic>
        <p:nvPicPr>
          <p:cNvPr id="6" name="Grafik 5" descr="Binär mit einfarbiger Füllung">
            <a:extLst>
              <a:ext uri="{FF2B5EF4-FFF2-40B4-BE49-F238E27FC236}">
                <a16:creationId xmlns:a16="http://schemas.microsoft.com/office/drawing/2014/main" id="{800C58D0-E4C5-ACA8-F3F6-FF9524F6DE3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496257" y="3795533"/>
            <a:ext cx="1224136" cy="1224136"/>
          </a:xfrm>
          <a:prstGeom prst="rect">
            <a:avLst/>
          </a:prstGeom>
        </p:spPr>
      </p:pic>
      <p:sp>
        <p:nvSpPr>
          <p:cNvPr id="7" name="Pfeil: nach rechts 6">
            <a:extLst>
              <a:ext uri="{FF2B5EF4-FFF2-40B4-BE49-F238E27FC236}">
                <a16:creationId xmlns:a16="http://schemas.microsoft.com/office/drawing/2014/main" id="{2E361736-B635-4583-EBAC-2346064081BC}"/>
              </a:ext>
            </a:extLst>
          </p:cNvPr>
          <p:cNvSpPr/>
          <p:nvPr/>
        </p:nvSpPr>
        <p:spPr>
          <a:xfrm>
            <a:off x="5937488" y="4260852"/>
            <a:ext cx="317022" cy="301364"/>
          </a:xfrm>
          <a:prstGeom prst="rightArrow">
            <a:avLst>
              <a:gd name="adj1" fmla="val 33593"/>
              <a:gd name="adj2" fmla="val 6191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7410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D0DD9BA-B5B2-A6F6-2FA1-C7F082D8CF44}"/>
              </a:ext>
            </a:extLst>
          </p:cNvPr>
          <p:cNvSpPr>
            <a:spLocks noGrp="1"/>
          </p:cNvSpPr>
          <p:nvPr>
            <p:ph type="body" sz="quarter" idx="11"/>
          </p:nvPr>
        </p:nvSpPr>
        <p:spPr>
          <a:xfrm>
            <a:off x="335756" y="44624"/>
            <a:ext cx="11520488" cy="738000"/>
          </a:xfrm>
        </p:spPr>
        <p:txBody>
          <a:bodyPr/>
          <a:lstStyle/>
          <a:p>
            <a:r>
              <a:rPr lang="en-US" dirty="0">
                <a:solidFill>
                  <a:schemeClr val="bg2"/>
                </a:solidFill>
              </a:rPr>
              <a:t>Memory Types and Linking</a:t>
            </a:r>
          </a:p>
          <a:p>
            <a:r>
              <a:rPr lang="de-DE" dirty="0" err="1"/>
              <a:t>Reminder</a:t>
            </a:r>
            <a:r>
              <a:rPr lang="de-DE" dirty="0"/>
              <a:t>: </a:t>
            </a:r>
            <a:r>
              <a:rPr lang="de-DE" dirty="0" err="1"/>
              <a:t>Compiling</a:t>
            </a:r>
            <a:r>
              <a:rPr lang="de-DE" dirty="0"/>
              <a:t> </a:t>
            </a:r>
            <a:r>
              <a:rPr lang="de-DE" dirty="0" err="1"/>
              <a:t>and</a:t>
            </a:r>
            <a:r>
              <a:rPr lang="de-DE" dirty="0"/>
              <a:t> Linking</a:t>
            </a:r>
          </a:p>
        </p:txBody>
      </p:sp>
      <p:sp>
        <p:nvSpPr>
          <p:cNvPr id="4" name="Foliennummernplatzhalter 3">
            <a:extLst>
              <a:ext uri="{FF2B5EF4-FFF2-40B4-BE49-F238E27FC236}">
                <a16:creationId xmlns:a16="http://schemas.microsoft.com/office/drawing/2014/main" id="{532C17BD-D280-6339-5FE5-FDA291738AD0}"/>
              </a:ext>
            </a:extLst>
          </p:cNvPr>
          <p:cNvSpPr>
            <a:spLocks noGrp="1"/>
          </p:cNvSpPr>
          <p:nvPr>
            <p:ph type="sldNum" sz="quarter" idx="4"/>
          </p:nvPr>
        </p:nvSpPr>
        <p:spPr/>
        <p:txBody>
          <a:bodyPr/>
          <a:lstStyle/>
          <a:p>
            <a:fld id="{F58435E4-A45A-4423-96D3-4E945C512564}" type="slidenum">
              <a:rPr lang="en-US" smtClean="0"/>
              <a:pPr/>
              <a:t>41</a:t>
            </a:fld>
            <a:endParaRPr lang="en-US" dirty="0"/>
          </a:p>
        </p:txBody>
      </p:sp>
      <p:graphicFrame>
        <p:nvGraphicFramePr>
          <p:cNvPr id="10" name="Tabelle 9">
            <a:extLst>
              <a:ext uri="{FF2B5EF4-FFF2-40B4-BE49-F238E27FC236}">
                <a16:creationId xmlns:a16="http://schemas.microsoft.com/office/drawing/2014/main" id="{E7ED547D-2DBB-1C10-68B8-0D5DFA510B18}"/>
              </a:ext>
            </a:extLst>
          </p:cNvPr>
          <p:cNvGraphicFramePr>
            <a:graphicFrameLocks noGrp="1"/>
          </p:cNvGraphicFramePr>
          <p:nvPr>
            <p:extLst/>
          </p:nvPr>
        </p:nvGraphicFramePr>
        <p:xfrm>
          <a:off x="335756" y="980729"/>
          <a:ext cx="11520487" cy="1300976"/>
        </p:xfrm>
        <a:graphic>
          <a:graphicData uri="http://schemas.openxmlformats.org/drawingml/2006/table">
            <a:tbl>
              <a:tblPr firstRow="1" bandRow="1">
                <a:tableStyleId>{5940675A-B579-460E-94D1-54222C63F5DA}</a:tableStyleId>
              </a:tblPr>
              <a:tblGrid>
                <a:gridCol w="647676">
                  <a:extLst>
                    <a:ext uri="{9D8B030D-6E8A-4147-A177-3AD203B41FA5}">
                      <a16:colId xmlns:a16="http://schemas.microsoft.com/office/drawing/2014/main" val="81012550"/>
                    </a:ext>
                  </a:extLst>
                </a:gridCol>
                <a:gridCol w="1872208">
                  <a:extLst>
                    <a:ext uri="{9D8B030D-6E8A-4147-A177-3AD203B41FA5}">
                      <a16:colId xmlns:a16="http://schemas.microsoft.com/office/drawing/2014/main" val="1891249372"/>
                    </a:ext>
                  </a:extLst>
                </a:gridCol>
                <a:gridCol w="4464496">
                  <a:extLst>
                    <a:ext uri="{9D8B030D-6E8A-4147-A177-3AD203B41FA5}">
                      <a16:colId xmlns:a16="http://schemas.microsoft.com/office/drawing/2014/main" val="1882891487"/>
                    </a:ext>
                  </a:extLst>
                </a:gridCol>
                <a:gridCol w="4536107">
                  <a:extLst>
                    <a:ext uri="{9D8B030D-6E8A-4147-A177-3AD203B41FA5}">
                      <a16:colId xmlns:a16="http://schemas.microsoft.com/office/drawing/2014/main" val="4249664429"/>
                    </a:ext>
                  </a:extLst>
                </a:gridCol>
              </a:tblGrid>
              <a:tr h="650488">
                <a:tc>
                  <a:txBody>
                    <a:bodyPr/>
                    <a:lstStyle/>
                    <a:p>
                      <a:r>
                        <a:rPr lang="en-US" b="1" noProof="0" dirty="0">
                          <a:solidFill>
                            <a:schemeClr val="tx2"/>
                          </a:solidFill>
                        </a:rPr>
                        <a:t>#</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Name</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Command</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noProof="0" dirty="0">
                          <a:solidFill>
                            <a:schemeClr val="tx2"/>
                          </a:solidFill>
                        </a:rPr>
                        <a:t>Description</a:t>
                      </a:r>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8247339"/>
                  </a:ext>
                </a:extLst>
              </a:tr>
              <a:tr h="650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5</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Execution</a:t>
                      </a:r>
                      <a:endParaRPr lang="en-US" sz="1800" noProof="0" dirty="0">
                        <a:latin typeface="Courier New" panose="02070309020205020404" pitchFamily="49" charset="0"/>
                        <a:cs typeface="Courier New" panose="02070309020205020404" pitchFamily="49" charset="0"/>
                      </a:endParaRP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noProof="0" dirty="0">
                          <a:latin typeface="Courier New" panose="02070309020205020404" pitchFamily="49" charset="0"/>
                          <a:cs typeface="Courier New" panose="02070309020205020404" pitchFamily="49" charset="0"/>
                        </a:rPr>
                        <a:t>./hello</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noProof="0" dirty="0"/>
                        <a:t>Runs the program</a:t>
                      </a:r>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3253202"/>
                  </a:ext>
                </a:extLst>
              </a:tr>
            </a:tbl>
          </a:graphicData>
        </a:graphic>
      </p:graphicFrame>
      <p:sp>
        <p:nvSpPr>
          <p:cNvPr id="3" name="Sprechblase: rechteckig mit abgerundeten Ecken 2">
            <a:extLst>
              <a:ext uri="{FF2B5EF4-FFF2-40B4-BE49-F238E27FC236}">
                <a16:creationId xmlns:a16="http://schemas.microsoft.com/office/drawing/2014/main" id="{9C26BE87-504D-D3DD-C02C-CA98E55E1E49}"/>
              </a:ext>
            </a:extLst>
          </p:cNvPr>
          <p:cNvSpPr/>
          <p:nvPr/>
        </p:nvSpPr>
        <p:spPr>
          <a:xfrm>
            <a:off x="6023992" y="3717032"/>
            <a:ext cx="2304256" cy="432048"/>
          </a:xfrm>
          <a:prstGeom prst="wedgeRoundRectCallout">
            <a:avLst>
              <a:gd name="adj1" fmla="val 57152"/>
              <a:gd name="adj2" fmla="val 45918"/>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“Hello World!”</a:t>
            </a:r>
          </a:p>
        </p:txBody>
      </p:sp>
      <p:pic>
        <p:nvPicPr>
          <p:cNvPr id="6" name="Grafik 5" descr="Binär mit einfarbiger Füllung">
            <a:extLst>
              <a:ext uri="{FF2B5EF4-FFF2-40B4-BE49-F238E27FC236}">
                <a16:creationId xmlns:a16="http://schemas.microsoft.com/office/drawing/2014/main" id="{95F784EE-F361-49AD-EC40-8CF12A6DE88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471606" y="3795533"/>
            <a:ext cx="1224136" cy="1224136"/>
          </a:xfrm>
          <a:prstGeom prst="rect">
            <a:avLst/>
          </a:prstGeom>
        </p:spPr>
      </p:pic>
    </p:spTree>
    <p:extLst>
      <p:ext uri="{BB962C8B-B14F-4D97-AF65-F5344CB8AC3E}">
        <p14:creationId xmlns:p14="http://schemas.microsoft.com/office/powerpoint/2010/main" val="307781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smtClean="0"/>
              <a:t>Data </a:t>
            </a:r>
            <a:r>
              <a:rPr lang="de-DE" dirty="0" err="1" smtClean="0"/>
              <a:t>Sections</a:t>
            </a:r>
            <a:r>
              <a:rPr lang="de-DE" dirty="0" smtClean="0"/>
              <a:t> </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42</a:t>
            </a:fld>
            <a:endParaRPr lang="en-US" dirty="0"/>
          </a:p>
        </p:txBody>
      </p:sp>
      <p:sp>
        <p:nvSpPr>
          <p:cNvPr id="5" name="Cube 4"/>
          <p:cNvSpPr/>
          <p:nvPr/>
        </p:nvSpPr>
        <p:spPr>
          <a:xfrm>
            <a:off x="2040881" y="1244157"/>
            <a:ext cx="965376" cy="9217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t>Compiler</a:t>
            </a:r>
            <a:endParaRPr lang="de-DE" sz="1000" dirty="0"/>
          </a:p>
        </p:txBody>
      </p:sp>
      <p:sp>
        <p:nvSpPr>
          <p:cNvPr id="6" name="Rechteck 5"/>
          <p:cNvSpPr/>
          <p:nvPr/>
        </p:nvSpPr>
        <p:spPr>
          <a:xfrm>
            <a:off x="608093" y="1159035"/>
            <a:ext cx="643584" cy="707943"/>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7" name="Rechteck 6"/>
          <p:cNvSpPr/>
          <p:nvPr/>
        </p:nvSpPr>
        <p:spPr>
          <a:xfrm>
            <a:off x="736559" y="1308515"/>
            <a:ext cx="643584" cy="707943"/>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8" name="Rechteck 7"/>
          <p:cNvSpPr/>
          <p:nvPr/>
        </p:nvSpPr>
        <p:spPr>
          <a:xfrm>
            <a:off x="865026" y="1457995"/>
            <a:ext cx="643584" cy="707943"/>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9" name="Rechteck 8"/>
          <p:cNvSpPr/>
          <p:nvPr/>
        </p:nvSpPr>
        <p:spPr>
          <a:xfrm>
            <a:off x="6657783" y="1242804"/>
            <a:ext cx="643584" cy="707943"/>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10" name="Rechteck 9"/>
          <p:cNvSpPr/>
          <p:nvPr/>
        </p:nvSpPr>
        <p:spPr>
          <a:xfrm>
            <a:off x="6786250" y="1392284"/>
            <a:ext cx="643584" cy="707943"/>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11" name="Rechteck 10"/>
          <p:cNvSpPr/>
          <p:nvPr/>
        </p:nvSpPr>
        <p:spPr>
          <a:xfrm>
            <a:off x="6914716" y="1541764"/>
            <a:ext cx="643584" cy="707943"/>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bg1"/>
                </a:solidFill>
              </a:rPr>
              <a:t>*.o</a:t>
            </a:r>
          </a:p>
        </p:txBody>
      </p:sp>
      <p:sp>
        <p:nvSpPr>
          <p:cNvPr id="12" name="Cube 11"/>
          <p:cNvSpPr/>
          <p:nvPr/>
        </p:nvSpPr>
        <p:spPr>
          <a:xfrm>
            <a:off x="8135900" y="1242804"/>
            <a:ext cx="965376" cy="921781"/>
          </a:xfrm>
          <a:prstGeom prst="cub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Linker</a:t>
            </a:r>
            <a:endParaRPr lang="de-DE" sz="1000" dirty="0">
              <a:solidFill>
                <a:schemeClr val="tx1"/>
              </a:solidFill>
            </a:endParaRPr>
          </a:p>
        </p:txBody>
      </p:sp>
      <p:sp>
        <p:nvSpPr>
          <p:cNvPr id="13" name="Rechteck 12"/>
          <p:cNvSpPr/>
          <p:nvPr/>
        </p:nvSpPr>
        <p:spPr>
          <a:xfrm>
            <a:off x="7749749" y="2507926"/>
            <a:ext cx="643584" cy="48271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Linker</a:t>
            </a:r>
          </a:p>
          <a:p>
            <a:pPr algn="ctr"/>
            <a:r>
              <a:rPr lang="de-DE" sz="1000" dirty="0" err="1" smtClean="0">
                <a:solidFill>
                  <a:schemeClr val="tx1"/>
                </a:solidFill>
              </a:rPr>
              <a:t>script</a:t>
            </a:r>
            <a:endParaRPr lang="de-DE" sz="1000" dirty="0">
              <a:solidFill>
                <a:schemeClr val="tx1"/>
              </a:solidFill>
            </a:endParaRPr>
          </a:p>
        </p:txBody>
      </p:sp>
      <p:sp>
        <p:nvSpPr>
          <p:cNvPr id="16" name="Zylinder 15"/>
          <p:cNvSpPr/>
          <p:nvPr/>
        </p:nvSpPr>
        <p:spPr>
          <a:xfrm>
            <a:off x="9712681" y="1344974"/>
            <a:ext cx="836659" cy="717442"/>
          </a:xfrm>
          <a:prstGeom prst="ca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ELF</a:t>
            </a:r>
          </a:p>
          <a:p>
            <a:pPr algn="ctr"/>
            <a:r>
              <a:rPr lang="de-DE" sz="1000" dirty="0" err="1" smtClean="0">
                <a:solidFill>
                  <a:schemeClr val="tx1"/>
                </a:solidFill>
              </a:rPr>
              <a:t>executable</a:t>
            </a:r>
            <a:endParaRPr lang="de-DE" sz="1000" dirty="0">
              <a:solidFill>
                <a:schemeClr val="tx1"/>
              </a:solidFill>
            </a:endParaRPr>
          </a:p>
        </p:txBody>
      </p:sp>
      <p:sp>
        <p:nvSpPr>
          <p:cNvPr id="17" name="Pfeil nach rechts 16"/>
          <p:cNvSpPr/>
          <p:nvPr/>
        </p:nvSpPr>
        <p:spPr>
          <a:xfrm>
            <a:off x="1637827" y="1643254"/>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18" name="Pfeil nach rechts 17"/>
          <p:cNvSpPr/>
          <p:nvPr/>
        </p:nvSpPr>
        <p:spPr>
          <a:xfrm>
            <a:off x="3165331" y="1644118"/>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19" name="Pfeil nach rechts 18"/>
          <p:cNvSpPr/>
          <p:nvPr/>
        </p:nvSpPr>
        <p:spPr>
          <a:xfrm>
            <a:off x="7721416" y="1641061"/>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20" name="Pfeil nach rechts 19"/>
          <p:cNvSpPr/>
          <p:nvPr/>
        </p:nvSpPr>
        <p:spPr>
          <a:xfrm>
            <a:off x="9278261" y="1634393"/>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21" name="Pfeil nach rechts 20"/>
          <p:cNvSpPr/>
          <p:nvPr/>
        </p:nvSpPr>
        <p:spPr>
          <a:xfrm rot="16200000">
            <a:off x="8152755" y="2220294"/>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22" name="Pfeil nach rechts 21"/>
          <p:cNvSpPr/>
          <p:nvPr/>
        </p:nvSpPr>
        <p:spPr>
          <a:xfrm rot="16200000">
            <a:off x="8601733" y="2220294"/>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23" name="Rechteck 22"/>
          <p:cNvSpPr/>
          <p:nvPr/>
        </p:nvSpPr>
        <p:spPr>
          <a:xfrm>
            <a:off x="3549853" y="1257104"/>
            <a:ext cx="730423" cy="70794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24" name="Rechteck 23"/>
          <p:cNvSpPr/>
          <p:nvPr/>
        </p:nvSpPr>
        <p:spPr>
          <a:xfrm>
            <a:off x="3678320" y="1406584"/>
            <a:ext cx="740372" cy="70794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*.c/</a:t>
            </a:r>
          </a:p>
          <a:p>
            <a:pPr algn="ctr"/>
            <a:r>
              <a:rPr lang="de-DE" sz="1000" dirty="0" smtClean="0">
                <a:solidFill>
                  <a:schemeClr val="tx1"/>
                </a:solidFill>
              </a:rPr>
              <a:t>*.</a:t>
            </a:r>
            <a:r>
              <a:rPr lang="de-DE" sz="1000" dirty="0" err="1" smtClean="0">
                <a:solidFill>
                  <a:schemeClr val="tx1"/>
                </a:solidFill>
              </a:rPr>
              <a:t>cpp</a:t>
            </a:r>
            <a:endParaRPr lang="de-DE" sz="1000" dirty="0">
              <a:solidFill>
                <a:schemeClr val="tx1"/>
              </a:solidFill>
            </a:endParaRPr>
          </a:p>
        </p:txBody>
      </p:sp>
      <p:sp>
        <p:nvSpPr>
          <p:cNvPr id="25" name="Rechteck 24"/>
          <p:cNvSpPr/>
          <p:nvPr/>
        </p:nvSpPr>
        <p:spPr>
          <a:xfrm>
            <a:off x="3806786" y="1556064"/>
            <a:ext cx="740371" cy="70794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*.s</a:t>
            </a:r>
          </a:p>
        </p:txBody>
      </p:sp>
      <p:sp>
        <p:nvSpPr>
          <p:cNvPr id="27" name="Cube 26"/>
          <p:cNvSpPr/>
          <p:nvPr/>
        </p:nvSpPr>
        <p:spPr>
          <a:xfrm>
            <a:off x="5076888" y="1221347"/>
            <a:ext cx="1068319" cy="921781"/>
          </a:xfrm>
          <a:prstGeom prst="cub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Assembler</a:t>
            </a:r>
            <a:endParaRPr lang="de-DE" sz="1000" dirty="0">
              <a:solidFill>
                <a:schemeClr val="tx1"/>
              </a:solidFill>
            </a:endParaRPr>
          </a:p>
        </p:txBody>
      </p:sp>
      <p:sp>
        <p:nvSpPr>
          <p:cNvPr id="28" name="Pfeil nach rechts 27"/>
          <p:cNvSpPr/>
          <p:nvPr/>
        </p:nvSpPr>
        <p:spPr>
          <a:xfrm>
            <a:off x="4673835" y="1620444"/>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30" name="Pfeil nach rechts 29"/>
          <p:cNvSpPr/>
          <p:nvPr/>
        </p:nvSpPr>
        <p:spPr>
          <a:xfrm>
            <a:off x="6271633" y="1641912"/>
            <a:ext cx="257434" cy="223723"/>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15" name="Zylinder 14"/>
          <p:cNvSpPr/>
          <p:nvPr/>
        </p:nvSpPr>
        <p:spPr>
          <a:xfrm>
            <a:off x="8618588" y="2556604"/>
            <a:ext cx="836659" cy="418352"/>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solidFill>
                  <a:schemeClr val="tx1"/>
                </a:solidFill>
              </a:rPr>
              <a:t>System</a:t>
            </a:r>
          </a:p>
          <a:p>
            <a:pPr algn="ctr"/>
            <a:r>
              <a:rPr lang="de-DE" sz="1000" dirty="0" smtClean="0">
                <a:solidFill>
                  <a:schemeClr val="tx1"/>
                </a:solidFill>
              </a:rPr>
              <a:t>Libraries</a:t>
            </a:r>
            <a:endParaRPr lang="de-DE" sz="1000" dirty="0">
              <a:solidFill>
                <a:schemeClr val="tx1"/>
              </a:solidFill>
            </a:endParaRPr>
          </a:p>
        </p:txBody>
      </p:sp>
      <p:grpSp>
        <p:nvGrpSpPr>
          <p:cNvPr id="88" name="Gruppieren 87"/>
          <p:cNvGrpSpPr/>
          <p:nvPr/>
        </p:nvGrpSpPr>
        <p:grpSpPr>
          <a:xfrm>
            <a:off x="3667258" y="2555649"/>
            <a:ext cx="7932292" cy="3420300"/>
            <a:chOff x="474696" y="2581709"/>
            <a:chExt cx="7932292" cy="3420300"/>
          </a:xfrm>
        </p:grpSpPr>
        <p:sp>
          <p:nvSpPr>
            <p:cNvPr id="31" name="Rechteck 30"/>
            <p:cNvSpPr/>
            <p:nvPr/>
          </p:nvSpPr>
          <p:spPr>
            <a:xfrm>
              <a:off x="479376" y="2834019"/>
              <a:ext cx="1252800" cy="1769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000" dirty="0" err="1">
                  <a:solidFill>
                    <a:schemeClr val="tx1"/>
                  </a:solidFill>
                </a:rPr>
                <a:t>v</a:t>
              </a:r>
              <a:r>
                <a:rPr lang="de-DE" sz="1000" dirty="0" err="1" smtClean="0">
                  <a:solidFill>
                    <a:schemeClr val="tx1"/>
                  </a:solidFill>
                </a:rPr>
                <a:t>oid</a:t>
              </a:r>
              <a:r>
                <a:rPr lang="de-DE" sz="1000" dirty="0" smtClean="0">
                  <a:solidFill>
                    <a:schemeClr val="tx1"/>
                  </a:solidFill>
                </a:rPr>
                <a:t> f1() { }</a:t>
              </a:r>
              <a:endParaRPr lang="de-DE" sz="1000" dirty="0">
                <a:solidFill>
                  <a:schemeClr val="tx1"/>
                </a:solidFill>
              </a:endParaRPr>
            </a:p>
          </p:txBody>
        </p:sp>
        <p:sp>
          <p:nvSpPr>
            <p:cNvPr id="32" name="Rechteck 31"/>
            <p:cNvSpPr/>
            <p:nvPr/>
          </p:nvSpPr>
          <p:spPr>
            <a:xfrm>
              <a:off x="477942" y="3232471"/>
              <a:ext cx="1253532" cy="51925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v</a:t>
              </a:r>
              <a:r>
                <a:rPr lang="de-DE" sz="800" dirty="0" err="1" smtClean="0">
                  <a:solidFill>
                    <a:schemeClr val="tx1"/>
                  </a:solidFill>
                </a:rPr>
                <a:t>oid</a:t>
              </a:r>
              <a:r>
                <a:rPr lang="de-DE" sz="800" dirty="0" smtClean="0">
                  <a:solidFill>
                    <a:schemeClr val="tx1"/>
                  </a:solidFill>
                </a:rPr>
                <a:t> </a:t>
              </a:r>
              <a:r>
                <a:rPr lang="de-DE" sz="800" dirty="0" err="1" smtClean="0">
                  <a:solidFill>
                    <a:schemeClr val="tx1"/>
                  </a:solidFill>
                </a:rPr>
                <a:t>main</a:t>
              </a:r>
              <a:r>
                <a:rPr lang="de-DE" sz="800" dirty="0" smtClean="0">
                  <a:solidFill>
                    <a:schemeClr val="tx1"/>
                  </a:solidFill>
                </a:rPr>
                <a:t>() </a:t>
              </a:r>
            </a:p>
            <a:p>
              <a:r>
                <a:rPr lang="de-DE" sz="800" dirty="0" smtClean="0">
                  <a:solidFill>
                    <a:schemeClr val="tx1"/>
                  </a:solidFill>
                </a:rPr>
                <a:t>{</a:t>
              </a:r>
            </a:p>
            <a:p>
              <a:r>
                <a:rPr lang="de-DE" sz="800" dirty="0" smtClean="0">
                  <a:solidFill>
                    <a:schemeClr val="tx1"/>
                  </a:solidFill>
                </a:rPr>
                <a:t>   …</a:t>
              </a:r>
            </a:p>
            <a:p>
              <a:r>
                <a:rPr lang="de-DE" sz="800" dirty="0" smtClean="0">
                  <a:solidFill>
                    <a:schemeClr val="tx1"/>
                  </a:solidFill>
                </a:rPr>
                <a:t> }</a:t>
              </a:r>
              <a:endParaRPr lang="de-DE" sz="800" dirty="0">
                <a:solidFill>
                  <a:schemeClr val="tx1"/>
                </a:solidFill>
              </a:endParaRPr>
            </a:p>
          </p:txBody>
        </p:sp>
        <p:sp>
          <p:nvSpPr>
            <p:cNvPr id="33" name="Rechteck 32"/>
            <p:cNvSpPr/>
            <p:nvPr/>
          </p:nvSpPr>
          <p:spPr>
            <a:xfrm>
              <a:off x="476319" y="3854529"/>
              <a:ext cx="1253532" cy="1378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smtClean="0">
                  <a:solidFill>
                    <a:schemeClr val="tx1"/>
                  </a:solidFill>
                </a:rPr>
                <a:t>int</a:t>
              </a:r>
              <a:r>
                <a:rPr lang="de-DE" sz="800" dirty="0" smtClean="0">
                  <a:solidFill>
                    <a:schemeClr val="tx1"/>
                  </a:solidFill>
                </a:rPr>
                <a:t> xxx() { }</a:t>
              </a:r>
              <a:endParaRPr lang="de-DE" sz="800" dirty="0">
                <a:solidFill>
                  <a:schemeClr val="tx1"/>
                </a:solidFill>
              </a:endParaRPr>
            </a:p>
          </p:txBody>
        </p:sp>
        <p:sp>
          <p:nvSpPr>
            <p:cNvPr id="34" name="Rechteck 33"/>
            <p:cNvSpPr/>
            <p:nvPr/>
          </p:nvSpPr>
          <p:spPr>
            <a:xfrm>
              <a:off x="1980725" y="3138023"/>
              <a:ext cx="463807" cy="71650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solidFill>
                    <a:schemeClr val="tx1"/>
                  </a:solidFill>
                </a:rPr>
                <a:t>.</a:t>
              </a:r>
              <a:r>
                <a:rPr lang="de-DE" sz="800" dirty="0" err="1" smtClean="0">
                  <a:solidFill>
                    <a:schemeClr val="tx1"/>
                  </a:solidFill>
                </a:rPr>
                <a:t>text</a:t>
              </a:r>
              <a:endParaRPr lang="de-DE" sz="800" dirty="0">
                <a:solidFill>
                  <a:schemeClr val="tx1"/>
                </a:solidFill>
              </a:endParaRPr>
            </a:p>
          </p:txBody>
        </p:sp>
        <p:cxnSp>
          <p:nvCxnSpPr>
            <p:cNvPr id="36" name="Gerade Verbindung mit Pfeil 35"/>
            <p:cNvCxnSpPr>
              <a:stCxn id="31" idx="3"/>
            </p:cNvCxnSpPr>
            <p:nvPr/>
          </p:nvCxnSpPr>
          <p:spPr>
            <a:xfrm>
              <a:off x="1732176" y="2922502"/>
              <a:ext cx="246926" cy="38248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a:stCxn id="32" idx="3"/>
              <a:endCxn id="34" idx="1"/>
            </p:cNvCxnSpPr>
            <p:nvPr/>
          </p:nvCxnSpPr>
          <p:spPr>
            <a:xfrm>
              <a:off x="1731474" y="3492101"/>
              <a:ext cx="249251" cy="417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p:cNvCxnSpPr>
              <a:stCxn id="33" idx="3"/>
            </p:cNvCxnSpPr>
            <p:nvPr/>
          </p:nvCxnSpPr>
          <p:spPr>
            <a:xfrm flipV="1">
              <a:off x="1729852" y="3699872"/>
              <a:ext cx="249251" cy="22360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474696" y="5064939"/>
              <a:ext cx="1253672" cy="13788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c</a:t>
              </a:r>
              <a:r>
                <a:rPr lang="de-DE" sz="800" dirty="0" err="1" smtClean="0">
                  <a:solidFill>
                    <a:schemeClr val="tx1"/>
                  </a:solidFill>
                </a:rPr>
                <a:t>onst</a:t>
              </a:r>
              <a:r>
                <a:rPr lang="de-DE" sz="800" dirty="0" smtClean="0">
                  <a:solidFill>
                    <a:schemeClr val="tx1"/>
                  </a:solidFill>
                </a:rPr>
                <a:t> </a:t>
              </a:r>
              <a:r>
                <a:rPr lang="de-DE" sz="800" dirty="0" err="1" smtClean="0">
                  <a:solidFill>
                    <a:schemeClr val="tx1"/>
                  </a:solidFill>
                </a:rPr>
                <a:t>int</a:t>
              </a:r>
              <a:r>
                <a:rPr lang="de-DE" sz="800" dirty="0" smtClean="0">
                  <a:solidFill>
                    <a:schemeClr val="tx1"/>
                  </a:solidFill>
                </a:rPr>
                <a:t> BFZE = 1024;</a:t>
              </a:r>
              <a:endParaRPr lang="de-DE" sz="800" dirty="0">
                <a:solidFill>
                  <a:schemeClr val="tx1"/>
                </a:solidFill>
              </a:endParaRPr>
            </a:p>
          </p:txBody>
        </p:sp>
        <p:sp>
          <p:nvSpPr>
            <p:cNvPr id="42" name="Rechteck 41"/>
            <p:cNvSpPr/>
            <p:nvPr/>
          </p:nvSpPr>
          <p:spPr>
            <a:xfrm>
              <a:off x="474696" y="5321000"/>
              <a:ext cx="1253672" cy="13788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c</a:t>
              </a:r>
              <a:r>
                <a:rPr lang="de-DE" sz="800" dirty="0" err="1" smtClean="0">
                  <a:solidFill>
                    <a:schemeClr val="tx1"/>
                  </a:solidFill>
                </a:rPr>
                <a:t>onst</a:t>
              </a:r>
              <a:r>
                <a:rPr lang="de-DE" sz="800" dirty="0" smtClean="0">
                  <a:solidFill>
                    <a:schemeClr val="tx1"/>
                  </a:solidFill>
                </a:rPr>
                <a:t> </a:t>
              </a:r>
              <a:r>
                <a:rPr lang="de-DE" sz="800" dirty="0" err="1" smtClean="0">
                  <a:solidFill>
                    <a:schemeClr val="tx1"/>
                  </a:solidFill>
                </a:rPr>
                <a:t>char</a:t>
              </a:r>
              <a:r>
                <a:rPr lang="de-DE" sz="800" dirty="0" smtClean="0">
                  <a:solidFill>
                    <a:schemeClr val="tx1"/>
                  </a:solidFill>
                </a:rPr>
                <a:t> *</a:t>
              </a:r>
              <a:r>
                <a:rPr lang="de-DE" sz="800" dirty="0" err="1" smtClean="0">
                  <a:solidFill>
                    <a:schemeClr val="tx1"/>
                  </a:solidFill>
                </a:rPr>
                <a:t>str</a:t>
              </a:r>
              <a:r>
                <a:rPr lang="de-DE" sz="800" dirty="0" smtClean="0">
                  <a:solidFill>
                    <a:schemeClr val="tx1"/>
                  </a:solidFill>
                </a:rPr>
                <a:t> = „…“;</a:t>
              </a:r>
              <a:endParaRPr lang="de-DE" sz="800" dirty="0">
                <a:solidFill>
                  <a:schemeClr val="tx1"/>
                </a:solidFill>
              </a:endParaRPr>
            </a:p>
          </p:txBody>
        </p:sp>
        <p:sp>
          <p:nvSpPr>
            <p:cNvPr id="43" name="Rechteck 42"/>
            <p:cNvSpPr/>
            <p:nvPr/>
          </p:nvSpPr>
          <p:spPr>
            <a:xfrm>
              <a:off x="1979102" y="4879590"/>
              <a:ext cx="464492" cy="71650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solidFill>
                    <a:schemeClr val="tx1"/>
                  </a:solidFill>
                </a:rPr>
                <a:t>.</a:t>
              </a:r>
              <a:r>
                <a:rPr lang="de-DE" sz="800" dirty="0" err="1" smtClean="0">
                  <a:solidFill>
                    <a:schemeClr val="tx1"/>
                  </a:solidFill>
                </a:rPr>
                <a:t>rodata</a:t>
              </a:r>
              <a:endParaRPr lang="de-DE" sz="800" dirty="0">
                <a:solidFill>
                  <a:schemeClr val="tx1"/>
                </a:solidFill>
              </a:endParaRPr>
            </a:p>
          </p:txBody>
        </p:sp>
        <p:cxnSp>
          <p:nvCxnSpPr>
            <p:cNvPr id="49" name="Gerade Verbindung mit Pfeil 48"/>
            <p:cNvCxnSpPr/>
            <p:nvPr/>
          </p:nvCxnSpPr>
          <p:spPr>
            <a:xfrm>
              <a:off x="1728368" y="5130315"/>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p:nvPr/>
          </p:nvCxnSpPr>
          <p:spPr>
            <a:xfrm>
              <a:off x="1728368" y="5392643"/>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hteck 54"/>
            <p:cNvSpPr/>
            <p:nvPr/>
          </p:nvSpPr>
          <p:spPr>
            <a:xfrm>
              <a:off x="4514127" y="3323372"/>
              <a:ext cx="1253672" cy="13788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i</a:t>
              </a:r>
              <a:r>
                <a:rPr lang="de-DE" sz="800" dirty="0" err="1" smtClean="0">
                  <a:solidFill>
                    <a:schemeClr val="tx1"/>
                  </a:solidFill>
                </a:rPr>
                <a:t>nt</a:t>
              </a:r>
              <a:r>
                <a:rPr lang="de-DE" sz="800" dirty="0" smtClean="0">
                  <a:solidFill>
                    <a:schemeClr val="tx1"/>
                  </a:solidFill>
                </a:rPr>
                <a:t> var1 = 0xAF34;</a:t>
              </a:r>
              <a:endParaRPr lang="de-DE" sz="800" dirty="0">
                <a:solidFill>
                  <a:schemeClr val="tx1"/>
                </a:solidFill>
              </a:endParaRPr>
            </a:p>
          </p:txBody>
        </p:sp>
        <p:sp>
          <p:nvSpPr>
            <p:cNvPr id="56" name="Rechteck 55"/>
            <p:cNvSpPr/>
            <p:nvPr/>
          </p:nvSpPr>
          <p:spPr>
            <a:xfrm>
              <a:off x="4514127" y="3579433"/>
              <a:ext cx="1253672" cy="13788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smtClean="0">
                  <a:solidFill>
                    <a:schemeClr val="tx1"/>
                  </a:solidFill>
                </a:rPr>
                <a:t>char</a:t>
              </a:r>
              <a:r>
                <a:rPr lang="de-DE" sz="800" dirty="0" smtClean="0">
                  <a:solidFill>
                    <a:schemeClr val="tx1"/>
                  </a:solidFill>
                </a:rPr>
                <a:t> </a:t>
              </a:r>
              <a:r>
                <a:rPr lang="de-DE" sz="800" dirty="0" err="1" smtClean="0">
                  <a:solidFill>
                    <a:schemeClr val="tx1"/>
                  </a:solidFill>
                </a:rPr>
                <a:t>msg</a:t>
              </a:r>
              <a:r>
                <a:rPr lang="de-DE" sz="800" dirty="0" smtClean="0">
                  <a:solidFill>
                    <a:schemeClr val="tx1"/>
                  </a:solidFill>
                </a:rPr>
                <a:t>[10] = „</a:t>
              </a:r>
              <a:r>
                <a:rPr lang="de-DE" sz="800" dirty="0" err="1" smtClean="0">
                  <a:solidFill>
                    <a:schemeClr val="tx1"/>
                  </a:solidFill>
                </a:rPr>
                <a:t>hello</a:t>
              </a:r>
              <a:r>
                <a:rPr lang="de-DE" sz="800" dirty="0" smtClean="0">
                  <a:solidFill>
                    <a:schemeClr val="tx1"/>
                  </a:solidFill>
                </a:rPr>
                <a:t>“;</a:t>
              </a:r>
              <a:endParaRPr lang="de-DE" sz="800" dirty="0">
                <a:solidFill>
                  <a:schemeClr val="tx1"/>
                </a:solidFill>
              </a:endParaRPr>
            </a:p>
          </p:txBody>
        </p:sp>
        <p:sp>
          <p:nvSpPr>
            <p:cNvPr id="57" name="Rechteck 56"/>
            <p:cNvSpPr/>
            <p:nvPr/>
          </p:nvSpPr>
          <p:spPr>
            <a:xfrm>
              <a:off x="6018532" y="3138023"/>
              <a:ext cx="464492" cy="71650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solidFill>
                    <a:schemeClr val="tx1"/>
                  </a:solidFill>
                </a:rPr>
                <a:t>.</a:t>
              </a:r>
              <a:r>
                <a:rPr lang="de-DE" sz="800" dirty="0" err="1" smtClean="0">
                  <a:solidFill>
                    <a:schemeClr val="tx1"/>
                  </a:solidFill>
                </a:rPr>
                <a:t>data</a:t>
              </a:r>
              <a:endParaRPr lang="de-DE" sz="800" dirty="0">
                <a:solidFill>
                  <a:schemeClr val="tx1"/>
                </a:solidFill>
              </a:endParaRPr>
            </a:p>
          </p:txBody>
        </p:sp>
        <p:cxnSp>
          <p:nvCxnSpPr>
            <p:cNvPr id="58" name="Gerade Verbindung mit Pfeil 57"/>
            <p:cNvCxnSpPr/>
            <p:nvPr/>
          </p:nvCxnSpPr>
          <p:spPr>
            <a:xfrm>
              <a:off x="5767798" y="3388748"/>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p:nvPr/>
          </p:nvCxnSpPr>
          <p:spPr>
            <a:xfrm>
              <a:off x="5767798" y="3651076"/>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hteck 59"/>
            <p:cNvSpPr/>
            <p:nvPr/>
          </p:nvSpPr>
          <p:spPr>
            <a:xfrm>
              <a:off x="4479337" y="4088733"/>
              <a:ext cx="1253672" cy="1378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smtClean="0">
                  <a:solidFill>
                    <a:schemeClr val="tx1"/>
                  </a:solidFill>
                </a:rPr>
                <a:t>struct</a:t>
              </a:r>
              <a:r>
                <a:rPr lang="de-DE" sz="800" dirty="0" smtClean="0">
                  <a:solidFill>
                    <a:schemeClr val="tx1"/>
                  </a:solidFill>
                </a:rPr>
                <a:t> </a:t>
              </a:r>
              <a:r>
                <a:rPr lang="de-DE" sz="800" dirty="0" err="1" smtClean="0">
                  <a:solidFill>
                    <a:schemeClr val="tx1"/>
                  </a:solidFill>
                </a:rPr>
                <a:t>stat</a:t>
              </a:r>
              <a:r>
                <a:rPr lang="de-DE" sz="800" dirty="0" smtClean="0">
                  <a:solidFill>
                    <a:schemeClr val="tx1"/>
                  </a:solidFill>
                </a:rPr>
                <a:t> </a:t>
              </a:r>
              <a:r>
                <a:rPr lang="de-DE" sz="800" dirty="0" err="1" smtClean="0">
                  <a:solidFill>
                    <a:schemeClr val="tx1"/>
                  </a:solidFill>
                </a:rPr>
                <a:t>st</a:t>
              </a:r>
              <a:r>
                <a:rPr lang="de-DE" sz="800" dirty="0" smtClean="0">
                  <a:solidFill>
                    <a:schemeClr val="tx1"/>
                  </a:solidFill>
                </a:rPr>
                <a:t> = {0};</a:t>
              </a:r>
              <a:endParaRPr lang="de-DE" sz="800" dirty="0">
                <a:solidFill>
                  <a:schemeClr val="tx1"/>
                </a:solidFill>
              </a:endParaRPr>
            </a:p>
          </p:txBody>
        </p:sp>
        <p:sp>
          <p:nvSpPr>
            <p:cNvPr id="61" name="Rechteck 60"/>
            <p:cNvSpPr/>
            <p:nvPr/>
          </p:nvSpPr>
          <p:spPr>
            <a:xfrm>
              <a:off x="4479337" y="4667351"/>
              <a:ext cx="1253672" cy="28167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smtClean="0">
                  <a:solidFill>
                    <a:schemeClr val="tx1"/>
                  </a:solidFill>
                </a:rPr>
                <a:t>struct</a:t>
              </a:r>
              <a:r>
                <a:rPr lang="de-DE" sz="800" dirty="0" smtClean="0">
                  <a:solidFill>
                    <a:schemeClr val="tx1"/>
                  </a:solidFill>
                </a:rPr>
                <a:t> {</a:t>
              </a:r>
              <a:r>
                <a:rPr lang="de-DE" sz="800" dirty="0" err="1" smtClean="0">
                  <a:solidFill>
                    <a:schemeClr val="tx1"/>
                  </a:solidFill>
                </a:rPr>
                <a:t>int</a:t>
              </a:r>
              <a:r>
                <a:rPr lang="de-DE" sz="800" dirty="0" smtClean="0">
                  <a:solidFill>
                    <a:schemeClr val="tx1"/>
                  </a:solidFill>
                </a:rPr>
                <a:t> x, y, z;}= { 0, 0, 0, }</a:t>
              </a:r>
              <a:endParaRPr lang="de-DE" sz="800" dirty="0">
                <a:solidFill>
                  <a:schemeClr val="tx1"/>
                </a:solidFill>
              </a:endParaRPr>
            </a:p>
          </p:txBody>
        </p:sp>
        <p:sp>
          <p:nvSpPr>
            <p:cNvPr id="62" name="Rechteck 61"/>
            <p:cNvSpPr/>
            <p:nvPr/>
          </p:nvSpPr>
          <p:spPr>
            <a:xfrm>
              <a:off x="5983742" y="4088733"/>
              <a:ext cx="464492" cy="71650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solidFill>
                    <a:schemeClr val="tx1"/>
                  </a:solidFill>
                </a:rPr>
                <a:t>.</a:t>
              </a:r>
              <a:r>
                <a:rPr lang="de-DE" sz="800" dirty="0" err="1" smtClean="0">
                  <a:solidFill>
                    <a:schemeClr val="tx1"/>
                  </a:solidFill>
                </a:rPr>
                <a:t>bss</a:t>
              </a:r>
              <a:endParaRPr lang="de-DE" sz="800" dirty="0">
                <a:solidFill>
                  <a:schemeClr val="tx1"/>
                </a:solidFill>
              </a:endParaRPr>
            </a:p>
          </p:txBody>
        </p:sp>
        <p:cxnSp>
          <p:nvCxnSpPr>
            <p:cNvPr id="63" name="Gerade Verbindung mit Pfeil 62"/>
            <p:cNvCxnSpPr>
              <a:stCxn id="65" idx="3"/>
              <a:endCxn id="62" idx="1"/>
            </p:cNvCxnSpPr>
            <p:nvPr/>
          </p:nvCxnSpPr>
          <p:spPr>
            <a:xfrm>
              <a:off x="5733008" y="4446987"/>
              <a:ext cx="250734"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p:cNvCxnSpPr>
              <a:stCxn id="61" idx="3"/>
            </p:cNvCxnSpPr>
            <p:nvPr/>
          </p:nvCxnSpPr>
          <p:spPr>
            <a:xfrm flipV="1">
              <a:off x="5733008" y="4605355"/>
              <a:ext cx="250734" cy="20283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hteck 64"/>
            <p:cNvSpPr/>
            <p:nvPr/>
          </p:nvSpPr>
          <p:spPr>
            <a:xfrm>
              <a:off x="4479337" y="4378042"/>
              <a:ext cx="1253672" cy="1378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i</a:t>
              </a:r>
              <a:r>
                <a:rPr lang="de-DE" sz="800" dirty="0" err="1" smtClean="0">
                  <a:solidFill>
                    <a:schemeClr val="tx1"/>
                  </a:solidFill>
                </a:rPr>
                <a:t>nt</a:t>
              </a:r>
              <a:r>
                <a:rPr lang="de-DE" sz="800" dirty="0" smtClean="0">
                  <a:solidFill>
                    <a:schemeClr val="tx1"/>
                  </a:solidFill>
                </a:rPr>
                <a:t> </a:t>
              </a:r>
              <a:r>
                <a:rPr lang="de-DE" sz="800" dirty="0" err="1" smtClean="0">
                  <a:solidFill>
                    <a:schemeClr val="tx1"/>
                  </a:solidFill>
                </a:rPr>
                <a:t>vec</a:t>
              </a:r>
              <a:r>
                <a:rPr lang="de-DE" sz="800" dirty="0" smtClean="0">
                  <a:solidFill>
                    <a:schemeClr val="tx1"/>
                  </a:solidFill>
                </a:rPr>
                <a:t>[10] = {0};</a:t>
              </a:r>
              <a:endParaRPr lang="de-DE" sz="800" dirty="0">
                <a:solidFill>
                  <a:schemeClr val="tx1"/>
                </a:solidFill>
              </a:endParaRPr>
            </a:p>
          </p:txBody>
        </p:sp>
        <p:cxnSp>
          <p:nvCxnSpPr>
            <p:cNvPr id="71" name="Gerade Verbindung mit Pfeil 70"/>
            <p:cNvCxnSpPr>
              <a:stCxn id="60" idx="3"/>
            </p:cNvCxnSpPr>
            <p:nvPr/>
          </p:nvCxnSpPr>
          <p:spPr>
            <a:xfrm>
              <a:off x="5733008" y="4157678"/>
              <a:ext cx="250734" cy="11803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hteck 75"/>
            <p:cNvSpPr/>
            <p:nvPr/>
          </p:nvSpPr>
          <p:spPr>
            <a:xfrm>
              <a:off x="4479336" y="5470852"/>
              <a:ext cx="1253672" cy="137889"/>
            </a:xfrm>
            <a:prstGeom prst="rect">
              <a:avLst/>
            </a:prstGeom>
            <a:solidFill>
              <a:srgbClr val="CFA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smtClean="0">
                  <a:solidFill>
                    <a:schemeClr val="tx1"/>
                  </a:solidFill>
                </a:rPr>
                <a:t>char</a:t>
              </a:r>
              <a:r>
                <a:rPr lang="de-DE" sz="800" dirty="0" smtClean="0">
                  <a:solidFill>
                    <a:schemeClr val="tx1"/>
                  </a:solidFill>
                </a:rPr>
                <a:t> </a:t>
              </a:r>
              <a:r>
                <a:rPr lang="de-DE" sz="800" dirty="0" err="1" smtClean="0">
                  <a:solidFill>
                    <a:schemeClr val="tx1"/>
                  </a:solidFill>
                </a:rPr>
                <a:t>buffer</a:t>
              </a:r>
              <a:r>
                <a:rPr lang="de-DE" sz="800" dirty="0" smtClean="0">
                  <a:solidFill>
                    <a:schemeClr val="tx1"/>
                  </a:solidFill>
                </a:rPr>
                <a:t>[1024];</a:t>
              </a:r>
              <a:endParaRPr lang="de-DE" sz="800" dirty="0">
                <a:solidFill>
                  <a:schemeClr val="tx1"/>
                </a:solidFill>
              </a:endParaRPr>
            </a:p>
          </p:txBody>
        </p:sp>
        <p:sp>
          <p:nvSpPr>
            <p:cNvPr id="77" name="Rechteck 76"/>
            <p:cNvSpPr/>
            <p:nvPr/>
          </p:nvSpPr>
          <p:spPr>
            <a:xfrm>
              <a:off x="4479336" y="5726913"/>
              <a:ext cx="1253672" cy="137889"/>
            </a:xfrm>
            <a:prstGeom prst="rect">
              <a:avLst/>
            </a:prstGeom>
            <a:solidFill>
              <a:srgbClr val="CFA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800" dirty="0" err="1">
                  <a:solidFill>
                    <a:schemeClr val="tx1"/>
                  </a:solidFill>
                </a:rPr>
                <a:t>i</a:t>
              </a:r>
              <a:r>
                <a:rPr lang="de-DE" sz="800" dirty="0" err="1" smtClean="0">
                  <a:solidFill>
                    <a:schemeClr val="tx1"/>
                  </a:solidFill>
                </a:rPr>
                <a:t>nt</a:t>
              </a:r>
              <a:r>
                <a:rPr lang="de-DE" sz="800" dirty="0" smtClean="0">
                  <a:solidFill>
                    <a:schemeClr val="tx1"/>
                  </a:solidFill>
                </a:rPr>
                <a:t> </a:t>
              </a:r>
              <a:r>
                <a:rPr lang="de-DE" sz="800" dirty="0" err="1" smtClean="0">
                  <a:solidFill>
                    <a:schemeClr val="tx1"/>
                  </a:solidFill>
                </a:rPr>
                <a:t>value</a:t>
              </a:r>
              <a:r>
                <a:rPr lang="de-DE" sz="800" dirty="0" smtClean="0">
                  <a:solidFill>
                    <a:schemeClr val="tx1"/>
                  </a:solidFill>
                </a:rPr>
                <a:t>;</a:t>
              </a:r>
              <a:endParaRPr lang="de-DE" sz="800" dirty="0">
                <a:solidFill>
                  <a:schemeClr val="tx1"/>
                </a:solidFill>
              </a:endParaRPr>
            </a:p>
          </p:txBody>
        </p:sp>
        <p:sp>
          <p:nvSpPr>
            <p:cNvPr id="78" name="Rechteck 77"/>
            <p:cNvSpPr/>
            <p:nvPr/>
          </p:nvSpPr>
          <p:spPr>
            <a:xfrm>
              <a:off x="5983742" y="5285503"/>
              <a:ext cx="708629" cy="716506"/>
            </a:xfrm>
            <a:prstGeom prst="rect">
              <a:avLst/>
            </a:prstGeom>
            <a:solidFill>
              <a:srgbClr val="CFA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solidFill>
                    <a:schemeClr val="tx1"/>
                  </a:solidFill>
                </a:rPr>
                <a:t>COMMON</a:t>
              </a:r>
              <a:endParaRPr lang="de-DE" sz="800" dirty="0">
                <a:solidFill>
                  <a:schemeClr val="tx1"/>
                </a:solidFill>
              </a:endParaRPr>
            </a:p>
          </p:txBody>
        </p:sp>
        <p:cxnSp>
          <p:nvCxnSpPr>
            <p:cNvPr id="79" name="Gerade Verbindung mit Pfeil 78"/>
            <p:cNvCxnSpPr/>
            <p:nvPr/>
          </p:nvCxnSpPr>
          <p:spPr>
            <a:xfrm>
              <a:off x="5733008" y="5536228"/>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p:nvPr/>
          </p:nvCxnSpPr>
          <p:spPr>
            <a:xfrm>
              <a:off x="5733008" y="5798556"/>
              <a:ext cx="250734" cy="35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feld 82"/>
            <p:cNvSpPr txBox="1"/>
            <p:nvPr/>
          </p:nvSpPr>
          <p:spPr>
            <a:xfrm>
              <a:off x="2622330" y="2749281"/>
              <a:ext cx="1600870" cy="1169551"/>
            </a:xfrm>
            <a:prstGeom prst="rect">
              <a:avLst/>
            </a:prstGeom>
            <a:noFill/>
          </p:spPr>
          <p:txBody>
            <a:bodyPr wrap="square" rtlCol="0">
              <a:spAutoFit/>
            </a:bodyPr>
            <a:lstStyle/>
            <a:p>
              <a:r>
                <a:rPr lang="de-DE" sz="1600" b="1" dirty="0" smtClean="0"/>
                <a:t>Code</a:t>
              </a:r>
            </a:p>
            <a:p>
              <a:endParaRPr lang="de-DE" sz="1200" dirty="0"/>
            </a:p>
            <a:p>
              <a:r>
                <a:rPr lang="de-DE" sz="1000" dirty="0" smtClean="0"/>
                <a:t>Value </a:t>
              </a:r>
              <a:r>
                <a:rPr lang="de-DE" sz="1000" dirty="0" err="1" smtClean="0"/>
                <a:t>stored</a:t>
              </a:r>
              <a:r>
                <a:rPr lang="de-DE" sz="1000" dirty="0" smtClean="0"/>
                <a:t> in ROM </a:t>
              </a:r>
              <a:r>
                <a:rPr lang="de-DE" sz="1000" dirty="0" err="1" smtClean="0"/>
                <a:t>and</a:t>
              </a:r>
              <a:r>
                <a:rPr lang="de-DE" sz="1000" dirty="0" smtClean="0"/>
                <a:t> </a:t>
              </a:r>
              <a:r>
                <a:rPr lang="de-DE" sz="1000" dirty="0" err="1" smtClean="0"/>
                <a:t>executed</a:t>
              </a:r>
              <a:r>
                <a:rPr lang="de-DE" sz="1000" dirty="0" smtClean="0"/>
                <a:t> </a:t>
              </a:r>
              <a:r>
                <a:rPr lang="de-DE" sz="1000" dirty="0" err="1" smtClean="0"/>
                <a:t>from</a:t>
              </a:r>
              <a:r>
                <a:rPr lang="de-DE" sz="1000" dirty="0" smtClean="0"/>
                <a:t> ROM. Can </a:t>
              </a:r>
              <a:r>
                <a:rPr lang="de-DE" sz="1000" dirty="0" err="1" smtClean="0"/>
                <a:t>optionally</a:t>
              </a:r>
              <a:r>
                <a:rPr lang="de-DE" sz="1000" dirty="0" smtClean="0"/>
                <a:t> </a:t>
              </a:r>
              <a:r>
                <a:rPr lang="de-DE" sz="1000" dirty="0" err="1" smtClean="0"/>
                <a:t>copied</a:t>
              </a:r>
              <a:r>
                <a:rPr lang="de-DE" sz="1000" dirty="0" smtClean="0"/>
                <a:t> </a:t>
              </a:r>
              <a:r>
                <a:rPr lang="de-DE" sz="1000" dirty="0" err="1" smtClean="0"/>
                <a:t>to</a:t>
              </a:r>
              <a:r>
                <a:rPr lang="de-DE" sz="1000" dirty="0" smtClean="0"/>
                <a:t> RAM </a:t>
              </a:r>
              <a:r>
                <a:rPr lang="de-DE" sz="1000" dirty="0" err="1" smtClean="0"/>
                <a:t>for</a:t>
              </a:r>
              <a:r>
                <a:rPr lang="de-DE" sz="1000" dirty="0" smtClean="0"/>
                <a:t> </a:t>
              </a:r>
              <a:r>
                <a:rPr lang="de-DE" sz="1000" dirty="0" err="1" smtClean="0"/>
                <a:t>faster</a:t>
              </a:r>
              <a:r>
                <a:rPr lang="de-DE" sz="1000" dirty="0" smtClean="0"/>
                <a:t> </a:t>
              </a:r>
              <a:r>
                <a:rPr lang="de-DE" sz="1000" dirty="0" err="1" smtClean="0"/>
                <a:t>execution</a:t>
              </a:r>
              <a:endParaRPr lang="de-DE" sz="1000" dirty="0"/>
            </a:p>
          </p:txBody>
        </p:sp>
        <p:sp>
          <p:nvSpPr>
            <p:cNvPr id="84" name="Textfeld 83"/>
            <p:cNvSpPr txBox="1"/>
            <p:nvPr/>
          </p:nvSpPr>
          <p:spPr>
            <a:xfrm>
              <a:off x="2619222" y="4604878"/>
              <a:ext cx="1600870" cy="1292662"/>
            </a:xfrm>
            <a:prstGeom prst="rect">
              <a:avLst/>
            </a:prstGeom>
            <a:noFill/>
          </p:spPr>
          <p:txBody>
            <a:bodyPr wrap="square" rtlCol="0">
              <a:spAutoFit/>
            </a:bodyPr>
            <a:lstStyle/>
            <a:p>
              <a:r>
                <a:rPr lang="de-DE" sz="1600" b="1" dirty="0" smtClean="0"/>
                <a:t>Constant Data</a:t>
              </a:r>
            </a:p>
            <a:p>
              <a:endParaRPr lang="de-DE" sz="1200" dirty="0"/>
            </a:p>
            <a:p>
              <a:r>
                <a:rPr lang="de-DE" sz="1000" dirty="0" smtClean="0"/>
                <a:t>Value </a:t>
              </a:r>
              <a:r>
                <a:rPr lang="de-DE" sz="1000" dirty="0" err="1" smtClean="0"/>
                <a:t>is</a:t>
              </a:r>
              <a:r>
                <a:rPr lang="de-DE" sz="1000" dirty="0" smtClean="0"/>
                <a:t> </a:t>
              </a:r>
              <a:r>
                <a:rPr lang="de-DE" sz="1000" dirty="0" err="1" smtClean="0"/>
                <a:t>known</a:t>
              </a:r>
              <a:r>
                <a:rPr lang="de-DE" sz="1000" dirty="0" smtClean="0"/>
                <a:t> at </a:t>
              </a:r>
              <a:r>
                <a:rPr lang="de-DE" sz="1000" dirty="0" err="1" smtClean="0"/>
                <a:t>compile</a:t>
              </a:r>
              <a:r>
                <a:rPr lang="de-DE" sz="1000" dirty="0" smtClean="0"/>
                <a:t> time </a:t>
              </a:r>
              <a:r>
                <a:rPr lang="de-DE" sz="1000" dirty="0" err="1" smtClean="0"/>
                <a:t>and</a:t>
              </a:r>
              <a:r>
                <a:rPr lang="de-DE" sz="1000" dirty="0" smtClean="0"/>
                <a:t> </a:t>
              </a:r>
              <a:r>
                <a:rPr lang="de-DE" sz="1000" dirty="0" err="1" smtClean="0"/>
                <a:t>does</a:t>
              </a:r>
              <a:r>
                <a:rPr lang="de-DE" sz="1000" dirty="0" smtClean="0"/>
                <a:t> not </a:t>
              </a:r>
              <a:r>
                <a:rPr lang="de-DE" sz="1000" dirty="0" err="1" smtClean="0"/>
                <a:t>change</a:t>
              </a:r>
              <a:r>
                <a:rPr lang="de-DE" sz="1000" dirty="0" smtClean="0"/>
                <a:t> </a:t>
              </a:r>
              <a:r>
                <a:rPr lang="de-DE" sz="1000" dirty="0" err="1" smtClean="0"/>
                <a:t>during</a:t>
              </a:r>
              <a:r>
                <a:rPr lang="de-DE" sz="1000" dirty="0" smtClean="0"/>
                <a:t> </a:t>
              </a:r>
              <a:r>
                <a:rPr lang="de-DE" sz="1000" dirty="0" err="1" smtClean="0"/>
                <a:t>runtime</a:t>
              </a:r>
              <a:r>
                <a:rPr lang="de-DE" sz="1000" dirty="0" smtClean="0"/>
                <a:t>. </a:t>
              </a:r>
              <a:r>
                <a:rPr lang="de-DE" sz="1000" dirty="0" err="1" smtClean="0"/>
                <a:t>Stored</a:t>
              </a:r>
              <a:r>
                <a:rPr lang="de-DE" sz="1000" dirty="0" smtClean="0"/>
                <a:t> </a:t>
              </a:r>
              <a:r>
                <a:rPr lang="de-DE" sz="1000" dirty="0" err="1" smtClean="0"/>
                <a:t>and</a:t>
              </a:r>
              <a:r>
                <a:rPr lang="de-DE" sz="1000" dirty="0" smtClean="0"/>
                <a:t> </a:t>
              </a:r>
              <a:r>
                <a:rPr lang="de-DE" sz="1000" dirty="0" err="1" smtClean="0"/>
                <a:t>accessed</a:t>
              </a:r>
              <a:r>
                <a:rPr lang="de-DE" sz="1000" dirty="0" smtClean="0"/>
                <a:t> in ROM</a:t>
              </a:r>
              <a:endParaRPr lang="de-DE" sz="1000" dirty="0"/>
            </a:p>
          </p:txBody>
        </p:sp>
        <p:sp>
          <p:nvSpPr>
            <p:cNvPr id="85" name="Textfeld 84"/>
            <p:cNvSpPr txBox="1"/>
            <p:nvPr/>
          </p:nvSpPr>
          <p:spPr>
            <a:xfrm>
              <a:off x="6806118" y="2581709"/>
              <a:ext cx="1600870" cy="1446550"/>
            </a:xfrm>
            <a:prstGeom prst="rect">
              <a:avLst/>
            </a:prstGeom>
            <a:noFill/>
          </p:spPr>
          <p:txBody>
            <a:bodyPr wrap="square" rtlCol="0">
              <a:spAutoFit/>
            </a:bodyPr>
            <a:lstStyle/>
            <a:p>
              <a:r>
                <a:rPr lang="de-DE" sz="1600" b="1" dirty="0" err="1" smtClean="0"/>
                <a:t>Init</a:t>
              </a:r>
              <a:r>
                <a:rPr lang="de-DE" sz="1600" b="1" dirty="0" smtClean="0"/>
                <a:t> </a:t>
              </a:r>
              <a:r>
                <a:rPr lang="de-DE" sz="1600" b="1" dirty="0"/>
                <a:t>D</a:t>
              </a:r>
              <a:r>
                <a:rPr lang="de-DE" sz="1600" b="1" dirty="0" smtClean="0"/>
                <a:t>ata</a:t>
              </a:r>
            </a:p>
            <a:p>
              <a:endParaRPr lang="de-DE" sz="1200" dirty="0"/>
            </a:p>
            <a:p>
              <a:r>
                <a:rPr lang="de-DE" sz="1000" dirty="0" smtClean="0"/>
                <a:t>Initial </a:t>
              </a:r>
              <a:r>
                <a:rPr lang="de-DE" sz="1000" dirty="0" err="1" smtClean="0"/>
                <a:t>value</a:t>
              </a:r>
              <a:r>
                <a:rPr lang="de-DE" sz="1000" dirty="0" smtClean="0"/>
                <a:t> </a:t>
              </a:r>
              <a:r>
                <a:rPr lang="de-DE" sz="1000" dirty="0" err="1" smtClean="0"/>
                <a:t>is</a:t>
              </a:r>
              <a:r>
                <a:rPr lang="de-DE" sz="1000" dirty="0" smtClean="0"/>
                <a:t> </a:t>
              </a:r>
              <a:r>
                <a:rPr lang="de-DE" sz="1000" dirty="0" err="1" smtClean="0"/>
                <a:t>known</a:t>
              </a:r>
              <a:r>
                <a:rPr lang="de-DE" sz="1000" dirty="0" smtClean="0"/>
                <a:t> </a:t>
              </a:r>
              <a:r>
                <a:rPr lang="de-DE" sz="1000" dirty="0" err="1" smtClean="0"/>
                <a:t>during</a:t>
              </a:r>
              <a:r>
                <a:rPr lang="de-DE" sz="1000" dirty="0" smtClean="0"/>
                <a:t> </a:t>
              </a:r>
              <a:r>
                <a:rPr lang="de-DE" sz="1000" dirty="0" err="1" smtClean="0"/>
                <a:t>compile</a:t>
              </a:r>
              <a:r>
                <a:rPr lang="de-DE" sz="1000" dirty="0" smtClean="0"/>
                <a:t> time, but </a:t>
              </a:r>
              <a:r>
                <a:rPr lang="de-DE" sz="1000" dirty="0" err="1" smtClean="0"/>
                <a:t>changes</a:t>
              </a:r>
              <a:r>
                <a:rPr lang="de-DE" sz="1000" dirty="0" smtClean="0"/>
                <a:t> </a:t>
              </a:r>
              <a:r>
                <a:rPr lang="de-DE" sz="1000" dirty="0" err="1" smtClean="0"/>
                <a:t>during</a:t>
              </a:r>
              <a:r>
                <a:rPr lang="de-DE" sz="1000" dirty="0" smtClean="0"/>
                <a:t> </a:t>
              </a:r>
              <a:r>
                <a:rPr lang="de-DE" sz="1000" dirty="0" err="1" smtClean="0"/>
                <a:t>runtime</a:t>
              </a:r>
              <a:r>
                <a:rPr lang="de-DE" sz="1000" dirty="0" smtClean="0"/>
                <a:t>. Value </a:t>
              </a:r>
              <a:r>
                <a:rPr lang="de-DE" sz="1000" dirty="0" err="1" smtClean="0"/>
                <a:t>is</a:t>
              </a:r>
              <a:r>
                <a:rPr lang="de-DE" sz="1000" dirty="0" smtClean="0"/>
                <a:t> </a:t>
              </a:r>
              <a:r>
                <a:rPr lang="de-DE" sz="1000" dirty="0" err="1" smtClean="0"/>
                <a:t>stored</a:t>
              </a:r>
              <a:r>
                <a:rPr lang="de-DE" sz="1000" dirty="0" smtClean="0"/>
                <a:t> in ROM but </a:t>
              </a:r>
              <a:r>
                <a:rPr lang="de-DE" sz="1000" dirty="0" err="1" smtClean="0"/>
                <a:t>copied</a:t>
              </a:r>
              <a:r>
                <a:rPr lang="de-DE" sz="1000" dirty="0" smtClean="0"/>
                <a:t> </a:t>
              </a:r>
              <a:r>
                <a:rPr lang="de-DE" sz="1000" dirty="0" err="1" smtClean="0"/>
                <a:t>and</a:t>
              </a:r>
              <a:r>
                <a:rPr lang="de-DE" sz="1000" dirty="0" smtClean="0"/>
                <a:t> </a:t>
              </a:r>
              <a:r>
                <a:rPr lang="de-DE" sz="1000" dirty="0" err="1" smtClean="0"/>
                <a:t>accessed</a:t>
              </a:r>
              <a:r>
                <a:rPr lang="de-DE" sz="1000" dirty="0" smtClean="0"/>
                <a:t> in RAM </a:t>
              </a:r>
              <a:endParaRPr lang="de-DE" sz="1000" dirty="0"/>
            </a:p>
          </p:txBody>
        </p:sp>
        <p:sp>
          <p:nvSpPr>
            <p:cNvPr id="86" name="Textfeld 85"/>
            <p:cNvSpPr txBox="1"/>
            <p:nvPr/>
          </p:nvSpPr>
          <p:spPr>
            <a:xfrm>
              <a:off x="6806118" y="4050905"/>
              <a:ext cx="1600870" cy="1600438"/>
            </a:xfrm>
            <a:prstGeom prst="rect">
              <a:avLst/>
            </a:prstGeom>
            <a:noFill/>
          </p:spPr>
          <p:txBody>
            <a:bodyPr wrap="square" rtlCol="0">
              <a:spAutoFit/>
            </a:bodyPr>
            <a:lstStyle/>
            <a:p>
              <a:r>
                <a:rPr lang="de-DE" sz="1600" b="1" dirty="0" smtClean="0"/>
                <a:t>Non </a:t>
              </a:r>
              <a:r>
                <a:rPr lang="de-DE" sz="1600" b="1" dirty="0" err="1" smtClean="0"/>
                <a:t>init</a:t>
              </a:r>
              <a:r>
                <a:rPr lang="de-DE" sz="1600" b="1" dirty="0" smtClean="0"/>
                <a:t> Data</a:t>
              </a:r>
            </a:p>
            <a:p>
              <a:endParaRPr lang="de-DE" sz="1200" dirty="0"/>
            </a:p>
            <a:p>
              <a:r>
                <a:rPr lang="de-DE" sz="1000" dirty="0" smtClean="0"/>
                <a:t>Data </a:t>
              </a:r>
              <a:r>
                <a:rPr lang="de-DE" sz="1000" dirty="0" err="1" smtClean="0"/>
                <a:t>has</a:t>
              </a:r>
              <a:r>
                <a:rPr lang="de-DE" sz="1000" dirty="0" smtClean="0"/>
                <a:t> </a:t>
              </a:r>
              <a:r>
                <a:rPr lang="de-DE" sz="1000" dirty="0" err="1" smtClean="0"/>
                <a:t>no</a:t>
              </a:r>
              <a:r>
                <a:rPr lang="de-DE" sz="1000" dirty="0" smtClean="0"/>
                <a:t> </a:t>
              </a:r>
              <a:r>
                <a:rPr lang="de-DE" sz="1000" dirty="0" err="1" smtClean="0"/>
                <a:t>defined</a:t>
              </a:r>
              <a:r>
                <a:rPr lang="de-DE" sz="1000" dirty="0" smtClean="0"/>
                <a:t> initial </a:t>
              </a:r>
              <a:r>
                <a:rPr lang="de-DE" sz="1000" dirty="0" err="1" smtClean="0"/>
                <a:t>value</a:t>
              </a:r>
              <a:r>
                <a:rPr lang="de-DE" sz="1000" dirty="0" smtClean="0"/>
                <a:t>. These </a:t>
              </a:r>
              <a:r>
                <a:rPr lang="de-DE" sz="1000" dirty="0" err="1" smtClean="0"/>
                <a:t>sections</a:t>
              </a:r>
              <a:r>
                <a:rPr lang="de-DE" sz="1000" dirty="0" smtClean="0"/>
                <a:t> </a:t>
              </a:r>
              <a:r>
                <a:rPr lang="de-DE" sz="1000" dirty="0" err="1" smtClean="0"/>
                <a:t>are</a:t>
              </a:r>
              <a:r>
                <a:rPr lang="de-DE" sz="1000" dirty="0" smtClean="0"/>
                <a:t> not </a:t>
              </a:r>
              <a:r>
                <a:rPr lang="de-DE" sz="1000" dirty="0" err="1" smtClean="0"/>
                <a:t>stored</a:t>
              </a:r>
              <a:r>
                <a:rPr lang="de-DE" sz="1000" dirty="0" smtClean="0"/>
                <a:t> in ROM, </a:t>
              </a:r>
              <a:r>
                <a:rPr lang="de-DE" sz="1000" dirty="0" err="1" smtClean="0"/>
                <a:t>they</a:t>
              </a:r>
              <a:r>
                <a:rPr lang="de-DE" sz="1000" dirty="0" smtClean="0"/>
                <a:t> </a:t>
              </a:r>
              <a:r>
                <a:rPr lang="de-DE" sz="1000" dirty="0" err="1" smtClean="0"/>
                <a:t>are</a:t>
              </a:r>
              <a:r>
                <a:rPr lang="de-DE" sz="1000" dirty="0" smtClean="0"/>
                <a:t> </a:t>
              </a:r>
              <a:r>
                <a:rPr lang="de-DE" sz="1000" dirty="0" err="1" smtClean="0"/>
                <a:t>accessed</a:t>
              </a:r>
              <a:r>
                <a:rPr lang="de-DE" sz="1000" dirty="0" smtClean="0"/>
                <a:t> </a:t>
              </a:r>
              <a:r>
                <a:rPr lang="de-DE" sz="1000" dirty="0" err="1" smtClean="0"/>
                <a:t>from</a:t>
              </a:r>
              <a:r>
                <a:rPr lang="de-DE" sz="1000" dirty="0" smtClean="0"/>
                <a:t> RAM </a:t>
              </a:r>
              <a:r>
                <a:rPr lang="de-DE" sz="1000" dirty="0" err="1" smtClean="0"/>
                <a:t>during</a:t>
              </a:r>
              <a:r>
                <a:rPr lang="de-DE" sz="1000" dirty="0" smtClean="0"/>
                <a:t> </a:t>
              </a:r>
              <a:r>
                <a:rPr lang="de-DE" sz="1000" dirty="0" err="1" smtClean="0"/>
                <a:t>runtime</a:t>
              </a:r>
              <a:r>
                <a:rPr lang="de-DE" sz="1000" dirty="0" smtClean="0"/>
                <a:t>. Values </a:t>
              </a:r>
              <a:r>
                <a:rPr lang="de-DE" sz="1000" dirty="0" err="1" smtClean="0"/>
                <a:t>are</a:t>
              </a:r>
              <a:r>
                <a:rPr lang="de-DE" sz="1000" dirty="0" smtClean="0"/>
                <a:t> </a:t>
              </a:r>
              <a:r>
                <a:rPr lang="de-DE" sz="1000" dirty="0" err="1" smtClean="0"/>
                <a:t>filled</a:t>
              </a:r>
              <a:r>
                <a:rPr lang="de-DE" sz="1000" dirty="0" smtClean="0"/>
                <a:t> </a:t>
              </a:r>
              <a:r>
                <a:rPr lang="de-DE" sz="1000" dirty="0" err="1" smtClean="0"/>
                <a:t>with</a:t>
              </a:r>
              <a:r>
                <a:rPr lang="de-DE" sz="1000" dirty="0" smtClean="0"/>
                <a:t> 0 at </a:t>
              </a:r>
              <a:r>
                <a:rPr lang="de-DE" sz="1000" dirty="0" err="1" smtClean="0"/>
                <a:t>initialization</a:t>
              </a:r>
              <a:r>
                <a:rPr lang="de-DE" sz="1000" dirty="0" smtClean="0"/>
                <a:t>.</a:t>
              </a:r>
              <a:endParaRPr lang="de-DE" sz="1000" dirty="0"/>
            </a:p>
          </p:txBody>
        </p:sp>
      </p:grpSp>
      <p:sp>
        <p:nvSpPr>
          <p:cNvPr id="89" name="Textfeld 88"/>
          <p:cNvSpPr txBox="1"/>
          <p:nvPr/>
        </p:nvSpPr>
        <p:spPr>
          <a:xfrm>
            <a:off x="452152" y="2366823"/>
            <a:ext cx="2943389" cy="3493264"/>
          </a:xfrm>
          <a:prstGeom prst="rect">
            <a:avLst/>
          </a:prstGeom>
          <a:noFill/>
        </p:spPr>
        <p:txBody>
          <a:bodyPr wrap="square" rtlCol="0">
            <a:spAutoFit/>
          </a:bodyPr>
          <a:lstStyle/>
          <a:p>
            <a:r>
              <a:rPr lang="de-DE" sz="1300" dirty="0" smtClean="0"/>
              <a:t>Compiler </a:t>
            </a:r>
            <a:r>
              <a:rPr lang="de-DE" sz="1300" dirty="0" err="1" smtClean="0"/>
              <a:t>creates</a:t>
            </a:r>
            <a:r>
              <a:rPr lang="de-DE" sz="1300" dirty="0" smtClean="0"/>
              <a:t> </a:t>
            </a:r>
            <a:r>
              <a:rPr lang="de-DE" sz="1300" dirty="0" err="1" smtClean="0"/>
              <a:t>Assembly</a:t>
            </a:r>
            <a:r>
              <a:rPr lang="de-DE" sz="1300" dirty="0" smtClean="0"/>
              <a:t> </a:t>
            </a:r>
            <a:r>
              <a:rPr lang="de-DE" sz="1300" dirty="0" err="1" smtClean="0"/>
              <a:t>files</a:t>
            </a:r>
            <a:r>
              <a:rPr lang="de-DE" sz="1300" dirty="0" smtClean="0"/>
              <a:t>, </a:t>
            </a:r>
            <a:r>
              <a:rPr lang="de-DE" sz="1300" dirty="0" err="1" smtClean="0"/>
              <a:t>that</a:t>
            </a:r>
            <a:r>
              <a:rPr lang="de-DE" sz="1300" dirty="0" smtClean="0"/>
              <a:t> </a:t>
            </a:r>
            <a:r>
              <a:rPr lang="de-DE" sz="1300" dirty="0" err="1" smtClean="0"/>
              <a:t>contain</a:t>
            </a:r>
            <a:r>
              <a:rPr lang="de-DE" sz="1300" dirty="0" smtClean="0"/>
              <a:t> Assembler </a:t>
            </a:r>
            <a:r>
              <a:rPr lang="de-DE" sz="1300" dirty="0" err="1" smtClean="0"/>
              <a:t>instruction</a:t>
            </a:r>
            <a:r>
              <a:rPr lang="de-DE" sz="1300" dirty="0" smtClean="0"/>
              <a:t> </a:t>
            </a:r>
            <a:r>
              <a:rPr lang="de-DE" sz="1300" dirty="0" err="1" smtClean="0"/>
              <a:t>and</a:t>
            </a:r>
            <a:r>
              <a:rPr lang="de-DE" sz="1300" dirty="0" smtClean="0"/>
              <a:t> </a:t>
            </a:r>
            <a:r>
              <a:rPr lang="de-DE" sz="1300" dirty="0" err="1" smtClean="0"/>
              <a:t>section</a:t>
            </a:r>
            <a:r>
              <a:rPr lang="de-DE" sz="1300" dirty="0" smtClean="0"/>
              <a:t> </a:t>
            </a:r>
            <a:r>
              <a:rPr lang="de-DE" sz="1300" dirty="0" err="1" smtClean="0"/>
              <a:t>directives</a:t>
            </a:r>
            <a:r>
              <a:rPr lang="de-DE" sz="1300" dirty="0"/>
              <a:t> </a:t>
            </a:r>
            <a:r>
              <a:rPr lang="de-DE" sz="1300" dirty="0" err="1" smtClean="0"/>
              <a:t>depending</a:t>
            </a:r>
            <a:r>
              <a:rPr lang="de-DE" sz="1300" dirty="0" smtClean="0"/>
              <a:t> on </a:t>
            </a:r>
            <a:r>
              <a:rPr lang="de-DE" sz="1300" dirty="0" err="1" smtClean="0"/>
              <a:t>the</a:t>
            </a:r>
            <a:r>
              <a:rPr lang="de-DE" sz="1300" dirty="0" smtClean="0"/>
              <a:t> type</a:t>
            </a:r>
          </a:p>
          <a:p>
            <a:endParaRPr lang="de-DE" sz="1300" dirty="0"/>
          </a:p>
          <a:p>
            <a:r>
              <a:rPr lang="de-DE" sz="1300" dirty="0" smtClean="0"/>
              <a:t>Assembler </a:t>
            </a:r>
            <a:r>
              <a:rPr lang="de-DE" sz="1300" dirty="0" err="1" smtClean="0"/>
              <a:t>translates</a:t>
            </a:r>
            <a:r>
              <a:rPr lang="de-DE" sz="1300" dirty="0" smtClean="0"/>
              <a:t> </a:t>
            </a:r>
            <a:r>
              <a:rPr lang="de-DE" sz="1300" dirty="0" err="1" smtClean="0"/>
              <a:t>Assembly</a:t>
            </a:r>
            <a:r>
              <a:rPr lang="de-DE" sz="1300" dirty="0" smtClean="0"/>
              <a:t> </a:t>
            </a:r>
            <a:r>
              <a:rPr lang="de-DE" sz="1300" dirty="0" err="1" smtClean="0"/>
              <a:t>to</a:t>
            </a:r>
            <a:r>
              <a:rPr lang="de-DE" sz="1300" dirty="0" smtClean="0"/>
              <a:t> </a:t>
            </a:r>
            <a:r>
              <a:rPr lang="de-DE" sz="1300" dirty="0" err="1" smtClean="0"/>
              <a:t>machine</a:t>
            </a:r>
            <a:r>
              <a:rPr lang="de-DE" sz="1300" dirty="0" smtClean="0"/>
              <a:t> </a:t>
            </a:r>
            <a:r>
              <a:rPr lang="de-DE" sz="1300" dirty="0" err="1" smtClean="0"/>
              <a:t>code</a:t>
            </a:r>
            <a:r>
              <a:rPr lang="de-DE" sz="1300" dirty="0" smtClean="0"/>
              <a:t> </a:t>
            </a:r>
            <a:r>
              <a:rPr lang="de-DE" sz="1300" dirty="0" err="1" smtClean="0"/>
              <a:t>and</a:t>
            </a:r>
            <a:r>
              <a:rPr lang="de-DE" sz="1300" dirty="0" smtClean="0"/>
              <a:t> </a:t>
            </a:r>
            <a:r>
              <a:rPr lang="de-DE" sz="1300" dirty="0" err="1" smtClean="0"/>
              <a:t>creates</a:t>
            </a:r>
            <a:r>
              <a:rPr lang="de-DE" sz="1300" dirty="0" smtClean="0"/>
              <a:t> </a:t>
            </a:r>
            <a:r>
              <a:rPr lang="de-DE" sz="1300" dirty="0" err="1" smtClean="0"/>
              <a:t>sections</a:t>
            </a:r>
            <a:r>
              <a:rPr lang="de-DE" sz="1300" dirty="0"/>
              <a:t> </a:t>
            </a:r>
            <a:r>
              <a:rPr lang="de-DE" sz="1300" dirty="0" err="1" smtClean="0"/>
              <a:t>according</a:t>
            </a:r>
            <a:r>
              <a:rPr lang="de-DE" sz="1300" dirty="0" smtClean="0"/>
              <a:t> </a:t>
            </a:r>
            <a:r>
              <a:rPr lang="de-DE" sz="1300" dirty="0" err="1" smtClean="0"/>
              <a:t>to</a:t>
            </a:r>
            <a:r>
              <a:rPr lang="de-DE" sz="1300" dirty="0" smtClean="0"/>
              <a:t> </a:t>
            </a:r>
            <a:r>
              <a:rPr lang="de-DE" sz="1300" dirty="0" err="1" smtClean="0"/>
              <a:t>the</a:t>
            </a:r>
            <a:r>
              <a:rPr lang="de-DE" sz="1300" dirty="0" smtClean="0"/>
              <a:t> </a:t>
            </a:r>
            <a:r>
              <a:rPr lang="de-DE" sz="1300" dirty="0" err="1" smtClean="0"/>
              <a:t>section</a:t>
            </a:r>
            <a:r>
              <a:rPr lang="de-DE" sz="1300" dirty="0" smtClean="0"/>
              <a:t> </a:t>
            </a:r>
            <a:r>
              <a:rPr lang="de-DE" sz="1300" dirty="0" err="1" smtClean="0"/>
              <a:t>directives</a:t>
            </a:r>
            <a:r>
              <a:rPr lang="de-DE" sz="1300" dirty="0" smtClean="0"/>
              <a:t>. The </a:t>
            </a:r>
            <a:r>
              <a:rPr lang="de-DE" sz="1300" dirty="0" err="1" smtClean="0"/>
              <a:t>output</a:t>
            </a:r>
            <a:r>
              <a:rPr lang="de-DE" sz="1300" dirty="0" smtClean="0"/>
              <a:t> </a:t>
            </a:r>
            <a:r>
              <a:rPr lang="de-DE" sz="1300" dirty="0" err="1" smtClean="0"/>
              <a:t>of</a:t>
            </a:r>
            <a:r>
              <a:rPr lang="de-DE" sz="1300" dirty="0" smtClean="0"/>
              <a:t> </a:t>
            </a:r>
            <a:r>
              <a:rPr lang="de-DE" sz="1300" dirty="0" err="1" smtClean="0"/>
              <a:t>this</a:t>
            </a:r>
            <a:r>
              <a:rPr lang="de-DE" sz="1300" dirty="0" smtClean="0"/>
              <a:t> </a:t>
            </a:r>
            <a:r>
              <a:rPr lang="de-DE" sz="1300" dirty="0" err="1" smtClean="0"/>
              <a:t>step</a:t>
            </a:r>
            <a:r>
              <a:rPr lang="de-DE" sz="1300" dirty="0" smtClean="0"/>
              <a:t> </a:t>
            </a:r>
            <a:r>
              <a:rPr lang="de-DE" sz="1300" dirty="0" err="1" smtClean="0"/>
              <a:t>is</a:t>
            </a:r>
            <a:r>
              <a:rPr lang="de-DE" sz="1300" dirty="0" smtClean="0"/>
              <a:t> </a:t>
            </a:r>
            <a:r>
              <a:rPr lang="de-DE" sz="1300" dirty="0" err="1" smtClean="0"/>
              <a:t>the</a:t>
            </a:r>
            <a:r>
              <a:rPr lang="de-DE" sz="1300" dirty="0" smtClean="0"/>
              <a:t> </a:t>
            </a:r>
            <a:r>
              <a:rPr lang="de-DE" sz="1300" dirty="0" err="1" smtClean="0"/>
              <a:t>object</a:t>
            </a:r>
            <a:r>
              <a:rPr lang="de-DE" sz="1300" dirty="0" smtClean="0"/>
              <a:t> </a:t>
            </a:r>
            <a:r>
              <a:rPr lang="de-DE" sz="1300" dirty="0" err="1" smtClean="0"/>
              <a:t>file</a:t>
            </a:r>
            <a:endParaRPr lang="de-DE" sz="1300" dirty="0" smtClean="0"/>
          </a:p>
          <a:p>
            <a:endParaRPr lang="de-DE" sz="1300" dirty="0"/>
          </a:p>
          <a:p>
            <a:r>
              <a:rPr lang="de-DE" sz="1300" dirty="0" smtClean="0"/>
              <a:t>Linker links </a:t>
            </a:r>
            <a:r>
              <a:rPr lang="de-DE" sz="1300" dirty="0" err="1" smtClean="0"/>
              <a:t>the</a:t>
            </a:r>
            <a:r>
              <a:rPr lang="de-DE" sz="1300" dirty="0" smtClean="0"/>
              <a:t> different </a:t>
            </a:r>
            <a:r>
              <a:rPr lang="de-DE" sz="1300" dirty="0" err="1" smtClean="0"/>
              <a:t>object</a:t>
            </a:r>
            <a:r>
              <a:rPr lang="de-DE" sz="1300" dirty="0" smtClean="0"/>
              <a:t> </a:t>
            </a:r>
            <a:r>
              <a:rPr lang="de-DE" sz="1300" dirty="0" err="1" smtClean="0"/>
              <a:t>files</a:t>
            </a:r>
            <a:r>
              <a:rPr lang="de-DE" sz="1300" dirty="0" smtClean="0"/>
              <a:t> </a:t>
            </a:r>
            <a:r>
              <a:rPr lang="de-DE" sz="1300" dirty="0" err="1" smtClean="0"/>
              <a:t>and</a:t>
            </a:r>
            <a:r>
              <a:rPr lang="de-DE" sz="1300" dirty="0" smtClean="0"/>
              <a:t> </a:t>
            </a:r>
            <a:r>
              <a:rPr lang="de-DE" sz="1300" dirty="0" err="1" smtClean="0"/>
              <a:t>optionally</a:t>
            </a:r>
            <a:r>
              <a:rPr lang="de-DE" sz="1300" dirty="0" smtClean="0"/>
              <a:t> </a:t>
            </a:r>
            <a:r>
              <a:rPr lang="de-DE" sz="1300" dirty="0" err="1" smtClean="0"/>
              <a:t>included</a:t>
            </a:r>
            <a:r>
              <a:rPr lang="de-DE" sz="1300" dirty="0" smtClean="0"/>
              <a:t> </a:t>
            </a:r>
            <a:r>
              <a:rPr lang="de-DE" sz="1300" dirty="0" err="1" smtClean="0"/>
              <a:t>external</a:t>
            </a:r>
            <a:r>
              <a:rPr lang="de-DE" sz="1300" dirty="0" smtClean="0"/>
              <a:t> </a:t>
            </a:r>
            <a:r>
              <a:rPr lang="de-DE" sz="1300" dirty="0" err="1" smtClean="0"/>
              <a:t>libraries</a:t>
            </a:r>
            <a:r>
              <a:rPr lang="de-DE" sz="1300" dirty="0" smtClean="0"/>
              <a:t> </a:t>
            </a:r>
            <a:r>
              <a:rPr lang="de-DE" sz="1300" dirty="0" err="1" smtClean="0"/>
              <a:t>into</a:t>
            </a:r>
            <a:r>
              <a:rPr lang="de-DE" sz="1300" dirty="0" smtClean="0"/>
              <a:t> </a:t>
            </a:r>
            <a:r>
              <a:rPr lang="de-DE" sz="1300" dirty="0" err="1" smtClean="0"/>
              <a:t>one</a:t>
            </a:r>
            <a:r>
              <a:rPr lang="de-DE" sz="1300" dirty="0" smtClean="0"/>
              <a:t> </a:t>
            </a:r>
            <a:r>
              <a:rPr lang="de-DE" sz="1300" dirty="0" err="1" smtClean="0"/>
              <a:t>single</a:t>
            </a:r>
            <a:r>
              <a:rPr lang="de-DE" sz="1300" dirty="0" smtClean="0"/>
              <a:t> </a:t>
            </a:r>
            <a:r>
              <a:rPr lang="de-DE" sz="1300" dirty="0" err="1" smtClean="0"/>
              <a:t>file</a:t>
            </a:r>
            <a:r>
              <a:rPr lang="de-DE" sz="1300" dirty="0" smtClean="0"/>
              <a:t>. </a:t>
            </a:r>
            <a:r>
              <a:rPr lang="de-DE" sz="1300" dirty="0" err="1" smtClean="0"/>
              <a:t>It</a:t>
            </a:r>
            <a:r>
              <a:rPr lang="de-DE" sz="1300" dirty="0" smtClean="0"/>
              <a:t> also </a:t>
            </a:r>
            <a:r>
              <a:rPr lang="de-DE" sz="1300" dirty="0" err="1" smtClean="0"/>
              <a:t>maps</a:t>
            </a:r>
            <a:r>
              <a:rPr lang="de-DE" sz="1300" dirty="0" smtClean="0"/>
              <a:t> </a:t>
            </a:r>
            <a:r>
              <a:rPr lang="de-DE" sz="1300" dirty="0" err="1" smtClean="0"/>
              <a:t>the</a:t>
            </a:r>
            <a:r>
              <a:rPr lang="de-DE" sz="1300" dirty="0" smtClean="0"/>
              <a:t> different </a:t>
            </a:r>
            <a:r>
              <a:rPr lang="de-DE" sz="1300" dirty="0" err="1" smtClean="0"/>
              <a:t>section</a:t>
            </a:r>
            <a:r>
              <a:rPr lang="de-DE" sz="1300" dirty="0" smtClean="0"/>
              <a:t> </a:t>
            </a:r>
            <a:r>
              <a:rPr lang="de-DE" sz="1300" dirty="0" err="1" smtClean="0"/>
              <a:t>into</a:t>
            </a:r>
            <a:r>
              <a:rPr lang="de-DE" sz="1300" dirty="0" smtClean="0"/>
              <a:t> different </a:t>
            </a:r>
            <a:r>
              <a:rPr lang="de-DE" sz="1300" dirty="0" err="1" smtClean="0"/>
              <a:t>memory</a:t>
            </a:r>
            <a:r>
              <a:rPr lang="de-DE" sz="1300" dirty="0" smtClean="0"/>
              <a:t> </a:t>
            </a:r>
            <a:r>
              <a:rPr lang="de-DE" sz="1300" dirty="0" err="1" smtClean="0"/>
              <a:t>regions</a:t>
            </a:r>
            <a:r>
              <a:rPr lang="de-DE" sz="1300" dirty="0" smtClean="0"/>
              <a:t> </a:t>
            </a:r>
            <a:r>
              <a:rPr lang="de-DE" sz="1300" dirty="0" err="1" smtClean="0"/>
              <a:t>according</a:t>
            </a:r>
            <a:r>
              <a:rPr lang="de-DE" sz="1300" dirty="0" smtClean="0"/>
              <a:t> </a:t>
            </a:r>
            <a:r>
              <a:rPr lang="de-DE" sz="1300" dirty="0" err="1" smtClean="0"/>
              <a:t>to</a:t>
            </a:r>
            <a:r>
              <a:rPr lang="de-DE" sz="1300" dirty="0" smtClean="0"/>
              <a:t> </a:t>
            </a:r>
            <a:r>
              <a:rPr lang="de-DE" sz="1300" dirty="0" err="1" smtClean="0"/>
              <a:t>the</a:t>
            </a:r>
            <a:r>
              <a:rPr lang="de-DE" sz="1300" dirty="0" smtClean="0"/>
              <a:t> linker </a:t>
            </a:r>
            <a:r>
              <a:rPr lang="de-DE" sz="1300" dirty="0" err="1" smtClean="0"/>
              <a:t>script</a:t>
            </a:r>
            <a:r>
              <a:rPr lang="de-DE" sz="1300" dirty="0" smtClean="0"/>
              <a:t> </a:t>
            </a:r>
            <a:r>
              <a:rPr lang="de-DE" sz="1300" dirty="0" err="1" smtClean="0"/>
              <a:t>directives</a:t>
            </a:r>
            <a:endParaRPr lang="de-DE" sz="1300" dirty="0"/>
          </a:p>
        </p:txBody>
      </p:sp>
    </p:spTree>
    <p:extLst>
      <p:ext uri="{BB962C8B-B14F-4D97-AF65-F5344CB8AC3E}">
        <p14:creationId xmlns:p14="http://schemas.microsoft.com/office/powerpoint/2010/main" val="6380008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smtClean="0"/>
              <a:t>Virtual </a:t>
            </a:r>
            <a:r>
              <a:rPr lang="de-DE" dirty="0" err="1" smtClean="0"/>
              <a:t>vs</a:t>
            </a:r>
            <a:r>
              <a:rPr lang="de-DE" dirty="0" smtClean="0"/>
              <a:t> </a:t>
            </a:r>
            <a:r>
              <a:rPr lang="de-DE" dirty="0" err="1" smtClean="0"/>
              <a:t>Physical</a:t>
            </a:r>
            <a:r>
              <a:rPr lang="de-DE" dirty="0" smtClean="0"/>
              <a:t> Memory Management</a:t>
            </a:r>
            <a:endParaRPr lang="de-DE" dirty="0"/>
          </a:p>
          <a:p>
            <a:endParaRPr lang="de-DE" dirty="0"/>
          </a:p>
        </p:txBody>
      </p:sp>
      <p:sp>
        <p:nvSpPr>
          <p:cNvPr id="3" name="Textplatzhalter 2"/>
          <p:cNvSpPr>
            <a:spLocks noGrp="1"/>
          </p:cNvSpPr>
          <p:nvPr>
            <p:ph type="body" sz="quarter" idx="10"/>
          </p:nvPr>
        </p:nvSpPr>
        <p:spPr>
          <a:xfrm>
            <a:off x="335756" y="908720"/>
            <a:ext cx="11520000" cy="4968552"/>
          </a:xfrm>
        </p:spPr>
        <p:txBody>
          <a:bodyPr/>
          <a:lstStyle/>
          <a:p>
            <a:pPr marL="0" indent="0">
              <a:buNone/>
            </a:pPr>
            <a:r>
              <a:rPr lang="de-DE" sz="1500" b="1" dirty="0" err="1" smtClean="0"/>
              <a:t>Physical</a:t>
            </a:r>
            <a:r>
              <a:rPr lang="de-DE" sz="1500" b="1" dirty="0" smtClean="0"/>
              <a:t> </a:t>
            </a:r>
            <a:r>
              <a:rPr lang="de-DE" sz="1500" b="1" dirty="0" err="1" smtClean="0"/>
              <a:t>memory</a:t>
            </a:r>
            <a:r>
              <a:rPr lang="de-DE" sz="1500" b="1" dirty="0" smtClean="0"/>
              <a:t> Mapping </a:t>
            </a:r>
            <a:r>
              <a:rPr lang="de-DE" sz="1500" b="1" dirty="0" err="1" smtClean="0"/>
              <a:t>vs</a:t>
            </a:r>
            <a:r>
              <a:rPr lang="de-DE" sz="1500" b="1" dirty="0" smtClean="0"/>
              <a:t> Virtual Memory:</a:t>
            </a:r>
          </a:p>
          <a:p>
            <a:pPr marL="0" indent="0">
              <a:buNone/>
            </a:pPr>
            <a:r>
              <a:rPr lang="de-DE" sz="1500" dirty="0" smtClean="0"/>
              <a:t>Most </a:t>
            </a:r>
            <a:r>
              <a:rPr lang="de-DE" sz="1500" dirty="0" err="1" smtClean="0"/>
              <a:t>embedded</a:t>
            </a:r>
            <a:r>
              <a:rPr lang="de-DE" sz="1500" dirty="0" smtClean="0"/>
              <a:t> </a:t>
            </a:r>
            <a:r>
              <a:rPr lang="de-DE" sz="1500" dirty="0" err="1" smtClean="0"/>
              <a:t>systems</a:t>
            </a:r>
            <a:r>
              <a:rPr lang="de-DE" sz="1500" dirty="0" smtClean="0"/>
              <a:t> </a:t>
            </a:r>
            <a:r>
              <a:rPr lang="de-DE" sz="1500" dirty="0" err="1" smtClean="0"/>
              <a:t>map</a:t>
            </a:r>
            <a:r>
              <a:rPr lang="de-DE" sz="1500" dirty="0" smtClean="0"/>
              <a:t> </a:t>
            </a:r>
            <a:r>
              <a:rPr lang="de-DE" sz="1500" dirty="0" err="1" smtClean="0"/>
              <a:t>code</a:t>
            </a:r>
            <a:r>
              <a:rPr lang="de-DE" sz="1500" dirty="0" smtClean="0"/>
              <a:t> </a:t>
            </a:r>
            <a:r>
              <a:rPr lang="de-DE" sz="1500" dirty="0" err="1" smtClean="0"/>
              <a:t>directly</a:t>
            </a:r>
            <a:r>
              <a:rPr lang="de-DE" sz="1500" dirty="0" smtClean="0"/>
              <a:t> </a:t>
            </a:r>
            <a:r>
              <a:rPr lang="de-DE" sz="1500" dirty="0" err="1" smtClean="0"/>
              <a:t>to</a:t>
            </a:r>
            <a:r>
              <a:rPr lang="de-DE" sz="1500" dirty="0" smtClean="0"/>
              <a:t> </a:t>
            </a:r>
            <a:r>
              <a:rPr lang="de-DE" sz="1500" dirty="0" err="1" smtClean="0"/>
              <a:t>the</a:t>
            </a:r>
            <a:r>
              <a:rPr lang="de-DE" sz="1500" dirty="0" smtClean="0"/>
              <a:t> </a:t>
            </a:r>
            <a:r>
              <a:rPr lang="de-DE" sz="1500" dirty="0" err="1" smtClean="0"/>
              <a:t>physical</a:t>
            </a:r>
            <a:r>
              <a:rPr lang="de-DE" sz="1500" dirty="0" smtClean="0"/>
              <a:t> </a:t>
            </a:r>
            <a:r>
              <a:rPr lang="de-DE" sz="1500" dirty="0" err="1" smtClean="0"/>
              <a:t>memory</a:t>
            </a:r>
            <a:r>
              <a:rPr lang="de-DE" sz="1500" dirty="0" smtClean="0"/>
              <a:t> </a:t>
            </a:r>
            <a:r>
              <a:rPr lang="de-DE" sz="1500" dirty="0" err="1" smtClean="0"/>
              <a:t>adresses</a:t>
            </a:r>
            <a:r>
              <a:rPr lang="de-DE" sz="1500" dirty="0" smtClean="0"/>
              <a:t> </a:t>
            </a:r>
            <a:r>
              <a:rPr lang="de-DE" sz="1500" dirty="0" err="1" smtClean="0"/>
              <a:t>of</a:t>
            </a:r>
            <a:r>
              <a:rPr lang="de-DE" sz="1500" dirty="0" smtClean="0"/>
              <a:t> </a:t>
            </a:r>
            <a:r>
              <a:rPr lang="de-DE" sz="1500" dirty="0" err="1" smtClean="0"/>
              <a:t>the</a:t>
            </a:r>
            <a:r>
              <a:rPr lang="de-DE" sz="1500" dirty="0" smtClean="0"/>
              <a:t> </a:t>
            </a:r>
            <a:r>
              <a:rPr lang="de-DE" sz="1500" dirty="0" err="1" smtClean="0"/>
              <a:t>system</a:t>
            </a:r>
            <a:r>
              <a:rPr lang="de-DE" sz="1500" dirty="0" smtClean="0"/>
              <a:t>. Memory </a:t>
            </a:r>
            <a:r>
              <a:rPr lang="de-DE" sz="1500" dirty="0" err="1" smtClean="0"/>
              <a:t>map</a:t>
            </a:r>
            <a:r>
              <a:rPr lang="de-DE" sz="1500" dirty="0" smtClean="0"/>
              <a:t> </a:t>
            </a:r>
            <a:r>
              <a:rPr lang="de-DE" sz="1500" dirty="0" err="1" smtClean="0"/>
              <a:t>is</a:t>
            </a:r>
            <a:r>
              <a:rPr lang="de-DE" sz="1500" dirty="0" smtClean="0"/>
              <a:t> </a:t>
            </a:r>
            <a:r>
              <a:rPr lang="de-DE" sz="1500" dirty="0" err="1" smtClean="0"/>
              <a:t>static</a:t>
            </a:r>
            <a:r>
              <a:rPr lang="de-DE" sz="1500" dirty="0" smtClean="0"/>
              <a:t> </a:t>
            </a:r>
            <a:r>
              <a:rPr lang="de-DE" sz="1500" dirty="0" err="1" smtClean="0"/>
              <a:t>and</a:t>
            </a:r>
            <a:r>
              <a:rPr lang="de-DE" sz="1500" dirty="0" smtClean="0"/>
              <a:t> </a:t>
            </a:r>
            <a:r>
              <a:rPr lang="de-DE" sz="1500" dirty="0" err="1" smtClean="0"/>
              <a:t>predefined</a:t>
            </a:r>
            <a:r>
              <a:rPr lang="de-DE" sz="1500" dirty="0" smtClean="0"/>
              <a:t> in </a:t>
            </a:r>
            <a:r>
              <a:rPr lang="de-DE" sz="1500" dirty="0" err="1" smtClean="0"/>
              <a:t>the</a:t>
            </a:r>
            <a:r>
              <a:rPr lang="de-DE" sz="1500" dirty="0" smtClean="0"/>
              <a:t> </a:t>
            </a:r>
            <a:r>
              <a:rPr lang="de-DE" sz="1500" dirty="0" err="1" smtClean="0"/>
              <a:t>firmware</a:t>
            </a:r>
            <a:endParaRPr lang="de-DE" sz="1500" dirty="0" smtClean="0"/>
          </a:p>
          <a:p>
            <a:pPr marL="0" indent="0">
              <a:buNone/>
            </a:pPr>
            <a:endParaRPr lang="de-DE" sz="1500" dirty="0"/>
          </a:p>
          <a:p>
            <a:pPr marL="0" indent="0">
              <a:buNone/>
            </a:pPr>
            <a:r>
              <a:rPr lang="de-DE" sz="1500" dirty="0" smtClean="0"/>
              <a:t>PC-s </a:t>
            </a:r>
            <a:r>
              <a:rPr lang="de-DE" sz="1500" dirty="0" err="1" smtClean="0"/>
              <a:t>and</a:t>
            </a:r>
            <a:r>
              <a:rPr lang="de-DE" sz="1500" dirty="0" smtClean="0"/>
              <a:t> high </a:t>
            </a:r>
            <a:r>
              <a:rPr lang="de-DE" sz="1500" dirty="0" err="1" smtClean="0"/>
              <a:t>performance</a:t>
            </a:r>
            <a:r>
              <a:rPr lang="de-DE" sz="1500" dirty="0" smtClean="0"/>
              <a:t> </a:t>
            </a:r>
            <a:r>
              <a:rPr lang="de-DE" sz="1500" dirty="0" err="1" smtClean="0"/>
              <a:t>embedded</a:t>
            </a:r>
            <a:r>
              <a:rPr lang="de-DE" sz="1500" dirty="0" smtClean="0"/>
              <a:t> </a:t>
            </a:r>
            <a:r>
              <a:rPr lang="de-DE" sz="1500" dirty="0" err="1" smtClean="0"/>
              <a:t>systems</a:t>
            </a:r>
            <a:r>
              <a:rPr lang="de-DE" sz="1500" dirty="0" smtClean="0"/>
              <a:t> </a:t>
            </a:r>
            <a:r>
              <a:rPr lang="de-DE" sz="1500" dirty="0" err="1" smtClean="0"/>
              <a:t>use</a:t>
            </a:r>
            <a:r>
              <a:rPr lang="de-DE" sz="1500" dirty="0"/>
              <a:t> </a:t>
            </a:r>
            <a:r>
              <a:rPr lang="de-DE" sz="1500" dirty="0" smtClean="0"/>
              <a:t>a Memory Management Unit </a:t>
            </a:r>
            <a:r>
              <a:rPr lang="de-DE" sz="1500" dirty="0" err="1" smtClean="0"/>
              <a:t>with</a:t>
            </a:r>
            <a:r>
              <a:rPr lang="de-DE" sz="1500" dirty="0" smtClean="0"/>
              <a:t> an </a:t>
            </a:r>
            <a:r>
              <a:rPr lang="de-DE" sz="1500" dirty="0"/>
              <a:t>O</a:t>
            </a:r>
            <a:r>
              <a:rPr lang="de-DE" sz="1500" dirty="0" smtClean="0"/>
              <a:t>perating </a:t>
            </a:r>
            <a:r>
              <a:rPr lang="de-DE" sz="1500" dirty="0"/>
              <a:t>S</a:t>
            </a:r>
            <a:r>
              <a:rPr lang="de-DE" sz="1500" dirty="0" smtClean="0"/>
              <a:t>ystem </a:t>
            </a:r>
            <a:r>
              <a:rPr lang="de-DE" sz="1500" dirty="0" err="1" smtClean="0"/>
              <a:t>supporting</a:t>
            </a:r>
            <a:r>
              <a:rPr lang="de-DE" sz="1500" dirty="0" smtClean="0"/>
              <a:t> </a:t>
            </a:r>
            <a:r>
              <a:rPr lang="de-DE" sz="1500" dirty="0" err="1" smtClean="0"/>
              <a:t>virtual</a:t>
            </a:r>
            <a:r>
              <a:rPr lang="de-DE" sz="1500" dirty="0" smtClean="0"/>
              <a:t> </a:t>
            </a:r>
            <a:r>
              <a:rPr lang="de-DE" sz="1500" dirty="0" err="1" smtClean="0"/>
              <a:t>memory</a:t>
            </a:r>
            <a:r>
              <a:rPr lang="de-DE" sz="1500" dirty="0" smtClean="0"/>
              <a:t> </a:t>
            </a:r>
            <a:r>
              <a:rPr lang="de-DE" sz="1500" dirty="0" err="1" smtClean="0"/>
              <a:t>management</a:t>
            </a:r>
            <a:r>
              <a:rPr lang="de-DE" sz="1500" dirty="0" smtClean="0"/>
              <a:t>. </a:t>
            </a:r>
          </a:p>
          <a:p>
            <a:pPr marL="0" indent="0">
              <a:buNone/>
            </a:pPr>
            <a:r>
              <a:rPr lang="de-DE" sz="1500" b="1" dirty="0" err="1" smtClean="0"/>
              <a:t>Program</a:t>
            </a:r>
            <a:r>
              <a:rPr lang="de-DE" sz="1500" b="1" dirty="0" smtClean="0"/>
              <a:t> </a:t>
            </a:r>
            <a:r>
              <a:rPr lang="de-DE" sz="1500" b="1" dirty="0" err="1" smtClean="0"/>
              <a:t>execution</a:t>
            </a:r>
            <a:r>
              <a:rPr lang="de-DE" sz="1500" b="1" dirty="0" smtClean="0"/>
              <a:t> </a:t>
            </a:r>
            <a:r>
              <a:rPr lang="de-DE" sz="1500" b="1" dirty="0" err="1" smtClean="0"/>
              <a:t>with</a:t>
            </a:r>
            <a:r>
              <a:rPr lang="de-DE" sz="1500" b="1" dirty="0" smtClean="0"/>
              <a:t> </a:t>
            </a:r>
            <a:r>
              <a:rPr lang="de-DE" sz="1500" b="1" dirty="0" err="1" smtClean="0"/>
              <a:t>virutal</a:t>
            </a:r>
            <a:r>
              <a:rPr lang="de-DE" sz="1500" b="1" dirty="0" smtClean="0"/>
              <a:t> </a:t>
            </a:r>
            <a:r>
              <a:rPr lang="de-DE" sz="1500" b="1" dirty="0" err="1" smtClean="0"/>
              <a:t>memory</a:t>
            </a:r>
            <a:r>
              <a:rPr lang="de-DE" sz="1500" b="1" dirty="0" smtClean="0"/>
              <a:t> </a:t>
            </a:r>
            <a:r>
              <a:rPr lang="de-DE" sz="1500" b="1" dirty="0" err="1" smtClean="0"/>
              <a:t>management</a:t>
            </a:r>
            <a:r>
              <a:rPr lang="de-DE" sz="1500" b="1" dirty="0" smtClean="0"/>
              <a:t>:</a:t>
            </a:r>
          </a:p>
          <a:p>
            <a:pPr marL="457200" indent="-457200">
              <a:buFont typeface="+mj-lt"/>
              <a:buAutoNum type="arabicPeriod"/>
            </a:pPr>
            <a:r>
              <a:rPr lang="de-DE" sz="1500" dirty="0" err="1" smtClean="0"/>
              <a:t>Loader</a:t>
            </a:r>
            <a:r>
              <a:rPr lang="de-DE" sz="1500" dirty="0" smtClean="0"/>
              <a:t> </a:t>
            </a:r>
            <a:r>
              <a:rPr lang="de-DE" sz="1500" dirty="0" err="1" smtClean="0"/>
              <a:t>loads</a:t>
            </a:r>
            <a:r>
              <a:rPr lang="de-DE" sz="1500" dirty="0" smtClean="0"/>
              <a:t> </a:t>
            </a:r>
            <a:r>
              <a:rPr lang="de-DE" sz="1500" dirty="0" err="1" smtClean="0"/>
              <a:t>the</a:t>
            </a:r>
            <a:r>
              <a:rPr lang="de-DE" sz="1500" dirty="0" smtClean="0"/>
              <a:t> </a:t>
            </a:r>
            <a:r>
              <a:rPr lang="de-DE" sz="1500" dirty="0" err="1" smtClean="0"/>
              <a:t>executable</a:t>
            </a:r>
            <a:r>
              <a:rPr lang="de-DE" sz="1500" dirty="0" smtClean="0"/>
              <a:t> </a:t>
            </a:r>
            <a:r>
              <a:rPr lang="de-DE" sz="1500" dirty="0" err="1" smtClean="0"/>
              <a:t>from</a:t>
            </a:r>
            <a:r>
              <a:rPr lang="de-DE" sz="1500" dirty="0" smtClean="0"/>
              <a:t> </a:t>
            </a:r>
            <a:r>
              <a:rPr lang="de-DE" sz="1500" dirty="0" err="1" smtClean="0"/>
              <a:t>disk</a:t>
            </a:r>
            <a:r>
              <a:rPr lang="de-DE" sz="1500" dirty="0" smtClean="0"/>
              <a:t> </a:t>
            </a:r>
            <a:r>
              <a:rPr lang="de-DE" sz="1500" dirty="0" err="1" smtClean="0"/>
              <a:t>to</a:t>
            </a:r>
            <a:r>
              <a:rPr lang="de-DE" sz="1500" dirty="0" smtClean="0"/>
              <a:t> </a:t>
            </a:r>
            <a:r>
              <a:rPr lang="de-DE" sz="1500" dirty="0" err="1" smtClean="0"/>
              <a:t>memory</a:t>
            </a:r>
            <a:r>
              <a:rPr lang="de-DE" sz="1500" dirty="0" smtClean="0"/>
              <a:t>, </a:t>
            </a:r>
            <a:r>
              <a:rPr lang="de-DE" sz="1500" dirty="0" err="1" smtClean="0"/>
              <a:t>sets</a:t>
            </a:r>
            <a:r>
              <a:rPr lang="de-DE" sz="1500" dirty="0" smtClean="0"/>
              <a:t> </a:t>
            </a:r>
            <a:r>
              <a:rPr lang="de-DE" sz="1500" dirty="0" err="1" smtClean="0"/>
              <a:t>up</a:t>
            </a:r>
            <a:r>
              <a:rPr lang="de-DE" sz="1500" dirty="0" smtClean="0"/>
              <a:t> </a:t>
            </a:r>
            <a:r>
              <a:rPr lang="de-DE" sz="1500" dirty="0" err="1" smtClean="0"/>
              <a:t>the</a:t>
            </a:r>
            <a:r>
              <a:rPr lang="de-DE" sz="1500" dirty="0" smtClean="0"/>
              <a:t> </a:t>
            </a:r>
            <a:r>
              <a:rPr lang="de-DE" sz="1500" dirty="0" err="1" smtClean="0"/>
              <a:t>programs</a:t>
            </a:r>
            <a:r>
              <a:rPr lang="de-DE" sz="1500" dirty="0" smtClean="0"/>
              <a:t> </a:t>
            </a:r>
            <a:r>
              <a:rPr lang="de-DE" sz="1500" dirty="0" err="1" smtClean="0"/>
              <a:t>virtual</a:t>
            </a:r>
            <a:r>
              <a:rPr lang="de-DE" sz="1500" dirty="0" smtClean="0"/>
              <a:t> </a:t>
            </a:r>
            <a:r>
              <a:rPr lang="de-DE" sz="1500" dirty="0" err="1" smtClean="0"/>
              <a:t>adress</a:t>
            </a:r>
            <a:r>
              <a:rPr lang="de-DE" sz="1500" dirty="0" smtClean="0"/>
              <a:t> </a:t>
            </a:r>
            <a:r>
              <a:rPr lang="de-DE" sz="1500" dirty="0" err="1" smtClean="0"/>
              <a:t>space</a:t>
            </a:r>
            <a:endParaRPr lang="de-DE" sz="1500" dirty="0" smtClean="0"/>
          </a:p>
          <a:p>
            <a:pPr marL="457200" indent="-457200">
              <a:buFont typeface="+mj-lt"/>
              <a:buAutoNum type="arabicPeriod"/>
            </a:pPr>
            <a:r>
              <a:rPr lang="de-DE" sz="1500" dirty="0" smtClean="0"/>
              <a:t>Memory Management Unit </a:t>
            </a:r>
            <a:r>
              <a:rPr lang="de-DE" sz="1500" dirty="0" err="1" smtClean="0"/>
              <a:t>with</a:t>
            </a:r>
            <a:r>
              <a:rPr lang="de-DE" sz="1500" dirty="0" smtClean="0"/>
              <a:t> </a:t>
            </a:r>
            <a:r>
              <a:rPr lang="de-DE" sz="1500" dirty="0" err="1" smtClean="0"/>
              <a:t>the</a:t>
            </a:r>
            <a:r>
              <a:rPr lang="de-DE" sz="1500" dirty="0" smtClean="0"/>
              <a:t> Operating System </a:t>
            </a:r>
            <a:r>
              <a:rPr lang="de-DE" sz="1500" dirty="0" err="1" smtClean="0"/>
              <a:t>maanges</a:t>
            </a:r>
            <a:r>
              <a:rPr lang="de-DE" sz="1500" dirty="0" smtClean="0"/>
              <a:t> </a:t>
            </a:r>
            <a:r>
              <a:rPr lang="de-DE" sz="1500" dirty="0" err="1" smtClean="0"/>
              <a:t>the</a:t>
            </a:r>
            <a:r>
              <a:rPr lang="de-DE" sz="1500" dirty="0" smtClean="0"/>
              <a:t> </a:t>
            </a:r>
            <a:r>
              <a:rPr lang="de-DE" sz="1500" dirty="0" err="1" smtClean="0"/>
              <a:t>mapping</a:t>
            </a:r>
            <a:r>
              <a:rPr lang="de-DE" sz="1500" dirty="0" smtClean="0"/>
              <a:t> </a:t>
            </a:r>
            <a:r>
              <a:rPr lang="de-DE" sz="1500" dirty="0" err="1" smtClean="0"/>
              <a:t>between</a:t>
            </a:r>
            <a:r>
              <a:rPr lang="de-DE" sz="1500" dirty="0" smtClean="0"/>
              <a:t> </a:t>
            </a:r>
            <a:r>
              <a:rPr lang="de-DE" sz="1500" dirty="0" err="1" smtClean="0"/>
              <a:t>virtual</a:t>
            </a:r>
            <a:r>
              <a:rPr lang="de-DE" sz="1500" dirty="0" smtClean="0"/>
              <a:t> </a:t>
            </a:r>
            <a:r>
              <a:rPr lang="de-DE" sz="1500" dirty="0" err="1" smtClean="0"/>
              <a:t>address</a:t>
            </a:r>
            <a:r>
              <a:rPr lang="de-DE" sz="1500" dirty="0" smtClean="0"/>
              <a:t> </a:t>
            </a:r>
            <a:r>
              <a:rPr lang="de-DE" sz="1500" dirty="0" err="1" smtClean="0"/>
              <a:t>space</a:t>
            </a:r>
            <a:r>
              <a:rPr lang="de-DE" sz="1500" dirty="0" smtClean="0"/>
              <a:t> </a:t>
            </a:r>
            <a:r>
              <a:rPr lang="de-DE" sz="1500" dirty="0" err="1" smtClean="0"/>
              <a:t>and</a:t>
            </a:r>
            <a:r>
              <a:rPr lang="de-DE" sz="1500" dirty="0" smtClean="0"/>
              <a:t> </a:t>
            </a:r>
            <a:r>
              <a:rPr lang="de-DE" sz="1500" dirty="0" err="1" smtClean="0"/>
              <a:t>the</a:t>
            </a:r>
            <a:r>
              <a:rPr lang="de-DE" sz="1500" dirty="0" smtClean="0"/>
              <a:t> </a:t>
            </a:r>
            <a:r>
              <a:rPr lang="de-DE" sz="1500" dirty="0" err="1" smtClean="0"/>
              <a:t>physical</a:t>
            </a:r>
            <a:r>
              <a:rPr lang="de-DE" sz="1500" dirty="0" smtClean="0"/>
              <a:t> </a:t>
            </a:r>
            <a:r>
              <a:rPr lang="de-DE" sz="1500" dirty="0" err="1" smtClean="0"/>
              <a:t>memory</a:t>
            </a:r>
            <a:r>
              <a:rPr lang="de-DE" sz="1500" dirty="0" smtClean="0"/>
              <a:t>. Memory </a:t>
            </a:r>
            <a:r>
              <a:rPr lang="de-DE" sz="1500" dirty="0" err="1" smtClean="0"/>
              <a:t>is</a:t>
            </a:r>
            <a:r>
              <a:rPr lang="de-DE" sz="1500" dirty="0" smtClean="0"/>
              <a:t> </a:t>
            </a:r>
            <a:r>
              <a:rPr lang="de-DE" sz="1500" dirty="0" err="1" smtClean="0"/>
              <a:t>divided</a:t>
            </a:r>
            <a:r>
              <a:rPr lang="de-DE" sz="1500" dirty="0" smtClean="0"/>
              <a:t> </a:t>
            </a:r>
            <a:r>
              <a:rPr lang="de-DE" sz="1500" dirty="0" err="1" smtClean="0"/>
              <a:t>into</a:t>
            </a:r>
            <a:r>
              <a:rPr lang="de-DE" sz="1500" dirty="0" smtClean="0"/>
              <a:t> </a:t>
            </a:r>
            <a:r>
              <a:rPr lang="de-DE" sz="1500" dirty="0" err="1" smtClean="0"/>
              <a:t>small</a:t>
            </a:r>
            <a:r>
              <a:rPr lang="de-DE" sz="1500" dirty="0" smtClean="0"/>
              <a:t> </a:t>
            </a:r>
            <a:r>
              <a:rPr lang="de-DE" sz="1500" dirty="0" err="1" smtClean="0"/>
              <a:t>fixed</a:t>
            </a:r>
            <a:r>
              <a:rPr lang="de-DE" sz="1500" dirty="0" smtClean="0"/>
              <a:t> block </a:t>
            </a:r>
            <a:r>
              <a:rPr lang="de-DE" sz="1500" dirty="0" err="1" smtClean="0"/>
              <a:t>sizes</a:t>
            </a:r>
            <a:r>
              <a:rPr lang="de-DE" sz="1500" dirty="0" smtClean="0"/>
              <a:t> </a:t>
            </a:r>
            <a:r>
              <a:rPr lang="de-DE" sz="1500" dirty="0" err="1" smtClean="0"/>
              <a:t>called</a:t>
            </a:r>
            <a:r>
              <a:rPr lang="de-DE" sz="1500" dirty="0" smtClean="0"/>
              <a:t> </a:t>
            </a:r>
            <a:r>
              <a:rPr lang="de-DE" sz="1500" dirty="0" err="1" smtClean="0"/>
              <a:t>pages</a:t>
            </a:r>
            <a:r>
              <a:rPr lang="de-DE" sz="1500" dirty="0" smtClean="0"/>
              <a:t>. Operating System </a:t>
            </a:r>
            <a:r>
              <a:rPr lang="de-DE" sz="1500" dirty="0" err="1" smtClean="0"/>
              <a:t>maintains</a:t>
            </a:r>
            <a:r>
              <a:rPr lang="de-DE" sz="1500" dirty="0" smtClean="0"/>
              <a:t> </a:t>
            </a:r>
            <a:r>
              <a:rPr lang="de-DE" sz="1500" dirty="0" err="1" smtClean="0"/>
              <a:t>page</a:t>
            </a:r>
            <a:r>
              <a:rPr lang="de-DE" sz="1500" dirty="0" smtClean="0"/>
              <a:t> </a:t>
            </a:r>
            <a:r>
              <a:rPr lang="de-DE" sz="1500" dirty="0" err="1" smtClean="0"/>
              <a:t>tables</a:t>
            </a:r>
            <a:r>
              <a:rPr lang="de-DE" sz="1500" dirty="0" smtClean="0"/>
              <a:t> </a:t>
            </a:r>
            <a:r>
              <a:rPr lang="de-DE" sz="1500" dirty="0" err="1" smtClean="0"/>
              <a:t>to</a:t>
            </a:r>
            <a:r>
              <a:rPr lang="de-DE" sz="1500" dirty="0" smtClean="0"/>
              <a:t> </a:t>
            </a:r>
            <a:r>
              <a:rPr lang="de-DE" sz="1500" dirty="0" err="1" smtClean="0"/>
              <a:t>map</a:t>
            </a:r>
            <a:r>
              <a:rPr lang="de-DE" sz="1500" dirty="0" smtClean="0"/>
              <a:t> </a:t>
            </a:r>
            <a:r>
              <a:rPr lang="de-DE" sz="1500" dirty="0" err="1" smtClean="0"/>
              <a:t>virtual</a:t>
            </a:r>
            <a:r>
              <a:rPr lang="de-DE" sz="1500" dirty="0" smtClean="0"/>
              <a:t> </a:t>
            </a:r>
            <a:r>
              <a:rPr lang="de-DE" sz="1500" dirty="0" err="1" smtClean="0"/>
              <a:t>adresses</a:t>
            </a:r>
            <a:r>
              <a:rPr lang="de-DE" sz="1500" dirty="0" smtClean="0"/>
              <a:t> </a:t>
            </a:r>
            <a:r>
              <a:rPr lang="de-DE" sz="1500" dirty="0" err="1" smtClean="0"/>
              <a:t>to</a:t>
            </a:r>
            <a:r>
              <a:rPr lang="de-DE" sz="1500" dirty="0" smtClean="0"/>
              <a:t> </a:t>
            </a:r>
            <a:r>
              <a:rPr lang="de-DE" sz="1500" dirty="0" err="1" smtClean="0"/>
              <a:t>physical</a:t>
            </a:r>
            <a:r>
              <a:rPr lang="de-DE" sz="1500" dirty="0" smtClean="0"/>
              <a:t> </a:t>
            </a:r>
            <a:r>
              <a:rPr lang="de-DE" sz="1500" dirty="0" err="1" smtClean="0"/>
              <a:t>adresses</a:t>
            </a:r>
            <a:endParaRPr lang="de-DE" sz="1500" dirty="0" smtClean="0"/>
          </a:p>
          <a:p>
            <a:pPr marL="457200" indent="-457200">
              <a:buFont typeface="+mj-lt"/>
              <a:buAutoNum type="arabicPeriod"/>
            </a:pPr>
            <a:r>
              <a:rPr lang="de-DE" sz="1500" dirty="0" smtClean="0"/>
              <a:t>At </a:t>
            </a:r>
            <a:r>
              <a:rPr lang="de-DE" sz="1500" dirty="0" err="1" smtClean="0"/>
              <a:t>application</a:t>
            </a:r>
            <a:r>
              <a:rPr lang="de-DE" sz="1500" dirty="0" smtClean="0"/>
              <a:t> </a:t>
            </a:r>
            <a:r>
              <a:rPr lang="de-DE" sz="1500" dirty="0" err="1" smtClean="0"/>
              <a:t>start</a:t>
            </a:r>
            <a:r>
              <a:rPr lang="de-DE" sz="1500" dirty="0" smtClean="0"/>
              <a:t>, </a:t>
            </a:r>
            <a:r>
              <a:rPr lang="de-DE" sz="1500" dirty="0" err="1" smtClean="0"/>
              <a:t>only</a:t>
            </a:r>
            <a:r>
              <a:rPr lang="de-DE" sz="1500" dirty="0" smtClean="0"/>
              <a:t> </a:t>
            </a:r>
            <a:r>
              <a:rPr lang="de-DE" sz="1500" dirty="0" err="1" smtClean="0"/>
              <a:t>the</a:t>
            </a:r>
            <a:r>
              <a:rPr lang="de-DE" sz="1500" dirty="0" smtClean="0"/>
              <a:t> essential </a:t>
            </a:r>
            <a:r>
              <a:rPr lang="de-DE" sz="1500" dirty="0" err="1" smtClean="0"/>
              <a:t>amount</a:t>
            </a:r>
            <a:r>
              <a:rPr lang="de-DE" sz="1500" dirty="0" smtClean="0"/>
              <a:t> </a:t>
            </a:r>
            <a:r>
              <a:rPr lang="de-DE" sz="1500" dirty="0" err="1" smtClean="0"/>
              <a:t>of</a:t>
            </a:r>
            <a:r>
              <a:rPr lang="de-DE" sz="1500" dirty="0" smtClean="0"/>
              <a:t> </a:t>
            </a:r>
            <a:r>
              <a:rPr lang="de-DE" sz="1500" dirty="0" err="1" smtClean="0"/>
              <a:t>data</a:t>
            </a:r>
            <a:r>
              <a:rPr lang="de-DE" sz="1500" dirty="0" smtClean="0"/>
              <a:t> </a:t>
            </a:r>
            <a:r>
              <a:rPr lang="de-DE" sz="1500" dirty="0" err="1" smtClean="0"/>
              <a:t>is</a:t>
            </a:r>
            <a:r>
              <a:rPr lang="de-DE" sz="1500" dirty="0" smtClean="0"/>
              <a:t> </a:t>
            </a:r>
            <a:r>
              <a:rPr lang="de-DE" sz="1500" dirty="0" err="1" smtClean="0"/>
              <a:t>loaded</a:t>
            </a:r>
            <a:r>
              <a:rPr lang="de-DE" sz="1500" dirty="0" smtClean="0"/>
              <a:t> </a:t>
            </a:r>
            <a:r>
              <a:rPr lang="de-DE" sz="1500" dirty="0" err="1" smtClean="0"/>
              <a:t>into</a:t>
            </a:r>
            <a:r>
              <a:rPr lang="de-DE" sz="1500" dirty="0" smtClean="0"/>
              <a:t> </a:t>
            </a:r>
            <a:r>
              <a:rPr lang="de-DE" sz="1500" dirty="0" err="1" smtClean="0"/>
              <a:t>the</a:t>
            </a:r>
            <a:r>
              <a:rPr lang="de-DE" sz="1500" dirty="0"/>
              <a:t> </a:t>
            </a:r>
            <a:r>
              <a:rPr lang="de-DE" sz="1500" dirty="0" err="1" smtClean="0"/>
              <a:t>physical</a:t>
            </a:r>
            <a:r>
              <a:rPr lang="de-DE" sz="1500" dirty="0" smtClean="0"/>
              <a:t> </a:t>
            </a:r>
            <a:r>
              <a:rPr lang="de-DE" sz="1500" dirty="0" err="1" smtClean="0"/>
              <a:t>memory</a:t>
            </a:r>
            <a:r>
              <a:rPr lang="de-DE" sz="1500" dirty="0" smtClean="0"/>
              <a:t>. The </a:t>
            </a:r>
            <a:r>
              <a:rPr lang="de-DE" sz="1500" dirty="0" err="1" smtClean="0"/>
              <a:t>rest</a:t>
            </a:r>
            <a:r>
              <a:rPr lang="de-DE" sz="1500" dirty="0" smtClean="0"/>
              <a:t> </a:t>
            </a:r>
            <a:r>
              <a:rPr lang="de-DE" sz="1500" dirty="0" err="1" smtClean="0"/>
              <a:t>is</a:t>
            </a:r>
            <a:r>
              <a:rPr lang="de-DE" sz="1500" dirty="0" smtClean="0"/>
              <a:t> </a:t>
            </a:r>
            <a:r>
              <a:rPr lang="de-DE" sz="1500" dirty="0" err="1" smtClean="0"/>
              <a:t>only</a:t>
            </a:r>
            <a:r>
              <a:rPr lang="de-DE" sz="1500" dirty="0" smtClean="0"/>
              <a:t> </a:t>
            </a:r>
            <a:r>
              <a:rPr lang="de-DE" sz="1500" dirty="0" err="1" smtClean="0"/>
              <a:t>loaded</a:t>
            </a:r>
            <a:r>
              <a:rPr lang="de-DE" sz="1500" dirty="0" smtClean="0"/>
              <a:t> </a:t>
            </a:r>
            <a:r>
              <a:rPr lang="de-DE" sz="1500" dirty="0" err="1" smtClean="0"/>
              <a:t>once</a:t>
            </a:r>
            <a:r>
              <a:rPr lang="de-DE" sz="1500" dirty="0" smtClean="0"/>
              <a:t> </a:t>
            </a:r>
            <a:r>
              <a:rPr lang="de-DE" sz="1500" dirty="0" err="1" smtClean="0"/>
              <a:t>it</a:t>
            </a:r>
            <a:r>
              <a:rPr lang="de-DE" sz="1500" dirty="0" smtClean="0"/>
              <a:t> </a:t>
            </a:r>
            <a:r>
              <a:rPr lang="de-DE" sz="1500" dirty="0" err="1" smtClean="0"/>
              <a:t>is</a:t>
            </a:r>
            <a:r>
              <a:rPr lang="de-DE" sz="1500" dirty="0" smtClean="0"/>
              <a:t> </a:t>
            </a:r>
            <a:r>
              <a:rPr lang="de-DE" sz="1500" dirty="0" err="1" smtClean="0"/>
              <a:t>needed</a:t>
            </a:r>
            <a:r>
              <a:rPr lang="de-DE" sz="1500" dirty="0" smtClean="0"/>
              <a:t>. This </a:t>
            </a:r>
            <a:r>
              <a:rPr lang="de-DE" sz="1500" dirty="0" err="1" smtClean="0"/>
              <a:t>is</a:t>
            </a:r>
            <a:r>
              <a:rPr lang="de-DE" sz="1500" dirty="0" smtClean="0"/>
              <a:t> </a:t>
            </a:r>
            <a:r>
              <a:rPr lang="de-DE" sz="1500" dirty="0" err="1" smtClean="0"/>
              <a:t>called</a:t>
            </a:r>
            <a:r>
              <a:rPr lang="de-DE" sz="1500" dirty="0" smtClean="0"/>
              <a:t> </a:t>
            </a:r>
            <a:r>
              <a:rPr lang="de-DE" sz="1500" dirty="0" err="1" smtClean="0"/>
              <a:t>demand</a:t>
            </a:r>
            <a:r>
              <a:rPr lang="de-DE" sz="1500" dirty="0" smtClean="0"/>
              <a:t> </a:t>
            </a:r>
            <a:r>
              <a:rPr lang="de-DE" sz="1500" dirty="0" err="1" smtClean="0"/>
              <a:t>paging</a:t>
            </a:r>
            <a:r>
              <a:rPr lang="de-DE" sz="1500" dirty="0" smtClean="0"/>
              <a:t>.</a:t>
            </a:r>
          </a:p>
          <a:p>
            <a:pPr marL="457200" indent="-457200">
              <a:buFont typeface="+mj-lt"/>
              <a:buAutoNum type="arabicPeriod"/>
            </a:pPr>
            <a:r>
              <a:rPr lang="de-DE" sz="1500" dirty="0" smtClean="0"/>
              <a:t>Dynamic </a:t>
            </a:r>
            <a:r>
              <a:rPr lang="de-DE" sz="1500" dirty="0"/>
              <a:t>M</a:t>
            </a:r>
            <a:r>
              <a:rPr lang="de-DE" sz="1500" dirty="0" smtClean="0"/>
              <a:t>emory </a:t>
            </a:r>
            <a:r>
              <a:rPr lang="de-DE" sz="1500" dirty="0"/>
              <a:t>M</a:t>
            </a:r>
            <a:r>
              <a:rPr lang="de-DE" sz="1500" dirty="0" smtClean="0"/>
              <a:t>anagement like </a:t>
            </a:r>
            <a:r>
              <a:rPr lang="de-DE" sz="1500" dirty="0" err="1" smtClean="0"/>
              <a:t>growing</a:t>
            </a:r>
            <a:r>
              <a:rPr lang="de-DE" sz="1500" dirty="0" smtClean="0"/>
              <a:t> </a:t>
            </a:r>
            <a:r>
              <a:rPr lang="de-DE" sz="1500" dirty="0" err="1" smtClean="0"/>
              <a:t>stack</a:t>
            </a:r>
            <a:r>
              <a:rPr lang="de-DE" sz="1500" dirty="0" smtClean="0"/>
              <a:t> </a:t>
            </a:r>
            <a:r>
              <a:rPr lang="de-DE" sz="1500" dirty="0" err="1" smtClean="0"/>
              <a:t>and</a:t>
            </a:r>
            <a:r>
              <a:rPr lang="de-DE" sz="1500" dirty="0" smtClean="0"/>
              <a:t> </a:t>
            </a:r>
            <a:r>
              <a:rPr lang="de-DE" sz="1500" dirty="0" err="1" smtClean="0"/>
              <a:t>heap</a:t>
            </a:r>
            <a:r>
              <a:rPr lang="de-DE" sz="1500" dirty="0" smtClean="0"/>
              <a:t> </a:t>
            </a:r>
            <a:r>
              <a:rPr lang="de-DE" sz="1500" dirty="0" err="1" smtClean="0"/>
              <a:t>can</a:t>
            </a:r>
            <a:r>
              <a:rPr lang="de-DE" sz="1500" dirty="0" smtClean="0"/>
              <a:t> </a:t>
            </a:r>
            <a:r>
              <a:rPr lang="de-DE" sz="1500" dirty="0" err="1" smtClean="0"/>
              <a:t>request</a:t>
            </a:r>
            <a:r>
              <a:rPr lang="de-DE" sz="1500" dirty="0" smtClean="0"/>
              <a:t> </a:t>
            </a:r>
            <a:r>
              <a:rPr lang="de-DE" sz="1500" dirty="0" err="1" smtClean="0"/>
              <a:t>more</a:t>
            </a:r>
            <a:r>
              <a:rPr lang="de-DE" sz="1500" dirty="0" smtClean="0"/>
              <a:t> </a:t>
            </a:r>
            <a:r>
              <a:rPr lang="de-DE" sz="1500" dirty="0" err="1" smtClean="0"/>
              <a:t>memory</a:t>
            </a:r>
            <a:r>
              <a:rPr lang="de-DE" sz="1500" dirty="0" smtClean="0"/>
              <a:t> at </a:t>
            </a:r>
            <a:r>
              <a:rPr lang="de-DE" sz="1500" dirty="0" err="1" smtClean="0"/>
              <a:t>runtime</a:t>
            </a:r>
            <a:endParaRPr lang="de-DE" sz="1500" dirty="0" smtClean="0"/>
          </a:p>
          <a:p>
            <a:pPr marL="457200" indent="-457200">
              <a:buFont typeface="+mj-lt"/>
              <a:buAutoNum type="arabicPeriod"/>
            </a:pPr>
            <a:r>
              <a:rPr lang="de-DE" sz="1500" dirty="0" smtClean="0"/>
              <a:t>More </a:t>
            </a:r>
            <a:r>
              <a:rPr lang="de-DE" sz="1500" dirty="0" err="1" smtClean="0"/>
              <a:t>virtual</a:t>
            </a:r>
            <a:r>
              <a:rPr lang="de-DE" sz="1500" dirty="0" smtClean="0"/>
              <a:t> </a:t>
            </a:r>
            <a:r>
              <a:rPr lang="de-DE" sz="1500" dirty="0" err="1" smtClean="0"/>
              <a:t>memory</a:t>
            </a:r>
            <a:r>
              <a:rPr lang="de-DE" sz="1500" dirty="0" smtClean="0"/>
              <a:t> </a:t>
            </a:r>
            <a:r>
              <a:rPr lang="de-DE" sz="1500" dirty="0" err="1" smtClean="0"/>
              <a:t>can</a:t>
            </a:r>
            <a:r>
              <a:rPr lang="de-DE" sz="1500" dirty="0" smtClean="0"/>
              <a:t> </a:t>
            </a:r>
            <a:r>
              <a:rPr lang="de-DE" sz="1500" dirty="0" err="1" smtClean="0"/>
              <a:t>be</a:t>
            </a:r>
            <a:r>
              <a:rPr lang="de-DE" sz="1500" dirty="0" smtClean="0"/>
              <a:t> </a:t>
            </a:r>
            <a:r>
              <a:rPr lang="de-DE" sz="1500" dirty="0" err="1" smtClean="0"/>
              <a:t>reserved</a:t>
            </a:r>
            <a:r>
              <a:rPr lang="de-DE" sz="1500" dirty="0" smtClean="0"/>
              <a:t> </a:t>
            </a:r>
            <a:r>
              <a:rPr lang="de-DE" sz="1500" dirty="0" err="1" smtClean="0"/>
              <a:t>than</a:t>
            </a:r>
            <a:r>
              <a:rPr lang="de-DE" sz="1500" dirty="0" smtClean="0"/>
              <a:t> </a:t>
            </a:r>
            <a:r>
              <a:rPr lang="de-DE" sz="1500" dirty="0" err="1" smtClean="0"/>
              <a:t>available</a:t>
            </a:r>
            <a:r>
              <a:rPr lang="de-DE" sz="1500" dirty="0" smtClean="0"/>
              <a:t> </a:t>
            </a:r>
            <a:r>
              <a:rPr lang="de-DE" sz="1500" dirty="0" err="1" smtClean="0"/>
              <a:t>physical</a:t>
            </a:r>
            <a:r>
              <a:rPr lang="de-DE" sz="1500" dirty="0" smtClean="0"/>
              <a:t> </a:t>
            </a:r>
            <a:r>
              <a:rPr lang="de-DE" sz="1500" dirty="0" err="1" smtClean="0"/>
              <a:t>memory</a:t>
            </a:r>
            <a:r>
              <a:rPr lang="de-DE" sz="1500" dirty="0" smtClean="0"/>
              <a:t>. </a:t>
            </a:r>
            <a:r>
              <a:rPr lang="de-DE" sz="1500" dirty="0" err="1" smtClean="0"/>
              <a:t>If</a:t>
            </a:r>
            <a:r>
              <a:rPr lang="de-DE" sz="1500" dirty="0" smtClean="0"/>
              <a:t> </a:t>
            </a:r>
            <a:r>
              <a:rPr lang="de-DE" sz="1500" dirty="0" err="1" smtClean="0"/>
              <a:t>the</a:t>
            </a:r>
            <a:r>
              <a:rPr lang="de-DE" sz="1500" dirty="0" smtClean="0"/>
              <a:t> </a:t>
            </a:r>
            <a:r>
              <a:rPr lang="de-DE" sz="1500" dirty="0" err="1" smtClean="0"/>
              <a:t>physical</a:t>
            </a:r>
            <a:r>
              <a:rPr lang="de-DE" sz="1500" dirty="0" smtClean="0"/>
              <a:t> </a:t>
            </a:r>
            <a:r>
              <a:rPr lang="de-DE" sz="1500" dirty="0" err="1" smtClean="0"/>
              <a:t>memory</a:t>
            </a:r>
            <a:r>
              <a:rPr lang="de-DE" sz="1500" dirty="0" smtClean="0"/>
              <a:t> </a:t>
            </a:r>
            <a:r>
              <a:rPr lang="de-DE" sz="1500" dirty="0" err="1" smtClean="0"/>
              <a:t>is</a:t>
            </a:r>
            <a:r>
              <a:rPr lang="de-DE" sz="1500" dirty="0" smtClean="0"/>
              <a:t> </a:t>
            </a:r>
            <a:r>
              <a:rPr lang="de-DE" sz="1500" dirty="0" err="1" smtClean="0"/>
              <a:t>full</a:t>
            </a:r>
            <a:r>
              <a:rPr lang="de-DE" sz="1500" dirty="0" smtClean="0"/>
              <a:t>, </a:t>
            </a:r>
            <a:r>
              <a:rPr lang="de-DE" sz="1500" dirty="0" err="1" smtClean="0"/>
              <a:t>currenty</a:t>
            </a:r>
            <a:r>
              <a:rPr lang="de-DE" sz="1500" dirty="0" smtClean="0"/>
              <a:t> </a:t>
            </a:r>
            <a:r>
              <a:rPr lang="de-DE" sz="1500" dirty="0" err="1" smtClean="0"/>
              <a:t>unaccessed</a:t>
            </a:r>
            <a:r>
              <a:rPr lang="de-DE" sz="1500" dirty="0" smtClean="0"/>
              <a:t> </a:t>
            </a:r>
            <a:r>
              <a:rPr lang="de-DE" sz="1500" dirty="0" err="1" smtClean="0"/>
              <a:t>pages</a:t>
            </a:r>
            <a:r>
              <a:rPr lang="de-DE" sz="1500" dirty="0" smtClean="0"/>
              <a:t> </a:t>
            </a:r>
            <a:r>
              <a:rPr lang="de-DE" sz="1500" dirty="0" err="1" smtClean="0"/>
              <a:t>are</a:t>
            </a:r>
            <a:r>
              <a:rPr lang="de-DE" sz="1500" dirty="0" smtClean="0"/>
              <a:t> </a:t>
            </a:r>
            <a:r>
              <a:rPr lang="de-DE" sz="1500" dirty="0" err="1" smtClean="0"/>
              <a:t>written</a:t>
            </a:r>
            <a:r>
              <a:rPr lang="de-DE" sz="1500" dirty="0" smtClean="0"/>
              <a:t> </a:t>
            </a:r>
            <a:r>
              <a:rPr lang="de-DE" sz="1500" dirty="0" err="1" smtClean="0"/>
              <a:t>to</a:t>
            </a:r>
            <a:r>
              <a:rPr lang="de-DE" sz="1500" dirty="0" smtClean="0"/>
              <a:t> </a:t>
            </a:r>
            <a:r>
              <a:rPr lang="de-DE" sz="1500" dirty="0" err="1" smtClean="0"/>
              <a:t>disk</a:t>
            </a:r>
            <a:r>
              <a:rPr lang="de-DE" sz="1500" dirty="0" smtClean="0"/>
              <a:t> </a:t>
            </a:r>
            <a:r>
              <a:rPr lang="de-DE" sz="1500" dirty="0" err="1" smtClean="0"/>
              <a:t>into</a:t>
            </a:r>
            <a:r>
              <a:rPr lang="de-DE" sz="1500" dirty="0" smtClean="0"/>
              <a:t> a </a:t>
            </a:r>
            <a:r>
              <a:rPr lang="de-DE" sz="1500" dirty="0" err="1" smtClean="0"/>
              <a:t>page</a:t>
            </a:r>
            <a:r>
              <a:rPr lang="de-DE" sz="1500" dirty="0" smtClean="0"/>
              <a:t> </a:t>
            </a:r>
            <a:r>
              <a:rPr lang="de-DE" sz="1500" dirty="0" err="1" smtClean="0"/>
              <a:t>file</a:t>
            </a:r>
            <a:r>
              <a:rPr lang="de-DE" sz="1500" dirty="0" smtClean="0"/>
              <a:t>. </a:t>
            </a:r>
            <a:r>
              <a:rPr lang="de-DE" sz="1500" dirty="0" err="1" smtClean="0"/>
              <a:t>If</a:t>
            </a:r>
            <a:r>
              <a:rPr lang="de-DE" sz="1500" dirty="0" smtClean="0"/>
              <a:t> </a:t>
            </a:r>
            <a:r>
              <a:rPr lang="de-DE" sz="1500" dirty="0" err="1" smtClean="0"/>
              <a:t>this</a:t>
            </a:r>
            <a:r>
              <a:rPr lang="de-DE" sz="1500" dirty="0" smtClean="0"/>
              <a:t> </a:t>
            </a:r>
            <a:r>
              <a:rPr lang="de-DE" sz="1500" dirty="0" err="1" smtClean="0"/>
              <a:t>memory</a:t>
            </a:r>
            <a:r>
              <a:rPr lang="de-DE" sz="1500" dirty="0" smtClean="0"/>
              <a:t> </a:t>
            </a:r>
            <a:r>
              <a:rPr lang="de-DE" sz="1500" dirty="0" err="1" smtClean="0"/>
              <a:t>is</a:t>
            </a:r>
            <a:r>
              <a:rPr lang="de-DE" sz="1500" dirty="0" smtClean="0"/>
              <a:t> </a:t>
            </a:r>
            <a:r>
              <a:rPr lang="de-DE" sz="1500" dirty="0" err="1" smtClean="0"/>
              <a:t>needed</a:t>
            </a:r>
            <a:r>
              <a:rPr lang="de-DE" sz="1500" dirty="0" smtClean="0"/>
              <a:t> </a:t>
            </a:r>
            <a:r>
              <a:rPr lang="de-DE" sz="1500" dirty="0" err="1" smtClean="0"/>
              <a:t>again</a:t>
            </a:r>
            <a:r>
              <a:rPr lang="de-DE" sz="1500" dirty="0" smtClean="0"/>
              <a:t>, </a:t>
            </a:r>
            <a:r>
              <a:rPr lang="de-DE" sz="1500" dirty="0" err="1" smtClean="0"/>
              <a:t>it</a:t>
            </a:r>
            <a:r>
              <a:rPr lang="de-DE" sz="1500" dirty="0" smtClean="0"/>
              <a:t> </a:t>
            </a:r>
            <a:r>
              <a:rPr lang="de-DE" sz="1500" dirty="0" err="1" smtClean="0"/>
              <a:t>generates</a:t>
            </a:r>
            <a:r>
              <a:rPr lang="de-DE" sz="1500" dirty="0" smtClean="0"/>
              <a:t> a </a:t>
            </a:r>
            <a:r>
              <a:rPr lang="de-DE" sz="1500" dirty="0" err="1" smtClean="0"/>
              <a:t>page</a:t>
            </a:r>
            <a:r>
              <a:rPr lang="de-DE" sz="1500" dirty="0" smtClean="0"/>
              <a:t> fault </a:t>
            </a:r>
            <a:r>
              <a:rPr lang="de-DE" sz="1500" dirty="0" err="1" smtClean="0"/>
              <a:t>and</a:t>
            </a:r>
            <a:r>
              <a:rPr lang="de-DE" sz="1500" dirty="0" smtClean="0"/>
              <a:t> </a:t>
            </a:r>
            <a:r>
              <a:rPr lang="de-DE" sz="1500" dirty="0" err="1" smtClean="0"/>
              <a:t>the</a:t>
            </a:r>
            <a:r>
              <a:rPr lang="de-DE" sz="1500" dirty="0" smtClean="0"/>
              <a:t> OS </a:t>
            </a:r>
            <a:r>
              <a:rPr lang="de-DE" sz="1500" dirty="0" err="1" smtClean="0"/>
              <a:t>loads</a:t>
            </a:r>
            <a:r>
              <a:rPr lang="de-DE" sz="1500" dirty="0" smtClean="0"/>
              <a:t> </a:t>
            </a:r>
            <a:r>
              <a:rPr lang="de-DE" sz="1500" dirty="0" err="1" smtClean="0"/>
              <a:t>the</a:t>
            </a:r>
            <a:r>
              <a:rPr lang="de-DE" sz="1500" dirty="0" smtClean="0"/>
              <a:t> </a:t>
            </a:r>
            <a:r>
              <a:rPr lang="de-DE" sz="1500" dirty="0" err="1" smtClean="0"/>
              <a:t>needed</a:t>
            </a:r>
            <a:r>
              <a:rPr lang="de-DE" sz="1500" dirty="0" smtClean="0"/>
              <a:t> </a:t>
            </a:r>
            <a:r>
              <a:rPr lang="de-DE" sz="1500" dirty="0" err="1" smtClean="0"/>
              <a:t>pages</a:t>
            </a:r>
            <a:r>
              <a:rPr lang="de-DE" sz="1500" dirty="0" smtClean="0"/>
              <a:t> back </a:t>
            </a:r>
            <a:r>
              <a:rPr lang="de-DE" sz="1500" dirty="0" err="1" smtClean="0"/>
              <a:t>to</a:t>
            </a:r>
            <a:r>
              <a:rPr lang="de-DE" sz="1500" dirty="0" smtClean="0"/>
              <a:t> </a:t>
            </a:r>
            <a:r>
              <a:rPr lang="de-DE" sz="1500" dirty="0" err="1" smtClean="0"/>
              <a:t>the</a:t>
            </a:r>
            <a:r>
              <a:rPr lang="de-DE" sz="1500" dirty="0" smtClean="0"/>
              <a:t> </a:t>
            </a:r>
            <a:r>
              <a:rPr lang="de-DE" sz="1500" dirty="0" err="1" smtClean="0"/>
              <a:t>physical</a:t>
            </a:r>
            <a:r>
              <a:rPr lang="de-DE" sz="1500" dirty="0" smtClean="0"/>
              <a:t> </a:t>
            </a:r>
            <a:r>
              <a:rPr lang="de-DE" sz="1500" dirty="0" err="1" smtClean="0"/>
              <a:t>memory</a:t>
            </a:r>
            <a:endParaRPr lang="de-DE" sz="1500" dirty="0" smtClean="0"/>
          </a:p>
          <a:p>
            <a:pPr marL="457200" indent="-457200">
              <a:buFont typeface="+mj-lt"/>
              <a:buAutoNum type="arabicPeriod"/>
            </a:pPr>
            <a:r>
              <a:rPr lang="de-DE" sz="1500" dirty="0" err="1" smtClean="0"/>
              <a:t>Once</a:t>
            </a:r>
            <a:r>
              <a:rPr lang="de-DE" sz="1500" dirty="0" smtClean="0"/>
              <a:t> </a:t>
            </a:r>
            <a:r>
              <a:rPr lang="de-DE" sz="1500" dirty="0" err="1" smtClean="0"/>
              <a:t>the</a:t>
            </a:r>
            <a:r>
              <a:rPr lang="de-DE" sz="1500" dirty="0" smtClean="0"/>
              <a:t> </a:t>
            </a:r>
            <a:r>
              <a:rPr lang="de-DE" sz="1500" dirty="0" err="1" smtClean="0"/>
              <a:t>program</a:t>
            </a:r>
            <a:r>
              <a:rPr lang="de-DE" sz="1500" dirty="0" smtClean="0"/>
              <a:t> </a:t>
            </a:r>
            <a:r>
              <a:rPr lang="de-DE" sz="1500" dirty="0" err="1" smtClean="0"/>
              <a:t>has</a:t>
            </a:r>
            <a:r>
              <a:rPr lang="de-DE" sz="1500" dirty="0" smtClean="0"/>
              <a:t> </a:t>
            </a:r>
            <a:r>
              <a:rPr lang="de-DE" sz="1500" dirty="0" err="1" smtClean="0"/>
              <a:t>been</a:t>
            </a:r>
            <a:r>
              <a:rPr lang="de-DE" sz="1500" dirty="0" smtClean="0"/>
              <a:t> </a:t>
            </a:r>
            <a:r>
              <a:rPr lang="de-DE" sz="1500" dirty="0" err="1" smtClean="0"/>
              <a:t>terminated</a:t>
            </a:r>
            <a:r>
              <a:rPr lang="de-DE" sz="1500" dirty="0" smtClean="0"/>
              <a:t>, </a:t>
            </a:r>
            <a:r>
              <a:rPr lang="de-DE" sz="1500" dirty="0" err="1" smtClean="0"/>
              <a:t>the</a:t>
            </a:r>
            <a:r>
              <a:rPr lang="de-DE" sz="1500" dirty="0" smtClean="0"/>
              <a:t> </a:t>
            </a:r>
            <a:r>
              <a:rPr lang="de-DE" sz="1500" dirty="0" err="1" smtClean="0"/>
              <a:t>virtual</a:t>
            </a:r>
            <a:r>
              <a:rPr lang="de-DE" sz="1500" dirty="0" smtClean="0"/>
              <a:t> </a:t>
            </a:r>
            <a:r>
              <a:rPr lang="de-DE" sz="1500" dirty="0" err="1" smtClean="0"/>
              <a:t>space</a:t>
            </a:r>
            <a:r>
              <a:rPr lang="de-DE" sz="1500" dirty="0" smtClean="0"/>
              <a:t> </a:t>
            </a:r>
            <a:r>
              <a:rPr lang="de-DE" sz="1500" dirty="0" err="1" smtClean="0"/>
              <a:t>adress</a:t>
            </a:r>
            <a:r>
              <a:rPr lang="de-DE" sz="1500" dirty="0" smtClean="0"/>
              <a:t> </a:t>
            </a:r>
            <a:r>
              <a:rPr lang="de-DE" sz="1500" dirty="0" err="1" smtClean="0"/>
              <a:t>is</a:t>
            </a:r>
            <a:r>
              <a:rPr lang="de-DE" sz="1500" dirty="0" smtClean="0"/>
              <a:t> </a:t>
            </a:r>
            <a:r>
              <a:rPr lang="de-DE" sz="1500" dirty="0" err="1" smtClean="0"/>
              <a:t>invalidated</a:t>
            </a:r>
            <a:r>
              <a:rPr lang="de-DE" sz="1500" dirty="0" smtClean="0"/>
              <a:t>, </a:t>
            </a:r>
            <a:r>
              <a:rPr lang="de-DE" sz="1500" dirty="0" err="1" smtClean="0"/>
              <a:t>and</a:t>
            </a:r>
            <a:r>
              <a:rPr lang="de-DE" sz="1500" dirty="0" smtClean="0"/>
              <a:t> </a:t>
            </a:r>
            <a:r>
              <a:rPr lang="de-DE" sz="1500" dirty="0" err="1" smtClean="0"/>
              <a:t>the</a:t>
            </a:r>
            <a:r>
              <a:rPr lang="de-DE" sz="1500" dirty="0" smtClean="0"/>
              <a:t> </a:t>
            </a:r>
            <a:r>
              <a:rPr lang="de-DE" sz="1500" dirty="0" err="1" smtClean="0"/>
              <a:t>physical</a:t>
            </a:r>
            <a:r>
              <a:rPr lang="de-DE" sz="1500" dirty="0" smtClean="0"/>
              <a:t> </a:t>
            </a:r>
            <a:r>
              <a:rPr lang="de-DE" sz="1500" dirty="0" err="1" smtClean="0"/>
              <a:t>memory</a:t>
            </a:r>
            <a:r>
              <a:rPr lang="de-DE" sz="1500" dirty="0" smtClean="0"/>
              <a:t> </a:t>
            </a:r>
            <a:r>
              <a:rPr lang="de-DE" sz="1500" dirty="0" err="1" smtClean="0"/>
              <a:t>is</a:t>
            </a:r>
            <a:r>
              <a:rPr lang="de-DE" sz="1500" dirty="0" smtClean="0"/>
              <a:t> </a:t>
            </a:r>
            <a:r>
              <a:rPr lang="de-DE" sz="1500" dirty="0" err="1" smtClean="0"/>
              <a:t>freed</a:t>
            </a:r>
            <a:r>
              <a:rPr lang="de-DE" sz="1500" dirty="0" smtClean="0"/>
              <a:t> </a:t>
            </a:r>
            <a:r>
              <a:rPr lang="de-DE" sz="1500" dirty="0" err="1" smtClean="0"/>
              <a:t>that</a:t>
            </a:r>
            <a:r>
              <a:rPr lang="de-DE" sz="1500" dirty="0" smtClean="0"/>
              <a:t> was </a:t>
            </a:r>
            <a:r>
              <a:rPr lang="de-DE" sz="1500" dirty="0" err="1" smtClean="0"/>
              <a:t>reserved</a:t>
            </a:r>
            <a:r>
              <a:rPr lang="de-DE" sz="1500" dirty="0" smtClean="0"/>
              <a:t> </a:t>
            </a:r>
            <a:r>
              <a:rPr lang="de-DE" sz="1500" dirty="0" err="1" smtClean="0"/>
              <a:t>for</a:t>
            </a:r>
            <a:r>
              <a:rPr lang="de-DE" sz="1500" dirty="0" smtClean="0"/>
              <a:t> </a:t>
            </a:r>
            <a:r>
              <a:rPr lang="de-DE" sz="1500" dirty="0" err="1" smtClean="0"/>
              <a:t>this</a:t>
            </a:r>
            <a:r>
              <a:rPr lang="de-DE" sz="1500" dirty="0" smtClean="0"/>
              <a:t> </a:t>
            </a:r>
            <a:r>
              <a:rPr lang="de-DE" sz="1500" dirty="0" err="1" smtClean="0"/>
              <a:t>application</a:t>
            </a:r>
            <a:endParaRPr lang="de-DE" sz="1500" dirty="0" smtClean="0"/>
          </a:p>
          <a:p>
            <a:pPr marL="457200" indent="-457200">
              <a:buFont typeface="+mj-lt"/>
              <a:buAutoNum type="arabicPeriod"/>
            </a:pPr>
            <a:endParaRPr lang="de-DE" sz="1400" dirty="0" smtClean="0"/>
          </a:p>
          <a:p>
            <a:pPr marL="0" indent="0">
              <a:buNone/>
            </a:pPr>
            <a:endParaRPr lang="de-DE" b="1" dirty="0" smtClean="0"/>
          </a:p>
        </p:txBody>
      </p:sp>
      <p:sp>
        <p:nvSpPr>
          <p:cNvPr id="4" name="Foliennummernplatzhalter 3"/>
          <p:cNvSpPr>
            <a:spLocks noGrp="1"/>
          </p:cNvSpPr>
          <p:nvPr>
            <p:ph type="sldNum" sz="quarter" idx="4"/>
          </p:nvPr>
        </p:nvSpPr>
        <p:spPr/>
        <p:txBody>
          <a:bodyPr/>
          <a:lstStyle/>
          <a:p>
            <a:fld id="{F58435E4-A45A-4423-96D3-4E945C512564}" type="slidenum">
              <a:rPr lang="en-US" smtClean="0"/>
              <a:pPr/>
              <a:t>43</a:t>
            </a:fld>
            <a:endParaRPr lang="en-US" dirty="0"/>
          </a:p>
        </p:txBody>
      </p:sp>
    </p:spTree>
    <p:extLst>
      <p:ext uri="{BB962C8B-B14F-4D97-AF65-F5344CB8AC3E}">
        <p14:creationId xmlns:p14="http://schemas.microsoft.com/office/powerpoint/2010/main" val="38405471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a:t>Virtual </a:t>
            </a:r>
            <a:r>
              <a:rPr lang="de-DE" dirty="0" err="1"/>
              <a:t>vs</a:t>
            </a:r>
            <a:r>
              <a:rPr lang="de-DE" dirty="0"/>
              <a:t> </a:t>
            </a:r>
            <a:r>
              <a:rPr lang="de-DE" dirty="0" err="1"/>
              <a:t>Physical</a:t>
            </a:r>
            <a:r>
              <a:rPr lang="de-DE" dirty="0"/>
              <a:t> Memory Management</a:t>
            </a:r>
          </a:p>
          <a:p>
            <a:endParaRPr lang="de-DE" dirty="0"/>
          </a:p>
        </p:txBody>
      </p:sp>
      <p:sp>
        <p:nvSpPr>
          <p:cNvPr id="3" name="Textplatzhalter 2"/>
          <p:cNvSpPr>
            <a:spLocks noGrp="1"/>
          </p:cNvSpPr>
          <p:nvPr>
            <p:ph type="body" sz="quarter" idx="10"/>
          </p:nvPr>
        </p:nvSpPr>
        <p:spPr/>
        <p:txBody>
          <a:bodyPr/>
          <a:lstStyle/>
          <a:p>
            <a:pPr marL="0" indent="0">
              <a:buNone/>
            </a:pPr>
            <a:r>
              <a:rPr lang="de-DE" sz="1800" dirty="0" smtClean="0"/>
              <a:t>Memory </a:t>
            </a:r>
            <a:r>
              <a:rPr lang="de-DE" sz="1800" dirty="0" err="1" smtClean="0"/>
              <a:t>Protection</a:t>
            </a:r>
            <a:r>
              <a:rPr lang="de-DE" sz="1800" dirty="0" smtClean="0"/>
              <a:t>:</a:t>
            </a:r>
          </a:p>
          <a:p>
            <a:pPr marL="0" indent="0">
              <a:buNone/>
            </a:pPr>
            <a:r>
              <a:rPr lang="de-DE" sz="1800" b="1" dirty="0" err="1" smtClean="0"/>
              <a:t>Physical</a:t>
            </a:r>
            <a:r>
              <a:rPr lang="de-DE" sz="1800" b="1" dirty="0" smtClean="0"/>
              <a:t> Memory Access:</a:t>
            </a:r>
          </a:p>
          <a:p>
            <a:r>
              <a:rPr lang="de-DE" sz="1800" dirty="0" smtClean="0"/>
              <a:t>On Embedded System </a:t>
            </a:r>
            <a:r>
              <a:rPr lang="de-DE" sz="1800" dirty="0" err="1" smtClean="0"/>
              <a:t>with</a:t>
            </a:r>
            <a:r>
              <a:rPr lang="de-DE" sz="1800" dirty="0" smtClean="0"/>
              <a:t> </a:t>
            </a:r>
            <a:r>
              <a:rPr lang="de-DE" sz="1800" dirty="0" err="1" smtClean="0"/>
              <a:t>direct</a:t>
            </a:r>
            <a:r>
              <a:rPr lang="de-DE" sz="1800" dirty="0" smtClean="0"/>
              <a:t> </a:t>
            </a:r>
            <a:r>
              <a:rPr lang="de-DE" sz="1800" dirty="0" err="1" smtClean="0"/>
              <a:t>access</a:t>
            </a:r>
            <a:r>
              <a:rPr lang="de-DE" sz="1800" dirty="0" smtClean="0"/>
              <a:t> </a:t>
            </a:r>
            <a:r>
              <a:rPr lang="de-DE" sz="1800" dirty="0" err="1" smtClean="0"/>
              <a:t>to</a:t>
            </a:r>
            <a:r>
              <a:rPr lang="de-DE" sz="1800" dirty="0" smtClean="0"/>
              <a:t> </a:t>
            </a:r>
            <a:r>
              <a:rPr lang="de-DE" sz="1800" dirty="0" err="1" smtClean="0"/>
              <a:t>physical</a:t>
            </a:r>
            <a:r>
              <a:rPr lang="de-DE" sz="1800" dirty="0" smtClean="0"/>
              <a:t> </a:t>
            </a:r>
            <a:r>
              <a:rPr lang="de-DE" sz="1800" dirty="0" err="1" smtClean="0"/>
              <a:t>memory</a:t>
            </a:r>
            <a:r>
              <a:rPr lang="de-DE" sz="1800" dirty="0" smtClean="0"/>
              <a:t> </a:t>
            </a:r>
            <a:r>
              <a:rPr lang="de-DE" sz="1800" dirty="0" err="1" smtClean="0"/>
              <a:t>there</a:t>
            </a:r>
            <a:r>
              <a:rPr lang="de-DE" sz="1800" dirty="0" smtClean="0"/>
              <a:t> </a:t>
            </a:r>
            <a:r>
              <a:rPr lang="de-DE" sz="1800" dirty="0" err="1" smtClean="0"/>
              <a:t>is</a:t>
            </a:r>
            <a:r>
              <a:rPr lang="de-DE" sz="1800" dirty="0" smtClean="0"/>
              <a:t> </a:t>
            </a:r>
            <a:r>
              <a:rPr lang="de-DE" sz="1800" dirty="0" err="1" smtClean="0"/>
              <a:t>no</a:t>
            </a:r>
            <a:r>
              <a:rPr lang="de-DE" sz="1800" dirty="0" smtClean="0"/>
              <a:t> </a:t>
            </a:r>
            <a:r>
              <a:rPr lang="de-DE" sz="1800" dirty="0" err="1" smtClean="0"/>
              <a:t>memory</a:t>
            </a:r>
            <a:r>
              <a:rPr lang="de-DE" sz="1800" dirty="0" smtClean="0"/>
              <a:t> </a:t>
            </a:r>
            <a:r>
              <a:rPr lang="de-DE" sz="1800" dirty="0" err="1" smtClean="0"/>
              <a:t>protection</a:t>
            </a:r>
            <a:r>
              <a:rPr lang="de-DE" sz="1800" dirty="0" smtClean="0"/>
              <a:t>, </a:t>
            </a:r>
            <a:r>
              <a:rPr lang="de-DE" sz="1800" dirty="0" err="1" smtClean="0"/>
              <a:t>unless</a:t>
            </a:r>
            <a:r>
              <a:rPr lang="de-DE" sz="1800" dirty="0" smtClean="0"/>
              <a:t> </a:t>
            </a:r>
            <a:r>
              <a:rPr lang="de-DE" sz="1800" dirty="0" err="1" smtClean="0"/>
              <a:t>specifically</a:t>
            </a:r>
            <a:r>
              <a:rPr lang="de-DE" sz="1800" dirty="0" smtClean="0"/>
              <a:t> </a:t>
            </a:r>
            <a:r>
              <a:rPr lang="de-DE" sz="1800" dirty="0" err="1" smtClean="0"/>
              <a:t>implemented</a:t>
            </a:r>
            <a:r>
              <a:rPr lang="de-DE" sz="1800" dirty="0" smtClean="0"/>
              <a:t> </a:t>
            </a:r>
            <a:r>
              <a:rPr lang="de-DE" sz="1800" dirty="0" err="1" smtClean="0"/>
              <a:t>and</a:t>
            </a:r>
            <a:r>
              <a:rPr lang="de-DE" sz="1800" dirty="0" smtClean="0"/>
              <a:t> </a:t>
            </a:r>
            <a:r>
              <a:rPr lang="de-DE" sz="1800" dirty="0" err="1" smtClean="0"/>
              <a:t>configured</a:t>
            </a:r>
            <a:endParaRPr lang="de-DE" sz="1800" dirty="0" smtClean="0"/>
          </a:p>
          <a:p>
            <a:pPr marL="0" indent="0">
              <a:buNone/>
            </a:pPr>
            <a:endParaRPr lang="de-DE" sz="1800" dirty="0" smtClean="0"/>
          </a:p>
          <a:p>
            <a:r>
              <a:rPr lang="de-DE" sz="1800" dirty="0" smtClean="0"/>
              <a:t>The </a:t>
            </a:r>
            <a:r>
              <a:rPr lang="de-DE" sz="1800" dirty="0" err="1" smtClean="0"/>
              <a:t>programmer</a:t>
            </a:r>
            <a:r>
              <a:rPr lang="de-DE" sz="1800" dirty="0" smtClean="0"/>
              <a:t> </a:t>
            </a:r>
            <a:r>
              <a:rPr lang="de-DE" sz="1800" dirty="0" err="1" smtClean="0"/>
              <a:t>is</a:t>
            </a:r>
            <a:r>
              <a:rPr lang="de-DE" sz="1800" dirty="0" smtClean="0"/>
              <a:t> </a:t>
            </a:r>
            <a:r>
              <a:rPr lang="de-DE" sz="1800" dirty="0" err="1" smtClean="0"/>
              <a:t>responsible</a:t>
            </a:r>
            <a:r>
              <a:rPr lang="de-DE" sz="1800" dirty="0" smtClean="0"/>
              <a:t> </a:t>
            </a:r>
            <a:r>
              <a:rPr lang="de-DE" sz="1800" dirty="0" err="1" smtClean="0"/>
              <a:t>to</a:t>
            </a:r>
            <a:r>
              <a:rPr lang="de-DE" sz="1800" dirty="0" smtClean="0"/>
              <a:t> not </a:t>
            </a:r>
            <a:r>
              <a:rPr lang="de-DE" sz="1800" dirty="0" err="1" smtClean="0"/>
              <a:t>access</a:t>
            </a:r>
            <a:r>
              <a:rPr lang="de-DE" sz="1800" dirty="0" smtClean="0"/>
              <a:t> </a:t>
            </a:r>
            <a:r>
              <a:rPr lang="de-DE" sz="1800" dirty="0" err="1" smtClean="0"/>
              <a:t>and</a:t>
            </a:r>
            <a:r>
              <a:rPr lang="de-DE" sz="1800" dirty="0" smtClean="0"/>
              <a:t> </a:t>
            </a:r>
            <a:r>
              <a:rPr lang="de-DE" sz="1800" dirty="0" err="1" smtClean="0"/>
              <a:t>modify</a:t>
            </a:r>
            <a:r>
              <a:rPr lang="de-DE" sz="1800" dirty="0" smtClean="0"/>
              <a:t> </a:t>
            </a:r>
            <a:r>
              <a:rPr lang="de-DE" sz="1800" dirty="0" err="1" smtClean="0"/>
              <a:t>memory</a:t>
            </a:r>
            <a:r>
              <a:rPr lang="de-DE" sz="1800" dirty="0" smtClean="0"/>
              <a:t> </a:t>
            </a:r>
            <a:r>
              <a:rPr lang="de-DE" sz="1800" dirty="0" err="1" smtClean="0"/>
              <a:t>regions</a:t>
            </a:r>
            <a:r>
              <a:rPr lang="de-DE" sz="1800" dirty="0" smtClean="0"/>
              <a:t> outside </a:t>
            </a:r>
            <a:r>
              <a:rPr lang="de-DE" sz="1800" dirty="0" err="1" smtClean="0"/>
              <a:t>of</a:t>
            </a:r>
            <a:r>
              <a:rPr lang="de-DE" sz="1800" dirty="0" smtClean="0"/>
              <a:t> </a:t>
            </a:r>
            <a:r>
              <a:rPr lang="de-DE" sz="1800" dirty="0" err="1" smtClean="0"/>
              <a:t>the</a:t>
            </a:r>
            <a:r>
              <a:rPr lang="de-DE" sz="1800" dirty="0" smtClean="0"/>
              <a:t> </a:t>
            </a:r>
            <a:r>
              <a:rPr lang="de-DE" sz="1800" dirty="0" err="1" smtClean="0"/>
              <a:t>accessed</a:t>
            </a:r>
            <a:r>
              <a:rPr lang="de-DE" sz="1800" dirty="0" smtClean="0"/>
              <a:t> variable </a:t>
            </a:r>
            <a:r>
              <a:rPr lang="de-DE" sz="1800" dirty="0" err="1" smtClean="0"/>
              <a:t>and</a:t>
            </a:r>
            <a:r>
              <a:rPr lang="de-DE" sz="1800" dirty="0" smtClean="0"/>
              <a:t> </a:t>
            </a:r>
            <a:r>
              <a:rPr lang="de-DE" sz="1800" dirty="0" err="1" smtClean="0"/>
              <a:t>cause</a:t>
            </a:r>
            <a:r>
              <a:rPr lang="de-DE" sz="1800" dirty="0" smtClean="0"/>
              <a:t> potential </a:t>
            </a:r>
            <a:r>
              <a:rPr lang="de-DE" sz="1800" dirty="0" err="1" smtClean="0"/>
              <a:t>memory</a:t>
            </a:r>
            <a:r>
              <a:rPr lang="de-DE" sz="1800" dirty="0" smtClean="0"/>
              <a:t> </a:t>
            </a:r>
            <a:r>
              <a:rPr lang="de-DE" sz="1800" dirty="0" err="1" smtClean="0"/>
              <a:t>corruption</a:t>
            </a:r>
            <a:r>
              <a:rPr lang="de-DE" sz="1800" dirty="0" smtClean="0"/>
              <a:t>. </a:t>
            </a:r>
            <a:r>
              <a:rPr lang="de-DE" sz="1800" dirty="0" err="1" smtClean="0"/>
              <a:t>Alternatively</a:t>
            </a:r>
            <a:r>
              <a:rPr lang="de-DE" sz="1800" dirty="0" smtClean="0"/>
              <a:t>, </a:t>
            </a:r>
            <a:r>
              <a:rPr lang="de-DE" sz="1800" dirty="0" err="1" smtClean="0"/>
              <a:t>if</a:t>
            </a:r>
            <a:r>
              <a:rPr lang="de-DE" sz="1800" dirty="0" smtClean="0"/>
              <a:t> </a:t>
            </a:r>
            <a:r>
              <a:rPr lang="de-DE" sz="1800" dirty="0" err="1" smtClean="0"/>
              <a:t>supported</a:t>
            </a:r>
            <a:r>
              <a:rPr lang="de-DE" sz="1800" dirty="0" smtClean="0"/>
              <a:t> </a:t>
            </a:r>
            <a:r>
              <a:rPr lang="de-DE" sz="1800" dirty="0" err="1" smtClean="0"/>
              <a:t>by</a:t>
            </a:r>
            <a:r>
              <a:rPr lang="de-DE" sz="1800" dirty="0" smtClean="0"/>
              <a:t> </a:t>
            </a:r>
            <a:r>
              <a:rPr lang="de-DE" sz="1800" dirty="0" err="1" smtClean="0"/>
              <a:t>the</a:t>
            </a:r>
            <a:r>
              <a:rPr lang="de-DE" sz="1800" dirty="0" smtClean="0"/>
              <a:t> </a:t>
            </a:r>
            <a:r>
              <a:rPr lang="de-DE" sz="1800" dirty="0" err="1" smtClean="0"/>
              <a:t>controller</a:t>
            </a:r>
            <a:r>
              <a:rPr lang="de-DE" sz="1800" dirty="0" smtClean="0"/>
              <a:t>, </a:t>
            </a:r>
            <a:r>
              <a:rPr lang="de-DE" sz="1800" dirty="0" err="1" smtClean="0"/>
              <a:t>memory</a:t>
            </a:r>
            <a:r>
              <a:rPr lang="de-DE" sz="1800" dirty="0" smtClean="0"/>
              <a:t> </a:t>
            </a:r>
            <a:r>
              <a:rPr lang="de-DE" sz="1800" dirty="0" err="1" smtClean="0"/>
              <a:t>protection</a:t>
            </a:r>
            <a:r>
              <a:rPr lang="de-DE" sz="1800" dirty="0" smtClean="0"/>
              <a:t> </a:t>
            </a:r>
            <a:r>
              <a:rPr lang="de-DE" sz="1800" dirty="0" err="1" smtClean="0"/>
              <a:t>rules</a:t>
            </a:r>
            <a:r>
              <a:rPr lang="de-DE" sz="1800" dirty="0" smtClean="0"/>
              <a:t> </a:t>
            </a:r>
            <a:r>
              <a:rPr lang="de-DE" sz="1800" dirty="0" err="1" smtClean="0"/>
              <a:t>can</a:t>
            </a:r>
            <a:r>
              <a:rPr lang="de-DE" sz="1800" dirty="0" smtClean="0"/>
              <a:t> </a:t>
            </a:r>
            <a:r>
              <a:rPr lang="de-DE" sz="1800" dirty="0" err="1" smtClean="0"/>
              <a:t>be</a:t>
            </a:r>
            <a:r>
              <a:rPr lang="de-DE" sz="1800" dirty="0" smtClean="0"/>
              <a:t> </a:t>
            </a:r>
            <a:r>
              <a:rPr lang="de-DE" sz="1800" dirty="0" err="1" smtClean="0"/>
              <a:t>manually</a:t>
            </a:r>
            <a:r>
              <a:rPr lang="de-DE" sz="1800" dirty="0" smtClean="0"/>
              <a:t> </a:t>
            </a:r>
            <a:r>
              <a:rPr lang="de-DE" sz="1800" dirty="0" err="1" smtClean="0"/>
              <a:t>configured</a:t>
            </a:r>
            <a:r>
              <a:rPr lang="de-DE" sz="1800" dirty="0" smtClean="0"/>
              <a:t>.</a:t>
            </a:r>
          </a:p>
          <a:p>
            <a:pPr marL="0" indent="0">
              <a:buNone/>
            </a:pPr>
            <a:endParaRPr lang="de-DE" sz="1800" dirty="0"/>
          </a:p>
          <a:p>
            <a:pPr marL="0" indent="0">
              <a:buNone/>
            </a:pPr>
            <a:r>
              <a:rPr lang="de-DE" sz="1800" b="1" dirty="0" smtClean="0"/>
              <a:t>Virtual Memory Access:</a:t>
            </a:r>
          </a:p>
          <a:p>
            <a:r>
              <a:rPr lang="de-DE" sz="1800" dirty="0" err="1" smtClean="0"/>
              <a:t>Physical</a:t>
            </a:r>
            <a:r>
              <a:rPr lang="de-DE" sz="1800" dirty="0" smtClean="0"/>
              <a:t> </a:t>
            </a:r>
            <a:r>
              <a:rPr lang="de-DE" sz="1800" dirty="0" err="1" smtClean="0"/>
              <a:t>memory</a:t>
            </a:r>
            <a:r>
              <a:rPr lang="de-DE" sz="1800" dirty="0" smtClean="0"/>
              <a:t> </a:t>
            </a:r>
            <a:r>
              <a:rPr lang="de-DE" sz="1800" dirty="0" err="1" smtClean="0"/>
              <a:t>access</a:t>
            </a:r>
            <a:r>
              <a:rPr lang="de-DE" sz="1800" dirty="0" smtClean="0"/>
              <a:t> </a:t>
            </a:r>
            <a:r>
              <a:rPr lang="de-DE" sz="1800" dirty="0" err="1" smtClean="0"/>
              <a:t>is</a:t>
            </a:r>
            <a:r>
              <a:rPr lang="de-DE" sz="1800" dirty="0" smtClean="0"/>
              <a:t> </a:t>
            </a:r>
            <a:r>
              <a:rPr lang="de-DE" sz="1800" dirty="0" err="1" smtClean="0"/>
              <a:t>handled</a:t>
            </a:r>
            <a:r>
              <a:rPr lang="de-DE" sz="1800" dirty="0" smtClean="0"/>
              <a:t> </a:t>
            </a:r>
            <a:r>
              <a:rPr lang="de-DE" sz="1800" dirty="0" err="1" smtClean="0"/>
              <a:t>by</a:t>
            </a:r>
            <a:r>
              <a:rPr lang="de-DE" sz="1800" dirty="0" smtClean="0"/>
              <a:t> </a:t>
            </a:r>
            <a:r>
              <a:rPr lang="de-DE" sz="1800" dirty="0" err="1" smtClean="0"/>
              <a:t>the</a:t>
            </a:r>
            <a:r>
              <a:rPr lang="de-DE" sz="1800" dirty="0" smtClean="0"/>
              <a:t> Operating System </a:t>
            </a:r>
            <a:r>
              <a:rPr lang="de-DE" sz="1800" dirty="0" err="1" smtClean="0"/>
              <a:t>and</a:t>
            </a:r>
            <a:r>
              <a:rPr lang="de-DE" sz="1800" dirty="0" smtClean="0"/>
              <a:t> MMU. </a:t>
            </a:r>
          </a:p>
          <a:p>
            <a:pPr marL="0" indent="0">
              <a:buNone/>
            </a:pPr>
            <a:endParaRPr lang="de-DE" sz="1800" dirty="0" smtClean="0"/>
          </a:p>
          <a:p>
            <a:r>
              <a:rPr lang="de-DE" sz="1800" dirty="0" err="1" smtClean="0"/>
              <a:t>Each</a:t>
            </a:r>
            <a:r>
              <a:rPr lang="de-DE" sz="1800" dirty="0" smtClean="0"/>
              <a:t> </a:t>
            </a:r>
            <a:r>
              <a:rPr lang="de-DE" sz="1800" dirty="0" err="1" smtClean="0"/>
              <a:t>executable</a:t>
            </a:r>
            <a:r>
              <a:rPr lang="de-DE" sz="1800" dirty="0" smtClean="0"/>
              <a:t> </a:t>
            </a:r>
            <a:r>
              <a:rPr lang="de-DE" sz="1800" dirty="0" err="1" smtClean="0"/>
              <a:t>has</a:t>
            </a:r>
            <a:r>
              <a:rPr lang="de-DE" sz="1800" dirty="0" smtClean="0"/>
              <a:t> </a:t>
            </a:r>
            <a:r>
              <a:rPr lang="de-DE" sz="1800" dirty="0" err="1" smtClean="0"/>
              <a:t>its</a:t>
            </a:r>
            <a:r>
              <a:rPr lang="de-DE" sz="1800" dirty="0" smtClean="0"/>
              <a:t> </a:t>
            </a:r>
            <a:r>
              <a:rPr lang="de-DE" sz="1800" dirty="0" err="1" smtClean="0"/>
              <a:t>own</a:t>
            </a:r>
            <a:r>
              <a:rPr lang="de-DE" sz="1800" dirty="0" smtClean="0"/>
              <a:t> </a:t>
            </a:r>
            <a:r>
              <a:rPr lang="de-DE" sz="1800" dirty="0" err="1" smtClean="0"/>
              <a:t>memory</a:t>
            </a:r>
            <a:r>
              <a:rPr lang="de-DE" sz="1800" dirty="0" smtClean="0"/>
              <a:t> </a:t>
            </a:r>
            <a:r>
              <a:rPr lang="de-DE" sz="1800" dirty="0" err="1" smtClean="0"/>
              <a:t>space</a:t>
            </a:r>
            <a:r>
              <a:rPr lang="de-DE" sz="1800" dirty="0" smtClean="0"/>
              <a:t>, an </a:t>
            </a:r>
            <a:r>
              <a:rPr lang="de-DE" sz="1800" dirty="0" err="1" smtClean="0"/>
              <a:t>executable</a:t>
            </a:r>
            <a:r>
              <a:rPr lang="de-DE" sz="1800" dirty="0" smtClean="0"/>
              <a:t> </a:t>
            </a:r>
            <a:r>
              <a:rPr lang="de-DE" sz="1800" dirty="0" err="1" smtClean="0"/>
              <a:t>can</a:t>
            </a:r>
            <a:r>
              <a:rPr lang="de-DE" sz="1800" dirty="0" smtClean="0"/>
              <a:t> not </a:t>
            </a:r>
            <a:r>
              <a:rPr lang="de-DE" sz="1800" dirty="0" err="1" smtClean="0"/>
              <a:t>access</a:t>
            </a:r>
            <a:r>
              <a:rPr lang="de-DE" sz="1800" dirty="0" smtClean="0"/>
              <a:t> </a:t>
            </a:r>
            <a:r>
              <a:rPr lang="de-DE" sz="1800" dirty="0" err="1" smtClean="0"/>
              <a:t>another</a:t>
            </a:r>
            <a:r>
              <a:rPr lang="de-DE" sz="1800" dirty="0" smtClean="0"/>
              <a:t> </a:t>
            </a:r>
            <a:r>
              <a:rPr lang="de-DE" sz="1800" dirty="0" err="1" smtClean="0"/>
              <a:t>executables</a:t>
            </a:r>
            <a:r>
              <a:rPr lang="de-DE" sz="1800" dirty="0" smtClean="0"/>
              <a:t> </a:t>
            </a:r>
            <a:r>
              <a:rPr lang="de-DE" sz="1800" dirty="0" err="1" smtClean="0"/>
              <a:t>memory</a:t>
            </a:r>
            <a:r>
              <a:rPr lang="de-DE" sz="1800" dirty="0"/>
              <a:t> </a:t>
            </a:r>
            <a:endParaRPr lang="de-DE" sz="1800" dirty="0" smtClean="0"/>
          </a:p>
          <a:p>
            <a:pPr marL="0" indent="0">
              <a:buNone/>
            </a:pPr>
            <a:endParaRPr lang="de-DE" sz="1800" dirty="0" smtClean="0"/>
          </a:p>
          <a:p>
            <a:r>
              <a:rPr lang="de-DE" sz="1800" dirty="0" smtClean="0"/>
              <a:t>Memory </a:t>
            </a:r>
            <a:r>
              <a:rPr lang="de-DE" sz="1800" dirty="0" err="1" smtClean="0"/>
              <a:t>corruption</a:t>
            </a:r>
            <a:r>
              <a:rPr lang="de-DE" sz="1800" dirty="0" smtClean="0"/>
              <a:t> </a:t>
            </a:r>
            <a:r>
              <a:rPr lang="de-DE" sz="1800" dirty="0" err="1" smtClean="0"/>
              <a:t>is</a:t>
            </a:r>
            <a:r>
              <a:rPr lang="de-DE" sz="1800" dirty="0" smtClean="0"/>
              <a:t> still </a:t>
            </a:r>
            <a:r>
              <a:rPr lang="de-DE" sz="1800" dirty="0" err="1" smtClean="0"/>
              <a:t>possible</a:t>
            </a:r>
            <a:r>
              <a:rPr lang="de-DE" sz="1800" dirty="0" smtClean="0"/>
              <a:t> but </a:t>
            </a:r>
            <a:r>
              <a:rPr lang="de-DE" sz="1800" dirty="0" err="1" smtClean="0"/>
              <a:t>only</a:t>
            </a:r>
            <a:r>
              <a:rPr lang="de-DE" sz="1800" dirty="0" smtClean="0"/>
              <a:t> </a:t>
            </a:r>
            <a:r>
              <a:rPr lang="de-DE" sz="1800" dirty="0" err="1" smtClean="0"/>
              <a:t>within</a:t>
            </a:r>
            <a:r>
              <a:rPr lang="de-DE" sz="1800" dirty="0" smtClean="0"/>
              <a:t> </a:t>
            </a:r>
            <a:r>
              <a:rPr lang="de-DE" sz="1800" dirty="0" err="1" smtClean="0"/>
              <a:t>the</a:t>
            </a:r>
            <a:r>
              <a:rPr lang="de-DE" sz="1800" dirty="0" smtClean="0"/>
              <a:t> </a:t>
            </a:r>
            <a:r>
              <a:rPr lang="de-DE" sz="1800" dirty="0" err="1" smtClean="0"/>
              <a:t>executable</a:t>
            </a:r>
            <a:endParaRPr lang="de-DE" sz="1800"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44</a:t>
            </a:fld>
            <a:endParaRPr lang="en-US" dirty="0"/>
          </a:p>
        </p:txBody>
      </p:sp>
    </p:spTree>
    <p:extLst>
      <p:ext uri="{BB962C8B-B14F-4D97-AF65-F5344CB8AC3E}">
        <p14:creationId xmlns:p14="http://schemas.microsoft.com/office/powerpoint/2010/main" val="6489899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smtClean="0"/>
              <a:t>Linker Script </a:t>
            </a:r>
            <a:r>
              <a:rPr lang="de-DE" dirty="0" err="1" smtClean="0"/>
              <a:t>example</a:t>
            </a:r>
            <a:endParaRPr lang="de-DE" dirty="0"/>
          </a:p>
          <a:p>
            <a:endParaRPr lang="de-DE" dirty="0"/>
          </a:p>
        </p:txBody>
      </p:sp>
      <p:sp>
        <p:nvSpPr>
          <p:cNvPr id="3" name="Textplatzhalter 2"/>
          <p:cNvSpPr>
            <a:spLocks noGrp="1"/>
          </p:cNvSpPr>
          <p:nvPr>
            <p:ph type="body" sz="quarter" idx="10"/>
          </p:nvPr>
        </p:nvSpPr>
        <p:spPr>
          <a:xfrm>
            <a:off x="383025" y="1124744"/>
            <a:ext cx="7849432" cy="4968552"/>
          </a:xfrm>
        </p:spPr>
        <p:txBody>
          <a:bodyPr/>
          <a:lstStyle/>
          <a:p>
            <a:pPr marL="0" indent="0">
              <a:buNone/>
            </a:pPr>
            <a:r>
              <a:rPr lang="de-DE" sz="1800" dirty="0" smtClean="0"/>
              <a:t>Linker Script </a:t>
            </a:r>
            <a:r>
              <a:rPr lang="de-DE" sz="1800" dirty="0" err="1" smtClean="0"/>
              <a:t>contents</a:t>
            </a:r>
            <a:r>
              <a:rPr lang="de-DE" sz="1800" dirty="0" smtClean="0"/>
              <a:t>:</a:t>
            </a:r>
          </a:p>
          <a:p>
            <a:r>
              <a:rPr lang="de-DE" sz="1800" dirty="0" smtClean="0"/>
              <a:t>Memory </a:t>
            </a:r>
            <a:r>
              <a:rPr lang="de-DE" sz="1800" dirty="0" err="1" smtClean="0"/>
              <a:t>Definitions</a:t>
            </a:r>
            <a:r>
              <a:rPr lang="de-DE" sz="1800" dirty="0" smtClean="0"/>
              <a:t>: </a:t>
            </a:r>
            <a:r>
              <a:rPr lang="de-DE" sz="1800" dirty="0" err="1" smtClean="0"/>
              <a:t>defines</a:t>
            </a:r>
            <a:r>
              <a:rPr lang="de-DE" sz="1800" dirty="0" smtClean="0"/>
              <a:t> </a:t>
            </a:r>
            <a:r>
              <a:rPr lang="de-DE" sz="1800" dirty="0" err="1" smtClean="0"/>
              <a:t>the</a:t>
            </a:r>
            <a:r>
              <a:rPr lang="de-DE" sz="1800" dirty="0" smtClean="0"/>
              <a:t> </a:t>
            </a:r>
            <a:r>
              <a:rPr lang="de-DE" sz="1800" dirty="0" err="1" smtClean="0"/>
              <a:t>adress</a:t>
            </a:r>
            <a:r>
              <a:rPr lang="de-DE" sz="1800" dirty="0" smtClean="0"/>
              <a:t> </a:t>
            </a:r>
            <a:r>
              <a:rPr lang="de-DE" sz="1800" dirty="0" err="1" smtClean="0"/>
              <a:t>and</a:t>
            </a:r>
            <a:r>
              <a:rPr lang="de-DE" sz="1800" dirty="0" smtClean="0"/>
              <a:t> </a:t>
            </a:r>
            <a:r>
              <a:rPr lang="de-DE" sz="1800" dirty="0" err="1" smtClean="0"/>
              <a:t>size</a:t>
            </a:r>
            <a:r>
              <a:rPr lang="de-DE" sz="1800" dirty="0" smtClean="0"/>
              <a:t> </a:t>
            </a:r>
            <a:r>
              <a:rPr lang="de-DE" sz="1800" dirty="0" err="1" smtClean="0"/>
              <a:t>of</a:t>
            </a:r>
            <a:r>
              <a:rPr lang="de-DE" sz="1800" dirty="0" smtClean="0"/>
              <a:t> </a:t>
            </a:r>
            <a:r>
              <a:rPr lang="de-DE" sz="1800" dirty="0" err="1" smtClean="0"/>
              <a:t>the</a:t>
            </a:r>
            <a:r>
              <a:rPr lang="de-DE" sz="1800" dirty="0" smtClean="0"/>
              <a:t> </a:t>
            </a:r>
            <a:r>
              <a:rPr lang="de-DE" sz="1800" dirty="0" err="1" smtClean="0"/>
              <a:t>available</a:t>
            </a:r>
            <a:r>
              <a:rPr lang="de-DE" sz="1800" dirty="0" smtClean="0"/>
              <a:t> </a:t>
            </a:r>
            <a:r>
              <a:rPr lang="de-DE" sz="1800" dirty="0" err="1" smtClean="0"/>
              <a:t>memory</a:t>
            </a:r>
            <a:r>
              <a:rPr lang="de-DE" sz="1800" dirty="0" smtClean="0"/>
              <a:t> </a:t>
            </a:r>
            <a:r>
              <a:rPr lang="de-DE" sz="1800" dirty="0" err="1" smtClean="0"/>
              <a:t>regions</a:t>
            </a:r>
            <a:r>
              <a:rPr lang="de-DE" sz="1800" dirty="0" smtClean="0"/>
              <a:t> on </a:t>
            </a:r>
            <a:r>
              <a:rPr lang="de-DE" sz="1800" dirty="0" err="1" smtClean="0"/>
              <a:t>the</a:t>
            </a:r>
            <a:r>
              <a:rPr lang="de-DE" sz="1800" dirty="0" smtClean="0"/>
              <a:t> </a:t>
            </a:r>
            <a:r>
              <a:rPr lang="de-DE" sz="1800" dirty="0" err="1" smtClean="0"/>
              <a:t>system</a:t>
            </a:r>
            <a:endParaRPr lang="de-DE" sz="1800" dirty="0" smtClean="0"/>
          </a:p>
          <a:p>
            <a:pPr marL="0" indent="0">
              <a:buNone/>
            </a:pPr>
            <a:r>
              <a:rPr lang="de-DE" sz="1400" dirty="0"/>
              <a:t>	</a:t>
            </a:r>
            <a:endParaRPr lang="de-DE" sz="1400" dirty="0" smtClean="0"/>
          </a:p>
          <a:p>
            <a:pPr marL="0" indent="0">
              <a:buNone/>
            </a:pPr>
            <a:endParaRPr lang="de-DE" sz="1400" dirty="0" smtClean="0"/>
          </a:p>
          <a:p>
            <a:pPr marL="0" indent="0">
              <a:buNone/>
            </a:pPr>
            <a:endParaRPr lang="de-DE" sz="1400" dirty="0"/>
          </a:p>
          <a:p>
            <a:pPr marL="0" indent="0">
              <a:buNone/>
            </a:pPr>
            <a:endParaRPr lang="de-DE" sz="1400" dirty="0" smtClean="0"/>
          </a:p>
          <a:p>
            <a:pPr marL="0" indent="0">
              <a:buNone/>
            </a:pPr>
            <a:endParaRPr lang="de-DE" sz="1400" dirty="0"/>
          </a:p>
          <a:p>
            <a:pPr marL="0" indent="0">
              <a:buNone/>
            </a:pPr>
            <a:r>
              <a:rPr lang="de-DE" sz="1400" dirty="0"/>
              <a:t>	</a:t>
            </a:r>
            <a:r>
              <a:rPr lang="de-DE" sz="1400" dirty="0" smtClean="0"/>
              <a:t>	</a:t>
            </a:r>
          </a:p>
        </p:txBody>
      </p:sp>
      <p:sp>
        <p:nvSpPr>
          <p:cNvPr id="4" name="Foliennummernplatzhalter 3"/>
          <p:cNvSpPr>
            <a:spLocks noGrp="1"/>
          </p:cNvSpPr>
          <p:nvPr>
            <p:ph type="sldNum" sz="quarter" idx="4"/>
          </p:nvPr>
        </p:nvSpPr>
        <p:spPr/>
        <p:txBody>
          <a:bodyPr/>
          <a:lstStyle/>
          <a:p>
            <a:fld id="{F58435E4-A45A-4423-96D3-4E945C512564}" type="slidenum">
              <a:rPr lang="en-US" smtClean="0"/>
              <a:pPr/>
              <a:t>45</a:t>
            </a:fld>
            <a:endParaRPr lang="en-US" dirty="0"/>
          </a:p>
        </p:txBody>
      </p:sp>
      <p:sp>
        <p:nvSpPr>
          <p:cNvPr id="7" name="Rechteck 6">
            <a:extLst>
              <a:ext uri="{FF2B5EF4-FFF2-40B4-BE49-F238E27FC236}">
                <a16:creationId xmlns:a16="http://schemas.microsoft.com/office/drawing/2014/main" id="{1F5C8C57-3E90-8741-9581-31D0A874DCE4}"/>
              </a:ext>
            </a:extLst>
          </p:cNvPr>
          <p:cNvSpPr/>
          <p:nvPr/>
        </p:nvSpPr>
        <p:spPr>
          <a:xfrm>
            <a:off x="386026" y="2276872"/>
            <a:ext cx="11508962" cy="345638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3B3B3B"/>
                </a:solidFill>
                <a:latin typeface="Consolas" panose="020B0609020204030204" pitchFamily="49" charset="0"/>
              </a:rPr>
              <a:t>memory</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dspr0</a:t>
            </a:r>
            <a:r>
              <a:rPr lang="de-DE" sz="1200" dirty="0">
                <a:solidFill>
                  <a:srgbClr val="008000"/>
                </a:solidFill>
                <a:latin typeface="Consolas" panose="020B0609020204030204" pitchFamily="49" charset="0"/>
              </a:rPr>
              <a:t> // Data </a:t>
            </a:r>
            <a:r>
              <a:rPr lang="de-DE" sz="1200" dirty="0" err="1">
                <a:solidFill>
                  <a:srgbClr val="008000"/>
                </a:solidFill>
                <a:latin typeface="Consolas" panose="020B0609020204030204" pitchFamily="49" charset="0"/>
              </a:rPr>
              <a:t>Scratch</a:t>
            </a:r>
            <a:r>
              <a:rPr lang="de-DE" sz="1200" dirty="0">
                <a:solidFill>
                  <a:srgbClr val="008000"/>
                </a:solidFill>
                <a:latin typeface="Consolas" panose="020B0609020204030204" pitchFamily="49" charset="0"/>
              </a:rPr>
              <a:t> Pad Ram</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mau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8</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001080"/>
                </a:solidFill>
                <a:latin typeface="Consolas" panose="020B0609020204030204" pitchFamily="49" charset="0"/>
              </a:rPr>
              <a:t>size</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112k</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type</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ram</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001080"/>
                </a:solidFill>
                <a:latin typeface="Consolas" panose="020B0609020204030204" pitchFamily="49" charset="0"/>
              </a:rPr>
              <a:t>map</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bus:tc0:fpi_bus, </a:t>
            </a:r>
            <a:r>
              <a:rPr lang="de-DE" sz="1200" dirty="0" err="1">
                <a:solidFill>
                  <a:srgbClr val="3B3B3B"/>
                </a:solidFill>
                <a:latin typeface="Consolas" panose="020B0609020204030204" pitchFamily="49" charset="0"/>
              </a:rPr>
              <a:t>dest_offset</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0xd0000000</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size</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112k</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priority</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1</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exec_priority</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0</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001080"/>
                </a:solidFill>
                <a:latin typeface="Consolas" panose="020B0609020204030204" pitchFamily="49" charset="0"/>
              </a:rPr>
              <a:t>map</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a:t>
            </a:r>
            <a:r>
              <a:rPr lang="de-DE" sz="1200" dirty="0">
                <a:solidFill>
                  <a:srgbClr val="000000"/>
                </a:solidFill>
                <a:latin typeface="Consolas" panose="020B0609020204030204" pitchFamily="49" charset="0"/>
              </a:rPr>
              <a:t>=</a:t>
            </a:r>
            <a:r>
              <a:rPr lang="de-DE" sz="1200" dirty="0" err="1">
                <a:solidFill>
                  <a:srgbClr val="3B3B3B"/>
                </a:solidFill>
                <a:latin typeface="Consolas" panose="020B0609020204030204" pitchFamily="49" charset="0"/>
              </a:rPr>
              <a:t>bus:sri</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dest_offset</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0x70000000</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size</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112k</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a:t>
            </a:r>
          </a:p>
          <a:p>
            <a:endParaRPr lang="de-DE" sz="1200" dirty="0" smtClean="0">
              <a:solidFill>
                <a:srgbClr val="3B3B3B"/>
              </a:solidFill>
              <a:latin typeface="Consolas" panose="020B0609020204030204" pitchFamily="49" charset="0"/>
            </a:endParaRPr>
          </a:p>
          <a:p>
            <a:r>
              <a:rPr lang="de-DE" sz="1200" dirty="0" err="1" smtClean="0">
                <a:solidFill>
                  <a:srgbClr val="3B3B3B"/>
                </a:solidFill>
                <a:latin typeface="Consolas" panose="020B0609020204030204" pitchFamily="49" charset="0"/>
              </a:rPr>
              <a:t>memory</a:t>
            </a:r>
            <a:r>
              <a:rPr lang="de-DE" sz="1200" dirty="0" smtClean="0">
                <a:solidFill>
                  <a:srgbClr val="3B3B3B"/>
                </a:solidFill>
                <a:latin typeface="Consolas" panose="020B0609020204030204" pitchFamily="49" charset="0"/>
              </a:rPr>
              <a:t> pflash0 </a:t>
            </a:r>
            <a:r>
              <a:rPr lang="de-DE" sz="1200" dirty="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Program</a:t>
            </a:r>
            <a:r>
              <a:rPr lang="de-DE" sz="1200" dirty="0" smtClean="0">
                <a:solidFill>
                  <a:srgbClr val="008000"/>
                </a:solidFill>
                <a:latin typeface="Consolas" panose="020B0609020204030204" pitchFamily="49" charset="0"/>
              </a:rPr>
              <a:t> Flash 0</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mau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8</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size</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2M</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type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rom</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map</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cached</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a:t>
            </a:r>
            <a:r>
              <a:rPr lang="de-DE" sz="1200" dirty="0">
                <a:solidFill>
                  <a:srgbClr val="000000"/>
                </a:solidFill>
                <a:latin typeface="Consolas" panose="020B0609020204030204" pitchFamily="49" charset="0"/>
              </a:rPr>
              <a:t>=</a:t>
            </a:r>
            <a:r>
              <a:rPr lang="de-DE" sz="1200" dirty="0" err="1">
                <a:solidFill>
                  <a:srgbClr val="3B3B3B"/>
                </a:solidFill>
                <a:latin typeface="Consolas" panose="020B0609020204030204" pitchFamily="49" charset="0"/>
              </a:rPr>
              <a:t>bus:sri</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dest_offset</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0x80000000</a:t>
            </a:r>
            <a:r>
              <a:rPr lang="de-DE" sz="1200" dirty="0">
                <a:solidFill>
                  <a:srgbClr val="3B3B3B"/>
                </a:solidFill>
                <a:latin typeface="Consolas" panose="020B0609020204030204" pitchFamily="49" charset="0"/>
              </a:rPr>
              <a:t>, </a:t>
            </a:r>
            <a:r>
              <a:rPr lang="de-DE" sz="1200" dirty="0" err="1" smtClean="0">
                <a:solidFill>
                  <a:srgbClr val="3B3B3B"/>
                </a:solidFill>
                <a:latin typeface="Consolas" panose="020B0609020204030204" pitchFamily="49" charset="0"/>
              </a:rPr>
              <a:t>size</a:t>
            </a:r>
            <a:r>
              <a:rPr lang="de-DE" sz="1200" dirty="0" smtClean="0">
                <a:solidFill>
                  <a:srgbClr val="000000"/>
                </a:solidFill>
                <a:latin typeface="Consolas" panose="020B0609020204030204" pitchFamily="49" charset="0"/>
              </a:rPr>
              <a:t>=</a:t>
            </a:r>
            <a:r>
              <a:rPr lang="de-DE" sz="1200" dirty="0" smtClean="0">
                <a:solidFill>
                  <a:srgbClr val="098658"/>
                </a:solidFill>
                <a:latin typeface="Consolas" panose="020B0609020204030204" pitchFamily="49" charset="0"/>
              </a:rPr>
              <a:t>2M</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reserved</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map</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not_cached</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a:t>
            </a:r>
            <a:r>
              <a:rPr lang="de-DE" sz="1200" dirty="0">
                <a:solidFill>
                  <a:srgbClr val="000000"/>
                </a:solidFill>
                <a:latin typeface="Consolas" panose="020B0609020204030204" pitchFamily="49" charset="0"/>
              </a:rPr>
              <a:t>=</a:t>
            </a:r>
            <a:r>
              <a:rPr lang="de-DE" sz="1200" dirty="0" err="1">
                <a:solidFill>
                  <a:srgbClr val="3B3B3B"/>
                </a:solidFill>
                <a:latin typeface="Consolas" panose="020B0609020204030204" pitchFamily="49" charset="0"/>
              </a:rPr>
              <a:t>bus:sri</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dest_offset</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0xa0000000</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size</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2M</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a:t>
            </a:r>
          </a:p>
          <a:p>
            <a:r>
              <a:rPr lang="de-DE" sz="1200" b="0" dirty="0" smtClean="0">
                <a:solidFill>
                  <a:srgbClr val="3B3B3B"/>
                </a:solidFill>
                <a:effectLst/>
                <a:latin typeface="Consolas" panose="020B0609020204030204" pitchFamily="49" charset="0"/>
              </a:rPr>
              <a:t> </a:t>
            </a:r>
            <a:endParaRPr lang="de-DE" sz="1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66772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a:t>Linker Script </a:t>
            </a:r>
            <a:r>
              <a:rPr lang="de-DE" dirty="0" err="1"/>
              <a:t>example</a:t>
            </a:r>
            <a:endParaRPr lang="de-DE" dirty="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46</a:t>
            </a:fld>
            <a:endParaRPr lang="en-US" dirty="0"/>
          </a:p>
        </p:txBody>
      </p:sp>
      <p:sp>
        <p:nvSpPr>
          <p:cNvPr id="5" name="Rechteck 4">
            <a:extLst>
              <a:ext uri="{FF2B5EF4-FFF2-40B4-BE49-F238E27FC236}">
                <a16:creationId xmlns:a16="http://schemas.microsoft.com/office/drawing/2014/main" id="{1F5C8C57-3E90-8741-9581-31D0A874DCE4}"/>
              </a:ext>
            </a:extLst>
          </p:cNvPr>
          <p:cNvSpPr/>
          <p:nvPr/>
        </p:nvSpPr>
        <p:spPr>
          <a:xfrm>
            <a:off x="432495" y="1565552"/>
            <a:ext cx="11423749" cy="324036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000" dirty="0">
                <a:solidFill>
                  <a:srgbClr val="AF00DB"/>
                </a:solidFill>
                <a:latin typeface="Consolas" panose="020B0609020204030204" pitchFamily="49" charset="0"/>
              </a:rPr>
              <a:t>#</a:t>
            </a:r>
            <a:r>
              <a:rPr lang="de-DE" sz="1000" dirty="0" err="1">
                <a:solidFill>
                  <a:srgbClr val="AF00DB"/>
                </a:solidFill>
                <a:latin typeface="Consolas" panose="020B0609020204030204" pitchFamily="49" charset="0"/>
              </a:rPr>
              <a:t>ifndef</a:t>
            </a:r>
            <a:r>
              <a:rPr lang="de-DE" sz="1000" dirty="0">
                <a:solidFill>
                  <a:srgbClr val="0000FF"/>
                </a:solidFill>
                <a:latin typeface="Consolas" panose="020B0609020204030204" pitchFamily="49" charset="0"/>
              </a:rPr>
              <a:t> INTTAB</a:t>
            </a:r>
            <a:endParaRPr lang="de-DE" sz="1000" dirty="0">
              <a:solidFill>
                <a:srgbClr val="3B3B3B"/>
              </a:solidFill>
              <a:latin typeface="Consolas" panose="020B0609020204030204" pitchFamily="49" charset="0"/>
            </a:endParaRPr>
          </a:p>
          <a:p>
            <a:r>
              <a:rPr lang="de-DE" sz="1000" dirty="0">
                <a:solidFill>
                  <a:srgbClr val="AF00DB"/>
                </a:solidFill>
                <a:latin typeface="Consolas" panose="020B0609020204030204" pitchFamily="49" charset="0"/>
              </a:rPr>
              <a:t>#</a:t>
            </a:r>
            <a:r>
              <a:rPr lang="de-DE" sz="1000" dirty="0" err="1">
                <a:solidFill>
                  <a:srgbClr val="AF00DB"/>
                </a:solidFill>
                <a:latin typeface="Consolas" panose="020B0609020204030204" pitchFamily="49" charset="0"/>
              </a:rPr>
              <a:t>define</a:t>
            </a:r>
            <a:r>
              <a:rPr lang="de-DE" sz="1000" dirty="0">
                <a:solidFill>
                  <a:srgbClr val="0000FF"/>
                </a:solidFill>
                <a:latin typeface="Consolas" panose="020B0609020204030204" pitchFamily="49" charset="0"/>
              </a:rPr>
              <a:t> INTTAB          </a:t>
            </a:r>
            <a:r>
              <a:rPr lang="de-DE" sz="1000" dirty="0">
                <a:solidFill>
                  <a:srgbClr val="098658"/>
                </a:solidFill>
                <a:latin typeface="Consolas" panose="020B0609020204030204" pitchFamily="49" charset="0"/>
              </a:rPr>
              <a:t>0xa00f0000</a:t>
            </a:r>
            <a:r>
              <a:rPr lang="de-DE" sz="1000" dirty="0">
                <a:solidFill>
                  <a:srgbClr val="008000"/>
                </a:solidFill>
                <a:latin typeface="Consolas" panose="020B0609020204030204" pitchFamily="49" charset="0"/>
              </a:rPr>
              <a:t>              /* </a:t>
            </a:r>
            <a:r>
              <a:rPr lang="de-DE" sz="1000" dirty="0" err="1">
                <a:solidFill>
                  <a:srgbClr val="008000"/>
                </a:solidFill>
                <a:latin typeface="Consolas" panose="020B0609020204030204" pitchFamily="49" charset="0"/>
              </a:rPr>
              <a:t>start</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address</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of</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interrupt</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table</a:t>
            </a:r>
            <a:r>
              <a:rPr lang="de-DE" sz="1000" dirty="0">
                <a:solidFill>
                  <a:srgbClr val="008000"/>
                </a:solidFill>
                <a:latin typeface="Consolas" panose="020B0609020204030204" pitchFamily="49" charset="0"/>
              </a:rPr>
              <a:t> */</a:t>
            </a:r>
            <a:endParaRPr lang="de-DE" sz="1000" dirty="0">
              <a:solidFill>
                <a:srgbClr val="3B3B3B"/>
              </a:solidFill>
              <a:latin typeface="Consolas" panose="020B0609020204030204" pitchFamily="49" charset="0"/>
            </a:endParaRPr>
          </a:p>
          <a:p>
            <a:r>
              <a:rPr lang="de-DE" sz="1000" dirty="0">
                <a:solidFill>
                  <a:srgbClr val="AF00DB"/>
                </a:solidFill>
                <a:latin typeface="Consolas" panose="020B0609020204030204" pitchFamily="49" charset="0"/>
              </a:rPr>
              <a:t>#</a:t>
            </a:r>
            <a:r>
              <a:rPr lang="de-DE" sz="1000" dirty="0" err="1">
                <a:solidFill>
                  <a:srgbClr val="AF00DB"/>
                </a:solidFill>
                <a:latin typeface="Consolas" panose="020B0609020204030204" pitchFamily="49" charset="0"/>
              </a:rPr>
              <a:t>endif</a:t>
            </a:r>
            <a:endParaRPr lang="de-DE" sz="1000" dirty="0">
              <a:solidFill>
                <a:srgbClr val="3B3B3B"/>
              </a:solidFill>
              <a:latin typeface="Consolas" panose="020B0609020204030204" pitchFamily="49" charset="0"/>
            </a:endParaRPr>
          </a:p>
          <a:p>
            <a:r>
              <a:rPr lang="de-DE" sz="1000" dirty="0">
                <a:solidFill>
                  <a:srgbClr val="AF00DB"/>
                </a:solidFill>
                <a:latin typeface="Consolas" panose="020B0609020204030204" pitchFamily="49" charset="0"/>
              </a:rPr>
              <a:t>#</a:t>
            </a:r>
            <a:r>
              <a:rPr lang="de-DE" sz="1000" dirty="0" err="1">
                <a:solidFill>
                  <a:srgbClr val="AF00DB"/>
                </a:solidFill>
                <a:latin typeface="Consolas" panose="020B0609020204030204" pitchFamily="49" charset="0"/>
              </a:rPr>
              <a:t>ifndef</a:t>
            </a:r>
            <a:r>
              <a:rPr lang="de-DE" sz="1000" dirty="0">
                <a:solidFill>
                  <a:srgbClr val="0000FF"/>
                </a:solidFill>
                <a:latin typeface="Consolas" panose="020B0609020204030204" pitchFamily="49" charset="0"/>
              </a:rPr>
              <a:t> TRAPTAB</a:t>
            </a:r>
            <a:endParaRPr lang="de-DE" sz="1000" dirty="0">
              <a:solidFill>
                <a:srgbClr val="3B3B3B"/>
              </a:solidFill>
              <a:latin typeface="Consolas" panose="020B0609020204030204" pitchFamily="49" charset="0"/>
            </a:endParaRPr>
          </a:p>
          <a:p>
            <a:r>
              <a:rPr lang="de-DE" sz="1000" dirty="0">
                <a:solidFill>
                  <a:srgbClr val="AF00DB"/>
                </a:solidFill>
                <a:latin typeface="Consolas" panose="020B0609020204030204" pitchFamily="49" charset="0"/>
              </a:rPr>
              <a:t>#</a:t>
            </a:r>
            <a:r>
              <a:rPr lang="de-DE" sz="1000" dirty="0" err="1">
                <a:solidFill>
                  <a:srgbClr val="AF00DB"/>
                </a:solidFill>
                <a:latin typeface="Consolas" panose="020B0609020204030204" pitchFamily="49" charset="0"/>
              </a:rPr>
              <a:t>define</a:t>
            </a:r>
            <a:r>
              <a:rPr lang="de-DE" sz="1000" dirty="0">
                <a:solidFill>
                  <a:srgbClr val="0000FF"/>
                </a:solidFill>
                <a:latin typeface="Consolas" panose="020B0609020204030204" pitchFamily="49" charset="0"/>
              </a:rPr>
              <a:t> TRAPTAB         (</a:t>
            </a:r>
            <a:r>
              <a:rPr lang="de-DE" sz="1000" dirty="0">
                <a:solidFill>
                  <a:srgbClr val="001080"/>
                </a:solidFill>
                <a:latin typeface="Consolas" panose="020B0609020204030204" pitchFamily="49" charset="0"/>
              </a:rPr>
              <a:t>INTTAB</a:t>
            </a:r>
            <a:r>
              <a:rPr lang="de-DE" sz="1000" dirty="0">
                <a:solidFill>
                  <a:srgbClr val="0000FF"/>
                </a:solidFill>
                <a:latin typeface="Consolas" panose="020B0609020204030204" pitchFamily="49" charset="0"/>
              </a:rPr>
              <a:t> + 0x6000)</a:t>
            </a:r>
            <a:r>
              <a:rPr lang="de-DE" sz="1000" dirty="0">
                <a:solidFill>
                  <a:srgbClr val="008000"/>
                </a:solidFill>
                <a:latin typeface="Consolas" panose="020B0609020204030204" pitchFamily="49" charset="0"/>
              </a:rPr>
              <a:t>      /* </a:t>
            </a:r>
            <a:r>
              <a:rPr lang="de-DE" sz="1000" dirty="0" err="1">
                <a:solidFill>
                  <a:srgbClr val="008000"/>
                </a:solidFill>
                <a:latin typeface="Consolas" panose="020B0609020204030204" pitchFamily="49" charset="0"/>
              </a:rPr>
              <a:t>start</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address</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of</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trap</a:t>
            </a:r>
            <a:r>
              <a:rPr lang="de-DE" sz="1000" dirty="0">
                <a:solidFill>
                  <a:srgbClr val="008000"/>
                </a:solidFill>
                <a:latin typeface="Consolas" panose="020B0609020204030204" pitchFamily="49" charset="0"/>
              </a:rPr>
              <a:t> </a:t>
            </a:r>
            <a:r>
              <a:rPr lang="de-DE" sz="1000" dirty="0" err="1">
                <a:solidFill>
                  <a:srgbClr val="008000"/>
                </a:solidFill>
                <a:latin typeface="Consolas" panose="020B0609020204030204" pitchFamily="49" charset="0"/>
              </a:rPr>
              <a:t>table</a:t>
            </a:r>
            <a:r>
              <a:rPr lang="de-DE" sz="1000" dirty="0">
                <a:solidFill>
                  <a:srgbClr val="008000"/>
                </a:solidFill>
                <a:latin typeface="Consolas" panose="020B0609020204030204" pitchFamily="49" charset="0"/>
              </a:rPr>
              <a:t> */</a:t>
            </a:r>
            <a:endParaRPr lang="de-DE" sz="1000" dirty="0">
              <a:solidFill>
                <a:srgbClr val="3B3B3B"/>
              </a:solidFill>
              <a:latin typeface="Consolas" panose="020B0609020204030204" pitchFamily="49" charset="0"/>
            </a:endParaRPr>
          </a:p>
          <a:p>
            <a:r>
              <a:rPr lang="de-DE" sz="1000" dirty="0">
                <a:solidFill>
                  <a:srgbClr val="AF00DB"/>
                </a:solidFill>
                <a:latin typeface="Consolas" panose="020B0609020204030204" pitchFamily="49" charset="0"/>
              </a:rPr>
              <a:t>#</a:t>
            </a:r>
            <a:r>
              <a:rPr lang="de-DE" sz="1000" dirty="0" err="1" smtClean="0">
                <a:solidFill>
                  <a:srgbClr val="AF00DB"/>
                </a:solidFill>
                <a:latin typeface="Consolas" panose="020B0609020204030204" pitchFamily="49" charset="0"/>
              </a:rPr>
              <a:t>endif</a:t>
            </a:r>
            <a:endParaRPr lang="de-DE" sz="1000" dirty="0" smtClean="0">
              <a:solidFill>
                <a:srgbClr val="AF00DB"/>
              </a:solidFill>
              <a:latin typeface="Consolas" panose="020B0609020204030204" pitchFamily="49" charset="0"/>
            </a:endParaRPr>
          </a:p>
          <a:p>
            <a:endParaRPr lang="de-DE" sz="1000" b="0" dirty="0">
              <a:solidFill>
                <a:srgbClr val="AF00DB"/>
              </a:solidFill>
              <a:effectLst/>
              <a:latin typeface="Consolas" panose="020B0609020204030204" pitchFamily="49" charset="0"/>
            </a:endParaRPr>
          </a:p>
          <a:p>
            <a:r>
              <a:rPr lang="de-DE" sz="1000" dirty="0" err="1">
                <a:solidFill>
                  <a:srgbClr val="3B3B3B"/>
                </a:solidFill>
                <a:latin typeface="Consolas" panose="020B0609020204030204" pitchFamily="49" charset="0"/>
              </a:rPr>
              <a:t>section_layout</a:t>
            </a:r>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vtc:linear</a:t>
            </a:r>
            <a:endParaRPr lang="de-DE" sz="1000" dirty="0">
              <a:solidFill>
                <a:srgbClr val="3B3B3B"/>
              </a:solidFill>
              <a:latin typeface="Consolas" panose="020B0609020204030204" pitchFamily="49" charset="0"/>
            </a:endParaRPr>
          </a:p>
          <a:p>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group</a:t>
            </a:r>
            <a:r>
              <a:rPr lang="de-DE" sz="1000" dirty="0">
                <a:solidFill>
                  <a:srgbClr val="3B3B3B"/>
                </a:solidFill>
                <a:latin typeface="Consolas" panose="020B0609020204030204" pitchFamily="49" charset="0"/>
              </a:rPr>
              <a:t> </a:t>
            </a:r>
            <a:r>
              <a:rPr lang="de-DE" sz="1000" dirty="0" err="1">
                <a:solidFill>
                  <a:srgbClr val="795E26"/>
                </a:solidFill>
                <a:latin typeface="Consolas" panose="020B0609020204030204" pitchFamily="49" charset="0"/>
              </a:rPr>
              <a:t>not_cached</a:t>
            </a:r>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run_addr</a:t>
            </a:r>
            <a:r>
              <a:rPr lang="de-DE" sz="1000" dirty="0">
                <a:solidFill>
                  <a:srgbClr val="000000"/>
                </a:solidFill>
                <a:latin typeface="Consolas" panose="020B0609020204030204" pitchFamily="49" charset="0"/>
              </a:rPr>
              <a:t>=</a:t>
            </a:r>
            <a:r>
              <a:rPr lang="de-DE" sz="1000" dirty="0" err="1">
                <a:solidFill>
                  <a:srgbClr val="3B3B3B"/>
                </a:solidFill>
                <a:latin typeface="Consolas" panose="020B0609020204030204" pitchFamily="49" charset="0"/>
              </a:rPr>
              <a:t>mem:mpe:lmuram</a:t>
            </a:r>
            <a:r>
              <a:rPr lang="de-DE" sz="1000" dirty="0">
                <a:solidFill>
                  <a:srgbClr val="000000"/>
                </a:solidFill>
                <a:latin typeface="Consolas" panose="020B0609020204030204" pitchFamily="49" charset="0"/>
              </a:rPr>
              <a:t>/</a:t>
            </a:r>
            <a:r>
              <a:rPr lang="de-DE" sz="1000" dirty="0" err="1">
                <a:solidFill>
                  <a:srgbClr val="3B3B3B"/>
                </a:solidFill>
                <a:latin typeface="Consolas" panose="020B0609020204030204" pitchFamily="49" charset="0"/>
              </a:rPr>
              <a:t>not_cached</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select</a:t>
            </a:r>
            <a:r>
              <a:rPr lang="de-DE" sz="1000" dirty="0">
                <a:solidFill>
                  <a:srgbClr val="3B3B3B"/>
                </a:solidFill>
                <a:latin typeface="Consolas" panose="020B0609020204030204" pitchFamily="49" charset="0"/>
              </a:rPr>
              <a:t> </a:t>
            </a:r>
            <a:r>
              <a:rPr lang="de-DE" sz="1000" dirty="0">
                <a:solidFill>
                  <a:srgbClr val="A31515"/>
                </a:solidFill>
                <a:latin typeface="Consolas" panose="020B0609020204030204" pitchFamily="49" charset="0"/>
              </a:rPr>
              <a:t>"(.bss.</a:t>
            </a:r>
            <a:r>
              <a:rPr lang="de-DE" sz="1000" dirty="0" err="1">
                <a:solidFill>
                  <a:srgbClr val="A31515"/>
                </a:solidFill>
                <a:latin typeface="Consolas" panose="020B0609020204030204" pitchFamily="49" charset="0"/>
              </a:rPr>
              <a:t>main</a:t>
            </a:r>
            <a:r>
              <a:rPr lang="de-DE" sz="1000" dirty="0">
                <a:solidFill>
                  <a:srgbClr val="A31515"/>
                </a:solidFill>
                <a:latin typeface="Consolas" panose="020B0609020204030204" pitchFamily="49" charset="0"/>
              </a:rPr>
              <a:t>|.</a:t>
            </a:r>
            <a:r>
              <a:rPr lang="de-DE" sz="1000" dirty="0" err="1">
                <a:solidFill>
                  <a:srgbClr val="A31515"/>
                </a:solidFill>
                <a:latin typeface="Consolas" panose="020B0609020204030204" pitchFamily="49" charset="0"/>
              </a:rPr>
              <a:t>bss.main</a:t>
            </a:r>
            <a:r>
              <a:rPr lang="de-DE" sz="1000" dirty="0">
                <a:solidFill>
                  <a:srgbClr val="A31515"/>
                </a:solidFill>
                <a:latin typeface="Consolas" panose="020B0609020204030204" pitchFamily="49" charset="0"/>
              </a:rPr>
              <a:t>.*)"</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select</a:t>
            </a:r>
            <a:r>
              <a:rPr lang="de-DE" sz="1000" dirty="0">
                <a:solidFill>
                  <a:srgbClr val="3B3B3B"/>
                </a:solidFill>
                <a:latin typeface="Consolas" panose="020B0609020204030204" pitchFamily="49" charset="0"/>
              </a:rPr>
              <a:t> </a:t>
            </a:r>
            <a:r>
              <a:rPr lang="de-DE" sz="1000" dirty="0">
                <a:solidFill>
                  <a:srgbClr val="A31515"/>
                </a:solidFill>
                <a:latin typeface="Consolas" panose="020B0609020204030204" pitchFamily="49" charset="0"/>
              </a:rPr>
              <a:t>"(.data.</a:t>
            </a:r>
            <a:r>
              <a:rPr lang="de-DE" sz="1000" dirty="0" err="1">
                <a:solidFill>
                  <a:srgbClr val="A31515"/>
                </a:solidFill>
                <a:latin typeface="Consolas" panose="020B0609020204030204" pitchFamily="49" charset="0"/>
              </a:rPr>
              <a:t>main</a:t>
            </a:r>
            <a:r>
              <a:rPr lang="de-DE" sz="1000" dirty="0">
                <a:solidFill>
                  <a:srgbClr val="A31515"/>
                </a:solidFill>
                <a:latin typeface="Consolas" panose="020B0609020204030204" pitchFamily="49" charset="0"/>
              </a:rPr>
              <a:t>|.</a:t>
            </a:r>
            <a:r>
              <a:rPr lang="de-DE" sz="1000" dirty="0" err="1">
                <a:solidFill>
                  <a:srgbClr val="A31515"/>
                </a:solidFill>
                <a:latin typeface="Consolas" panose="020B0609020204030204" pitchFamily="49" charset="0"/>
              </a:rPr>
              <a:t>data.main</a:t>
            </a:r>
            <a:r>
              <a:rPr lang="de-DE" sz="1000" dirty="0">
                <a:solidFill>
                  <a:srgbClr val="A31515"/>
                </a:solidFill>
                <a:latin typeface="Consolas" panose="020B0609020204030204" pitchFamily="49" charset="0"/>
              </a:rPr>
              <a:t>.*)"</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select</a:t>
            </a:r>
            <a:r>
              <a:rPr lang="de-DE" sz="1000" dirty="0">
                <a:solidFill>
                  <a:srgbClr val="3B3B3B"/>
                </a:solidFill>
                <a:latin typeface="Consolas" panose="020B0609020204030204" pitchFamily="49" charset="0"/>
              </a:rPr>
              <a:t> </a:t>
            </a:r>
            <a:r>
              <a:rPr lang="de-DE" sz="1000" dirty="0">
                <a:solidFill>
                  <a:srgbClr val="A31515"/>
                </a:solidFill>
                <a:latin typeface="Consolas" panose="020B0609020204030204" pitchFamily="49" charset="0"/>
              </a:rPr>
              <a:t>"(.bss.</a:t>
            </a:r>
            <a:r>
              <a:rPr lang="de-DE" sz="1000" dirty="0" err="1">
                <a:solidFill>
                  <a:srgbClr val="A31515"/>
                </a:solidFill>
                <a:latin typeface="Consolas" panose="020B0609020204030204" pitchFamily="49" charset="0"/>
              </a:rPr>
              <a:t>objectpool</a:t>
            </a:r>
            <a:r>
              <a:rPr lang="de-DE" sz="1000" dirty="0">
                <a:solidFill>
                  <a:srgbClr val="A31515"/>
                </a:solidFill>
                <a:latin typeface="Consolas" panose="020B0609020204030204" pitchFamily="49" charset="0"/>
              </a:rPr>
              <a:t>|.</a:t>
            </a:r>
            <a:r>
              <a:rPr lang="de-DE" sz="1000" dirty="0" err="1">
                <a:solidFill>
                  <a:srgbClr val="A31515"/>
                </a:solidFill>
                <a:latin typeface="Consolas" panose="020B0609020204030204" pitchFamily="49" charset="0"/>
              </a:rPr>
              <a:t>bss.objectpool</a:t>
            </a:r>
            <a:r>
              <a:rPr lang="de-DE" sz="1000" dirty="0">
                <a:solidFill>
                  <a:srgbClr val="A31515"/>
                </a:solidFill>
                <a:latin typeface="Consolas" panose="020B0609020204030204" pitchFamily="49" charset="0"/>
              </a:rPr>
              <a:t>.*)"</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select</a:t>
            </a:r>
            <a:r>
              <a:rPr lang="de-DE" sz="1000" dirty="0">
                <a:solidFill>
                  <a:srgbClr val="3B3B3B"/>
                </a:solidFill>
                <a:latin typeface="Consolas" panose="020B0609020204030204" pitchFamily="49" charset="0"/>
              </a:rPr>
              <a:t> </a:t>
            </a:r>
            <a:r>
              <a:rPr lang="de-DE" sz="1000" dirty="0">
                <a:solidFill>
                  <a:srgbClr val="A31515"/>
                </a:solidFill>
                <a:latin typeface="Consolas" panose="020B0609020204030204" pitchFamily="49" charset="0"/>
              </a:rPr>
              <a:t>"(.data.</a:t>
            </a:r>
            <a:r>
              <a:rPr lang="de-DE" sz="1000" dirty="0" err="1">
                <a:solidFill>
                  <a:srgbClr val="A31515"/>
                </a:solidFill>
                <a:latin typeface="Consolas" panose="020B0609020204030204" pitchFamily="49" charset="0"/>
              </a:rPr>
              <a:t>objectpool</a:t>
            </a:r>
            <a:r>
              <a:rPr lang="de-DE" sz="1000" dirty="0">
                <a:solidFill>
                  <a:srgbClr val="A31515"/>
                </a:solidFill>
                <a:latin typeface="Consolas" panose="020B0609020204030204" pitchFamily="49" charset="0"/>
              </a:rPr>
              <a:t>|.</a:t>
            </a:r>
            <a:r>
              <a:rPr lang="de-DE" sz="1000" dirty="0" err="1">
                <a:solidFill>
                  <a:srgbClr val="A31515"/>
                </a:solidFill>
                <a:latin typeface="Consolas" panose="020B0609020204030204" pitchFamily="49" charset="0"/>
              </a:rPr>
              <a:t>data.objectpool</a:t>
            </a:r>
            <a:r>
              <a:rPr lang="de-DE" sz="1000" dirty="0">
                <a:solidFill>
                  <a:srgbClr val="A31515"/>
                </a:solidFill>
                <a:latin typeface="Consolas" panose="020B0609020204030204" pitchFamily="49" charset="0"/>
              </a:rPr>
              <a:t>.*)"</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r>
              <a:rPr lang="de-DE" sz="1000" dirty="0" err="1">
                <a:solidFill>
                  <a:srgbClr val="3B3B3B"/>
                </a:solidFill>
                <a:latin typeface="Consolas" panose="020B0609020204030204" pitchFamily="49" charset="0"/>
              </a:rPr>
              <a:t>select</a:t>
            </a:r>
            <a:r>
              <a:rPr lang="de-DE" sz="1000" dirty="0">
                <a:solidFill>
                  <a:srgbClr val="3B3B3B"/>
                </a:solidFill>
                <a:latin typeface="Consolas" panose="020B0609020204030204" pitchFamily="49" charset="0"/>
              </a:rPr>
              <a:t> </a:t>
            </a:r>
            <a:r>
              <a:rPr lang="de-DE" sz="1000" dirty="0">
                <a:solidFill>
                  <a:srgbClr val="A31515"/>
                </a:solidFill>
                <a:latin typeface="Consolas" panose="020B0609020204030204" pitchFamily="49" charset="0"/>
              </a:rPr>
              <a:t>"(.rodata.</a:t>
            </a:r>
            <a:r>
              <a:rPr lang="de-DE" sz="1000" dirty="0" err="1">
                <a:solidFill>
                  <a:srgbClr val="A31515"/>
                </a:solidFill>
                <a:latin typeface="Consolas" panose="020B0609020204030204" pitchFamily="49" charset="0"/>
              </a:rPr>
              <a:t>objectpool</a:t>
            </a:r>
            <a:r>
              <a:rPr lang="de-DE" sz="1000" dirty="0">
                <a:solidFill>
                  <a:srgbClr val="A31515"/>
                </a:solidFill>
                <a:latin typeface="Consolas" panose="020B0609020204030204" pitchFamily="49" charset="0"/>
              </a:rPr>
              <a:t>|.</a:t>
            </a:r>
            <a:r>
              <a:rPr lang="de-DE" sz="1000" dirty="0" err="1">
                <a:solidFill>
                  <a:srgbClr val="A31515"/>
                </a:solidFill>
                <a:latin typeface="Consolas" panose="020B0609020204030204" pitchFamily="49" charset="0"/>
              </a:rPr>
              <a:t>rodata.objectpool</a:t>
            </a:r>
            <a:r>
              <a:rPr lang="de-DE" sz="1000" dirty="0">
                <a:solidFill>
                  <a:srgbClr val="A31515"/>
                </a:solidFill>
                <a:latin typeface="Consolas" panose="020B0609020204030204" pitchFamily="49" charset="0"/>
              </a:rPr>
              <a:t>.*)"</a:t>
            </a:r>
            <a:r>
              <a:rPr lang="de-DE" sz="1000" dirty="0">
                <a:solidFill>
                  <a:srgbClr val="3B3B3B"/>
                </a:solidFill>
                <a:latin typeface="Consolas" panose="020B0609020204030204" pitchFamily="49" charset="0"/>
              </a:rPr>
              <a:t>;</a:t>
            </a:r>
          </a:p>
          <a:p>
            <a:r>
              <a:rPr lang="de-DE" sz="1000" dirty="0">
                <a:solidFill>
                  <a:srgbClr val="3B3B3B"/>
                </a:solidFill>
                <a:latin typeface="Consolas" panose="020B0609020204030204" pitchFamily="49" charset="0"/>
              </a:rPr>
              <a:t>        }</a:t>
            </a:r>
          </a:p>
          <a:p>
            <a:r>
              <a:rPr lang="de-DE" sz="1000" dirty="0">
                <a:solidFill>
                  <a:srgbClr val="3B3B3B"/>
                </a:solidFill>
                <a:latin typeface="Consolas" panose="020B0609020204030204" pitchFamily="49" charset="0"/>
              </a:rPr>
              <a:t>}</a:t>
            </a:r>
          </a:p>
          <a:p>
            <a:endParaRPr lang="de-DE" sz="1000" b="0" dirty="0">
              <a:solidFill>
                <a:srgbClr val="3B3B3B"/>
              </a:solidFill>
              <a:effectLst/>
              <a:latin typeface="Consolas" panose="020B0609020204030204" pitchFamily="49" charset="0"/>
            </a:endParaRPr>
          </a:p>
        </p:txBody>
      </p:sp>
      <p:sp>
        <p:nvSpPr>
          <p:cNvPr id="7" name="Textfeld 6"/>
          <p:cNvSpPr txBox="1"/>
          <p:nvPr/>
        </p:nvSpPr>
        <p:spPr>
          <a:xfrm>
            <a:off x="327025" y="869577"/>
            <a:ext cx="11385599" cy="861774"/>
          </a:xfrm>
          <a:prstGeom prst="rect">
            <a:avLst/>
          </a:prstGeom>
          <a:noFill/>
        </p:spPr>
        <p:txBody>
          <a:bodyPr wrap="square" rtlCol="0">
            <a:spAutoFit/>
          </a:bodyPr>
          <a:lstStyle/>
          <a:p>
            <a:r>
              <a:rPr lang="de-DE" sz="1600" dirty="0" err="1" smtClean="0"/>
              <a:t>Sections</a:t>
            </a:r>
            <a:r>
              <a:rPr lang="de-DE" sz="1600" dirty="0" smtClean="0"/>
              <a:t>: </a:t>
            </a:r>
            <a:r>
              <a:rPr lang="de-DE" sz="1600" dirty="0" err="1" smtClean="0"/>
              <a:t>defines</a:t>
            </a:r>
            <a:r>
              <a:rPr lang="de-DE" sz="1600" dirty="0" smtClean="0"/>
              <a:t> </a:t>
            </a:r>
            <a:r>
              <a:rPr lang="de-DE" sz="1600" dirty="0" err="1" smtClean="0"/>
              <a:t>how</a:t>
            </a:r>
            <a:r>
              <a:rPr lang="de-DE" sz="1600" dirty="0" smtClean="0"/>
              <a:t> </a:t>
            </a:r>
            <a:r>
              <a:rPr lang="de-DE" sz="1600" dirty="0" err="1" smtClean="0"/>
              <a:t>the</a:t>
            </a:r>
            <a:r>
              <a:rPr lang="de-DE" sz="1600" dirty="0" smtClean="0"/>
              <a:t> different </a:t>
            </a:r>
            <a:r>
              <a:rPr lang="de-DE" sz="1600" dirty="0" err="1" smtClean="0"/>
              <a:t>parts</a:t>
            </a:r>
            <a:r>
              <a:rPr lang="de-DE" sz="1600" dirty="0" smtClean="0"/>
              <a:t> </a:t>
            </a:r>
            <a:r>
              <a:rPr lang="de-DE" sz="1600" dirty="0" err="1" smtClean="0"/>
              <a:t>of</a:t>
            </a:r>
            <a:r>
              <a:rPr lang="de-DE" sz="1600" dirty="0" smtClean="0"/>
              <a:t> </a:t>
            </a:r>
            <a:r>
              <a:rPr lang="de-DE" sz="1600" dirty="0" err="1" smtClean="0"/>
              <a:t>the</a:t>
            </a:r>
            <a:r>
              <a:rPr lang="de-DE" sz="1600" dirty="0" smtClean="0"/>
              <a:t> </a:t>
            </a:r>
            <a:r>
              <a:rPr lang="de-DE" sz="1600" dirty="0" err="1" smtClean="0"/>
              <a:t>program</a:t>
            </a:r>
            <a:r>
              <a:rPr lang="de-DE" sz="1600" dirty="0" smtClean="0"/>
              <a:t> </a:t>
            </a:r>
            <a:r>
              <a:rPr lang="de-DE" sz="1600" dirty="0" err="1" smtClean="0"/>
              <a:t>are</a:t>
            </a:r>
            <a:r>
              <a:rPr lang="de-DE" sz="1600" dirty="0" smtClean="0"/>
              <a:t> </a:t>
            </a:r>
            <a:r>
              <a:rPr lang="de-DE" sz="1600" dirty="0" err="1" smtClean="0"/>
              <a:t>organized</a:t>
            </a:r>
            <a:r>
              <a:rPr lang="de-DE" sz="1600" dirty="0" smtClean="0"/>
              <a:t> in </a:t>
            </a:r>
            <a:r>
              <a:rPr lang="de-DE" sz="1600" dirty="0" err="1" smtClean="0"/>
              <a:t>memory</a:t>
            </a:r>
            <a:r>
              <a:rPr lang="de-DE" sz="1600" dirty="0" smtClean="0"/>
              <a:t>. </a:t>
            </a:r>
            <a:r>
              <a:rPr lang="de-DE" sz="1600" dirty="0" err="1" smtClean="0"/>
              <a:t>Each</a:t>
            </a:r>
            <a:r>
              <a:rPr lang="de-DE" sz="1600" dirty="0" smtClean="0"/>
              <a:t> </a:t>
            </a:r>
            <a:r>
              <a:rPr lang="de-DE" sz="1600" dirty="0" err="1" smtClean="0"/>
              <a:t>section</a:t>
            </a:r>
            <a:r>
              <a:rPr lang="de-DE" sz="1600" dirty="0" smtClean="0"/>
              <a:t> in </a:t>
            </a:r>
            <a:r>
              <a:rPr lang="de-DE" sz="1600" dirty="0" err="1" smtClean="0"/>
              <a:t>the</a:t>
            </a:r>
            <a:r>
              <a:rPr lang="de-DE" sz="1600" dirty="0" smtClean="0"/>
              <a:t> linker </a:t>
            </a:r>
            <a:r>
              <a:rPr lang="de-DE" sz="1600" dirty="0" err="1" smtClean="0"/>
              <a:t>script</a:t>
            </a:r>
            <a:r>
              <a:rPr lang="de-DE" sz="1600" dirty="0" smtClean="0"/>
              <a:t> </a:t>
            </a:r>
            <a:r>
              <a:rPr lang="de-DE" sz="1600" dirty="0" err="1" smtClean="0"/>
              <a:t>corresponds</a:t>
            </a:r>
            <a:r>
              <a:rPr lang="de-DE" sz="1600" dirty="0" smtClean="0"/>
              <a:t> </a:t>
            </a:r>
            <a:r>
              <a:rPr lang="de-DE" sz="1600" dirty="0" err="1" smtClean="0"/>
              <a:t>to</a:t>
            </a:r>
            <a:r>
              <a:rPr lang="de-DE" sz="1600" dirty="0" smtClean="0"/>
              <a:t> a </a:t>
            </a:r>
            <a:r>
              <a:rPr lang="de-DE" sz="1600" dirty="0" err="1" smtClean="0"/>
              <a:t>section</a:t>
            </a:r>
            <a:r>
              <a:rPr lang="de-DE" sz="1600" dirty="0" smtClean="0"/>
              <a:t> in </a:t>
            </a:r>
            <a:r>
              <a:rPr lang="de-DE" sz="1600" dirty="0" err="1" smtClean="0"/>
              <a:t>the</a:t>
            </a:r>
            <a:r>
              <a:rPr lang="de-DE" sz="1600" dirty="0" smtClean="0"/>
              <a:t> </a:t>
            </a:r>
            <a:r>
              <a:rPr lang="de-DE" sz="1600" dirty="0" err="1" smtClean="0"/>
              <a:t>object</a:t>
            </a:r>
            <a:r>
              <a:rPr lang="de-DE" sz="1600" dirty="0" smtClean="0"/>
              <a:t> </a:t>
            </a:r>
            <a:r>
              <a:rPr lang="de-DE" sz="1600" dirty="0" err="1" smtClean="0"/>
              <a:t>files</a:t>
            </a:r>
            <a:r>
              <a:rPr lang="de-DE" sz="1600" dirty="0" smtClean="0"/>
              <a:t> (.</a:t>
            </a:r>
            <a:r>
              <a:rPr lang="de-DE" sz="1600" dirty="0" err="1" smtClean="0"/>
              <a:t>text</a:t>
            </a:r>
            <a:r>
              <a:rPr lang="de-DE" sz="1600" dirty="0" smtClean="0"/>
              <a:t>, .</a:t>
            </a:r>
            <a:r>
              <a:rPr lang="de-DE" sz="1600" dirty="0" err="1" smtClean="0"/>
              <a:t>data</a:t>
            </a:r>
            <a:r>
              <a:rPr lang="de-DE" sz="1600" dirty="0" smtClean="0"/>
              <a:t>, .</a:t>
            </a:r>
            <a:r>
              <a:rPr lang="de-DE" sz="1600" dirty="0" err="1" smtClean="0"/>
              <a:t>bss</a:t>
            </a:r>
            <a:r>
              <a:rPr lang="de-DE" sz="1600" dirty="0" smtClean="0"/>
              <a:t>,…). Also </a:t>
            </a:r>
            <a:r>
              <a:rPr lang="de-DE" sz="1600" dirty="0" err="1" smtClean="0"/>
              <a:t>defines</a:t>
            </a:r>
            <a:r>
              <a:rPr lang="de-DE" sz="1600" dirty="0" smtClean="0"/>
              <a:t> </a:t>
            </a:r>
            <a:r>
              <a:rPr lang="de-DE" sz="1600" dirty="0" err="1" smtClean="0"/>
              <a:t>the</a:t>
            </a:r>
            <a:r>
              <a:rPr lang="de-DE" sz="1600" dirty="0" smtClean="0"/>
              <a:t> </a:t>
            </a:r>
            <a:r>
              <a:rPr lang="de-DE" sz="1600" dirty="0" err="1" smtClean="0"/>
              <a:t>location</a:t>
            </a:r>
            <a:r>
              <a:rPr lang="de-DE" sz="1600" dirty="0" smtClean="0"/>
              <a:t> </a:t>
            </a:r>
            <a:r>
              <a:rPr lang="de-DE" sz="1600" dirty="0" err="1" smtClean="0"/>
              <a:t>of</a:t>
            </a:r>
            <a:r>
              <a:rPr lang="de-DE" sz="1600" dirty="0" smtClean="0"/>
              <a:t> </a:t>
            </a:r>
            <a:r>
              <a:rPr lang="de-DE" sz="1600" dirty="0" err="1" smtClean="0"/>
              <a:t>the</a:t>
            </a:r>
            <a:r>
              <a:rPr lang="de-DE" sz="1600" dirty="0" smtClean="0"/>
              <a:t> Interrupt </a:t>
            </a:r>
            <a:r>
              <a:rPr lang="de-DE" sz="1600" dirty="0" err="1" smtClean="0"/>
              <a:t>and</a:t>
            </a:r>
            <a:r>
              <a:rPr lang="de-DE" sz="1600" dirty="0" smtClean="0"/>
              <a:t> Trap </a:t>
            </a:r>
            <a:r>
              <a:rPr lang="de-DE" sz="1600" dirty="0" err="1" smtClean="0"/>
              <a:t>vectors</a:t>
            </a:r>
            <a:r>
              <a:rPr lang="de-DE" sz="1600" dirty="0" smtClean="0"/>
              <a:t>.</a:t>
            </a:r>
          </a:p>
          <a:p>
            <a:endParaRPr lang="de-DE" dirty="0"/>
          </a:p>
        </p:txBody>
      </p:sp>
    </p:spTree>
    <p:extLst>
      <p:ext uri="{BB962C8B-B14F-4D97-AF65-F5344CB8AC3E}">
        <p14:creationId xmlns:p14="http://schemas.microsoft.com/office/powerpoint/2010/main" val="213185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a:t>Linker Script </a:t>
            </a:r>
            <a:r>
              <a:rPr lang="de-DE" dirty="0" err="1"/>
              <a:t>example</a:t>
            </a:r>
            <a:endParaRPr lang="de-DE" dirty="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47</a:t>
            </a:fld>
            <a:endParaRPr lang="en-US" dirty="0"/>
          </a:p>
        </p:txBody>
      </p:sp>
      <p:sp>
        <p:nvSpPr>
          <p:cNvPr id="5" name="Textplatzhalter 2"/>
          <p:cNvSpPr>
            <a:spLocks noGrp="1"/>
          </p:cNvSpPr>
          <p:nvPr>
            <p:ph type="body" sz="quarter" idx="10"/>
          </p:nvPr>
        </p:nvSpPr>
        <p:spPr>
          <a:xfrm>
            <a:off x="338570" y="1268760"/>
            <a:ext cx="10081680" cy="4968552"/>
          </a:xfrm>
        </p:spPr>
        <p:txBody>
          <a:bodyPr/>
          <a:lstStyle/>
          <a:p>
            <a:r>
              <a:rPr lang="de-DE" dirty="0" smtClean="0"/>
              <a:t>Entry Point: </a:t>
            </a:r>
            <a:r>
              <a:rPr lang="de-DE" dirty="0" err="1" smtClean="0"/>
              <a:t>the</a:t>
            </a:r>
            <a:r>
              <a:rPr lang="de-DE" dirty="0" smtClean="0"/>
              <a:t> </a:t>
            </a:r>
            <a:r>
              <a:rPr lang="de-DE" dirty="0" err="1" smtClean="0"/>
              <a:t>entry</a:t>
            </a:r>
            <a:r>
              <a:rPr lang="de-DE" dirty="0" smtClean="0"/>
              <a:t> </a:t>
            </a:r>
            <a:r>
              <a:rPr lang="de-DE" dirty="0" err="1" smtClean="0"/>
              <a:t>point</a:t>
            </a:r>
            <a:r>
              <a:rPr lang="de-DE" dirty="0" smtClean="0"/>
              <a:t> </a:t>
            </a:r>
            <a:r>
              <a:rPr lang="de-DE" dirty="0" err="1" smtClean="0"/>
              <a:t>defines</a:t>
            </a:r>
            <a:r>
              <a:rPr lang="de-DE" dirty="0" smtClean="0"/>
              <a:t> </a:t>
            </a:r>
            <a:r>
              <a:rPr lang="de-DE" dirty="0" err="1" smtClean="0"/>
              <a:t>where</a:t>
            </a:r>
            <a:r>
              <a:rPr lang="de-DE" dirty="0" smtClean="0"/>
              <a:t> </a:t>
            </a:r>
            <a:r>
              <a:rPr lang="de-DE" dirty="0" err="1" smtClean="0"/>
              <a:t>the</a:t>
            </a:r>
            <a:r>
              <a:rPr lang="de-DE" dirty="0" smtClean="0"/>
              <a:t> </a:t>
            </a:r>
            <a:r>
              <a:rPr lang="de-DE" dirty="0" err="1" smtClean="0"/>
              <a:t>program</a:t>
            </a:r>
            <a:r>
              <a:rPr lang="de-DE" dirty="0" smtClean="0"/>
              <a:t> </a:t>
            </a:r>
            <a:r>
              <a:rPr lang="de-DE" dirty="0" err="1" smtClean="0"/>
              <a:t>starts</a:t>
            </a:r>
            <a:r>
              <a:rPr lang="de-DE" dirty="0" smtClean="0"/>
              <a:t> </a:t>
            </a:r>
            <a:r>
              <a:rPr lang="de-DE" dirty="0" err="1" smtClean="0"/>
              <a:t>executing</a:t>
            </a:r>
            <a:endParaRPr lang="de-DE" dirty="0" smtClean="0"/>
          </a:p>
          <a:p>
            <a:endParaRPr lang="de-DE" sz="1400" dirty="0"/>
          </a:p>
          <a:p>
            <a:endParaRPr lang="de-DE" sz="1400" dirty="0" smtClean="0"/>
          </a:p>
          <a:p>
            <a:endParaRPr lang="de-DE" sz="1400" dirty="0"/>
          </a:p>
          <a:p>
            <a:pPr marL="0" indent="0">
              <a:buNone/>
            </a:pPr>
            <a:r>
              <a:rPr lang="de-DE" sz="1400" dirty="0"/>
              <a:t>	</a:t>
            </a:r>
            <a:r>
              <a:rPr lang="de-DE" sz="1400" dirty="0" smtClean="0"/>
              <a:t>	</a:t>
            </a:r>
          </a:p>
        </p:txBody>
      </p:sp>
      <p:sp>
        <p:nvSpPr>
          <p:cNvPr id="10" name="Rechteck 9">
            <a:extLst>
              <a:ext uri="{FF2B5EF4-FFF2-40B4-BE49-F238E27FC236}">
                <a16:creationId xmlns:a16="http://schemas.microsoft.com/office/drawing/2014/main" id="{1F5C8C57-3E90-8741-9581-31D0A874DCE4}"/>
              </a:ext>
            </a:extLst>
          </p:cNvPr>
          <p:cNvSpPr/>
          <p:nvPr/>
        </p:nvSpPr>
        <p:spPr>
          <a:xfrm>
            <a:off x="334800" y="1916832"/>
            <a:ext cx="11520000" cy="257824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200" dirty="0">
                <a:solidFill>
                  <a:srgbClr val="AF00DB"/>
                </a:solidFill>
                <a:latin typeface="Consolas" panose="020B0609020204030204" pitchFamily="49" charset="0"/>
              </a:rPr>
              <a:t>#</a:t>
            </a:r>
            <a:r>
              <a:rPr lang="en-US" sz="1200" dirty="0" err="1">
                <a:solidFill>
                  <a:srgbClr val="AF00DB"/>
                </a:solidFill>
                <a:latin typeface="Consolas" panose="020B0609020204030204" pitchFamily="49" charset="0"/>
              </a:rPr>
              <a:t>ifndef</a:t>
            </a:r>
            <a:r>
              <a:rPr lang="en-US" sz="1200" dirty="0">
                <a:solidFill>
                  <a:srgbClr val="0000FF"/>
                </a:solidFill>
                <a:latin typeface="Consolas" panose="020B0609020204030204" pitchFamily="49" charset="0"/>
              </a:rPr>
              <a:t> RESET</a:t>
            </a:r>
            <a:endParaRPr lang="en-US" sz="1200" dirty="0">
              <a:solidFill>
                <a:srgbClr val="3B3B3B"/>
              </a:solidFill>
              <a:latin typeface="Consolas" panose="020B0609020204030204" pitchFamily="49" charset="0"/>
            </a:endParaRPr>
          </a:p>
          <a:p>
            <a:r>
              <a:rPr lang="en-US" sz="1200" dirty="0">
                <a:solidFill>
                  <a:srgbClr val="AF00DB"/>
                </a:solidFill>
                <a:latin typeface="Consolas" panose="020B0609020204030204" pitchFamily="49" charset="0"/>
              </a:rPr>
              <a:t>#define</a:t>
            </a:r>
            <a:r>
              <a:rPr lang="en-US" sz="1200" dirty="0">
                <a:solidFill>
                  <a:srgbClr val="0000FF"/>
                </a:solidFill>
                <a:latin typeface="Consolas" panose="020B0609020204030204" pitchFamily="49" charset="0"/>
              </a:rPr>
              <a:t> RESET           </a:t>
            </a:r>
            <a:r>
              <a:rPr lang="en-US" sz="1200" dirty="0">
                <a:solidFill>
                  <a:srgbClr val="098658"/>
                </a:solidFill>
                <a:latin typeface="Consolas" panose="020B0609020204030204" pitchFamily="49" charset="0"/>
              </a:rPr>
              <a:t>0xa0010000</a:t>
            </a:r>
            <a:r>
              <a:rPr lang="en-US" sz="1200" dirty="0">
                <a:solidFill>
                  <a:srgbClr val="008000"/>
                </a:solidFill>
                <a:latin typeface="Consolas" panose="020B0609020204030204" pitchFamily="49" charset="0"/>
              </a:rPr>
              <a:t>              /* internal flash start address tc0 */</a:t>
            </a:r>
            <a:endParaRPr lang="en-US" sz="1200" dirty="0">
              <a:solidFill>
                <a:srgbClr val="3B3B3B"/>
              </a:solidFill>
              <a:latin typeface="Consolas" panose="020B0609020204030204" pitchFamily="49" charset="0"/>
            </a:endParaRPr>
          </a:p>
          <a:p>
            <a:r>
              <a:rPr lang="en-US" sz="1200" dirty="0">
                <a:solidFill>
                  <a:srgbClr val="AF00DB"/>
                </a:solidFill>
                <a:latin typeface="Consolas" panose="020B0609020204030204" pitchFamily="49" charset="0"/>
              </a:rPr>
              <a:t>#</a:t>
            </a:r>
            <a:r>
              <a:rPr lang="en-US" sz="1200" dirty="0" err="1" smtClean="0">
                <a:solidFill>
                  <a:srgbClr val="AF00DB"/>
                </a:solidFill>
                <a:latin typeface="Consolas" panose="020B0609020204030204" pitchFamily="49" charset="0"/>
              </a:rPr>
              <a:t>endif</a:t>
            </a:r>
            <a:endParaRPr lang="en-US" sz="1200" dirty="0" smtClean="0">
              <a:solidFill>
                <a:srgbClr val="AF00DB"/>
              </a:solidFill>
              <a:latin typeface="Consolas" panose="020B0609020204030204" pitchFamily="49" charset="0"/>
            </a:endParaRPr>
          </a:p>
          <a:p>
            <a:endParaRPr lang="en-US" sz="1200" dirty="0" smtClean="0">
              <a:solidFill>
                <a:srgbClr val="AF00DB"/>
              </a:solidFill>
              <a:latin typeface="Consolas" panose="020B0609020204030204" pitchFamily="49" charset="0"/>
            </a:endParaRPr>
          </a:p>
          <a:p>
            <a:endParaRPr lang="en-US" sz="1200" b="0" dirty="0">
              <a:solidFill>
                <a:srgbClr val="AF00DB"/>
              </a:solidFill>
              <a:effectLst/>
              <a:latin typeface="Consolas" panose="020B0609020204030204" pitchFamily="49" charset="0"/>
            </a:endParaRPr>
          </a:p>
          <a:p>
            <a:r>
              <a:rPr lang="en-US" sz="1200" dirty="0">
                <a:solidFill>
                  <a:srgbClr val="AF00DB"/>
                </a:solidFill>
                <a:latin typeface="Consolas" panose="020B0609020204030204" pitchFamily="49" charset="0"/>
              </a:rPr>
              <a:t>#</a:t>
            </a:r>
            <a:r>
              <a:rPr lang="en-US" sz="1200" dirty="0" err="1">
                <a:solidFill>
                  <a:srgbClr val="AF00DB"/>
                </a:solidFill>
                <a:latin typeface="Consolas" panose="020B0609020204030204" pitchFamily="49" charset="0"/>
              </a:rPr>
              <a:t>ifndef</a:t>
            </a:r>
            <a:r>
              <a:rPr lang="en-US" sz="1200" dirty="0">
                <a:solidFill>
                  <a:srgbClr val="0000FF"/>
                </a:solidFill>
                <a:latin typeface="Consolas" panose="020B0609020204030204" pitchFamily="49" charset="0"/>
              </a:rPr>
              <a:t> __LINKONLY__</a:t>
            </a:r>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start_address</a:t>
            </a:r>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                (</a:t>
            </a:r>
          </a:p>
          <a:p>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run_addr</a:t>
            </a:r>
            <a:r>
              <a:rPr lang="en-US" sz="1200" dirty="0">
                <a:solidFill>
                  <a:srgbClr val="3B3B3B"/>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(RESET),</a:t>
            </a:r>
          </a:p>
          <a:p>
            <a:r>
              <a:rPr lang="en-US" sz="1200" dirty="0">
                <a:solidFill>
                  <a:srgbClr val="3B3B3B"/>
                </a:solidFill>
                <a:latin typeface="Consolas" panose="020B0609020204030204" pitchFamily="49" charset="0"/>
              </a:rPr>
              <a:t>                        symbol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a:t>
            </a:r>
            <a:r>
              <a:rPr lang="en-US" sz="1200" dirty="0">
                <a:solidFill>
                  <a:srgbClr val="A31515"/>
                </a:solidFill>
                <a:latin typeface="Consolas" panose="020B0609020204030204" pitchFamily="49" charset="0"/>
              </a:rPr>
              <a:t>"_START"</a:t>
            </a:r>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                );</a:t>
            </a:r>
          </a:p>
          <a:p>
            <a:r>
              <a:rPr lang="en-US" sz="1200" dirty="0">
                <a:solidFill>
                  <a:srgbClr val="AF00DB"/>
                </a:solidFill>
                <a:latin typeface="Consolas" panose="020B0609020204030204" pitchFamily="49" charset="0"/>
              </a:rPr>
              <a:t>#</a:t>
            </a:r>
            <a:r>
              <a:rPr lang="en-US" sz="1200" dirty="0" err="1">
                <a:solidFill>
                  <a:srgbClr val="AF00DB"/>
                </a:solidFill>
                <a:latin typeface="Consolas" panose="020B0609020204030204" pitchFamily="49" charset="0"/>
              </a:rPr>
              <a:t>endif</a:t>
            </a:r>
            <a:endParaRPr lang="en-US" sz="1200" dirty="0">
              <a:solidFill>
                <a:srgbClr val="3B3B3B"/>
              </a:solidFill>
              <a:latin typeface="Consolas" panose="020B0609020204030204" pitchFamily="49" charset="0"/>
            </a:endParaRPr>
          </a:p>
          <a:p>
            <a:endParaRPr lang="en-US" sz="1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40417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a:t>Linker Script </a:t>
            </a:r>
            <a:r>
              <a:rPr lang="de-DE" dirty="0" err="1"/>
              <a:t>example</a:t>
            </a:r>
            <a:endParaRPr lang="de-DE" dirty="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48</a:t>
            </a:fld>
            <a:endParaRPr lang="en-US" dirty="0"/>
          </a:p>
        </p:txBody>
      </p:sp>
      <p:sp>
        <p:nvSpPr>
          <p:cNvPr id="9" name="Rechteck 8">
            <a:extLst>
              <a:ext uri="{FF2B5EF4-FFF2-40B4-BE49-F238E27FC236}">
                <a16:creationId xmlns:a16="http://schemas.microsoft.com/office/drawing/2014/main" id="{1F5C8C57-3E90-8741-9581-31D0A874DCE4}"/>
              </a:ext>
            </a:extLst>
          </p:cNvPr>
          <p:cNvSpPr/>
          <p:nvPr/>
        </p:nvSpPr>
        <p:spPr>
          <a:xfrm>
            <a:off x="334800" y="2195415"/>
            <a:ext cx="11520000" cy="315540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200" dirty="0" err="1">
                <a:solidFill>
                  <a:srgbClr val="001080"/>
                </a:solidFill>
                <a:latin typeface="Consolas" panose="020B0609020204030204" pitchFamily="49" charset="0"/>
              </a:rPr>
              <a:t>section_layout</a:t>
            </a:r>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vtc:</a:t>
            </a:r>
            <a:r>
              <a:rPr lang="en-US" sz="1200" dirty="0" err="1">
                <a:solidFill>
                  <a:srgbClr val="795E26"/>
                </a:solidFill>
                <a:latin typeface="Consolas" panose="020B0609020204030204" pitchFamily="49" charset="0"/>
              </a:rPr>
              <a:t>linear</a:t>
            </a:r>
            <a:r>
              <a:rPr lang="en-US" sz="1200" dirty="0">
                <a:solidFill>
                  <a:srgbClr val="3B3B3B"/>
                </a:solidFill>
                <a:latin typeface="Consolas" panose="020B0609020204030204" pitchFamily="49" charset="0"/>
              </a:rPr>
              <a:t> (direction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low_to_high</a:t>
            </a:r>
            <a:r>
              <a:rPr lang="en-US" sz="1200" dirty="0" smtClean="0">
                <a:solidFill>
                  <a:srgbClr val="3B3B3B"/>
                </a:solidFill>
                <a:latin typeface="Consolas" panose="020B0609020204030204" pitchFamily="49" charset="0"/>
              </a:rPr>
              <a:t>) </a:t>
            </a:r>
            <a:r>
              <a:rPr lang="en-US" sz="1200" dirty="0" smtClean="0">
                <a:solidFill>
                  <a:srgbClr val="008000"/>
                </a:solidFill>
                <a:latin typeface="Consolas" panose="020B0609020204030204" pitchFamily="49" charset="0"/>
              </a:rPr>
              <a:t>// heap memory area for </a:t>
            </a:r>
            <a:r>
              <a:rPr lang="en-US" sz="1200" dirty="0" err="1" smtClean="0">
                <a:solidFill>
                  <a:srgbClr val="008000"/>
                </a:solidFill>
                <a:latin typeface="Consolas" panose="020B0609020204030204" pitchFamily="49" charset="0"/>
              </a:rPr>
              <a:t>freeRTOS</a:t>
            </a:r>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a:t>
            </a:r>
          </a:p>
          <a:p>
            <a:r>
              <a:rPr lang="en-US" sz="1200" dirty="0">
                <a:solidFill>
                  <a:srgbClr val="3B3B3B"/>
                </a:solidFill>
                <a:latin typeface="Consolas" panose="020B0609020204030204" pitchFamily="49" charset="0"/>
              </a:rPr>
              <a:t>        group </a:t>
            </a:r>
            <a:r>
              <a:rPr lang="en-US" sz="1200" dirty="0">
                <a:solidFill>
                  <a:srgbClr val="795E26"/>
                </a:solidFill>
                <a:latin typeface="Consolas" panose="020B0609020204030204" pitchFamily="49" charset="0"/>
              </a:rPr>
              <a:t>freertos_heap0</a:t>
            </a:r>
            <a:r>
              <a:rPr lang="en-US" sz="1200" dirty="0">
                <a:solidFill>
                  <a:srgbClr val="3B3B3B"/>
                </a:solidFill>
                <a:latin typeface="Consolas" panose="020B0609020204030204" pitchFamily="49" charset="0"/>
              </a:rPr>
              <a:t> (ordered, </a:t>
            </a:r>
            <a:r>
              <a:rPr lang="en-US" sz="1200" dirty="0" err="1">
                <a:solidFill>
                  <a:srgbClr val="3B3B3B"/>
                </a:solidFill>
                <a:latin typeface="Consolas" panose="020B0609020204030204" pitchFamily="49" charset="0"/>
              </a:rPr>
              <a:t>run_addr</a:t>
            </a:r>
            <a:r>
              <a:rPr lang="en-US" sz="1200" dirty="0">
                <a:solidFill>
                  <a:srgbClr val="3B3B3B"/>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mem:mpe:</a:t>
            </a:r>
            <a:r>
              <a:rPr lang="en-US" sz="1200" dirty="0">
                <a:solidFill>
                  <a:srgbClr val="001080"/>
                </a:solidFill>
                <a:latin typeface="Consolas" panose="020B0609020204030204" pitchFamily="49" charset="0"/>
              </a:rPr>
              <a:t>dspr0</a:t>
            </a:r>
            <a:r>
              <a:rPr lang="en-US" sz="1200" dirty="0">
                <a:solidFill>
                  <a:srgbClr val="3B3B3B"/>
                </a:solidFill>
                <a:latin typeface="Consolas" panose="020B0609020204030204" pitchFamily="49" charset="0"/>
              </a:rPr>
              <a:t>[</a:t>
            </a:r>
            <a:r>
              <a:rPr lang="en-US" sz="1200" dirty="0">
                <a:solidFill>
                  <a:srgbClr val="098658"/>
                </a:solidFill>
                <a:latin typeface="Consolas" panose="020B0609020204030204" pitchFamily="49" charset="0"/>
              </a:rPr>
              <a:t>0x6440</a:t>
            </a:r>
            <a:r>
              <a:rPr lang="en-US" sz="1200" dirty="0">
                <a:solidFill>
                  <a:srgbClr val="3B3B3B"/>
                </a:solidFill>
                <a:latin typeface="Consolas" panose="020B0609020204030204" pitchFamily="49" charset="0"/>
              </a:rPr>
              <a:t>])</a:t>
            </a:r>
            <a:r>
              <a:rPr lang="en-US" sz="1200" dirty="0">
                <a:solidFill>
                  <a:srgbClr val="008000"/>
                </a:solidFill>
                <a:latin typeface="Consolas" panose="020B0609020204030204" pitchFamily="49" charset="0"/>
              </a:rPr>
              <a:t> //0x70006440UL</a:t>
            </a:r>
            <a:endParaRPr lang="en-US" sz="1200" dirty="0">
              <a:solidFill>
                <a:srgbClr val="3B3B3B"/>
              </a:solidFill>
              <a:latin typeface="Consolas" panose="020B0609020204030204" pitchFamily="49" charset="0"/>
            </a:endParaRPr>
          </a:p>
          <a:p>
            <a:r>
              <a:rPr lang="en-US" sz="1200" dirty="0">
                <a:solidFill>
                  <a:srgbClr val="3B3B3B"/>
                </a:solidFill>
                <a:latin typeface="Consolas" panose="020B0609020204030204" pitchFamily="49" charset="0"/>
              </a:rPr>
              <a:t>        {</a:t>
            </a:r>
          </a:p>
          <a:p>
            <a:r>
              <a:rPr lang="en-US" sz="1200" dirty="0">
                <a:solidFill>
                  <a:srgbClr val="3B3B3B"/>
                </a:solidFill>
                <a:latin typeface="Consolas" panose="020B0609020204030204" pitchFamily="49" charset="0"/>
              </a:rPr>
              <a:t>                reserved </a:t>
            </a:r>
            <a:r>
              <a:rPr lang="en-US" sz="1200" dirty="0">
                <a:solidFill>
                  <a:srgbClr val="A31515"/>
                </a:solidFill>
                <a:latin typeface="Consolas" panose="020B0609020204030204" pitchFamily="49" charset="0"/>
              </a:rPr>
              <a:t>"protected0"</a:t>
            </a:r>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alloc_allowed</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absolute, size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a:t>
            </a:r>
            <a:r>
              <a:rPr lang="en-US" sz="1200" dirty="0">
                <a:solidFill>
                  <a:srgbClr val="098658"/>
                </a:solidFill>
                <a:latin typeface="Consolas" panose="020B0609020204030204" pitchFamily="49" charset="0"/>
              </a:rPr>
              <a:t>0x0000</a:t>
            </a:r>
            <a:r>
              <a:rPr lang="en-US" sz="1200" dirty="0">
                <a:solidFill>
                  <a:srgbClr val="3B3B3B"/>
                </a:solidFill>
                <a:latin typeface="Consolas" panose="020B0609020204030204" pitchFamily="49" charset="0"/>
              </a:rPr>
              <a:t>); </a:t>
            </a:r>
          </a:p>
          <a:p>
            <a:r>
              <a:rPr lang="en-US" sz="1200" dirty="0">
                <a:solidFill>
                  <a:srgbClr val="3B3B3B"/>
                </a:solidFill>
                <a:latin typeface="Consolas" panose="020B0609020204030204" pitchFamily="49" charset="0"/>
              </a:rPr>
              <a:t>        }</a:t>
            </a:r>
          </a:p>
          <a:p>
            <a:r>
              <a:rPr lang="en-US" sz="1200" dirty="0" smtClean="0">
                <a:solidFill>
                  <a:srgbClr val="3B3B3B"/>
                </a:solidFill>
                <a:latin typeface="Consolas" panose="020B0609020204030204" pitchFamily="49" charset="0"/>
              </a:rPr>
              <a:t>}</a:t>
            </a:r>
          </a:p>
          <a:p>
            <a:endParaRPr lang="en-US" sz="1200" b="0" dirty="0">
              <a:solidFill>
                <a:srgbClr val="3B3B3B"/>
              </a:solidFill>
              <a:effectLst/>
              <a:latin typeface="Consolas" panose="020B0609020204030204" pitchFamily="49" charset="0"/>
            </a:endParaRPr>
          </a:p>
          <a:p>
            <a:r>
              <a:rPr lang="de-DE" sz="1200" dirty="0" err="1">
                <a:solidFill>
                  <a:srgbClr val="3B3B3B"/>
                </a:solidFill>
                <a:latin typeface="Consolas" panose="020B0609020204030204" pitchFamily="49" charset="0"/>
              </a:rPr>
              <a:t>section_layout</a:t>
            </a:r>
            <a:r>
              <a:rPr lang="de-DE" sz="1200" dirty="0">
                <a:solidFill>
                  <a:srgbClr val="3B3B3B"/>
                </a:solidFill>
                <a:latin typeface="Consolas" panose="020B0609020204030204" pitchFamily="49" charset="0"/>
              </a:rPr>
              <a:t> :</a:t>
            </a:r>
            <a:r>
              <a:rPr lang="de-DE" sz="1200" dirty="0" smtClean="0">
                <a:solidFill>
                  <a:srgbClr val="3B3B3B"/>
                </a:solidFill>
                <a:latin typeface="Consolas" panose="020B0609020204030204" pitchFamily="49" charset="0"/>
              </a:rPr>
              <a:t>tc0:csa </a:t>
            </a:r>
            <a:r>
              <a:rPr lang="en-US" sz="1200" dirty="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context</a:t>
            </a:r>
            <a:r>
              <a:rPr lang="de-DE" sz="1200" dirty="0" smtClean="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switch</a:t>
            </a:r>
            <a:r>
              <a:rPr lang="de-DE" sz="1200" dirty="0" smtClean="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area</a:t>
            </a:r>
            <a:r>
              <a:rPr lang="de-DE" sz="1200" dirty="0" smtClean="0">
                <a:solidFill>
                  <a:srgbClr val="008000"/>
                </a:solidFill>
                <a:latin typeface="Consolas" panose="020B0609020204030204" pitchFamily="49" charset="0"/>
              </a:rPr>
              <a:t>/</a:t>
            </a:r>
            <a:r>
              <a:rPr lang="de-DE" sz="1200" dirty="0" err="1" smtClean="0">
                <a:solidFill>
                  <a:srgbClr val="008000"/>
                </a:solidFill>
                <a:latin typeface="Consolas" panose="020B0609020204030204" pitchFamily="49" charset="0"/>
              </a:rPr>
              <a:t>stack</a:t>
            </a:r>
            <a:r>
              <a:rPr lang="de-DE" sz="1200" dirty="0" smtClean="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for</a:t>
            </a:r>
            <a:r>
              <a:rPr lang="de-DE" sz="1200" dirty="0" smtClean="0">
                <a:solidFill>
                  <a:srgbClr val="008000"/>
                </a:solidFill>
                <a:latin typeface="Consolas" panose="020B0609020204030204" pitchFamily="49" charset="0"/>
              </a:rPr>
              <a:t> core0</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group</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ordered</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align</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64</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attributes</a:t>
            </a:r>
            <a:r>
              <a:rPr lang="de-DE" sz="1200" dirty="0">
                <a:solidFill>
                  <a:srgbClr val="000000"/>
                </a:solidFill>
                <a:latin typeface="Consolas" panose="020B0609020204030204" pitchFamily="49" charset="0"/>
              </a:rPr>
              <a:t>=</a:t>
            </a:r>
            <a:r>
              <a:rPr lang="de-DE" sz="1200" dirty="0" err="1">
                <a:solidFill>
                  <a:srgbClr val="3B3B3B"/>
                </a:solidFill>
                <a:latin typeface="Consolas" panose="020B0609020204030204" pitchFamily="49" charset="0"/>
              </a:rPr>
              <a:t>rw</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run_addr</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(CSA_START_TC0))</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reserved</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"csa_tc0"</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size</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64</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(CSA_TC0));</a:t>
            </a:r>
          </a:p>
          <a:p>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"_lc_ub_csa_01"</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"_lc_ub_csa_tc0"</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 </a:t>
            </a:r>
            <a:r>
              <a:rPr lang="de-DE" sz="1200" dirty="0" err="1">
                <a:solidFill>
                  <a:srgbClr val="008000"/>
                </a:solidFill>
                <a:latin typeface="Consolas" panose="020B0609020204030204" pitchFamily="49" charset="0"/>
              </a:rPr>
              <a:t>common</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cstart</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interface</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for</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first</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or</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single</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core</a:t>
            </a:r>
            <a:r>
              <a:rPr lang="de-DE" sz="1200" dirty="0">
                <a:solidFill>
                  <a:srgbClr val="008000"/>
                </a:solidFill>
                <a:latin typeface="Consolas" panose="020B0609020204030204" pitchFamily="49" charset="0"/>
              </a:rPr>
              <a:t> */</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"_lc_ue_csa_01"</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"_lc_ue_csa_tc0"</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 </a:t>
            </a:r>
            <a:r>
              <a:rPr lang="de-DE" sz="1200" dirty="0" err="1">
                <a:solidFill>
                  <a:srgbClr val="008000"/>
                </a:solidFill>
                <a:latin typeface="Consolas" panose="020B0609020204030204" pitchFamily="49" charset="0"/>
              </a:rPr>
              <a:t>common</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cstart</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interface</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for</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first</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or</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single</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core</a:t>
            </a:r>
            <a:r>
              <a:rPr lang="de-DE" sz="1200" dirty="0">
                <a:solidFill>
                  <a:srgbClr val="008000"/>
                </a:solidFill>
                <a:latin typeface="Consolas" panose="020B0609020204030204" pitchFamily="49" charset="0"/>
              </a:rPr>
              <a:t> */</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r>
            <a:br>
              <a:rPr lang="de-DE" sz="1200" dirty="0">
                <a:solidFill>
                  <a:srgbClr val="3B3B3B"/>
                </a:solidFill>
                <a:latin typeface="Consolas" panose="020B0609020204030204" pitchFamily="49" charset="0"/>
              </a:rPr>
            </a:br>
            <a:endParaRPr lang="de-DE" sz="1200" dirty="0">
              <a:solidFill>
                <a:srgbClr val="3B3B3B"/>
              </a:solidFill>
              <a:latin typeface="Consolas" panose="020B0609020204030204" pitchFamily="49" charset="0"/>
            </a:endParaRPr>
          </a:p>
          <a:p>
            <a:endParaRPr lang="en-US" sz="1200" b="0" dirty="0">
              <a:solidFill>
                <a:srgbClr val="3B3B3B"/>
              </a:solidFill>
              <a:effectLst/>
              <a:latin typeface="Consolas" panose="020B0609020204030204" pitchFamily="49" charset="0"/>
            </a:endParaRPr>
          </a:p>
        </p:txBody>
      </p:sp>
      <p:sp>
        <p:nvSpPr>
          <p:cNvPr id="11" name="Textplatzhalter 2"/>
          <p:cNvSpPr>
            <a:spLocks noGrp="1"/>
          </p:cNvSpPr>
          <p:nvPr>
            <p:ph type="body" sz="quarter" idx="10"/>
          </p:nvPr>
        </p:nvSpPr>
        <p:spPr>
          <a:xfrm>
            <a:off x="334800" y="1245440"/>
            <a:ext cx="8497504" cy="576064"/>
          </a:xfrm>
        </p:spPr>
        <p:txBody>
          <a:bodyPr/>
          <a:lstStyle/>
          <a:p>
            <a:r>
              <a:rPr lang="de-DE" dirty="0"/>
              <a:t>Stack </a:t>
            </a:r>
            <a:r>
              <a:rPr lang="de-DE" dirty="0" err="1"/>
              <a:t>and</a:t>
            </a:r>
            <a:r>
              <a:rPr lang="de-DE" dirty="0"/>
              <a:t> Heap Setup: </a:t>
            </a:r>
            <a:r>
              <a:rPr lang="de-DE" dirty="0" err="1"/>
              <a:t>defines</a:t>
            </a:r>
            <a:r>
              <a:rPr lang="de-DE" dirty="0"/>
              <a:t> </a:t>
            </a:r>
            <a:r>
              <a:rPr lang="de-DE" dirty="0" err="1"/>
              <a:t>the</a:t>
            </a:r>
            <a:r>
              <a:rPr lang="de-DE" dirty="0"/>
              <a:t> </a:t>
            </a:r>
            <a:r>
              <a:rPr lang="de-DE" dirty="0" err="1"/>
              <a:t>memory</a:t>
            </a:r>
            <a:r>
              <a:rPr lang="de-DE" dirty="0"/>
              <a:t> </a:t>
            </a:r>
            <a:r>
              <a:rPr lang="de-DE" dirty="0" err="1"/>
              <a:t>regions</a:t>
            </a:r>
            <a:r>
              <a:rPr lang="de-DE" dirty="0"/>
              <a:t> </a:t>
            </a:r>
            <a:r>
              <a:rPr lang="de-DE" dirty="0" err="1"/>
              <a:t>for</a:t>
            </a:r>
            <a:r>
              <a:rPr lang="de-DE" dirty="0"/>
              <a:t> </a:t>
            </a:r>
            <a:r>
              <a:rPr lang="de-DE" dirty="0" err="1"/>
              <a:t>heap</a:t>
            </a:r>
            <a:r>
              <a:rPr lang="de-DE" dirty="0"/>
              <a:t> </a:t>
            </a:r>
            <a:r>
              <a:rPr lang="de-DE" dirty="0" err="1"/>
              <a:t>and</a:t>
            </a:r>
            <a:r>
              <a:rPr lang="de-DE" dirty="0"/>
              <a:t> </a:t>
            </a:r>
            <a:r>
              <a:rPr lang="de-DE" dirty="0" err="1"/>
              <a:t>stack</a:t>
            </a:r>
            <a:endParaRPr lang="de-DE" dirty="0"/>
          </a:p>
          <a:p>
            <a:endParaRPr lang="de-DE" sz="1400" dirty="0"/>
          </a:p>
          <a:p>
            <a:endParaRPr lang="de-DE" sz="1400" dirty="0" smtClean="0"/>
          </a:p>
          <a:p>
            <a:endParaRPr lang="de-DE" sz="1400" dirty="0"/>
          </a:p>
          <a:p>
            <a:pPr marL="0" indent="0">
              <a:buNone/>
            </a:pPr>
            <a:r>
              <a:rPr lang="de-DE" sz="1400" dirty="0"/>
              <a:t>	</a:t>
            </a:r>
            <a:r>
              <a:rPr lang="de-DE" sz="1400" dirty="0" smtClean="0"/>
              <a:t>	</a:t>
            </a:r>
          </a:p>
        </p:txBody>
      </p:sp>
    </p:spTree>
    <p:extLst>
      <p:ext uri="{BB962C8B-B14F-4D97-AF65-F5344CB8AC3E}">
        <p14:creationId xmlns:p14="http://schemas.microsoft.com/office/powerpoint/2010/main" val="20609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a:t>Linker Script </a:t>
            </a:r>
            <a:r>
              <a:rPr lang="de-DE" dirty="0" err="1"/>
              <a:t>example</a:t>
            </a:r>
            <a:endParaRPr lang="de-DE" dirty="0"/>
          </a:p>
          <a:p>
            <a:endParaRPr lang="de-DE" dirty="0"/>
          </a:p>
        </p:txBody>
      </p:sp>
      <p:sp>
        <p:nvSpPr>
          <p:cNvPr id="3" name="Textplatzhalter 2"/>
          <p:cNvSpPr>
            <a:spLocks noGrp="1"/>
          </p:cNvSpPr>
          <p:nvPr>
            <p:ph type="body" sz="quarter" idx="10"/>
          </p:nvPr>
        </p:nvSpPr>
        <p:spPr/>
        <p:txBody>
          <a:bodyPr/>
          <a:lstStyle/>
          <a:p>
            <a:r>
              <a:rPr lang="de-DE" sz="1600" dirty="0" smtClean="0"/>
              <a:t>On </a:t>
            </a:r>
            <a:r>
              <a:rPr lang="de-DE" sz="1600" dirty="0" err="1" smtClean="0"/>
              <a:t>multicore</a:t>
            </a:r>
            <a:r>
              <a:rPr lang="de-DE" sz="1600" dirty="0" smtClean="0"/>
              <a:t> </a:t>
            </a:r>
            <a:r>
              <a:rPr lang="de-DE" sz="1600" dirty="0" err="1" smtClean="0"/>
              <a:t>embedded</a:t>
            </a:r>
            <a:r>
              <a:rPr lang="de-DE" sz="1600" dirty="0" smtClean="0"/>
              <a:t> </a:t>
            </a:r>
            <a:r>
              <a:rPr lang="de-DE" sz="1600" dirty="0" err="1" smtClean="0"/>
              <a:t>systems</a:t>
            </a:r>
            <a:r>
              <a:rPr lang="de-DE" sz="1600" dirty="0" smtClean="0"/>
              <a:t> like </a:t>
            </a:r>
            <a:r>
              <a:rPr lang="de-DE" sz="1600" dirty="0" err="1" smtClean="0"/>
              <a:t>the</a:t>
            </a:r>
            <a:r>
              <a:rPr lang="de-DE" sz="1600" dirty="0" smtClean="0"/>
              <a:t> Infineon AURIX, </a:t>
            </a:r>
            <a:r>
              <a:rPr lang="de-DE" sz="1600" dirty="0" err="1" smtClean="0"/>
              <a:t>it</a:t>
            </a:r>
            <a:r>
              <a:rPr lang="de-DE" sz="1600" dirty="0" smtClean="0"/>
              <a:t> </a:t>
            </a:r>
            <a:r>
              <a:rPr lang="de-DE" sz="1600" dirty="0" err="1" smtClean="0"/>
              <a:t>is</a:t>
            </a:r>
            <a:r>
              <a:rPr lang="de-DE" sz="1600" dirty="0" smtClean="0"/>
              <a:t> </a:t>
            </a:r>
            <a:r>
              <a:rPr lang="de-DE" sz="1600" dirty="0" err="1" smtClean="0"/>
              <a:t>the</a:t>
            </a:r>
            <a:r>
              <a:rPr lang="de-DE" sz="1600" dirty="0" smtClean="0"/>
              <a:t> </a:t>
            </a:r>
            <a:r>
              <a:rPr lang="de-DE" sz="1600" dirty="0" err="1" smtClean="0"/>
              <a:t>programmers</a:t>
            </a:r>
            <a:r>
              <a:rPr lang="de-DE" sz="1600" dirty="0" smtClean="0"/>
              <a:t> </a:t>
            </a:r>
            <a:r>
              <a:rPr lang="de-DE" sz="1600" dirty="0" err="1" smtClean="0"/>
              <a:t>responsibility</a:t>
            </a:r>
            <a:r>
              <a:rPr lang="de-DE" sz="1600" dirty="0" smtClean="0"/>
              <a:t> </a:t>
            </a:r>
            <a:r>
              <a:rPr lang="de-DE" sz="1600" dirty="0" err="1" smtClean="0"/>
              <a:t>to</a:t>
            </a:r>
            <a:r>
              <a:rPr lang="de-DE" sz="1600" dirty="0" smtClean="0"/>
              <a:t> </a:t>
            </a:r>
            <a:r>
              <a:rPr lang="de-DE" sz="1600" dirty="0" err="1" smtClean="0"/>
              <a:t>optimize</a:t>
            </a:r>
            <a:r>
              <a:rPr lang="de-DE" sz="1600" dirty="0" smtClean="0"/>
              <a:t> </a:t>
            </a:r>
            <a:r>
              <a:rPr lang="de-DE" sz="1600" dirty="0" err="1" smtClean="0"/>
              <a:t>memory</a:t>
            </a:r>
            <a:r>
              <a:rPr lang="de-DE" sz="1600" dirty="0" smtClean="0"/>
              <a:t> </a:t>
            </a:r>
            <a:r>
              <a:rPr lang="de-DE" sz="1600" dirty="0" err="1" smtClean="0"/>
              <a:t>access</a:t>
            </a:r>
            <a:r>
              <a:rPr lang="de-DE" sz="1600" dirty="0" smtClean="0"/>
              <a:t> </a:t>
            </a:r>
            <a:r>
              <a:rPr lang="de-DE" sz="1600" dirty="0" err="1" smtClean="0"/>
              <a:t>to</a:t>
            </a:r>
            <a:r>
              <a:rPr lang="de-DE" sz="1600" dirty="0" smtClean="0"/>
              <a:t> global/</a:t>
            </a:r>
            <a:r>
              <a:rPr lang="de-DE" sz="1600" dirty="0" err="1" smtClean="0"/>
              <a:t>static</a:t>
            </a:r>
            <a:r>
              <a:rPr lang="de-DE" sz="1600" dirty="0" smtClean="0"/>
              <a:t> variables</a:t>
            </a:r>
          </a:p>
          <a:p>
            <a:r>
              <a:rPr lang="de-DE" sz="1600" dirty="0" smtClean="0"/>
              <a:t>These variables </a:t>
            </a:r>
            <a:r>
              <a:rPr lang="de-DE" sz="1600" dirty="0" err="1" smtClean="0"/>
              <a:t>should</a:t>
            </a:r>
            <a:r>
              <a:rPr lang="de-DE" sz="1600" dirty="0" smtClean="0"/>
              <a:t> </a:t>
            </a:r>
            <a:r>
              <a:rPr lang="de-DE" sz="1600" dirty="0" err="1" smtClean="0"/>
              <a:t>be</a:t>
            </a:r>
            <a:r>
              <a:rPr lang="de-DE" sz="1600" dirty="0" smtClean="0"/>
              <a:t> in </a:t>
            </a:r>
            <a:r>
              <a:rPr lang="de-DE" sz="1600" dirty="0" err="1" smtClean="0"/>
              <a:t>the</a:t>
            </a:r>
            <a:r>
              <a:rPr lang="de-DE" sz="1600" dirty="0" smtClean="0"/>
              <a:t> </a:t>
            </a:r>
            <a:r>
              <a:rPr lang="de-DE" sz="1600" dirty="0" err="1" smtClean="0"/>
              <a:t>data</a:t>
            </a:r>
            <a:r>
              <a:rPr lang="de-DE" sz="1600" dirty="0" smtClean="0"/>
              <a:t> </a:t>
            </a:r>
            <a:r>
              <a:rPr lang="de-DE" sz="1600" dirty="0" err="1" smtClean="0"/>
              <a:t>memory</a:t>
            </a:r>
            <a:r>
              <a:rPr lang="de-DE" sz="1600" dirty="0" smtClean="0"/>
              <a:t> </a:t>
            </a:r>
            <a:r>
              <a:rPr lang="de-DE" sz="1600" dirty="0" err="1" smtClean="0"/>
              <a:t>of</a:t>
            </a:r>
            <a:r>
              <a:rPr lang="de-DE" sz="1600" dirty="0" smtClean="0"/>
              <a:t> </a:t>
            </a:r>
            <a:r>
              <a:rPr lang="de-DE" sz="1600" dirty="0" err="1" smtClean="0"/>
              <a:t>the</a:t>
            </a:r>
            <a:r>
              <a:rPr lang="de-DE" sz="1600" dirty="0" smtClean="0"/>
              <a:t> </a:t>
            </a:r>
            <a:r>
              <a:rPr lang="de-DE" sz="1600" dirty="0" err="1" smtClean="0"/>
              <a:t>core</a:t>
            </a:r>
            <a:r>
              <a:rPr lang="de-DE" sz="1600" dirty="0" smtClean="0"/>
              <a:t> </a:t>
            </a:r>
            <a:r>
              <a:rPr lang="de-DE" sz="1600" dirty="0" err="1" smtClean="0"/>
              <a:t>that</a:t>
            </a:r>
            <a:r>
              <a:rPr lang="de-DE" sz="1600" dirty="0" smtClean="0"/>
              <a:t> </a:t>
            </a:r>
            <a:r>
              <a:rPr lang="de-DE" sz="1600" dirty="0" err="1" smtClean="0"/>
              <a:t>executes</a:t>
            </a:r>
            <a:r>
              <a:rPr lang="de-DE" sz="1600" dirty="0" smtClean="0"/>
              <a:t> </a:t>
            </a:r>
            <a:r>
              <a:rPr lang="de-DE" sz="1600" dirty="0" err="1" smtClean="0"/>
              <a:t>the</a:t>
            </a:r>
            <a:r>
              <a:rPr lang="de-DE" sz="1600" dirty="0" smtClean="0"/>
              <a:t> </a:t>
            </a:r>
            <a:r>
              <a:rPr lang="de-DE" sz="1600" dirty="0" err="1" smtClean="0"/>
              <a:t>program</a:t>
            </a:r>
            <a:r>
              <a:rPr lang="de-DE" sz="1600" dirty="0" smtClean="0"/>
              <a:t> </a:t>
            </a:r>
            <a:r>
              <a:rPr lang="de-DE" sz="1600" dirty="0" err="1" smtClean="0"/>
              <a:t>code</a:t>
            </a:r>
            <a:r>
              <a:rPr lang="de-DE" sz="1600" dirty="0" smtClean="0"/>
              <a:t> </a:t>
            </a:r>
            <a:r>
              <a:rPr lang="de-DE" sz="1600" dirty="0" err="1" smtClean="0"/>
              <a:t>containing</a:t>
            </a:r>
            <a:r>
              <a:rPr lang="de-DE" sz="1600" dirty="0" smtClean="0"/>
              <a:t> </a:t>
            </a:r>
            <a:r>
              <a:rPr lang="de-DE" sz="1600" dirty="0" err="1" smtClean="0"/>
              <a:t>these</a:t>
            </a:r>
            <a:r>
              <a:rPr lang="de-DE" sz="1600" dirty="0" smtClean="0"/>
              <a:t> variables</a:t>
            </a:r>
            <a:endParaRPr lang="de-DE" sz="1600"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49</a:t>
            </a:fld>
            <a:endParaRPr lang="en-US" dirty="0"/>
          </a:p>
        </p:txBody>
      </p:sp>
      <p:sp>
        <p:nvSpPr>
          <p:cNvPr id="5" name="Rechteck 4">
            <a:extLst>
              <a:ext uri="{FF2B5EF4-FFF2-40B4-BE49-F238E27FC236}">
                <a16:creationId xmlns:a16="http://schemas.microsoft.com/office/drawing/2014/main" id="{1F5C8C57-3E90-8741-9581-31D0A874DCE4}"/>
              </a:ext>
            </a:extLst>
          </p:cNvPr>
          <p:cNvSpPr/>
          <p:nvPr/>
        </p:nvSpPr>
        <p:spPr>
          <a:xfrm>
            <a:off x="334800" y="2035326"/>
            <a:ext cx="11520000" cy="362592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smtClean="0">
                <a:solidFill>
                  <a:srgbClr val="001080"/>
                </a:solidFill>
                <a:latin typeface="Consolas" panose="020B0609020204030204" pitchFamily="49" charset="0"/>
              </a:rPr>
              <a:t>section_setup</a:t>
            </a:r>
            <a:r>
              <a:rPr lang="de-DE" sz="1200" dirty="0" smtClean="0">
                <a:solidFill>
                  <a:srgbClr val="3B3B3B"/>
                </a:solidFill>
                <a:latin typeface="Consolas" panose="020B0609020204030204" pitchFamily="49" charset="0"/>
              </a:rPr>
              <a:t> </a:t>
            </a:r>
            <a:r>
              <a:rPr lang="de-DE" sz="1200" dirty="0">
                <a:solidFill>
                  <a:srgbClr val="3B3B3B"/>
                </a:solidFill>
                <a:latin typeface="Consolas" panose="020B0609020204030204" pitchFamily="49" charset="0"/>
              </a:rPr>
              <a:t>:</a:t>
            </a:r>
            <a:r>
              <a:rPr lang="de-DE" sz="1200" dirty="0" err="1">
                <a:solidFill>
                  <a:srgbClr val="3B3B3B"/>
                </a:solidFill>
                <a:latin typeface="Consolas" panose="020B0609020204030204" pitchFamily="49" charset="0"/>
              </a:rPr>
              <a:t>vtc:linear</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modify</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input</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space</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mpe:tc0:linear)</a:t>
            </a:r>
          </a:p>
          <a:p>
            <a:r>
              <a:rPr lang="de-DE" sz="1200" dirty="0">
                <a:solidFill>
                  <a:srgbClr val="3B3B3B"/>
                </a:solidFill>
                <a:latin typeface="Consolas" panose="020B0609020204030204" pitchFamily="49" charset="0"/>
              </a:rPr>
              <a:t>     {</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a:t>
            </a:r>
            <a:r>
              <a:rPr lang="de-DE" sz="1200" dirty="0" err="1">
                <a:solidFill>
                  <a:srgbClr val="A31515"/>
                </a:solidFill>
                <a:latin typeface="Consolas" panose="020B0609020204030204" pitchFamily="49" charset="0"/>
              </a:rPr>
              <a:t>tasks</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bss.tasks</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"(.bss.mem.ram_</a:t>
            </a:r>
            <a:r>
              <a:rPr lang="de-DE" sz="1200" dirty="0" err="1">
                <a:solidFill>
                  <a:srgbClr val="A31515"/>
                </a:solidFill>
                <a:latin typeface="Consolas" panose="020B0609020204030204" pitchFamily="49" charset="0"/>
              </a:rPr>
              <a:t>heap</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bss.mem.ram_heap</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"(.bss.os_</a:t>
            </a:r>
            <a:r>
              <a:rPr lang="de-DE" sz="1200" dirty="0" err="1">
                <a:solidFill>
                  <a:srgbClr val="A31515"/>
                </a:solidFill>
                <a:latin typeface="Consolas" panose="020B0609020204030204" pitchFamily="49" charset="0"/>
              </a:rPr>
              <a:t>common</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bss.os_common</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a:t>
            </a:r>
            <a:r>
              <a:rPr lang="de-DE" sz="1200" dirty="0" err="1">
                <a:solidFill>
                  <a:srgbClr val="A31515"/>
                </a:solidFill>
                <a:latin typeface="Consolas" panose="020B0609020204030204" pitchFamily="49" charset="0"/>
              </a:rPr>
              <a:t>timers</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bss.timers</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a:t>
            </a:r>
            <a:r>
              <a:rPr lang="de-DE" sz="1200" dirty="0" err="1">
                <a:solidFill>
                  <a:srgbClr val="A31515"/>
                </a:solidFill>
                <a:latin typeface="Consolas" panose="020B0609020204030204" pitchFamily="49" charset="0"/>
              </a:rPr>
              <a:t>list</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bss.list</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a:t>
            </a:r>
            <a:r>
              <a:rPr lang="de-DE" sz="1200" dirty="0" err="1">
                <a:solidFill>
                  <a:srgbClr val="A31515"/>
                </a:solidFill>
                <a:latin typeface="Consolas" panose="020B0609020204030204" pitchFamily="49" charset="0"/>
              </a:rPr>
              <a:t>ptpd</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bss.ptpd</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"(.data.</a:t>
            </a:r>
            <a:r>
              <a:rPr lang="de-DE" sz="1200" dirty="0" err="1">
                <a:solidFill>
                  <a:srgbClr val="A31515"/>
                </a:solidFill>
                <a:latin typeface="Consolas" panose="020B0609020204030204" pitchFamily="49" charset="0"/>
              </a:rPr>
              <a:t>tasks</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data.tasks</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"(.data.os_</a:t>
            </a:r>
            <a:r>
              <a:rPr lang="de-DE" sz="1200" dirty="0" err="1">
                <a:solidFill>
                  <a:srgbClr val="A31515"/>
                </a:solidFill>
                <a:latin typeface="Consolas" panose="020B0609020204030204" pitchFamily="49" charset="0"/>
              </a:rPr>
              <a:t>common</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data.os_common</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"(.data.</a:t>
            </a:r>
            <a:r>
              <a:rPr lang="de-DE" sz="1200" dirty="0" err="1">
                <a:solidFill>
                  <a:srgbClr val="A31515"/>
                </a:solidFill>
                <a:latin typeface="Consolas" panose="020B0609020204030204" pitchFamily="49" charset="0"/>
              </a:rPr>
              <a:t>timers</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data.timers</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"(.bss.</a:t>
            </a:r>
            <a:r>
              <a:rPr lang="de-DE" sz="1200" dirty="0" err="1">
                <a:solidFill>
                  <a:srgbClr val="A31515"/>
                </a:solidFill>
                <a:latin typeface="Consolas" panose="020B0609020204030204" pitchFamily="49" charset="0"/>
              </a:rPr>
              <a:t>port</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bss.port</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"(.data.</a:t>
            </a:r>
            <a:r>
              <a:rPr lang="de-DE" sz="1200" dirty="0" err="1">
                <a:solidFill>
                  <a:srgbClr val="A31515"/>
                </a:solidFill>
                <a:latin typeface="Consolas" panose="020B0609020204030204" pitchFamily="49" charset="0"/>
              </a:rPr>
              <a:t>port</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data.port</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select</a:t>
            </a:r>
            <a:r>
              <a:rPr lang="de-DE" sz="1200" dirty="0">
                <a:solidFill>
                  <a:srgbClr val="3B3B3B"/>
                </a:solidFill>
                <a:latin typeface="Consolas" panose="020B0609020204030204" pitchFamily="49" charset="0"/>
              </a:rPr>
              <a:t> </a:t>
            </a:r>
            <a:r>
              <a:rPr lang="de-DE" sz="1200" dirty="0">
                <a:solidFill>
                  <a:srgbClr val="A31515"/>
                </a:solidFill>
                <a:latin typeface="Consolas" panose="020B0609020204030204" pitchFamily="49" charset="0"/>
              </a:rPr>
              <a:t>"(.data.</a:t>
            </a:r>
            <a:r>
              <a:rPr lang="de-DE" sz="1200" dirty="0" err="1">
                <a:solidFill>
                  <a:srgbClr val="A31515"/>
                </a:solidFill>
                <a:latin typeface="Consolas" panose="020B0609020204030204" pitchFamily="49" charset="0"/>
              </a:rPr>
              <a:t>ptpd</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data.ptpd</a:t>
            </a:r>
            <a:r>
              <a:rPr lang="de-DE" sz="1200" dirty="0">
                <a:solidFill>
                  <a:srgbClr val="A31515"/>
                </a:solidFill>
                <a:latin typeface="Consolas" panose="020B0609020204030204" pitchFamily="49" charset="0"/>
              </a:rPr>
              <a:t>.*)"</a:t>
            </a:r>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p>
          <a:p>
            <a:r>
              <a:rPr lang="de-DE" sz="1200" dirty="0">
                <a:solidFill>
                  <a:srgbClr val="3B3B3B"/>
                </a:solidFill>
                <a:latin typeface="Consolas" panose="020B0609020204030204" pitchFamily="49" charset="0"/>
              </a:rPr>
              <a:t>}</a:t>
            </a:r>
            <a:endParaRPr lang="de-DE" sz="1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08800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smtClean="0"/>
              <a:t>Embedded Systems</a:t>
            </a:r>
            <a:endParaRPr lang="en-US" dirty="0"/>
          </a:p>
          <a:p>
            <a:pPr>
              <a:lnSpc>
                <a:spcPct val="150000"/>
              </a:lnSpc>
            </a:pPr>
            <a:r>
              <a:rPr lang="en-US" dirty="0" smtClean="0"/>
              <a:t>Architectures</a:t>
            </a:r>
            <a:endParaRPr lang="en-US" dirty="0"/>
          </a:p>
          <a:p>
            <a:pPr>
              <a:lnSpc>
                <a:spcPct val="150000"/>
              </a:lnSpc>
            </a:pPr>
            <a:r>
              <a:rPr lang="en-US" dirty="0" smtClean="0"/>
              <a:t>Parallel Computing</a:t>
            </a:r>
          </a:p>
          <a:p>
            <a:pPr>
              <a:lnSpc>
                <a:spcPct val="150000"/>
              </a:lnSpc>
            </a:pPr>
            <a:r>
              <a:rPr lang="en-US" dirty="0" smtClean="0"/>
              <a:t>Comparison of different Embedded CPUs</a:t>
            </a:r>
            <a:endParaRPr lang="en-US" dirty="0"/>
          </a:p>
          <a:p>
            <a:pPr>
              <a:lnSpc>
                <a:spcPct val="150000"/>
              </a:lnSpc>
            </a:pPr>
            <a:r>
              <a:rPr lang="en-US" dirty="0" smtClean="0"/>
              <a:t>Memory Types and Linking</a:t>
            </a:r>
            <a:endParaRPr lang="en-US" dirty="0"/>
          </a:p>
          <a:p>
            <a:pPr>
              <a:lnSpc>
                <a:spcPct val="150000"/>
              </a:lnSpc>
            </a:pPr>
            <a:r>
              <a:rPr lang="en-US" dirty="0" smtClean="0"/>
              <a:t>Stack, Heap and Exceptions</a:t>
            </a:r>
            <a:endParaRPr lang="en-US" dirty="0"/>
          </a:p>
          <a:p>
            <a:pPr>
              <a:lnSpc>
                <a:spcPct val="150000"/>
              </a:lnSpc>
            </a:pPr>
            <a:r>
              <a:rPr lang="en-US" dirty="0" smtClean="0"/>
              <a:t>AUTOSAR Guidelines</a:t>
            </a:r>
            <a:endParaRPr lang="en-US" dirty="0"/>
          </a:p>
          <a:p>
            <a:pPr>
              <a:lnSpc>
                <a:spcPct val="150000"/>
              </a:lnSpc>
            </a:pPr>
            <a:r>
              <a:rPr lang="en-US" dirty="0" smtClean="0"/>
              <a:t>RTOS</a:t>
            </a:r>
            <a:endParaRPr lang="en-US" dirty="0"/>
          </a:p>
        </p:txBody>
      </p:sp>
    </p:spTree>
    <p:extLst>
      <p:ext uri="{BB962C8B-B14F-4D97-AF65-F5344CB8AC3E}">
        <p14:creationId xmlns:p14="http://schemas.microsoft.com/office/powerpoint/2010/main" val="36081373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a:t>Linker Script </a:t>
            </a:r>
            <a:r>
              <a:rPr lang="de-DE" dirty="0" err="1"/>
              <a:t>E</a:t>
            </a:r>
            <a:r>
              <a:rPr lang="de-DE" dirty="0" err="1" smtClean="0"/>
              <a:t>xample</a:t>
            </a:r>
            <a:endParaRPr lang="de-DE" dirty="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50</a:t>
            </a:fld>
            <a:endParaRPr lang="en-US" dirty="0"/>
          </a:p>
        </p:txBody>
      </p:sp>
      <p:sp>
        <p:nvSpPr>
          <p:cNvPr id="5" name="Rechteck: obere Ecken abgerundet 4">
            <a:extLst>
              <a:ext uri="{FF2B5EF4-FFF2-40B4-BE49-F238E27FC236}">
                <a16:creationId xmlns:a16="http://schemas.microsoft.com/office/drawing/2014/main" id="{604523D2-B6EA-76D0-4FF3-ABD046F6BAAA}"/>
              </a:ext>
            </a:extLst>
          </p:cNvPr>
          <p:cNvSpPr/>
          <p:nvPr/>
        </p:nvSpPr>
        <p:spPr>
          <a:xfrm>
            <a:off x="3863751" y="3429000"/>
            <a:ext cx="4464496" cy="3429000"/>
          </a:xfrm>
          <a:prstGeom prst="round2SameRect">
            <a:avLst/>
          </a:prstGeom>
          <a:solidFill>
            <a:srgbClr val="24ABF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t>E X E R C I S E </a:t>
            </a:r>
          </a:p>
          <a:p>
            <a:pPr algn="ctr"/>
            <a:endParaRPr lang="en-US" sz="1600" b="1" dirty="0">
              <a:latin typeface="Courier New" panose="02070309020205020404" pitchFamily="49" charset="0"/>
              <a:cs typeface="Courier New" panose="02070309020205020404" pitchFamily="49" charset="0"/>
            </a:endParaRPr>
          </a:p>
          <a:p>
            <a:pPr algn="ctr"/>
            <a:r>
              <a:rPr lang="en-US" sz="1600" b="1" dirty="0" err="1" smtClean="0">
                <a:latin typeface="Courier New" panose="02070309020205020404" pitchFamily="49" charset="0"/>
                <a:cs typeface="Courier New" panose="02070309020205020404" pitchFamily="49" charset="0"/>
              </a:rPr>
              <a:t>Linker_script</a:t>
            </a:r>
            <a:endParaRPr lang="en-US" sz="1600" b="1" dirty="0">
              <a:latin typeface="Courier New" panose="02070309020205020404" pitchFamily="49" charset="0"/>
              <a:cs typeface="Courier New" panose="02070309020205020404" pitchFamily="49" charset="0"/>
            </a:endParaRPr>
          </a:p>
        </p:txBody>
      </p:sp>
      <p:pic>
        <p:nvPicPr>
          <p:cNvPr id="6" name="Picture 6">
            <a:extLst>
              <a:ext uri="{FF2B5EF4-FFF2-40B4-BE49-F238E27FC236}">
                <a16:creationId xmlns:a16="http://schemas.microsoft.com/office/drawing/2014/main" id="{AAE259F4-EC2C-059D-422C-7CE7588EDF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3042" y="1988840"/>
            <a:ext cx="1285916" cy="12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3997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Memory Types and Linking</a:t>
            </a:r>
          </a:p>
          <a:p>
            <a:r>
              <a:rPr lang="de-DE" dirty="0"/>
              <a:t>Linker Script </a:t>
            </a:r>
            <a:r>
              <a:rPr lang="de-DE" dirty="0" err="1"/>
              <a:t>Example</a:t>
            </a:r>
            <a:endParaRPr lang="de-DE" dirty="0"/>
          </a:p>
          <a:p>
            <a:endParaRPr lang="de-DE" dirty="0"/>
          </a:p>
        </p:txBody>
      </p:sp>
      <p:sp>
        <p:nvSpPr>
          <p:cNvPr id="3" name="Textplatzhalter 2"/>
          <p:cNvSpPr>
            <a:spLocks noGrp="1"/>
          </p:cNvSpPr>
          <p:nvPr>
            <p:ph type="body" sz="quarter" idx="10"/>
          </p:nvPr>
        </p:nvSpPr>
        <p:spPr/>
        <p:txBody>
          <a:bodyPr/>
          <a:lstStyle/>
          <a:p>
            <a:pPr marL="457200" indent="-457200">
              <a:buFont typeface="+mj-lt"/>
              <a:buAutoNum type="arabicPeriod"/>
            </a:pPr>
            <a:r>
              <a:rPr lang="de-DE" dirty="0" smtClean="0"/>
              <a:t>This </a:t>
            </a:r>
            <a:r>
              <a:rPr lang="de-DE" dirty="0" err="1" smtClean="0"/>
              <a:t>excercise</a:t>
            </a:r>
            <a:r>
              <a:rPr lang="de-DE" dirty="0" smtClean="0"/>
              <a:t> </a:t>
            </a:r>
            <a:r>
              <a:rPr lang="de-DE" dirty="0" err="1" smtClean="0"/>
              <a:t>demonstrates</a:t>
            </a:r>
            <a:r>
              <a:rPr lang="de-DE" dirty="0" smtClean="0"/>
              <a:t> </a:t>
            </a:r>
            <a:r>
              <a:rPr lang="de-DE" dirty="0" err="1" smtClean="0"/>
              <a:t>the</a:t>
            </a:r>
            <a:r>
              <a:rPr lang="de-DE" dirty="0" smtClean="0"/>
              <a:t> </a:t>
            </a:r>
            <a:r>
              <a:rPr lang="de-DE" dirty="0" err="1" smtClean="0"/>
              <a:t>use</a:t>
            </a:r>
            <a:r>
              <a:rPr lang="de-DE" dirty="0" smtClean="0"/>
              <a:t> </a:t>
            </a:r>
            <a:r>
              <a:rPr lang="de-DE" dirty="0" err="1" smtClean="0"/>
              <a:t>of</a:t>
            </a:r>
            <a:r>
              <a:rPr lang="de-DE" dirty="0" smtClean="0"/>
              <a:t> a linker </a:t>
            </a:r>
            <a:r>
              <a:rPr lang="de-DE" dirty="0" err="1" smtClean="0"/>
              <a:t>script</a:t>
            </a:r>
            <a:r>
              <a:rPr lang="de-DE" dirty="0" smtClean="0"/>
              <a:t> in a </a:t>
            </a:r>
            <a:r>
              <a:rPr lang="de-DE" dirty="0" err="1" smtClean="0"/>
              <a:t>software</a:t>
            </a:r>
            <a:r>
              <a:rPr lang="de-DE" dirty="0" smtClean="0"/>
              <a:t> </a:t>
            </a:r>
            <a:r>
              <a:rPr lang="de-DE" dirty="0" err="1" smtClean="0"/>
              <a:t>project</a:t>
            </a:r>
            <a:endParaRPr lang="de-DE" dirty="0"/>
          </a:p>
          <a:p>
            <a:pPr marL="457200" indent="-457200">
              <a:buFont typeface="+mj-lt"/>
              <a:buAutoNum type="arabicPeriod"/>
            </a:pPr>
            <a:r>
              <a:rPr lang="de-DE" dirty="0"/>
              <a:t>Connect VS Code on </a:t>
            </a:r>
            <a:r>
              <a:rPr lang="de-DE" dirty="0" err="1"/>
              <a:t>your</a:t>
            </a:r>
            <a:r>
              <a:rPr lang="de-DE" dirty="0"/>
              <a:t> </a:t>
            </a:r>
            <a:r>
              <a:rPr lang="de-DE" dirty="0" err="1"/>
              <a:t>computer</a:t>
            </a:r>
            <a:r>
              <a:rPr lang="de-DE" dirty="0"/>
              <a:t> </a:t>
            </a:r>
            <a:r>
              <a:rPr lang="de-DE" dirty="0" err="1"/>
              <a:t>to</a:t>
            </a:r>
            <a:r>
              <a:rPr lang="de-DE" dirty="0"/>
              <a:t> </a:t>
            </a:r>
            <a:r>
              <a:rPr lang="de-DE" dirty="0" err="1"/>
              <a:t>your</a:t>
            </a:r>
            <a:r>
              <a:rPr lang="de-DE" dirty="0"/>
              <a:t> </a:t>
            </a:r>
            <a:r>
              <a:rPr lang="de-DE" dirty="0" err="1"/>
              <a:t>development</a:t>
            </a:r>
            <a:r>
              <a:rPr lang="de-DE" dirty="0"/>
              <a:t> </a:t>
            </a:r>
            <a:r>
              <a:rPr lang="de-DE" dirty="0" err="1"/>
              <a:t>container</a:t>
            </a:r>
            <a:r>
              <a:rPr lang="de-DE" dirty="0"/>
              <a:t> on </a:t>
            </a:r>
            <a:r>
              <a:rPr lang="de-DE" dirty="0" err="1"/>
              <a:t>the</a:t>
            </a:r>
            <a:r>
              <a:rPr lang="de-DE" dirty="0"/>
              <a:t> </a:t>
            </a:r>
            <a:r>
              <a:rPr lang="de-DE" dirty="0" err="1"/>
              <a:t>server</a:t>
            </a:r>
            <a:endParaRPr lang="de-DE" dirty="0"/>
          </a:p>
          <a:p>
            <a:pPr marL="457200" indent="-457200">
              <a:buFont typeface="+mj-lt"/>
              <a:buAutoNum type="arabicPeriod"/>
            </a:pPr>
            <a:r>
              <a:rPr lang="de-DE" dirty="0"/>
              <a:t>Open </a:t>
            </a:r>
            <a:r>
              <a:rPr lang="de-DE" dirty="0" err="1"/>
              <a:t>the</a:t>
            </a:r>
            <a:r>
              <a:rPr lang="de-DE" dirty="0"/>
              <a:t> </a:t>
            </a:r>
            <a:r>
              <a:rPr lang="de-DE" dirty="0" err="1"/>
              <a:t>path</a:t>
            </a:r>
            <a:r>
              <a:rPr lang="de-DE" dirty="0"/>
              <a:t> </a:t>
            </a:r>
            <a:r>
              <a:rPr lang="de-DE" dirty="0" err="1" smtClean="0"/>
              <a:t>sections</a:t>
            </a:r>
            <a:r>
              <a:rPr lang="de-DE" dirty="0" smtClean="0"/>
              <a:t>/05_Embedded-Software/</a:t>
            </a:r>
            <a:r>
              <a:rPr lang="de-DE" dirty="0" err="1" smtClean="0"/>
              <a:t>excercises</a:t>
            </a:r>
            <a:r>
              <a:rPr lang="de-DE" dirty="0" smtClean="0"/>
              <a:t>/</a:t>
            </a:r>
            <a:r>
              <a:rPr lang="de-DE" dirty="0" err="1" smtClean="0"/>
              <a:t>linker_script</a:t>
            </a:r>
            <a:endParaRPr lang="de-DE" dirty="0" smtClean="0"/>
          </a:p>
          <a:p>
            <a:pPr marL="457200" indent="-457200">
              <a:buFont typeface="+mj-lt"/>
              <a:buAutoNum type="arabicPeriod"/>
            </a:pPr>
            <a:r>
              <a:rPr lang="de-DE" dirty="0" err="1" smtClean="0"/>
              <a:t>To</a:t>
            </a:r>
            <a:r>
              <a:rPr lang="de-DE" dirty="0" smtClean="0"/>
              <a:t> </a:t>
            </a:r>
            <a:r>
              <a:rPr lang="de-DE" dirty="0" err="1" smtClean="0"/>
              <a:t>use</a:t>
            </a:r>
            <a:r>
              <a:rPr lang="de-DE" dirty="0" smtClean="0"/>
              <a:t> </a:t>
            </a:r>
            <a:r>
              <a:rPr lang="de-DE" dirty="0" err="1" smtClean="0"/>
              <a:t>the</a:t>
            </a:r>
            <a:r>
              <a:rPr lang="de-DE" dirty="0" smtClean="0"/>
              <a:t> </a:t>
            </a:r>
            <a:r>
              <a:rPr lang="de-DE" dirty="0" err="1" smtClean="0"/>
              <a:t>provided</a:t>
            </a:r>
            <a:r>
              <a:rPr lang="de-DE" dirty="0" smtClean="0"/>
              <a:t> </a:t>
            </a:r>
            <a:r>
              <a:rPr lang="de-DE" dirty="0" err="1" smtClean="0"/>
              <a:t>default</a:t>
            </a:r>
            <a:r>
              <a:rPr lang="de-DE" dirty="0" smtClean="0"/>
              <a:t> </a:t>
            </a:r>
            <a:r>
              <a:rPr lang="de-DE" dirty="0" err="1" smtClean="0"/>
              <a:t>linkerscript</a:t>
            </a:r>
            <a:r>
              <a:rPr lang="de-DE" dirty="0" smtClean="0"/>
              <a:t> „</a:t>
            </a:r>
            <a:r>
              <a:rPr lang="de-DE" dirty="0" err="1" smtClean="0"/>
              <a:t>linkerscript.ld</a:t>
            </a:r>
            <a:r>
              <a:rPr lang="de-DE" dirty="0" smtClean="0"/>
              <a:t>“ </a:t>
            </a:r>
            <a:r>
              <a:rPr lang="de-DE" dirty="0" err="1" smtClean="0"/>
              <a:t>we</a:t>
            </a:r>
            <a:r>
              <a:rPr lang="de-DE" dirty="0" smtClean="0"/>
              <a:t> </a:t>
            </a:r>
            <a:r>
              <a:rPr lang="de-DE" dirty="0" err="1" smtClean="0"/>
              <a:t>need</a:t>
            </a:r>
            <a:r>
              <a:rPr lang="de-DE" dirty="0" smtClean="0"/>
              <a:t> </a:t>
            </a:r>
            <a:r>
              <a:rPr lang="de-DE" dirty="0" err="1" smtClean="0"/>
              <a:t>to</a:t>
            </a:r>
            <a:r>
              <a:rPr lang="de-DE" dirty="0" smtClean="0"/>
              <a:t> </a:t>
            </a:r>
            <a:r>
              <a:rPr lang="de-DE" dirty="0" err="1" smtClean="0"/>
              <a:t>compile</a:t>
            </a:r>
            <a:r>
              <a:rPr lang="de-DE" dirty="0" smtClean="0"/>
              <a:t> </a:t>
            </a:r>
            <a:r>
              <a:rPr lang="de-DE" dirty="0" err="1" smtClean="0"/>
              <a:t>with</a:t>
            </a:r>
            <a:r>
              <a:rPr lang="de-DE" dirty="0"/>
              <a:t> </a:t>
            </a:r>
            <a:r>
              <a:rPr lang="de-DE" dirty="0" smtClean="0"/>
              <a:t>a </a:t>
            </a:r>
            <a:r>
              <a:rPr lang="de-DE" dirty="0" err="1" smtClean="0"/>
              <a:t>directive</a:t>
            </a:r>
            <a:r>
              <a:rPr lang="de-DE" dirty="0" smtClean="0"/>
              <a:t> </a:t>
            </a:r>
            <a:r>
              <a:rPr lang="de-DE" dirty="0" err="1" smtClean="0"/>
              <a:t>to</a:t>
            </a:r>
            <a:r>
              <a:rPr lang="de-DE" dirty="0" smtClean="0"/>
              <a:t> </a:t>
            </a:r>
            <a:r>
              <a:rPr lang="de-DE" dirty="0" err="1" smtClean="0"/>
              <a:t>the</a:t>
            </a:r>
            <a:r>
              <a:rPr lang="de-DE" dirty="0" smtClean="0"/>
              <a:t> linker </a:t>
            </a:r>
            <a:r>
              <a:rPr lang="de-DE" dirty="0" err="1" smtClean="0"/>
              <a:t>to</a:t>
            </a:r>
            <a:r>
              <a:rPr lang="de-DE" dirty="0" smtClean="0"/>
              <a:t> </a:t>
            </a:r>
            <a:r>
              <a:rPr lang="de-DE" dirty="0" err="1" smtClean="0"/>
              <a:t>use</a:t>
            </a:r>
            <a:r>
              <a:rPr lang="de-DE" dirty="0" smtClean="0"/>
              <a:t> </a:t>
            </a:r>
            <a:r>
              <a:rPr lang="de-DE" dirty="0" err="1" smtClean="0"/>
              <a:t>this</a:t>
            </a:r>
            <a:r>
              <a:rPr lang="de-DE" dirty="0" smtClean="0"/>
              <a:t> </a:t>
            </a:r>
            <a:r>
              <a:rPr lang="de-DE" dirty="0" err="1" smtClean="0"/>
              <a:t>script</a:t>
            </a:r>
            <a:r>
              <a:rPr lang="de-DE" dirty="0" smtClean="0"/>
              <a:t>: </a:t>
            </a:r>
          </a:p>
          <a:p>
            <a:pPr lvl="1"/>
            <a:r>
              <a:rPr lang="en-US" dirty="0"/>
              <a:t>clang++  main.cpp -o main -</a:t>
            </a:r>
            <a:r>
              <a:rPr lang="en-US" dirty="0" err="1"/>
              <a:t>Wl</a:t>
            </a:r>
            <a:r>
              <a:rPr lang="en-US" dirty="0"/>
              <a:t>,-</a:t>
            </a:r>
            <a:r>
              <a:rPr lang="en-US" dirty="0" err="1"/>
              <a:t>T,linkerscript.ld</a:t>
            </a:r>
            <a:r>
              <a:rPr lang="en-US" dirty="0"/>
              <a:t> -</a:t>
            </a:r>
            <a:r>
              <a:rPr lang="en-US" dirty="0" err="1"/>
              <a:t>Wl</a:t>
            </a:r>
            <a:r>
              <a:rPr lang="en-US" dirty="0"/>
              <a:t>,-</a:t>
            </a:r>
            <a:r>
              <a:rPr lang="en-US" dirty="0" smtClean="0"/>
              <a:t>Map=</a:t>
            </a:r>
            <a:r>
              <a:rPr lang="en-US" dirty="0" err="1" smtClean="0"/>
              <a:t>output.map</a:t>
            </a:r>
            <a:endParaRPr lang="en-US" dirty="0" smtClean="0"/>
          </a:p>
          <a:p>
            <a:pPr lvl="1"/>
            <a:r>
              <a:rPr lang="en-US" dirty="0" smtClean="0"/>
              <a:t>This directive tells the linker to use “</a:t>
            </a:r>
            <a:r>
              <a:rPr lang="en-US" dirty="0" err="1" smtClean="0"/>
              <a:t>linkerscript.ld</a:t>
            </a:r>
            <a:r>
              <a:rPr lang="en-US" dirty="0" smtClean="0"/>
              <a:t>” and also to generate a map file where we can observe where the sections in the code have been linked</a:t>
            </a:r>
          </a:p>
          <a:p>
            <a:pPr marL="457200" indent="-457200">
              <a:buFont typeface="+mj-lt"/>
              <a:buAutoNum type="arabicPeriod"/>
            </a:pPr>
            <a:r>
              <a:rPr lang="en-US" dirty="0" smtClean="0"/>
              <a:t>After testing the default settings, try to modify the </a:t>
            </a:r>
            <a:r>
              <a:rPr lang="en-US" dirty="0" err="1" smtClean="0"/>
              <a:t>linkerscript</a:t>
            </a:r>
            <a:r>
              <a:rPr lang="en-US" dirty="0" smtClean="0"/>
              <a:t> in a way that both our variables are mapped to a memory address starting with 0x5</a:t>
            </a:r>
            <a:endParaRPr lang="en-US" dirty="0"/>
          </a:p>
          <a:p>
            <a:pPr lvl="1"/>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51</a:t>
            </a:fld>
            <a:endParaRPr lang="en-US" dirty="0"/>
          </a:p>
        </p:txBody>
      </p:sp>
    </p:spTree>
    <p:extLst>
      <p:ext uri="{BB962C8B-B14F-4D97-AF65-F5344CB8AC3E}">
        <p14:creationId xmlns:p14="http://schemas.microsoft.com/office/powerpoint/2010/main" val="3455871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3265934"/>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dirty="0"/>
              <a:t>Comparison of different Embedded CPUs</a:t>
            </a:r>
          </a:p>
          <a:p>
            <a:pPr>
              <a:lnSpc>
                <a:spcPct val="150000"/>
              </a:lnSpc>
            </a:pPr>
            <a:r>
              <a:rPr lang="en-US" dirty="0"/>
              <a:t>Memory Types and Linking</a:t>
            </a:r>
          </a:p>
          <a:p>
            <a:pPr>
              <a:lnSpc>
                <a:spcPct val="150000"/>
              </a:lnSpc>
            </a:pPr>
            <a:r>
              <a:rPr lang="en-US" b="1" dirty="0"/>
              <a:t>Stack, Heap and Exceptions</a:t>
            </a:r>
          </a:p>
          <a:p>
            <a:pPr>
              <a:lnSpc>
                <a:spcPct val="150000"/>
              </a:lnSpc>
            </a:pPr>
            <a:r>
              <a:rPr lang="en-US" dirty="0"/>
              <a:t>AUTOSAR Guidelines</a:t>
            </a:r>
          </a:p>
          <a:p>
            <a:pPr>
              <a:lnSpc>
                <a:spcPct val="150000"/>
              </a:lnSpc>
            </a:pPr>
            <a:r>
              <a:rPr lang="en-US" dirty="0"/>
              <a:t>RTOS</a:t>
            </a:r>
          </a:p>
        </p:txBody>
      </p:sp>
    </p:spTree>
    <p:extLst>
      <p:ext uri="{BB962C8B-B14F-4D97-AF65-F5344CB8AC3E}">
        <p14:creationId xmlns:p14="http://schemas.microsoft.com/office/powerpoint/2010/main" val="2437968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smtClean="0"/>
              <a:t>Reminder: Stack</a:t>
            </a:r>
            <a:endParaRPr lang="en-US" dirty="0"/>
          </a:p>
        </p:txBody>
      </p:sp>
      <p:sp>
        <p:nvSpPr>
          <p:cNvPr id="3" name="Textplatzhalter 2"/>
          <p:cNvSpPr>
            <a:spLocks noGrp="1"/>
          </p:cNvSpPr>
          <p:nvPr>
            <p:ph type="body" sz="quarter" idx="10"/>
          </p:nvPr>
        </p:nvSpPr>
        <p:spPr>
          <a:xfrm>
            <a:off x="334800" y="980728"/>
            <a:ext cx="7777424" cy="4968552"/>
          </a:xfrm>
        </p:spPr>
        <p:txBody>
          <a:bodyPr/>
          <a:lstStyle/>
          <a:p>
            <a:r>
              <a:rPr lang="en-US" dirty="0"/>
              <a:t>What happens, when we declare a variable like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a:t>
            </a:r>
          </a:p>
          <a:p>
            <a:r>
              <a:rPr lang="en-US" b="1" dirty="0">
                <a:sym typeface="Wingdings" panose="05000000000000000000" pitchFamily="2" charset="2"/>
              </a:rPr>
              <a:t>Memory is allocated </a:t>
            </a:r>
            <a:r>
              <a:rPr lang="en-US" dirty="0">
                <a:sym typeface="Wingdings" panose="05000000000000000000" pitchFamily="2" charset="2"/>
              </a:rPr>
              <a:t>for the variable on the RAM</a:t>
            </a:r>
          </a:p>
          <a:p>
            <a:r>
              <a:rPr lang="en-US" dirty="0">
                <a:sym typeface="Wingdings" panose="05000000000000000000" pitchFamily="2" charset="2"/>
              </a:rPr>
              <a:t>More specifically, </a:t>
            </a:r>
            <a:r>
              <a:rPr lang="en-US" i="1" dirty="0">
                <a:sym typeface="Wingdings" panose="05000000000000000000" pitchFamily="2" charset="2"/>
              </a:rPr>
              <a:t>static</a:t>
            </a:r>
            <a:r>
              <a:rPr lang="en-US" dirty="0">
                <a:sym typeface="Wingdings" panose="05000000000000000000" pitchFamily="2" charset="2"/>
              </a:rPr>
              <a:t> memory is allocated on the </a:t>
            </a:r>
            <a:r>
              <a:rPr lang="en-US" b="1" i="1" dirty="0">
                <a:sym typeface="Wingdings" panose="05000000000000000000" pitchFamily="2" charset="2"/>
              </a:rPr>
              <a:t>stack</a:t>
            </a:r>
          </a:p>
          <a:p>
            <a:endParaRPr lang="en-US" i="1" dirty="0">
              <a:sym typeface="Wingdings" panose="05000000000000000000" pitchFamily="2" charset="2"/>
            </a:endParaRPr>
          </a:p>
          <a:p>
            <a:r>
              <a:rPr lang="en-US" dirty="0">
                <a:sym typeface="Wingdings" panose="05000000000000000000" pitchFamily="2" charset="2"/>
              </a:rPr>
              <a:t>The stack works like a stack of paper</a:t>
            </a:r>
          </a:p>
          <a:p>
            <a:pPr lvl="1"/>
            <a:r>
              <a:rPr lang="en-US" dirty="0">
                <a:sym typeface="Wingdings" panose="05000000000000000000" pitchFamily="2" charset="2"/>
              </a:rPr>
              <a:t>New data is put on top of the stack</a:t>
            </a:r>
          </a:p>
          <a:p>
            <a:pPr lvl="1"/>
            <a:r>
              <a:rPr lang="en-US" dirty="0">
                <a:sym typeface="Wingdings" panose="05000000000000000000" pitchFamily="2" charset="2"/>
              </a:rPr>
              <a:t>Data no longer needed can only be removed from the top</a:t>
            </a:r>
          </a:p>
          <a:p>
            <a:pPr lvl="1"/>
            <a:r>
              <a:rPr lang="en-US" dirty="0">
                <a:sym typeface="Wingdings" panose="05000000000000000000" pitchFamily="2" charset="2"/>
              </a:rPr>
              <a:t>The </a:t>
            </a:r>
            <a:r>
              <a:rPr lang="en-US" i="1" dirty="0">
                <a:sym typeface="Wingdings" panose="05000000000000000000" pitchFamily="2" charset="2"/>
              </a:rPr>
              <a:t>stack pointer </a:t>
            </a:r>
            <a:r>
              <a:rPr lang="en-US" dirty="0">
                <a:sym typeface="Wingdings" panose="05000000000000000000" pitchFamily="2" charset="2"/>
              </a:rPr>
              <a:t>stores where the current „top“ is</a:t>
            </a:r>
          </a:p>
          <a:p>
            <a:pPr lvl="1"/>
            <a:r>
              <a:rPr lang="en-US" dirty="0">
                <a:sym typeface="Wingdings" panose="05000000000000000000" pitchFamily="2" charset="2"/>
              </a:rPr>
              <a:t>Each scope allocates a new </a:t>
            </a:r>
            <a:r>
              <a:rPr lang="en-US" i="1" dirty="0">
                <a:sym typeface="Wingdings" panose="05000000000000000000" pitchFamily="2" charset="2"/>
              </a:rPr>
              <a:t>frame</a:t>
            </a:r>
            <a:r>
              <a:rPr lang="en-US" dirty="0">
                <a:sym typeface="Wingdings" panose="05000000000000000000" pitchFamily="2" charset="2"/>
              </a:rPr>
              <a:t> in the stack, that is deleted when the scope is closed</a:t>
            </a:r>
          </a:p>
          <a:p>
            <a:pPr lvl="1"/>
            <a:endParaRPr lang="en-US" dirty="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53</a:t>
            </a:fld>
            <a:endParaRPr lang="en-US"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52" y="748732"/>
            <a:ext cx="4467945" cy="5303527"/>
          </a:xfrm>
          <a:prstGeom prst="rect">
            <a:avLst/>
          </a:prstGeom>
        </p:spPr>
      </p:pic>
    </p:spTree>
    <p:extLst>
      <p:ext uri="{BB962C8B-B14F-4D97-AF65-F5344CB8AC3E}">
        <p14:creationId xmlns:p14="http://schemas.microsoft.com/office/powerpoint/2010/main" val="257410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smtClean="0"/>
              <a:t>Stack Contents</a:t>
            </a:r>
            <a:endParaRPr lang="en-US" dirty="0"/>
          </a:p>
          <a:p>
            <a:endParaRPr lang="de-DE" dirty="0"/>
          </a:p>
        </p:txBody>
      </p:sp>
      <p:sp>
        <p:nvSpPr>
          <p:cNvPr id="3" name="Textplatzhalter 2"/>
          <p:cNvSpPr>
            <a:spLocks noGrp="1"/>
          </p:cNvSpPr>
          <p:nvPr>
            <p:ph type="body" sz="quarter" idx="10"/>
          </p:nvPr>
        </p:nvSpPr>
        <p:spPr>
          <a:xfrm>
            <a:off x="334800" y="980728"/>
            <a:ext cx="8425496" cy="4968552"/>
          </a:xfrm>
        </p:spPr>
        <p:txBody>
          <a:bodyPr/>
          <a:lstStyle/>
          <a:p>
            <a:pPr marL="0" indent="0">
              <a:buNone/>
            </a:pPr>
            <a:r>
              <a:rPr lang="de-DE" sz="1400" b="1" dirty="0" smtClean="0"/>
              <a:t>Contents </a:t>
            </a:r>
            <a:r>
              <a:rPr lang="de-DE" sz="1400" b="1" dirty="0" err="1" smtClean="0"/>
              <a:t>of</a:t>
            </a:r>
            <a:r>
              <a:rPr lang="de-DE" sz="1400" b="1" dirty="0" smtClean="0"/>
              <a:t> </a:t>
            </a:r>
            <a:r>
              <a:rPr lang="de-DE" sz="1400" b="1" dirty="0" err="1" smtClean="0"/>
              <a:t>the</a:t>
            </a:r>
            <a:r>
              <a:rPr lang="de-DE" sz="1400" b="1" dirty="0" smtClean="0"/>
              <a:t> Stack:</a:t>
            </a:r>
          </a:p>
          <a:p>
            <a:r>
              <a:rPr lang="de-DE" sz="1400" dirty="0" err="1" smtClean="0"/>
              <a:t>When</a:t>
            </a:r>
            <a:r>
              <a:rPr lang="de-DE" sz="1400" dirty="0" smtClean="0"/>
              <a:t> a </a:t>
            </a:r>
            <a:r>
              <a:rPr lang="de-DE" sz="1400" dirty="0" err="1" smtClean="0"/>
              <a:t>function</a:t>
            </a:r>
            <a:r>
              <a:rPr lang="de-DE" sz="1400" dirty="0" smtClean="0"/>
              <a:t> </a:t>
            </a:r>
            <a:r>
              <a:rPr lang="de-DE" sz="1400" dirty="0" err="1" smtClean="0"/>
              <a:t>is</a:t>
            </a:r>
            <a:r>
              <a:rPr lang="de-DE" sz="1400" dirty="0" smtClean="0"/>
              <a:t> </a:t>
            </a:r>
            <a:r>
              <a:rPr lang="de-DE" sz="1400" dirty="0" err="1" smtClean="0"/>
              <a:t>called</a:t>
            </a:r>
            <a:r>
              <a:rPr lang="de-DE" sz="1400" dirty="0" smtClean="0"/>
              <a:t>, </a:t>
            </a:r>
            <a:r>
              <a:rPr lang="de-DE" sz="1400" dirty="0" err="1" smtClean="0"/>
              <a:t>the</a:t>
            </a:r>
            <a:r>
              <a:rPr lang="de-DE" sz="1400" dirty="0" smtClean="0"/>
              <a:t> </a:t>
            </a:r>
            <a:r>
              <a:rPr lang="de-DE" sz="1400" dirty="0" err="1" smtClean="0"/>
              <a:t>state</a:t>
            </a:r>
            <a:r>
              <a:rPr lang="de-DE" sz="1400" dirty="0" smtClean="0"/>
              <a:t> </a:t>
            </a:r>
            <a:r>
              <a:rPr lang="de-DE" sz="1400" dirty="0" err="1" smtClean="0"/>
              <a:t>and</a:t>
            </a:r>
            <a:r>
              <a:rPr lang="de-DE" sz="1400" dirty="0" smtClean="0"/>
              <a:t> </a:t>
            </a:r>
            <a:r>
              <a:rPr lang="de-DE" sz="1400" dirty="0" err="1" smtClean="0"/>
              <a:t>the</a:t>
            </a:r>
            <a:r>
              <a:rPr lang="de-DE" sz="1400" dirty="0" smtClean="0"/>
              <a:t> </a:t>
            </a:r>
            <a:r>
              <a:rPr lang="de-DE" sz="1400" dirty="0" err="1" smtClean="0"/>
              <a:t>return</a:t>
            </a:r>
            <a:r>
              <a:rPr lang="de-DE" sz="1400" dirty="0" smtClean="0"/>
              <a:t> </a:t>
            </a:r>
            <a:r>
              <a:rPr lang="de-DE" sz="1400" dirty="0" err="1" smtClean="0"/>
              <a:t>point</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current</a:t>
            </a:r>
            <a:r>
              <a:rPr lang="de-DE" sz="1400" dirty="0" smtClean="0"/>
              <a:t> </a:t>
            </a:r>
            <a:r>
              <a:rPr lang="de-DE" sz="1400" dirty="0" err="1" smtClean="0"/>
              <a:t>function</a:t>
            </a:r>
            <a:r>
              <a:rPr lang="de-DE" sz="1400" dirty="0" smtClean="0"/>
              <a:t> </a:t>
            </a:r>
            <a:r>
              <a:rPr lang="de-DE" sz="1400" dirty="0" err="1" smtClean="0"/>
              <a:t>needs</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saved</a:t>
            </a:r>
            <a:r>
              <a:rPr lang="de-DE" sz="1400" dirty="0" smtClean="0"/>
              <a:t>.</a:t>
            </a:r>
          </a:p>
          <a:p>
            <a:endParaRPr lang="de-DE" sz="1400" dirty="0" smtClean="0"/>
          </a:p>
          <a:p>
            <a:r>
              <a:rPr lang="de-DE" sz="1400" dirty="0" smtClean="0"/>
              <a:t>Stack </a:t>
            </a:r>
            <a:r>
              <a:rPr lang="de-DE" sz="1400" dirty="0" err="1" smtClean="0"/>
              <a:t>is</a:t>
            </a:r>
            <a:r>
              <a:rPr lang="de-DE" sz="1400" dirty="0" smtClean="0"/>
              <a:t> </a:t>
            </a:r>
            <a:r>
              <a:rPr lang="de-DE" sz="1400" dirty="0" err="1" smtClean="0"/>
              <a:t>saved</a:t>
            </a:r>
            <a:r>
              <a:rPr lang="de-DE" sz="1400" dirty="0" smtClean="0"/>
              <a:t> in a </a:t>
            </a:r>
            <a:r>
              <a:rPr lang="de-DE" sz="1400" dirty="0" err="1" smtClean="0"/>
              <a:t>designated</a:t>
            </a:r>
            <a:r>
              <a:rPr lang="de-DE" sz="1400" dirty="0" smtClean="0"/>
              <a:t> </a:t>
            </a:r>
            <a:r>
              <a:rPr lang="de-DE" sz="1400" dirty="0" err="1" smtClean="0"/>
              <a:t>area</a:t>
            </a:r>
            <a:r>
              <a:rPr lang="de-DE" sz="1400" dirty="0" smtClean="0"/>
              <a:t> in RAM</a:t>
            </a:r>
          </a:p>
          <a:p>
            <a:endParaRPr lang="de-DE" sz="1400" dirty="0"/>
          </a:p>
          <a:p>
            <a:r>
              <a:rPr lang="de-DE" sz="1400" dirty="0" smtClean="0"/>
              <a:t>Every time a </a:t>
            </a:r>
            <a:r>
              <a:rPr lang="de-DE" sz="1400" dirty="0" err="1" smtClean="0"/>
              <a:t>new</a:t>
            </a:r>
            <a:r>
              <a:rPr lang="de-DE" sz="1400" dirty="0" smtClean="0"/>
              <a:t> </a:t>
            </a:r>
            <a:r>
              <a:rPr lang="de-DE" sz="1400" dirty="0" err="1" smtClean="0"/>
              <a:t>function</a:t>
            </a:r>
            <a:r>
              <a:rPr lang="de-DE" sz="1400" dirty="0" smtClean="0"/>
              <a:t> </a:t>
            </a:r>
            <a:r>
              <a:rPr lang="de-DE" sz="1400" dirty="0" err="1" smtClean="0"/>
              <a:t>is</a:t>
            </a:r>
            <a:r>
              <a:rPr lang="de-DE" sz="1400" dirty="0" smtClean="0"/>
              <a:t> </a:t>
            </a:r>
            <a:r>
              <a:rPr lang="de-DE" sz="1400" dirty="0" err="1" smtClean="0"/>
              <a:t>called</a:t>
            </a:r>
            <a:r>
              <a:rPr lang="de-DE" sz="1400" dirty="0" smtClean="0"/>
              <a:t>, a </a:t>
            </a:r>
            <a:r>
              <a:rPr lang="de-DE" sz="1400" dirty="0" err="1" smtClean="0"/>
              <a:t>new</a:t>
            </a:r>
            <a:r>
              <a:rPr lang="de-DE" sz="1400" dirty="0" smtClean="0"/>
              <a:t> </a:t>
            </a:r>
            <a:r>
              <a:rPr lang="de-DE" sz="1400" dirty="0" err="1" smtClean="0"/>
              <a:t>stack</a:t>
            </a:r>
            <a:r>
              <a:rPr lang="de-DE" sz="1400" dirty="0" smtClean="0"/>
              <a:t> </a:t>
            </a:r>
            <a:r>
              <a:rPr lang="de-DE" sz="1400" dirty="0" err="1" smtClean="0"/>
              <a:t>frame</a:t>
            </a:r>
            <a:r>
              <a:rPr lang="de-DE" sz="1400" dirty="0" smtClean="0"/>
              <a:t> </a:t>
            </a:r>
            <a:r>
              <a:rPr lang="de-DE" sz="1400" dirty="0" err="1" smtClean="0"/>
              <a:t>is</a:t>
            </a:r>
            <a:r>
              <a:rPr lang="de-DE" sz="1400" dirty="0" smtClean="0"/>
              <a:t> </a:t>
            </a:r>
            <a:r>
              <a:rPr lang="de-DE" sz="1400" dirty="0" err="1" smtClean="0"/>
              <a:t>created</a:t>
            </a:r>
            <a:r>
              <a:rPr lang="de-DE" sz="1400" dirty="0" smtClean="0"/>
              <a:t>. The </a:t>
            </a:r>
            <a:r>
              <a:rPr lang="de-DE" sz="1400" dirty="0" err="1" smtClean="0"/>
              <a:t>stack</a:t>
            </a:r>
            <a:r>
              <a:rPr lang="de-DE" sz="1400" dirty="0" smtClean="0"/>
              <a:t> </a:t>
            </a:r>
            <a:r>
              <a:rPr lang="de-DE" sz="1400" dirty="0" err="1" smtClean="0"/>
              <a:t>frame</a:t>
            </a:r>
            <a:r>
              <a:rPr lang="de-DE" sz="1400" dirty="0" smtClean="0"/>
              <a:t> </a:t>
            </a:r>
            <a:r>
              <a:rPr lang="de-DE" sz="1400" dirty="0" err="1" smtClean="0"/>
              <a:t>contains</a:t>
            </a:r>
            <a:r>
              <a:rPr lang="de-DE" sz="1400" dirty="0" smtClean="0"/>
              <a:t> </a:t>
            </a:r>
            <a:r>
              <a:rPr lang="de-DE" sz="1400" dirty="0" err="1" smtClean="0"/>
              <a:t>the</a:t>
            </a:r>
            <a:r>
              <a:rPr lang="de-DE" sz="1400" dirty="0" smtClean="0"/>
              <a:t> </a:t>
            </a:r>
            <a:r>
              <a:rPr lang="de-DE" sz="1400" dirty="0" err="1" smtClean="0"/>
              <a:t>following</a:t>
            </a:r>
            <a:r>
              <a:rPr lang="de-DE" sz="1400" dirty="0" smtClean="0"/>
              <a:t> </a:t>
            </a:r>
            <a:r>
              <a:rPr lang="de-DE" sz="1400" dirty="0" err="1" smtClean="0"/>
              <a:t>items</a:t>
            </a:r>
            <a:r>
              <a:rPr lang="de-DE" sz="1400" dirty="0" smtClean="0"/>
              <a:t>:</a:t>
            </a:r>
          </a:p>
          <a:p>
            <a:pPr lvl="1"/>
            <a:r>
              <a:rPr lang="de-DE" sz="1200" dirty="0" err="1" smtClean="0"/>
              <a:t>Local</a:t>
            </a:r>
            <a:r>
              <a:rPr lang="de-DE" sz="1200" dirty="0" smtClean="0"/>
              <a:t> variables</a:t>
            </a:r>
          </a:p>
          <a:p>
            <a:pPr lvl="1"/>
            <a:r>
              <a:rPr lang="de-DE" sz="1200" dirty="0" err="1" smtClean="0"/>
              <a:t>Function</a:t>
            </a:r>
            <a:r>
              <a:rPr lang="de-DE" sz="1200" dirty="0" smtClean="0"/>
              <a:t> </a:t>
            </a:r>
            <a:r>
              <a:rPr lang="de-DE" sz="1200" dirty="0" err="1" smtClean="0"/>
              <a:t>parameters</a:t>
            </a:r>
            <a:endParaRPr lang="de-DE" sz="1200" dirty="0" smtClean="0"/>
          </a:p>
          <a:p>
            <a:pPr lvl="1"/>
            <a:r>
              <a:rPr lang="de-DE" sz="1200" dirty="0" smtClean="0"/>
              <a:t>Return </a:t>
            </a:r>
            <a:r>
              <a:rPr lang="de-DE" sz="1200" dirty="0" err="1" smtClean="0"/>
              <a:t>address</a:t>
            </a:r>
            <a:endParaRPr lang="de-DE" sz="1200" dirty="0" smtClean="0"/>
          </a:p>
          <a:p>
            <a:pPr lvl="1"/>
            <a:r>
              <a:rPr lang="de-DE" sz="1200" dirty="0" err="1" smtClean="0"/>
              <a:t>Saved</a:t>
            </a:r>
            <a:r>
              <a:rPr lang="de-DE" sz="1200" dirty="0" smtClean="0"/>
              <a:t> </a:t>
            </a:r>
            <a:r>
              <a:rPr lang="de-DE" sz="1200" dirty="0" err="1" smtClean="0"/>
              <a:t>registers</a:t>
            </a:r>
            <a:endParaRPr lang="de-DE" sz="1200" dirty="0" smtClean="0"/>
          </a:p>
          <a:p>
            <a:endParaRPr lang="de-DE" sz="1400" dirty="0"/>
          </a:p>
          <a:p>
            <a:r>
              <a:rPr lang="de-DE" sz="1400" dirty="0" smtClean="0"/>
              <a:t>Stack </a:t>
            </a:r>
            <a:r>
              <a:rPr lang="de-DE" sz="1400" dirty="0" err="1" smtClean="0"/>
              <a:t>uses</a:t>
            </a:r>
            <a:r>
              <a:rPr lang="de-DE" sz="1400" dirty="0" smtClean="0"/>
              <a:t> a Last In – First Out </a:t>
            </a:r>
            <a:r>
              <a:rPr lang="de-DE" sz="1400" dirty="0" err="1" smtClean="0"/>
              <a:t>structure</a:t>
            </a:r>
            <a:r>
              <a:rPr lang="de-DE" sz="1400" dirty="0" smtClean="0"/>
              <a:t>, </a:t>
            </a:r>
            <a:r>
              <a:rPr lang="de-DE" sz="1400" dirty="0" err="1" smtClean="0"/>
              <a:t>when</a:t>
            </a:r>
            <a:r>
              <a:rPr lang="de-DE" sz="1400" dirty="0" smtClean="0"/>
              <a:t> a </a:t>
            </a:r>
            <a:r>
              <a:rPr lang="de-DE" sz="1400" dirty="0" err="1" smtClean="0"/>
              <a:t>function</a:t>
            </a:r>
            <a:r>
              <a:rPr lang="de-DE" sz="1400" dirty="0" smtClean="0"/>
              <a:t> </a:t>
            </a:r>
            <a:r>
              <a:rPr lang="de-DE" sz="1400" dirty="0" err="1" smtClean="0"/>
              <a:t>returns</a:t>
            </a:r>
            <a:r>
              <a:rPr lang="de-DE" sz="1400" dirty="0" smtClean="0"/>
              <a:t>, </a:t>
            </a:r>
            <a:r>
              <a:rPr lang="de-DE" sz="1400" dirty="0" err="1" smtClean="0"/>
              <a:t>the</a:t>
            </a:r>
            <a:r>
              <a:rPr lang="de-DE" sz="1400" dirty="0" smtClean="0"/>
              <a:t> </a:t>
            </a:r>
            <a:r>
              <a:rPr lang="de-DE" sz="1400" dirty="0" err="1" smtClean="0"/>
              <a:t>contents</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caller</a:t>
            </a:r>
            <a:r>
              <a:rPr lang="de-DE" sz="1400" dirty="0" smtClean="0"/>
              <a:t> </a:t>
            </a:r>
            <a:r>
              <a:rPr lang="de-DE" sz="1400" dirty="0" err="1" smtClean="0"/>
              <a:t>functions</a:t>
            </a:r>
            <a:r>
              <a:rPr lang="de-DE" sz="1400" dirty="0" smtClean="0"/>
              <a:t> </a:t>
            </a:r>
            <a:r>
              <a:rPr lang="de-DE" sz="1400" dirty="0" err="1" smtClean="0"/>
              <a:t>are</a:t>
            </a:r>
            <a:r>
              <a:rPr lang="de-DE" sz="1400" dirty="0" smtClean="0"/>
              <a:t> </a:t>
            </a:r>
            <a:r>
              <a:rPr lang="de-DE" sz="1400" dirty="0" err="1" smtClean="0"/>
              <a:t>restored</a:t>
            </a:r>
            <a:endParaRPr lang="de-DE" sz="1400" dirty="0" smtClean="0"/>
          </a:p>
          <a:p>
            <a:endParaRPr lang="de-DE" sz="1400" dirty="0"/>
          </a:p>
          <a:p>
            <a:r>
              <a:rPr lang="de-DE" sz="1400" dirty="0" smtClean="0"/>
              <a:t>Memory </a:t>
            </a:r>
            <a:r>
              <a:rPr lang="de-DE" sz="1400" dirty="0" err="1" smtClean="0"/>
              <a:t>for</a:t>
            </a:r>
            <a:r>
              <a:rPr lang="de-DE" sz="1400" dirty="0" smtClean="0"/>
              <a:t> Stack </a:t>
            </a:r>
            <a:r>
              <a:rPr lang="de-DE" sz="1400" dirty="0" err="1" smtClean="0"/>
              <a:t>has</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preallocated</a:t>
            </a:r>
            <a:r>
              <a:rPr lang="de-DE" sz="1400" dirty="0" smtClean="0"/>
              <a:t>. In </a:t>
            </a:r>
            <a:r>
              <a:rPr lang="de-DE" sz="1400" dirty="0" err="1" smtClean="0"/>
              <a:t>embedded</a:t>
            </a:r>
            <a:r>
              <a:rPr lang="de-DE" sz="1400" dirty="0" smtClean="0"/>
              <a:t> </a:t>
            </a:r>
            <a:r>
              <a:rPr lang="de-DE" sz="1400" dirty="0" err="1" smtClean="0"/>
              <a:t>systems</a:t>
            </a:r>
            <a:r>
              <a:rPr lang="de-DE" sz="1400" dirty="0" smtClean="0"/>
              <a:t>, a </a:t>
            </a:r>
            <a:r>
              <a:rPr lang="de-DE" sz="1400" dirty="0" err="1" smtClean="0"/>
              <a:t>worst</a:t>
            </a:r>
            <a:r>
              <a:rPr lang="de-DE" sz="1400" dirty="0" smtClean="0"/>
              <a:t> </a:t>
            </a:r>
            <a:r>
              <a:rPr lang="de-DE" sz="1400" dirty="0" err="1" smtClean="0"/>
              <a:t>case</a:t>
            </a:r>
            <a:r>
              <a:rPr lang="de-DE" sz="1400" dirty="0" smtClean="0"/>
              <a:t> </a:t>
            </a:r>
            <a:r>
              <a:rPr lang="de-DE" sz="1400" dirty="0" err="1" smtClean="0"/>
              <a:t>stack</a:t>
            </a:r>
            <a:r>
              <a:rPr lang="de-DE" sz="1400" dirty="0" smtClean="0"/>
              <a:t> </a:t>
            </a:r>
            <a:r>
              <a:rPr lang="de-DE" sz="1400" dirty="0" err="1" smtClean="0"/>
              <a:t>size</a:t>
            </a:r>
            <a:r>
              <a:rPr lang="de-DE" sz="1400" dirty="0" smtClean="0"/>
              <a:t> </a:t>
            </a:r>
            <a:r>
              <a:rPr lang="de-DE" sz="1400" dirty="0" err="1" smtClean="0"/>
              <a:t>estimation</a:t>
            </a:r>
            <a:r>
              <a:rPr lang="de-DE" sz="1400" dirty="0" smtClean="0"/>
              <a:t> </a:t>
            </a:r>
            <a:r>
              <a:rPr lang="de-DE" sz="1400" dirty="0" err="1" smtClean="0"/>
              <a:t>needs</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made</a:t>
            </a:r>
            <a:r>
              <a:rPr lang="de-DE" sz="1400" dirty="0" smtClean="0"/>
              <a:t>. </a:t>
            </a:r>
            <a:r>
              <a:rPr lang="de-DE" sz="1400" dirty="0" err="1" smtClean="0"/>
              <a:t>Insufficient</a:t>
            </a:r>
            <a:r>
              <a:rPr lang="de-DE" sz="1400" dirty="0" smtClean="0"/>
              <a:t> </a:t>
            </a:r>
            <a:r>
              <a:rPr lang="de-DE" sz="1400" dirty="0" err="1" smtClean="0"/>
              <a:t>available</a:t>
            </a:r>
            <a:r>
              <a:rPr lang="de-DE" sz="1400" dirty="0" smtClean="0"/>
              <a:t> </a:t>
            </a:r>
            <a:r>
              <a:rPr lang="de-DE" sz="1400" dirty="0" err="1" smtClean="0"/>
              <a:t>stack</a:t>
            </a:r>
            <a:r>
              <a:rPr lang="de-DE" sz="1400" dirty="0" smtClean="0"/>
              <a:t> </a:t>
            </a:r>
            <a:r>
              <a:rPr lang="de-DE" sz="1400" dirty="0" err="1" smtClean="0"/>
              <a:t>size</a:t>
            </a:r>
            <a:r>
              <a:rPr lang="de-DE" sz="1400" dirty="0" smtClean="0"/>
              <a:t> </a:t>
            </a:r>
            <a:r>
              <a:rPr lang="de-DE" sz="1400" dirty="0" err="1" smtClean="0"/>
              <a:t>causes</a:t>
            </a:r>
            <a:r>
              <a:rPr lang="de-DE" sz="1400" dirty="0" smtClean="0"/>
              <a:t> </a:t>
            </a:r>
            <a:r>
              <a:rPr lang="de-DE" sz="1400" dirty="0" err="1" smtClean="0"/>
              <a:t>stack</a:t>
            </a:r>
            <a:r>
              <a:rPr lang="de-DE" sz="1400" dirty="0" smtClean="0"/>
              <a:t> </a:t>
            </a:r>
            <a:r>
              <a:rPr lang="de-DE" sz="1400" dirty="0" err="1" smtClean="0"/>
              <a:t>overflow</a:t>
            </a:r>
            <a:r>
              <a:rPr lang="de-DE" sz="1400" dirty="0" smtClean="0"/>
              <a:t> </a:t>
            </a:r>
            <a:r>
              <a:rPr lang="de-DE" sz="1400" dirty="0" err="1" smtClean="0"/>
              <a:t>error</a:t>
            </a:r>
            <a:r>
              <a:rPr lang="de-DE" sz="1400" dirty="0" smtClean="0"/>
              <a:t>.</a:t>
            </a:r>
          </a:p>
          <a:p>
            <a:pPr marL="0" indent="0">
              <a:buNone/>
            </a:pPr>
            <a:endParaRPr lang="de-DE"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54</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894611640"/>
              </p:ext>
            </p:extLst>
          </p:nvPr>
        </p:nvGraphicFramePr>
        <p:xfrm>
          <a:off x="9048328" y="1556792"/>
          <a:ext cx="2592288" cy="2225040"/>
        </p:xfrm>
        <a:graphic>
          <a:graphicData uri="http://schemas.openxmlformats.org/drawingml/2006/table">
            <a:tbl>
              <a:tblPr firstRow="1" bandRow="1">
                <a:tableStyleId>{5940675A-B579-460E-94D1-54222C63F5DA}</a:tableStyleId>
              </a:tblPr>
              <a:tblGrid>
                <a:gridCol w="2592288">
                  <a:extLst>
                    <a:ext uri="{9D8B030D-6E8A-4147-A177-3AD203B41FA5}">
                      <a16:colId xmlns:a16="http://schemas.microsoft.com/office/drawing/2014/main" val="1841406733"/>
                    </a:ext>
                  </a:extLst>
                </a:gridCol>
              </a:tblGrid>
              <a:tr h="370840">
                <a:tc>
                  <a:txBody>
                    <a:bodyPr/>
                    <a:lstStyle/>
                    <a:p>
                      <a:r>
                        <a:rPr lang="de-DE" sz="1200" dirty="0" err="1" smtClean="0"/>
                        <a:t>Previous</a:t>
                      </a:r>
                      <a:r>
                        <a:rPr lang="de-DE" sz="1200" dirty="0" smtClean="0"/>
                        <a:t> Stack Frame</a:t>
                      </a:r>
                      <a:endParaRPr lang="de-DE" sz="1200" dirty="0"/>
                    </a:p>
                  </a:txBody>
                  <a:tcPr>
                    <a:solidFill>
                      <a:schemeClr val="accent4">
                        <a:lumMod val="40000"/>
                        <a:lumOff val="60000"/>
                      </a:schemeClr>
                    </a:solidFill>
                  </a:tcPr>
                </a:tc>
                <a:extLst>
                  <a:ext uri="{0D108BD9-81ED-4DB2-BD59-A6C34878D82A}">
                    <a16:rowId xmlns:a16="http://schemas.microsoft.com/office/drawing/2014/main" val="570875048"/>
                  </a:ext>
                </a:extLst>
              </a:tr>
              <a:tr h="370840">
                <a:tc>
                  <a:txBody>
                    <a:bodyPr/>
                    <a:lstStyle/>
                    <a:p>
                      <a:r>
                        <a:rPr lang="de-DE" sz="1200" dirty="0" err="1" smtClean="0"/>
                        <a:t>Local</a:t>
                      </a:r>
                      <a:r>
                        <a:rPr lang="de-DE" sz="1200" baseline="0" dirty="0" smtClean="0"/>
                        <a:t> Variables </a:t>
                      </a:r>
                      <a:r>
                        <a:rPr lang="de-DE" sz="1200" baseline="0" dirty="0" err="1" smtClean="0"/>
                        <a:t>of</a:t>
                      </a:r>
                      <a:r>
                        <a:rPr lang="de-DE" sz="1200" baseline="0" dirty="0" smtClean="0"/>
                        <a:t> </a:t>
                      </a:r>
                      <a:r>
                        <a:rPr lang="de-DE" sz="1200" baseline="0" dirty="0" err="1" smtClean="0"/>
                        <a:t>current</a:t>
                      </a:r>
                      <a:r>
                        <a:rPr lang="de-DE" sz="1200" baseline="0" dirty="0" smtClean="0"/>
                        <a:t> </a:t>
                      </a:r>
                      <a:r>
                        <a:rPr lang="de-DE" sz="1200" baseline="0" dirty="0" err="1" smtClean="0"/>
                        <a:t>function</a:t>
                      </a:r>
                      <a:endParaRPr lang="de-DE" sz="1200" dirty="0"/>
                    </a:p>
                  </a:txBody>
                  <a:tcPr>
                    <a:solidFill>
                      <a:schemeClr val="accent4">
                        <a:lumMod val="40000"/>
                        <a:lumOff val="60000"/>
                      </a:schemeClr>
                    </a:solidFill>
                  </a:tcPr>
                </a:tc>
                <a:extLst>
                  <a:ext uri="{0D108BD9-81ED-4DB2-BD59-A6C34878D82A}">
                    <a16:rowId xmlns:a16="http://schemas.microsoft.com/office/drawing/2014/main" val="3408973096"/>
                  </a:ext>
                </a:extLst>
              </a:tr>
              <a:tr h="370840">
                <a:tc>
                  <a:txBody>
                    <a:bodyPr/>
                    <a:lstStyle/>
                    <a:p>
                      <a:r>
                        <a:rPr lang="de-DE" sz="1200" dirty="0" err="1" smtClean="0"/>
                        <a:t>Function</a:t>
                      </a:r>
                      <a:r>
                        <a:rPr lang="de-DE" sz="1200" dirty="0" smtClean="0"/>
                        <a:t> </a:t>
                      </a:r>
                      <a:r>
                        <a:rPr lang="de-DE" sz="1200" dirty="0" err="1" smtClean="0"/>
                        <a:t>parameters</a:t>
                      </a:r>
                      <a:endParaRPr lang="de-DE" sz="1200" dirty="0"/>
                    </a:p>
                  </a:txBody>
                  <a:tcPr>
                    <a:solidFill>
                      <a:schemeClr val="accent4">
                        <a:lumMod val="40000"/>
                        <a:lumOff val="60000"/>
                      </a:schemeClr>
                    </a:solidFill>
                  </a:tcPr>
                </a:tc>
                <a:extLst>
                  <a:ext uri="{0D108BD9-81ED-4DB2-BD59-A6C34878D82A}">
                    <a16:rowId xmlns:a16="http://schemas.microsoft.com/office/drawing/2014/main" val="3093795967"/>
                  </a:ext>
                </a:extLst>
              </a:tr>
              <a:tr h="370840">
                <a:tc>
                  <a:txBody>
                    <a:bodyPr/>
                    <a:lstStyle/>
                    <a:p>
                      <a:r>
                        <a:rPr lang="de-DE" sz="1200" dirty="0" err="1" smtClean="0"/>
                        <a:t>Saved</a:t>
                      </a:r>
                      <a:r>
                        <a:rPr lang="de-DE" sz="1200" dirty="0" smtClean="0"/>
                        <a:t> Register</a:t>
                      </a:r>
                      <a:r>
                        <a:rPr lang="de-DE" sz="1200" baseline="0" dirty="0" smtClean="0"/>
                        <a:t> Values</a:t>
                      </a:r>
                      <a:endParaRPr lang="de-DE" sz="1200" dirty="0"/>
                    </a:p>
                  </a:txBody>
                  <a:tcPr>
                    <a:solidFill>
                      <a:schemeClr val="accent4">
                        <a:lumMod val="40000"/>
                        <a:lumOff val="60000"/>
                      </a:schemeClr>
                    </a:solidFill>
                  </a:tcPr>
                </a:tc>
                <a:extLst>
                  <a:ext uri="{0D108BD9-81ED-4DB2-BD59-A6C34878D82A}">
                    <a16:rowId xmlns:a16="http://schemas.microsoft.com/office/drawing/2014/main" val="3325844844"/>
                  </a:ext>
                </a:extLst>
              </a:tr>
              <a:tr h="370840">
                <a:tc>
                  <a:txBody>
                    <a:bodyPr/>
                    <a:lstStyle/>
                    <a:p>
                      <a:r>
                        <a:rPr lang="de-DE" sz="1200" dirty="0" smtClean="0"/>
                        <a:t>Return </a:t>
                      </a:r>
                      <a:r>
                        <a:rPr lang="de-DE" sz="1200" dirty="0" err="1" smtClean="0"/>
                        <a:t>Address</a:t>
                      </a:r>
                      <a:endParaRPr lang="de-DE" sz="1200" dirty="0"/>
                    </a:p>
                  </a:txBody>
                  <a:tcPr>
                    <a:solidFill>
                      <a:schemeClr val="accent4">
                        <a:lumMod val="40000"/>
                        <a:lumOff val="60000"/>
                      </a:schemeClr>
                    </a:solidFill>
                  </a:tcPr>
                </a:tc>
                <a:extLst>
                  <a:ext uri="{0D108BD9-81ED-4DB2-BD59-A6C34878D82A}">
                    <a16:rowId xmlns:a16="http://schemas.microsoft.com/office/drawing/2014/main" val="749739771"/>
                  </a:ext>
                </a:extLst>
              </a:tr>
              <a:tr h="370840">
                <a:tc>
                  <a:txBody>
                    <a:bodyPr/>
                    <a:lstStyle/>
                    <a:p>
                      <a:r>
                        <a:rPr lang="de-DE" sz="1200" dirty="0" smtClean="0"/>
                        <a:t>Stack Pointer</a:t>
                      </a:r>
                      <a:endParaRPr lang="de-DE" sz="1200" dirty="0"/>
                    </a:p>
                  </a:txBody>
                  <a:tcPr>
                    <a:solidFill>
                      <a:schemeClr val="accent4">
                        <a:lumMod val="40000"/>
                        <a:lumOff val="60000"/>
                      </a:schemeClr>
                    </a:solidFill>
                  </a:tcPr>
                </a:tc>
                <a:extLst>
                  <a:ext uri="{0D108BD9-81ED-4DB2-BD59-A6C34878D82A}">
                    <a16:rowId xmlns:a16="http://schemas.microsoft.com/office/drawing/2014/main" val="2611233012"/>
                  </a:ext>
                </a:extLst>
              </a:tr>
            </a:tbl>
          </a:graphicData>
        </a:graphic>
      </p:graphicFrame>
      <p:sp>
        <p:nvSpPr>
          <p:cNvPr id="6" name="Textfeld 5"/>
          <p:cNvSpPr txBox="1"/>
          <p:nvPr/>
        </p:nvSpPr>
        <p:spPr>
          <a:xfrm>
            <a:off x="8976320" y="3799344"/>
            <a:ext cx="2465740" cy="276999"/>
          </a:xfrm>
          <a:prstGeom prst="rect">
            <a:avLst/>
          </a:prstGeom>
          <a:noFill/>
        </p:spPr>
        <p:txBody>
          <a:bodyPr wrap="none" rtlCol="0">
            <a:spAutoFit/>
          </a:bodyPr>
          <a:lstStyle/>
          <a:p>
            <a:r>
              <a:rPr lang="de-DE" sz="1200" dirty="0" err="1" smtClean="0"/>
              <a:t>Example</a:t>
            </a:r>
            <a:r>
              <a:rPr lang="de-DE" sz="1200" dirty="0" smtClean="0"/>
              <a:t> </a:t>
            </a:r>
            <a:r>
              <a:rPr lang="de-DE" sz="1200" dirty="0" err="1" smtClean="0"/>
              <a:t>of</a:t>
            </a:r>
            <a:r>
              <a:rPr lang="de-DE" sz="1200" dirty="0" smtClean="0"/>
              <a:t> a </a:t>
            </a:r>
            <a:r>
              <a:rPr lang="de-DE" sz="1200" dirty="0" err="1" smtClean="0"/>
              <a:t>stack</a:t>
            </a:r>
            <a:r>
              <a:rPr lang="de-DE" sz="1200" dirty="0" smtClean="0"/>
              <a:t> </a:t>
            </a:r>
            <a:r>
              <a:rPr lang="de-DE" sz="1200" dirty="0" err="1" smtClean="0"/>
              <a:t>data</a:t>
            </a:r>
            <a:r>
              <a:rPr lang="de-DE" sz="1200" dirty="0" smtClean="0"/>
              <a:t> </a:t>
            </a:r>
            <a:r>
              <a:rPr lang="de-DE" sz="1200" dirty="0" err="1" smtClean="0"/>
              <a:t>structure</a:t>
            </a:r>
            <a:endParaRPr lang="de-DE" sz="1200" dirty="0"/>
          </a:p>
        </p:txBody>
      </p:sp>
    </p:spTree>
    <p:extLst>
      <p:ext uri="{BB962C8B-B14F-4D97-AF65-F5344CB8AC3E}">
        <p14:creationId xmlns:p14="http://schemas.microsoft.com/office/powerpoint/2010/main" val="13481788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a:t>Stack </a:t>
            </a:r>
            <a:r>
              <a:rPr lang="en-US" dirty="0" smtClean="0"/>
              <a:t>Overflow Demo</a:t>
            </a:r>
            <a:endParaRPr lang="en-US" dirty="0"/>
          </a:p>
          <a:p>
            <a:endParaRPr lang="de-DE" dirty="0"/>
          </a:p>
        </p:txBody>
      </p:sp>
      <p:sp>
        <p:nvSpPr>
          <p:cNvPr id="3" name="Textplatzhalter 2"/>
          <p:cNvSpPr>
            <a:spLocks noGrp="1"/>
          </p:cNvSpPr>
          <p:nvPr>
            <p:ph type="body" sz="quarter" idx="10"/>
          </p:nvPr>
        </p:nvSpPr>
        <p:spPr/>
        <p:txBody>
          <a:bodyPr/>
          <a:lstStyle/>
          <a:p>
            <a:r>
              <a:rPr lang="de-DE" dirty="0" smtClean="0"/>
              <a:t>On x86 Systems </a:t>
            </a:r>
            <a:r>
              <a:rPr lang="de-DE" dirty="0" err="1" smtClean="0"/>
              <a:t>with</a:t>
            </a:r>
            <a:r>
              <a:rPr lang="de-DE" dirty="0" smtClean="0"/>
              <a:t> </a:t>
            </a:r>
            <a:r>
              <a:rPr lang="de-DE" dirty="0" err="1" smtClean="0"/>
              <a:t>virtual</a:t>
            </a:r>
            <a:r>
              <a:rPr lang="de-DE" dirty="0" smtClean="0"/>
              <a:t> </a:t>
            </a:r>
            <a:r>
              <a:rPr lang="de-DE" dirty="0" err="1" smtClean="0"/>
              <a:t>memory</a:t>
            </a:r>
            <a:r>
              <a:rPr lang="de-DE" dirty="0" smtClean="0"/>
              <a:t>, a </a:t>
            </a:r>
            <a:r>
              <a:rPr lang="de-DE" dirty="0" err="1" smtClean="0"/>
              <a:t>stack</a:t>
            </a:r>
            <a:r>
              <a:rPr lang="de-DE" dirty="0" smtClean="0"/>
              <a:t> </a:t>
            </a:r>
            <a:r>
              <a:rPr lang="de-DE" dirty="0" err="1" smtClean="0"/>
              <a:t>overflow</a:t>
            </a:r>
            <a:r>
              <a:rPr lang="de-DE" dirty="0" smtClean="0"/>
              <a:t> </a:t>
            </a:r>
            <a:r>
              <a:rPr lang="de-DE" dirty="0" err="1" smtClean="0"/>
              <a:t>is</a:t>
            </a:r>
            <a:r>
              <a:rPr lang="de-DE" dirty="0" smtClean="0"/>
              <a:t> </a:t>
            </a:r>
            <a:r>
              <a:rPr lang="de-DE" dirty="0" err="1" smtClean="0"/>
              <a:t>detected</a:t>
            </a:r>
            <a:r>
              <a:rPr lang="de-DE" dirty="0" smtClean="0"/>
              <a:t> </a:t>
            </a:r>
            <a:r>
              <a:rPr lang="de-DE" dirty="0" err="1" smtClean="0"/>
              <a:t>by</a:t>
            </a:r>
            <a:r>
              <a:rPr lang="de-DE" dirty="0" smtClean="0"/>
              <a:t> </a:t>
            </a:r>
            <a:r>
              <a:rPr lang="de-DE" dirty="0" err="1" smtClean="0"/>
              <a:t>the</a:t>
            </a:r>
            <a:r>
              <a:rPr lang="de-DE" dirty="0" smtClean="0"/>
              <a:t> </a:t>
            </a:r>
            <a:r>
              <a:rPr lang="de-DE" dirty="0" err="1" smtClean="0"/>
              <a:t>operating</a:t>
            </a:r>
            <a:r>
              <a:rPr lang="de-DE" dirty="0" smtClean="0"/>
              <a:t> </a:t>
            </a:r>
            <a:r>
              <a:rPr lang="de-DE" dirty="0" err="1" smtClean="0"/>
              <a:t>system</a:t>
            </a:r>
            <a:endParaRPr lang="de-DE" dirty="0" smtClean="0"/>
          </a:p>
          <a:p>
            <a:endParaRPr lang="de-DE" dirty="0"/>
          </a:p>
          <a:p>
            <a:r>
              <a:rPr lang="de-DE" dirty="0" err="1" smtClean="0"/>
              <a:t>Program</a:t>
            </a:r>
            <a:r>
              <a:rPr lang="de-DE" dirty="0" smtClean="0"/>
              <a:t> </a:t>
            </a:r>
            <a:r>
              <a:rPr lang="de-DE" dirty="0" err="1" smtClean="0"/>
              <a:t>that</a:t>
            </a:r>
            <a:r>
              <a:rPr lang="de-DE" dirty="0" smtClean="0"/>
              <a:t> </a:t>
            </a:r>
            <a:r>
              <a:rPr lang="de-DE" dirty="0" err="1" smtClean="0"/>
              <a:t>causes</a:t>
            </a:r>
            <a:r>
              <a:rPr lang="de-DE" dirty="0" smtClean="0"/>
              <a:t> </a:t>
            </a:r>
            <a:r>
              <a:rPr lang="de-DE" dirty="0" err="1" smtClean="0"/>
              <a:t>the</a:t>
            </a:r>
            <a:r>
              <a:rPr lang="de-DE" dirty="0" smtClean="0"/>
              <a:t> </a:t>
            </a:r>
            <a:r>
              <a:rPr lang="de-DE" dirty="0" err="1" smtClean="0"/>
              <a:t>stack</a:t>
            </a:r>
            <a:r>
              <a:rPr lang="de-DE" dirty="0" smtClean="0"/>
              <a:t> </a:t>
            </a:r>
            <a:r>
              <a:rPr lang="de-DE" dirty="0" err="1" smtClean="0"/>
              <a:t>overflow</a:t>
            </a:r>
            <a:r>
              <a:rPr lang="de-DE" dirty="0" smtClean="0"/>
              <a:t> </a:t>
            </a:r>
            <a:r>
              <a:rPr lang="de-DE" dirty="0" err="1" smtClean="0"/>
              <a:t>is</a:t>
            </a:r>
            <a:r>
              <a:rPr lang="de-DE" dirty="0" smtClean="0"/>
              <a:t> </a:t>
            </a:r>
            <a:r>
              <a:rPr lang="de-DE" dirty="0" err="1" smtClean="0"/>
              <a:t>terminated</a:t>
            </a:r>
            <a:r>
              <a:rPr lang="de-DE" dirty="0" smtClean="0"/>
              <a:t>, </a:t>
            </a:r>
            <a:r>
              <a:rPr lang="de-DE" dirty="0" err="1" smtClean="0"/>
              <a:t>the</a:t>
            </a:r>
            <a:r>
              <a:rPr lang="de-DE" dirty="0" smtClean="0"/>
              <a:t> </a:t>
            </a:r>
            <a:r>
              <a:rPr lang="de-DE" dirty="0" err="1" smtClean="0"/>
              <a:t>rest</a:t>
            </a:r>
            <a:r>
              <a:rPr lang="de-DE" dirty="0" smtClean="0"/>
              <a:t> </a:t>
            </a:r>
            <a:r>
              <a:rPr lang="de-DE" dirty="0" err="1" smtClean="0"/>
              <a:t>of</a:t>
            </a:r>
            <a:r>
              <a:rPr lang="de-DE" dirty="0" smtClean="0"/>
              <a:t> </a:t>
            </a:r>
            <a:r>
              <a:rPr lang="de-DE" dirty="0" err="1" smtClean="0"/>
              <a:t>the</a:t>
            </a:r>
            <a:r>
              <a:rPr lang="de-DE" dirty="0" smtClean="0"/>
              <a:t> </a:t>
            </a:r>
            <a:r>
              <a:rPr lang="de-DE" dirty="0" err="1" smtClean="0"/>
              <a:t>system</a:t>
            </a:r>
            <a:r>
              <a:rPr lang="de-DE" dirty="0" smtClean="0"/>
              <a:t> </a:t>
            </a:r>
            <a:r>
              <a:rPr lang="de-DE" dirty="0" err="1" smtClean="0"/>
              <a:t>remains</a:t>
            </a:r>
            <a:r>
              <a:rPr lang="de-DE" dirty="0" smtClean="0"/>
              <a:t> </a:t>
            </a:r>
            <a:r>
              <a:rPr lang="de-DE" dirty="0" err="1" smtClean="0"/>
              <a:t>unaffected</a:t>
            </a:r>
            <a:endParaRPr lang="de-DE" dirty="0" smtClean="0"/>
          </a:p>
          <a:p>
            <a:endParaRPr lang="de-DE" dirty="0"/>
          </a:p>
          <a:p>
            <a:r>
              <a:rPr lang="de-DE" dirty="0" smtClean="0"/>
              <a:t>On </a:t>
            </a:r>
            <a:r>
              <a:rPr lang="de-DE" dirty="0" err="1" smtClean="0"/>
              <a:t>many</a:t>
            </a:r>
            <a:r>
              <a:rPr lang="de-DE" dirty="0" smtClean="0"/>
              <a:t> </a:t>
            </a:r>
            <a:r>
              <a:rPr lang="de-DE" dirty="0" err="1" smtClean="0"/>
              <a:t>embedded</a:t>
            </a:r>
            <a:r>
              <a:rPr lang="de-DE" dirty="0" smtClean="0"/>
              <a:t> </a:t>
            </a:r>
            <a:r>
              <a:rPr lang="de-DE" dirty="0" err="1" smtClean="0"/>
              <a:t>systems</a:t>
            </a:r>
            <a:r>
              <a:rPr lang="de-DE" dirty="0" smtClean="0"/>
              <a:t> such </a:t>
            </a:r>
            <a:r>
              <a:rPr lang="de-DE" dirty="0" err="1" smtClean="0"/>
              <a:t>memory</a:t>
            </a:r>
            <a:r>
              <a:rPr lang="de-DE" dirty="0" smtClean="0"/>
              <a:t> </a:t>
            </a:r>
            <a:r>
              <a:rPr lang="de-DE" dirty="0" err="1" smtClean="0"/>
              <a:t>protection</a:t>
            </a:r>
            <a:r>
              <a:rPr lang="de-DE" dirty="0" smtClean="0"/>
              <a:t> </a:t>
            </a:r>
            <a:r>
              <a:rPr lang="de-DE" dirty="0" err="1" smtClean="0"/>
              <a:t>is</a:t>
            </a:r>
            <a:r>
              <a:rPr lang="de-DE" dirty="0" smtClean="0"/>
              <a:t> not </a:t>
            </a:r>
            <a:r>
              <a:rPr lang="de-DE" dirty="0" err="1" smtClean="0"/>
              <a:t>available</a:t>
            </a:r>
            <a:r>
              <a:rPr lang="de-DE" dirty="0" smtClean="0"/>
              <a:t>, </a:t>
            </a:r>
            <a:r>
              <a:rPr lang="de-DE" dirty="0" err="1" smtClean="0"/>
              <a:t>stack</a:t>
            </a:r>
            <a:r>
              <a:rPr lang="de-DE" dirty="0" smtClean="0"/>
              <a:t> </a:t>
            </a:r>
            <a:r>
              <a:rPr lang="de-DE" dirty="0" err="1" smtClean="0"/>
              <a:t>overflow</a:t>
            </a:r>
            <a:r>
              <a:rPr lang="de-DE" dirty="0" smtClean="0"/>
              <a:t> </a:t>
            </a:r>
            <a:r>
              <a:rPr lang="de-DE" dirty="0" err="1" smtClean="0"/>
              <a:t>can</a:t>
            </a:r>
            <a:r>
              <a:rPr lang="de-DE" dirty="0" smtClean="0"/>
              <a:t> </a:t>
            </a:r>
            <a:r>
              <a:rPr lang="de-DE" dirty="0" err="1" smtClean="0"/>
              <a:t>corrput</a:t>
            </a:r>
            <a:r>
              <a:rPr lang="de-DE" dirty="0" smtClean="0"/>
              <a:t> </a:t>
            </a:r>
            <a:r>
              <a:rPr lang="de-DE" dirty="0" err="1" smtClean="0"/>
              <a:t>other</a:t>
            </a:r>
            <a:r>
              <a:rPr lang="de-DE" dirty="0" smtClean="0"/>
              <a:t> </a:t>
            </a:r>
            <a:r>
              <a:rPr lang="de-DE" dirty="0" err="1" smtClean="0"/>
              <a:t>running</a:t>
            </a:r>
            <a:r>
              <a:rPr lang="de-DE" dirty="0" smtClean="0"/>
              <a:t> </a:t>
            </a:r>
            <a:r>
              <a:rPr lang="de-DE" dirty="0" err="1" smtClean="0"/>
              <a:t>tasks</a:t>
            </a:r>
            <a:r>
              <a:rPr lang="de-DE" dirty="0" smtClean="0"/>
              <a:t> </a:t>
            </a:r>
            <a:r>
              <a:rPr lang="de-DE" dirty="0" err="1" smtClean="0"/>
              <a:t>and</a:t>
            </a:r>
            <a:r>
              <a:rPr lang="de-DE" dirty="0" smtClean="0"/>
              <a:t> </a:t>
            </a:r>
            <a:r>
              <a:rPr lang="de-DE" dirty="0" err="1" smtClean="0"/>
              <a:t>the</a:t>
            </a:r>
            <a:r>
              <a:rPr lang="de-DE" dirty="0" smtClean="0"/>
              <a:t> </a:t>
            </a:r>
            <a:r>
              <a:rPr lang="de-DE" dirty="0" err="1" smtClean="0"/>
              <a:t>operating</a:t>
            </a:r>
            <a:r>
              <a:rPr lang="de-DE" dirty="0" smtClean="0"/>
              <a:t> </a:t>
            </a:r>
            <a:r>
              <a:rPr lang="de-DE" dirty="0" err="1" smtClean="0"/>
              <a:t>system</a:t>
            </a:r>
            <a:endParaRPr lang="de-DE" dirty="0"/>
          </a:p>
          <a:p>
            <a:endParaRPr lang="de-DE" dirty="0" smtClean="0"/>
          </a:p>
          <a:p>
            <a:r>
              <a:rPr lang="de-DE" dirty="0" smtClean="0"/>
              <a:t>The </a:t>
            </a:r>
            <a:r>
              <a:rPr lang="de-DE" dirty="0" err="1" smtClean="0"/>
              <a:t>following</a:t>
            </a:r>
            <a:r>
              <a:rPr lang="de-DE" dirty="0" smtClean="0"/>
              <a:t> </a:t>
            </a:r>
            <a:r>
              <a:rPr lang="de-DE" dirty="0" err="1" smtClean="0"/>
              <a:t>demo</a:t>
            </a:r>
            <a:r>
              <a:rPr lang="de-DE" dirty="0" smtClean="0"/>
              <a:t> </a:t>
            </a:r>
            <a:r>
              <a:rPr lang="de-DE" dirty="0" err="1" smtClean="0"/>
              <a:t>demonstrates</a:t>
            </a:r>
            <a:r>
              <a:rPr lang="de-DE" dirty="0" smtClean="0"/>
              <a:t> a </a:t>
            </a:r>
            <a:r>
              <a:rPr lang="de-DE" dirty="0" err="1" smtClean="0"/>
              <a:t>stack</a:t>
            </a:r>
            <a:r>
              <a:rPr lang="de-DE" dirty="0" smtClean="0"/>
              <a:t> </a:t>
            </a:r>
            <a:r>
              <a:rPr lang="de-DE" dirty="0" err="1" smtClean="0"/>
              <a:t>overflow</a:t>
            </a:r>
            <a:r>
              <a:rPr lang="de-DE" dirty="0" smtClean="0"/>
              <a:t> in </a:t>
            </a:r>
            <a:r>
              <a:rPr lang="de-DE" dirty="0" err="1" smtClean="0"/>
              <a:t>the</a:t>
            </a:r>
            <a:r>
              <a:rPr lang="de-DE" dirty="0" smtClean="0"/>
              <a:t> </a:t>
            </a:r>
            <a:r>
              <a:rPr lang="de-DE" dirty="0" err="1" smtClean="0"/>
              <a:t>development</a:t>
            </a:r>
            <a:r>
              <a:rPr lang="de-DE" dirty="0" smtClean="0"/>
              <a:t> </a:t>
            </a:r>
            <a:r>
              <a:rPr lang="de-DE" dirty="0" err="1" smtClean="0"/>
              <a:t>environment</a:t>
            </a:r>
            <a:r>
              <a:rPr lang="de-DE" dirty="0" smtClean="0"/>
              <a:t> </a:t>
            </a:r>
            <a:r>
              <a:rPr lang="de-DE" dirty="0" err="1" smtClean="0"/>
              <a:t>running</a:t>
            </a:r>
            <a:r>
              <a:rPr lang="de-DE" dirty="0" smtClean="0"/>
              <a:t> a </a:t>
            </a:r>
            <a:r>
              <a:rPr lang="de-DE" dirty="0" err="1" smtClean="0"/>
              <a:t>linux</a:t>
            </a:r>
            <a:r>
              <a:rPr lang="de-DE" dirty="0" smtClean="0"/>
              <a:t> </a:t>
            </a:r>
            <a:r>
              <a:rPr lang="de-DE" dirty="0" err="1" smtClean="0"/>
              <a:t>system</a:t>
            </a:r>
            <a:r>
              <a:rPr lang="de-DE" dirty="0" smtClean="0"/>
              <a:t> </a:t>
            </a:r>
            <a:r>
              <a:rPr lang="de-DE" dirty="0" err="1" smtClean="0"/>
              <a:t>with</a:t>
            </a:r>
            <a:r>
              <a:rPr lang="de-DE" dirty="0" smtClean="0"/>
              <a:t> </a:t>
            </a:r>
            <a:r>
              <a:rPr lang="de-DE" dirty="0" err="1" smtClean="0"/>
              <a:t>virtual</a:t>
            </a:r>
            <a:r>
              <a:rPr lang="de-DE" dirty="0" smtClean="0"/>
              <a:t> </a:t>
            </a:r>
            <a:r>
              <a:rPr lang="de-DE" dirty="0" err="1" smtClean="0"/>
              <a:t>memory</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55</a:t>
            </a:fld>
            <a:endParaRPr lang="en-US" dirty="0"/>
          </a:p>
        </p:txBody>
      </p:sp>
      <p:sp>
        <p:nvSpPr>
          <p:cNvPr id="5" name="Rechteck: obere Ecken abgerundet 15">
            <a:extLst>
              <a:ext uri="{FF2B5EF4-FFF2-40B4-BE49-F238E27FC236}">
                <a16:creationId xmlns:a16="http://schemas.microsoft.com/office/drawing/2014/main" id="{CAE35E83-2862-16E6-E58D-DC9E78394A50}"/>
              </a:ext>
            </a:extLst>
          </p:cNvPr>
          <p:cNvSpPr/>
          <p:nvPr/>
        </p:nvSpPr>
        <p:spPr>
          <a:xfrm>
            <a:off x="3863752" y="5157192"/>
            <a:ext cx="4464496" cy="1700808"/>
          </a:xfrm>
          <a:prstGeom prst="round2SameRect">
            <a:avLst/>
          </a:prstGeom>
          <a:solidFill>
            <a:srgbClr val="00B05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t>D E M O</a:t>
            </a:r>
            <a:endParaRPr lang="en-US" sz="1600" dirty="0"/>
          </a:p>
          <a:p>
            <a:pPr algn="ctr"/>
            <a:endParaRPr lang="en-US" sz="1600" dirty="0"/>
          </a:p>
          <a:p>
            <a:pPr algn="ctr"/>
            <a:r>
              <a:rPr lang="en-US" sz="1600" dirty="0" smtClean="0"/>
              <a:t>Stack Overflow</a:t>
            </a:r>
            <a:endParaRPr lang="en-US" sz="1600" dirty="0"/>
          </a:p>
          <a:p>
            <a:pPr algn="ctr"/>
            <a:endParaRPr lang="en-US" sz="1600" dirty="0"/>
          </a:p>
          <a:p>
            <a:pPr algn="ctr"/>
            <a:r>
              <a:rPr lang="en-US" sz="1600" b="1" dirty="0">
                <a:latin typeface="Courier New" panose="02070309020205020404" pitchFamily="49" charset="0"/>
                <a:cs typeface="Courier New" panose="02070309020205020404" pitchFamily="49" charset="0"/>
              </a:rPr>
              <a:t>06_vs-code-extensions</a:t>
            </a:r>
          </a:p>
        </p:txBody>
      </p:sp>
    </p:spTree>
    <p:extLst>
      <p:ext uri="{BB962C8B-B14F-4D97-AF65-F5344CB8AC3E}">
        <p14:creationId xmlns:p14="http://schemas.microsoft.com/office/powerpoint/2010/main" val="713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a:t>Stack </a:t>
            </a:r>
            <a:r>
              <a:rPr lang="en-US" dirty="0" smtClean="0"/>
              <a:t>Structure of Infineon AURIX</a:t>
            </a:r>
            <a:endParaRPr lang="en-US" dirty="0"/>
          </a:p>
          <a:p>
            <a:endParaRPr lang="de-DE" dirty="0"/>
          </a:p>
        </p:txBody>
      </p:sp>
      <p:sp>
        <p:nvSpPr>
          <p:cNvPr id="3" name="Textplatzhalter 2"/>
          <p:cNvSpPr>
            <a:spLocks noGrp="1"/>
          </p:cNvSpPr>
          <p:nvPr>
            <p:ph type="body" sz="quarter" idx="10"/>
          </p:nvPr>
        </p:nvSpPr>
        <p:spPr/>
        <p:txBody>
          <a:bodyPr/>
          <a:lstStyle/>
          <a:p>
            <a:pPr marL="0" indent="0">
              <a:buNone/>
            </a:pPr>
            <a:r>
              <a:rPr lang="de-DE" b="1" dirty="0" smtClean="0"/>
              <a:t>Stack on </a:t>
            </a:r>
            <a:r>
              <a:rPr lang="de-DE" b="1" dirty="0" err="1" smtClean="0"/>
              <a:t>the</a:t>
            </a:r>
            <a:r>
              <a:rPr lang="de-DE" b="1" dirty="0" smtClean="0"/>
              <a:t> Infineon AURIX </a:t>
            </a:r>
            <a:r>
              <a:rPr lang="de-DE" b="1" dirty="0" err="1" smtClean="0"/>
              <a:t>controller</a:t>
            </a:r>
            <a:r>
              <a:rPr lang="de-DE" b="1" dirty="0" smtClean="0"/>
              <a:t>:</a:t>
            </a:r>
          </a:p>
          <a:p>
            <a:r>
              <a:rPr lang="de-DE" dirty="0" smtClean="0"/>
              <a:t>On AURIX Controllers </a:t>
            </a:r>
            <a:r>
              <a:rPr lang="de-DE" dirty="0" err="1" smtClean="0"/>
              <a:t>the</a:t>
            </a:r>
            <a:r>
              <a:rPr lang="de-DE" dirty="0" smtClean="0"/>
              <a:t> </a:t>
            </a:r>
            <a:r>
              <a:rPr lang="de-DE" dirty="0" err="1" smtClean="0"/>
              <a:t>stack</a:t>
            </a:r>
            <a:r>
              <a:rPr lang="de-DE" dirty="0" smtClean="0"/>
              <a:t> </a:t>
            </a:r>
            <a:r>
              <a:rPr lang="de-DE" dirty="0" err="1" smtClean="0"/>
              <a:t>structure</a:t>
            </a:r>
            <a:r>
              <a:rPr lang="de-DE" dirty="0" smtClean="0"/>
              <a:t> </a:t>
            </a:r>
            <a:r>
              <a:rPr lang="de-DE" dirty="0" err="1" smtClean="0"/>
              <a:t>consists</a:t>
            </a:r>
            <a:r>
              <a:rPr lang="de-DE" dirty="0" smtClean="0"/>
              <a:t> </a:t>
            </a:r>
            <a:r>
              <a:rPr lang="de-DE" dirty="0" err="1" smtClean="0"/>
              <a:t>of</a:t>
            </a:r>
            <a:r>
              <a:rPr lang="de-DE" dirty="0" smtClean="0"/>
              <a:t> </a:t>
            </a:r>
            <a:r>
              <a:rPr lang="de-DE" dirty="0" err="1" smtClean="0"/>
              <a:t>two</a:t>
            </a:r>
            <a:r>
              <a:rPr lang="de-DE" dirty="0" smtClean="0"/>
              <a:t> </a:t>
            </a:r>
            <a:r>
              <a:rPr lang="de-DE" dirty="0" err="1" smtClean="0"/>
              <a:t>components</a:t>
            </a:r>
            <a:r>
              <a:rPr lang="de-DE" dirty="0" smtClean="0"/>
              <a:t>:</a:t>
            </a:r>
          </a:p>
          <a:p>
            <a:pPr lvl="1"/>
            <a:r>
              <a:rPr lang="de-DE" dirty="0" err="1" smtClean="0"/>
              <a:t>Context</a:t>
            </a:r>
            <a:r>
              <a:rPr lang="de-DE" dirty="0" smtClean="0"/>
              <a:t> Switch Area: Stores </a:t>
            </a:r>
            <a:r>
              <a:rPr lang="de-DE" dirty="0" err="1" smtClean="0"/>
              <a:t>core</a:t>
            </a:r>
            <a:r>
              <a:rPr lang="de-DE" dirty="0" smtClean="0"/>
              <a:t> </a:t>
            </a:r>
            <a:r>
              <a:rPr lang="de-DE" dirty="0" err="1" smtClean="0"/>
              <a:t>specific</a:t>
            </a:r>
            <a:r>
              <a:rPr lang="de-DE" dirty="0" smtClean="0"/>
              <a:t> </a:t>
            </a:r>
            <a:r>
              <a:rPr lang="de-DE" dirty="0" err="1" smtClean="0"/>
              <a:t>registers</a:t>
            </a:r>
            <a:r>
              <a:rPr lang="de-DE" dirty="0" smtClean="0"/>
              <a:t>:</a:t>
            </a:r>
          </a:p>
          <a:p>
            <a:pPr lvl="2"/>
            <a:r>
              <a:rPr lang="de-DE" dirty="0" smtClean="0"/>
              <a:t>General-</a:t>
            </a:r>
            <a:r>
              <a:rPr lang="de-DE" dirty="0" err="1" smtClean="0"/>
              <a:t>purpose</a:t>
            </a:r>
            <a:r>
              <a:rPr lang="de-DE" dirty="0" smtClean="0"/>
              <a:t> </a:t>
            </a:r>
            <a:r>
              <a:rPr lang="de-DE" dirty="0" err="1" smtClean="0"/>
              <a:t>registers</a:t>
            </a:r>
            <a:endParaRPr lang="de-DE" dirty="0" smtClean="0"/>
          </a:p>
          <a:p>
            <a:pPr lvl="2"/>
            <a:r>
              <a:rPr lang="de-DE" dirty="0" err="1" smtClean="0"/>
              <a:t>Program</a:t>
            </a:r>
            <a:r>
              <a:rPr lang="de-DE" dirty="0" smtClean="0"/>
              <a:t> </a:t>
            </a:r>
            <a:r>
              <a:rPr lang="de-DE" dirty="0" err="1" smtClean="0"/>
              <a:t>counter</a:t>
            </a:r>
            <a:endParaRPr lang="de-DE" dirty="0" smtClean="0"/>
          </a:p>
          <a:p>
            <a:pPr lvl="2"/>
            <a:r>
              <a:rPr lang="de-DE" dirty="0" err="1" smtClean="0"/>
              <a:t>Processor</a:t>
            </a:r>
            <a:r>
              <a:rPr lang="de-DE" dirty="0" smtClean="0"/>
              <a:t> </a:t>
            </a:r>
            <a:r>
              <a:rPr lang="de-DE" dirty="0" err="1" smtClean="0"/>
              <a:t>status</a:t>
            </a:r>
            <a:endParaRPr lang="de-DE" dirty="0" smtClean="0"/>
          </a:p>
          <a:p>
            <a:pPr lvl="2"/>
            <a:r>
              <a:rPr lang="de-DE" dirty="0" smtClean="0"/>
              <a:t>Stack </a:t>
            </a:r>
            <a:r>
              <a:rPr lang="de-DE" dirty="0" err="1" smtClean="0"/>
              <a:t>pointer</a:t>
            </a:r>
            <a:endParaRPr lang="de-DE" dirty="0" smtClean="0"/>
          </a:p>
          <a:p>
            <a:pPr lvl="1"/>
            <a:r>
              <a:rPr lang="de-DE" dirty="0" smtClean="0"/>
              <a:t>Stack: Stores all </a:t>
            </a:r>
            <a:r>
              <a:rPr lang="de-DE" dirty="0" err="1" smtClean="0"/>
              <a:t>other</a:t>
            </a:r>
            <a:r>
              <a:rPr lang="de-DE" dirty="0" smtClean="0"/>
              <a:t> </a:t>
            </a:r>
            <a:r>
              <a:rPr lang="de-DE" dirty="0" err="1" smtClean="0"/>
              <a:t>information</a:t>
            </a:r>
            <a:r>
              <a:rPr lang="de-DE" dirty="0" smtClean="0"/>
              <a:t>:</a:t>
            </a:r>
          </a:p>
          <a:p>
            <a:pPr lvl="2"/>
            <a:r>
              <a:rPr lang="de-DE" dirty="0" err="1" smtClean="0"/>
              <a:t>Local</a:t>
            </a:r>
            <a:r>
              <a:rPr lang="de-DE" dirty="0" smtClean="0"/>
              <a:t> variables</a:t>
            </a:r>
          </a:p>
          <a:p>
            <a:pPr lvl="2"/>
            <a:r>
              <a:rPr lang="de-DE" dirty="0" err="1" smtClean="0"/>
              <a:t>Function</a:t>
            </a:r>
            <a:r>
              <a:rPr lang="de-DE" dirty="0" smtClean="0"/>
              <a:t> </a:t>
            </a:r>
            <a:r>
              <a:rPr lang="de-DE" dirty="0" err="1" smtClean="0"/>
              <a:t>call</a:t>
            </a:r>
            <a:r>
              <a:rPr lang="de-DE" dirty="0" smtClean="0"/>
              <a:t> </a:t>
            </a:r>
            <a:r>
              <a:rPr lang="de-DE" dirty="0" err="1" smtClean="0"/>
              <a:t>parameters</a:t>
            </a:r>
            <a:endParaRPr lang="de-DE" dirty="0" smtClean="0"/>
          </a:p>
          <a:p>
            <a:pPr lvl="2"/>
            <a:r>
              <a:rPr lang="de-DE" dirty="0" smtClean="0"/>
              <a:t>Return </a:t>
            </a:r>
            <a:r>
              <a:rPr lang="de-DE" dirty="0" err="1" smtClean="0"/>
              <a:t>adresses</a:t>
            </a:r>
            <a:endParaRPr lang="de-DE" dirty="0" smtClean="0"/>
          </a:p>
          <a:p>
            <a:pPr lvl="2"/>
            <a:endParaRPr lang="de-DE" dirty="0"/>
          </a:p>
          <a:p>
            <a:r>
              <a:rPr lang="de-DE" dirty="0" smtClean="0"/>
              <a:t>This </a:t>
            </a:r>
            <a:r>
              <a:rPr lang="de-DE" dirty="0" err="1" smtClean="0"/>
              <a:t>structure</a:t>
            </a:r>
            <a:r>
              <a:rPr lang="de-DE" dirty="0" smtClean="0"/>
              <a:t> </a:t>
            </a:r>
            <a:r>
              <a:rPr lang="de-DE" dirty="0" err="1" smtClean="0"/>
              <a:t>allows</a:t>
            </a:r>
            <a:r>
              <a:rPr lang="de-DE" dirty="0" smtClean="0"/>
              <a:t> </a:t>
            </a:r>
            <a:r>
              <a:rPr lang="de-DE" dirty="0" err="1" smtClean="0"/>
              <a:t>for</a:t>
            </a:r>
            <a:r>
              <a:rPr lang="de-DE" dirty="0" smtClean="0"/>
              <a:t> </a:t>
            </a:r>
            <a:r>
              <a:rPr lang="de-DE" dirty="0" err="1" smtClean="0"/>
              <a:t>faster</a:t>
            </a:r>
            <a:r>
              <a:rPr lang="de-DE" dirty="0" smtClean="0"/>
              <a:t> </a:t>
            </a:r>
            <a:r>
              <a:rPr lang="de-DE" dirty="0" err="1" smtClean="0"/>
              <a:t>store</a:t>
            </a:r>
            <a:r>
              <a:rPr lang="de-DE" dirty="0" smtClean="0"/>
              <a:t>/</a:t>
            </a:r>
            <a:r>
              <a:rPr lang="de-DE" dirty="0" err="1" smtClean="0"/>
              <a:t>restore</a:t>
            </a:r>
            <a:r>
              <a:rPr lang="de-DE" dirty="0" smtClean="0"/>
              <a:t> CPU </a:t>
            </a:r>
            <a:r>
              <a:rPr lang="de-DE" dirty="0" err="1" smtClean="0"/>
              <a:t>state</a:t>
            </a:r>
            <a:r>
              <a:rPr lang="de-DE" dirty="0" smtClean="0"/>
              <a:t> </a:t>
            </a:r>
            <a:r>
              <a:rPr lang="de-DE" dirty="0" err="1" smtClean="0"/>
              <a:t>operation</a:t>
            </a:r>
            <a:r>
              <a:rPr lang="de-DE" dirty="0" smtClean="0"/>
              <a:t> </a:t>
            </a:r>
            <a:r>
              <a:rPr lang="de-DE" dirty="0" err="1" smtClean="0"/>
              <a:t>during</a:t>
            </a:r>
            <a:r>
              <a:rPr lang="de-DE" dirty="0" smtClean="0"/>
              <a:t> </a:t>
            </a:r>
            <a:r>
              <a:rPr lang="de-DE" dirty="0" err="1" smtClean="0"/>
              <a:t>context</a:t>
            </a:r>
            <a:r>
              <a:rPr lang="de-DE" dirty="0" smtClean="0"/>
              <a:t> </a:t>
            </a:r>
            <a:r>
              <a:rPr lang="de-DE" dirty="0" err="1" smtClean="0"/>
              <a:t>switch</a:t>
            </a:r>
            <a:r>
              <a:rPr lang="de-DE" dirty="0" smtClean="0"/>
              <a:t> due </a:t>
            </a:r>
            <a:r>
              <a:rPr lang="de-DE" dirty="0" err="1" smtClean="0"/>
              <a:t>to</a:t>
            </a:r>
            <a:r>
              <a:rPr lang="de-DE" dirty="0" smtClean="0"/>
              <a:t> not </a:t>
            </a:r>
            <a:r>
              <a:rPr lang="de-DE" dirty="0" err="1" smtClean="0"/>
              <a:t>having</a:t>
            </a:r>
            <a:r>
              <a:rPr lang="de-DE" dirty="0" smtClean="0"/>
              <a:t> </a:t>
            </a:r>
            <a:r>
              <a:rPr lang="de-DE" dirty="0" err="1" smtClean="0"/>
              <a:t>to</a:t>
            </a:r>
            <a:r>
              <a:rPr lang="de-DE" dirty="0" smtClean="0"/>
              <a:t> manage </a:t>
            </a:r>
            <a:r>
              <a:rPr lang="de-DE" dirty="0" err="1" smtClean="0"/>
              <a:t>this</a:t>
            </a:r>
            <a:r>
              <a:rPr lang="de-DE" dirty="0" smtClean="0"/>
              <a:t> </a:t>
            </a:r>
            <a:r>
              <a:rPr lang="de-DE" dirty="0" err="1" smtClean="0"/>
              <a:t>information</a:t>
            </a:r>
            <a:r>
              <a:rPr lang="de-DE" dirty="0" smtClean="0"/>
              <a:t> on </a:t>
            </a:r>
            <a:r>
              <a:rPr lang="de-DE" dirty="0" err="1" smtClean="0"/>
              <a:t>the</a:t>
            </a:r>
            <a:r>
              <a:rPr lang="de-DE" dirty="0" smtClean="0"/>
              <a:t> </a:t>
            </a:r>
            <a:r>
              <a:rPr lang="de-DE" dirty="0" err="1" smtClean="0"/>
              <a:t>regular</a:t>
            </a:r>
            <a:r>
              <a:rPr lang="de-DE" dirty="0" smtClean="0"/>
              <a:t> </a:t>
            </a:r>
            <a:r>
              <a:rPr lang="de-DE" dirty="0" err="1" smtClean="0"/>
              <a:t>stack</a:t>
            </a:r>
            <a:r>
              <a:rPr lang="de-DE" dirty="0" smtClean="0"/>
              <a:t>. </a:t>
            </a:r>
            <a:r>
              <a:rPr lang="de-DE" dirty="0" err="1" smtClean="0"/>
              <a:t>It</a:t>
            </a:r>
            <a:r>
              <a:rPr lang="de-DE" dirty="0" smtClean="0"/>
              <a:t> also </a:t>
            </a:r>
            <a:r>
              <a:rPr lang="de-DE" dirty="0" err="1" smtClean="0"/>
              <a:t>increases</a:t>
            </a:r>
            <a:r>
              <a:rPr lang="de-DE" dirty="0" smtClean="0"/>
              <a:t> </a:t>
            </a:r>
            <a:r>
              <a:rPr lang="de-DE" dirty="0" err="1" smtClean="0"/>
              <a:t>reliability</a:t>
            </a:r>
            <a:r>
              <a:rPr lang="de-DE" dirty="0" smtClean="0"/>
              <a:t> </a:t>
            </a:r>
            <a:r>
              <a:rPr lang="de-DE" dirty="0" err="1" smtClean="0"/>
              <a:t>by</a:t>
            </a:r>
            <a:r>
              <a:rPr lang="de-DE" dirty="0" smtClean="0"/>
              <a:t> </a:t>
            </a:r>
            <a:r>
              <a:rPr lang="de-DE" dirty="0" err="1" smtClean="0"/>
              <a:t>separating</a:t>
            </a:r>
            <a:r>
              <a:rPr lang="de-DE" dirty="0" smtClean="0"/>
              <a:t> CPU </a:t>
            </a:r>
            <a:r>
              <a:rPr lang="de-DE" dirty="0" err="1" smtClean="0"/>
              <a:t>context</a:t>
            </a:r>
            <a:r>
              <a:rPr lang="de-DE" dirty="0" smtClean="0"/>
              <a:t> </a:t>
            </a:r>
            <a:r>
              <a:rPr lang="de-DE" dirty="0" err="1" smtClean="0"/>
              <a:t>from</a:t>
            </a:r>
            <a:r>
              <a:rPr lang="de-DE" dirty="0" smtClean="0"/>
              <a:t> </a:t>
            </a:r>
            <a:r>
              <a:rPr lang="de-DE" dirty="0" err="1" smtClean="0"/>
              <a:t>function</a:t>
            </a:r>
            <a:r>
              <a:rPr lang="de-DE" dirty="0" smtClean="0"/>
              <a:t> </a:t>
            </a:r>
            <a:r>
              <a:rPr lang="de-DE" dirty="0" err="1" smtClean="0"/>
              <a:t>data</a:t>
            </a:r>
            <a:r>
              <a:rPr lang="de-DE" dirty="0" smtClean="0"/>
              <a:t>.</a:t>
            </a:r>
          </a:p>
        </p:txBody>
      </p:sp>
      <p:sp>
        <p:nvSpPr>
          <p:cNvPr id="4" name="Foliennummernplatzhalter 3"/>
          <p:cNvSpPr>
            <a:spLocks noGrp="1"/>
          </p:cNvSpPr>
          <p:nvPr>
            <p:ph type="sldNum" sz="quarter" idx="4"/>
          </p:nvPr>
        </p:nvSpPr>
        <p:spPr/>
        <p:txBody>
          <a:bodyPr/>
          <a:lstStyle/>
          <a:p>
            <a:fld id="{F58435E4-A45A-4423-96D3-4E945C512564}" type="slidenum">
              <a:rPr lang="en-US" smtClean="0"/>
              <a:pPr/>
              <a:t>56</a:t>
            </a:fld>
            <a:endParaRPr lang="en-US" dirty="0"/>
          </a:p>
        </p:txBody>
      </p:sp>
    </p:spTree>
    <p:extLst>
      <p:ext uri="{BB962C8B-B14F-4D97-AF65-F5344CB8AC3E}">
        <p14:creationId xmlns:p14="http://schemas.microsoft.com/office/powerpoint/2010/main" val="34202520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smtClean="0"/>
              <a:t>Linked List Stack</a:t>
            </a:r>
            <a:endParaRPr lang="en-US" dirty="0"/>
          </a:p>
          <a:p>
            <a:endParaRPr lang="de-DE" dirty="0"/>
          </a:p>
        </p:txBody>
      </p:sp>
      <p:sp>
        <p:nvSpPr>
          <p:cNvPr id="3" name="Textplatzhalter 2"/>
          <p:cNvSpPr>
            <a:spLocks noGrp="1"/>
          </p:cNvSpPr>
          <p:nvPr>
            <p:ph type="body" sz="quarter" idx="10"/>
          </p:nvPr>
        </p:nvSpPr>
        <p:spPr>
          <a:xfrm>
            <a:off x="334800" y="980728"/>
            <a:ext cx="3312928" cy="360040"/>
          </a:xfrm>
        </p:spPr>
        <p:txBody>
          <a:bodyPr/>
          <a:lstStyle/>
          <a:p>
            <a:pPr marL="0" indent="0">
              <a:buNone/>
            </a:pPr>
            <a:r>
              <a:rPr lang="de-DE" b="1" dirty="0" err="1" smtClean="0"/>
              <a:t>Linked</a:t>
            </a:r>
            <a:r>
              <a:rPr lang="de-DE" b="1" dirty="0" smtClean="0"/>
              <a:t> </a:t>
            </a:r>
            <a:r>
              <a:rPr lang="de-DE" b="1" dirty="0" err="1" smtClean="0"/>
              <a:t>list</a:t>
            </a:r>
            <a:r>
              <a:rPr lang="de-DE" b="1" dirty="0" smtClean="0"/>
              <a:t> </a:t>
            </a:r>
            <a:r>
              <a:rPr lang="de-DE" b="1" dirty="0" err="1" smtClean="0"/>
              <a:t>stack</a:t>
            </a:r>
            <a:r>
              <a:rPr lang="de-DE" b="1" dirty="0" smtClean="0"/>
              <a:t> </a:t>
            </a:r>
            <a:r>
              <a:rPr lang="de-DE" b="1" dirty="0" err="1" smtClean="0"/>
              <a:t>example</a:t>
            </a:r>
            <a:r>
              <a:rPr lang="de-DE" b="1" dirty="0" smtClean="0"/>
              <a:t>:</a:t>
            </a:r>
          </a:p>
          <a:p>
            <a:pPr marL="0" indent="0">
              <a:buNone/>
            </a:pPr>
            <a:endParaRPr lang="de-DE"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57</a:t>
            </a:fld>
            <a:endParaRPr lang="en-US" dirty="0"/>
          </a:p>
        </p:txBody>
      </p:sp>
      <p:sp>
        <p:nvSpPr>
          <p:cNvPr id="10" name="Rechteck 9"/>
          <p:cNvSpPr/>
          <p:nvPr/>
        </p:nvSpPr>
        <p:spPr>
          <a:xfrm>
            <a:off x="613465" y="1723538"/>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11" name="Textfeld 10"/>
          <p:cNvSpPr txBox="1"/>
          <p:nvPr/>
        </p:nvSpPr>
        <p:spPr>
          <a:xfrm>
            <a:off x="659463" y="1452762"/>
            <a:ext cx="532518" cy="307777"/>
          </a:xfrm>
          <a:prstGeom prst="rect">
            <a:avLst/>
          </a:prstGeom>
          <a:noFill/>
        </p:spPr>
        <p:txBody>
          <a:bodyPr wrap="none" rtlCol="0">
            <a:spAutoFit/>
          </a:bodyPr>
          <a:lstStyle/>
          <a:p>
            <a:r>
              <a:rPr lang="de-DE" sz="1400" dirty="0" err="1" smtClean="0"/>
              <a:t>start</a:t>
            </a:r>
            <a:endParaRPr lang="de-DE" sz="1400" dirty="0"/>
          </a:p>
        </p:txBody>
      </p:sp>
      <p:sp>
        <p:nvSpPr>
          <p:cNvPr id="12" name="Textfeld 11"/>
          <p:cNvSpPr txBox="1"/>
          <p:nvPr/>
        </p:nvSpPr>
        <p:spPr>
          <a:xfrm>
            <a:off x="634616" y="1942052"/>
            <a:ext cx="582211" cy="307777"/>
          </a:xfrm>
          <a:prstGeom prst="rect">
            <a:avLst/>
          </a:prstGeom>
          <a:noFill/>
        </p:spPr>
        <p:txBody>
          <a:bodyPr wrap="none" rtlCol="0">
            <a:spAutoFit/>
          </a:bodyPr>
          <a:lstStyle/>
          <a:p>
            <a:r>
              <a:rPr lang="de-DE" sz="1400" dirty="0" smtClean="0"/>
              <a:t>7720</a:t>
            </a:r>
            <a:endParaRPr lang="de-DE" sz="1400" dirty="0"/>
          </a:p>
        </p:txBody>
      </p:sp>
      <p:sp>
        <p:nvSpPr>
          <p:cNvPr id="13" name="Rechteck 12"/>
          <p:cNvSpPr/>
          <p:nvPr/>
        </p:nvSpPr>
        <p:spPr>
          <a:xfrm>
            <a:off x="613193" y="2776031"/>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14" name="Textfeld 13"/>
          <p:cNvSpPr txBox="1"/>
          <p:nvPr/>
        </p:nvSpPr>
        <p:spPr>
          <a:xfrm>
            <a:off x="659191" y="2505255"/>
            <a:ext cx="532518" cy="307777"/>
          </a:xfrm>
          <a:prstGeom prst="rect">
            <a:avLst/>
          </a:prstGeom>
          <a:noFill/>
        </p:spPr>
        <p:txBody>
          <a:bodyPr wrap="none" rtlCol="0">
            <a:spAutoFit/>
          </a:bodyPr>
          <a:lstStyle/>
          <a:p>
            <a:r>
              <a:rPr lang="de-DE" sz="1400" dirty="0" err="1" smtClean="0"/>
              <a:t>start</a:t>
            </a:r>
            <a:endParaRPr lang="de-DE" sz="1400" dirty="0"/>
          </a:p>
        </p:txBody>
      </p:sp>
      <p:sp>
        <p:nvSpPr>
          <p:cNvPr id="15" name="Textfeld 14"/>
          <p:cNvSpPr txBox="1"/>
          <p:nvPr/>
        </p:nvSpPr>
        <p:spPr>
          <a:xfrm>
            <a:off x="634344" y="2994545"/>
            <a:ext cx="582211" cy="307777"/>
          </a:xfrm>
          <a:prstGeom prst="rect">
            <a:avLst/>
          </a:prstGeom>
          <a:noFill/>
        </p:spPr>
        <p:txBody>
          <a:bodyPr wrap="none" rtlCol="0">
            <a:spAutoFit/>
          </a:bodyPr>
          <a:lstStyle/>
          <a:p>
            <a:r>
              <a:rPr lang="de-DE" sz="1400" dirty="0" smtClean="0"/>
              <a:t>7720</a:t>
            </a:r>
            <a:endParaRPr lang="de-DE" sz="1400" dirty="0"/>
          </a:p>
        </p:txBody>
      </p:sp>
      <p:sp>
        <p:nvSpPr>
          <p:cNvPr id="16" name="Rechteck 15"/>
          <p:cNvSpPr/>
          <p:nvPr/>
        </p:nvSpPr>
        <p:spPr>
          <a:xfrm>
            <a:off x="1826377" y="2776031"/>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17" name="Textfeld 16"/>
          <p:cNvSpPr txBox="1"/>
          <p:nvPr/>
        </p:nvSpPr>
        <p:spPr>
          <a:xfrm>
            <a:off x="1872375" y="2505255"/>
            <a:ext cx="532518" cy="307777"/>
          </a:xfrm>
          <a:prstGeom prst="rect">
            <a:avLst/>
          </a:prstGeom>
          <a:noFill/>
        </p:spPr>
        <p:txBody>
          <a:bodyPr wrap="none" rtlCol="0">
            <a:spAutoFit/>
          </a:bodyPr>
          <a:lstStyle/>
          <a:p>
            <a:r>
              <a:rPr lang="de-DE" sz="1400" dirty="0" err="1" smtClean="0"/>
              <a:t>data</a:t>
            </a:r>
            <a:endParaRPr lang="de-DE" sz="1400" dirty="0"/>
          </a:p>
        </p:txBody>
      </p:sp>
      <p:sp>
        <p:nvSpPr>
          <p:cNvPr id="19" name="Rechteck 18"/>
          <p:cNvSpPr/>
          <p:nvPr/>
        </p:nvSpPr>
        <p:spPr>
          <a:xfrm>
            <a:off x="2547321" y="2776031"/>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20" name="Textfeld 19"/>
          <p:cNvSpPr txBox="1"/>
          <p:nvPr/>
        </p:nvSpPr>
        <p:spPr>
          <a:xfrm>
            <a:off x="2593319" y="2505255"/>
            <a:ext cx="522900" cy="307777"/>
          </a:xfrm>
          <a:prstGeom prst="rect">
            <a:avLst/>
          </a:prstGeom>
          <a:noFill/>
        </p:spPr>
        <p:txBody>
          <a:bodyPr wrap="none" rtlCol="0">
            <a:spAutoFit/>
          </a:bodyPr>
          <a:lstStyle/>
          <a:p>
            <a:r>
              <a:rPr lang="de-DE" sz="1400" dirty="0" err="1" smtClean="0"/>
              <a:t>next</a:t>
            </a:r>
            <a:endParaRPr lang="de-DE" sz="1400" dirty="0"/>
          </a:p>
        </p:txBody>
      </p:sp>
      <p:sp>
        <p:nvSpPr>
          <p:cNvPr id="21" name="Textfeld 20"/>
          <p:cNvSpPr txBox="1"/>
          <p:nvPr/>
        </p:nvSpPr>
        <p:spPr>
          <a:xfrm>
            <a:off x="2279576" y="2994545"/>
            <a:ext cx="582211" cy="307777"/>
          </a:xfrm>
          <a:prstGeom prst="rect">
            <a:avLst/>
          </a:prstGeom>
          <a:noFill/>
        </p:spPr>
        <p:txBody>
          <a:bodyPr wrap="none" rtlCol="0">
            <a:spAutoFit/>
          </a:bodyPr>
          <a:lstStyle/>
          <a:p>
            <a:r>
              <a:rPr lang="de-DE" sz="1400" dirty="0" smtClean="0"/>
              <a:t>1024</a:t>
            </a:r>
            <a:endParaRPr lang="de-DE" sz="1400" dirty="0"/>
          </a:p>
        </p:txBody>
      </p:sp>
      <p:cxnSp>
        <p:nvCxnSpPr>
          <p:cNvPr id="23" name="Gerade Verbindung mit Pfeil 22"/>
          <p:cNvCxnSpPr>
            <a:stCxn id="13" idx="3"/>
            <a:endCxn id="16" idx="1"/>
          </p:cNvCxnSpPr>
          <p:nvPr/>
        </p:nvCxnSpPr>
        <p:spPr>
          <a:xfrm>
            <a:off x="1333273" y="2884043"/>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504500" y="2260360"/>
            <a:ext cx="870751" cy="307777"/>
          </a:xfrm>
          <a:prstGeom prst="rect">
            <a:avLst/>
          </a:prstGeom>
          <a:noFill/>
        </p:spPr>
        <p:txBody>
          <a:bodyPr wrap="none" rtlCol="0">
            <a:spAutoFit/>
          </a:bodyPr>
          <a:lstStyle/>
          <a:p>
            <a:r>
              <a:rPr lang="de-DE" sz="1400" b="1" dirty="0" smtClean="0"/>
              <a:t>Push 15</a:t>
            </a:r>
            <a:endParaRPr lang="de-DE" sz="1400" b="1" dirty="0"/>
          </a:p>
        </p:txBody>
      </p:sp>
      <p:sp>
        <p:nvSpPr>
          <p:cNvPr id="25" name="Rechteck 24"/>
          <p:cNvSpPr/>
          <p:nvPr/>
        </p:nvSpPr>
        <p:spPr>
          <a:xfrm>
            <a:off x="588968" y="3831595"/>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2248</a:t>
            </a:r>
            <a:endParaRPr lang="de-DE" sz="1400" dirty="0"/>
          </a:p>
        </p:txBody>
      </p:sp>
      <p:sp>
        <p:nvSpPr>
          <p:cNvPr id="26" name="Textfeld 25"/>
          <p:cNvSpPr txBox="1"/>
          <p:nvPr/>
        </p:nvSpPr>
        <p:spPr>
          <a:xfrm>
            <a:off x="634966" y="3560819"/>
            <a:ext cx="532518" cy="307777"/>
          </a:xfrm>
          <a:prstGeom prst="rect">
            <a:avLst/>
          </a:prstGeom>
          <a:noFill/>
        </p:spPr>
        <p:txBody>
          <a:bodyPr wrap="none" rtlCol="0">
            <a:spAutoFit/>
          </a:bodyPr>
          <a:lstStyle/>
          <a:p>
            <a:r>
              <a:rPr lang="de-DE" sz="1400" dirty="0" err="1" smtClean="0"/>
              <a:t>start</a:t>
            </a:r>
            <a:endParaRPr lang="de-DE" sz="1400" dirty="0"/>
          </a:p>
        </p:txBody>
      </p:sp>
      <p:sp>
        <p:nvSpPr>
          <p:cNvPr id="27" name="Textfeld 26"/>
          <p:cNvSpPr txBox="1"/>
          <p:nvPr/>
        </p:nvSpPr>
        <p:spPr>
          <a:xfrm>
            <a:off x="610119" y="4050109"/>
            <a:ext cx="582211" cy="307777"/>
          </a:xfrm>
          <a:prstGeom prst="rect">
            <a:avLst/>
          </a:prstGeom>
          <a:noFill/>
        </p:spPr>
        <p:txBody>
          <a:bodyPr wrap="none" rtlCol="0">
            <a:spAutoFit/>
          </a:bodyPr>
          <a:lstStyle/>
          <a:p>
            <a:r>
              <a:rPr lang="de-DE" sz="1400" dirty="0" smtClean="0"/>
              <a:t>7720</a:t>
            </a:r>
            <a:endParaRPr lang="de-DE" sz="1400" dirty="0"/>
          </a:p>
        </p:txBody>
      </p:sp>
      <p:sp>
        <p:nvSpPr>
          <p:cNvPr id="28" name="Rechteck 27"/>
          <p:cNvSpPr/>
          <p:nvPr/>
        </p:nvSpPr>
        <p:spPr>
          <a:xfrm>
            <a:off x="1802152" y="3831595"/>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87</a:t>
            </a:r>
            <a:endParaRPr lang="de-DE" sz="1400" dirty="0"/>
          </a:p>
        </p:txBody>
      </p:sp>
      <p:sp>
        <p:nvSpPr>
          <p:cNvPr id="29" name="Textfeld 28"/>
          <p:cNvSpPr txBox="1"/>
          <p:nvPr/>
        </p:nvSpPr>
        <p:spPr>
          <a:xfrm>
            <a:off x="1848150" y="3560819"/>
            <a:ext cx="532518" cy="307777"/>
          </a:xfrm>
          <a:prstGeom prst="rect">
            <a:avLst/>
          </a:prstGeom>
          <a:noFill/>
        </p:spPr>
        <p:txBody>
          <a:bodyPr wrap="none" rtlCol="0">
            <a:spAutoFit/>
          </a:bodyPr>
          <a:lstStyle/>
          <a:p>
            <a:r>
              <a:rPr lang="de-DE" sz="1400" dirty="0" err="1" smtClean="0"/>
              <a:t>data</a:t>
            </a:r>
            <a:endParaRPr lang="de-DE" sz="1400" dirty="0"/>
          </a:p>
        </p:txBody>
      </p:sp>
      <p:sp>
        <p:nvSpPr>
          <p:cNvPr id="30" name="Rechteck 29"/>
          <p:cNvSpPr/>
          <p:nvPr/>
        </p:nvSpPr>
        <p:spPr>
          <a:xfrm>
            <a:off x="2523096" y="3831595"/>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31" name="Textfeld 30"/>
          <p:cNvSpPr txBox="1"/>
          <p:nvPr/>
        </p:nvSpPr>
        <p:spPr>
          <a:xfrm>
            <a:off x="2569094" y="3560819"/>
            <a:ext cx="522900" cy="307777"/>
          </a:xfrm>
          <a:prstGeom prst="rect">
            <a:avLst/>
          </a:prstGeom>
          <a:noFill/>
        </p:spPr>
        <p:txBody>
          <a:bodyPr wrap="none" rtlCol="0">
            <a:spAutoFit/>
          </a:bodyPr>
          <a:lstStyle/>
          <a:p>
            <a:r>
              <a:rPr lang="de-DE" sz="1400" dirty="0" err="1" smtClean="0"/>
              <a:t>next</a:t>
            </a:r>
            <a:endParaRPr lang="de-DE" sz="1400" dirty="0"/>
          </a:p>
        </p:txBody>
      </p:sp>
      <p:sp>
        <p:nvSpPr>
          <p:cNvPr id="32" name="Textfeld 31"/>
          <p:cNvSpPr txBox="1"/>
          <p:nvPr/>
        </p:nvSpPr>
        <p:spPr>
          <a:xfrm>
            <a:off x="2255351" y="4050109"/>
            <a:ext cx="582211" cy="307777"/>
          </a:xfrm>
          <a:prstGeom prst="rect">
            <a:avLst/>
          </a:prstGeom>
          <a:noFill/>
        </p:spPr>
        <p:txBody>
          <a:bodyPr wrap="none" rtlCol="0">
            <a:spAutoFit/>
          </a:bodyPr>
          <a:lstStyle/>
          <a:p>
            <a:r>
              <a:rPr lang="de-DE" sz="1400" dirty="0" smtClean="0"/>
              <a:t>2248</a:t>
            </a:r>
            <a:endParaRPr lang="de-DE" sz="1400" dirty="0"/>
          </a:p>
        </p:txBody>
      </p:sp>
      <p:cxnSp>
        <p:nvCxnSpPr>
          <p:cNvPr id="33" name="Gerade Verbindung mit Pfeil 32"/>
          <p:cNvCxnSpPr>
            <a:stCxn id="25" idx="3"/>
            <a:endCxn id="28" idx="1"/>
          </p:cNvCxnSpPr>
          <p:nvPr/>
        </p:nvCxnSpPr>
        <p:spPr>
          <a:xfrm>
            <a:off x="1309048" y="3939607"/>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480275" y="3315924"/>
            <a:ext cx="870751" cy="307777"/>
          </a:xfrm>
          <a:prstGeom prst="rect">
            <a:avLst/>
          </a:prstGeom>
          <a:noFill/>
        </p:spPr>
        <p:txBody>
          <a:bodyPr wrap="none" rtlCol="0">
            <a:spAutoFit/>
          </a:bodyPr>
          <a:lstStyle/>
          <a:p>
            <a:r>
              <a:rPr lang="de-DE" sz="1400" b="1" dirty="0" smtClean="0"/>
              <a:t>Push 87</a:t>
            </a:r>
            <a:endParaRPr lang="de-DE" sz="1400" b="1" dirty="0"/>
          </a:p>
        </p:txBody>
      </p:sp>
      <p:sp>
        <p:nvSpPr>
          <p:cNvPr id="35" name="Rechteck 34"/>
          <p:cNvSpPr/>
          <p:nvPr/>
        </p:nvSpPr>
        <p:spPr>
          <a:xfrm>
            <a:off x="3735416" y="3831089"/>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36" name="Textfeld 35"/>
          <p:cNvSpPr txBox="1"/>
          <p:nvPr/>
        </p:nvSpPr>
        <p:spPr>
          <a:xfrm>
            <a:off x="3781414" y="3560313"/>
            <a:ext cx="532518" cy="307777"/>
          </a:xfrm>
          <a:prstGeom prst="rect">
            <a:avLst/>
          </a:prstGeom>
          <a:noFill/>
        </p:spPr>
        <p:txBody>
          <a:bodyPr wrap="none" rtlCol="0">
            <a:spAutoFit/>
          </a:bodyPr>
          <a:lstStyle/>
          <a:p>
            <a:r>
              <a:rPr lang="de-DE" sz="1400" dirty="0" err="1" smtClean="0"/>
              <a:t>data</a:t>
            </a:r>
            <a:endParaRPr lang="de-DE" sz="1400" dirty="0"/>
          </a:p>
        </p:txBody>
      </p:sp>
      <p:sp>
        <p:nvSpPr>
          <p:cNvPr id="37" name="Rechteck 36"/>
          <p:cNvSpPr/>
          <p:nvPr/>
        </p:nvSpPr>
        <p:spPr>
          <a:xfrm>
            <a:off x="4456360" y="3831089"/>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38" name="Textfeld 37"/>
          <p:cNvSpPr txBox="1"/>
          <p:nvPr/>
        </p:nvSpPr>
        <p:spPr>
          <a:xfrm>
            <a:off x="4502358" y="3560313"/>
            <a:ext cx="522900" cy="307777"/>
          </a:xfrm>
          <a:prstGeom prst="rect">
            <a:avLst/>
          </a:prstGeom>
          <a:noFill/>
        </p:spPr>
        <p:txBody>
          <a:bodyPr wrap="none" rtlCol="0">
            <a:spAutoFit/>
          </a:bodyPr>
          <a:lstStyle/>
          <a:p>
            <a:r>
              <a:rPr lang="de-DE" sz="1400" dirty="0" err="1" smtClean="0"/>
              <a:t>next</a:t>
            </a:r>
            <a:endParaRPr lang="de-DE" sz="1400" dirty="0"/>
          </a:p>
        </p:txBody>
      </p:sp>
      <p:sp>
        <p:nvSpPr>
          <p:cNvPr id="39" name="Textfeld 38"/>
          <p:cNvSpPr txBox="1"/>
          <p:nvPr/>
        </p:nvSpPr>
        <p:spPr>
          <a:xfrm>
            <a:off x="4188615" y="4049603"/>
            <a:ext cx="582211" cy="307777"/>
          </a:xfrm>
          <a:prstGeom prst="rect">
            <a:avLst/>
          </a:prstGeom>
          <a:noFill/>
        </p:spPr>
        <p:txBody>
          <a:bodyPr wrap="none" rtlCol="0">
            <a:spAutoFit/>
          </a:bodyPr>
          <a:lstStyle/>
          <a:p>
            <a:r>
              <a:rPr lang="de-DE" sz="1400" dirty="0" smtClean="0"/>
              <a:t>1024</a:t>
            </a:r>
            <a:endParaRPr lang="de-DE" sz="1400" dirty="0"/>
          </a:p>
        </p:txBody>
      </p:sp>
      <p:cxnSp>
        <p:nvCxnSpPr>
          <p:cNvPr id="40" name="Gerade Verbindung mit Pfeil 39"/>
          <p:cNvCxnSpPr/>
          <p:nvPr/>
        </p:nvCxnSpPr>
        <p:spPr>
          <a:xfrm>
            <a:off x="3243176" y="3939607"/>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609251" y="4988533"/>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1862</a:t>
            </a:r>
            <a:endParaRPr lang="de-DE" sz="1400" dirty="0"/>
          </a:p>
        </p:txBody>
      </p:sp>
      <p:sp>
        <p:nvSpPr>
          <p:cNvPr id="42" name="Textfeld 41"/>
          <p:cNvSpPr txBox="1"/>
          <p:nvPr/>
        </p:nvSpPr>
        <p:spPr>
          <a:xfrm>
            <a:off x="655249" y="4717757"/>
            <a:ext cx="532518" cy="307777"/>
          </a:xfrm>
          <a:prstGeom prst="rect">
            <a:avLst/>
          </a:prstGeom>
          <a:noFill/>
        </p:spPr>
        <p:txBody>
          <a:bodyPr wrap="none" rtlCol="0">
            <a:spAutoFit/>
          </a:bodyPr>
          <a:lstStyle/>
          <a:p>
            <a:r>
              <a:rPr lang="de-DE" sz="1400" dirty="0" err="1" smtClean="0"/>
              <a:t>start</a:t>
            </a:r>
            <a:endParaRPr lang="de-DE" sz="1400" dirty="0"/>
          </a:p>
        </p:txBody>
      </p:sp>
      <p:sp>
        <p:nvSpPr>
          <p:cNvPr id="43" name="Textfeld 42"/>
          <p:cNvSpPr txBox="1"/>
          <p:nvPr/>
        </p:nvSpPr>
        <p:spPr>
          <a:xfrm>
            <a:off x="630402" y="5207047"/>
            <a:ext cx="582211" cy="307777"/>
          </a:xfrm>
          <a:prstGeom prst="rect">
            <a:avLst/>
          </a:prstGeom>
          <a:noFill/>
        </p:spPr>
        <p:txBody>
          <a:bodyPr wrap="none" rtlCol="0">
            <a:spAutoFit/>
          </a:bodyPr>
          <a:lstStyle/>
          <a:p>
            <a:r>
              <a:rPr lang="de-DE" sz="1400" dirty="0" smtClean="0"/>
              <a:t>7720</a:t>
            </a:r>
            <a:endParaRPr lang="de-DE" sz="1400" dirty="0"/>
          </a:p>
        </p:txBody>
      </p:sp>
      <p:sp>
        <p:nvSpPr>
          <p:cNvPr id="44" name="Rechteck 43"/>
          <p:cNvSpPr/>
          <p:nvPr/>
        </p:nvSpPr>
        <p:spPr>
          <a:xfrm>
            <a:off x="1822435" y="4988533"/>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24</a:t>
            </a:r>
            <a:endParaRPr lang="de-DE" sz="1400" dirty="0"/>
          </a:p>
        </p:txBody>
      </p:sp>
      <p:sp>
        <p:nvSpPr>
          <p:cNvPr id="45" name="Textfeld 44"/>
          <p:cNvSpPr txBox="1"/>
          <p:nvPr/>
        </p:nvSpPr>
        <p:spPr>
          <a:xfrm>
            <a:off x="1868433" y="4717757"/>
            <a:ext cx="532518" cy="307777"/>
          </a:xfrm>
          <a:prstGeom prst="rect">
            <a:avLst/>
          </a:prstGeom>
          <a:noFill/>
        </p:spPr>
        <p:txBody>
          <a:bodyPr wrap="none" rtlCol="0">
            <a:spAutoFit/>
          </a:bodyPr>
          <a:lstStyle/>
          <a:p>
            <a:r>
              <a:rPr lang="de-DE" sz="1400" dirty="0" err="1" smtClean="0"/>
              <a:t>data</a:t>
            </a:r>
            <a:endParaRPr lang="de-DE" sz="1400" dirty="0"/>
          </a:p>
        </p:txBody>
      </p:sp>
      <p:sp>
        <p:nvSpPr>
          <p:cNvPr id="46" name="Rechteck 45"/>
          <p:cNvSpPr/>
          <p:nvPr/>
        </p:nvSpPr>
        <p:spPr>
          <a:xfrm>
            <a:off x="2543379" y="4988533"/>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2248</a:t>
            </a:r>
            <a:endParaRPr lang="de-DE" sz="1400" dirty="0"/>
          </a:p>
        </p:txBody>
      </p:sp>
      <p:sp>
        <p:nvSpPr>
          <p:cNvPr id="47" name="Textfeld 46"/>
          <p:cNvSpPr txBox="1"/>
          <p:nvPr/>
        </p:nvSpPr>
        <p:spPr>
          <a:xfrm>
            <a:off x="2589377" y="4717757"/>
            <a:ext cx="522900" cy="307777"/>
          </a:xfrm>
          <a:prstGeom prst="rect">
            <a:avLst/>
          </a:prstGeom>
          <a:noFill/>
        </p:spPr>
        <p:txBody>
          <a:bodyPr wrap="none" rtlCol="0">
            <a:spAutoFit/>
          </a:bodyPr>
          <a:lstStyle/>
          <a:p>
            <a:r>
              <a:rPr lang="de-DE" sz="1400" dirty="0" err="1" smtClean="0"/>
              <a:t>next</a:t>
            </a:r>
            <a:endParaRPr lang="de-DE" sz="1400" dirty="0"/>
          </a:p>
        </p:txBody>
      </p:sp>
      <p:sp>
        <p:nvSpPr>
          <p:cNvPr id="48" name="Textfeld 47"/>
          <p:cNvSpPr txBox="1"/>
          <p:nvPr/>
        </p:nvSpPr>
        <p:spPr>
          <a:xfrm>
            <a:off x="2275634" y="5207047"/>
            <a:ext cx="582211" cy="307777"/>
          </a:xfrm>
          <a:prstGeom prst="rect">
            <a:avLst/>
          </a:prstGeom>
          <a:noFill/>
        </p:spPr>
        <p:txBody>
          <a:bodyPr wrap="none" rtlCol="0">
            <a:spAutoFit/>
          </a:bodyPr>
          <a:lstStyle/>
          <a:p>
            <a:r>
              <a:rPr lang="de-DE" sz="1400" dirty="0" smtClean="0"/>
              <a:t>1862</a:t>
            </a:r>
            <a:endParaRPr lang="de-DE" sz="1400" dirty="0"/>
          </a:p>
        </p:txBody>
      </p:sp>
      <p:cxnSp>
        <p:nvCxnSpPr>
          <p:cNvPr id="49" name="Gerade Verbindung mit Pfeil 48"/>
          <p:cNvCxnSpPr>
            <a:stCxn id="41" idx="3"/>
            <a:endCxn id="44" idx="1"/>
          </p:cNvCxnSpPr>
          <p:nvPr/>
        </p:nvCxnSpPr>
        <p:spPr>
          <a:xfrm>
            <a:off x="1329331" y="5096545"/>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500558" y="4472862"/>
            <a:ext cx="870751" cy="307777"/>
          </a:xfrm>
          <a:prstGeom prst="rect">
            <a:avLst/>
          </a:prstGeom>
          <a:noFill/>
        </p:spPr>
        <p:txBody>
          <a:bodyPr wrap="none" rtlCol="0">
            <a:spAutoFit/>
          </a:bodyPr>
          <a:lstStyle/>
          <a:p>
            <a:r>
              <a:rPr lang="de-DE" sz="1400" b="1" dirty="0" smtClean="0"/>
              <a:t>Push 24</a:t>
            </a:r>
            <a:endParaRPr lang="de-DE" sz="1400" b="1" dirty="0"/>
          </a:p>
        </p:txBody>
      </p:sp>
      <p:sp>
        <p:nvSpPr>
          <p:cNvPr id="51" name="Rechteck 50"/>
          <p:cNvSpPr/>
          <p:nvPr/>
        </p:nvSpPr>
        <p:spPr>
          <a:xfrm>
            <a:off x="3755699" y="498802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87</a:t>
            </a:r>
            <a:endParaRPr lang="de-DE" sz="1400" dirty="0"/>
          </a:p>
        </p:txBody>
      </p:sp>
      <p:sp>
        <p:nvSpPr>
          <p:cNvPr id="52" name="Textfeld 51"/>
          <p:cNvSpPr txBox="1"/>
          <p:nvPr/>
        </p:nvSpPr>
        <p:spPr>
          <a:xfrm>
            <a:off x="3801697" y="4717251"/>
            <a:ext cx="532518" cy="307777"/>
          </a:xfrm>
          <a:prstGeom prst="rect">
            <a:avLst/>
          </a:prstGeom>
          <a:noFill/>
        </p:spPr>
        <p:txBody>
          <a:bodyPr wrap="none" rtlCol="0">
            <a:spAutoFit/>
          </a:bodyPr>
          <a:lstStyle/>
          <a:p>
            <a:r>
              <a:rPr lang="de-DE" sz="1400" dirty="0" err="1" smtClean="0"/>
              <a:t>data</a:t>
            </a:r>
            <a:endParaRPr lang="de-DE" sz="1400" dirty="0"/>
          </a:p>
        </p:txBody>
      </p:sp>
      <p:sp>
        <p:nvSpPr>
          <p:cNvPr id="53" name="Rechteck 52"/>
          <p:cNvSpPr/>
          <p:nvPr/>
        </p:nvSpPr>
        <p:spPr>
          <a:xfrm>
            <a:off x="4476643" y="498802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54" name="Textfeld 53"/>
          <p:cNvSpPr txBox="1"/>
          <p:nvPr/>
        </p:nvSpPr>
        <p:spPr>
          <a:xfrm>
            <a:off x="4522641" y="4717251"/>
            <a:ext cx="522900" cy="307777"/>
          </a:xfrm>
          <a:prstGeom prst="rect">
            <a:avLst/>
          </a:prstGeom>
          <a:noFill/>
        </p:spPr>
        <p:txBody>
          <a:bodyPr wrap="none" rtlCol="0">
            <a:spAutoFit/>
          </a:bodyPr>
          <a:lstStyle/>
          <a:p>
            <a:r>
              <a:rPr lang="de-DE" sz="1400" dirty="0" err="1" smtClean="0"/>
              <a:t>next</a:t>
            </a:r>
            <a:endParaRPr lang="de-DE" sz="1400" dirty="0"/>
          </a:p>
        </p:txBody>
      </p:sp>
      <p:sp>
        <p:nvSpPr>
          <p:cNvPr id="55" name="Textfeld 54"/>
          <p:cNvSpPr txBox="1"/>
          <p:nvPr/>
        </p:nvSpPr>
        <p:spPr>
          <a:xfrm>
            <a:off x="4208898" y="5206541"/>
            <a:ext cx="582211" cy="307777"/>
          </a:xfrm>
          <a:prstGeom prst="rect">
            <a:avLst/>
          </a:prstGeom>
          <a:noFill/>
        </p:spPr>
        <p:txBody>
          <a:bodyPr wrap="none" rtlCol="0">
            <a:spAutoFit/>
          </a:bodyPr>
          <a:lstStyle/>
          <a:p>
            <a:r>
              <a:rPr lang="de-DE" sz="1400" dirty="0" smtClean="0"/>
              <a:t>2248</a:t>
            </a:r>
            <a:endParaRPr lang="de-DE" sz="1400" dirty="0"/>
          </a:p>
        </p:txBody>
      </p:sp>
      <p:cxnSp>
        <p:nvCxnSpPr>
          <p:cNvPr id="56" name="Gerade Verbindung mit Pfeil 55"/>
          <p:cNvCxnSpPr/>
          <p:nvPr/>
        </p:nvCxnSpPr>
        <p:spPr>
          <a:xfrm>
            <a:off x="3263459" y="5096545"/>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 name="Rechteck 56"/>
          <p:cNvSpPr/>
          <p:nvPr/>
        </p:nvSpPr>
        <p:spPr>
          <a:xfrm>
            <a:off x="5685268" y="498802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58" name="Textfeld 57"/>
          <p:cNvSpPr txBox="1"/>
          <p:nvPr/>
        </p:nvSpPr>
        <p:spPr>
          <a:xfrm>
            <a:off x="5731266" y="4717251"/>
            <a:ext cx="532518" cy="307777"/>
          </a:xfrm>
          <a:prstGeom prst="rect">
            <a:avLst/>
          </a:prstGeom>
          <a:noFill/>
        </p:spPr>
        <p:txBody>
          <a:bodyPr wrap="none" rtlCol="0">
            <a:spAutoFit/>
          </a:bodyPr>
          <a:lstStyle/>
          <a:p>
            <a:r>
              <a:rPr lang="de-DE" sz="1400" dirty="0" err="1" smtClean="0"/>
              <a:t>data</a:t>
            </a:r>
            <a:endParaRPr lang="de-DE" sz="1400" dirty="0"/>
          </a:p>
        </p:txBody>
      </p:sp>
      <p:sp>
        <p:nvSpPr>
          <p:cNvPr id="59" name="Rechteck 58"/>
          <p:cNvSpPr/>
          <p:nvPr/>
        </p:nvSpPr>
        <p:spPr>
          <a:xfrm>
            <a:off x="6406212" y="498802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60" name="Textfeld 59"/>
          <p:cNvSpPr txBox="1"/>
          <p:nvPr/>
        </p:nvSpPr>
        <p:spPr>
          <a:xfrm>
            <a:off x="6452210" y="4717251"/>
            <a:ext cx="522900" cy="307777"/>
          </a:xfrm>
          <a:prstGeom prst="rect">
            <a:avLst/>
          </a:prstGeom>
          <a:noFill/>
        </p:spPr>
        <p:txBody>
          <a:bodyPr wrap="none" rtlCol="0">
            <a:spAutoFit/>
          </a:bodyPr>
          <a:lstStyle/>
          <a:p>
            <a:r>
              <a:rPr lang="de-DE" sz="1400" dirty="0" err="1" smtClean="0"/>
              <a:t>next</a:t>
            </a:r>
            <a:endParaRPr lang="de-DE" sz="1400" dirty="0"/>
          </a:p>
        </p:txBody>
      </p:sp>
      <p:sp>
        <p:nvSpPr>
          <p:cNvPr id="61" name="Textfeld 60"/>
          <p:cNvSpPr txBox="1"/>
          <p:nvPr/>
        </p:nvSpPr>
        <p:spPr>
          <a:xfrm>
            <a:off x="6138467" y="5206541"/>
            <a:ext cx="582211" cy="307777"/>
          </a:xfrm>
          <a:prstGeom prst="rect">
            <a:avLst/>
          </a:prstGeom>
          <a:noFill/>
        </p:spPr>
        <p:txBody>
          <a:bodyPr wrap="none" rtlCol="0">
            <a:spAutoFit/>
          </a:bodyPr>
          <a:lstStyle/>
          <a:p>
            <a:r>
              <a:rPr lang="de-DE" sz="1400" dirty="0" smtClean="0"/>
              <a:t>1024</a:t>
            </a:r>
            <a:endParaRPr lang="de-DE" sz="1400" dirty="0"/>
          </a:p>
        </p:txBody>
      </p:sp>
      <p:cxnSp>
        <p:nvCxnSpPr>
          <p:cNvPr id="62" name="Gerade Verbindung mit Pfeil 61"/>
          <p:cNvCxnSpPr/>
          <p:nvPr/>
        </p:nvCxnSpPr>
        <p:spPr>
          <a:xfrm>
            <a:off x="5193028" y="5096545"/>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Rechteck 62"/>
          <p:cNvSpPr/>
          <p:nvPr/>
        </p:nvSpPr>
        <p:spPr>
          <a:xfrm>
            <a:off x="5036050" y="1721554"/>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1862</a:t>
            </a:r>
            <a:endParaRPr lang="de-DE" sz="1400" dirty="0"/>
          </a:p>
        </p:txBody>
      </p:sp>
      <p:sp>
        <p:nvSpPr>
          <p:cNvPr id="64" name="Textfeld 63"/>
          <p:cNvSpPr txBox="1"/>
          <p:nvPr/>
        </p:nvSpPr>
        <p:spPr>
          <a:xfrm>
            <a:off x="5082048" y="1450778"/>
            <a:ext cx="532518" cy="307777"/>
          </a:xfrm>
          <a:prstGeom prst="rect">
            <a:avLst/>
          </a:prstGeom>
          <a:noFill/>
        </p:spPr>
        <p:txBody>
          <a:bodyPr wrap="none" rtlCol="0">
            <a:spAutoFit/>
          </a:bodyPr>
          <a:lstStyle/>
          <a:p>
            <a:r>
              <a:rPr lang="de-DE" sz="1400" dirty="0" err="1" smtClean="0"/>
              <a:t>start</a:t>
            </a:r>
            <a:endParaRPr lang="de-DE" sz="1400" dirty="0"/>
          </a:p>
        </p:txBody>
      </p:sp>
      <p:sp>
        <p:nvSpPr>
          <p:cNvPr id="65" name="Textfeld 64"/>
          <p:cNvSpPr txBox="1"/>
          <p:nvPr/>
        </p:nvSpPr>
        <p:spPr>
          <a:xfrm>
            <a:off x="5057201" y="1940068"/>
            <a:ext cx="582211" cy="307777"/>
          </a:xfrm>
          <a:prstGeom prst="rect">
            <a:avLst/>
          </a:prstGeom>
          <a:noFill/>
        </p:spPr>
        <p:txBody>
          <a:bodyPr wrap="none" rtlCol="0">
            <a:spAutoFit/>
          </a:bodyPr>
          <a:lstStyle/>
          <a:p>
            <a:r>
              <a:rPr lang="de-DE" sz="1400" dirty="0" smtClean="0"/>
              <a:t>7720</a:t>
            </a:r>
            <a:endParaRPr lang="de-DE" sz="1400" dirty="0"/>
          </a:p>
        </p:txBody>
      </p:sp>
      <p:sp>
        <p:nvSpPr>
          <p:cNvPr id="66" name="Rechteck 65"/>
          <p:cNvSpPr/>
          <p:nvPr/>
        </p:nvSpPr>
        <p:spPr>
          <a:xfrm>
            <a:off x="6249234" y="1721554"/>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24</a:t>
            </a:r>
            <a:endParaRPr lang="de-DE" sz="1400" dirty="0"/>
          </a:p>
        </p:txBody>
      </p:sp>
      <p:sp>
        <p:nvSpPr>
          <p:cNvPr id="67" name="Textfeld 66"/>
          <p:cNvSpPr txBox="1"/>
          <p:nvPr/>
        </p:nvSpPr>
        <p:spPr>
          <a:xfrm>
            <a:off x="6295232" y="1450778"/>
            <a:ext cx="532518" cy="307777"/>
          </a:xfrm>
          <a:prstGeom prst="rect">
            <a:avLst/>
          </a:prstGeom>
          <a:noFill/>
        </p:spPr>
        <p:txBody>
          <a:bodyPr wrap="none" rtlCol="0">
            <a:spAutoFit/>
          </a:bodyPr>
          <a:lstStyle/>
          <a:p>
            <a:r>
              <a:rPr lang="de-DE" sz="1400" dirty="0" err="1" smtClean="0"/>
              <a:t>data</a:t>
            </a:r>
            <a:endParaRPr lang="de-DE" sz="1400" dirty="0"/>
          </a:p>
        </p:txBody>
      </p:sp>
      <p:sp>
        <p:nvSpPr>
          <p:cNvPr id="68" name="Rechteck 67"/>
          <p:cNvSpPr/>
          <p:nvPr/>
        </p:nvSpPr>
        <p:spPr>
          <a:xfrm>
            <a:off x="6970178" y="1721554"/>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2248</a:t>
            </a:r>
            <a:endParaRPr lang="de-DE" sz="1400" dirty="0"/>
          </a:p>
        </p:txBody>
      </p:sp>
      <p:sp>
        <p:nvSpPr>
          <p:cNvPr id="69" name="Textfeld 68"/>
          <p:cNvSpPr txBox="1"/>
          <p:nvPr/>
        </p:nvSpPr>
        <p:spPr>
          <a:xfrm>
            <a:off x="7016176" y="1450778"/>
            <a:ext cx="522900" cy="307777"/>
          </a:xfrm>
          <a:prstGeom prst="rect">
            <a:avLst/>
          </a:prstGeom>
          <a:noFill/>
        </p:spPr>
        <p:txBody>
          <a:bodyPr wrap="none" rtlCol="0">
            <a:spAutoFit/>
          </a:bodyPr>
          <a:lstStyle/>
          <a:p>
            <a:r>
              <a:rPr lang="de-DE" sz="1400" dirty="0" err="1" smtClean="0"/>
              <a:t>next</a:t>
            </a:r>
            <a:endParaRPr lang="de-DE" sz="1400" dirty="0"/>
          </a:p>
        </p:txBody>
      </p:sp>
      <p:sp>
        <p:nvSpPr>
          <p:cNvPr id="70" name="Textfeld 69"/>
          <p:cNvSpPr txBox="1"/>
          <p:nvPr/>
        </p:nvSpPr>
        <p:spPr>
          <a:xfrm>
            <a:off x="6702433" y="1940068"/>
            <a:ext cx="582211" cy="307777"/>
          </a:xfrm>
          <a:prstGeom prst="rect">
            <a:avLst/>
          </a:prstGeom>
          <a:noFill/>
        </p:spPr>
        <p:txBody>
          <a:bodyPr wrap="none" rtlCol="0">
            <a:spAutoFit/>
          </a:bodyPr>
          <a:lstStyle/>
          <a:p>
            <a:r>
              <a:rPr lang="de-DE" sz="1400" dirty="0" smtClean="0"/>
              <a:t>1862</a:t>
            </a:r>
            <a:endParaRPr lang="de-DE" sz="1400" dirty="0"/>
          </a:p>
        </p:txBody>
      </p:sp>
      <p:cxnSp>
        <p:nvCxnSpPr>
          <p:cNvPr id="71" name="Gerade Verbindung mit Pfeil 70"/>
          <p:cNvCxnSpPr>
            <a:stCxn id="63" idx="3"/>
            <a:endCxn id="66" idx="1"/>
          </p:cNvCxnSpPr>
          <p:nvPr/>
        </p:nvCxnSpPr>
        <p:spPr>
          <a:xfrm>
            <a:off x="5756130" y="1829566"/>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2" name="Rechteck 71"/>
          <p:cNvSpPr/>
          <p:nvPr/>
        </p:nvSpPr>
        <p:spPr>
          <a:xfrm>
            <a:off x="8182498" y="1721048"/>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87</a:t>
            </a:r>
            <a:endParaRPr lang="de-DE" sz="1400" dirty="0"/>
          </a:p>
        </p:txBody>
      </p:sp>
      <p:sp>
        <p:nvSpPr>
          <p:cNvPr id="73" name="Textfeld 72"/>
          <p:cNvSpPr txBox="1"/>
          <p:nvPr/>
        </p:nvSpPr>
        <p:spPr>
          <a:xfrm>
            <a:off x="8228496" y="1450272"/>
            <a:ext cx="532518" cy="307777"/>
          </a:xfrm>
          <a:prstGeom prst="rect">
            <a:avLst/>
          </a:prstGeom>
          <a:noFill/>
        </p:spPr>
        <p:txBody>
          <a:bodyPr wrap="none" rtlCol="0">
            <a:spAutoFit/>
          </a:bodyPr>
          <a:lstStyle/>
          <a:p>
            <a:r>
              <a:rPr lang="de-DE" sz="1400" dirty="0" err="1" smtClean="0"/>
              <a:t>data</a:t>
            </a:r>
            <a:endParaRPr lang="de-DE" sz="1400" dirty="0"/>
          </a:p>
        </p:txBody>
      </p:sp>
      <p:sp>
        <p:nvSpPr>
          <p:cNvPr id="74" name="Rechteck 73"/>
          <p:cNvSpPr/>
          <p:nvPr/>
        </p:nvSpPr>
        <p:spPr>
          <a:xfrm>
            <a:off x="8903442" y="1721048"/>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75" name="Textfeld 74"/>
          <p:cNvSpPr txBox="1"/>
          <p:nvPr/>
        </p:nvSpPr>
        <p:spPr>
          <a:xfrm>
            <a:off x="8949440" y="1450272"/>
            <a:ext cx="522900" cy="307777"/>
          </a:xfrm>
          <a:prstGeom prst="rect">
            <a:avLst/>
          </a:prstGeom>
          <a:noFill/>
        </p:spPr>
        <p:txBody>
          <a:bodyPr wrap="none" rtlCol="0">
            <a:spAutoFit/>
          </a:bodyPr>
          <a:lstStyle/>
          <a:p>
            <a:r>
              <a:rPr lang="de-DE" sz="1400" dirty="0" err="1" smtClean="0"/>
              <a:t>next</a:t>
            </a:r>
            <a:endParaRPr lang="de-DE" sz="1400" dirty="0"/>
          </a:p>
        </p:txBody>
      </p:sp>
      <p:sp>
        <p:nvSpPr>
          <p:cNvPr id="76" name="Textfeld 75"/>
          <p:cNvSpPr txBox="1"/>
          <p:nvPr/>
        </p:nvSpPr>
        <p:spPr>
          <a:xfrm>
            <a:off x="8635697" y="1939562"/>
            <a:ext cx="582211" cy="307777"/>
          </a:xfrm>
          <a:prstGeom prst="rect">
            <a:avLst/>
          </a:prstGeom>
          <a:noFill/>
        </p:spPr>
        <p:txBody>
          <a:bodyPr wrap="none" rtlCol="0">
            <a:spAutoFit/>
          </a:bodyPr>
          <a:lstStyle/>
          <a:p>
            <a:r>
              <a:rPr lang="de-DE" sz="1400" dirty="0" smtClean="0"/>
              <a:t>2248</a:t>
            </a:r>
            <a:endParaRPr lang="de-DE" sz="1400" dirty="0"/>
          </a:p>
        </p:txBody>
      </p:sp>
      <p:cxnSp>
        <p:nvCxnSpPr>
          <p:cNvPr id="77" name="Gerade Verbindung mit Pfeil 76"/>
          <p:cNvCxnSpPr/>
          <p:nvPr/>
        </p:nvCxnSpPr>
        <p:spPr>
          <a:xfrm>
            <a:off x="7690258" y="1829566"/>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Rechteck 77"/>
          <p:cNvSpPr/>
          <p:nvPr/>
        </p:nvSpPr>
        <p:spPr>
          <a:xfrm>
            <a:off x="10112067" y="1721048"/>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79" name="Textfeld 78"/>
          <p:cNvSpPr txBox="1"/>
          <p:nvPr/>
        </p:nvSpPr>
        <p:spPr>
          <a:xfrm>
            <a:off x="10158065" y="1450272"/>
            <a:ext cx="532518" cy="307777"/>
          </a:xfrm>
          <a:prstGeom prst="rect">
            <a:avLst/>
          </a:prstGeom>
          <a:noFill/>
        </p:spPr>
        <p:txBody>
          <a:bodyPr wrap="none" rtlCol="0">
            <a:spAutoFit/>
          </a:bodyPr>
          <a:lstStyle/>
          <a:p>
            <a:r>
              <a:rPr lang="de-DE" sz="1400" dirty="0" err="1" smtClean="0"/>
              <a:t>data</a:t>
            </a:r>
            <a:endParaRPr lang="de-DE" sz="1400" dirty="0"/>
          </a:p>
        </p:txBody>
      </p:sp>
      <p:sp>
        <p:nvSpPr>
          <p:cNvPr id="80" name="Rechteck 79"/>
          <p:cNvSpPr/>
          <p:nvPr/>
        </p:nvSpPr>
        <p:spPr>
          <a:xfrm>
            <a:off x="10833011" y="1721048"/>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81" name="Textfeld 80"/>
          <p:cNvSpPr txBox="1"/>
          <p:nvPr/>
        </p:nvSpPr>
        <p:spPr>
          <a:xfrm>
            <a:off x="10879009" y="1450272"/>
            <a:ext cx="522900" cy="307777"/>
          </a:xfrm>
          <a:prstGeom prst="rect">
            <a:avLst/>
          </a:prstGeom>
          <a:noFill/>
        </p:spPr>
        <p:txBody>
          <a:bodyPr wrap="none" rtlCol="0">
            <a:spAutoFit/>
          </a:bodyPr>
          <a:lstStyle/>
          <a:p>
            <a:r>
              <a:rPr lang="de-DE" sz="1400" dirty="0" err="1" smtClean="0"/>
              <a:t>next</a:t>
            </a:r>
            <a:endParaRPr lang="de-DE" sz="1400" dirty="0"/>
          </a:p>
        </p:txBody>
      </p:sp>
      <p:sp>
        <p:nvSpPr>
          <p:cNvPr id="82" name="Textfeld 81"/>
          <p:cNvSpPr txBox="1"/>
          <p:nvPr/>
        </p:nvSpPr>
        <p:spPr>
          <a:xfrm>
            <a:off x="10565266" y="1939562"/>
            <a:ext cx="582211" cy="307777"/>
          </a:xfrm>
          <a:prstGeom prst="rect">
            <a:avLst/>
          </a:prstGeom>
          <a:noFill/>
        </p:spPr>
        <p:txBody>
          <a:bodyPr wrap="none" rtlCol="0">
            <a:spAutoFit/>
          </a:bodyPr>
          <a:lstStyle/>
          <a:p>
            <a:r>
              <a:rPr lang="de-DE" sz="1400" dirty="0" smtClean="0"/>
              <a:t>1024</a:t>
            </a:r>
            <a:endParaRPr lang="de-DE" sz="1400" dirty="0"/>
          </a:p>
        </p:txBody>
      </p:sp>
      <p:cxnSp>
        <p:nvCxnSpPr>
          <p:cNvPr id="83" name="Gerade Verbindung mit Pfeil 82"/>
          <p:cNvCxnSpPr/>
          <p:nvPr/>
        </p:nvCxnSpPr>
        <p:spPr>
          <a:xfrm>
            <a:off x="9619827" y="1829566"/>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6965619" y="2774047"/>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2248</a:t>
            </a:r>
            <a:endParaRPr lang="de-DE" sz="1400" dirty="0"/>
          </a:p>
        </p:txBody>
      </p:sp>
      <p:sp>
        <p:nvSpPr>
          <p:cNvPr id="85" name="Textfeld 84"/>
          <p:cNvSpPr txBox="1"/>
          <p:nvPr/>
        </p:nvSpPr>
        <p:spPr>
          <a:xfrm>
            <a:off x="7011617" y="2503271"/>
            <a:ext cx="532518" cy="307777"/>
          </a:xfrm>
          <a:prstGeom prst="rect">
            <a:avLst/>
          </a:prstGeom>
          <a:noFill/>
        </p:spPr>
        <p:txBody>
          <a:bodyPr wrap="none" rtlCol="0">
            <a:spAutoFit/>
          </a:bodyPr>
          <a:lstStyle/>
          <a:p>
            <a:r>
              <a:rPr lang="de-DE" sz="1400" dirty="0" err="1" smtClean="0"/>
              <a:t>start</a:t>
            </a:r>
            <a:endParaRPr lang="de-DE" sz="1400" dirty="0"/>
          </a:p>
        </p:txBody>
      </p:sp>
      <p:sp>
        <p:nvSpPr>
          <p:cNvPr id="86" name="Textfeld 85"/>
          <p:cNvSpPr txBox="1"/>
          <p:nvPr/>
        </p:nvSpPr>
        <p:spPr>
          <a:xfrm>
            <a:off x="6986770" y="2992561"/>
            <a:ext cx="582211" cy="307777"/>
          </a:xfrm>
          <a:prstGeom prst="rect">
            <a:avLst/>
          </a:prstGeom>
          <a:noFill/>
        </p:spPr>
        <p:txBody>
          <a:bodyPr wrap="none" rtlCol="0">
            <a:spAutoFit/>
          </a:bodyPr>
          <a:lstStyle/>
          <a:p>
            <a:r>
              <a:rPr lang="de-DE" sz="1400" dirty="0" smtClean="0"/>
              <a:t>7720</a:t>
            </a:r>
            <a:endParaRPr lang="de-DE" sz="1400" dirty="0"/>
          </a:p>
        </p:txBody>
      </p:sp>
      <p:sp>
        <p:nvSpPr>
          <p:cNvPr id="87" name="Rechteck 86"/>
          <p:cNvSpPr/>
          <p:nvPr/>
        </p:nvSpPr>
        <p:spPr>
          <a:xfrm>
            <a:off x="8178803" y="277404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87</a:t>
            </a:r>
            <a:endParaRPr lang="de-DE" sz="1400" dirty="0"/>
          </a:p>
        </p:txBody>
      </p:sp>
      <p:sp>
        <p:nvSpPr>
          <p:cNvPr id="88" name="Textfeld 87"/>
          <p:cNvSpPr txBox="1"/>
          <p:nvPr/>
        </p:nvSpPr>
        <p:spPr>
          <a:xfrm>
            <a:off x="8224801" y="2503271"/>
            <a:ext cx="532518" cy="307777"/>
          </a:xfrm>
          <a:prstGeom prst="rect">
            <a:avLst/>
          </a:prstGeom>
          <a:noFill/>
        </p:spPr>
        <p:txBody>
          <a:bodyPr wrap="none" rtlCol="0">
            <a:spAutoFit/>
          </a:bodyPr>
          <a:lstStyle/>
          <a:p>
            <a:r>
              <a:rPr lang="de-DE" sz="1400" dirty="0" err="1" smtClean="0"/>
              <a:t>data</a:t>
            </a:r>
            <a:endParaRPr lang="de-DE" sz="1400" dirty="0"/>
          </a:p>
        </p:txBody>
      </p:sp>
      <p:sp>
        <p:nvSpPr>
          <p:cNvPr id="89" name="Rechteck 88"/>
          <p:cNvSpPr/>
          <p:nvPr/>
        </p:nvSpPr>
        <p:spPr>
          <a:xfrm>
            <a:off x="8899747" y="2774047"/>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90" name="Textfeld 89"/>
          <p:cNvSpPr txBox="1"/>
          <p:nvPr/>
        </p:nvSpPr>
        <p:spPr>
          <a:xfrm>
            <a:off x="8945745" y="2503271"/>
            <a:ext cx="522900" cy="307777"/>
          </a:xfrm>
          <a:prstGeom prst="rect">
            <a:avLst/>
          </a:prstGeom>
          <a:noFill/>
        </p:spPr>
        <p:txBody>
          <a:bodyPr wrap="none" rtlCol="0">
            <a:spAutoFit/>
          </a:bodyPr>
          <a:lstStyle/>
          <a:p>
            <a:r>
              <a:rPr lang="de-DE" sz="1400" dirty="0" err="1" smtClean="0"/>
              <a:t>next</a:t>
            </a:r>
            <a:endParaRPr lang="de-DE" sz="1400" dirty="0"/>
          </a:p>
        </p:txBody>
      </p:sp>
      <p:sp>
        <p:nvSpPr>
          <p:cNvPr id="91" name="Textfeld 90"/>
          <p:cNvSpPr txBox="1"/>
          <p:nvPr/>
        </p:nvSpPr>
        <p:spPr>
          <a:xfrm>
            <a:off x="8632002" y="2992561"/>
            <a:ext cx="582211" cy="307777"/>
          </a:xfrm>
          <a:prstGeom prst="rect">
            <a:avLst/>
          </a:prstGeom>
          <a:noFill/>
        </p:spPr>
        <p:txBody>
          <a:bodyPr wrap="none" rtlCol="0">
            <a:spAutoFit/>
          </a:bodyPr>
          <a:lstStyle/>
          <a:p>
            <a:r>
              <a:rPr lang="de-DE" sz="1400" dirty="0" smtClean="0"/>
              <a:t>2248</a:t>
            </a:r>
            <a:endParaRPr lang="de-DE" sz="1400" dirty="0"/>
          </a:p>
        </p:txBody>
      </p:sp>
      <p:cxnSp>
        <p:nvCxnSpPr>
          <p:cNvPr id="92" name="Gerade Verbindung mit Pfeil 91"/>
          <p:cNvCxnSpPr>
            <a:stCxn id="84" idx="3"/>
            <a:endCxn id="87" idx="1"/>
          </p:cNvCxnSpPr>
          <p:nvPr/>
        </p:nvCxnSpPr>
        <p:spPr>
          <a:xfrm>
            <a:off x="7685699" y="2882059"/>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3" name="Rechteck 92"/>
          <p:cNvSpPr/>
          <p:nvPr/>
        </p:nvSpPr>
        <p:spPr>
          <a:xfrm>
            <a:off x="10112067" y="2773541"/>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94" name="Textfeld 93"/>
          <p:cNvSpPr txBox="1"/>
          <p:nvPr/>
        </p:nvSpPr>
        <p:spPr>
          <a:xfrm>
            <a:off x="10158065" y="2502765"/>
            <a:ext cx="532518" cy="307777"/>
          </a:xfrm>
          <a:prstGeom prst="rect">
            <a:avLst/>
          </a:prstGeom>
          <a:noFill/>
        </p:spPr>
        <p:txBody>
          <a:bodyPr wrap="none" rtlCol="0">
            <a:spAutoFit/>
          </a:bodyPr>
          <a:lstStyle/>
          <a:p>
            <a:r>
              <a:rPr lang="de-DE" sz="1400" dirty="0" err="1" smtClean="0"/>
              <a:t>data</a:t>
            </a:r>
            <a:endParaRPr lang="de-DE" sz="1400" dirty="0"/>
          </a:p>
        </p:txBody>
      </p:sp>
      <p:sp>
        <p:nvSpPr>
          <p:cNvPr id="95" name="Rechteck 94"/>
          <p:cNvSpPr/>
          <p:nvPr/>
        </p:nvSpPr>
        <p:spPr>
          <a:xfrm>
            <a:off x="10833011" y="2773541"/>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96" name="Textfeld 95"/>
          <p:cNvSpPr txBox="1"/>
          <p:nvPr/>
        </p:nvSpPr>
        <p:spPr>
          <a:xfrm>
            <a:off x="10879009" y="2502765"/>
            <a:ext cx="522900" cy="307777"/>
          </a:xfrm>
          <a:prstGeom prst="rect">
            <a:avLst/>
          </a:prstGeom>
          <a:noFill/>
        </p:spPr>
        <p:txBody>
          <a:bodyPr wrap="none" rtlCol="0">
            <a:spAutoFit/>
          </a:bodyPr>
          <a:lstStyle/>
          <a:p>
            <a:r>
              <a:rPr lang="de-DE" sz="1400" dirty="0" err="1" smtClean="0"/>
              <a:t>next</a:t>
            </a:r>
            <a:endParaRPr lang="de-DE" sz="1400" dirty="0"/>
          </a:p>
        </p:txBody>
      </p:sp>
      <p:sp>
        <p:nvSpPr>
          <p:cNvPr id="97" name="Textfeld 96"/>
          <p:cNvSpPr txBox="1"/>
          <p:nvPr/>
        </p:nvSpPr>
        <p:spPr>
          <a:xfrm>
            <a:off x="10565266" y="2992055"/>
            <a:ext cx="582211" cy="307777"/>
          </a:xfrm>
          <a:prstGeom prst="rect">
            <a:avLst/>
          </a:prstGeom>
          <a:noFill/>
        </p:spPr>
        <p:txBody>
          <a:bodyPr wrap="none" rtlCol="0">
            <a:spAutoFit/>
          </a:bodyPr>
          <a:lstStyle/>
          <a:p>
            <a:r>
              <a:rPr lang="de-DE" sz="1400" dirty="0" smtClean="0"/>
              <a:t>1024</a:t>
            </a:r>
            <a:endParaRPr lang="de-DE" sz="1400" dirty="0"/>
          </a:p>
        </p:txBody>
      </p:sp>
      <p:cxnSp>
        <p:nvCxnSpPr>
          <p:cNvPr id="98" name="Gerade Verbindung mit Pfeil 97"/>
          <p:cNvCxnSpPr/>
          <p:nvPr/>
        </p:nvCxnSpPr>
        <p:spPr>
          <a:xfrm>
            <a:off x="9619827" y="2882059"/>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9" name="Rechteck 98"/>
          <p:cNvSpPr/>
          <p:nvPr/>
        </p:nvSpPr>
        <p:spPr>
          <a:xfrm>
            <a:off x="8898883" y="3831089"/>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1024</a:t>
            </a:r>
            <a:endParaRPr lang="de-DE" sz="1400" dirty="0"/>
          </a:p>
        </p:txBody>
      </p:sp>
      <p:sp>
        <p:nvSpPr>
          <p:cNvPr id="100" name="Textfeld 99"/>
          <p:cNvSpPr txBox="1"/>
          <p:nvPr/>
        </p:nvSpPr>
        <p:spPr>
          <a:xfrm>
            <a:off x="8944881" y="3560313"/>
            <a:ext cx="532518" cy="307777"/>
          </a:xfrm>
          <a:prstGeom prst="rect">
            <a:avLst/>
          </a:prstGeom>
          <a:noFill/>
        </p:spPr>
        <p:txBody>
          <a:bodyPr wrap="none" rtlCol="0">
            <a:spAutoFit/>
          </a:bodyPr>
          <a:lstStyle/>
          <a:p>
            <a:r>
              <a:rPr lang="de-DE" sz="1400" dirty="0" err="1" smtClean="0"/>
              <a:t>start</a:t>
            </a:r>
            <a:endParaRPr lang="de-DE" sz="1400" dirty="0"/>
          </a:p>
        </p:txBody>
      </p:sp>
      <p:sp>
        <p:nvSpPr>
          <p:cNvPr id="101" name="Textfeld 100"/>
          <p:cNvSpPr txBox="1"/>
          <p:nvPr/>
        </p:nvSpPr>
        <p:spPr>
          <a:xfrm>
            <a:off x="8920034" y="4049603"/>
            <a:ext cx="582211" cy="307777"/>
          </a:xfrm>
          <a:prstGeom prst="rect">
            <a:avLst/>
          </a:prstGeom>
          <a:noFill/>
        </p:spPr>
        <p:txBody>
          <a:bodyPr wrap="none" rtlCol="0">
            <a:spAutoFit/>
          </a:bodyPr>
          <a:lstStyle/>
          <a:p>
            <a:r>
              <a:rPr lang="de-DE" sz="1400" dirty="0" smtClean="0"/>
              <a:t>7720</a:t>
            </a:r>
            <a:endParaRPr lang="de-DE" sz="1400" dirty="0"/>
          </a:p>
        </p:txBody>
      </p:sp>
      <p:sp>
        <p:nvSpPr>
          <p:cNvPr id="102" name="Rechteck 101"/>
          <p:cNvSpPr/>
          <p:nvPr/>
        </p:nvSpPr>
        <p:spPr>
          <a:xfrm>
            <a:off x="10112067" y="3831089"/>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15</a:t>
            </a:r>
            <a:endParaRPr lang="de-DE" sz="1400" dirty="0"/>
          </a:p>
        </p:txBody>
      </p:sp>
      <p:sp>
        <p:nvSpPr>
          <p:cNvPr id="103" name="Textfeld 102"/>
          <p:cNvSpPr txBox="1"/>
          <p:nvPr/>
        </p:nvSpPr>
        <p:spPr>
          <a:xfrm>
            <a:off x="10158065" y="3560313"/>
            <a:ext cx="532518" cy="307777"/>
          </a:xfrm>
          <a:prstGeom prst="rect">
            <a:avLst/>
          </a:prstGeom>
          <a:noFill/>
        </p:spPr>
        <p:txBody>
          <a:bodyPr wrap="none" rtlCol="0">
            <a:spAutoFit/>
          </a:bodyPr>
          <a:lstStyle/>
          <a:p>
            <a:r>
              <a:rPr lang="de-DE" sz="1400" dirty="0" err="1" smtClean="0"/>
              <a:t>data</a:t>
            </a:r>
            <a:endParaRPr lang="de-DE" sz="1400" dirty="0"/>
          </a:p>
        </p:txBody>
      </p:sp>
      <p:sp>
        <p:nvSpPr>
          <p:cNvPr id="104" name="Rechteck 103"/>
          <p:cNvSpPr/>
          <p:nvPr/>
        </p:nvSpPr>
        <p:spPr>
          <a:xfrm>
            <a:off x="10833011" y="3831089"/>
            <a:ext cx="720080" cy="21602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105" name="Textfeld 104"/>
          <p:cNvSpPr txBox="1"/>
          <p:nvPr/>
        </p:nvSpPr>
        <p:spPr>
          <a:xfrm>
            <a:off x="10879009" y="3560313"/>
            <a:ext cx="522900" cy="307777"/>
          </a:xfrm>
          <a:prstGeom prst="rect">
            <a:avLst/>
          </a:prstGeom>
          <a:noFill/>
        </p:spPr>
        <p:txBody>
          <a:bodyPr wrap="none" rtlCol="0">
            <a:spAutoFit/>
          </a:bodyPr>
          <a:lstStyle/>
          <a:p>
            <a:r>
              <a:rPr lang="de-DE" sz="1400" dirty="0" err="1" smtClean="0"/>
              <a:t>next</a:t>
            </a:r>
            <a:endParaRPr lang="de-DE" sz="1400" dirty="0"/>
          </a:p>
        </p:txBody>
      </p:sp>
      <p:sp>
        <p:nvSpPr>
          <p:cNvPr id="106" name="Textfeld 105"/>
          <p:cNvSpPr txBox="1"/>
          <p:nvPr/>
        </p:nvSpPr>
        <p:spPr>
          <a:xfrm>
            <a:off x="10565266" y="4049603"/>
            <a:ext cx="582211" cy="307777"/>
          </a:xfrm>
          <a:prstGeom prst="rect">
            <a:avLst/>
          </a:prstGeom>
          <a:noFill/>
        </p:spPr>
        <p:txBody>
          <a:bodyPr wrap="none" rtlCol="0">
            <a:spAutoFit/>
          </a:bodyPr>
          <a:lstStyle/>
          <a:p>
            <a:r>
              <a:rPr lang="de-DE" sz="1400" dirty="0" smtClean="0"/>
              <a:t>1024</a:t>
            </a:r>
            <a:endParaRPr lang="de-DE" sz="1400" dirty="0"/>
          </a:p>
        </p:txBody>
      </p:sp>
      <p:cxnSp>
        <p:nvCxnSpPr>
          <p:cNvPr id="107" name="Gerade Verbindung mit Pfeil 106"/>
          <p:cNvCxnSpPr>
            <a:stCxn id="99" idx="3"/>
            <a:endCxn id="102" idx="1"/>
          </p:cNvCxnSpPr>
          <p:nvPr/>
        </p:nvCxnSpPr>
        <p:spPr>
          <a:xfrm>
            <a:off x="9618963" y="3939101"/>
            <a:ext cx="4931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8" name="Rechteck 107"/>
          <p:cNvSpPr/>
          <p:nvPr/>
        </p:nvSpPr>
        <p:spPr>
          <a:xfrm>
            <a:off x="10837975" y="4988027"/>
            <a:ext cx="720080" cy="21602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NULL</a:t>
            </a:r>
            <a:endParaRPr lang="de-DE" sz="1400" dirty="0"/>
          </a:p>
        </p:txBody>
      </p:sp>
      <p:sp>
        <p:nvSpPr>
          <p:cNvPr id="109" name="Textfeld 108"/>
          <p:cNvSpPr txBox="1"/>
          <p:nvPr/>
        </p:nvSpPr>
        <p:spPr>
          <a:xfrm>
            <a:off x="10883973" y="4717251"/>
            <a:ext cx="532518" cy="307777"/>
          </a:xfrm>
          <a:prstGeom prst="rect">
            <a:avLst/>
          </a:prstGeom>
          <a:noFill/>
        </p:spPr>
        <p:txBody>
          <a:bodyPr wrap="none" rtlCol="0">
            <a:spAutoFit/>
          </a:bodyPr>
          <a:lstStyle/>
          <a:p>
            <a:r>
              <a:rPr lang="de-DE" sz="1400" dirty="0" err="1" smtClean="0"/>
              <a:t>start</a:t>
            </a:r>
            <a:endParaRPr lang="de-DE" sz="1400" dirty="0"/>
          </a:p>
        </p:txBody>
      </p:sp>
      <p:sp>
        <p:nvSpPr>
          <p:cNvPr id="110" name="Textfeld 109"/>
          <p:cNvSpPr txBox="1"/>
          <p:nvPr/>
        </p:nvSpPr>
        <p:spPr>
          <a:xfrm>
            <a:off x="10859126" y="5206541"/>
            <a:ext cx="582211" cy="307777"/>
          </a:xfrm>
          <a:prstGeom prst="rect">
            <a:avLst/>
          </a:prstGeom>
          <a:noFill/>
        </p:spPr>
        <p:txBody>
          <a:bodyPr wrap="none" rtlCol="0">
            <a:spAutoFit/>
          </a:bodyPr>
          <a:lstStyle/>
          <a:p>
            <a:r>
              <a:rPr lang="de-DE" sz="1400" dirty="0" smtClean="0"/>
              <a:t>7720</a:t>
            </a:r>
            <a:endParaRPr lang="de-DE" sz="1400" dirty="0"/>
          </a:p>
        </p:txBody>
      </p:sp>
      <p:sp>
        <p:nvSpPr>
          <p:cNvPr id="111" name="Textfeld 110"/>
          <p:cNvSpPr txBox="1"/>
          <p:nvPr/>
        </p:nvSpPr>
        <p:spPr>
          <a:xfrm>
            <a:off x="6397059" y="2249944"/>
            <a:ext cx="1636987" cy="307777"/>
          </a:xfrm>
          <a:prstGeom prst="rect">
            <a:avLst/>
          </a:prstGeom>
          <a:noFill/>
        </p:spPr>
        <p:txBody>
          <a:bodyPr wrap="none" rtlCol="0">
            <a:spAutoFit/>
          </a:bodyPr>
          <a:lstStyle/>
          <a:p>
            <a:r>
              <a:rPr lang="de-DE" sz="1400" b="1" dirty="0" smtClean="0"/>
              <a:t>Pop (Remove 24)</a:t>
            </a:r>
            <a:endParaRPr lang="de-DE" sz="1400" b="1" dirty="0"/>
          </a:p>
        </p:txBody>
      </p:sp>
      <p:sp>
        <p:nvSpPr>
          <p:cNvPr id="112" name="Textfeld 111"/>
          <p:cNvSpPr txBox="1"/>
          <p:nvPr/>
        </p:nvSpPr>
        <p:spPr>
          <a:xfrm>
            <a:off x="8305885" y="3250046"/>
            <a:ext cx="1636987" cy="307777"/>
          </a:xfrm>
          <a:prstGeom prst="rect">
            <a:avLst/>
          </a:prstGeom>
          <a:noFill/>
        </p:spPr>
        <p:txBody>
          <a:bodyPr wrap="none" rtlCol="0">
            <a:spAutoFit/>
          </a:bodyPr>
          <a:lstStyle/>
          <a:p>
            <a:r>
              <a:rPr lang="de-DE" sz="1400" b="1" dirty="0" smtClean="0"/>
              <a:t>Pop (Remove 87)</a:t>
            </a:r>
            <a:endParaRPr lang="de-DE" sz="1400" b="1" dirty="0"/>
          </a:p>
        </p:txBody>
      </p:sp>
      <p:sp>
        <p:nvSpPr>
          <p:cNvPr id="113" name="Textfeld 112"/>
          <p:cNvSpPr txBox="1"/>
          <p:nvPr/>
        </p:nvSpPr>
        <p:spPr>
          <a:xfrm>
            <a:off x="10037877" y="4409475"/>
            <a:ext cx="1636987" cy="307777"/>
          </a:xfrm>
          <a:prstGeom prst="rect">
            <a:avLst/>
          </a:prstGeom>
          <a:noFill/>
        </p:spPr>
        <p:txBody>
          <a:bodyPr wrap="none" rtlCol="0">
            <a:spAutoFit/>
          </a:bodyPr>
          <a:lstStyle/>
          <a:p>
            <a:r>
              <a:rPr lang="de-DE" sz="1400" b="1" dirty="0" smtClean="0"/>
              <a:t>Pop (Remove 15)</a:t>
            </a:r>
            <a:endParaRPr lang="de-DE" sz="1400" b="1" dirty="0"/>
          </a:p>
        </p:txBody>
      </p:sp>
      <p:cxnSp>
        <p:nvCxnSpPr>
          <p:cNvPr id="115" name="Gerader Verbinder 114"/>
          <p:cNvCxnSpPr/>
          <p:nvPr/>
        </p:nvCxnSpPr>
        <p:spPr>
          <a:xfrm>
            <a:off x="3311044" y="1604160"/>
            <a:ext cx="5815679" cy="3910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7270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smtClean="0"/>
              <a:t>Reminder: Heap</a:t>
            </a:r>
            <a:endParaRPr lang="en-US" dirty="0"/>
          </a:p>
        </p:txBody>
      </p:sp>
      <p:sp>
        <p:nvSpPr>
          <p:cNvPr id="3" name="Textplatzhalter 2"/>
          <p:cNvSpPr>
            <a:spLocks noGrp="1"/>
          </p:cNvSpPr>
          <p:nvPr>
            <p:ph type="body" sz="quarter" idx="10"/>
          </p:nvPr>
        </p:nvSpPr>
        <p:spPr>
          <a:xfrm>
            <a:off x="334800" y="980728"/>
            <a:ext cx="11521444" cy="4968552"/>
          </a:xfrm>
        </p:spPr>
        <p:txBody>
          <a:bodyPr/>
          <a:lstStyle/>
          <a:p>
            <a:pPr marL="0" indent="0">
              <a:buNone/>
            </a:pPr>
            <a:r>
              <a:rPr lang="en-US" dirty="0"/>
              <a:t>Going back to the stack: What can we do, if we don’t know the size of an object at compile time?</a:t>
            </a:r>
          </a:p>
          <a:p>
            <a:pPr>
              <a:buFont typeface="Wingdings" panose="05000000000000000000" pitchFamily="2" charset="2"/>
              <a:buChar char="è"/>
            </a:pPr>
            <a:r>
              <a:rPr lang="de-DE" dirty="0" err="1">
                <a:sym typeface="Wingdings" panose="05000000000000000000" pitchFamily="2" charset="2"/>
              </a:rPr>
              <a:t>Use</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b="1" dirty="0" err="1">
                <a:sym typeface="Wingdings" panose="05000000000000000000" pitchFamily="2" charset="2"/>
              </a:rPr>
              <a:t>heap</a:t>
            </a:r>
            <a:endParaRPr lang="de-DE" b="1" dirty="0">
              <a:sym typeface="Wingdings" panose="05000000000000000000" pitchFamily="2" charset="2"/>
            </a:endParaRPr>
          </a:p>
          <a:p>
            <a:pPr>
              <a:buFont typeface="Wingdings" panose="05000000000000000000" pitchFamily="2" charset="2"/>
              <a:buChar char="è"/>
            </a:pPr>
            <a:r>
              <a:rPr lang="en-US" dirty="0">
                <a:sym typeface="Wingdings" panose="05000000000000000000" pitchFamily="2" charset="2"/>
              </a:rPr>
              <a:t>The heap is another (usually large) memory block, inside which programs can </a:t>
            </a:r>
            <a:r>
              <a:rPr lang="en-US" b="1" dirty="0">
                <a:sym typeface="Wingdings" panose="05000000000000000000" pitchFamily="2" charset="2"/>
              </a:rPr>
              <a:t>dynamically</a:t>
            </a:r>
            <a:r>
              <a:rPr lang="en-US" dirty="0">
                <a:sym typeface="Wingdings" panose="05000000000000000000" pitchFamily="2" charset="2"/>
              </a:rPr>
              <a:t> allocate and deallocate memory.</a:t>
            </a:r>
          </a:p>
          <a:p>
            <a:pPr>
              <a:buFont typeface="Wingdings" panose="05000000000000000000" pitchFamily="2" charset="2"/>
              <a:buChar char="è"/>
            </a:pPr>
            <a:endParaRPr lang="de-DE" b="1" dirty="0">
              <a:sym typeface="Wingdings" panose="05000000000000000000" pitchFamily="2" charset="2"/>
            </a:endParaRPr>
          </a:p>
          <a:p>
            <a:pPr>
              <a:buFont typeface="Wingdings" panose="05000000000000000000" pitchFamily="2" charset="2"/>
              <a:buChar char="è"/>
            </a:pPr>
            <a:endParaRPr lang="de-DE" b="1"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pPr marL="0" indent="0">
              <a:buNone/>
            </a:pPr>
            <a:endParaRPr lang="en-US" dirty="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58</a:t>
            </a:fld>
            <a:endParaRPr lang="en-US" dirty="0"/>
          </a:p>
        </p:txBody>
      </p:sp>
      <p:grpSp>
        <p:nvGrpSpPr>
          <p:cNvPr id="5" name="Gruppieren 4"/>
          <p:cNvGrpSpPr/>
          <p:nvPr/>
        </p:nvGrpSpPr>
        <p:grpSpPr>
          <a:xfrm>
            <a:off x="334962" y="2420888"/>
            <a:ext cx="11521281" cy="864096"/>
            <a:chOff x="911423" y="983651"/>
            <a:chExt cx="11521281" cy="864096"/>
          </a:xfrm>
        </p:grpSpPr>
        <p:sp>
          <p:nvSpPr>
            <p:cNvPr id="6" name="Abgerundetes Rechteck 5"/>
            <p:cNvSpPr/>
            <p:nvPr/>
          </p:nvSpPr>
          <p:spPr>
            <a:xfrm>
              <a:off x="911423" y="983651"/>
              <a:ext cx="11521281"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The heap has no idea of scopes, so we have to take care of deallocation as well.</a:t>
              </a:r>
            </a:p>
          </p:txBody>
        </p:sp>
        <p:pic>
          <p:nvPicPr>
            <p:cNvPr id="7" name="Grafik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12" name="Gruppieren 11">
            <a:extLst>
              <a:ext uri="{FF2B5EF4-FFF2-40B4-BE49-F238E27FC236}">
                <a16:creationId xmlns:a16="http://schemas.microsoft.com/office/drawing/2014/main" id="{51CA592A-9C60-4C8C-E79C-6A6E1929834A}"/>
              </a:ext>
            </a:extLst>
          </p:cNvPr>
          <p:cNvGrpSpPr/>
          <p:nvPr/>
        </p:nvGrpSpPr>
        <p:grpSpPr>
          <a:xfrm>
            <a:off x="344934" y="3573017"/>
            <a:ext cx="11521281" cy="864096"/>
            <a:chOff x="911423" y="2004718"/>
            <a:chExt cx="11521281" cy="864096"/>
          </a:xfrm>
        </p:grpSpPr>
        <p:sp>
          <p:nvSpPr>
            <p:cNvPr id="13" name="Abgerundetes Rechteck 8">
              <a:extLst>
                <a:ext uri="{FF2B5EF4-FFF2-40B4-BE49-F238E27FC236}">
                  <a16:creationId xmlns:a16="http://schemas.microsoft.com/office/drawing/2014/main" id="{1F898304-5247-8F2F-B371-91B22EC0C721}"/>
                </a:ext>
              </a:extLst>
            </p:cNvPr>
            <p:cNvSpPr/>
            <p:nvPr/>
          </p:nvSpPr>
          <p:spPr>
            <a:xfrm>
              <a:off x="911423" y="2004718"/>
              <a:ext cx="11521281"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Using the heap explicitly is error-prone and thus discouraged.</a:t>
              </a:r>
            </a:p>
            <a:p>
              <a:r>
                <a:rPr lang="en-US" dirty="0">
                  <a:solidFill>
                    <a:schemeClr val="tx1"/>
                  </a:solidFill>
                </a:rPr>
                <a:t>Luckily, modern C++ offers many ways to avoid having to do so.</a:t>
              </a:r>
            </a:p>
          </p:txBody>
        </p:sp>
        <p:pic>
          <p:nvPicPr>
            <p:cNvPr id="14" name="Grafik 13">
              <a:extLst>
                <a:ext uri="{FF2B5EF4-FFF2-40B4-BE49-F238E27FC236}">
                  <a16:creationId xmlns:a16="http://schemas.microsoft.com/office/drawing/2014/main" id="{0EC35EDA-8133-53F2-E525-5886141877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spTree>
    <p:extLst>
      <p:ext uri="{BB962C8B-B14F-4D97-AF65-F5344CB8AC3E}">
        <p14:creationId xmlns:p14="http://schemas.microsoft.com/office/powerpoint/2010/main" val="404646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smtClean="0"/>
              <a:t>Reminder: Heap</a:t>
            </a:r>
            <a:endParaRPr lang="en-US" dirty="0"/>
          </a:p>
        </p:txBody>
      </p:sp>
      <p:sp>
        <p:nvSpPr>
          <p:cNvPr id="3" name="Textplatzhalter 2"/>
          <p:cNvSpPr>
            <a:spLocks noGrp="1"/>
          </p:cNvSpPr>
          <p:nvPr>
            <p:ph type="body" sz="quarter" idx="10"/>
          </p:nvPr>
        </p:nvSpPr>
        <p:spPr>
          <a:xfrm>
            <a:off x="334800" y="980728"/>
            <a:ext cx="11521444" cy="4968552"/>
          </a:xfrm>
        </p:spPr>
        <p:txBody>
          <a:bodyPr/>
          <a:lstStyle/>
          <a:p>
            <a:r>
              <a:rPr lang="en-US" dirty="0">
                <a:sym typeface="Wingdings" panose="05000000000000000000" pitchFamily="2" charset="2"/>
              </a:rPr>
              <a:t>As space for objects on the heap is only generated at runtime, these never exist as plain objects (which would be created on the stack at compile-time), but only as pointers!</a:t>
            </a: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de-DE" dirty="0">
              <a:latin typeface="Courier New" panose="02070309020205020404" pitchFamily="49" charset="0"/>
              <a:cs typeface="Courier New" panose="02070309020205020404" pitchFamily="49" charset="0"/>
              <a:sym typeface="Wingdings" panose="05000000000000000000" pitchFamily="2" charset="2"/>
            </a:endParaRPr>
          </a:p>
          <a:p>
            <a:pPr marL="215900" lvl="1" indent="0">
              <a:buNone/>
            </a:pPr>
            <a:endParaRPr lang="en-US" dirty="0">
              <a:latin typeface="Courier New" panose="02070309020205020404" pitchFamily="49" charset="0"/>
              <a:cs typeface="Courier New" panose="02070309020205020404" pitchFamily="49" charset="0"/>
              <a:sym typeface="Wingdings" panose="05000000000000000000" pitchFamily="2" charset="2"/>
            </a:endParaRPr>
          </a:p>
          <a:p>
            <a:pPr marL="177800" lvl="1" indent="-177800">
              <a:tabLst>
                <a:tab pos="266700" algn="l"/>
              </a:tabLst>
            </a:pPr>
            <a:endParaRPr lang="en-US" sz="2000" dirty="0">
              <a:latin typeface="+mn-lt"/>
              <a:cs typeface="Courier New" panose="02070309020205020404" pitchFamily="49" charset="0"/>
              <a:sym typeface="Wingdings" panose="05000000000000000000" pitchFamily="2" charset="2"/>
            </a:endParaRPr>
          </a:p>
          <a:p>
            <a:pPr marL="177800" lvl="1" indent="-177800">
              <a:tabLst>
                <a:tab pos="266700" algn="l"/>
              </a:tabLst>
            </a:pPr>
            <a:r>
              <a:rPr lang="en-US" sz="2000" dirty="0">
                <a:latin typeface="+mn-lt"/>
                <a:cs typeface="Courier New" panose="02070309020205020404" pitchFamily="49" charset="0"/>
                <a:sym typeface="Wingdings" panose="05000000000000000000" pitchFamily="2" charset="2"/>
              </a:rPr>
              <a:t>More advanced would be the usage of multi-dimensional arrays, which we will not cover, as we shouldn’t use them anyway.</a:t>
            </a:r>
          </a:p>
          <a:p>
            <a:endParaRPr lang="en-US" dirty="0">
              <a:sym typeface="Wingdings" panose="05000000000000000000" pitchFamily="2" charset="2"/>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59</a:t>
            </a:fld>
            <a:endParaRPr lang="en-US" dirty="0"/>
          </a:p>
        </p:txBody>
      </p:sp>
      <p:sp>
        <p:nvSpPr>
          <p:cNvPr id="6" name="Rechteck 5"/>
          <p:cNvSpPr/>
          <p:nvPr/>
        </p:nvSpPr>
        <p:spPr>
          <a:xfrm>
            <a:off x="334800" y="1774557"/>
            <a:ext cx="11522238"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Allocates space for a single </a:t>
            </a:r>
            <a:r>
              <a:rPr lang="en-US" dirty="0" err="1">
                <a:solidFill>
                  <a:srgbClr val="008000"/>
                </a:solidFill>
                <a:highlight>
                  <a:srgbClr val="FFFFFF"/>
                </a:highlight>
                <a:latin typeface="Courier New" panose="02070309020205020404" pitchFamily="49" charset="0"/>
                <a:cs typeface="Courier New" panose="02070309020205020404" pitchFamily="49" charset="0"/>
              </a:rPr>
              <a:t>int</a:t>
            </a:r>
            <a:r>
              <a:rPr lang="en-US" dirty="0">
                <a:solidFill>
                  <a:srgbClr val="008000"/>
                </a:solidFill>
                <a:highlight>
                  <a:srgbClr val="FFFFFF"/>
                </a:highlight>
                <a:latin typeface="Courier New" panose="02070309020205020404" pitchFamily="49" charset="0"/>
                <a:cs typeface="Courier New" panose="02070309020205020404" pitchFamily="49" charset="0"/>
              </a:rPr>
              <a:t> on the heap</a:t>
            </a: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Now use p as a normal </a:t>
            </a:r>
            <a:r>
              <a:rPr lang="en-US" dirty="0" err="1">
                <a:solidFill>
                  <a:srgbClr val="008000"/>
                </a:solidFill>
                <a:highlight>
                  <a:srgbClr val="FFFFFF"/>
                </a:highlight>
                <a:latin typeface="Courier New" panose="02070309020205020404" pitchFamily="49" charset="0"/>
                <a:cs typeface="Courier New" panose="02070309020205020404" pitchFamily="49" charset="0"/>
              </a:rPr>
              <a:t>int</a:t>
            </a:r>
            <a:r>
              <a:rPr lang="en-US" dirty="0">
                <a:solidFill>
                  <a:srgbClr val="008000"/>
                </a:solidFill>
                <a:highlight>
                  <a:srgbClr val="FFFFFF"/>
                </a:highlight>
                <a:latin typeface="Courier New" panose="02070309020205020404" pitchFamily="49" charset="0"/>
                <a:cs typeface="Courier New" panose="02070309020205020404" pitchFamily="49" charset="0"/>
              </a:rPr>
              <a:t> pointer.</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q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17</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Short version</a:t>
            </a:r>
          </a:p>
          <a:p>
            <a:r>
              <a:rPr lang="en-US" b="1" dirty="0">
                <a:solidFill>
                  <a:srgbClr val="0000FF"/>
                </a:solidFill>
                <a:highlight>
                  <a:srgbClr val="FFFFFF"/>
                </a:highlight>
                <a:latin typeface="Courier New" panose="02070309020205020404" pitchFamily="49" charset="0"/>
                <a:cs typeface="Courier New" panose="02070309020205020404" pitchFamily="49" charset="0"/>
              </a:rPr>
              <a:t>delete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p</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q</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Important: Don’t forget to delete heap objects</a:t>
            </a:r>
          </a:p>
          <a:p>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pa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Allocate space for an array on the heap</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Now, size doesn’t need to be known at compile time</a:t>
            </a:r>
          </a:p>
          <a:p>
            <a:r>
              <a:rPr lang="en-US" b="1" dirty="0">
                <a:solidFill>
                  <a:srgbClr val="0000FF"/>
                </a:solidFill>
                <a:highlight>
                  <a:srgbClr val="FFFFFF"/>
                </a:highlight>
                <a:latin typeface="Courier New" panose="02070309020205020404" pitchFamily="49" charset="0"/>
                <a:cs typeface="Courier New" panose="02070309020205020404" pitchFamily="49" charset="0"/>
              </a:rPr>
              <a:t>delete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pa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Delete this with the array delete operator</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852423"/>
            <a:ext cx="368102" cy="413792"/>
          </a:xfrm>
          <a:prstGeom prst="rect">
            <a:avLst/>
          </a:prstGeom>
        </p:spPr>
      </p:pic>
    </p:spTree>
    <p:extLst>
      <p:ext uri="{BB962C8B-B14F-4D97-AF65-F5344CB8AC3E}">
        <p14:creationId xmlns:p14="http://schemas.microsoft.com/office/powerpoint/2010/main" val="46891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980728"/>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b="1"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dirty="0"/>
              <a:t>Comparison of different Embedded CPUs</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dirty="0"/>
              <a:t>RTOS</a:t>
            </a:r>
          </a:p>
        </p:txBody>
      </p:sp>
    </p:spTree>
    <p:extLst>
      <p:ext uri="{BB962C8B-B14F-4D97-AF65-F5344CB8AC3E}">
        <p14:creationId xmlns:p14="http://schemas.microsoft.com/office/powerpoint/2010/main" val="16321108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smtClean="0"/>
              <a:t>Heap on Embedded</a:t>
            </a:r>
            <a:endParaRPr lang="en-US" dirty="0"/>
          </a:p>
          <a:p>
            <a:endParaRPr lang="de-DE" dirty="0"/>
          </a:p>
        </p:txBody>
      </p:sp>
      <p:sp>
        <p:nvSpPr>
          <p:cNvPr id="3" name="Textplatzhalter 2"/>
          <p:cNvSpPr>
            <a:spLocks noGrp="1"/>
          </p:cNvSpPr>
          <p:nvPr>
            <p:ph type="body" sz="quarter" idx="10"/>
          </p:nvPr>
        </p:nvSpPr>
        <p:spPr/>
        <p:txBody>
          <a:bodyPr/>
          <a:lstStyle/>
          <a:p>
            <a:r>
              <a:rPr lang="de-DE" dirty="0" smtClean="0"/>
              <a:t>On </a:t>
            </a:r>
            <a:r>
              <a:rPr lang="de-DE" dirty="0" err="1" smtClean="0"/>
              <a:t>embedded</a:t>
            </a:r>
            <a:r>
              <a:rPr lang="de-DE" dirty="0" smtClean="0"/>
              <a:t> </a:t>
            </a:r>
            <a:r>
              <a:rPr lang="de-DE" dirty="0" err="1" smtClean="0"/>
              <a:t>with</a:t>
            </a:r>
            <a:r>
              <a:rPr lang="de-DE" dirty="0" smtClean="0"/>
              <a:t> </a:t>
            </a:r>
            <a:r>
              <a:rPr lang="de-DE" dirty="0" err="1" smtClean="0"/>
              <a:t>no</a:t>
            </a:r>
            <a:r>
              <a:rPr lang="de-DE" dirty="0" smtClean="0"/>
              <a:t> </a:t>
            </a:r>
            <a:r>
              <a:rPr lang="de-DE" dirty="0" err="1" smtClean="0"/>
              <a:t>virtual</a:t>
            </a:r>
            <a:r>
              <a:rPr lang="de-DE" dirty="0" smtClean="0"/>
              <a:t> </a:t>
            </a:r>
            <a:r>
              <a:rPr lang="de-DE" dirty="0" err="1" smtClean="0"/>
              <a:t>memory</a:t>
            </a:r>
            <a:r>
              <a:rPr lang="de-DE" dirty="0" smtClean="0"/>
              <a:t>, a </a:t>
            </a:r>
            <a:r>
              <a:rPr lang="de-DE" dirty="0" err="1" smtClean="0"/>
              <a:t>part</a:t>
            </a:r>
            <a:r>
              <a:rPr lang="de-DE" dirty="0" smtClean="0"/>
              <a:t> </a:t>
            </a:r>
            <a:r>
              <a:rPr lang="de-DE" dirty="0" err="1" smtClean="0"/>
              <a:t>of</a:t>
            </a:r>
            <a:r>
              <a:rPr lang="de-DE" dirty="0" smtClean="0"/>
              <a:t> </a:t>
            </a:r>
            <a:r>
              <a:rPr lang="de-DE" dirty="0" err="1" smtClean="0"/>
              <a:t>the</a:t>
            </a:r>
            <a:r>
              <a:rPr lang="de-DE" dirty="0" smtClean="0"/>
              <a:t> </a:t>
            </a:r>
            <a:r>
              <a:rPr lang="de-DE" dirty="0" err="1" smtClean="0"/>
              <a:t>physical</a:t>
            </a:r>
            <a:r>
              <a:rPr lang="de-DE" dirty="0" smtClean="0"/>
              <a:t> </a:t>
            </a:r>
            <a:r>
              <a:rPr lang="de-DE" dirty="0" err="1" smtClean="0"/>
              <a:t>memory</a:t>
            </a:r>
            <a:r>
              <a:rPr lang="de-DE" dirty="0" smtClean="0"/>
              <a:t> </a:t>
            </a:r>
            <a:r>
              <a:rPr lang="de-DE" dirty="0" err="1" smtClean="0"/>
              <a:t>is</a:t>
            </a:r>
            <a:r>
              <a:rPr lang="de-DE" dirty="0" smtClean="0"/>
              <a:t> </a:t>
            </a:r>
            <a:r>
              <a:rPr lang="de-DE" dirty="0" err="1" smtClean="0"/>
              <a:t>reserved</a:t>
            </a:r>
            <a:r>
              <a:rPr lang="de-DE" dirty="0" smtClean="0"/>
              <a:t> </a:t>
            </a:r>
            <a:r>
              <a:rPr lang="de-DE" dirty="0" err="1" smtClean="0"/>
              <a:t>for</a:t>
            </a:r>
            <a:r>
              <a:rPr lang="de-DE" dirty="0" smtClean="0"/>
              <a:t> </a:t>
            </a:r>
            <a:r>
              <a:rPr lang="de-DE" dirty="0" err="1" smtClean="0"/>
              <a:t>heap</a:t>
            </a:r>
            <a:endParaRPr lang="de-DE" dirty="0"/>
          </a:p>
          <a:p>
            <a:r>
              <a:rPr lang="de-DE" dirty="0" smtClean="0"/>
              <a:t>Size </a:t>
            </a:r>
            <a:r>
              <a:rPr lang="de-DE" dirty="0" err="1" smtClean="0"/>
              <a:t>of</a:t>
            </a:r>
            <a:r>
              <a:rPr lang="de-DE" dirty="0" smtClean="0"/>
              <a:t> </a:t>
            </a:r>
            <a:r>
              <a:rPr lang="de-DE" dirty="0" err="1" smtClean="0"/>
              <a:t>this</a:t>
            </a:r>
            <a:r>
              <a:rPr lang="de-DE" dirty="0" smtClean="0"/>
              <a:t> </a:t>
            </a:r>
            <a:r>
              <a:rPr lang="de-DE" dirty="0" err="1" smtClean="0"/>
              <a:t>memory</a:t>
            </a:r>
            <a:r>
              <a:rPr lang="de-DE" dirty="0" smtClean="0"/>
              <a:t> </a:t>
            </a:r>
            <a:r>
              <a:rPr lang="de-DE" dirty="0" err="1" smtClean="0"/>
              <a:t>area</a:t>
            </a:r>
            <a:r>
              <a:rPr lang="de-DE" dirty="0" smtClean="0"/>
              <a:t> </a:t>
            </a:r>
            <a:r>
              <a:rPr lang="de-DE" dirty="0" err="1" smtClean="0"/>
              <a:t>needs</a:t>
            </a:r>
            <a:r>
              <a:rPr lang="de-DE" dirty="0" smtClean="0"/>
              <a:t> </a:t>
            </a:r>
            <a:r>
              <a:rPr lang="de-DE" dirty="0" err="1" smtClean="0"/>
              <a:t>to</a:t>
            </a:r>
            <a:r>
              <a:rPr lang="de-DE" dirty="0" smtClean="0"/>
              <a:t> </a:t>
            </a:r>
            <a:r>
              <a:rPr lang="de-DE" dirty="0" err="1" smtClean="0"/>
              <a:t>be</a:t>
            </a:r>
            <a:r>
              <a:rPr lang="de-DE" dirty="0" smtClean="0"/>
              <a:t> </a:t>
            </a:r>
            <a:r>
              <a:rPr lang="de-DE" dirty="0" err="1" smtClean="0"/>
              <a:t>specified</a:t>
            </a:r>
            <a:r>
              <a:rPr lang="de-DE" dirty="0" smtClean="0"/>
              <a:t> </a:t>
            </a:r>
            <a:r>
              <a:rPr lang="de-DE" dirty="0" err="1" smtClean="0"/>
              <a:t>before</a:t>
            </a:r>
            <a:r>
              <a:rPr lang="de-DE" dirty="0" smtClean="0"/>
              <a:t> </a:t>
            </a:r>
            <a:r>
              <a:rPr lang="de-DE" dirty="0" err="1" smtClean="0"/>
              <a:t>building</a:t>
            </a:r>
            <a:r>
              <a:rPr lang="de-DE" dirty="0" smtClean="0"/>
              <a:t> </a:t>
            </a:r>
            <a:r>
              <a:rPr lang="de-DE" dirty="0" err="1" smtClean="0"/>
              <a:t>the</a:t>
            </a:r>
            <a:r>
              <a:rPr lang="de-DE" dirty="0" smtClean="0"/>
              <a:t> </a:t>
            </a:r>
            <a:r>
              <a:rPr lang="de-DE" dirty="0" err="1" smtClean="0"/>
              <a:t>program</a:t>
            </a:r>
            <a:endParaRPr lang="de-DE" dirty="0" smtClean="0"/>
          </a:p>
          <a:p>
            <a:pPr>
              <a:buFont typeface="Wingdings" panose="05000000000000000000" pitchFamily="2" charset="2"/>
              <a:buChar char="è"/>
            </a:pPr>
            <a:r>
              <a:rPr lang="de-DE" dirty="0" smtClean="0">
                <a:sym typeface="Wingdings" panose="05000000000000000000" pitchFamily="2" charset="2"/>
              </a:rPr>
              <a:t>Maximum </a:t>
            </a:r>
            <a:r>
              <a:rPr lang="de-DE" dirty="0" err="1" smtClean="0">
                <a:sym typeface="Wingdings" panose="05000000000000000000" pitchFamily="2" charset="2"/>
              </a:rPr>
              <a:t>heap</a:t>
            </a:r>
            <a:r>
              <a:rPr lang="de-DE" dirty="0" smtClean="0">
                <a:sym typeface="Wingdings" panose="05000000000000000000" pitchFamily="2" charset="2"/>
              </a:rPr>
              <a:t> </a:t>
            </a:r>
            <a:r>
              <a:rPr lang="de-DE" dirty="0" err="1" smtClean="0">
                <a:sym typeface="Wingdings" panose="05000000000000000000" pitchFamily="2" charset="2"/>
              </a:rPr>
              <a:t>size</a:t>
            </a:r>
            <a:r>
              <a:rPr lang="de-DE" dirty="0" smtClean="0">
                <a:sym typeface="Wingdings" panose="05000000000000000000" pitchFamily="2" charset="2"/>
              </a:rPr>
              <a:t> </a:t>
            </a:r>
            <a:r>
              <a:rPr lang="de-DE" dirty="0" err="1" smtClean="0">
                <a:sym typeface="Wingdings" panose="05000000000000000000" pitchFamily="2" charset="2"/>
              </a:rPr>
              <a:t>required</a:t>
            </a:r>
            <a:r>
              <a:rPr lang="de-DE" dirty="0" smtClean="0">
                <a:sym typeface="Wingdings" panose="05000000000000000000" pitchFamily="2" charset="2"/>
              </a:rPr>
              <a:t> </a:t>
            </a:r>
            <a:r>
              <a:rPr lang="de-DE" dirty="0" err="1" smtClean="0">
                <a:sym typeface="Wingdings" panose="05000000000000000000" pitchFamily="2" charset="2"/>
              </a:rPr>
              <a:t>for</a:t>
            </a:r>
            <a:r>
              <a:rPr lang="de-DE" dirty="0" smtClean="0">
                <a:sym typeface="Wingdings" panose="05000000000000000000" pitchFamily="2" charset="2"/>
              </a:rPr>
              <a:t> </a:t>
            </a:r>
            <a:r>
              <a:rPr lang="de-DE" dirty="0" err="1" smtClean="0">
                <a:sym typeface="Wingdings" panose="05000000000000000000" pitchFamily="2" charset="2"/>
              </a:rPr>
              <a:t>the</a:t>
            </a:r>
            <a:r>
              <a:rPr lang="de-DE" dirty="0" smtClean="0">
                <a:sym typeface="Wingdings" panose="05000000000000000000" pitchFamily="2" charset="2"/>
              </a:rPr>
              <a:t> </a:t>
            </a:r>
            <a:r>
              <a:rPr lang="de-DE" dirty="0" err="1" smtClean="0">
                <a:sym typeface="Wingdings" panose="05000000000000000000" pitchFamily="2" charset="2"/>
              </a:rPr>
              <a:t>program</a:t>
            </a:r>
            <a:r>
              <a:rPr lang="de-DE" dirty="0" smtClean="0">
                <a:sym typeface="Wingdings" panose="05000000000000000000" pitchFamily="2" charset="2"/>
              </a:rPr>
              <a:t> </a:t>
            </a:r>
            <a:r>
              <a:rPr lang="de-DE" dirty="0" err="1" smtClean="0">
                <a:sym typeface="Wingdings" panose="05000000000000000000" pitchFamily="2" charset="2"/>
              </a:rPr>
              <a:t>needs</a:t>
            </a:r>
            <a:r>
              <a:rPr lang="de-DE" dirty="0" smtClean="0">
                <a:sym typeface="Wingdings" panose="05000000000000000000" pitchFamily="2" charset="2"/>
              </a:rPr>
              <a:t> </a:t>
            </a:r>
            <a:r>
              <a:rPr lang="de-DE" dirty="0" err="1" smtClean="0">
                <a:sym typeface="Wingdings" panose="05000000000000000000" pitchFamily="2" charset="2"/>
              </a:rPr>
              <a:t>to</a:t>
            </a:r>
            <a:r>
              <a:rPr lang="de-DE" dirty="0" smtClean="0">
                <a:sym typeface="Wingdings" panose="05000000000000000000" pitchFamily="2" charset="2"/>
              </a:rPr>
              <a:t> </a:t>
            </a:r>
            <a:r>
              <a:rPr lang="de-DE" dirty="0" err="1" smtClean="0">
                <a:sym typeface="Wingdings" panose="05000000000000000000" pitchFamily="2" charset="2"/>
              </a:rPr>
              <a:t>be</a:t>
            </a:r>
            <a:r>
              <a:rPr lang="de-DE" dirty="0" smtClean="0">
                <a:sym typeface="Wingdings" panose="05000000000000000000" pitchFamily="2" charset="2"/>
              </a:rPr>
              <a:t> </a:t>
            </a:r>
            <a:r>
              <a:rPr lang="de-DE" dirty="0" err="1" smtClean="0">
                <a:sym typeface="Wingdings" panose="05000000000000000000" pitchFamily="2" charset="2"/>
              </a:rPr>
              <a:t>determined</a:t>
            </a:r>
            <a:r>
              <a:rPr lang="de-DE" dirty="0" smtClean="0">
                <a:sym typeface="Wingdings" panose="05000000000000000000" pitchFamily="2" charset="2"/>
              </a:rPr>
              <a:t> </a:t>
            </a:r>
            <a:r>
              <a:rPr lang="de-DE" dirty="0" err="1" smtClean="0">
                <a:sym typeface="Wingdings" panose="05000000000000000000" pitchFamily="2" charset="2"/>
              </a:rPr>
              <a:t>before</a:t>
            </a:r>
            <a:r>
              <a:rPr lang="de-DE" dirty="0" smtClean="0">
                <a:sym typeface="Wingdings" panose="05000000000000000000" pitchFamily="2" charset="2"/>
              </a:rPr>
              <a:t> </a:t>
            </a:r>
            <a:r>
              <a:rPr lang="de-DE" dirty="0" err="1" smtClean="0">
                <a:sym typeface="Wingdings" panose="05000000000000000000" pitchFamily="2" charset="2"/>
              </a:rPr>
              <a:t>program</a:t>
            </a:r>
            <a:r>
              <a:rPr lang="de-DE" dirty="0" smtClean="0">
                <a:sym typeface="Wingdings" panose="05000000000000000000" pitchFamily="2" charset="2"/>
              </a:rPr>
              <a:t> </a:t>
            </a:r>
            <a:r>
              <a:rPr lang="de-DE" dirty="0" err="1" smtClean="0">
                <a:sym typeface="Wingdings" panose="05000000000000000000" pitchFamily="2" charset="2"/>
              </a:rPr>
              <a:t>is</a:t>
            </a:r>
            <a:r>
              <a:rPr lang="de-DE" dirty="0" smtClean="0">
                <a:sym typeface="Wingdings" panose="05000000000000000000" pitchFamily="2" charset="2"/>
              </a:rPr>
              <a:t> </a:t>
            </a:r>
            <a:r>
              <a:rPr lang="de-DE" dirty="0" err="1" smtClean="0">
                <a:sym typeface="Wingdings" panose="05000000000000000000" pitchFamily="2" charset="2"/>
              </a:rPr>
              <a:t>released</a:t>
            </a:r>
            <a:r>
              <a:rPr lang="de-DE" dirty="0" smtClean="0">
                <a:sym typeface="Wingdings" panose="05000000000000000000" pitchFamily="2" charset="2"/>
              </a:rPr>
              <a:t>, so </a:t>
            </a:r>
            <a:r>
              <a:rPr lang="de-DE" dirty="0" err="1" smtClean="0">
                <a:sym typeface="Wingdings" panose="05000000000000000000" pitchFamily="2" charset="2"/>
              </a:rPr>
              <a:t>that</a:t>
            </a:r>
            <a:r>
              <a:rPr lang="de-DE" dirty="0" smtClean="0">
                <a:sym typeface="Wingdings" panose="05000000000000000000" pitchFamily="2" charset="2"/>
              </a:rPr>
              <a:t> </a:t>
            </a:r>
            <a:r>
              <a:rPr lang="de-DE" dirty="0" err="1" smtClean="0">
                <a:sym typeface="Wingdings" panose="05000000000000000000" pitchFamily="2" charset="2"/>
              </a:rPr>
              <a:t>no</a:t>
            </a:r>
            <a:r>
              <a:rPr lang="de-DE" dirty="0" smtClean="0">
                <a:sym typeface="Wingdings" panose="05000000000000000000" pitchFamily="2" charset="2"/>
              </a:rPr>
              <a:t> </a:t>
            </a:r>
            <a:r>
              <a:rPr lang="de-DE" dirty="0" err="1" smtClean="0">
                <a:sym typeface="Wingdings" panose="05000000000000000000" pitchFamily="2" charset="2"/>
              </a:rPr>
              <a:t>heap</a:t>
            </a:r>
            <a:r>
              <a:rPr lang="de-DE" dirty="0" smtClean="0">
                <a:sym typeface="Wingdings" panose="05000000000000000000" pitchFamily="2" charset="2"/>
              </a:rPr>
              <a:t> </a:t>
            </a:r>
            <a:r>
              <a:rPr lang="de-DE" dirty="0" err="1" smtClean="0">
                <a:sym typeface="Wingdings" panose="05000000000000000000" pitchFamily="2" charset="2"/>
              </a:rPr>
              <a:t>overflow</a:t>
            </a:r>
            <a:r>
              <a:rPr lang="de-DE" dirty="0" smtClean="0">
                <a:sym typeface="Wingdings" panose="05000000000000000000" pitchFamily="2" charset="2"/>
              </a:rPr>
              <a:t> </a:t>
            </a:r>
            <a:r>
              <a:rPr lang="de-DE" dirty="0" err="1" smtClean="0">
                <a:sym typeface="Wingdings" panose="05000000000000000000" pitchFamily="2" charset="2"/>
              </a:rPr>
              <a:t>occurs</a:t>
            </a:r>
            <a:r>
              <a:rPr lang="de-DE" dirty="0" smtClean="0">
                <a:sym typeface="Wingdings" panose="05000000000000000000" pitchFamily="2" charset="2"/>
              </a:rPr>
              <a:t> </a:t>
            </a:r>
            <a:r>
              <a:rPr lang="de-DE" dirty="0" err="1" smtClean="0">
                <a:sym typeface="Wingdings" panose="05000000000000000000" pitchFamily="2" charset="2"/>
              </a:rPr>
              <a:t>during</a:t>
            </a:r>
            <a:r>
              <a:rPr lang="de-DE" dirty="0" smtClean="0">
                <a:sym typeface="Wingdings" panose="05000000000000000000" pitchFamily="2" charset="2"/>
              </a:rPr>
              <a:t> normal </a:t>
            </a:r>
            <a:r>
              <a:rPr lang="de-DE" dirty="0" err="1" smtClean="0">
                <a:sym typeface="Wingdings" panose="05000000000000000000" pitchFamily="2" charset="2"/>
              </a:rPr>
              <a:t>operation</a:t>
            </a:r>
            <a:endParaRPr lang="de-DE" dirty="0" smtClean="0"/>
          </a:p>
          <a:p>
            <a:endParaRPr lang="de-DE" dirty="0"/>
          </a:p>
          <a:p>
            <a:r>
              <a:rPr lang="de-DE" dirty="0" smtClean="0"/>
              <a:t>Dynamic </a:t>
            </a:r>
            <a:r>
              <a:rPr lang="de-DE" dirty="0" err="1" smtClean="0"/>
              <a:t>memory</a:t>
            </a:r>
            <a:r>
              <a:rPr lang="de-DE" dirty="0" smtClean="0"/>
              <a:t> </a:t>
            </a:r>
            <a:r>
              <a:rPr lang="de-DE" dirty="0" err="1" smtClean="0"/>
              <a:t>allocation</a:t>
            </a:r>
            <a:r>
              <a:rPr lang="de-DE" dirty="0" smtClean="0"/>
              <a:t> in c </a:t>
            </a:r>
            <a:r>
              <a:rPr lang="de-DE" dirty="0" err="1" smtClean="0"/>
              <a:t>is</a:t>
            </a:r>
            <a:r>
              <a:rPr lang="de-DE" dirty="0" smtClean="0"/>
              <a:t> </a:t>
            </a:r>
            <a:r>
              <a:rPr lang="de-DE" dirty="0" err="1" smtClean="0"/>
              <a:t>part</a:t>
            </a:r>
            <a:r>
              <a:rPr lang="de-DE" dirty="0" smtClean="0"/>
              <a:t> </a:t>
            </a:r>
            <a:r>
              <a:rPr lang="de-DE" dirty="0" err="1" smtClean="0"/>
              <a:t>of</a:t>
            </a:r>
            <a:r>
              <a:rPr lang="de-DE" dirty="0" smtClean="0"/>
              <a:t> </a:t>
            </a:r>
            <a:r>
              <a:rPr lang="de-DE" dirty="0" err="1" smtClean="0"/>
              <a:t>the</a:t>
            </a:r>
            <a:r>
              <a:rPr lang="de-DE" dirty="0" smtClean="0"/>
              <a:t> </a:t>
            </a:r>
            <a:r>
              <a:rPr lang="de-DE" dirty="0" err="1" smtClean="0"/>
              <a:t>stdlib</a:t>
            </a:r>
            <a:r>
              <a:rPr lang="de-DE" dirty="0" smtClean="0"/>
              <a:t> </a:t>
            </a:r>
            <a:r>
              <a:rPr lang="de-DE" dirty="0" err="1" smtClean="0"/>
              <a:t>library</a:t>
            </a:r>
            <a:r>
              <a:rPr lang="de-DE" dirty="0" smtClean="0"/>
              <a:t>:</a:t>
            </a:r>
          </a:p>
          <a:p>
            <a:endParaRPr lang="de-DE" dirty="0" smtClean="0"/>
          </a:p>
          <a:p>
            <a:r>
              <a:rPr lang="de-DE" dirty="0" err="1"/>
              <a:t>m</a:t>
            </a:r>
            <a:r>
              <a:rPr lang="de-DE" dirty="0" err="1" smtClean="0"/>
              <a:t>alloc</a:t>
            </a:r>
            <a:r>
              <a:rPr lang="de-DE" dirty="0" smtClean="0"/>
              <a:t>() </a:t>
            </a:r>
            <a:r>
              <a:rPr lang="de-DE" dirty="0" err="1" smtClean="0"/>
              <a:t>and</a:t>
            </a:r>
            <a:r>
              <a:rPr lang="de-DE" dirty="0" smtClean="0"/>
              <a:t> </a:t>
            </a:r>
            <a:r>
              <a:rPr lang="de-DE" dirty="0" err="1" smtClean="0"/>
              <a:t>calloc</a:t>
            </a:r>
            <a:r>
              <a:rPr lang="de-DE" dirty="0" smtClean="0"/>
              <a:t>() </a:t>
            </a:r>
            <a:r>
              <a:rPr lang="de-DE" dirty="0" err="1" smtClean="0"/>
              <a:t>for</a:t>
            </a:r>
            <a:r>
              <a:rPr lang="de-DE" dirty="0" smtClean="0"/>
              <a:t> </a:t>
            </a:r>
            <a:r>
              <a:rPr lang="de-DE" dirty="0" err="1" smtClean="0"/>
              <a:t>reserving</a:t>
            </a:r>
            <a:r>
              <a:rPr lang="de-DE" dirty="0" smtClean="0"/>
              <a:t> </a:t>
            </a:r>
            <a:r>
              <a:rPr lang="de-DE" dirty="0" err="1" smtClean="0"/>
              <a:t>space</a:t>
            </a:r>
            <a:endParaRPr lang="de-DE" dirty="0" smtClean="0"/>
          </a:p>
          <a:p>
            <a:r>
              <a:rPr lang="de-DE" dirty="0" err="1"/>
              <a:t>r</a:t>
            </a:r>
            <a:r>
              <a:rPr lang="de-DE" dirty="0" err="1" smtClean="0"/>
              <a:t>ealloc</a:t>
            </a:r>
            <a:r>
              <a:rPr lang="de-DE" dirty="0" smtClean="0"/>
              <a:t>() </a:t>
            </a:r>
            <a:r>
              <a:rPr lang="de-DE" dirty="0" err="1" smtClean="0"/>
              <a:t>for</a:t>
            </a:r>
            <a:r>
              <a:rPr lang="de-DE" dirty="0" smtClean="0"/>
              <a:t> </a:t>
            </a:r>
            <a:r>
              <a:rPr lang="de-DE" dirty="0" err="1" smtClean="0"/>
              <a:t>reallocating</a:t>
            </a:r>
            <a:r>
              <a:rPr lang="de-DE" dirty="0" smtClean="0"/>
              <a:t> a </a:t>
            </a:r>
            <a:r>
              <a:rPr lang="de-DE" dirty="0" err="1" smtClean="0"/>
              <a:t>reserved</a:t>
            </a:r>
            <a:r>
              <a:rPr lang="de-DE" dirty="0" smtClean="0"/>
              <a:t> block </a:t>
            </a:r>
            <a:r>
              <a:rPr lang="de-DE" dirty="0" err="1" smtClean="0"/>
              <a:t>of</a:t>
            </a:r>
            <a:r>
              <a:rPr lang="de-DE" dirty="0" smtClean="0"/>
              <a:t> </a:t>
            </a:r>
            <a:r>
              <a:rPr lang="de-DE" dirty="0" err="1" smtClean="0"/>
              <a:t>memory</a:t>
            </a:r>
            <a:r>
              <a:rPr lang="de-DE" dirty="0" smtClean="0"/>
              <a:t> </a:t>
            </a:r>
            <a:r>
              <a:rPr lang="de-DE" dirty="0" err="1" smtClean="0"/>
              <a:t>to</a:t>
            </a:r>
            <a:r>
              <a:rPr lang="de-DE" dirty="0" smtClean="0"/>
              <a:t> </a:t>
            </a:r>
            <a:r>
              <a:rPr lang="de-DE" dirty="0" err="1" smtClean="0"/>
              <a:t>another</a:t>
            </a:r>
            <a:r>
              <a:rPr lang="de-DE" dirty="0" smtClean="0"/>
              <a:t> </a:t>
            </a:r>
            <a:r>
              <a:rPr lang="de-DE" dirty="0" err="1" smtClean="0"/>
              <a:t>location</a:t>
            </a:r>
            <a:endParaRPr lang="de-DE" dirty="0" smtClean="0"/>
          </a:p>
          <a:p>
            <a:r>
              <a:rPr lang="de-DE" dirty="0" err="1"/>
              <a:t>f</a:t>
            </a:r>
            <a:r>
              <a:rPr lang="de-DE" dirty="0" err="1" smtClean="0"/>
              <a:t>ree</a:t>
            </a:r>
            <a:r>
              <a:rPr lang="de-DE" dirty="0" smtClean="0"/>
              <a:t>() </a:t>
            </a:r>
            <a:r>
              <a:rPr lang="de-DE" dirty="0" err="1" smtClean="0"/>
              <a:t>for</a:t>
            </a:r>
            <a:r>
              <a:rPr lang="de-DE" dirty="0" smtClean="0"/>
              <a:t> </a:t>
            </a:r>
            <a:r>
              <a:rPr lang="de-DE" dirty="0" err="1" smtClean="0"/>
              <a:t>releasing</a:t>
            </a:r>
            <a:r>
              <a:rPr lang="de-DE" dirty="0" smtClean="0"/>
              <a:t> </a:t>
            </a:r>
            <a:r>
              <a:rPr lang="de-DE" dirty="0" err="1" smtClean="0"/>
              <a:t>allocated</a:t>
            </a:r>
            <a:r>
              <a:rPr lang="de-DE" dirty="0" smtClean="0"/>
              <a:t> </a:t>
            </a:r>
            <a:r>
              <a:rPr lang="de-DE" dirty="0" err="1" smtClean="0"/>
              <a:t>memory</a:t>
            </a:r>
            <a:endParaRPr lang="de-DE" dirty="0" smtClean="0"/>
          </a:p>
          <a:p>
            <a:endParaRPr lang="de-DE" dirty="0" smtClean="0"/>
          </a:p>
          <a:p>
            <a:r>
              <a:rPr lang="de-DE" dirty="0" smtClean="0"/>
              <a:t>C++ </a:t>
            </a:r>
            <a:r>
              <a:rPr lang="de-DE" dirty="0" err="1" smtClean="0"/>
              <a:t>provides</a:t>
            </a:r>
            <a:r>
              <a:rPr lang="de-DE" dirty="0" smtClean="0"/>
              <a:t> an </a:t>
            </a:r>
            <a:r>
              <a:rPr lang="de-DE" dirty="0" err="1" smtClean="0"/>
              <a:t>abstraction</a:t>
            </a:r>
            <a:r>
              <a:rPr lang="de-DE" dirty="0" smtClean="0"/>
              <a:t> </a:t>
            </a:r>
            <a:r>
              <a:rPr lang="de-DE" dirty="0" err="1" smtClean="0"/>
              <a:t>layer</a:t>
            </a:r>
            <a:r>
              <a:rPr lang="de-DE" dirty="0" smtClean="0"/>
              <a:t> </a:t>
            </a:r>
            <a:r>
              <a:rPr lang="de-DE" dirty="0" err="1" smtClean="0"/>
              <a:t>for</a:t>
            </a:r>
            <a:r>
              <a:rPr lang="de-DE" dirty="0" smtClean="0"/>
              <a:t> </a:t>
            </a:r>
            <a:r>
              <a:rPr lang="de-DE" dirty="0" err="1" smtClean="0"/>
              <a:t>managing</a:t>
            </a:r>
            <a:r>
              <a:rPr lang="de-DE" dirty="0" smtClean="0"/>
              <a:t> </a:t>
            </a:r>
            <a:r>
              <a:rPr lang="de-DE" dirty="0" err="1" smtClean="0"/>
              <a:t>dynamic</a:t>
            </a:r>
            <a:r>
              <a:rPr lang="de-DE" dirty="0" smtClean="0"/>
              <a:t> </a:t>
            </a:r>
            <a:r>
              <a:rPr lang="de-DE" dirty="0" err="1" smtClean="0"/>
              <a:t>memory</a:t>
            </a:r>
            <a:endParaRPr lang="de-DE" dirty="0" smtClean="0"/>
          </a:p>
          <a:p>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p:txBody>
      </p:sp>
      <p:sp>
        <p:nvSpPr>
          <p:cNvPr id="4" name="Foliennummernplatzhalter 3"/>
          <p:cNvSpPr>
            <a:spLocks noGrp="1"/>
          </p:cNvSpPr>
          <p:nvPr>
            <p:ph type="sldNum" sz="quarter" idx="4"/>
          </p:nvPr>
        </p:nvSpPr>
        <p:spPr/>
        <p:txBody>
          <a:bodyPr/>
          <a:lstStyle/>
          <a:p>
            <a:fld id="{F58435E4-A45A-4423-96D3-4E945C512564}" type="slidenum">
              <a:rPr lang="en-US" smtClean="0"/>
              <a:pPr/>
              <a:t>60</a:t>
            </a:fld>
            <a:endParaRPr lang="en-US" dirty="0"/>
          </a:p>
        </p:txBody>
      </p:sp>
    </p:spTree>
    <p:extLst>
      <p:ext uri="{BB962C8B-B14F-4D97-AF65-F5344CB8AC3E}">
        <p14:creationId xmlns:p14="http://schemas.microsoft.com/office/powerpoint/2010/main" val="5876842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smtClean="0"/>
              <a:t>Interrupts</a:t>
            </a:r>
            <a:endParaRPr lang="en-US" dirty="0"/>
          </a:p>
          <a:p>
            <a:endParaRPr lang="de-DE" dirty="0"/>
          </a:p>
        </p:txBody>
      </p:sp>
      <p:sp>
        <p:nvSpPr>
          <p:cNvPr id="3" name="Textplatzhalter 2"/>
          <p:cNvSpPr>
            <a:spLocks noGrp="1"/>
          </p:cNvSpPr>
          <p:nvPr>
            <p:ph type="body" sz="quarter" idx="10"/>
          </p:nvPr>
        </p:nvSpPr>
        <p:spPr/>
        <p:txBody>
          <a:bodyPr/>
          <a:lstStyle/>
          <a:p>
            <a:r>
              <a:rPr lang="de-DE" sz="1800" dirty="0" smtClean="0"/>
              <a:t>Interrupt </a:t>
            </a:r>
            <a:r>
              <a:rPr lang="de-DE" sz="1800" dirty="0" err="1" smtClean="0"/>
              <a:t>is</a:t>
            </a:r>
            <a:r>
              <a:rPr lang="de-DE" sz="1800" dirty="0" smtClean="0"/>
              <a:t> a </a:t>
            </a:r>
            <a:r>
              <a:rPr lang="de-DE" sz="1800" dirty="0" err="1" smtClean="0"/>
              <a:t>signal</a:t>
            </a:r>
            <a:r>
              <a:rPr lang="de-DE" sz="1800" dirty="0" smtClean="0"/>
              <a:t> </a:t>
            </a:r>
            <a:r>
              <a:rPr lang="de-DE" sz="1800" dirty="0" err="1" smtClean="0"/>
              <a:t>to</a:t>
            </a:r>
            <a:r>
              <a:rPr lang="de-DE" sz="1800" dirty="0" smtClean="0"/>
              <a:t> </a:t>
            </a:r>
            <a:r>
              <a:rPr lang="de-DE" sz="1800" dirty="0" err="1" smtClean="0"/>
              <a:t>the</a:t>
            </a:r>
            <a:r>
              <a:rPr lang="de-DE" sz="1800" dirty="0" smtClean="0"/>
              <a:t> CPU </a:t>
            </a:r>
            <a:r>
              <a:rPr lang="de-DE" sz="1800" dirty="0" err="1" smtClean="0"/>
              <a:t>from</a:t>
            </a:r>
            <a:r>
              <a:rPr lang="de-DE" sz="1800" dirty="0" smtClean="0"/>
              <a:t> a </a:t>
            </a:r>
            <a:r>
              <a:rPr lang="de-DE" sz="1800" dirty="0" err="1" smtClean="0"/>
              <a:t>hardware</a:t>
            </a:r>
            <a:r>
              <a:rPr lang="de-DE" sz="1800" dirty="0" smtClean="0"/>
              <a:t> </a:t>
            </a:r>
            <a:r>
              <a:rPr lang="de-DE" sz="1800" dirty="0" err="1" smtClean="0"/>
              <a:t>or</a:t>
            </a:r>
            <a:r>
              <a:rPr lang="de-DE" sz="1800" dirty="0" smtClean="0"/>
              <a:t> </a:t>
            </a:r>
            <a:r>
              <a:rPr lang="de-DE" sz="1800" dirty="0" err="1" smtClean="0"/>
              <a:t>software</a:t>
            </a:r>
            <a:r>
              <a:rPr lang="de-DE" sz="1800" dirty="0" smtClean="0"/>
              <a:t> </a:t>
            </a:r>
            <a:r>
              <a:rPr lang="de-DE" sz="1800" dirty="0" err="1" smtClean="0"/>
              <a:t>component</a:t>
            </a:r>
            <a:r>
              <a:rPr lang="de-DE" sz="1800" dirty="0" smtClean="0"/>
              <a:t> </a:t>
            </a:r>
            <a:r>
              <a:rPr lang="de-DE" sz="1800" dirty="0" err="1" smtClean="0"/>
              <a:t>that</a:t>
            </a:r>
            <a:r>
              <a:rPr lang="de-DE" sz="1800" dirty="0" smtClean="0"/>
              <a:t> </a:t>
            </a:r>
            <a:r>
              <a:rPr lang="de-DE" sz="1800" dirty="0" err="1" smtClean="0"/>
              <a:t>needs</a:t>
            </a:r>
            <a:r>
              <a:rPr lang="de-DE" sz="1800" dirty="0" smtClean="0"/>
              <a:t> immediate </a:t>
            </a:r>
            <a:r>
              <a:rPr lang="de-DE" sz="1800" dirty="0" err="1" smtClean="0"/>
              <a:t>attention</a:t>
            </a:r>
            <a:endParaRPr lang="de-DE" sz="1800" dirty="0" smtClean="0"/>
          </a:p>
          <a:p>
            <a:endParaRPr lang="de-DE" sz="1800" dirty="0"/>
          </a:p>
          <a:p>
            <a:r>
              <a:rPr lang="de-DE" sz="1800" dirty="0" smtClean="0"/>
              <a:t>Interrupts halt </a:t>
            </a:r>
            <a:r>
              <a:rPr lang="de-DE" sz="1800" dirty="0" err="1" smtClean="0"/>
              <a:t>the</a:t>
            </a:r>
            <a:r>
              <a:rPr lang="de-DE" sz="1800" dirty="0" smtClean="0"/>
              <a:t> </a:t>
            </a:r>
            <a:r>
              <a:rPr lang="de-DE" sz="1800" dirty="0" err="1" smtClean="0"/>
              <a:t>the</a:t>
            </a:r>
            <a:r>
              <a:rPr lang="de-DE" sz="1800" dirty="0" smtClean="0"/>
              <a:t> </a:t>
            </a:r>
            <a:r>
              <a:rPr lang="de-DE" sz="1800" dirty="0" err="1" smtClean="0"/>
              <a:t>current</a:t>
            </a:r>
            <a:r>
              <a:rPr lang="de-DE" sz="1800" dirty="0" smtClean="0"/>
              <a:t> </a:t>
            </a:r>
            <a:r>
              <a:rPr lang="de-DE" sz="1800" dirty="0" err="1" smtClean="0"/>
              <a:t>execution</a:t>
            </a:r>
            <a:r>
              <a:rPr lang="de-DE" sz="1800" dirty="0" smtClean="0"/>
              <a:t> </a:t>
            </a:r>
            <a:r>
              <a:rPr lang="de-DE" sz="1800" dirty="0" err="1" smtClean="0"/>
              <a:t>and</a:t>
            </a:r>
            <a:r>
              <a:rPr lang="de-DE" sz="1800" dirty="0" smtClean="0"/>
              <a:t> </a:t>
            </a:r>
            <a:r>
              <a:rPr lang="de-DE" sz="1800" dirty="0" err="1" smtClean="0"/>
              <a:t>switch</a:t>
            </a:r>
            <a:r>
              <a:rPr lang="de-DE" sz="1800" dirty="0" smtClean="0"/>
              <a:t> </a:t>
            </a:r>
            <a:r>
              <a:rPr lang="de-DE" sz="1800" dirty="0" err="1" smtClean="0"/>
              <a:t>to</a:t>
            </a:r>
            <a:r>
              <a:rPr lang="de-DE" sz="1800" dirty="0" smtClean="0"/>
              <a:t> a </a:t>
            </a:r>
            <a:r>
              <a:rPr lang="de-DE" sz="1800" dirty="0" err="1" smtClean="0"/>
              <a:t>specual</a:t>
            </a:r>
            <a:r>
              <a:rPr lang="de-DE" sz="1800" dirty="0" smtClean="0"/>
              <a:t> </a:t>
            </a:r>
            <a:r>
              <a:rPr lang="de-DE" sz="1800" dirty="0" err="1" smtClean="0"/>
              <a:t>routine</a:t>
            </a:r>
            <a:r>
              <a:rPr lang="de-DE" sz="1800" dirty="0" smtClean="0"/>
              <a:t> </a:t>
            </a:r>
            <a:r>
              <a:rPr lang="de-DE" sz="1800" dirty="0" err="1" smtClean="0"/>
              <a:t>called</a:t>
            </a:r>
            <a:r>
              <a:rPr lang="de-DE" sz="1800" dirty="0" smtClean="0"/>
              <a:t> Interrupt Service Routine (ISR). This </a:t>
            </a:r>
            <a:r>
              <a:rPr lang="de-DE" sz="1800" dirty="0" err="1" smtClean="0"/>
              <a:t>handles</a:t>
            </a:r>
            <a:r>
              <a:rPr lang="de-DE" sz="1800" dirty="0" smtClean="0"/>
              <a:t> </a:t>
            </a:r>
            <a:r>
              <a:rPr lang="de-DE" sz="1800" dirty="0" err="1" smtClean="0"/>
              <a:t>the</a:t>
            </a:r>
            <a:r>
              <a:rPr lang="de-DE" sz="1800" dirty="0" smtClean="0"/>
              <a:t> </a:t>
            </a:r>
            <a:r>
              <a:rPr lang="de-DE" sz="1800" dirty="0" err="1" smtClean="0"/>
              <a:t>task</a:t>
            </a:r>
            <a:r>
              <a:rPr lang="de-DE" sz="1800" dirty="0" smtClean="0"/>
              <a:t> </a:t>
            </a:r>
            <a:r>
              <a:rPr lang="de-DE" sz="1800" dirty="0" err="1" smtClean="0"/>
              <a:t>that</a:t>
            </a:r>
            <a:r>
              <a:rPr lang="de-DE" sz="1800" dirty="0" smtClean="0"/>
              <a:t> </a:t>
            </a:r>
            <a:r>
              <a:rPr lang="de-DE" sz="1800" dirty="0" err="1" smtClean="0"/>
              <a:t>needs</a:t>
            </a:r>
            <a:r>
              <a:rPr lang="de-DE" sz="1800" dirty="0" smtClean="0"/>
              <a:t> </a:t>
            </a:r>
            <a:r>
              <a:rPr lang="de-DE" sz="1800" dirty="0" err="1" smtClean="0"/>
              <a:t>to</a:t>
            </a:r>
            <a:r>
              <a:rPr lang="de-DE" sz="1800" dirty="0" smtClean="0"/>
              <a:t> </a:t>
            </a:r>
            <a:r>
              <a:rPr lang="de-DE" sz="1800" dirty="0" err="1" smtClean="0"/>
              <a:t>be</a:t>
            </a:r>
            <a:r>
              <a:rPr lang="de-DE" sz="1800" dirty="0" smtClean="0"/>
              <a:t> </a:t>
            </a:r>
            <a:r>
              <a:rPr lang="de-DE" sz="1800" dirty="0" err="1" smtClean="0"/>
              <a:t>done</a:t>
            </a:r>
            <a:r>
              <a:rPr lang="de-DE" sz="1800" dirty="0" smtClean="0"/>
              <a:t> </a:t>
            </a:r>
            <a:r>
              <a:rPr lang="de-DE" sz="1800" dirty="0" err="1" smtClean="0"/>
              <a:t>when</a:t>
            </a:r>
            <a:r>
              <a:rPr lang="de-DE" sz="1800" dirty="0" smtClean="0"/>
              <a:t> </a:t>
            </a:r>
            <a:r>
              <a:rPr lang="de-DE" sz="1800" dirty="0" err="1" smtClean="0"/>
              <a:t>the</a:t>
            </a:r>
            <a:r>
              <a:rPr lang="de-DE" sz="1800" dirty="0" smtClean="0"/>
              <a:t> </a:t>
            </a:r>
            <a:r>
              <a:rPr lang="de-DE" sz="1800" dirty="0" err="1" smtClean="0"/>
              <a:t>specific</a:t>
            </a:r>
            <a:r>
              <a:rPr lang="de-DE" sz="1800" dirty="0" smtClean="0"/>
              <a:t> </a:t>
            </a:r>
            <a:r>
              <a:rPr lang="de-DE" sz="1800" dirty="0" err="1" smtClean="0"/>
              <a:t>interrupt</a:t>
            </a:r>
            <a:r>
              <a:rPr lang="de-DE" sz="1800" dirty="0" smtClean="0"/>
              <a:t> </a:t>
            </a:r>
            <a:r>
              <a:rPr lang="de-DE" sz="1800" dirty="0" err="1" smtClean="0"/>
              <a:t>is</a:t>
            </a:r>
            <a:r>
              <a:rPr lang="de-DE" sz="1800" dirty="0" smtClean="0"/>
              <a:t> </a:t>
            </a:r>
            <a:r>
              <a:rPr lang="de-DE" sz="1800" dirty="0" err="1" smtClean="0"/>
              <a:t>triggered</a:t>
            </a:r>
            <a:endParaRPr lang="de-DE" sz="1800" dirty="0" smtClean="0"/>
          </a:p>
          <a:p>
            <a:endParaRPr lang="de-DE" sz="1800" dirty="0" smtClean="0"/>
          </a:p>
          <a:p>
            <a:r>
              <a:rPr lang="de-DE" sz="1800" dirty="0" smtClean="0"/>
              <a:t>Interrupts </a:t>
            </a:r>
            <a:r>
              <a:rPr lang="de-DE" sz="1800" dirty="0" err="1" smtClean="0"/>
              <a:t>can</a:t>
            </a:r>
            <a:r>
              <a:rPr lang="de-DE" sz="1800" dirty="0" smtClean="0"/>
              <a:t> </a:t>
            </a:r>
            <a:r>
              <a:rPr lang="de-DE" sz="1800" dirty="0" err="1" smtClean="0"/>
              <a:t>be</a:t>
            </a:r>
            <a:r>
              <a:rPr lang="de-DE" sz="1800" dirty="0" smtClean="0"/>
              <a:t> </a:t>
            </a:r>
            <a:r>
              <a:rPr lang="de-DE" sz="1800" dirty="0" err="1" smtClean="0"/>
              <a:t>generated</a:t>
            </a:r>
            <a:r>
              <a:rPr lang="de-DE" sz="1800" dirty="0" smtClean="0"/>
              <a:t> </a:t>
            </a:r>
            <a:r>
              <a:rPr lang="de-DE" sz="1800" dirty="0" err="1" smtClean="0"/>
              <a:t>by</a:t>
            </a:r>
            <a:r>
              <a:rPr lang="de-DE" sz="1800" dirty="0" smtClean="0"/>
              <a:t> </a:t>
            </a:r>
            <a:r>
              <a:rPr lang="de-DE" sz="1800" dirty="0" err="1" smtClean="0"/>
              <a:t>hardware</a:t>
            </a:r>
            <a:r>
              <a:rPr lang="de-DE" sz="1800" dirty="0" smtClean="0"/>
              <a:t> </a:t>
            </a:r>
            <a:r>
              <a:rPr lang="de-DE" sz="1800" dirty="0" err="1" smtClean="0"/>
              <a:t>modules</a:t>
            </a:r>
            <a:r>
              <a:rPr lang="de-DE" sz="1800" dirty="0" smtClean="0"/>
              <a:t> </a:t>
            </a:r>
            <a:r>
              <a:rPr lang="de-DE" sz="1800" dirty="0" err="1" smtClean="0"/>
              <a:t>or</a:t>
            </a:r>
            <a:r>
              <a:rPr lang="de-DE" sz="1800" dirty="0" smtClean="0"/>
              <a:t> </a:t>
            </a:r>
            <a:r>
              <a:rPr lang="de-DE" sz="1800" dirty="0" err="1" smtClean="0"/>
              <a:t>software</a:t>
            </a:r>
            <a:endParaRPr lang="de-DE" sz="1800" dirty="0" smtClean="0"/>
          </a:p>
          <a:p>
            <a:pPr lvl="1"/>
            <a:r>
              <a:rPr lang="de-DE" sz="1600" dirty="0" smtClean="0"/>
              <a:t>Hardware Interrupts: </a:t>
            </a:r>
            <a:r>
              <a:rPr lang="de-DE" sz="1600" dirty="0" err="1" smtClean="0"/>
              <a:t>Caused</a:t>
            </a:r>
            <a:r>
              <a:rPr lang="de-DE" sz="1600" dirty="0" smtClean="0"/>
              <a:t> </a:t>
            </a:r>
            <a:r>
              <a:rPr lang="de-DE" sz="1600" dirty="0" err="1" smtClean="0"/>
              <a:t>by</a:t>
            </a:r>
            <a:r>
              <a:rPr lang="de-DE" sz="1600" dirty="0" smtClean="0"/>
              <a:t> an electronic </a:t>
            </a:r>
            <a:r>
              <a:rPr lang="de-DE" sz="1600" dirty="0" err="1" smtClean="0"/>
              <a:t>signal</a:t>
            </a:r>
            <a:r>
              <a:rPr lang="de-DE" sz="1600" dirty="0" smtClean="0"/>
              <a:t> </a:t>
            </a:r>
            <a:r>
              <a:rPr lang="de-DE" sz="1600" dirty="0" err="1" smtClean="0"/>
              <a:t>from</a:t>
            </a:r>
            <a:r>
              <a:rPr lang="de-DE" sz="1600" dirty="0" smtClean="0"/>
              <a:t> an </a:t>
            </a:r>
            <a:r>
              <a:rPr lang="de-DE" sz="1600" dirty="0" err="1" smtClean="0"/>
              <a:t>external</a:t>
            </a:r>
            <a:r>
              <a:rPr lang="de-DE" sz="1600" dirty="0" smtClean="0"/>
              <a:t> </a:t>
            </a:r>
            <a:r>
              <a:rPr lang="de-DE" sz="1600" dirty="0" err="1" smtClean="0"/>
              <a:t>hardware</a:t>
            </a:r>
            <a:r>
              <a:rPr lang="de-DE" sz="1600" dirty="0" smtClean="0"/>
              <a:t> </a:t>
            </a:r>
            <a:r>
              <a:rPr lang="de-DE" sz="1600" dirty="0" err="1" smtClean="0"/>
              <a:t>module</a:t>
            </a:r>
            <a:endParaRPr lang="de-DE" sz="1600" dirty="0" smtClean="0"/>
          </a:p>
          <a:p>
            <a:pPr lvl="1"/>
            <a:r>
              <a:rPr lang="de-DE" sz="1600" dirty="0" smtClean="0"/>
              <a:t>	</a:t>
            </a:r>
            <a:r>
              <a:rPr lang="de-DE" sz="1600" dirty="0" err="1" smtClean="0"/>
              <a:t>Examples</a:t>
            </a:r>
            <a:r>
              <a:rPr lang="de-DE" sz="1600" dirty="0" smtClean="0"/>
              <a:t>: </a:t>
            </a:r>
            <a:r>
              <a:rPr lang="de-DE" sz="1600" dirty="0" err="1" smtClean="0"/>
              <a:t>Timer</a:t>
            </a:r>
            <a:r>
              <a:rPr lang="de-DE" sz="1600" dirty="0" smtClean="0"/>
              <a:t> </a:t>
            </a:r>
            <a:r>
              <a:rPr lang="de-DE" sz="1600" dirty="0" err="1" smtClean="0"/>
              <a:t>event</a:t>
            </a:r>
            <a:r>
              <a:rPr lang="de-DE" sz="1600" dirty="0" smtClean="0"/>
              <a:t>, I/O </a:t>
            </a:r>
            <a:r>
              <a:rPr lang="de-DE" sz="1600" dirty="0" err="1" smtClean="0"/>
              <a:t>event</a:t>
            </a:r>
            <a:r>
              <a:rPr lang="de-DE" sz="1600" dirty="0" smtClean="0"/>
              <a:t>, </a:t>
            </a:r>
            <a:r>
              <a:rPr lang="de-DE" sz="1600" dirty="0" err="1" smtClean="0"/>
              <a:t>new</a:t>
            </a:r>
            <a:r>
              <a:rPr lang="de-DE" sz="1600" dirty="0" smtClean="0"/>
              <a:t> </a:t>
            </a:r>
            <a:r>
              <a:rPr lang="de-DE" sz="1600" dirty="0" err="1" smtClean="0"/>
              <a:t>message</a:t>
            </a:r>
            <a:r>
              <a:rPr lang="de-DE" sz="1600" dirty="0" smtClean="0"/>
              <a:t> </a:t>
            </a:r>
            <a:r>
              <a:rPr lang="de-DE" sz="1600" dirty="0" err="1" smtClean="0"/>
              <a:t>from</a:t>
            </a:r>
            <a:r>
              <a:rPr lang="de-DE" sz="1600" dirty="0" smtClean="0"/>
              <a:t> a </a:t>
            </a:r>
            <a:r>
              <a:rPr lang="de-DE" sz="1600" dirty="0" err="1" smtClean="0"/>
              <a:t>bus</a:t>
            </a:r>
            <a:r>
              <a:rPr lang="de-DE" sz="1600" dirty="0" smtClean="0"/>
              <a:t> </a:t>
            </a:r>
            <a:r>
              <a:rPr lang="de-DE" sz="1600" dirty="0" err="1" smtClean="0"/>
              <a:t>network</a:t>
            </a:r>
            <a:endParaRPr lang="de-DE" sz="1600" dirty="0" smtClean="0"/>
          </a:p>
          <a:p>
            <a:pPr lvl="1"/>
            <a:r>
              <a:rPr lang="de-DE" sz="1600" dirty="0" smtClean="0"/>
              <a:t>Software Interrupts: Interrupt </a:t>
            </a:r>
            <a:r>
              <a:rPr lang="de-DE" sz="1600" dirty="0" err="1" smtClean="0"/>
              <a:t>signal</a:t>
            </a:r>
            <a:r>
              <a:rPr lang="de-DE" sz="1600" dirty="0" smtClean="0"/>
              <a:t> </a:t>
            </a:r>
            <a:r>
              <a:rPr lang="de-DE" sz="1600" dirty="0" err="1" smtClean="0"/>
              <a:t>triggered</a:t>
            </a:r>
            <a:r>
              <a:rPr lang="de-DE" sz="1600" dirty="0" smtClean="0"/>
              <a:t> </a:t>
            </a:r>
            <a:r>
              <a:rPr lang="de-DE" sz="1600" dirty="0" err="1" smtClean="0"/>
              <a:t>by</a:t>
            </a:r>
            <a:r>
              <a:rPr lang="de-DE" sz="1600" dirty="0" smtClean="0"/>
              <a:t> </a:t>
            </a:r>
            <a:r>
              <a:rPr lang="de-DE" sz="1600" dirty="0" err="1" smtClean="0"/>
              <a:t>software</a:t>
            </a:r>
            <a:endParaRPr lang="de-DE" sz="1600" dirty="0" smtClean="0"/>
          </a:p>
          <a:p>
            <a:pPr lvl="1"/>
            <a:r>
              <a:rPr lang="de-DE" sz="1600" dirty="0" smtClean="0"/>
              <a:t>	</a:t>
            </a:r>
            <a:r>
              <a:rPr lang="de-DE" sz="1600" dirty="0" err="1" smtClean="0"/>
              <a:t>Examples</a:t>
            </a:r>
            <a:r>
              <a:rPr lang="de-DE" sz="1600" dirty="0" smtClean="0"/>
              <a:t>: Managing inter-</a:t>
            </a:r>
            <a:r>
              <a:rPr lang="de-DE" sz="1600" dirty="0" err="1" smtClean="0"/>
              <a:t>process</a:t>
            </a:r>
            <a:r>
              <a:rPr lang="de-DE" sz="1600" dirty="0" smtClean="0"/>
              <a:t>-</a:t>
            </a:r>
            <a:r>
              <a:rPr lang="de-DE" sz="1600" dirty="0" err="1" smtClean="0"/>
              <a:t>communication</a:t>
            </a:r>
            <a:r>
              <a:rPr lang="de-DE" sz="1600" dirty="0" smtClean="0"/>
              <a:t> in an </a:t>
            </a:r>
            <a:r>
              <a:rPr lang="de-DE" sz="1600" dirty="0" err="1" smtClean="0"/>
              <a:t>operating</a:t>
            </a:r>
            <a:r>
              <a:rPr lang="de-DE" sz="1600" dirty="0" smtClean="0"/>
              <a:t> </a:t>
            </a:r>
            <a:r>
              <a:rPr lang="de-DE" sz="1600" dirty="0" err="1" smtClean="0"/>
              <a:t>system</a:t>
            </a:r>
            <a:r>
              <a:rPr lang="de-DE" sz="1600" dirty="0" smtClean="0"/>
              <a:t>, </a:t>
            </a:r>
            <a:r>
              <a:rPr lang="de-DE" sz="1600" dirty="0" err="1" smtClean="0"/>
              <a:t>software</a:t>
            </a:r>
            <a:r>
              <a:rPr lang="de-DE" sz="1600" dirty="0" smtClean="0"/>
              <a:t> </a:t>
            </a:r>
            <a:r>
              <a:rPr lang="de-DE" sz="1600" dirty="0" err="1" smtClean="0"/>
              <a:t>implemented</a:t>
            </a:r>
            <a:r>
              <a:rPr lang="de-DE" sz="1600" dirty="0" smtClean="0"/>
              <a:t> 	</a:t>
            </a:r>
            <a:r>
              <a:rPr lang="de-DE" sz="1600" dirty="0" err="1" smtClean="0"/>
              <a:t>timer</a:t>
            </a:r>
            <a:r>
              <a:rPr lang="de-DE" sz="1600" dirty="0" smtClean="0"/>
              <a:t>, </a:t>
            </a:r>
            <a:r>
              <a:rPr lang="de-DE" sz="1600" dirty="0" err="1" smtClean="0"/>
              <a:t>thread</a:t>
            </a:r>
            <a:r>
              <a:rPr lang="de-DE" sz="1600" dirty="0" smtClean="0"/>
              <a:t> 	</a:t>
            </a:r>
            <a:r>
              <a:rPr lang="de-DE" sz="1600" dirty="0" err="1" smtClean="0"/>
              <a:t>synchronization</a:t>
            </a:r>
            <a:endParaRPr lang="de-DE" sz="1600" dirty="0" smtClean="0"/>
          </a:p>
          <a:p>
            <a:r>
              <a:rPr lang="de-DE" sz="1800" dirty="0" smtClean="0"/>
              <a:t>Interrupts </a:t>
            </a:r>
            <a:r>
              <a:rPr lang="de-DE" sz="1800" dirty="0" err="1" smtClean="0"/>
              <a:t>have</a:t>
            </a:r>
            <a:r>
              <a:rPr lang="de-DE" sz="1800" dirty="0" smtClean="0"/>
              <a:t> </a:t>
            </a:r>
            <a:r>
              <a:rPr lang="de-DE" sz="1800" dirty="0" err="1" smtClean="0"/>
              <a:t>assignable</a:t>
            </a:r>
            <a:r>
              <a:rPr lang="de-DE" sz="1800" dirty="0" smtClean="0"/>
              <a:t> </a:t>
            </a:r>
            <a:r>
              <a:rPr lang="de-DE" sz="1800" dirty="0" err="1" smtClean="0"/>
              <a:t>priorities</a:t>
            </a:r>
            <a:r>
              <a:rPr lang="de-DE" sz="1800" dirty="0" smtClean="0"/>
              <a:t> on </a:t>
            </a:r>
            <a:r>
              <a:rPr lang="de-DE" sz="1800" dirty="0" err="1" smtClean="0"/>
              <a:t>most</a:t>
            </a:r>
            <a:r>
              <a:rPr lang="de-DE" sz="1800" dirty="0" smtClean="0"/>
              <a:t> </a:t>
            </a:r>
            <a:r>
              <a:rPr lang="de-DE" sz="1800" dirty="0" err="1" smtClean="0"/>
              <a:t>hardware</a:t>
            </a:r>
            <a:r>
              <a:rPr lang="de-DE" sz="1800" dirty="0" smtClean="0"/>
              <a:t> </a:t>
            </a:r>
            <a:r>
              <a:rPr lang="de-DE" sz="1800" dirty="0" err="1" smtClean="0"/>
              <a:t>architectures</a:t>
            </a:r>
            <a:r>
              <a:rPr lang="de-DE" sz="1800" dirty="0" smtClean="0"/>
              <a:t>, </a:t>
            </a:r>
            <a:r>
              <a:rPr lang="de-DE" sz="1800" dirty="0" err="1" smtClean="0"/>
              <a:t>where</a:t>
            </a:r>
            <a:r>
              <a:rPr lang="de-DE" sz="1800" dirty="0" smtClean="0"/>
              <a:t> </a:t>
            </a:r>
            <a:r>
              <a:rPr lang="de-DE" sz="1800" dirty="0" err="1" smtClean="0"/>
              <a:t>higher</a:t>
            </a:r>
            <a:r>
              <a:rPr lang="de-DE" sz="1800" dirty="0" smtClean="0"/>
              <a:t> </a:t>
            </a:r>
            <a:r>
              <a:rPr lang="de-DE" sz="1800" dirty="0" err="1" smtClean="0"/>
              <a:t>priority</a:t>
            </a:r>
            <a:r>
              <a:rPr lang="de-DE" sz="1800" dirty="0" smtClean="0"/>
              <a:t> </a:t>
            </a:r>
            <a:r>
              <a:rPr lang="de-DE" sz="1800" dirty="0" err="1" smtClean="0"/>
              <a:t>interrupts</a:t>
            </a:r>
            <a:r>
              <a:rPr lang="de-DE" sz="1800" dirty="0" smtClean="0"/>
              <a:t> </a:t>
            </a:r>
            <a:r>
              <a:rPr lang="de-DE" sz="1800" dirty="0" err="1" smtClean="0"/>
              <a:t>are</a:t>
            </a:r>
            <a:r>
              <a:rPr lang="de-DE" sz="1800" dirty="0" smtClean="0"/>
              <a:t> </a:t>
            </a:r>
            <a:r>
              <a:rPr lang="de-DE" sz="1800" dirty="0" err="1" smtClean="0"/>
              <a:t>handled</a:t>
            </a:r>
            <a:r>
              <a:rPr lang="de-DE" sz="1800" dirty="0" smtClean="0"/>
              <a:t> </a:t>
            </a:r>
            <a:r>
              <a:rPr lang="de-DE" sz="1800" dirty="0" err="1" smtClean="0"/>
              <a:t>first</a:t>
            </a:r>
            <a:endParaRPr lang="de-DE" sz="1800" dirty="0" smtClean="0"/>
          </a:p>
          <a:p>
            <a:r>
              <a:rPr lang="de-DE" sz="1800" dirty="0" smtClean="0"/>
              <a:t>Pointer </a:t>
            </a:r>
            <a:r>
              <a:rPr lang="de-DE" sz="1800" dirty="0" err="1" smtClean="0"/>
              <a:t>addresses</a:t>
            </a:r>
            <a:r>
              <a:rPr lang="de-DE" sz="1800" dirty="0" smtClean="0"/>
              <a:t> </a:t>
            </a:r>
            <a:r>
              <a:rPr lang="de-DE" sz="1800" dirty="0" err="1" smtClean="0"/>
              <a:t>to</a:t>
            </a:r>
            <a:r>
              <a:rPr lang="de-DE" sz="1800" dirty="0" smtClean="0"/>
              <a:t> </a:t>
            </a:r>
            <a:r>
              <a:rPr lang="de-DE" sz="1800" dirty="0" err="1" smtClean="0"/>
              <a:t>the</a:t>
            </a:r>
            <a:r>
              <a:rPr lang="de-DE" sz="1800" dirty="0" smtClean="0"/>
              <a:t> </a:t>
            </a:r>
            <a:r>
              <a:rPr lang="de-DE" sz="1800" dirty="0" err="1" smtClean="0"/>
              <a:t>corresponding</a:t>
            </a:r>
            <a:r>
              <a:rPr lang="de-DE" sz="1800" dirty="0" smtClean="0"/>
              <a:t> ISR-s </a:t>
            </a:r>
            <a:r>
              <a:rPr lang="de-DE" sz="1800" dirty="0" err="1" smtClean="0"/>
              <a:t>are</a:t>
            </a:r>
            <a:r>
              <a:rPr lang="de-DE" sz="1800" dirty="0" smtClean="0"/>
              <a:t> </a:t>
            </a:r>
            <a:r>
              <a:rPr lang="de-DE" sz="1800" dirty="0" err="1" smtClean="0"/>
              <a:t>stored</a:t>
            </a:r>
            <a:r>
              <a:rPr lang="de-DE" sz="1800" dirty="0" smtClean="0"/>
              <a:t> in </a:t>
            </a:r>
            <a:r>
              <a:rPr lang="de-DE" sz="1800" dirty="0" err="1" smtClean="0"/>
              <a:t>the</a:t>
            </a:r>
            <a:r>
              <a:rPr lang="de-DE" sz="1800" dirty="0" smtClean="0"/>
              <a:t> Interrupt </a:t>
            </a:r>
            <a:r>
              <a:rPr lang="de-DE" sz="1800" dirty="0" err="1" smtClean="0"/>
              <a:t>Vector</a:t>
            </a:r>
            <a:r>
              <a:rPr lang="de-DE" sz="1800" dirty="0" smtClean="0"/>
              <a:t> Table. </a:t>
            </a:r>
          </a:p>
          <a:p>
            <a:pPr marL="0" indent="0">
              <a:buNone/>
            </a:pPr>
            <a:endParaRPr lang="de-DE" sz="1600" dirty="0"/>
          </a:p>
          <a:p>
            <a:pPr marL="0" indent="0">
              <a:buNone/>
            </a:pPr>
            <a:endParaRPr lang="de-DE" sz="1600" dirty="0" smtClean="0"/>
          </a:p>
          <a:p>
            <a:pPr marL="0" indent="0">
              <a:buNone/>
            </a:pPr>
            <a:endParaRPr lang="de-DE" sz="1600" dirty="0" smtClean="0"/>
          </a:p>
        </p:txBody>
      </p:sp>
      <p:sp>
        <p:nvSpPr>
          <p:cNvPr id="4" name="Foliennummernplatzhalter 3"/>
          <p:cNvSpPr>
            <a:spLocks noGrp="1"/>
          </p:cNvSpPr>
          <p:nvPr>
            <p:ph type="sldNum" sz="quarter" idx="4"/>
          </p:nvPr>
        </p:nvSpPr>
        <p:spPr/>
        <p:txBody>
          <a:bodyPr/>
          <a:lstStyle/>
          <a:p>
            <a:fld id="{F58435E4-A45A-4423-96D3-4E945C512564}" type="slidenum">
              <a:rPr lang="en-US" smtClean="0"/>
              <a:pPr/>
              <a:t>61</a:t>
            </a:fld>
            <a:endParaRPr lang="en-US" dirty="0"/>
          </a:p>
        </p:txBody>
      </p:sp>
    </p:spTree>
    <p:extLst>
      <p:ext uri="{BB962C8B-B14F-4D97-AF65-F5344CB8AC3E}">
        <p14:creationId xmlns:p14="http://schemas.microsoft.com/office/powerpoint/2010/main" val="30435345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a:t>Interrupts</a:t>
            </a:r>
          </a:p>
          <a:p>
            <a:endParaRPr lang="de-DE" dirty="0"/>
          </a:p>
        </p:txBody>
      </p:sp>
      <p:sp>
        <p:nvSpPr>
          <p:cNvPr id="3" name="Textplatzhalter 2"/>
          <p:cNvSpPr>
            <a:spLocks noGrp="1"/>
          </p:cNvSpPr>
          <p:nvPr>
            <p:ph type="body" sz="quarter" idx="10"/>
          </p:nvPr>
        </p:nvSpPr>
        <p:spPr>
          <a:xfrm>
            <a:off x="334800" y="980728"/>
            <a:ext cx="11377824" cy="4968552"/>
          </a:xfrm>
        </p:spPr>
        <p:txBody>
          <a:bodyPr/>
          <a:lstStyle/>
          <a:p>
            <a:pPr marL="0" indent="0">
              <a:buNone/>
            </a:pPr>
            <a:r>
              <a:rPr lang="de-DE" b="1" dirty="0" smtClean="0"/>
              <a:t>Interrupt </a:t>
            </a:r>
            <a:r>
              <a:rPr lang="de-DE" b="1" dirty="0" err="1" smtClean="0"/>
              <a:t>execution</a:t>
            </a:r>
            <a:r>
              <a:rPr lang="de-DE" b="1" dirty="0" smtClean="0"/>
              <a:t> </a:t>
            </a:r>
            <a:r>
              <a:rPr lang="de-DE" b="1" dirty="0" err="1" smtClean="0"/>
              <a:t>steps</a:t>
            </a:r>
            <a:r>
              <a:rPr lang="de-DE" b="1" dirty="0" smtClean="0"/>
              <a:t>:</a:t>
            </a:r>
          </a:p>
          <a:p>
            <a:pPr marL="457200" indent="-457200">
              <a:buFont typeface="+mj-lt"/>
              <a:buAutoNum type="arabicPeriod"/>
            </a:pPr>
            <a:r>
              <a:rPr lang="de-DE" dirty="0" smtClean="0"/>
              <a:t>Hardware </a:t>
            </a:r>
            <a:r>
              <a:rPr lang="de-DE" dirty="0" err="1" smtClean="0"/>
              <a:t>or</a:t>
            </a:r>
            <a:r>
              <a:rPr lang="de-DE" dirty="0" smtClean="0"/>
              <a:t> </a:t>
            </a:r>
            <a:r>
              <a:rPr lang="de-DE" dirty="0" err="1" smtClean="0"/>
              <a:t>software</a:t>
            </a:r>
            <a:r>
              <a:rPr lang="de-DE" dirty="0" smtClean="0"/>
              <a:t> </a:t>
            </a:r>
            <a:r>
              <a:rPr lang="de-DE" dirty="0" err="1" smtClean="0"/>
              <a:t>module</a:t>
            </a:r>
            <a:r>
              <a:rPr lang="de-DE" dirty="0" smtClean="0"/>
              <a:t> </a:t>
            </a:r>
            <a:r>
              <a:rPr lang="de-DE" dirty="0" err="1" smtClean="0"/>
              <a:t>triggers</a:t>
            </a:r>
            <a:r>
              <a:rPr lang="de-DE" dirty="0" smtClean="0"/>
              <a:t> an </a:t>
            </a:r>
            <a:r>
              <a:rPr lang="de-DE" dirty="0" err="1" smtClean="0"/>
              <a:t>interrupt</a:t>
            </a:r>
            <a:r>
              <a:rPr lang="de-DE" dirty="0" smtClean="0"/>
              <a:t> </a:t>
            </a:r>
            <a:r>
              <a:rPr lang="de-DE" dirty="0" err="1" smtClean="0"/>
              <a:t>signal</a:t>
            </a:r>
            <a:endParaRPr lang="de-DE" dirty="0" smtClean="0"/>
          </a:p>
          <a:p>
            <a:pPr marL="457200" indent="-457200">
              <a:buFont typeface="+mj-lt"/>
              <a:buAutoNum type="arabicPeriod"/>
            </a:pPr>
            <a:endParaRPr lang="de-DE" dirty="0" smtClean="0"/>
          </a:p>
          <a:p>
            <a:pPr marL="457200" indent="-457200">
              <a:buFont typeface="+mj-lt"/>
              <a:buAutoNum type="arabicPeriod"/>
            </a:pPr>
            <a:r>
              <a:rPr lang="de-DE" dirty="0" err="1" smtClean="0"/>
              <a:t>Similarly</a:t>
            </a:r>
            <a:r>
              <a:rPr lang="de-DE" dirty="0" smtClean="0"/>
              <a:t> </a:t>
            </a:r>
            <a:r>
              <a:rPr lang="de-DE" dirty="0" err="1" smtClean="0"/>
              <a:t>to</a:t>
            </a:r>
            <a:r>
              <a:rPr lang="de-DE" dirty="0" smtClean="0"/>
              <a:t> </a:t>
            </a:r>
            <a:r>
              <a:rPr lang="de-DE" dirty="0" err="1" smtClean="0"/>
              <a:t>function</a:t>
            </a:r>
            <a:r>
              <a:rPr lang="de-DE" dirty="0" smtClean="0"/>
              <a:t> </a:t>
            </a:r>
            <a:r>
              <a:rPr lang="de-DE" dirty="0" err="1" smtClean="0"/>
              <a:t>calls</a:t>
            </a:r>
            <a:r>
              <a:rPr lang="de-DE" dirty="0" smtClean="0"/>
              <a:t>, a </a:t>
            </a:r>
            <a:r>
              <a:rPr lang="de-DE" dirty="0" err="1" smtClean="0"/>
              <a:t>context</a:t>
            </a:r>
            <a:r>
              <a:rPr lang="de-DE" dirty="0" smtClean="0"/>
              <a:t> </a:t>
            </a:r>
            <a:r>
              <a:rPr lang="de-DE" dirty="0" err="1" smtClean="0"/>
              <a:t>switch</a:t>
            </a:r>
            <a:r>
              <a:rPr lang="de-DE" dirty="0" smtClean="0"/>
              <a:t> </a:t>
            </a:r>
            <a:r>
              <a:rPr lang="de-DE" dirty="0" err="1" smtClean="0"/>
              <a:t>is</a:t>
            </a:r>
            <a:r>
              <a:rPr lang="de-DE" dirty="0" smtClean="0"/>
              <a:t> </a:t>
            </a:r>
            <a:r>
              <a:rPr lang="de-DE" dirty="0" err="1" smtClean="0"/>
              <a:t>performed</a:t>
            </a:r>
            <a:r>
              <a:rPr lang="de-DE" dirty="0" smtClean="0"/>
              <a:t>. </a:t>
            </a:r>
            <a:r>
              <a:rPr lang="de-DE" dirty="0" err="1" smtClean="0"/>
              <a:t>Current</a:t>
            </a:r>
            <a:r>
              <a:rPr lang="de-DE" dirty="0" smtClean="0"/>
              <a:t> </a:t>
            </a:r>
            <a:r>
              <a:rPr lang="de-DE" dirty="0" err="1" smtClean="0"/>
              <a:t>context</a:t>
            </a:r>
            <a:r>
              <a:rPr lang="de-DE" dirty="0" smtClean="0"/>
              <a:t> </a:t>
            </a:r>
            <a:r>
              <a:rPr lang="de-DE" dirty="0" err="1" smtClean="0"/>
              <a:t>including</a:t>
            </a:r>
            <a:r>
              <a:rPr lang="de-DE" dirty="0" smtClean="0"/>
              <a:t> </a:t>
            </a:r>
            <a:r>
              <a:rPr lang="de-DE" dirty="0" err="1" smtClean="0"/>
              <a:t>Program</a:t>
            </a:r>
            <a:r>
              <a:rPr lang="de-DE" dirty="0" smtClean="0"/>
              <a:t> Counter </a:t>
            </a:r>
            <a:r>
              <a:rPr lang="de-DE" dirty="0" err="1" smtClean="0"/>
              <a:t>and</a:t>
            </a:r>
            <a:r>
              <a:rPr lang="de-DE" dirty="0" smtClean="0"/>
              <a:t> CPU </a:t>
            </a:r>
            <a:r>
              <a:rPr lang="de-DE" dirty="0" err="1" smtClean="0"/>
              <a:t>register</a:t>
            </a:r>
            <a:r>
              <a:rPr lang="de-DE" dirty="0" smtClean="0"/>
              <a:t> </a:t>
            </a:r>
            <a:r>
              <a:rPr lang="de-DE" dirty="0" err="1" smtClean="0"/>
              <a:t>content</a:t>
            </a:r>
            <a:r>
              <a:rPr lang="de-DE" dirty="0" smtClean="0"/>
              <a:t> </a:t>
            </a:r>
            <a:r>
              <a:rPr lang="de-DE" dirty="0" err="1" smtClean="0"/>
              <a:t>is</a:t>
            </a:r>
            <a:r>
              <a:rPr lang="de-DE" dirty="0" smtClean="0"/>
              <a:t> </a:t>
            </a:r>
            <a:r>
              <a:rPr lang="de-DE" dirty="0" err="1" smtClean="0"/>
              <a:t>saved</a:t>
            </a:r>
            <a:r>
              <a:rPr lang="de-DE" dirty="0" smtClean="0"/>
              <a:t> on </a:t>
            </a:r>
            <a:r>
              <a:rPr lang="de-DE" dirty="0" err="1" smtClean="0"/>
              <a:t>the</a:t>
            </a:r>
            <a:r>
              <a:rPr lang="de-DE" dirty="0" smtClean="0"/>
              <a:t> </a:t>
            </a:r>
            <a:r>
              <a:rPr lang="de-DE" dirty="0" err="1" smtClean="0"/>
              <a:t>stack</a:t>
            </a:r>
            <a:endParaRPr lang="de-DE" dirty="0" smtClean="0"/>
          </a:p>
          <a:p>
            <a:pPr marL="457200" indent="-457200">
              <a:buFont typeface="+mj-lt"/>
              <a:buAutoNum type="arabicPeriod"/>
            </a:pPr>
            <a:endParaRPr lang="de-DE" dirty="0" smtClean="0"/>
          </a:p>
          <a:p>
            <a:pPr marL="457200" indent="-457200">
              <a:buFont typeface="+mj-lt"/>
              <a:buAutoNum type="arabicPeriod"/>
            </a:pPr>
            <a:r>
              <a:rPr lang="de-DE" dirty="0" smtClean="0"/>
              <a:t>The </a:t>
            </a:r>
            <a:r>
              <a:rPr lang="de-DE" dirty="0" err="1" smtClean="0"/>
              <a:t>Program</a:t>
            </a:r>
            <a:r>
              <a:rPr lang="de-DE" dirty="0" smtClean="0"/>
              <a:t> Counter </a:t>
            </a:r>
            <a:r>
              <a:rPr lang="de-DE" dirty="0" err="1" smtClean="0"/>
              <a:t>jumps</a:t>
            </a:r>
            <a:r>
              <a:rPr lang="de-DE" dirty="0" smtClean="0"/>
              <a:t> </a:t>
            </a:r>
            <a:r>
              <a:rPr lang="de-DE" dirty="0" err="1" smtClean="0"/>
              <a:t>to</a:t>
            </a:r>
            <a:r>
              <a:rPr lang="de-DE" dirty="0" smtClean="0"/>
              <a:t> </a:t>
            </a:r>
            <a:r>
              <a:rPr lang="de-DE" dirty="0" err="1" smtClean="0"/>
              <a:t>the</a:t>
            </a:r>
            <a:r>
              <a:rPr lang="de-DE" dirty="0" smtClean="0"/>
              <a:t> </a:t>
            </a:r>
            <a:r>
              <a:rPr lang="de-DE" dirty="0" err="1" smtClean="0"/>
              <a:t>corresponding</a:t>
            </a:r>
            <a:r>
              <a:rPr lang="de-DE" dirty="0" smtClean="0"/>
              <a:t> </a:t>
            </a:r>
            <a:r>
              <a:rPr lang="de-DE" dirty="0" err="1" smtClean="0"/>
              <a:t>adress</a:t>
            </a:r>
            <a:r>
              <a:rPr lang="de-DE" dirty="0" smtClean="0"/>
              <a:t> </a:t>
            </a:r>
            <a:r>
              <a:rPr lang="de-DE" dirty="0" err="1" smtClean="0"/>
              <a:t>of</a:t>
            </a:r>
            <a:r>
              <a:rPr lang="de-DE" dirty="0" smtClean="0"/>
              <a:t> </a:t>
            </a:r>
            <a:r>
              <a:rPr lang="de-DE" dirty="0" err="1" smtClean="0"/>
              <a:t>the</a:t>
            </a:r>
            <a:r>
              <a:rPr lang="de-DE" dirty="0" smtClean="0"/>
              <a:t> </a:t>
            </a:r>
            <a:r>
              <a:rPr lang="de-DE" dirty="0" err="1" smtClean="0"/>
              <a:t>triggered</a:t>
            </a:r>
            <a:r>
              <a:rPr lang="de-DE" dirty="0" smtClean="0"/>
              <a:t> </a:t>
            </a:r>
            <a:r>
              <a:rPr lang="de-DE" dirty="0" err="1" smtClean="0"/>
              <a:t>interrupt</a:t>
            </a:r>
            <a:r>
              <a:rPr lang="de-DE" dirty="0"/>
              <a:t> </a:t>
            </a:r>
            <a:r>
              <a:rPr lang="de-DE" dirty="0" err="1" smtClean="0"/>
              <a:t>by</a:t>
            </a:r>
            <a:r>
              <a:rPr lang="de-DE" dirty="0" smtClean="0"/>
              <a:t> </a:t>
            </a:r>
            <a:r>
              <a:rPr lang="de-DE" dirty="0" err="1" smtClean="0"/>
              <a:t>fetching</a:t>
            </a:r>
            <a:r>
              <a:rPr lang="de-DE" dirty="0" smtClean="0"/>
              <a:t> </a:t>
            </a:r>
            <a:r>
              <a:rPr lang="de-DE" dirty="0" err="1" smtClean="0"/>
              <a:t>the</a:t>
            </a:r>
            <a:r>
              <a:rPr lang="de-DE" dirty="0" smtClean="0"/>
              <a:t> </a:t>
            </a:r>
            <a:r>
              <a:rPr lang="de-DE" dirty="0" err="1" smtClean="0"/>
              <a:t>adress</a:t>
            </a:r>
            <a:r>
              <a:rPr lang="de-DE" dirty="0" smtClean="0"/>
              <a:t> </a:t>
            </a:r>
            <a:r>
              <a:rPr lang="de-DE" dirty="0" err="1" smtClean="0"/>
              <a:t>from</a:t>
            </a:r>
            <a:r>
              <a:rPr lang="de-DE" dirty="0" smtClean="0"/>
              <a:t> </a:t>
            </a:r>
            <a:r>
              <a:rPr lang="de-DE" dirty="0" err="1" smtClean="0"/>
              <a:t>the</a:t>
            </a:r>
            <a:r>
              <a:rPr lang="de-DE" dirty="0" smtClean="0"/>
              <a:t> </a:t>
            </a:r>
            <a:r>
              <a:rPr lang="de-DE" dirty="0" err="1" smtClean="0"/>
              <a:t>interrupt</a:t>
            </a:r>
            <a:r>
              <a:rPr lang="de-DE" dirty="0" smtClean="0"/>
              <a:t> </a:t>
            </a:r>
            <a:r>
              <a:rPr lang="de-DE" dirty="0" err="1" smtClean="0"/>
              <a:t>vector</a:t>
            </a:r>
            <a:r>
              <a:rPr lang="de-DE" dirty="0" smtClean="0"/>
              <a:t> </a:t>
            </a:r>
            <a:r>
              <a:rPr lang="de-DE" dirty="0" err="1" smtClean="0"/>
              <a:t>table</a:t>
            </a:r>
            <a:endParaRPr lang="de-DE" dirty="0" smtClean="0"/>
          </a:p>
          <a:p>
            <a:pPr marL="457200" indent="-457200">
              <a:buFont typeface="+mj-lt"/>
              <a:buAutoNum type="arabicPeriod"/>
            </a:pPr>
            <a:endParaRPr lang="de-DE" dirty="0"/>
          </a:p>
          <a:p>
            <a:pPr marL="457200" indent="-457200">
              <a:buFont typeface="+mj-lt"/>
              <a:buAutoNum type="arabicPeriod"/>
            </a:pPr>
            <a:r>
              <a:rPr lang="de-DE" dirty="0" smtClean="0"/>
              <a:t>The Interrupt Service Routine </a:t>
            </a:r>
            <a:r>
              <a:rPr lang="de-DE" dirty="0" err="1" smtClean="0"/>
              <a:t>is</a:t>
            </a:r>
            <a:r>
              <a:rPr lang="de-DE" dirty="0" smtClean="0"/>
              <a:t> </a:t>
            </a:r>
            <a:r>
              <a:rPr lang="de-DE" dirty="0" err="1" smtClean="0"/>
              <a:t>executed</a:t>
            </a:r>
            <a:endParaRPr lang="de-DE" dirty="0" smtClean="0"/>
          </a:p>
          <a:p>
            <a:pPr marL="457200" indent="-457200">
              <a:buFont typeface="+mj-lt"/>
              <a:buAutoNum type="arabicPeriod"/>
            </a:pPr>
            <a:endParaRPr lang="de-DE" dirty="0" smtClean="0"/>
          </a:p>
          <a:p>
            <a:pPr marL="457200" indent="-457200">
              <a:buFont typeface="+mj-lt"/>
              <a:buAutoNum type="arabicPeriod"/>
            </a:pPr>
            <a:r>
              <a:rPr lang="de-DE" dirty="0" smtClean="0"/>
              <a:t>CPU </a:t>
            </a:r>
            <a:r>
              <a:rPr lang="de-DE" dirty="0" err="1" smtClean="0"/>
              <a:t>returns</a:t>
            </a:r>
            <a:r>
              <a:rPr lang="de-DE" dirty="0" smtClean="0"/>
              <a:t> </a:t>
            </a:r>
            <a:r>
              <a:rPr lang="de-DE" dirty="0" err="1" smtClean="0"/>
              <a:t>from</a:t>
            </a:r>
            <a:r>
              <a:rPr lang="de-DE" dirty="0" smtClean="0"/>
              <a:t> </a:t>
            </a:r>
            <a:r>
              <a:rPr lang="de-DE" dirty="0" err="1" smtClean="0"/>
              <a:t>interrupt</a:t>
            </a:r>
            <a:r>
              <a:rPr lang="de-DE" dirty="0" smtClean="0"/>
              <a:t> </a:t>
            </a:r>
            <a:r>
              <a:rPr lang="de-DE" dirty="0" err="1" smtClean="0"/>
              <a:t>by</a:t>
            </a:r>
            <a:r>
              <a:rPr lang="de-DE" dirty="0" smtClean="0"/>
              <a:t> </a:t>
            </a:r>
            <a:r>
              <a:rPr lang="de-DE" dirty="0" err="1" smtClean="0"/>
              <a:t>popping</a:t>
            </a:r>
            <a:r>
              <a:rPr lang="de-DE" dirty="0" smtClean="0"/>
              <a:t> </a:t>
            </a:r>
            <a:r>
              <a:rPr lang="de-DE" dirty="0" err="1" smtClean="0"/>
              <a:t>the</a:t>
            </a:r>
            <a:r>
              <a:rPr lang="de-DE" dirty="0" smtClean="0"/>
              <a:t> </a:t>
            </a:r>
            <a:r>
              <a:rPr lang="de-DE" dirty="0" err="1" smtClean="0"/>
              <a:t>stack</a:t>
            </a:r>
            <a:r>
              <a:rPr lang="de-DE" dirty="0" smtClean="0"/>
              <a:t> </a:t>
            </a:r>
            <a:r>
              <a:rPr lang="de-DE" dirty="0" err="1" smtClean="0"/>
              <a:t>and</a:t>
            </a:r>
            <a:r>
              <a:rPr lang="de-DE" dirty="0" smtClean="0"/>
              <a:t> </a:t>
            </a:r>
            <a:r>
              <a:rPr lang="de-DE" dirty="0" err="1" smtClean="0"/>
              <a:t>restoring</a:t>
            </a:r>
            <a:r>
              <a:rPr lang="de-DE" dirty="0" smtClean="0"/>
              <a:t> </a:t>
            </a:r>
            <a:r>
              <a:rPr lang="de-DE" dirty="0" err="1" smtClean="0"/>
              <a:t>the</a:t>
            </a:r>
            <a:r>
              <a:rPr lang="de-DE" dirty="0" smtClean="0"/>
              <a:t> </a:t>
            </a:r>
            <a:r>
              <a:rPr lang="de-DE" dirty="0" err="1" smtClean="0"/>
              <a:t>previous</a:t>
            </a:r>
            <a:r>
              <a:rPr lang="de-DE" dirty="0" smtClean="0"/>
              <a:t> </a:t>
            </a:r>
            <a:r>
              <a:rPr lang="de-DE" dirty="0" err="1" smtClean="0"/>
              <a:t>context</a:t>
            </a:r>
            <a:r>
              <a:rPr lang="de-DE" dirty="0" smtClean="0"/>
              <a:t> </a:t>
            </a:r>
            <a:r>
              <a:rPr lang="de-DE" dirty="0" err="1" smtClean="0"/>
              <a:t>that</a:t>
            </a:r>
            <a:r>
              <a:rPr lang="de-DE" dirty="0" smtClean="0"/>
              <a:t> was </a:t>
            </a:r>
            <a:r>
              <a:rPr lang="de-DE" dirty="0" err="1" smtClean="0"/>
              <a:t>executed</a:t>
            </a:r>
            <a:r>
              <a:rPr lang="de-DE" dirty="0" smtClean="0"/>
              <a:t> </a:t>
            </a:r>
            <a:r>
              <a:rPr lang="de-DE" dirty="0" err="1" smtClean="0"/>
              <a:t>before</a:t>
            </a:r>
            <a:r>
              <a:rPr lang="de-DE" dirty="0" smtClean="0"/>
              <a:t> </a:t>
            </a:r>
            <a:r>
              <a:rPr lang="de-DE" dirty="0" err="1" smtClean="0"/>
              <a:t>the</a:t>
            </a:r>
            <a:r>
              <a:rPr lang="de-DE" dirty="0" smtClean="0"/>
              <a:t> </a:t>
            </a:r>
            <a:r>
              <a:rPr lang="de-DE" dirty="0" err="1" smtClean="0"/>
              <a:t>interrupt</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62</a:t>
            </a:fld>
            <a:endParaRPr lang="en-US" dirty="0"/>
          </a:p>
        </p:txBody>
      </p:sp>
    </p:spTree>
    <p:extLst>
      <p:ext uri="{BB962C8B-B14F-4D97-AF65-F5344CB8AC3E}">
        <p14:creationId xmlns:p14="http://schemas.microsoft.com/office/powerpoint/2010/main" val="19723331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smtClean="0"/>
              <a:t>Traps</a:t>
            </a:r>
            <a:endParaRPr lang="en-US" dirty="0"/>
          </a:p>
          <a:p>
            <a:endParaRPr lang="de-DE" dirty="0"/>
          </a:p>
        </p:txBody>
      </p:sp>
      <p:sp>
        <p:nvSpPr>
          <p:cNvPr id="3" name="Textplatzhalter 2"/>
          <p:cNvSpPr>
            <a:spLocks noGrp="1"/>
          </p:cNvSpPr>
          <p:nvPr>
            <p:ph type="body" sz="quarter" idx="10"/>
          </p:nvPr>
        </p:nvSpPr>
        <p:spPr/>
        <p:txBody>
          <a:bodyPr/>
          <a:lstStyle/>
          <a:p>
            <a:r>
              <a:rPr lang="de-DE" dirty="0" smtClean="0"/>
              <a:t>Traps </a:t>
            </a:r>
            <a:r>
              <a:rPr lang="de-DE" dirty="0" err="1" smtClean="0"/>
              <a:t>are</a:t>
            </a:r>
            <a:r>
              <a:rPr lang="de-DE" dirty="0" smtClean="0"/>
              <a:t> a </a:t>
            </a:r>
            <a:r>
              <a:rPr lang="de-DE" dirty="0" err="1" smtClean="0"/>
              <a:t>special</a:t>
            </a:r>
            <a:r>
              <a:rPr lang="de-DE" dirty="0" smtClean="0"/>
              <a:t> type </a:t>
            </a:r>
            <a:r>
              <a:rPr lang="de-DE" dirty="0" err="1" smtClean="0"/>
              <a:t>of</a:t>
            </a:r>
            <a:r>
              <a:rPr lang="de-DE" dirty="0" smtClean="0"/>
              <a:t> </a:t>
            </a:r>
            <a:r>
              <a:rPr lang="de-DE" dirty="0" err="1" smtClean="0"/>
              <a:t>interrupts</a:t>
            </a:r>
            <a:r>
              <a:rPr lang="de-DE" dirty="0" smtClean="0"/>
              <a:t>. </a:t>
            </a:r>
            <a:r>
              <a:rPr lang="de-DE" dirty="0" err="1" smtClean="0"/>
              <a:t>They</a:t>
            </a:r>
            <a:r>
              <a:rPr lang="de-DE" dirty="0" smtClean="0"/>
              <a:t> </a:t>
            </a:r>
            <a:r>
              <a:rPr lang="de-DE" dirty="0" err="1" smtClean="0"/>
              <a:t>are</a:t>
            </a:r>
            <a:r>
              <a:rPr lang="de-DE" dirty="0" smtClean="0"/>
              <a:t> </a:t>
            </a:r>
            <a:r>
              <a:rPr lang="de-DE" dirty="0" err="1" smtClean="0"/>
              <a:t>exclusively</a:t>
            </a:r>
            <a:r>
              <a:rPr lang="de-DE" dirty="0" smtClean="0"/>
              <a:t> </a:t>
            </a:r>
            <a:r>
              <a:rPr lang="de-DE" dirty="0" err="1" smtClean="0"/>
              <a:t>software</a:t>
            </a:r>
            <a:r>
              <a:rPr lang="de-DE" dirty="0" smtClean="0"/>
              <a:t> </a:t>
            </a:r>
            <a:r>
              <a:rPr lang="de-DE" dirty="0" err="1" smtClean="0"/>
              <a:t>generated</a:t>
            </a:r>
            <a:r>
              <a:rPr lang="de-DE" dirty="0" smtClean="0"/>
              <a:t>.</a:t>
            </a:r>
          </a:p>
          <a:p>
            <a:endParaRPr lang="de-DE" dirty="0"/>
          </a:p>
          <a:p>
            <a:r>
              <a:rPr lang="de-DE" dirty="0" smtClean="0"/>
              <a:t>Traps </a:t>
            </a:r>
            <a:r>
              <a:rPr lang="de-DE" dirty="0" err="1" smtClean="0"/>
              <a:t>are</a:t>
            </a:r>
            <a:r>
              <a:rPr lang="de-DE" dirty="0" smtClean="0"/>
              <a:t> </a:t>
            </a:r>
            <a:r>
              <a:rPr lang="de-DE" dirty="0" err="1" smtClean="0"/>
              <a:t>synchronous</a:t>
            </a:r>
            <a:r>
              <a:rPr lang="de-DE" dirty="0" smtClean="0"/>
              <a:t>, </a:t>
            </a:r>
            <a:r>
              <a:rPr lang="de-DE" dirty="0" err="1" smtClean="0"/>
              <a:t>they</a:t>
            </a:r>
            <a:r>
              <a:rPr lang="de-DE" dirty="0" smtClean="0"/>
              <a:t> </a:t>
            </a:r>
            <a:r>
              <a:rPr lang="de-DE" dirty="0" err="1" smtClean="0"/>
              <a:t>occur</a:t>
            </a:r>
            <a:r>
              <a:rPr lang="de-DE" dirty="0" smtClean="0"/>
              <a:t> </a:t>
            </a:r>
            <a:r>
              <a:rPr lang="de-DE" dirty="0" err="1" smtClean="0"/>
              <a:t>as</a:t>
            </a:r>
            <a:r>
              <a:rPr lang="de-DE" dirty="0" smtClean="0"/>
              <a:t> a </a:t>
            </a:r>
            <a:r>
              <a:rPr lang="de-DE" dirty="0" err="1" smtClean="0"/>
              <a:t>direct</a:t>
            </a:r>
            <a:r>
              <a:rPr lang="de-DE" dirty="0" smtClean="0"/>
              <a:t> </a:t>
            </a:r>
            <a:r>
              <a:rPr lang="de-DE" dirty="0" err="1" smtClean="0"/>
              <a:t>result</a:t>
            </a:r>
            <a:r>
              <a:rPr lang="de-DE" dirty="0" smtClean="0"/>
              <a:t> </a:t>
            </a:r>
            <a:r>
              <a:rPr lang="de-DE" dirty="0" err="1" smtClean="0"/>
              <a:t>of</a:t>
            </a:r>
            <a:r>
              <a:rPr lang="de-DE" dirty="0" smtClean="0"/>
              <a:t> a </a:t>
            </a:r>
            <a:r>
              <a:rPr lang="de-DE" dirty="0" err="1" smtClean="0"/>
              <a:t>executing</a:t>
            </a:r>
            <a:r>
              <a:rPr lang="de-DE" dirty="0" smtClean="0"/>
              <a:t> an </a:t>
            </a:r>
            <a:r>
              <a:rPr lang="de-DE" dirty="0" err="1" smtClean="0"/>
              <a:t>instruction</a:t>
            </a:r>
            <a:r>
              <a:rPr lang="de-DE" dirty="0" smtClean="0"/>
              <a:t> in a </a:t>
            </a:r>
            <a:r>
              <a:rPr lang="de-DE" dirty="0" err="1" smtClean="0"/>
              <a:t>program</a:t>
            </a:r>
            <a:endParaRPr lang="de-DE" dirty="0" smtClean="0"/>
          </a:p>
          <a:p>
            <a:endParaRPr lang="de-DE" dirty="0" smtClean="0"/>
          </a:p>
          <a:p>
            <a:r>
              <a:rPr lang="de-DE" dirty="0" smtClean="0"/>
              <a:t>In </a:t>
            </a:r>
            <a:r>
              <a:rPr lang="de-DE" dirty="0" err="1" smtClean="0"/>
              <a:t>most</a:t>
            </a:r>
            <a:r>
              <a:rPr lang="de-DE" dirty="0" smtClean="0"/>
              <a:t> </a:t>
            </a:r>
            <a:r>
              <a:rPr lang="de-DE" dirty="0" err="1" smtClean="0"/>
              <a:t>cases</a:t>
            </a:r>
            <a:r>
              <a:rPr lang="de-DE" dirty="0" smtClean="0"/>
              <a:t>, traps </a:t>
            </a:r>
            <a:r>
              <a:rPr lang="de-DE" dirty="0" err="1" smtClean="0"/>
              <a:t>have</a:t>
            </a:r>
            <a:r>
              <a:rPr lang="de-DE" dirty="0" smtClean="0"/>
              <a:t> a </a:t>
            </a:r>
            <a:r>
              <a:rPr lang="de-DE" dirty="0" err="1" smtClean="0"/>
              <a:t>higher</a:t>
            </a:r>
            <a:r>
              <a:rPr lang="de-DE" dirty="0" smtClean="0"/>
              <a:t> </a:t>
            </a:r>
            <a:r>
              <a:rPr lang="de-DE" dirty="0" err="1" smtClean="0"/>
              <a:t>priority</a:t>
            </a:r>
            <a:r>
              <a:rPr lang="de-DE" dirty="0" smtClean="0"/>
              <a:t> </a:t>
            </a:r>
            <a:r>
              <a:rPr lang="de-DE" dirty="0" err="1" smtClean="0"/>
              <a:t>than</a:t>
            </a:r>
            <a:r>
              <a:rPr lang="de-DE" dirty="0" smtClean="0"/>
              <a:t> </a:t>
            </a:r>
            <a:r>
              <a:rPr lang="de-DE" dirty="0" err="1" smtClean="0"/>
              <a:t>interrupts</a:t>
            </a:r>
            <a:endParaRPr lang="de-DE" dirty="0" smtClean="0"/>
          </a:p>
          <a:p>
            <a:endParaRPr lang="de-DE" dirty="0"/>
          </a:p>
          <a:p>
            <a:r>
              <a:rPr lang="de-DE" dirty="0" smtClean="0"/>
              <a:t>Traps </a:t>
            </a:r>
            <a:r>
              <a:rPr lang="de-DE" dirty="0" err="1" smtClean="0"/>
              <a:t>are</a:t>
            </a:r>
            <a:r>
              <a:rPr lang="de-DE" dirty="0" smtClean="0"/>
              <a:t> </a:t>
            </a:r>
            <a:r>
              <a:rPr lang="de-DE" dirty="0" err="1" smtClean="0"/>
              <a:t>typically</a:t>
            </a:r>
            <a:r>
              <a:rPr lang="de-DE" dirty="0" smtClean="0"/>
              <a:t> </a:t>
            </a:r>
            <a:r>
              <a:rPr lang="de-DE" dirty="0" err="1" smtClean="0"/>
              <a:t>used</a:t>
            </a:r>
            <a:r>
              <a:rPr lang="de-DE" dirty="0" smtClean="0"/>
              <a:t> </a:t>
            </a:r>
            <a:r>
              <a:rPr lang="de-DE" dirty="0" err="1" smtClean="0"/>
              <a:t>for</a:t>
            </a:r>
            <a:r>
              <a:rPr lang="de-DE" dirty="0" smtClean="0"/>
              <a:t> </a:t>
            </a:r>
            <a:r>
              <a:rPr lang="de-DE" dirty="0" err="1" smtClean="0"/>
              <a:t>exception</a:t>
            </a:r>
            <a:r>
              <a:rPr lang="de-DE" dirty="0" smtClean="0"/>
              <a:t> </a:t>
            </a:r>
            <a:r>
              <a:rPr lang="de-DE" dirty="0" err="1" smtClean="0"/>
              <a:t>handling</a:t>
            </a:r>
            <a:r>
              <a:rPr lang="de-DE" dirty="0" smtClean="0"/>
              <a:t>, </a:t>
            </a:r>
            <a:r>
              <a:rPr lang="de-DE" dirty="0" err="1" smtClean="0"/>
              <a:t>they</a:t>
            </a:r>
            <a:r>
              <a:rPr lang="de-DE" dirty="0" smtClean="0"/>
              <a:t> </a:t>
            </a:r>
            <a:r>
              <a:rPr lang="de-DE" dirty="0" err="1" smtClean="0"/>
              <a:t>are</a:t>
            </a:r>
            <a:r>
              <a:rPr lang="de-DE" dirty="0" smtClean="0"/>
              <a:t> </a:t>
            </a:r>
            <a:r>
              <a:rPr lang="de-DE" dirty="0" err="1" smtClean="0"/>
              <a:t>triggered</a:t>
            </a:r>
            <a:r>
              <a:rPr lang="de-DE" dirty="0" smtClean="0"/>
              <a:t> </a:t>
            </a:r>
            <a:r>
              <a:rPr lang="de-DE" dirty="0" err="1" smtClean="0"/>
              <a:t>when</a:t>
            </a:r>
            <a:r>
              <a:rPr lang="de-DE" dirty="0" smtClean="0"/>
              <a:t> a </a:t>
            </a:r>
            <a:r>
              <a:rPr lang="de-DE" dirty="0" err="1" smtClean="0"/>
              <a:t>condition</a:t>
            </a:r>
            <a:r>
              <a:rPr lang="de-DE" dirty="0" smtClean="0"/>
              <a:t> </a:t>
            </a:r>
            <a:r>
              <a:rPr lang="de-DE" dirty="0" err="1" smtClean="0"/>
              <a:t>occurs</a:t>
            </a:r>
            <a:r>
              <a:rPr lang="de-DE" dirty="0" smtClean="0"/>
              <a:t> </a:t>
            </a:r>
            <a:r>
              <a:rPr lang="de-DE" dirty="0" err="1" smtClean="0"/>
              <a:t>during</a:t>
            </a:r>
            <a:r>
              <a:rPr lang="de-DE" dirty="0" smtClean="0"/>
              <a:t> </a:t>
            </a:r>
            <a:r>
              <a:rPr lang="de-DE" dirty="0" err="1" smtClean="0"/>
              <a:t>execution</a:t>
            </a:r>
            <a:r>
              <a:rPr lang="de-DE" dirty="0" smtClean="0"/>
              <a:t> </a:t>
            </a:r>
            <a:r>
              <a:rPr lang="de-DE" dirty="0" err="1" smtClean="0"/>
              <a:t>that</a:t>
            </a:r>
            <a:r>
              <a:rPr lang="de-DE" dirty="0" smtClean="0"/>
              <a:t> </a:t>
            </a:r>
            <a:r>
              <a:rPr lang="de-DE" dirty="0" err="1" smtClean="0"/>
              <a:t>the</a:t>
            </a:r>
            <a:r>
              <a:rPr lang="de-DE" dirty="0" smtClean="0"/>
              <a:t> CPU </a:t>
            </a:r>
            <a:r>
              <a:rPr lang="de-DE" dirty="0" err="1" smtClean="0"/>
              <a:t>can</a:t>
            </a:r>
            <a:r>
              <a:rPr lang="de-DE" dirty="0" smtClean="0"/>
              <a:t> not </a:t>
            </a:r>
            <a:r>
              <a:rPr lang="de-DE" dirty="0" err="1" smtClean="0"/>
              <a:t>resolve</a:t>
            </a:r>
            <a:r>
              <a:rPr lang="de-DE" dirty="0" smtClean="0"/>
              <a:t> </a:t>
            </a:r>
            <a:r>
              <a:rPr lang="de-DE" dirty="0" err="1" smtClean="0"/>
              <a:t>normally</a:t>
            </a:r>
            <a:r>
              <a:rPr lang="de-DE" dirty="0" smtClean="0"/>
              <a:t>.</a:t>
            </a:r>
          </a:p>
          <a:p>
            <a:endParaRPr lang="de-DE" dirty="0"/>
          </a:p>
          <a:p>
            <a:r>
              <a:rPr lang="de-DE" dirty="0" err="1" smtClean="0"/>
              <a:t>Similarly</a:t>
            </a:r>
            <a:r>
              <a:rPr lang="de-DE" dirty="0" smtClean="0"/>
              <a:t> </a:t>
            </a:r>
            <a:r>
              <a:rPr lang="de-DE" dirty="0" err="1" smtClean="0"/>
              <a:t>to</a:t>
            </a:r>
            <a:r>
              <a:rPr lang="de-DE" dirty="0" smtClean="0"/>
              <a:t> Interrupts, a </a:t>
            </a:r>
            <a:r>
              <a:rPr lang="de-DE" dirty="0" err="1" smtClean="0"/>
              <a:t>trap</a:t>
            </a:r>
            <a:r>
              <a:rPr lang="de-DE" dirty="0" smtClean="0"/>
              <a:t> </a:t>
            </a:r>
            <a:r>
              <a:rPr lang="de-DE" dirty="0" err="1" smtClean="0"/>
              <a:t>vector</a:t>
            </a:r>
            <a:r>
              <a:rPr lang="de-DE" dirty="0" smtClean="0"/>
              <a:t> </a:t>
            </a:r>
            <a:r>
              <a:rPr lang="de-DE" dirty="0" err="1" smtClean="0"/>
              <a:t>table</a:t>
            </a:r>
            <a:r>
              <a:rPr lang="de-DE" dirty="0" smtClean="0"/>
              <a:t> </a:t>
            </a:r>
            <a:r>
              <a:rPr lang="de-DE" dirty="0" err="1" smtClean="0"/>
              <a:t>contains</a:t>
            </a:r>
            <a:r>
              <a:rPr lang="de-DE" dirty="0" smtClean="0"/>
              <a:t> </a:t>
            </a:r>
            <a:r>
              <a:rPr lang="de-DE" dirty="0" err="1" smtClean="0"/>
              <a:t>pointers</a:t>
            </a:r>
            <a:r>
              <a:rPr lang="de-DE" dirty="0" smtClean="0"/>
              <a:t> </a:t>
            </a:r>
            <a:r>
              <a:rPr lang="de-DE" dirty="0" err="1" smtClean="0"/>
              <a:t>to</a:t>
            </a:r>
            <a:r>
              <a:rPr lang="de-DE" dirty="0" smtClean="0"/>
              <a:t> </a:t>
            </a:r>
            <a:r>
              <a:rPr lang="de-DE" dirty="0" err="1" smtClean="0"/>
              <a:t>the</a:t>
            </a:r>
            <a:r>
              <a:rPr lang="de-DE" dirty="0" smtClean="0"/>
              <a:t> </a:t>
            </a:r>
            <a:r>
              <a:rPr lang="de-DE" dirty="0" err="1" smtClean="0"/>
              <a:t>trap</a:t>
            </a:r>
            <a:r>
              <a:rPr lang="de-DE" dirty="0" smtClean="0"/>
              <a:t> </a:t>
            </a:r>
            <a:r>
              <a:rPr lang="de-DE" dirty="0" err="1" smtClean="0"/>
              <a:t>handlers</a:t>
            </a:r>
            <a:r>
              <a:rPr lang="de-DE" dirty="0" smtClean="0"/>
              <a:t> </a:t>
            </a:r>
            <a:r>
              <a:rPr lang="de-DE" dirty="0" err="1" smtClean="0"/>
              <a:t>that</a:t>
            </a:r>
            <a:r>
              <a:rPr lang="de-DE" dirty="0" smtClean="0"/>
              <a:t> </a:t>
            </a:r>
            <a:r>
              <a:rPr lang="de-DE" dirty="0" err="1" smtClean="0"/>
              <a:t>are</a:t>
            </a:r>
            <a:r>
              <a:rPr lang="de-DE" dirty="0" smtClean="0"/>
              <a:t> </a:t>
            </a:r>
            <a:r>
              <a:rPr lang="de-DE" dirty="0" err="1" smtClean="0"/>
              <a:t>executed</a:t>
            </a:r>
            <a:r>
              <a:rPr lang="de-DE" dirty="0" smtClean="0"/>
              <a:t> </a:t>
            </a:r>
            <a:r>
              <a:rPr lang="de-DE" dirty="0" err="1" smtClean="0"/>
              <a:t>when</a:t>
            </a:r>
            <a:r>
              <a:rPr lang="de-DE" dirty="0" smtClean="0"/>
              <a:t> </a:t>
            </a:r>
            <a:r>
              <a:rPr lang="de-DE" dirty="0" err="1" smtClean="0"/>
              <a:t>the</a:t>
            </a:r>
            <a:r>
              <a:rPr lang="de-DE" dirty="0" smtClean="0"/>
              <a:t> </a:t>
            </a:r>
            <a:r>
              <a:rPr lang="de-DE" dirty="0" err="1" smtClean="0"/>
              <a:t>given</a:t>
            </a:r>
            <a:r>
              <a:rPr lang="de-DE" dirty="0" smtClean="0"/>
              <a:t> </a:t>
            </a:r>
            <a:r>
              <a:rPr lang="de-DE" dirty="0" err="1" smtClean="0"/>
              <a:t>trap</a:t>
            </a:r>
            <a:r>
              <a:rPr lang="de-DE" dirty="0" smtClean="0"/>
              <a:t> </a:t>
            </a:r>
            <a:r>
              <a:rPr lang="de-DE" dirty="0" err="1" smtClean="0"/>
              <a:t>occurs</a:t>
            </a:r>
            <a:r>
              <a:rPr lang="de-DE" dirty="0" smtClean="0"/>
              <a:t>.</a:t>
            </a:r>
            <a:endParaRPr lang="de-DE" sz="1200" dirty="0"/>
          </a:p>
          <a:p>
            <a:pPr marL="0" indent="0">
              <a:buNone/>
            </a:pPr>
            <a:endParaRPr lang="de-DE" sz="1400" dirty="0" smtClean="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63</a:t>
            </a:fld>
            <a:endParaRPr lang="en-US" dirty="0"/>
          </a:p>
        </p:txBody>
      </p:sp>
    </p:spTree>
    <p:extLst>
      <p:ext uri="{BB962C8B-B14F-4D97-AF65-F5344CB8AC3E}">
        <p14:creationId xmlns:p14="http://schemas.microsoft.com/office/powerpoint/2010/main" val="37507409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Stack, Heap and Exceptions</a:t>
            </a:r>
          </a:p>
          <a:p>
            <a:r>
              <a:rPr lang="en-US" dirty="0"/>
              <a:t>Traps</a:t>
            </a:r>
          </a:p>
          <a:p>
            <a:endParaRPr lang="de-DE" dirty="0"/>
          </a:p>
        </p:txBody>
      </p:sp>
      <p:sp>
        <p:nvSpPr>
          <p:cNvPr id="3" name="Textplatzhalter 2"/>
          <p:cNvSpPr>
            <a:spLocks noGrp="1"/>
          </p:cNvSpPr>
          <p:nvPr>
            <p:ph type="body" sz="quarter" idx="10"/>
          </p:nvPr>
        </p:nvSpPr>
        <p:spPr/>
        <p:txBody>
          <a:bodyPr/>
          <a:lstStyle/>
          <a:p>
            <a:pPr marL="0" indent="0">
              <a:buNone/>
            </a:pPr>
            <a:r>
              <a:rPr lang="de-DE" b="1" dirty="0" err="1"/>
              <a:t>Examples</a:t>
            </a:r>
            <a:r>
              <a:rPr lang="de-DE" b="1" dirty="0"/>
              <a:t> </a:t>
            </a:r>
            <a:r>
              <a:rPr lang="de-DE" b="1" dirty="0" err="1"/>
              <a:t>of</a:t>
            </a:r>
            <a:r>
              <a:rPr lang="de-DE" b="1" dirty="0"/>
              <a:t> traps:</a:t>
            </a:r>
          </a:p>
          <a:p>
            <a:r>
              <a:rPr lang="de-DE" dirty="0"/>
              <a:t>Division </a:t>
            </a:r>
            <a:r>
              <a:rPr lang="de-DE" dirty="0" err="1"/>
              <a:t>by</a:t>
            </a:r>
            <a:r>
              <a:rPr lang="de-DE" dirty="0"/>
              <a:t> Zero </a:t>
            </a:r>
            <a:r>
              <a:rPr lang="de-DE" dirty="0" err="1"/>
              <a:t>error</a:t>
            </a:r>
            <a:r>
              <a:rPr lang="de-DE" dirty="0"/>
              <a:t>: </a:t>
            </a:r>
            <a:r>
              <a:rPr lang="de-DE" dirty="0" err="1"/>
              <a:t>program</a:t>
            </a:r>
            <a:r>
              <a:rPr lang="de-DE" dirty="0"/>
              <a:t> </a:t>
            </a:r>
            <a:r>
              <a:rPr lang="de-DE" dirty="0" err="1"/>
              <a:t>attempts</a:t>
            </a:r>
            <a:r>
              <a:rPr lang="de-DE" dirty="0"/>
              <a:t> </a:t>
            </a:r>
            <a:r>
              <a:rPr lang="de-DE" dirty="0" err="1"/>
              <a:t>to</a:t>
            </a:r>
            <a:r>
              <a:rPr lang="de-DE" dirty="0"/>
              <a:t> </a:t>
            </a:r>
            <a:r>
              <a:rPr lang="de-DE" dirty="0" err="1"/>
              <a:t>divide</a:t>
            </a:r>
            <a:r>
              <a:rPr lang="de-DE" dirty="0"/>
              <a:t> </a:t>
            </a:r>
            <a:r>
              <a:rPr lang="de-DE" dirty="0" err="1"/>
              <a:t>by</a:t>
            </a:r>
            <a:r>
              <a:rPr lang="de-DE" dirty="0"/>
              <a:t> </a:t>
            </a:r>
            <a:r>
              <a:rPr lang="de-DE" dirty="0" err="1"/>
              <a:t>zero</a:t>
            </a:r>
            <a:endParaRPr lang="de-DE" dirty="0"/>
          </a:p>
          <a:p>
            <a:r>
              <a:rPr lang="de-DE" dirty="0"/>
              <a:t>Page fault: </a:t>
            </a:r>
            <a:r>
              <a:rPr lang="de-DE" dirty="0" err="1"/>
              <a:t>access</a:t>
            </a:r>
            <a:r>
              <a:rPr lang="de-DE" dirty="0"/>
              <a:t> </a:t>
            </a:r>
            <a:r>
              <a:rPr lang="de-DE" dirty="0" err="1"/>
              <a:t>to</a:t>
            </a:r>
            <a:r>
              <a:rPr lang="de-DE" dirty="0"/>
              <a:t> an invalid </a:t>
            </a:r>
            <a:r>
              <a:rPr lang="de-DE" dirty="0" err="1"/>
              <a:t>memory</a:t>
            </a:r>
            <a:r>
              <a:rPr lang="de-DE" dirty="0"/>
              <a:t> </a:t>
            </a:r>
            <a:r>
              <a:rPr lang="de-DE" dirty="0" err="1"/>
              <a:t>address</a:t>
            </a:r>
            <a:endParaRPr lang="de-DE" dirty="0"/>
          </a:p>
          <a:p>
            <a:r>
              <a:rPr lang="de-DE" dirty="0" err="1"/>
              <a:t>Protection</a:t>
            </a:r>
            <a:r>
              <a:rPr lang="de-DE" dirty="0"/>
              <a:t> traps: </a:t>
            </a:r>
            <a:r>
              <a:rPr lang="de-DE" dirty="0" err="1"/>
              <a:t>access</a:t>
            </a:r>
            <a:r>
              <a:rPr lang="de-DE" dirty="0"/>
              <a:t> </a:t>
            </a:r>
            <a:r>
              <a:rPr lang="de-DE" dirty="0" err="1"/>
              <a:t>to</a:t>
            </a:r>
            <a:r>
              <a:rPr lang="de-DE" dirty="0"/>
              <a:t> </a:t>
            </a:r>
            <a:r>
              <a:rPr lang="de-DE" dirty="0" err="1"/>
              <a:t>protected</a:t>
            </a:r>
            <a:r>
              <a:rPr lang="de-DE" dirty="0"/>
              <a:t> </a:t>
            </a:r>
            <a:r>
              <a:rPr lang="de-DE" dirty="0" err="1"/>
              <a:t>memory</a:t>
            </a:r>
            <a:r>
              <a:rPr lang="de-DE" dirty="0"/>
              <a:t> </a:t>
            </a:r>
            <a:r>
              <a:rPr lang="de-DE" dirty="0" err="1"/>
              <a:t>or</a:t>
            </a:r>
            <a:r>
              <a:rPr lang="de-DE" dirty="0"/>
              <a:t> </a:t>
            </a:r>
            <a:r>
              <a:rPr lang="de-DE" dirty="0" err="1"/>
              <a:t>peripheral</a:t>
            </a:r>
            <a:r>
              <a:rPr lang="de-DE" dirty="0"/>
              <a:t> </a:t>
            </a:r>
            <a:r>
              <a:rPr lang="de-DE" dirty="0" err="1"/>
              <a:t>adresses</a:t>
            </a:r>
            <a:endParaRPr lang="de-DE" dirty="0"/>
          </a:p>
          <a:p>
            <a:r>
              <a:rPr lang="de-DE" dirty="0"/>
              <a:t>User </a:t>
            </a:r>
            <a:r>
              <a:rPr lang="de-DE" dirty="0" err="1"/>
              <a:t>triggered</a:t>
            </a:r>
            <a:r>
              <a:rPr lang="de-DE" dirty="0"/>
              <a:t> </a:t>
            </a:r>
            <a:r>
              <a:rPr lang="de-DE" dirty="0" err="1"/>
              <a:t>trap</a:t>
            </a:r>
            <a:r>
              <a:rPr lang="de-DE" dirty="0"/>
              <a:t>: </a:t>
            </a:r>
            <a:r>
              <a:rPr lang="de-DE" dirty="0" err="1"/>
              <a:t>system</a:t>
            </a:r>
            <a:r>
              <a:rPr lang="de-DE" dirty="0"/>
              <a:t> </a:t>
            </a:r>
            <a:r>
              <a:rPr lang="de-DE" dirty="0" err="1"/>
              <a:t>call</a:t>
            </a:r>
            <a:endParaRPr lang="de-DE" dirty="0"/>
          </a:p>
          <a:p>
            <a:pPr marL="0" indent="0">
              <a:buNone/>
            </a:pPr>
            <a:r>
              <a:rPr lang="de-DE" dirty="0" err="1"/>
              <a:t>Similarly</a:t>
            </a:r>
            <a:r>
              <a:rPr lang="de-DE" dirty="0"/>
              <a:t> </a:t>
            </a:r>
            <a:r>
              <a:rPr lang="de-DE" dirty="0" err="1"/>
              <a:t>to</a:t>
            </a:r>
            <a:r>
              <a:rPr lang="de-DE" dirty="0"/>
              <a:t> </a:t>
            </a:r>
            <a:r>
              <a:rPr lang="de-DE" dirty="0" err="1"/>
              <a:t>interrupts</a:t>
            </a:r>
            <a:r>
              <a:rPr lang="de-DE" dirty="0"/>
              <a:t>, </a:t>
            </a:r>
            <a:r>
              <a:rPr lang="de-DE" dirty="0" err="1"/>
              <a:t>when</a:t>
            </a:r>
            <a:r>
              <a:rPr lang="de-DE" dirty="0"/>
              <a:t> a </a:t>
            </a:r>
            <a:r>
              <a:rPr lang="de-DE" dirty="0" err="1"/>
              <a:t>trap</a:t>
            </a:r>
            <a:r>
              <a:rPr lang="de-DE" dirty="0"/>
              <a:t> </a:t>
            </a:r>
            <a:r>
              <a:rPr lang="de-DE" dirty="0" err="1"/>
              <a:t>occurs</a:t>
            </a:r>
            <a:r>
              <a:rPr lang="de-DE" dirty="0"/>
              <a:t>, </a:t>
            </a:r>
            <a:r>
              <a:rPr lang="de-DE" dirty="0" err="1"/>
              <a:t>the</a:t>
            </a:r>
            <a:r>
              <a:rPr lang="de-DE" dirty="0"/>
              <a:t> </a:t>
            </a:r>
            <a:r>
              <a:rPr lang="de-DE" dirty="0" err="1"/>
              <a:t>trap</a:t>
            </a:r>
            <a:r>
              <a:rPr lang="de-DE" dirty="0"/>
              <a:t> </a:t>
            </a:r>
            <a:r>
              <a:rPr lang="de-DE" dirty="0" err="1"/>
              <a:t>handler</a:t>
            </a:r>
            <a:r>
              <a:rPr lang="de-DE" dirty="0"/>
              <a:t> </a:t>
            </a:r>
            <a:r>
              <a:rPr lang="de-DE" dirty="0" err="1"/>
              <a:t>is</a:t>
            </a:r>
            <a:r>
              <a:rPr lang="de-DE" dirty="0"/>
              <a:t> </a:t>
            </a:r>
            <a:r>
              <a:rPr lang="de-DE" dirty="0" err="1"/>
              <a:t>called</a:t>
            </a:r>
            <a:r>
              <a:rPr lang="de-DE" dirty="0"/>
              <a:t> </a:t>
            </a:r>
            <a:r>
              <a:rPr lang="de-DE" dirty="0" err="1"/>
              <a:t>by</a:t>
            </a:r>
            <a:r>
              <a:rPr lang="de-DE" dirty="0"/>
              <a:t> </a:t>
            </a:r>
            <a:r>
              <a:rPr lang="de-DE" dirty="0" err="1"/>
              <a:t>fetching</a:t>
            </a:r>
            <a:r>
              <a:rPr lang="de-DE" dirty="0"/>
              <a:t> </a:t>
            </a:r>
            <a:r>
              <a:rPr lang="de-DE" dirty="0" err="1"/>
              <a:t>its</a:t>
            </a:r>
            <a:r>
              <a:rPr lang="de-DE" dirty="0"/>
              <a:t> </a:t>
            </a:r>
            <a:r>
              <a:rPr lang="de-DE" dirty="0" err="1"/>
              <a:t>adress</a:t>
            </a:r>
            <a:r>
              <a:rPr lang="de-DE" dirty="0"/>
              <a:t> </a:t>
            </a:r>
            <a:r>
              <a:rPr lang="de-DE" dirty="0" err="1"/>
              <a:t>from</a:t>
            </a:r>
            <a:r>
              <a:rPr lang="de-DE" dirty="0"/>
              <a:t> </a:t>
            </a:r>
            <a:r>
              <a:rPr lang="de-DE" dirty="0" err="1"/>
              <a:t>the</a:t>
            </a:r>
            <a:r>
              <a:rPr lang="de-DE" dirty="0"/>
              <a:t> </a:t>
            </a:r>
            <a:r>
              <a:rPr lang="de-DE" dirty="0" err="1"/>
              <a:t>trap</a:t>
            </a:r>
            <a:r>
              <a:rPr lang="de-DE" dirty="0"/>
              <a:t> </a:t>
            </a:r>
            <a:r>
              <a:rPr lang="de-DE" dirty="0" err="1"/>
              <a:t>vector</a:t>
            </a:r>
            <a:r>
              <a:rPr lang="de-DE" dirty="0"/>
              <a:t> </a:t>
            </a:r>
            <a:r>
              <a:rPr lang="de-DE" dirty="0" err="1"/>
              <a:t>table</a:t>
            </a:r>
            <a:r>
              <a:rPr lang="de-DE" dirty="0"/>
              <a:t> </a:t>
            </a:r>
            <a:r>
              <a:rPr lang="de-DE" dirty="0" err="1"/>
              <a:t>for</a:t>
            </a:r>
            <a:r>
              <a:rPr lang="de-DE" dirty="0"/>
              <a:t> </a:t>
            </a:r>
            <a:r>
              <a:rPr lang="de-DE" dirty="0" err="1"/>
              <a:t>the</a:t>
            </a:r>
            <a:r>
              <a:rPr lang="de-DE" dirty="0"/>
              <a:t> </a:t>
            </a:r>
            <a:r>
              <a:rPr lang="de-DE" dirty="0" err="1"/>
              <a:t>corresponding</a:t>
            </a:r>
            <a:r>
              <a:rPr lang="de-DE" dirty="0"/>
              <a:t> </a:t>
            </a:r>
            <a:r>
              <a:rPr lang="de-DE" dirty="0" err="1"/>
              <a:t>trap</a:t>
            </a:r>
            <a:endParaRPr lang="de-DE" dirty="0"/>
          </a:p>
          <a:p>
            <a:pPr marL="0" indent="0">
              <a:buNone/>
            </a:pPr>
            <a:endParaRPr lang="de-DE" dirty="0"/>
          </a:p>
          <a:p>
            <a:pPr marL="0" indent="0">
              <a:buNone/>
            </a:pPr>
            <a:r>
              <a:rPr lang="de-DE" b="1" dirty="0"/>
              <a:t>Trap </a:t>
            </a:r>
            <a:r>
              <a:rPr lang="de-DE" b="1" dirty="0" err="1"/>
              <a:t>handling</a:t>
            </a:r>
            <a:r>
              <a:rPr lang="de-DE" b="1" dirty="0"/>
              <a:t> </a:t>
            </a:r>
            <a:r>
              <a:rPr lang="de-DE" b="1" dirty="0" err="1"/>
              <a:t>depends</a:t>
            </a:r>
            <a:r>
              <a:rPr lang="de-DE" b="1" dirty="0"/>
              <a:t> on </a:t>
            </a:r>
            <a:r>
              <a:rPr lang="de-DE" b="1" dirty="0" err="1"/>
              <a:t>the</a:t>
            </a:r>
            <a:r>
              <a:rPr lang="de-DE" b="1" dirty="0"/>
              <a:t> type:</a:t>
            </a:r>
          </a:p>
          <a:p>
            <a:r>
              <a:rPr lang="de-DE" dirty="0"/>
              <a:t>System </a:t>
            </a:r>
            <a:r>
              <a:rPr lang="de-DE" dirty="0" err="1"/>
              <a:t>call</a:t>
            </a:r>
            <a:r>
              <a:rPr lang="de-DE" dirty="0"/>
              <a:t> </a:t>
            </a:r>
            <a:r>
              <a:rPr lang="de-DE" dirty="0" err="1"/>
              <a:t>is</a:t>
            </a:r>
            <a:r>
              <a:rPr lang="de-DE" dirty="0"/>
              <a:t> a </a:t>
            </a:r>
            <a:r>
              <a:rPr lang="de-DE" dirty="0" err="1"/>
              <a:t>user</a:t>
            </a:r>
            <a:r>
              <a:rPr lang="de-DE" dirty="0"/>
              <a:t> </a:t>
            </a:r>
            <a:r>
              <a:rPr lang="de-DE" dirty="0" err="1"/>
              <a:t>triggered</a:t>
            </a:r>
            <a:r>
              <a:rPr lang="de-DE" dirty="0"/>
              <a:t> </a:t>
            </a:r>
            <a:r>
              <a:rPr lang="de-DE" dirty="0" err="1"/>
              <a:t>trap</a:t>
            </a:r>
            <a:r>
              <a:rPr lang="de-DE" dirty="0"/>
              <a:t> </a:t>
            </a:r>
            <a:r>
              <a:rPr lang="de-DE" dirty="0" err="1"/>
              <a:t>to</a:t>
            </a:r>
            <a:r>
              <a:rPr lang="de-DE" dirty="0"/>
              <a:t> </a:t>
            </a:r>
            <a:r>
              <a:rPr lang="de-DE" dirty="0" err="1"/>
              <a:t>give</a:t>
            </a:r>
            <a:r>
              <a:rPr lang="de-DE" dirty="0"/>
              <a:t> </a:t>
            </a:r>
            <a:r>
              <a:rPr lang="de-DE" dirty="0" err="1"/>
              <a:t>the</a:t>
            </a:r>
            <a:r>
              <a:rPr lang="de-DE" dirty="0"/>
              <a:t> </a:t>
            </a:r>
            <a:r>
              <a:rPr lang="de-DE" dirty="0" err="1"/>
              <a:t>operating</a:t>
            </a:r>
            <a:r>
              <a:rPr lang="de-DE" dirty="0"/>
              <a:t> </a:t>
            </a:r>
            <a:r>
              <a:rPr lang="de-DE" dirty="0" err="1"/>
              <a:t>system</a:t>
            </a:r>
            <a:r>
              <a:rPr lang="de-DE" dirty="0"/>
              <a:t> </a:t>
            </a:r>
            <a:r>
              <a:rPr lang="de-DE" dirty="0" err="1"/>
              <a:t>control</a:t>
            </a:r>
            <a:r>
              <a:rPr lang="de-DE" dirty="0"/>
              <a:t> </a:t>
            </a:r>
            <a:r>
              <a:rPr lang="de-DE" dirty="0" err="1"/>
              <a:t>over</a:t>
            </a:r>
            <a:r>
              <a:rPr lang="de-DE" dirty="0"/>
              <a:t> </a:t>
            </a:r>
            <a:r>
              <a:rPr lang="de-DE" dirty="0" err="1"/>
              <a:t>the</a:t>
            </a:r>
            <a:r>
              <a:rPr lang="de-DE" dirty="0"/>
              <a:t> </a:t>
            </a:r>
            <a:r>
              <a:rPr lang="de-DE" dirty="0" err="1"/>
              <a:t>executing</a:t>
            </a:r>
            <a:r>
              <a:rPr lang="de-DE" dirty="0"/>
              <a:t> </a:t>
            </a:r>
            <a:r>
              <a:rPr lang="de-DE" dirty="0" err="1"/>
              <a:t>context</a:t>
            </a:r>
            <a:r>
              <a:rPr lang="de-DE" dirty="0"/>
              <a:t>. </a:t>
            </a:r>
            <a:r>
              <a:rPr lang="de-DE" dirty="0" err="1"/>
              <a:t>Usually</a:t>
            </a:r>
            <a:r>
              <a:rPr lang="de-DE" dirty="0"/>
              <a:t> </a:t>
            </a:r>
            <a:r>
              <a:rPr lang="de-DE" dirty="0" err="1"/>
              <a:t>used</a:t>
            </a:r>
            <a:r>
              <a:rPr lang="de-DE" dirty="0"/>
              <a:t> </a:t>
            </a:r>
            <a:r>
              <a:rPr lang="de-DE" dirty="0" err="1"/>
              <a:t>for</a:t>
            </a:r>
            <a:r>
              <a:rPr lang="de-DE" dirty="0"/>
              <a:t> </a:t>
            </a:r>
            <a:r>
              <a:rPr lang="de-DE" dirty="0" err="1"/>
              <a:t>scheduling</a:t>
            </a:r>
            <a:r>
              <a:rPr lang="de-DE" dirty="0"/>
              <a:t>.</a:t>
            </a:r>
          </a:p>
          <a:p>
            <a:r>
              <a:rPr lang="de-DE" dirty="0" err="1"/>
              <a:t>Faults</a:t>
            </a:r>
            <a:r>
              <a:rPr lang="de-DE" dirty="0"/>
              <a:t>: The </a:t>
            </a:r>
            <a:r>
              <a:rPr lang="de-DE" dirty="0" err="1"/>
              <a:t>trap</a:t>
            </a:r>
            <a:r>
              <a:rPr lang="de-DE" dirty="0"/>
              <a:t> </a:t>
            </a:r>
            <a:r>
              <a:rPr lang="de-DE" dirty="0" err="1"/>
              <a:t>handler</a:t>
            </a:r>
            <a:r>
              <a:rPr lang="de-DE" dirty="0"/>
              <a:t> </a:t>
            </a:r>
            <a:r>
              <a:rPr lang="de-DE" dirty="0" err="1"/>
              <a:t>is</a:t>
            </a:r>
            <a:r>
              <a:rPr lang="de-DE" dirty="0"/>
              <a:t> </a:t>
            </a:r>
            <a:r>
              <a:rPr lang="de-DE" dirty="0" err="1"/>
              <a:t>able</a:t>
            </a:r>
            <a:r>
              <a:rPr lang="de-DE" dirty="0"/>
              <a:t> </a:t>
            </a:r>
            <a:r>
              <a:rPr lang="de-DE" dirty="0" err="1"/>
              <a:t>to</a:t>
            </a:r>
            <a:r>
              <a:rPr lang="de-DE" dirty="0"/>
              <a:t> </a:t>
            </a:r>
            <a:r>
              <a:rPr lang="de-DE" dirty="0" err="1"/>
              <a:t>potentially</a:t>
            </a:r>
            <a:r>
              <a:rPr lang="de-DE" dirty="0"/>
              <a:t> </a:t>
            </a:r>
            <a:r>
              <a:rPr lang="de-DE" dirty="0" err="1"/>
              <a:t>recover</a:t>
            </a:r>
            <a:r>
              <a:rPr lang="de-DE" dirty="0"/>
              <a:t> </a:t>
            </a:r>
            <a:r>
              <a:rPr lang="de-DE" dirty="0" err="1"/>
              <a:t>the</a:t>
            </a:r>
            <a:r>
              <a:rPr lang="de-DE" dirty="0"/>
              <a:t> </a:t>
            </a:r>
            <a:r>
              <a:rPr lang="de-DE" dirty="0" err="1"/>
              <a:t>issue</a:t>
            </a:r>
            <a:endParaRPr lang="de-DE" dirty="0"/>
          </a:p>
          <a:p>
            <a:r>
              <a:rPr lang="de-DE" dirty="0"/>
              <a:t>Aborts: </a:t>
            </a:r>
            <a:r>
              <a:rPr lang="de-DE" dirty="0" err="1"/>
              <a:t>the</a:t>
            </a:r>
            <a:r>
              <a:rPr lang="de-DE" dirty="0"/>
              <a:t> </a:t>
            </a:r>
            <a:r>
              <a:rPr lang="de-DE" dirty="0" err="1"/>
              <a:t>error</a:t>
            </a:r>
            <a:r>
              <a:rPr lang="de-DE" dirty="0"/>
              <a:t> </a:t>
            </a:r>
            <a:r>
              <a:rPr lang="de-DE" dirty="0" err="1"/>
              <a:t>is</a:t>
            </a:r>
            <a:r>
              <a:rPr lang="de-DE" dirty="0"/>
              <a:t> not </a:t>
            </a:r>
            <a:r>
              <a:rPr lang="de-DE" dirty="0" err="1"/>
              <a:t>recoverable</a:t>
            </a:r>
            <a:r>
              <a:rPr lang="de-DE" dirty="0"/>
              <a:t>, </a:t>
            </a:r>
            <a:r>
              <a:rPr lang="de-DE" dirty="0" err="1"/>
              <a:t>trap</a:t>
            </a:r>
            <a:r>
              <a:rPr lang="de-DE" dirty="0"/>
              <a:t> </a:t>
            </a:r>
            <a:r>
              <a:rPr lang="de-DE" dirty="0" err="1"/>
              <a:t>handler</a:t>
            </a:r>
            <a:r>
              <a:rPr lang="de-DE" dirty="0"/>
              <a:t> </a:t>
            </a:r>
            <a:r>
              <a:rPr lang="de-DE" dirty="0" err="1"/>
              <a:t>aborts</a:t>
            </a:r>
            <a:r>
              <a:rPr lang="de-DE" dirty="0"/>
              <a:t> </a:t>
            </a:r>
            <a:r>
              <a:rPr lang="de-DE" dirty="0" err="1"/>
              <a:t>program</a:t>
            </a:r>
            <a:r>
              <a:rPr lang="de-DE" dirty="0"/>
              <a:t> </a:t>
            </a:r>
            <a:r>
              <a:rPr lang="de-DE" dirty="0" err="1"/>
              <a:t>execution</a:t>
            </a:r>
            <a:r>
              <a:rPr lang="de-DE" dirty="0"/>
              <a:t>. </a:t>
            </a:r>
            <a:r>
              <a:rPr lang="de-DE" dirty="0" err="1"/>
              <a:t>It</a:t>
            </a:r>
            <a:r>
              <a:rPr lang="de-DE" dirty="0"/>
              <a:t> </a:t>
            </a:r>
            <a:r>
              <a:rPr lang="de-DE" dirty="0" err="1"/>
              <a:t>can</a:t>
            </a:r>
            <a:r>
              <a:rPr lang="de-DE" dirty="0"/>
              <a:t> </a:t>
            </a:r>
            <a:r>
              <a:rPr lang="de-DE" dirty="0" err="1"/>
              <a:t>additionally</a:t>
            </a:r>
            <a:r>
              <a:rPr lang="de-DE" dirty="0"/>
              <a:t> log </a:t>
            </a:r>
            <a:r>
              <a:rPr lang="de-DE" dirty="0" err="1"/>
              <a:t>the</a:t>
            </a:r>
            <a:r>
              <a:rPr lang="de-DE" dirty="0"/>
              <a:t> </a:t>
            </a:r>
            <a:r>
              <a:rPr lang="de-DE" dirty="0" err="1"/>
              <a:t>trap</a:t>
            </a:r>
            <a:r>
              <a:rPr lang="de-DE" dirty="0"/>
              <a:t> </a:t>
            </a:r>
            <a:r>
              <a:rPr lang="de-DE" dirty="0" err="1"/>
              <a:t>for</a:t>
            </a:r>
            <a:r>
              <a:rPr lang="de-DE" dirty="0"/>
              <a:t> </a:t>
            </a:r>
            <a:r>
              <a:rPr lang="de-DE" dirty="0" err="1"/>
              <a:t>debugging</a:t>
            </a:r>
            <a:r>
              <a:rPr lang="de-DE" dirty="0"/>
              <a:t> </a:t>
            </a:r>
            <a:r>
              <a:rPr lang="de-DE" dirty="0" err="1"/>
              <a:t>purposes</a:t>
            </a:r>
            <a:endParaRPr lang="de-DE" dirty="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64</a:t>
            </a:fld>
            <a:endParaRPr lang="en-US" dirty="0"/>
          </a:p>
        </p:txBody>
      </p:sp>
    </p:spTree>
    <p:extLst>
      <p:ext uri="{BB962C8B-B14F-4D97-AF65-F5344CB8AC3E}">
        <p14:creationId xmlns:p14="http://schemas.microsoft.com/office/powerpoint/2010/main" val="8892138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3707507"/>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dirty="0"/>
              <a:t>Comparison of different Embedded CPUs</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b="1" dirty="0"/>
              <a:t>AUTOSAR Guidelines</a:t>
            </a:r>
          </a:p>
          <a:p>
            <a:pPr>
              <a:lnSpc>
                <a:spcPct val="150000"/>
              </a:lnSpc>
            </a:pPr>
            <a:r>
              <a:rPr lang="en-US" dirty="0"/>
              <a:t>RTOS</a:t>
            </a:r>
          </a:p>
        </p:txBody>
      </p:sp>
    </p:spTree>
    <p:extLst>
      <p:ext uri="{BB962C8B-B14F-4D97-AF65-F5344CB8AC3E}">
        <p14:creationId xmlns:p14="http://schemas.microsoft.com/office/powerpoint/2010/main" val="32859949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AUTOSAR Guidelines</a:t>
            </a:r>
          </a:p>
          <a:p>
            <a:r>
              <a:rPr lang="en-US" dirty="0" smtClean="0"/>
              <a:t>Coding Standards</a:t>
            </a:r>
            <a:endParaRPr lang="en-US" dirty="0"/>
          </a:p>
          <a:p>
            <a:endParaRPr lang="de-DE" dirty="0"/>
          </a:p>
        </p:txBody>
      </p:sp>
      <p:sp>
        <p:nvSpPr>
          <p:cNvPr id="3" name="Textplatzhalter 2"/>
          <p:cNvSpPr>
            <a:spLocks noGrp="1"/>
          </p:cNvSpPr>
          <p:nvPr>
            <p:ph type="body" sz="quarter" idx="10"/>
          </p:nvPr>
        </p:nvSpPr>
        <p:spPr>
          <a:xfrm>
            <a:off x="334800" y="980728"/>
            <a:ext cx="7926733" cy="4968552"/>
          </a:xfrm>
        </p:spPr>
        <p:txBody>
          <a:bodyPr/>
          <a:lstStyle/>
          <a:p>
            <a:pPr marL="215900" lvl="1" indent="0">
              <a:buNone/>
            </a:pPr>
            <a:r>
              <a:rPr lang="de-DE" sz="1400" b="1" dirty="0" err="1" smtClean="0"/>
              <a:t>Coding</a:t>
            </a:r>
            <a:r>
              <a:rPr lang="de-DE" sz="1400" b="1" dirty="0" smtClean="0"/>
              <a:t> Standards:</a:t>
            </a:r>
          </a:p>
          <a:p>
            <a:pPr marL="215900" lvl="1" indent="0">
              <a:buNone/>
            </a:pPr>
            <a:r>
              <a:rPr lang="de-DE" sz="1400" dirty="0" err="1" smtClean="0"/>
              <a:t>Coding</a:t>
            </a:r>
            <a:r>
              <a:rPr lang="de-DE" sz="1400" dirty="0" smtClean="0"/>
              <a:t> </a:t>
            </a:r>
            <a:r>
              <a:rPr lang="de-DE" sz="1400" dirty="0" err="1" smtClean="0"/>
              <a:t>standards</a:t>
            </a:r>
            <a:r>
              <a:rPr lang="de-DE" sz="1400" dirty="0" smtClean="0"/>
              <a:t> AUTOSAR (</a:t>
            </a:r>
            <a:r>
              <a:rPr lang="de-DE" sz="1400" dirty="0" err="1"/>
              <a:t>AUTomotive</a:t>
            </a:r>
            <a:r>
              <a:rPr lang="de-DE" sz="1400" dirty="0"/>
              <a:t> Open System </a:t>
            </a:r>
            <a:r>
              <a:rPr lang="de-DE" sz="1400" dirty="0" err="1"/>
              <a:t>ARchitecture</a:t>
            </a:r>
            <a:r>
              <a:rPr lang="de-DE" sz="1400" dirty="0" smtClean="0"/>
              <a:t>) </a:t>
            </a:r>
            <a:r>
              <a:rPr lang="de-DE" sz="1400" dirty="0" err="1" smtClean="0"/>
              <a:t>and</a:t>
            </a:r>
            <a:r>
              <a:rPr lang="de-DE" sz="1400" dirty="0" smtClean="0"/>
              <a:t> MISRA (</a:t>
            </a:r>
            <a:r>
              <a:rPr lang="en-US" sz="1400" dirty="0"/>
              <a:t>Motor Industry Software Reliability </a:t>
            </a:r>
            <a:r>
              <a:rPr lang="en-US" sz="1400" dirty="0" smtClean="0"/>
              <a:t>Association) were developed to increase the quality of embedded software systems for safety critical applications</a:t>
            </a:r>
          </a:p>
          <a:p>
            <a:pPr marL="215900" lvl="1" indent="0">
              <a:buNone/>
            </a:pPr>
            <a:r>
              <a:rPr lang="en-US" sz="1400" dirty="0" smtClean="0"/>
              <a:t>Coding guidelines help avoid coming programming mistakes that can lead to dangerous bugs such as:</a:t>
            </a:r>
          </a:p>
          <a:p>
            <a:pPr lvl="1"/>
            <a:r>
              <a:rPr lang="de-DE" sz="1400" dirty="0" err="1" smtClean="0"/>
              <a:t>Undefined</a:t>
            </a:r>
            <a:r>
              <a:rPr lang="de-DE" sz="1400" dirty="0" smtClean="0"/>
              <a:t> </a:t>
            </a:r>
            <a:r>
              <a:rPr lang="de-DE" sz="1400" dirty="0" err="1" smtClean="0"/>
              <a:t>behaviours</a:t>
            </a:r>
            <a:endParaRPr lang="de-DE" sz="1400" dirty="0" smtClean="0"/>
          </a:p>
          <a:p>
            <a:pPr lvl="1"/>
            <a:r>
              <a:rPr lang="de-DE" sz="1400" dirty="0" smtClean="0"/>
              <a:t>Memory </a:t>
            </a:r>
            <a:r>
              <a:rPr lang="de-DE" sz="1400" dirty="0" err="1" smtClean="0"/>
              <a:t>corruption</a:t>
            </a:r>
            <a:endParaRPr lang="de-DE" sz="1400" dirty="0" smtClean="0"/>
          </a:p>
          <a:p>
            <a:pPr lvl="1"/>
            <a:r>
              <a:rPr lang="de-DE" sz="1400" dirty="0" err="1" smtClean="0"/>
              <a:t>Concurrency</a:t>
            </a:r>
            <a:r>
              <a:rPr lang="de-DE" sz="1400" dirty="0" smtClean="0"/>
              <a:t> </a:t>
            </a:r>
            <a:r>
              <a:rPr lang="de-DE" sz="1400" dirty="0" err="1" smtClean="0"/>
              <a:t>issues</a:t>
            </a:r>
            <a:endParaRPr lang="de-DE" sz="1400" dirty="0" smtClean="0"/>
          </a:p>
          <a:p>
            <a:pPr marL="215900" lvl="1" indent="0">
              <a:buNone/>
            </a:pPr>
            <a:r>
              <a:rPr lang="de-DE" sz="1400" dirty="0" smtClean="0"/>
              <a:t>These </a:t>
            </a:r>
            <a:r>
              <a:rPr lang="de-DE" sz="1400" dirty="0" err="1" smtClean="0"/>
              <a:t>guidelines</a:t>
            </a:r>
            <a:r>
              <a:rPr lang="de-DE" sz="1400" dirty="0" smtClean="0"/>
              <a:t> also </a:t>
            </a:r>
            <a:r>
              <a:rPr lang="de-DE" sz="1400" dirty="0" err="1" smtClean="0"/>
              <a:t>aim</a:t>
            </a:r>
            <a:r>
              <a:rPr lang="de-DE" sz="1400" dirty="0" smtClean="0"/>
              <a:t> </a:t>
            </a:r>
            <a:r>
              <a:rPr lang="de-DE" sz="1400" dirty="0" err="1" smtClean="0"/>
              <a:t>to</a:t>
            </a:r>
            <a:r>
              <a:rPr lang="de-DE" sz="1400" dirty="0" smtClean="0"/>
              <a:t> </a:t>
            </a:r>
            <a:r>
              <a:rPr lang="de-DE" sz="1400" dirty="0" err="1" smtClean="0"/>
              <a:t>increase</a:t>
            </a:r>
            <a:r>
              <a:rPr lang="de-DE" sz="1400" dirty="0" smtClean="0"/>
              <a:t> </a:t>
            </a:r>
            <a:r>
              <a:rPr lang="de-DE" sz="1400" dirty="0" err="1" smtClean="0"/>
              <a:t>maintainability</a:t>
            </a:r>
            <a:r>
              <a:rPr lang="de-DE" sz="1400" dirty="0" smtClean="0"/>
              <a:t> und </a:t>
            </a:r>
            <a:r>
              <a:rPr lang="de-DE" sz="1400" dirty="0" err="1" smtClean="0"/>
              <a:t>readability</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code</a:t>
            </a:r>
            <a:r>
              <a:rPr lang="de-DE" sz="1400" dirty="0" smtClean="0"/>
              <a:t> </a:t>
            </a:r>
          </a:p>
          <a:p>
            <a:pPr marL="215900" lvl="1" indent="0">
              <a:buNone/>
            </a:pPr>
            <a:endParaRPr lang="de-DE" sz="1400" dirty="0" smtClean="0"/>
          </a:p>
          <a:p>
            <a:pPr marL="215900" lvl="1" indent="0">
              <a:buNone/>
            </a:pPr>
            <a:r>
              <a:rPr lang="de-DE" sz="1400" b="1" dirty="0" smtClean="0"/>
              <a:t>AUTOSAR:</a:t>
            </a:r>
            <a:endParaRPr lang="de-DE" sz="1400" b="1" dirty="0"/>
          </a:p>
          <a:p>
            <a:pPr lvl="1"/>
            <a:r>
              <a:rPr lang="de-DE" sz="1400" dirty="0" err="1" smtClean="0"/>
              <a:t>No</a:t>
            </a:r>
            <a:r>
              <a:rPr lang="de-DE" sz="1400" dirty="0" smtClean="0"/>
              <a:t> </a:t>
            </a:r>
            <a:r>
              <a:rPr lang="de-DE" sz="1400" dirty="0" err="1" smtClean="0"/>
              <a:t>appropiate</a:t>
            </a:r>
            <a:r>
              <a:rPr lang="de-DE" sz="1400" dirty="0" smtClean="0"/>
              <a:t> </a:t>
            </a:r>
            <a:r>
              <a:rPr lang="de-DE" sz="1400" dirty="0" err="1" smtClean="0"/>
              <a:t>coding</a:t>
            </a:r>
            <a:r>
              <a:rPr lang="de-DE" sz="1400" dirty="0" smtClean="0"/>
              <a:t> </a:t>
            </a:r>
            <a:r>
              <a:rPr lang="de-DE" sz="1400" dirty="0" err="1" smtClean="0"/>
              <a:t>standard</a:t>
            </a:r>
            <a:r>
              <a:rPr lang="de-DE" sz="1400" dirty="0" smtClean="0"/>
              <a:t> </a:t>
            </a:r>
            <a:r>
              <a:rPr lang="de-DE" sz="1400" dirty="0" err="1" smtClean="0"/>
              <a:t>exist</a:t>
            </a:r>
            <a:r>
              <a:rPr lang="de-DE" sz="1400" dirty="0" smtClean="0"/>
              <a:t> </a:t>
            </a:r>
            <a:r>
              <a:rPr lang="de-DE" sz="1400" dirty="0" err="1" smtClean="0"/>
              <a:t>for</a:t>
            </a:r>
            <a:r>
              <a:rPr lang="de-DE" sz="1400" dirty="0" smtClean="0"/>
              <a:t> C++11 </a:t>
            </a:r>
            <a:r>
              <a:rPr lang="de-DE" sz="1400" dirty="0" err="1" smtClean="0"/>
              <a:t>and</a:t>
            </a:r>
            <a:r>
              <a:rPr lang="de-DE" sz="1400" dirty="0" smtClean="0"/>
              <a:t> 14 </a:t>
            </a:r>
            <a:r>
              <a:rPr lang="de-DE" sz="1400" dirty="0" err="1" smtClean="0"/>
              <a:t>for</a:t>
            </a:r>
            <a:r>
              <a:rPr lang="de-DE" sz="1400" dirty="0" smtClean="0"/>
              <a:t> </a:t>
            </a:r>
            <a:r>
              <a:rPr lang="de-DE" sz="1400" dirty="0" err="1" smtClean="0"/>
              <a:t>safety</a:t>
            </a:r>
            <a:r>
              <a:rPr lang="de-DE" sz="1400" dirty="0" smtClean="0"/>
              <a:t> </a:t>
            </a:r>
            <a:r>
              <a:rPr lang="de-DE" sz="1400" dirty="0" err="1" smtClean="0"/>
              <a:t>critical</a:t>
            </a:r>
            <a:r>
              <a:rPr lang="de-DE" sz="1400" dirty="0" smtClean="0"/>
              <a:t> </a:t>
            </a:r>
            <a:r>
              <a:rPr lang="de-DE" sz="1400" dirty="0" err="1" smtClean="0"/>
              <a:t>software</a:t>
            </a:r>
            <a:r>
              <a:rPr lang="de-DE" sz="1400" dirty="0" smtClean="0"/>
              <a:t> at </a:t>
            </a:r>
            <a:r>
              <a:rPr lang="de-DE" sz="1400" dirty="0" err="1" smtClean="0"/>
              <a:t>the</a:t>
            </a:r>
            <a:r>
              <a:rPr lang="de-DE" sz="1400" dirty="0" smtClean="0"/>
              <a:t> time </a:t>
            </a:r>
            <a:r>
              <a:rPr lang="de-DE" sz="1400" dirty="0" err="1" smtClean="0"/>
              <a:t>of</a:t>
            </a:r>
            <a:r>
              <a:rPr lang="de-DE" sz="1400" dirty="0" smtClean="0"/>
              <a:t> ist </a:t>
            </a:r>
            <a:r>
              <a:rPr lang="de-DE" sz="1400" dirty="0" err="1" smtClean="0"/>
              <a:t>release</a:t>
            </a:r>
            <a:endParaRPr lang="de-DE" sz="1400" dirty="0" smtClean="0"/>
          </a:p>
          <a:p>
            <a:pPr lvl="1"/>
            <a:r>
              <a:rPr lang="de-DE" sz="1400" dirty="0" err="1" smtClean="0"/>
              <a:t>Latest</a:t>
            </a:r>
            <a:r>
              <a:rPr lang="de-DE" sz="1400" dirty="0" smtClean="0"/>
              <a:t> MISRA </a:t>
            </a:r>
            <a:r>
              <a:rPr lang="de-DE" sz="1400" dirty="0" err="1" smtClean="0"/>
              <a:t>guideline</a:t>
            </a:r>
            <a:r>
              <a:rPr lang="de-DE" sz="1400" dirty="0" smtClean="0"/>
              <a:t> at </a:t>
            </a:r>
            <a:r>
              <a:rPr lang="de-DE" sz="1400" dirty="0" err="1" smtClean="0"/>
              <a:t>that</a:t>
            </a:r>
            <a:r>
              <a:rPr lang="de-DE" sz="1400" dirty="0" smtClean="0"/>
              <a:t> time was </a:t>
            </a:r>
            <a:r>
              <a:rPr lang="de-DE" sz="1400" dirty="0" err="1" smtClean="0"/>
              <a:t>for</a:t>
            </a:r>
            <a:r>
              <a:rPr lang="de-DE" sz="1400" dirty="0" smtClean="0"/>
              <a:t> C++ 2008</a:t>
            </a:r>
          </a:p>
          <a:p>
            <a:pPr lvl="1"/>
            <a:r>
              <a:rPr lang="de-DE" sz="1400" dirty="0" smtClean="0"/>
              <a:t>In 2019 </a:t>
            </a:r>
            <a:r>
              <a:rPr lang="de-DE" sz="1400" dirty="0" err="1" smtClean="0"/>
              <a:t>it</a:t>
            </a:r>
            <a:r>
              <a:rPr lang="de-DE" sz="1400" dirty="0" smtClean="0"/>
              <a:t> was </a:t>
            </a:r>
            <a:r>
              <a:rPr lang="de-DE" sz="1400" dirty="0" err="1" smtClean="0"/>
              <a:t>announced</a:t>
            </a:r>
            <a:r>
              <a:rPr lang="de-DE" sz="1400" dirty="0" smtClean="0"/>
              <a:t> </a:t>
            </a:r>
            <a:r>
              <a:rPr lang="de-DE" sz="1400" dirty="0" err="1" smtClean="0"/>
              <a:t>that</a:t>
            </a:r>
            <a:r>
              <a:rPr lang="de-DE" sz="1400" dirty="0" smtClean="0"/>
              <a:t> </a:t>
            </a:r>
            <a:r>
              <a:rPr lang="de-DE" sz="1400" dirty="0" err="1" smtClean="0"/>
              <a:t>later</a:t>
            </a:r>
            <a:r>
              <a:rPr lang="de-DE" sz="1400" dirty="0" smtClean="0"/>
              <a:t> </a:t>
            </a:r>
            <a:r>
              <a:rPr lang="de-DE" sz="1400" dirty="0" err="1" smtClean="0"/>
              <a:t>releases</a:t>
            </a:r>
            <a:r>
              <a:rPr lang="de-DE" sz="1400" dirty="0" smtClean="0"/>
              <a:t> </a:t>
            </a:r>
            <a:r>
              <a:rPr lang="de-DE" sz="1400" dirty="0" err="1" smtClean="0"/>
              <a:t>of</a:t>
            </a:r>
            <a:r>
              <a:rPr lang="de-DE" sz="1400" dirty="0" smtClean="0"/>
              <a:t> MISRA will </a:t>
            </a:r>
            <a:r>
              <a:rPr lang="de-DE" sz="1400" dirty="0" err="1" smtClean="0"/>
              <a:t>incorporate</a:t>
            </a:r>
            <a:r>
              <a:rPr lang="de-DE" sz="1400" dirty="0" smtClean="0"/>
              <a:t> AUTOSAR </a:t>
            </a:r>
            <a:r>
              <a:rPr lang="de-DE" sz="1400" dirty="0" err="1" smtClean="0"/>
              <a:t>coding</a:t>
            </a:r>
            <a:r>
              <a:rPr lang="de-DE" sz="1400" dirty="0" smtClean="0"/>
              <a:t> </a:t>
            </a:r>
            <a:r>
              <a:rPr lang="de-DE" sz="1400" dirty="0" err="1" smtClean="0"/>
              <a:t>guidlines</a:t>
            </a:r>
            <a:r>
              <a:rPr lang="de-DE" sz="1400" dirty="0" smtClean="0"/>
              <a:t>, a separate AUTOSAR </a:t>
            </a:r>
            <a:r>
              <a:rPr lang="de-DE" sz="1400" dirty="0" err="1" smtClean="0"/>
              <a:t>guidline</a:t>
            </a:r>
            <a:r>
              <a:rPr lang="de-DE" sz="1400" dirty="0" smtClean="0"/>
              <a:t> will not </a:t>
            </a:r>
            <a:r>
              <a:rPr lang="de-DE" sz="1400" dirty="0" err="1" smtClean="0"/>
              <a:t>be</a:t>
            </a:r>
            <a:r>
              <a:rPr lang="de-DE" sz="1400" dirty="0" smtClean="0"/>
              <a:t> </a:t>
            </a:r>
            <a:r>
              <a:rPr lang="de-DE" sz="1400" dirty="0" err="1" smtClean="0"/>
              <a:t>released</a:t>
            </a:r>
            <a:r>
              <a:rPr lang="de-DE" sz="1400" dirty="0" smtClean="0"/>
              <a:t> </a:t>
            </a:r>
            <a:r>
              <a:rPr lang="de-DE" sz="1400" dirty="0" err="1" smtClean="0"/>
              <a:t>anymore</a:t>
            </a:r>
            <a:endParaRPr lang="de-DE" sz="1400" dirty="0" smtClean="0"/>
          </a:p>
          <a:p>
            <a:pPr lvl="1"/>
            <a:r>
              <a:rPr lang="de-DE" sz="1400" dirty="0" err="1" smtClean="0"/>
              <a:t>Newest</a:t>
            </a:r>
            <a:r>
              <a:rPr lang="de-DE" sz="1400" dirty="0" smtClean="0"/>
              <a:t> MISRA </a:t>
            </a:r>
            <a:r>
              <a:rPr lang="de-DE" sz="1400" dirty="0" err="1" smtClean="0"/>
              <a:t>guideline</a:t>
            </a:r>
            <a:r>
              <a:rPr lang="de-DE" sz="1400" dirty="0" smtClean="0"/>
              <a:t> </a:t>
            </a:r>
            <a:r>
              <a:rPr lang="de-DE" sz="1400" dirty="0" err="1" smtClean="0"/>
              <a:t>for</a:t>
            </a:r>
            <a:r>
              <a:rPr lang="de-DE" sz="1400" dirty="0" smtClean="0"/>
              <a:t> C++ 23 </a:t>
            </a:r>
            <a:r>
              <a:rPr lang="de-DE" sz="1400" dirty="0" err="1" smtClean="0"/>
              <a:t>incorporates</a:t>
            </a:r>
            <a:r>
              <a:rPr lang="de-DE" sz="1400" dirty="0" smtClean="0"/>
              <a:t> AUTOSAR </a:t>
            </a:r>
            <a:r>
              <a:rPr lang="de-DE" sz="1400" dirty="0" err="1" smtClean="0"/>
              <a:t>guidelines</a:t>
            </a:r>
            <a:r>
              <a:rPr lang="de-DE" sz="1400" dirty="0" smtClean="0"/>
              <a:t> </a:t>
            </a:r>
            <a:r>
              <a:rPr lang="de-DE" dirty="0" err="1" smtClean="0"/>
              <a:t>as</a:t>
            </a:r>
            <a:r>
              <a:rPr lang="de-DE" dirty="0" smtClean="0"/>
              <a:t> </a:t>
            </a:r>
            <a:r>
              <a:rPr lang="de-DE" dirty="0" err="1" smtClean="0"/>
              <a:t>well</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66</a:t>
            </a:fld>
            <a:endParaRPr lang="en-US" dirty="0"/>
          </a:p>
        </p:txBody>
      </p:sp>
      <p:grpSp>
        <p:nvGrpSpPr>
          <p:cNvPr id="8" name="Gruppieren 7"/>
          <p:cNvGrpSpPr>
            <a:grpSpLocks noChangeAspect="1"/>
          </p:cNvGrpSpPr>
          <p:nvPr/>
        </p:nvGrpSpPr>
        <p:grpSpPr>
          <a:xfrm>
            <a:off x="8283956" y="4797152"/>
            <a:ext cx="3406193" cy="438337"/>
            <a:chOff x="4727848" y="3861048"/>
            <a:chExt cx="6690678" cy="861012"/>
          </a:xfrm>
        </p:grpSpPr>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7848" y="3861048"/>
              <a:ext cx="6690678" cy="645568"/>
            </a:xfrm>
            <a:prstGeom prst="rect">
              <a:avLst/>
            </a:prstGeom>
          </p:spPr>
        </p:pic>
        <p:sp>
          <p:nvSpPr>
            <p:cNvPr id="7" name="Textfeld 6"/>
            <p:cNvSpPr txBox="1"/>
            <p:nvPr/>
          </p:nvSpPr>
          <p:spPr>
            <a:xfrm>
              <a:off x="9000132" y="4506617"/>
              <a:ext cx="1342033" cy="215443"/>
            </a:xfrm>
            <a:prstGeom prst="rect">
              <a:avLst/>
            </a:prstGeom>
            <a:noFill/>
          </p:spPr>
          <p:txBody>
            <a:bodyPr wrap="none" rtlCol="0">
              <a:spAutoFit/>
            </a:bodyPr>
            <a:lstStyle/>
            <a:p>
              <a:r>
                <a:rPr lang="de-DE" sz="800" dirty="0" smtClean="0"/>
                <a:t>Source: www.autosar.org</a:t>
              </a:r>
              <a:endParaRPr lang="de-DE" sz="800" dirty="0"/>
            </a:p>
          </p:txBody>
        </p:sp>
      </p:grp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0451" y="1235034"/>
            <a:ext cx="2608809" cy="2337982"/>
          </a:xfrm>
          <a:prstGeom prst="rect">
            <a:avLst/>
          </a:prstGeom>
        </p:spPr>
      </p:pic>
      <p:sp>
        <p:nvSpPr>
          <p:cNvPr id="16" name="Textfeld 15"/>
          <p:cNvSpPr txBox="1"/>
          <p:nvPr/>
        </p:nvSpPr>
        <p:spPr>
          <a:xfrm>
            <a:off x="10263944" y="3573016"/>
            <a:ext cx="1385316" cy="215444"/>
          </a:xfrm>
          <a:prstGeom prst="rect">
            <a:avLst/>
          </a:prstGeom>
          <a:noFill/>
        </p:spPr>
        <p:txBody>
          <a:bodyPr wrap="none" rtlCol="0">
            <a:spAutoFit/>
          </a:bodyPr>
          <a:lstStyle/>
          <a:p>
            <a:r>
              <a:rPr lang="de-DE" sz="800" dirty="0" smtClean="0"/>
              <a:t>Source: www.misra.org.uk</a:t>
            </a:r>
            <a:endParaRPr lang="de-DE" sz="800" dirty="0"/>
          </a:p>
        </p:txBody>
      </p:sp>
    </p:spTree>
    <p:extLst>
      <p:ext uri="{BB962C8B-B14F-4D97-AF65-F5344CB8AC3E}">
        <p14:creationId xmlns:p14="http://schemas.microsoft.com/office/powerpoint/2010/main" val="19307486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AUTOSAR Guidelines</a:t>
            </a:r>
          </a:p>
          <a:p>
            <a:r>
              <a:rPr lang="de-DE" dirty="0" smtClean="0"/>
              <a:t>Memory Management</a:t>
            </a:r>
            <a:endParaRPr lang="de-DE" dirty="0"/>
          </a:p>
        </p:txBody>
      </p:sp>
      <p:sp>
        <p:nvSpPr>
          <p:cNvPr id="3" name="Textplatzhalter 2"/>
          <p:cNvSpPr>
            <a:spLocks noGrp="1"/>
          </p:cNvSpPr>
          <p:nvPr>
            <p:ph type="body" sz="quarter" idx="10"/>
          </p:nvPr>
        </p:nvSpPr>
        <p:spPr/>
        <p:txBody>
          <a:bodyPr/>
          <a:lstStyle/>
          <a:p>
            <a:pPr marL="0" indent="0">
              <a:buNone/>
            </a:pPr>
            <a:r>
              <a:rPr lang="de-DE" sz="1600" dirty="0" smtClean="0"/>
              <a:t>Dynamic Memory </a:t>
            </a:r>
            <a:r>
              <a:rPr lang="de-DE" sz="1600" dirty="0" err="1" smtClean="0"/>
              <a:t>management</a:t>
            </a:r>
            <a:r>
              <a:rPr lang="de-DE" sz="1600" dirty="0" smtClean="0"/>
              <a:t>:</a:t>
            </a:r>
          </a:p>
          <a:p>
            <a:pPr marL="0" indent="0">
              <a:buNone/>
            </a:pPr>
            <a:r>
              <a:rPr lang="de-DE" sz="1600" dirty="0" smtClean="0"/>
              <a:t>Dynamic </a:t>
            </a:r>
            <a:r>
              <a:rPr lang="de-DE" sz="1600" dirty="0" err="1" smtClean="0"/>
              <a:t>memory</a:t>
            </a:r>
            <a:r>
              <a:rPr lang="de-DE" sz="1600" dirty="0" smtClean="0"/>
              <a:t> </a:t>
            </a:r>
            <a:r>
              <a:rPr lang="de-DE" sz="1600" dirty="0" err="1" smtClean="0"/>
              <a:t>is</a:t>
            </a:r>
            <a:r>
              <a:rPr lang="de-DE" sz="1600" dirty="0" smtClean="0"/>
              <a:t> a flexible </a:t>
            </a:r>
            <a:r>
              <a:rPr lang="de-DE" sz="1600" dirty="0" err="1" smtClean="0"/>
              <a:t>tool</a:t>
            </a:r>
            <a:r>
              <a:rPr lang="de-DE" sz="1600" dirty="0" smtClean="0"/>
              <a:t> </a:t>
            </a:r>
            <a:r>
              <a:rPr lang="de-DE" sz="1600" dirty="0" err="1" smtClean="0"/>
              <a:t>to</a:t>
            </a:r>
            <a:r>
              <a:rPr lang="de-DE" sz="1600" dirty="0" smtClean="0"/>
              <a:t> </a:t>
            </a:r>
            <a:r>
              <a:rPr lang="de-DE" sz="1600" dirty="0" err="1" smtClean="0"/>
              <a:t>extend</a:t>
            </a:r>
            <a:r>
              <a:rPr lang="de-DE" sz="1600" dirty="0" smtClean="0"/>
              <a:t> </a:t>
            </a:r>
            <a:r>
              <a:rPr lang="de-DE" sz="1600" dirty="0" err="1" smtClean="0"/>
              <a:t>the</a:t>
            </a:r>
            <a:r>
              <a:rPr lang="de-DE" sz="1600" dirty="0" smtClean="0"/>
              <a:t> </a:t>
            </a:r>
            <a:r>
              <a:rPr lang="de-DE" sz="1600" dirty="0" err="1" smtClean="0"/>
              <a:t>lifecycle</a:t>
            </a:r>
            <a:r>
              <a:rPr lang="de-DE" sz="1600" dirty="0" smtClean="0"/>
              <a:t> </a:t>
            </a:r>
            <a:r>
              <a:rPr lang="de-DE" sz="1600" dirty="0" err="1" smtClean="0"/>
              <a:t>of</a:t>
            </a:r>
            <a:r>
              <a:rPr lang="de-DE" sz="1600" dirty="0" smtClean="0"/>
              <a:t> </a:t>
            </a:r>
            <a:r>
              <a:rPr lang="de-DE" sz="1600" dirty="0" err="1" smtClean="0"/>
              <a:t>objects</a:t>
            </a:r>
            <a:r>
              <a:rPr lang="de-DE" sz="1600" dirty="0" smtClean="0"/>
              <a:t> outside </a:t>
            </a:r>
            <a:r>
              <a:rPr lang="de-DE" sz="1600" dirty="0" err="1" smtClean="0"/>
              <a:t>of</a:t>
            </a:r>
            <a:r>
              <a:rPr lang="de-DE" sz="1600" dirty="0" smtClean="0"/>
              <a:t> </a:t>
            </a:r>
            <a:r>
              <a:rPr lang="de-DE" sz="1600" dirty="0" err="1" smtClean="0"/>
              <a:t>the</a:t>
            </a:r>
            <a:r>
              <a:rPr lang="de-DE" sz="1600" dirty="0" smtClean="0"/>
              <a:t> </a:t>
            </a:r>
            <a:r>
              <a:rPr lang="de-DE" sz="1600" dirty="0" err="1" smtClean="0"/>
              <a:t>functions</a:t>
            </a:r>
            <a:r>
              <a:rPr lang="de-DE" sz="1600" dirty="0" smtClean="0"/>
              <a:t> </a:t>
            </a:r>
            <a:r>
              <a:rPr lang="de-DE" sz="1600" dirty="0" err="1" smtClean="0"/>
              <a:t>where</a:t>
            </a:r>
            <a:r>
              <a:rPr lang="de-DE" sz="1600" dirty="0" smtClean="0"/>
              <a:t> </a:t>
            </a:r>
            <a:r>
              <a:rPr lang="de-DE" sz="1600" dirty="0" err="1" smtClean="0"/>
              <a:t>it</a:t>
            </a:r>
            <a:r>
              <a:rPr lang="de-DE" sz="1600" dirty="0" smtClean="0"/>
              <a:t> </a:t>
            </a:r>
            <a:r>
              <a:rPr lang="de-DE" sz="1600" dirty="0" err="1" smtClean="0"/>
              <a:t>is</a:t>
            </a:r>
            <a:r>
              <a:rPr lang="de-DE" sz="1600" dirty="0" smtClean="0"/>
              <a:t> </a:t>
            </a:r>
            <a:r>
              <a:rPr lang="de-DE" sz="1600" dirty="0" err="1" smtClean="0"/>
              <a:t>created</a:t>
            </a:r>
            <a:r>
              <a:rPr lang="de-DE" sz="1600" dirty="0" smtClean="0"/>
              <a:t>. </a:t>
            </a:r>
            <a:r>
              <a:rPr lang="de-DE" sz="1600" dirty="0" err="1" smtClean="0"/>
              <a:t>It</a:t>
            </a:r>
            <a:r>
              <a:rPr lang="de-DE" sz="1600" dirty="0" smtClean="0"/>
              <a:t> also </a:t>
            </a:r>
            <a:r>
              <a:rPr lang="de-DE" sz="1600" dirty="0" err="1" smtClean="0"/>
              <a:t>introduces</a:t>
            </a:r>
            <a:r>
              <a:rPr lang="de-DE" sz="1600" dirty="0" smtClean="0"/>
              <a:t> additional </a:t>
            </a:r>
            <a:r>
              <a:rPr lang="de-DE" sz="1600" dirty="0" err="1" smtClean="0"/>
              <a:t>challenges</a:t>
            </a:r>
            <a:r>
              <a:rPr lang="de-DE" sz="1600" dirty="0" smtClean="0"/>
              <a:t> </a:t>
            </a:r>
            <a:r>
              <a:rPr lang="de-DE" sz="1600" dirty="0" err="1" smtClean="0"/>
              <a:t>and</a:t>
            </a:r>
            <a:r>
              <a:rPr lang="de-DE" sz="1600" dirty="0" smtClean="0"/>
              <a:t> </a:t>
            </a:r>
            <a:r>
              <a:rPr lang="de-DE" sz="1600" dirty="0" err="1" smtClean="0"/>
              <a:t>risks</a:t>
            </a:r>
            <a:r>
              <a:rPr lang="de-DE" sz="1600" dirty="0" smtClean="0"/>
              <a:t>, </a:t>
            </a:r>
            <a:r>
              <a:rPr lang="de-DE" sz="1600" dirty="0" err="1" smtClean="0"/>
              <a:t>therefore</a:t>
            </a:r>
            <a:r>
              <a:rPr lang="de-DE" sz="1600" dirty="0" smtClean="0"/>
              <a:t> </a:t>
            </a:r>
            <a:r>
              <a:rPr lang="de-DE" sz="1600" dirty="0" err="1" smtClean="0"/>
              <a:t>static</a:t>
            </a:r>
            <a:r>
              <a:rPr lang="de-DE" sz="1600" dirty="0" smtClean="0"/>
              <a:t> </a:t>
            </a:r>
            <a:r>
              <a:rPr lang="de-DE" sz="1600" dirty="0" err="1" smtClean="0"/>
              <a:t>allocation</a:t>
            </a:r>
            <a:r>
              <a:rPr lang="de-DE" sz="1600" dirty="0" smtClean="0"/>
              <a:t> </a:t>
            </a:r>
            <a:r>
              <a:rPr lang="de-DE" sz="1600" dirty="0" err="1" smtClean="0"/>
              <a:t>should</a:t>
            </a:r>
            <a:r>
              <a:rPr lang="de-DE" sz="1600" dirty="0" smtClean="0"/>
              <a:t> </a:t>
            </a:r>
            <a:r>
              <a:rPr lang="de-DE" sz="1600" dirty="0" err="1" smtClean="0"/>
              <a:t>be</a:t>
            </a:r>
            <a:r>
              <a:rPr lang="de-DE" sz="1600" dirty="0" smtClean="0"/>
              <a:t> </a:t>
            </a:r>
            <a:r>
              <a:rPr lang="de-DE" sz="1600" dirty="0" err="1" smtClean="0"/>
              <a:t>prefered</a:t>
            </a:r>
            <a:r>
              <a:rPr lang="de-DE" sz="1600" dirty="0" smtClean="0"/>
              <a:t> </a:t>
            </a:r>
            <a:r>
              <a:rPr lang="de-DE" sz="1600" dirty="0" err="1" smtClean="0"/>
              <a:t>if</a:t>
            </a:r>
            <a:r>
              <a:rPr lang="de-DE" sz="1600" dirty="0" smtClean="0"/>
              <a:t> </a:t>
            </a:r>
            <a:r>
              <a:rPr lang="de-DE" sz="1600" dirty="0" err="1" smtClean="0"/>
              <a:t>possible</a:t>
            </a:r>
            <a:r>
              <a:rPr lang="de-DE" sz="1600" dirty="0" smtClean="0"/>
              <a:t>. </a:t>
            </a:r>
          </a:p>
          <a:p>
            <a:pPr marL="0" indent="0">
              <a:buNone/>
            </a:pPr>
            <a:endParaRPr lang="de-DE" sz="1600" dirty="0"/>
          </a:p>
          <a:p>
            <a:pPr marL="0" indent="0">
              <a:buNone/>
            </a:pPr>
            <a:r>
              <a:rPr lang="de-DE" sz="1600" dirty="0" smtClean="0"/>
              <a:t>AUTOSAR </a:t>
            </a:r>
            <a:r>
              <a:rPr lang="de-DE" sz="1600" dirty="0" err="1" smtClean="0"/>
              <a:t>defines</a:t>
            </a:r>
            <a:r>
              <a:rPr lang="de-DE" sz="1600" dirty="0"/>
              <a:t> </a:t>
            </a:r>
            <a:r>
              <a:rPr lang="de-DE" sz="1600" dirty="0" err="1" smtClean="0"/>
              <a:t>various</a:t>
            </a:r>
            <a:r>
              <a:rPr lang="de-DE" sz="1600" dirty="0" smtClean="0"/>
              <a:t> </a:t>
            </a:r>
            <a:r>
              <a:rPr lang="de-DE" sz="1600" dirty="0" err="1" smtClean="0"/>
              <a:t>guidelines</a:t>
            </a:r>
            <a:r>
              <a:rPr lang="de-DE" sz="1600" dirty="0" smtClean="0"/>
              <a:t> </a:t>
            </a:r>
            <a:r>
              <a:rPr lang="de-DE" sz="1600" dirty="0" err="1" smtClean="0"/>
              <a:t>for</a:t>
            </a:r>
            <a:r>
              <a:rPr lang="de-DE" sz="1600" dirty="0" smtClean="0"/>
              <a:t> </a:t>
            </a:r>
            <a:r>
              <a:rPr lang="de-DE" sz="1600" dirty="0" err="1" smtClean="0"/>
              <a:t>dynamic</a:t>
            </a:r>
            <a:r>
              <a:rPr lang="de-DE" sz="1600" dirty="0" smtClean="0"/>
              <a:t> </a:t>
            </a:r>
            <a:r>
              <a:rPr lang="de-DE" sz="1600" dirty="0" err="1" smtClean="0"/>
              <a:t>memory</a:t>
            </a:r>
            <a:r>
              <a:rPr lang="de-DE" sz="1600" dirty="0" smtClean="0"/>
              <a:t> </a:t>
            </a:r>
            <a:r>
              <a:rPr lang="de-DE" sz="1600" dirty="0" err="1" smtClean="0"/>
              <a:t>management</a:t>
            </a:r>
            <a:r>
              <a:rPr lang="de-DE" sz="1600" dirty="0" smtClean="0"/>
              <a:t> </a:t>
            </a:r>
            <a:r>
              <a:rPr lang="de-DE" sz="1600" dirty="0" err="1" smtClean="0"/>
              <a:t>usage</a:t>
            </a:r>
            <a:r>
              <a:rPr lang="de-DE" sz="1600" dirty="0" smtClean="0"/>
              <a:t>:</a:t>
            </a:r>
          </a:p>
          <a:p>
            <a:pPr marL="0" indent="0">
              <a:buNone/>
            </a:pPr>
            <a:endParaRPr lang="de-DE" sz="1600" dirty="0" smtClean="0"/>
          </a:p>
          <a:p>
            <a:r>
              <a:rPr lang="de-DE" sz="1600" b="1" dirty="0" smtClean="0"/>
              <a:t>Memory </a:t>
            </a:r>
            <a:r>
              <a:rPr lang="de-DE" sz="1600" b="1" dirty="0" err="1" smtClean="0"/>
              <a:t>leaks</a:t>
            </a:r>
            <a:r>
              <a:rPr lang="de-DE" sz="1600" b="1" dirty="0" smtClean="0"/>
              <a:t>: </a:t>
            </a:r>
            <a:r>
              <a:rPr lang="de-DE" sz="1600" dirty="0" err="1" smtClean="0"/>
              <a:t>Avoid</a:t>
            </a:r>
            <a:r>
              <a:rPr lang="de-DE" sz="1600" dirty="0" smtClean="0"/>
              <a:t> </a:t>
            </a:r>
            <a:r>
              <a:rPr lang="de-DE" sz="1600" dirty="0" err="1" smtClean="0"/>
              <a:t>memory</a:t>
            </a:r>
            <a:r>
              <a:rPr lang="de-DE" sz="1600" dirty="0" smtClean="0"/>
              <a:t> </a:t>
            </a:r>
            <a:r>
              <a:rPr lang="de-DE" sz="1600" dirty="0" err="1" smtClean="0"/>
              <a:t>leaks</a:t>
            </a:r>
            <a:r>
              <a:rPr lang="de-DE" sz="1600" dirty="0" smtClean="0"/>
              <a:t> </a:t>
            </a:r>
            <a:r>
              <a:rPr lang="de-DE" sz="1600" dirty="0" err="1" smtClean="0"/>
              <a:t>by</a:t>
            </a:r>
            <a:r>
              <a:rPr lang="de-DE" sz="1600" dirty="0" smtClean="0"/>
              <a:t> </a:t>
            </a:r>
            <a:r>
              <a:rPr lang="de-DE" sz="1600" dirty="0" err="1" smtClean="0"/>
              <a:t>using</a:t>
            </a:r>
            <a:r>
              <a:rPr lang="de-DE" sz="1600" dirty="0" smtClean="0"/>
              <a:t> </a:t>
            </a:r>
            <a:r>
              <a:rPr lang="de-DE" sz="1600" dirty="0" err="1" smtClean="0"/>
              <a:t>the</a:t>
            </a:r>
            <a:r>
              <a:rPr lang="de-DE" sz="1600" dirty="0" smtClean="0"/>
              <a:t> RAII design </a:t>
            </a:r>
            <a:r>
              <a:rPr lang="de-DE" sz="1600" dirty="0" err="1" smtClean="0"/>
              <a:t>pattern</a:t>
            </a:r>
            <a:r>
              <a:rPr lang="de-DE" sz="1600" dirty="0" smtClean="0"/>
              <a:t> </a:t>
            </a:r>
            <a:r>
              <a:rPr lang="de-DE" sz="1600" dirty="0" err="1" smtClean="0"/>
              <a:t>for</a:t>
            </a:r>
            <a:r>
              <a:rPr lang="de-DE" sz="1600" dirty="0" smtClean="0"/>
              <a:t> </a:t>
            </a:r>
            <a:r>
              <a:rPr lang="de-DE" sz="1600" dirty="0" err="1" smtClean="0"/>
              <a:t>memory</a:t>
            </a:r>
            <a:r>
              <a:rPr lang="de-DE" sz="1600" dirty="0" smtClean="0"/>
              <a:t> </a:t>
            </a:r>
            <a:r>
              <a:rPr lang="de-DE" sz="1600" dirty="0" err="1" smtClean="0"/>
              <a:t>allocation</a:t>
            </a:r>
            <a:r>
              <a:rPr lang="de-DE" sz="1600" dirty="0" smtClean="0"/>
              <a:t> </a:t>
            </a:r>
            <a:r>
              <a:rPr lang="de-DE" sz="1600" dirty="0" err="1" smtClean="0"/>
              <a:t>and</a:t>
            </a:r>
            <a:r>
              <a:rPr lang="de-DE" sz="1600" dirty="0" smtClean="0"/>
              <a:t> </a:t>
            </a:r>
            <a:r>
              <a:rPr lang="de-DE" sz="1600" dirty="0" err="1" smtClean="0"/>
              <a:t>release</a:t>
            </a:r>
            <a:r>
              <a:rPr lang="de-DE" sz="1600" dirty="0" smtClean="0"/>
              <a:t>. </a:t>
            </a:r>
            <a:r>
              <a:rPr lang="de-DE" sz="1600" dirty="0" err="1" smtClean="0"/>
              <a:t>Explicitly</a:t>
            </a:r>
            <a:r>
              <a:rPr lang="de-DE" sz="1600" dirty="0" smtClean="0"/>
              <a:t> </a:t>
            </a:r>
            <a:r>
              <a:rPr lang="de-DE" sz="1600" dirty="0" err="1" smtClean="0"/>
              <a:t>calling</a:t>
            </a:r>
            <a:r>
              <a:rPr lang="de-DE" sz="1600" dirty="0" smtClean="0"/>
              <a:t> </a:t>
            </a:r>
            <a:r>
              <a:rPr lang="de-DE" sz="1600" dirty="0" err="1" smtClean="0"/>
              <a:t>new</a:t>
            </a:r>
            <a:r>
              <a:rPr lang="de-DE" sz="1600" dirty="0" smtClean="0"/>
              <a:t> </a:t>
            </a:r>
            <a:r>
              <a:rPr lang="de-DE" sz="1600" dirty="0" err="1" smtClean="0"/>
              <a:t>and</a:t>
            </a:r>
            <a:r>
              <a:rPr lang="de-DE" sz="1600" dirty="0" smtClean="0"/>
              <a:t> </a:t>
            </a:r>
            <a:r>
              <a:rPr lang="de-DE" sz="1600" dirty="0" err="1" smtClean="0"/>
              <a:t>delete</a:t>
            </a:r>
            <a:r>
              <a:rPr lang="de-DE" sz="1600" dirty="0" smtClean="0"/>
              <a:t> </a:t>
            </a:r>
            <a:r>
              <a:rPr lang="de-DE" sz="1600" dirty="0" err="1" smtClean="0"/>
              <a:t>operators</a:t>
            </a:r>
            <a:r>
              <a:rPr lang="de-DE" sz="1600" dirty="0" smtClean="0"/>
              <a:t> </a:t>
            </a:r>
            <a:r>
              <a:rPr lang="de-DE" sz="1600" dirty="0" err="1" smtClean="0"/>
              <a:t>is</a:t>
            </a:r>
            <a:r>
              <a:rPr lang="de-DE" sz="1600" dirty="0" smtClean="0"/>
              <a:t> </a:t>
            </a:r>
            <a:r>
              <a:rPr lang="de-DE" sz="1600" dirty="0" err="1" smtClean="0"/>
              <a:t>prohibited</a:t>
            </a:r>
            <a:r>
              <a:rPr lang="de-DE" sz="1600" dirty="0"/>
              <a:t> </a:t>
            </a:r>
            <a:r>
              <a:rPr lang="de-DE" sz="1600" dirty="0" err="1" smtClean="0"/>
              <a:t>to</a:t>
            </a:r>
            <a:r>
              <a:rPr lang="de-DE" sz="1600" dirty="0" smtClean="0"/>
              <a:t> </a:t>
            </a:r>
            <a:r>
              <a:rPr lang="de-DE" sz="1600" dirty="0" err="1" smtClean="0"/>
              <a:t>force</a:t>
            </a:r>
            <a:r>
              <a:rPr lang="de-DE" sz="1600" dirty="0"/>
              <a:t> </a:t>
            </a:r>
            <a:r>
              <a:rPr lang="de-DE" sz="1600" dirty="0" err="1" smtClean="0"/>
              <a:t>programmers</a:t>
            </a:r>
            <a:r>
              <a:rPr lang="de-DE" sz="1600" dirty="0" smtClean="0"/>
              <a:t> </a:t>
            </a:r>
            <a:r>
              <a:rPr lang="de-DE" sz="1600" dirty="0" err="1" smtClean="0"/>
              <a:t>the</a:t>
            </a:r>
            <a:r>
              <a:rPr lang="de-DE" sz="1600" dirty="0" smtClean="0"/>
              <a:t> </a:t>
            </a:r>
            <a:r>
              <a:rPr lang="de-DE" sz="1600" dirty="0" err="1" smtClean="0"/>
              <a:t>use</a:t>
            </a:r>
            <a:r>
              <a:rPr lang="de-DE" sz="1600" dirty="0" smtClean="0"/>
              <a:t> </a:t>
            </a:r>
            <a:r>
              <a:rPr lang="de-DE" sz="1600" dirty="0" err="1" smtClean="0"/>
              <a:t>of</a:t>
            </a:r>
            <a:r>
              <a:rPr lang="de-DE" sz="1600" dirty="0" smtClean="0"/>
              <a:t> </a:t>
            </a:r>
            <a:r>
              <a:rPr lang="de-DE" sz="1600" dirty="0" err="1" smtClean="0"/>
              <a:t>manager</a:t>
            </a:r>
            <a:r>
              <a:rPr lang="de-DE" sz="1600" dirty="0" smtClean="0"/>
              <a:t> </a:t>
            </a:r>
            <a:r>
              <a:rPr lang="de-DE" sz="1600" dirty="0" err="1" smtClean="0"/>
              <a:t>objects</a:t>
            </a:r>
            <a:r>
              <a:rPr lang="de-DE" sz="1600" dirty="0" smtClean="0"/>
              <a:t>.</a:t>
            </a:r>
          </a:p>
          <a:p>
            <a:r>
              <a:rPr lang="de-DE" sz="1600" b="1" dirty="0" smtClean="0"/>
              <a:t>Memory </a:t>
            </a:r>
            <a:r>
              <a:rPr lang="de-DE" sz="1600" b="1" dirty="0" err="1" smtClean="0"/>
              <a:t>fragmentation</a:t>
            </a:r>
            <a:r>
              <a:rPr lang="de-DE" sz="1600" b="1" dirty="0" smtClean="0"/>
              <a:t>: </a:t>
            </a:r>
            <a:r>
              <a:rPr lang="de-DE" sz="1600" dirty="0" smtClean="0"/>
              <a:t>Memory </a:t>
            </a:r>
            <a:r>
              <a:rPr lang="de-DE" sz="1600" dirty="0" err="1" smtClean="0"/>
              <a:t>allocator</a:t>
            </a:r>
            <a:r>
              <a:rPr lang="de-DE" sz="1600" dirty="0" smtClean="0"/>
              <a:t> </a:t>
            </a:r>
            <a:r>
              <a:rPr lang="de-DE" sz="1600" dirty="0" err="1" smtClean="0"/>
              <a:t>used</a:t>
            </a:r>
            <a:r>
              <a:rPr lang="de-DE" sz="1600" dirty="0" smtClean="0"/>
              <a:t> in </a:t>
            </a:r>
            <a:r>
              <a:rPr lang="de-DE" sz="1600" dirty="0" err="1" smtClean="0"/>
              <a:t>the</a:t>
            </a:r>
            <a:r>
              <a:rPr lang="de-DE" sz="1600" dirty="0" smtClean="0"/>
              <a:t> </a:t>
            </a:r>
            <a:r>
              <a:rPr lang="de-DE" sz="1600" dirty="0" err="1" smtClean="0"/>
              <a:t>project</a:t>
            </a:r>
            <a:r>
              <a:rPr lang="de-DE" sz="1600" dirty="0" smtClean="0"/>
              <a:t> </a:t>
            </a:r>
            <a:r>
              <a:rPr lang="de-DE" sz="1600" dirty="0" err="1" smtClean="0"/>
              <a:t>needs</a:t>
            </a:r>
            <a:r>
              <a:rPr lang="de-DE" sz="1600" dirty="0" smtClean="0"/>
              <a:t> </a:t>
            </a:r>
            <a:r>
              <a:rPr lang="de-DE" sz="1600" dirty="0" err="1" smtClean="0"/>
              <a:t>to</a:t>
            </a:r>
            <a:r>
              <a:rPr lang="de-DE" sz="1600" dirty="0" smtClean="0"/>
              <a:t> </a:t>
            </a:r>
            <a:r>
              <a:rPr lang="de-DE" sz="1600" dirty="0" err="1" smtClean="0"/>
              <a:t>avoid</a:t>
            </a:r>
            <a:r>
              <a:rPr lang="de-DE" sz="1600" dirty="0" smtClean="0"/>
              <a:t> </a:t>
            </a:r>
            <a:r>
              <a:rPr lang="de-DE" sz="1600" dirty="0" err="1" smtClean="0"/>
              <a:t>memory</a:t>
            </a:r>
            <a:r>
              <a:rPr lang="de-DE" sz="1600" dirty="0" smtClean="0"/>
              <a:t> </a:t>
            </a:r>
            <a:r>
              <a:rPr lang="de-DE" sz="1600" dirty="0" err="1" smtClean="0"/>
              <a:t>fragmentation</a:t>
            </a:r>
            <a:endParaRPr lang="de-DE" sz="1600" dirty="0" smtClean="0"/>
          </a:p>
          <a:p>
            <a:r>
              <a:rPr lang="de-DE" sz="1600" b="1" dirty="0" smtClean="0"/>
              <a:t>Invalid </a:t>
            </a:r>
            <a:r>
              <a:rPr lang="de-DE" sz="1600" b="1" dirty="0" err="1" smtClean="0"/>
              <a:t>memory</a:t>
            </a:r>
            <a:r>
              <a:rPr lang="de-DE" sz="1600" b="1" dirty="0" smtClean="0"/>
              <a:t> </a:t>
            </a:r>
            <a:r>
              <a:rPr lang="de-DE" sz="1600" b="1" dirty="0" err="1" smtClean="0"/>
              <a:t>access</a:t>
            </a:r>
            <a:r>
              <a:rPr lang="de-DE" sz="1600" b="1" dirty="0" smtClean="0"/>
              <a:t>: </a:t>
            </a:r>
            <a:r>
              <a:rPr lang="de-DE" sz="1600" dirty="0" smtClean="0"/>
              <a:t>C-style </a:t>
            </a:r>
            <a:r>
              <a:rPr lang="de-DE" sz="1600" dirty="0" err="1" smtClean="0"/>
              <a:t>functions</a:t>
            </a:r>
            <a:r>
              <a:rPr lang="de-DE" sz="1600" dirty="0" smtClean="0"/>
              <a:t> </a:t>
            </a:r>
            <a:r>
              <a:rPr lang="de-DE" sz="1600" dirty="0" err="1" smtClean="0"/>
              <a:t>malloc</a:t>
            </a:r>
            <a:r>
              <a:rPr lang="de-DE" sz="1600" dirty="0" smtClean="0"/>
              <a:t>/</a:t>
            </a:r>
            <a:r>
              <a:rPr lang="de-DE" sz="1600" dirty="0" err="1" smtClean="0"/>
              <a:t>calloc</a:t>
            </a:r>
            <a:r>
              <a:rPr lang="de-DE" sz="1600" dirty="0" smtClean="0"/>
              <a:t>/</a:t>
            </a:r>
            <a:r>
              <a:rPr lang="de-DE" sz="1600" dirty="0" err="1" smtClean="0"/>
              <a:t>realloc</a:t>
            </a:r>
            <a:r>
              <a:rPr lang="de-DE" sz="1600" dirty="0" smtClean="0"/>
              <a:t> </a:t>
            </a:r>
            <a:r>
              <a:rPr lang="de-DE" sz="1600" dirty="0" err="1" smtClean="0"/>
              <a:t>are</a:t>
            </a:r>
            <a:r>
              <a:rPr lang="de-DE" sz="1600" dirty="0" smtClean="0"/>
              <a:t> </a:t>
            </a:r>
            <a:r>
              <a:rPr lang="de-DE" sz="1600" dirty="0" err="1" smtClean="0"/>
              <a:t>prohibited</a:t>
            </a:r>
            <a:r>
              <a:rPr lang="de-DE" sz="1600" dirty="0"/>
              <a:t> </a:t>
            </a:r>
            <a:r>
              <a:rPr lang="de-DE" sz="1600" dirty="0" err="1" smtClean="0"/>
              <a:t>as</a:t>
            </a:r>
            <a:r>
              <a:rPr lang="de-DE" sz="1600" dirty="0" smtClean="0"/>
              <a:t> </a:t>
            </a:r>
            <a:r>
              <a:rPr lang="de-DE" sz="1600" dirty="0" err="1" smtClean="0"/>
              <a:t>they</a:t>
            </a:r>
            <a:r>
              <a:rPr lang="de-DE" sz="1600" dirty="0" smtClean="0"/>
              <a:t> </a:t>
            </a:r>
            <a:r>
              <a:rPr lang="de-DE" sz="1600" dirty="0" err="1" smtClean="0"/>
              <a:t>are</a:t>
            </a:r>
            <a:r>
              <a:rPr lang="de-DE" sz="1600" dirty="0" smtClean="0"/>
              <a:t> not type </a:t>
            </a:r>
            <a:r>
              <a:rPr lang="de-DE" sz="1600" dirty="0" err="1" smtClean="0"/>
              <a:t>safe</a:t>
            </a:r>
            <a:r>
              <a:rPr lang="de-DE" sz="1600" dirty="0" smtClean="0"/>
              <a:t> </a:t>
            </a:r>
            <a:r>
              <a:rPr lang="de-DE" sz="1600" dirty="0" err="1" smtClean="0"/>
              <a:t>and</a:t>
            </a:r>
            <a:r>
              <a:rPr lang="de-DE" sz="1600" dirty="0" smtClean="0"/>
              <a:t> </a:t>
            </a:r>
            <a:r>
              <a:rPr lang="de-DE" sz="1600" dirty="0" err="1" smtClean="0"/>
              <a:t>to</a:t>
            </a:r>
            <a:r>
              <a:rPr lang="de-DE" sz="1600" dirty="0" smtClean="0"/>
              <a:t> not </a:t>
            </a:r>
            <a:r>
              <a:rPr lang="de-DE" sz="1600" dirty="0" err="1" smtClean="0"/>
              <a:t>use</a:t>
            </a:r>
            <a:r>
              <a:rPr lang="de-DE" sz="1600" dirty="0" smtClean="0"/>
              <a:t> </a:t>
            </a:r>
            <a:r>
              <a:rPr lang="de-DE" sz="1600" dirty="0" err="1" smtClean="0"/>
              <a:t>constructors</a:t>
            </a:r>
            <a:r>
              <a:rPr lang="de-DE" sz="1600" dirty="0" smtClean="0"/>
              <a:t> </a:t>
            </a:r>
            <a:r>
              <a:rPr lang="de-DE" sz="1600" dirty="0" err="1" smtClean="0"/>
              <a:t>and</a:t>
            </a:r>
            <a:r>
              <a:rPr lang="de-DE" sz="1600" dirty="0" smtClean="0"/>
              <a:t> </a:t>
            </a:r>
            <a:r>
              <a:rPr lang="de-DE" sz="1600" dirty="0" err="1" smtClean="0"/>
              <a:t>destructors</a:t>
            </a:r>
            <a:r>
              <a:rPr lang="de-DE" sz="1600" dirty="0" smtClean="0"/>
              <a:t>. Memory </a:t>
            </a:r>
            <a:r>
              <a:rPr lang="de-DE" sz="1600" dirty="0" err="1" smtClean="0"/>
              <a:t>allocator</a:t>
            </a:r>
            <a:r>
              <a:rPr lang="de-DE" sz="1600" dirty="0" smtClean="0"/>
              <a:t> </a:t>
            </a:r>
            <a:r>
              <a:rPr lang="de-DE" sz="1600" dirty="0" err="1" smtClean="0"/>
              <a:t>needs</a:t>
            </a:r>
            <a:r>
              <a:rPr lang="de-DE" sz="1600" dirty="0" smtClean="0"/>
              <a:t> </a:t>
            </a:r>
            <a:r>
              <a:rPr lang="de-DE" sz="1600" dirty="0" err="1" smtClean="0"/>
              <a:t>to</a:t>
            </a:r>
            <a:r>
              <a:rPr lang="de-DE" sz="1600" dirty="0" smtClean="0"/>
              <a:t> </a:t>
            </a:r>
            <a:r>
              <a:rPr lang="de-DE" sz="1600" dirty="0" err="1" smtClean="0"/>
              <a:t>guarantee</a:t>
            </a:r>
            <a:r>
              <a:rPr lang="de-DE" sz="1600" dirty="0" smtClean="0"/>
              <a:t> </a:t>
            </a:r>
            <a:r>
              <a:rPr lang="de-DE" sz="1600" dirty="0" err="1" smtClean="0"/>
              <a:t>that</a:t>
            </a:r>
            <a:r>
              <a:rPr lang="de-DE" sz="1600" dirty="0" smtClean="0"/>
              <a:t> </a:t>
            </a:r>
            <a:r>
              <a:rPr lang="de-DE" sz="1600" dirty="0" err="1" smtClean="0"/>
              <a:t>objects</a:t>
            </a:r>
            <a:r>
              <a:rPr lang="de-DE" sz="1600" dirty="0" smtClean="0"/>
              <a:t> do not </a:t>
            </a:r>
            <a:r>
              <a:rPr lang="de-DE" sz="1600" dirty="0" err="1" smtClean="0"/>
              <a:t>overlap</a:t>
            </a:r>
            <a:r>
              <a:rPr lang="de-DE" sz="1600" dirty="0" smtClean="0"/>
              <a:t> in </a:t>
            </a:r>
            <a:r>
              <a:rPr lang="de-DE" sz="1600" dirty="0" err="1" smtClean="0"/>
              <a:t>the</a:t>
            </a:r>
            <a:r>
              <a:rPr lang="de-DE" sz="1600" dirty="0" smtClean="0"/>
              <a:t> </a:t>
            </a:r>
            <a:r>
              <a:rPr lang="de-DE" sz="1600" dirty="0" err="1" smtClean="0"/>
              <a:t>memory</a:t>
            </a:r>
            <a:endParaRPr lang="de-DE" sz="1600" dirty="0" smtClean="0"/>
          </a:p>
          <a:p>
            <a:r>
              <a:rPr lang="de-DE" sz="1600" b="1" dirty="0" err="1" smtClean="0"/>
              <a:t>Erroneous</a:t>
            </a:r>
            <a:r>
              <a:rPr lang="de-DE" sz="1600" b="1" dirty="0" smtClean="0"/>
              <a:t> </a:t>
            </a:r>
            <a:r>
              <a:rPr lang="de-DE" sz="1600" b="1" dirty="0" err="1" smtClean="0"/>
              <a:t>memory</a:t>
            </a:r>
            <a:r>
              <a:rPr lang="de-DE" sz="1600" b="1" dirty="0" smtClean="0"/>
              <a:t> </a:t>
            </a:r>
            <a:r>
              <a:rPr lang="de-DE" sz="1600" b="1" dirty="0" err="1" smtClean="0"/>
              <a:t>allocations</a:t>
            </a:r>
            <a:r>
              <a:rPr lang="de-DE" sz="1600" b="1" dirty="0" smtClean="0"/>
              <a:t>: </a:t>
            </a:r>
            <a:r>
              <a:rPr lang="de-DE" sz="1600" dirty="0" err="1" smtClean="0"/>
              <a:t>Application</a:t>
            </a:r>
            <a:r>
              <a:rPr lang="de-DE" sz="1600" dirty="0" smtClean="0"/>
              <a:t> </a:t>
            </a:r>
            <a:r>
              <a:rPr lang="de-DE" sz="1600" dirty="0" err="1" smtClean="0"/>
              <a:t>program</a:t>
            </a:r>
            <a:r>
              <a:rPr lang="de-DE" sz="1600" dirty="0" smtClean="0"/>
              <a:t> </a:t>
            </a:r>
            <a:r>
              <a:rPr lang="de-DE" sz="1600" dirty="0" err="1" smtClean="0"/>
              <a:t>needs</a:t>
            </a:r>
            <a:r>
              <a:rPr lang="de-DE" sz="1600" dirty="0" smtClean="0"/>
              <a:t> </a:t>
            </a:r>
            <a:r>
              <a:rPr lang="de-DE" sz="1600" dirty="0" err="1" smtClean="0"/>
              <a:t>to</a:t>
            </a:r>
            <a:r>
              <a:rPr lang="de-DE" sz="1600" dirty="0" smtClean="0"/>
              <a:t> </a:t>
            </a:r>
            <a:r>
              <a:rPr lang="de-DE" sz="1600" dirty="0" err="1" smtClean="0"/>
              <a:t>define</a:t>
            </a:r>
            <a:r>
              <a:rPr lang="de-DE" sz="1600" dirty="0" smtClean="0"/>
              <a:t> </a:t>
            </a:r>
            <a:r>
              <a:rPr lang="de-DE" sz="1600" dirty="0" err="1" smtClean="0"/>
              <a:t>the</a:t>
            </a:r>
            <a:r>
              <a:rPr lang="de-DE" sz="1600" dirty="0" smtClean="0"/>
              <a:t> </a:t>
            </a:r>
            <a:r>
              <a:rPr lang="de-DE" sz="1600" dirty="0" err="1" smtClean="0"/>
              <a:t>maximum</a:t>
            </a:r>
            <a:r>
              <a:rPr lang="de-DE" sz="1600" dirty="0" smtClean="0"/>
              <a:t> </a:t>
            </a:r>
            <a:r>
              <a:rPr lang="de-DE" sz="1600" dirty="0" err="1" smtClean="0"/>
              <a:t>amount</a:t>
            </a:r>
            <a:r>
              <a:rPr lang="de-DE" sz="1600" dirty="0" smtClean="0"/>
              <a:t> </a:t>
            </a:r>
            <a:r>
              <a:rPr lang="de-DE" sz="1600" dirty="0" err="1" smtClean="0"/>
              <a:t>of</a:t>
            </a:r>
            <a:r>
              <a:rPr lang="de-DE" sz="1600" dirty="0" smtClean="0"/>
              <a:t> </a:t>
            </a:r>
            <a:r>
              <a:rPr lang="de-DE" sz="1600" dirty="0" err="1" smtClean="0"/>
              <a:t>dynamic</a:t>
            </a:r>
            <a:r>
              <a:rPr lang="de-DE" sz="1600" dirty="0" smtClean="0"/>
              <a:t> </a:t>
            </a:r>
            <a:r>
              <a:rPr lang="de-DE" sz="1600" dirty="0" err="1" smtClean="0"/>
              <a:t>memory</a:t>
            </a:r>
            <a:r>
              <a:rPr lang="de-DE" sz="1600" dirty="0" smtClean="0"/>
              <a:t> </a:t>
            </a:r>
            <a:r>
              <a:rPr lang="de-DE" sz="1600" dirty="0" err="1" smtClean="0"/>
              <a:t>it</a:t>
            </a:r>
            <a:r>
              <a:rPr lang="de-DE" sz="1600" dirty="0" smtClean="0"/>
              <a:t> </a:t>
            </a:r>
            <a:r>
              <a:rPr lang="de-DE" sz="1600" dirty="0" err="1" smtClean="0"/>
              <a:t>needs</a:t>
            </a:r>
            <a:r>
              <a:rPr lang="de-DE" sz="1600" dirty="0" smtClean="0"/>
              <a:t>. </a:t>
            </a:r>
            <a:r>
              <a:rPr lang="de-DE" sz="1600" dirty="0" err="1" smtClean="0"/>
              <a:t>It</a:t>
            </a:r>
            <a:r>
              <a:rPr lang="de-DE" sz="1600" dirty="0" smtClean="0"/>
              <a:t> must not </a:t>
            </a:r>
            <a:r>
              <a:rPr lang="de-DE" sz="1600" dirty="0" err="1" smtClean="0"/>
              <a:t>run</a:t>
            </a:r>
            <a:r>
              <a:rPr lang="de-DE" sz="1600" dirty="0" smtClean="0"/>
              <a:t> out </a:t>
            </a:r>
            <a:r>
              <a:rPr lang="de-DE" sz="1600" dirty="0" err="1" smtClean="0"/>
              <a:t>of</a:t>
            </a:r>
            <a:r>
              <a:rPr lang="de-DE" sz="1600" dirty="0" smtClean="0"/>
              <a:t> </a:t>
            </a:r>
            <a:r>
              <a:rPr lang="de-DE" sz="1600" dirty="0" err="1" smtClean="0"/>
              <a:t>memory</a:t>
            </a:r>
            <a:r>
              <a:rPr lang="de-DE" sz="1600" dirty="0" smtClean="0"/>
              <a:t> </a:t>
            </a:r>
            <a:r>
              <a:rPr lang="de-DE" sz="1600" dirty="0" err="1" smtClean="0"/>
              <a:t>during</a:t>
            </a:r>
            <a:r>
              <a:rPr lang="de-DE" sz="1600" dirty="0" smtClean="0"/>
              <a:t> </a:t>
            </a:r>
            <a:r>
              <a:rPr lang="de-DE" sz="1600" dirty="0" err="1" smtClean="0"/>
              <a:t>faultless</a:t>
            </a:r>
            <a:r>
              <a:rPr lang="de-DE" sz="1600" dirty="0" smtClean="0"/>
              <a:t> </a:t>
            </a:r>
            <a:r>
              <a:rPr lang="de-DE" sz="1600" dirty="0" err="1" smtClean="0"/>
              <a:t>execution</a:t>
            </a:r>
            <a:r>
              <a:rPr lang="de-DE" sz="1600" dirty="0" smtClean="0"/>
              <a:t>. Dynamic </a:t>
            </a:r>
            <a:r>
              <a:rPr lang="de-DE" sz="1600" dirty="0" err="1" smtClean="0"/>
              <a:t>memory</a:t>
            </a:r>
            <a:r>
              <a:rPr lang="de-DE" sz="1600" dirty="0" smtClean="0"/>
              <a:t> </a:t>
            </a:r>
            <a:r>
              <a:rPr lang="de-DE" sz="1600" dirty="0" err="1" smtClean="0"/>
              <a:t>should</a:t>
            </a:r>
            <a:r>
              <a:rPr lang="de-DE" sz="1600" dirty="0" smtClean="0"/>
              <a:t> </a:t>
            </a:r>
            <a:r>
              <a:rPr lang="de-DE" sz="1600" dirty="0" err="1" smtClean="0"/>
              <a:t>be</a:t>
            </a:r>
            <a:r>
              <a:rPr lang="de-DE" sz="1600" dirty="0" smtClean="0"/>
              <a:t> </a:t>
            </a:r>
            <a:r>
              <a:rPr lang="de-DE" sz="1600" dirty="0" err="1" smtClean="0"/>
              <a:t>pre-allocated</a:t>
            </a:r>
            <a:r>
              <a:rPr lang="de-DE" sz="1600" dirty="0" smtClean="0"/>
              <a:t> </a:t>
            </a:r>
            <a:r>
              <a:rPr lang="de-DE" sz="1600" dirty="0" err="1" smtClean="0"/>
              <a:t>before</a:t>
            </a:r>
            <a:r>
              <a:rPr lang="de-DE" sz="1600" dirty="0" smtClean="0"/>
              <a:t> </a:t>
            </a:r>
            <a:r>
              <a:rPr lang="de-DE" sz="1600" dirty="0" err="1" smtClean="0"/>
              <a:t>the</a:t>
            </a:r>
            <a:r>
              <a:rPr lang="de-DE" sz="1600" dirty="0" smtClean="0"/>
              <a:t> </a:t>
            </a:r>
            <a:r>
              <a:rPr lang="de-DE" sz="1600" dirty="0" err="1" smtClean="0"/>
              <a:t>run</a:t>
            </a:r>
            <a:r>
              <a:rPr lang="de-DE" sz="1600" dirty="0" smtClean="0"/>
              <a:t>-time </a:t>
            </a:r>
            <a:r>
              <a:rPr lang="de-DE" sz="1600" dirty="0" err="1" smtClean="0"/>
              <a:t>phase</a:t>
            </a:r>
            <a:r>
              <a:rPr lang="de-DE" sz="1600" dirty="0" smtClean="0"/>
              <a:t> </a:t>
            </a:r>
            <a:r>
              <a:rPr lang="de-DE" sz="1600" dirty="0" err="1" smtClean="0"/>
              <a:t>of</a:t>
            </a:r>
            <a:r>
              <a:rPr lang="de-DE" sz="1600" dirty="0" smtClean="0"/>
              <a:t> </a:t>
            </a:r>
            <a:r>
              <a:rPr lang="de-DE" sz="1600" dirty="0" err="1" smtClean="0"/>
              <a:t>the</a:t>
            </a:r>
            <a:r>
              <a:rPr lang="de-DE" sz="1600" dirty="0" smtClean="0"/>
              <a:t> </a:t>
            </a:r>
            <a:r>
              <a:rPr lang="de-DE" sz="1600" dirty="0" err="1" smtClean="0"/>
              <a:t>program</a:t>
            </a:r>
            <a:r>
              <a:rPr lang="de-DE" sz="1600" dirty="0" smtClean="0"/>
              <a:t>.</a:t>
            </a:r>
          </a:p>
          <a:p>
            <a:r>
              <a:rPr lang="de-DE" sz="1600" b="1" dirty="0" smtClean="0"/>
              <a:t>Not </a:t>
            </a:r>
            <a:r>
              <a:rPr lang="de-DE" sz="1600" b="1" dirty="0" err="1" smtClean="0"/>
              <a:t>deterministic</a:t>
            </a:r>
            <a:r>
              <a:rPr lang="de-DE" sz="1600" b="1" dirty="0" smtClean="0"/>
              <a:t> </a:t>
            </a:r>
            <a:r>
              <a:rPr lang="de-DE" sz="1600" b="1" dirty="0" err="1" smtClean="0"/>
              <a:t>execution</a:t>
            </a:r>
            <a:r>
              <a:rPr lang="de-DE" sz="1600" b="1" dirty="0" smtClean="0"/>
              <a:t> time </a:t>
            </a:r>
            <a:r>
              <a:rPr lang="de-DE" sz="1600" b="1" dirty="0" err="1" smtClean="0"/>
              <a:t>of</a:t>
            </a:r>
            <a:r>
              <a:rPr lang="de-DE" sz="1600" b="1" dirty="0" smtClean="0"/>
              <a:t> </a:t>
            </a:r>
            <a:r>
              <a:rPr lang="de-DE" sz="1600" b="1" dirty="0" err="1" smtClean="0"/>
              <a:t>memory</a:t>
            </a:r>
            <a:r>
              <a:rPr lang="de-DE" sz="1600" b="1" dirty="0" smtClean="0"/>
              <a:t> </a:t>
            </a:r>
            <a:r>
              <a:rPr lang="de-DE" sz="1600" b="1" dirty="0" err="1" smtClean="0"/>
              <a:t>allocation</a:t>
            </a:r>
            <a:r>
              <a:rPr lang="de-DE" sz="1600" b="1" dirty="0" smtClean="0"/>
              <a:t> </a:t>
            </a:r>
            <a:r>
              <a:rPr lang="de-DE" sz="1600" b="1" dirty="0" err="1" smtClean="0"/>
              <a:t>and</a:t>
            </a:r>
            <a:r>
              <a:rPr lang="de-DE" sz="1600" b="1" dirty="0" smtClean="0"/>
              <a:t> </a:t>
            </a:r>
            <a:r>
              <a:rPr lang="de-DE" sz="1600" b="1" dirty="0" err="1" smtClean="0"/>
              <a:t>deallocation</a:t>
            </a:r>
            <a:r>
              <a:rPr lang="de-DE" sz="1600" b="1" dirty="0" smtClean="0"/>
              <a:t>: </a:t>
            </a:r>
            <a:r>
              <a:rPr lang="de-DE" sz="1600" dirty="0" smtClean="0"/>
              <a:t>Memory </a:t>
            </a:r>
            <a:r>
              <a:rPr lang="de-DE" sz="1600" dirty="0" err="1" smtClean="0"/>
              <a:t>allocator</a:t>
            </a:r>
            <a:r>
              <a:rPr lang="de-DE" sz="1600" dirty="0" smtClean="0"/>
              <a:t> </a:t>
            </a:r>
            <a:r>
              <a:rPr lang="de-DE" sz="1600" dirty="0" err="1" smtClean="0"/>
              <a:t>needs</a:t>
            </a:r>
            <a:r>
              <a:rPr lang="de-DE" sz="1600" dirty="0" smtClean="0"/>
              <a:t> </a:t>
            </a:r>
            <a:r>
              <a:rPr lang="de-DE" sz="1600" dirty="0" err="1" smtClean="0"/>
              <a:t>to</a:t>
            </a:r>
            <a:r>
              <a:rPr lang="de-DE" sz="1600" dirty="0" smtClean="0"/>
              <a:t> </a:t>
            </a:r>
            <a:r>
              <a:rPr lang="de-DE" sz="1600" dirty="0" err="1" smtClean="0"/>
              <a:t>guarantee</a:t>
            </a:r>
            <a:r>
              <a:rPr lang="de-DE" sz="1600" dirty="0" smtClean="0"/>
              <a:t> </a:t>
            </a:r>
            <a:r>
              <a:rPr lang="de-DE" sz="1600" dirty="0" err="1" smtClean="0"/>
              <a:t>that</a:t>
            </a:r>
            <a:r>
              <a:rPr lang="de-DE" sz="1600" dirty="0" smtClean="0"/>
              <a:t> </a:t>
            </a:r>
            <a:r>
              <a:rPr lang="de-DE" sz="1600" dirty="0" err="1" smtClean="0"/>
              <a:t>memory</a:t>
            </a:r>
            <a:r>
              <a:rPr lang="de-DE" sz="1600" dirty="0" smtClean="0"/>
              <a:t> </a:t>
            </a:r>
            <a:r>
              <a:rPr lang="de-DE" sz="1600" dirty="0" err="1" smtClean="0"/>
              <a:t>allocation</a:t>
            </a:r>
            <a:r>
              <a:rPr lang="de-DE" sz="1600" dirty="0" smtClean="0"/>
              <a:t> </a:t>
            </a:r>
            <a:r>
              <a:rPr lang="de-DE" sz="1600" dirty="0" err="1" smtClean="0"/>
              <a:t>and</a:t>
            </a:r>
            <a:r>
              <a:rPr lang="de-DE" sz="1600" dirty="0" smtClean="0"/>
              <a:t> </a:t>
            </a:r>
            <a:r>
              <a:rPr lang="de-DE" sz="1600" dirty="0" err="1" smtClean="0"/>
              <a:t>deallocation</a:t>
            </a:r>
            <a:r>
              <a:rPr lang="de-DE" sz="1600" dirty="0" smtClean="0"/>
              <a:t> </a:t>
            </a:r>
            <a:r>
              <a:rPr lang="de-DE" sz="1600" dirty="0" err="1" smtClean="0"/>
              <a:t>are</a:t>
            </a:r>
            <a:r>
              <a:rPr lang="de-DE" sz="1600" dirty="0" smtClean="0"/>
              <a:t> </a:t>
            </a:r>
            <a:r>
              <a:rPr lang="de-DE" sz="1600" dirty="0" err="1" smtClean="0"/>
              <a:t>executed</a:t>
            </a:r>
            <a:r>
              <a:rPr lang="de-DE" sz="1600" dirty="0" smtClean="0"/>
              <a:t> in a </a:t>
            </a:r>
            <a:r>
              <a:rPr lang="de-DE" sz="1600" dirty="0" err="1" smtClean="0"/>
              <a:t>defined</a:t>
            </a:r>
            <a:r>
              <a:rPr lang="de-DE" sz="1600" dirty="0" smtClean="0"/>
              <a:t> time </a:t>
            </a:r>
            <a:r>
              <a:rPr lang="de-DE" sz="1600" dirty="0" err="1" smtClean="0"/>
              <a:t>constraint</a:t>
            </a:r>
            <a:r>
              <a:rPr lang="de-DE" sz="1600" dirty="0" smtClean="0"/>
              <a:t>. Time </a:t>
            </a:r>
            <a:r>
              <a:rPr lang="de-DE" sz="1600" dirty="0" err="1" smtClean="0"/>
              <a:t>constraint</a:t>
            </a:r>
            <a:r>
              <a:rPr lang="de-DE" sz="1600" dirty="0" smtClean="0"/>
              <a:t> </a:t>
            </a:r>
            <a:r>
              <a:rPr lang="de-DE" sz="1600" dirty="0" err="1" smtClean="0"/>
              <a:t>needs</a:t>
            </a:r>
            <a:r>
              <a:rPr lang="de-DE" sz="1600" dirty="0" smtClean="0"/>
              <a:t> </a:t>
            </a:r>
            <a:r>
              <a:rPr lang="de-DE" sz="1600" dirty="0" err="1" smtClean="0"/>
              <a:t>to</a:t>
            </a:r>
            <a:r>
              <a:rPr lang="de-DE" sz="1600" dirty="0" smtClean="0"/>
              <a:t> </a:t>
            </a:r>
            <a:r>
              <a:rPr lang="de-DE" sz="1600" dirty="0" err="1" smtClean="0"/>
              <a:t>meet</a:t>
            </a:r>
            <a:r>
              <a:rPr lang="de-DE" sz="1600" dirty="0" smtClean="0"/>
              <a:t> </a:t>
            </a:r>
            <a:r>
              <a:rPr lang="de-DE" sz="1600" dirty="0" err="1" smtClean="0"/>
              <a:t>the</a:t>
            </a:r>
            <a:r>
              <a:rPr lang="de-DE" sz="1600" dirty="0" smtClean="0"/>
              <a:t> </a:t>
            </a:r>
            <a:r>
              <a:rPr lang="de-DE" sz="1600" dirty="0" err="1" smtClean="0"/>
              <a:t>maximum</a:t>
            </a:r>
            <a:r>
              <a:rPr lang="de-DE" sz="1600" dirty="0" smtClean="0"/>
              <a:t> </a:t>
            </a:r>
            <a:r>
              <a:rPr lang="de-DE" sz="1600" dirty="0" err="1" smtClean="0"/>
              <a:t>reaction</a:t>
            </a:r>
            <a:r>
              <a:rPr lang="de-DE" sz="1600" dirty="0" smtClean="0"/>
              <a:t> time </a:t>
            </a:r>
            <a:r>
              <a:rPr lang="de-DE" sz="1600" dirty="0" err="1" smtClean="0"/>
              <a:t>of</a:t>
            </a:r>
            <a:r>
              <a:rPr lang="de-DE" sz="1600" dirty="0" smtClean="0"/>
              <a:t> </a:t>
            </a:r>
            <a:r>
              <a:rPr lang="de-DE" sz="1600" dirty="0" err="1" smtClean="0"/>
              <a:t>the</a:t>
            </a:r>
            <a:r>
              <a:rPr lang="de-DE" sz="1600" dirty="0" smtClean="0"/>
              <a:t> real-time </a:t>
            </a:r>
            <a:r>
              <a:rPr lang="de-DE" sz="1600" dirty="0" err="1" smtClean="0"/>
              <a:t>system</a:t>
            </a:r>
            <a:r>
              <a:rPr lang="de-DE" sz="1600" dirty="0" smtClean="0"/>
              <a:t>.</a:t>
            </a:r>
            <a:endParaRPr lang="de-DE" sz="1600" dirty="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67</a:t>
            </a:fld>
            <a:endParaRPr lang="en-US" dirty="0"/>
          </a:p>
        </p:txBody>
      </p:sp>
    </p:spTree>
    <p:extLst>
      <p:ext uri="{BB962C8B-B14F-4D97-AF65-F5344CB8AC3E}">
        <p14:creationId xmlns:p14="http://schemas.microsoft.com/office/powerpoint/2010/main" val="38474559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AUTOSAR </a:t>
            </a:r>
            <a:r>
              <a:rPr lang="en-US" dirty="0" smtClean="0">
                <a:solidFill>
                  <a:schemeClr val="bg2"/>
                </a:solidFill>
              </a:rPr>
              <a:t>Guidelines</a:t>
            </a:r>
            <a:endParaRPr lang="de-DE" dirty="0" smtClean="0"/>
          </a:p>
          <a:p>
            <a:r>
              <a:rPr lang="de-DE" dirty="0" err="1" smtClean="0"/>
              <a:t>Deterministic</a:t>
            </a:r>
            <a:r>
              <a:rPr lang="de-DE" dirty="0" smtClean="0"/>
              <a:t> </a:t>
            </a:r>
            <a:r>
              <a:rPr lang="de-DE" dirty="0" err="1" smtClean="0"/>
              <a:t>Behaviour</a:t>
            </a:r>
            <a:endParaRPr lang="de-DE" dirty="0"/>
          </a:p>
        </p:txBody>
      </p:sp>
      <p:sp>
        <p:nvSpPr>
          <p:cNvPr id="3" name="Textplatzhalter 2"/>
          <p:cNvSpPr>
            <a:spLocks noGrp="1"/>
          </p:cNvSpPr>
          <p:nvPr>
            <p:ph type="body" sz="quarter" idx="10"/>
          </p:nvPr>
        </p:nvSpPr>
        <p:spPr/>
        <p:txBody>
          <a:bodyPr/>
          <a:lstStyle/>
          <a:p>
            <a:pPr marL="0" indent="0">
              <a:buNone/>
            </a:pPr>
            <a:r>
              <a:rPr lang="de-DE" sz="1800" dirty="0" err="1" smtClean="0"/>
              <a:t>Safety</a:t>
            </a:r>
            <a:r>
              <a:rPr lang="de-DE" sz="1800" dirty="0" smtClean="0"/>
              <a:t> </a:t>
            </a:r>
            <a:r>
              <a:rPr lang="de-DE" sz="1800" dirty="0" err="1" smtClean="0"/>
              <a:t>critical</a:t>
            </a:r>
            <a:r>
              <a:rPr lang="de-DE" sz="1800" dirty="0" smtClean="0"/>
              <a:t> </a:t>
            </a:r>
            <a:r>
              <a:rPr lang="de-DE" sz="1800" dirty="0" err="1" smtClean="0"/>
              <a:t>applications</a:t>
            </a:r>
            <a:r>
              <a:rPr lang="de-DE" sz="1800" dirty="0" smtClean="0"/>
              <a:t> </a:t>
            </a:r>
            <a:r>
              <a:rPr lang="de-DE" sz="1800" dirty="0" err="1" smtClean="0"/>
              <a:t>are</a:t>
            </a:r>
            <a:r>
              <a:rPr lang="de-DE" sz="1800" dirty="0" smtClean="0"/>
              <a:t> </a:t>
            </a:r>
            <a:r>
              <a:rPr lang="de-DE" sz="1800" dirty="0" err="1" smtClean="0"/>
              <a:t>mostly</a:t>
            </a:r>
            <a:r>
              <a:rPr lang="de-DE" sz="1800" dirty="0" smtClean="0"/>
              <a:t> </a:t>
            </a:r>
            <a:r>
              <a:rPr lang="de-DE" sz="1800" dirty="0" err="1" smtClean="0"/>
              <a:t>systems</a:t>
            </a:r>
            <a:r>
              <a:rPr lang="de-DE" sz="1800" dirty="0" smtClean="0"/>
              <a:t> </a:t>
            </a:r>
            <a:r>
              <a:rPr lang="de-DE" sz="1800" dirty="0" err="1" smtClean="0"/>
              <a:t>with</a:t>
            </a:r>
            <a:r>
              <a:rPr lang="de-DE" sz="1800" dirty="0" smtClean="0"/>
              <a:t> </a:t>
            </a:r>
            <a:r>
              <a:rPr lang="de-DE" sz="1800" dirty="0" err="1" smtClean="0"/>
              <a:t>hard</a:t>
            </a:r>
            <a:r>
              <a:rPr lang="de-DE" sz="1800" dirty="0" smtClean="0"/>
              <a:t> real-time </a:t>
            </a:r>
            <a:r>
              <a:rPr lang="de-DE" sz="1800" dirty="0" err="1" smtClean="0"/>
              <a:t>requirements</a:t>
            </a:r>
            <a:r>
              <a:rPr lang="de-DE" sz="1800" dirty="0" smtClean="0"/>
              <a:t>, </a:t>
            </a:r>
            <a:r>
              <a:rPr lang="de-DE" sz="1800" dirty="0" err="1" smtClean="0"/>
              <a:t>operations</a:t>
            </a:r>
            <a:r>
              <a:rPr lang="de-DE" sz="1800" dirty="0" smtClean="0"/>
              <a:t> </a:t>
            </a:r>
            <a:r>
              <a:rPr lang="de-DE" sz="1800" dirty="0" err="1" smtClean="0"/>
              <a:t>with</a:t>
            </a:r>
            <a:r>
              <a:rPr lang="de-DE" sz="1800" dirty="0" smtClean="0"/>
              <a:t> non-</a:t>
            </a:r>
            <a:r>
              <a:rPr lang="de-DE" sz="1800" dirty="0" err="1" smtClean="0"/>
              <a:t>deterministic</a:t>
            </a:r>
            <a:r>
              <a:rPr lang="de-DE" sz="1800" dirty="0" smtClean="0"/>
              <a:t> </a:t>
            </a:r>
            <a:r>
              <a:rPr lang="de-DE" sz="1800" dirty="0" err="1" smtClean="0"/>
              <a:t>runtime</a:t>
            </a:r>
            <a:r>
              <a:rPr lang="de-DE" sz="1800" dirty="0" smtClean="0"/>
              <a:t> </a:t>
            </a:r>
            <a:r>
              <a:rPr lang="de-DE" sz="1800" dirty="0" err="1" smtClean="0"/>
              <a:t>need</a:t>
            </a:r>
            <a:r>
              <a:rPr lang="de-DE" sz="1800" dirty="0" smtClean="0"/>
              <a:t> </a:t>
            </a:r>
            <a:r>
              <a:rPr lang="de-DE" sz="1800" dirty="0" err="1" smtClean="0"/>
              <a:t>to</a:t>
            </a:r>
            <a:r>
              <a:rPr lang="de-DE" sz="1800" dirty="0" smtClean="0"/>
              <a:t> </a:t>
            </a:r>
            <a:r>
              <a:rPr lang="de-DE" sz="1800" dirty="0" err="1" smtClean="0"/>
              <a:t>be</a:t>
            </a:r>
            <a:r>
              <a:rPr lang="de-DE" sz="1800" dirty="0" smtClean="0"/>
              <a:t> </a:t>
            </a:r>
            <a:r>
              <a:rPr lang="de-DE" sz="1800" dirty="0" err="1" smtClean="0"/>
              <a:t>avoided</a:t>
            </a:r>
            <a:r>
              <a:rPr lang="de-DE" sz="1800" dirty="0" smtClean="0"/>
              <a:t> </a:t>
            </a:r>
            <a:r>
              <a:rPr lang="de-DE" sz="1800" dirty="0" err="1" smtClean="0"/>
              <a:t>to</a:t>
            </a:r>
            <a:r>
              <a:rPr lang="de-DE" sz="1800" dirty="0" smtClean="0"/>
              <a:t> </a:t>
            </a:r>
            <a:r>
              <a:rPr lang="de-DE" sz="1800" dirty="0" err="1" smtClean="0"/>
              <a:t>guarantee</a:t>
            </a:r>
            <a:r>
              <a:rPr lang="de-DE" sz="1800" dirty="0" smtClean="0"/>
              <a:t> response-time </a:t>
            </a:r>
            <a:r>
              <a:rPr lang="de-DE" sz="1800" dirty="0" err="1" smtClean="0"/>
              <a:t>constraints</a:t>
            </a:r>
            <a:r>
              <a:rPr lang="de-DE" sz="1800" dirty="0" smtClean="0"/>
              <a:t> </a:t>
            </a:r>
            <a:r>
              <a:rPr lang="de-DE" sz="1800" dirty="0" err="1" smtClean="0"/>
              <a:t>are</a:t>
            </a:r>
            <a:r>
              <a:rPr lang="de-DE" sz="1800" dirty="0" smtClean="0"/>
              <a:t> </a:t>
            </a:r>
            <a:r>
              <a:rPr lang="de-DE" sz="1800" dirty="0" err="1" smtClean="0"/>
              <a:t>met</a:t>
            </a:r>
            <a:r>
              <a:rPr lang="de-DE" sz="1800" dirty="0" smtClean="0"/>
              <a:t> in </a:t>
            </a:r>
            <a:r>
              <a:rPr lang="de-DE" sz="1800" dirty="0" err="1" smtClean="0"/>
              <a:t>every</a:t>
            </a:r>
            <a:r>
              <a:rPr lang="de-DE" sz="1800" dirty="0" smtClean="0"/>
              <a:t> </a:t>
            </a:r>
            <a:r>
              <a:rPr lang="de-DE" sz="1800" dirty="0" err="1" smtClean="0"/>
              <a:t>condition</a:t>
            </a:r>
            <a:endParaRPr lang="de-DE" sz="1800" dirty="0" smtClean="0"/>
          </a:p>
          <a:p>
            <a:r>
              <a:rPr lang="de-DE" sz="1800" b="1" dirty="0" err="1" smtClean="0"/>
              <a:t>Dynamic_cast</a:t>
            </a:r>
            <a:r>
              <a:rPr lang="de-DE" sz="1800" dirty="0" smtClean="0"/>
              <a:t>: </a:t>
            </a:r>
            <a:r>
              <a:rPr lang="de-DE" sz="1800" dirty="0" err="1" smtClean="0"/>
              <a:t>relies</a:t>
            </a:r>
            <a:r>
              <a:rPr lang="de-DE" sz="1800" dirty="0" smtClean="0"/>
              <a:t> on </a:t>
            </a:r>
            <a:r>
              <a:rPr lang="de-DE" sz="1800" dirty="0" err="1" smtClean="0"/>
              <a:t>runtime</a:t>
            </a:r>
            <a:r>
              <a:rPr lang="de-DE" sz="1800" dirty="0" smtClean="0"/>
              <a:t> type </a:t>
            </a:r>
            <a:r>
              <a:rPr lang="de-DE" sz="1800" dirty="0" err="1" smtClean="0"/>
              <a:t>information</a:t>
            </a:r>
            <a:r>
              <a:rPr lang="de-DE" sz="1800" dirty="0" smtClean="0"/>
              <a:t>, </a:t>
            </a:r>
            <a:r>
              <a:rPr lang="de-DE" sz="1800" dirty="0" err="1" smtClean="0"/>
              <a:t>which</a:t>
            </a:r>
            <a:r>
              <a:rPr lang="de-DE" sz="1800" dirty="0" smtClean="0"/>
              <a:t> </a:t>
            </a:r>
            <a:r>
              <a:rPr lang="de-DE" sz="1800" dirty="0" err="1" smtClean="0"/>
              <a:t>causes</a:t>
            </a:r>
            <a:r>
              <a:rPr lang="de-DE" sz="1800" dirty="0" smtClean="0"/>
              <a:t> a </a:t>
            </a:r>
            <a:r>
              <a:rPr lang="de-DE" sz="1800" dirty="0" err="1" smtClean="0"/>
              <a:t>performance</a:t>
            </a:r>
            <a:r>
              <a:rPr lang="de-DE" sz="1800" dirty="0" smtClean="0"/>
              <a:t> </a:t>
            </a:r>
            <a:r>
              <a:rPr lang="de-DE" sz="1800" dirty="0" err="1" smtClean="0"/>
              <a:t>overhead</a:t>
            </a:r>
            <a:r>
              <a:rPr lang="de-DE" sz="1800" dirty="0" smtClean="0"/>
              <a:t>. Additional </a:t>
            </a:r>
            <a:r>
              <a:rPr lang="de-DE" sz="1800" dirty="0" err="1" smtClean="0"/>
              <a:t>operations</a:t>
            </a:r>
            <a:r>
              <a:rPr lang="de-DE" sz="1800" dirty="0" smtClean="0"/>
              <a:t> </a:t>
            </a:r>
            <a:r>
              <a:rPr lang="de-DE" sz="1800" dirty="0" err="1" smtClean="0"/>
              <a:t>can</a:t>
            </a:r>
            <a:r>
              <a:rPr lang="de-DE" sz="1800" dirty="0" smtClean="0"/>
              <a:t> </a:t>
            </a:r>
            <a:r>
              <a:rPr lang="de-DE" sz="1800" dirty="0" err="1" smtClean="0"/>
              <a:t>introduce</a:t>
            </a:r>
            <a:r>
              <a:rPr lang="de-DE" sz="1800" dirty="0" smtClean="0"/>
              <a:t> non-</a:t>
            </a:r>
            <a:r>
              <a:rPr lang="de-DE" sz="1800" dirty="0" err="1" smtClean="0"/>
              <a:t>deterministic</a:t>
            </a:r>
            <a:r>
              <a:rPr lang="de-DE" sz="1800" dirty="0" smtClean="0"/>
              <a:t> </a:t>
            </a:r>
            <a:r>
              <a:rPr lang="de-DE" sz="1800" dirty="0" err="1" smtClean="0"/>
              <a:t>timing</a:t>
            </a:r>
            <a:endParaRPr lang="de-DE" sz="1800" dirty="0" smtClean="0"/>
          </a:p>
          <a:p>
            <a:r>
              <a:rPr lang="de-DE" sz="1800" b="1" dirty="0" err="1" smtClean="0"/>
              <a:t>Worst</a:t>
            </a:r>
            <a:r>
              <a:rPr lang="de-DE" sz="1800" b="1" dirty="0" err="1"/>
              <a:t>-</a:t>
            </a:r>
            <a:r>
              <a:rPr lang="de-DE" sz="1800" b="1" dirty="0" err="1" smtClean="0"/>
              <a:t>case</a:t>
            </a:r>
            <a:r>
              <a:rPr lang="de-DE" sz="1800" b="1" dirty="0" smtClean="0"/>
              <a:t> </a:t>
            </a:r>
            <a:r>
              <a:rPr lang="de-DE" sz="1800" b="1" dirty="0" err="1" smtClean="0"/>
              <a:t>execution</a:t>
            </a:r>
            <a:r>
              <a:rPr lang="de-DE" sz="1800" b="1" dirty="0" smtClean="0"/>
              <a:t> time: </a:t>
            </a:r>
            <a:r>
              <a:rPr lang="de-DE" sz="1800" dirty="0" err="1" smtClean="0"/>
              <a:t>execution</a:t>
            </a:r>
            <a:r>
              <a:rPr lang="de-DE" sz="1800" dirty="0" smtClean="0"/>
              <a:t> time </a:t>
            </a:r>
            <a:r>
              <a:rPr lang="de-DE" sz="1800" dirty="0" err="1" smtClean="0"/>
              <a:t>of</a:t>
            </a:r>
            <a:r>
              <a:rPr lang="de-DE" sz="1800" dirty="0" smtClean="0"/>
              <a:t> </a:t>
            </a:r>
            <a:r>
              <a:rPr lang="de-DE" sz="1800" dirty="0" err="1" smtClean="0"/>
              <a:t>the</a:t>
            </a:r>
            <a:r>
              <a:rPr lang="de-DE" sz="1800" dirty="0" smtClean="0"/>
              <a:t> </a:t>
            </a:r>
            <a:r>
              <a:rPr lang="de-DE" sz="1800" dirty="0" err="1" smtClean="0"/>
              <a:t>program</a:t>
            </a:r>
            <a:r>
              <a:rPr lang="de-DE" sz="1800" dirty="0" smtClean="0"/>
              <a:t> </a:t>
            </a:r>
            <a:r>
              <a:rPr lang="de-DE" sz="1800" dirty="0" err="1" smtClean="0"/>
              <a:t>and</a:t>
            </a:r>
            <a:r>
              <a:rPr lang="de-DE" sz="1800" dirty="0" smtClean="0"/>
              <a:t> </a:t>
            </a:r>
            <a:r>
              <a:rPr lang="de-DE" sz="1800" dirty="0" err="1" smtClean="0"/>
              <a:t>possible</a:t>
            </a:r>
            <a:r>
              <a:rPr lang="de-DE" sz="1800" dirty="0" smtClean="0"/>
              <a:t> </a:t>
            </a:r>
            <a:r>
              <a:rPr lang="de-DE" sz="1800" dirty="0" err="1" smtClean="0"/>
              <a:t>exceptions</a:t>
            </a:r>
            <a:r>
              <a:rPr lang="de-DE" sz="1800" dirty="0" smtClean="0"/>
              <a:t> </a:t>
            </a:r>
            <a:r>
              <a:rPr lang="de-DE" sz="1800" dirty="0" err="1" smtClean="0"/>
              <a:t>within</a:t>
            </a:r>
            <a:r>
              <a:rPr lang="de-DE" sz="1800" dirty="0" smtClean="0"/>
              <a:t> </a:t>
            </a:r>
            <a:r>
              <a:rPr lang="de-DE" sz="1800" dirty="0" err="1" smtClean="0"/>
              <a:t>the</a:t>
            </a:r>
            <a:r>
              <a:rPr lang="de-DE" sz="1800" dirty="0" smtClean="0"/>
              <a:t> </a:t>
            </a:r>
            <a:r>
              <a:rPr lang="de-DE" sz="1800" dirty="0" err="1" smtClean="0"/>
              <a:t>program</a:t>
            </a:r>
            <a:r>
              <a:rPr lang="de-DE" sz="1800" dirty="0" smtClean="0"/>
              <a:t> </a:t>
            </a:r>
            <a:r>
              <a:rPr lang="de-DE" sz="1800" dirty="0" err="1" smtClean="0"/>
              <a:t>should</a:t>
            </a:r>
            <a:r>
              <a:rPr lang="de-DE" sz="1800" dirty="0" smtClean="0"/>
              <a:t> </a:t>
            </a:r>
            <a:r>
              <a:rPr lang="de-DE" sz="1800" dirty="0" err="1" smtClean="0"/>
              <a:t>be</a:t>
            </a:r>
            <a:r>
              <a:rPr lang="de-DE" sz="1800" dirty="0" smtClean="0"/>
              <a:t> </a:t>
            </a:r>
            <a:r>
              <a:rPr lang="de-DE" sz="1800" dirty="0" err="1" smtClean="0"/>
              <a:t>analyzed</a:t>
            </a:r>
            <a:r>
              <a:rPr lang="de-DE" sz="1800" dirty="0"/>
              <a:t> </a:t>
            </a:r>
            <a:r>
              <a:rPr lang="de-DE" sz="1800" dirty="0" err="1" smtClean="0"/>
              <a:t>to</a:t>
            </a:r>
            <a:r>
              <a:rPr lang="de-DE" sz="1800" dirty="0" smtClean="0"/>
              <a:t> </a:t>
            </a:r>
            <a:r>
              <a:rPr lang="de-DE" sz="1800" dirty="0" err="1" smtClean="0"/>
              <a:t>make</a:t>
            </a:r>
            <a:r>
              <a:rPr lang="de-DE" sz="1800" dirty="0" smtClean="0"/>
              <a:t> </a:t>
            </a:r>
            <a:r>
              <a:rPr lang="de-DE" sz="1800" dirty="0" err="1" smtClean="0"/>
              <a:t>sure</a:t>
            </a:r>
            <a:r>
              <a:rPr lang="de-DE" sz="1800" dirty="0" smtClean="0"/>
              <a:t> mit </a:t>
            </a:r>
            <a:r>
              <a:rPr lang="de-DE" sz="1800" dirty="0" err="1" smtClean="0"/>
              <a:t>meets</a:t>
            </a:r>
            <a:r>
              <a:rPr lang="de-DE" sz="1800" dirty="0" smtClean="0"/>
              <a:t> </a:t>
            </a:r>
            <a:r>
              <a:rPr lang="de-DE" sz="1800" dirty="0" err="1" smtClean="0"/>
              <a:t>the</a:t>
            </a:r>
            <a:r>
              <a:rPr lang="de-DE" sz="1800" dirty="0" smtClean="0"/>
              <a:t> time </a:t>
            </a:r>
            <a:r>
              <a:rPr lang="de-DE" sz="1800" dirty="0" err="1" smtClean="0"/>
              <a:t>constraint</a:t>
            </a:r>
            <a:r>
              <a:rPr lang="de-DE" sz="1800" dirty="0" smtClean="0"/>
              <a:t> </a:t>
            </a:r>
            <a:r>
              <a:rPr lang="de-DE" sz="1800" dirty="0" err="1" smtClean="0"/>
              <a:t>requirements</a:t>
            </a:r>
            <a:r>
              <a:rPr lang="de-DE" sz="1800" dirty="0" smtClean="0"/>
              <a:t>.</a:t>
            </a:r>
          </a:p>
          <a:p>
            <a:r>
              <a:rPr lang="de-DE" sz="1800" b="1" dirty="0" smtClean="0"/>
              <a:t>Dynamic </a:t>
            </a:r>
            <a:r>
              <a:rPr lang="de-DE" sz="1800" b="1" dirty="0" err="1" smtClean="0"/>
              <a:t>memory</a:t>
            </a:r>
            <a:r>
              <a:rPr lang="de-DE" sz="1800" b="1" dirty="0"/>
              <a:t> </a:t>
            </a:r>
            <a:r>
              <a:rPr lang="de-DE" sz="1800" b="1" dirty="0" err="1" smtClean="0"/>
              <a:t>management</a:t>
            </a:r>
            <a:r>
              <a:rPr lang="de-DE" sz="1800" b="1" dirty="0" smtClean="0"/>
              <a:t>: </a:t>
            </a:r>
            <a:r>
              <a:rPr lang="de-DE" sz="1800" dirty="0" smtClean="0"/>
              <a:t>Dynamic </a:t>
            </a:r>
            <a:r>
              <a:rPr lang="de-DE" sz="1800" dirty="0" err="1" smtClean="0"/>
              <a:t>memory</a:t>
            </a:r>
            <a:r>
              <a:rPr lang="de-DE" sz="1800" dirty="0" smtClean="0"/>
              <a:t> </a:t>
            </a:r>
            <a:r>
              <a:rPr lang="de-DE" sz="1800" dirty="0" err="1" smtClean="0"/>
              <a:t>allocation</a:t>
            </a:r>
            <a:r>
              <a:rPr lang="de-DE" sz="1800" dirty="0" smtClean="0"/>
              <a:t> </a:t>
            </a:r>
            <a:r>
              <a:rPr lang="de-DE" sz="1800" dirty="0" err="1" smtClean="0"/>
              <a:t>and</a:t>
            </a:r>
            <a:r>
              <a:rPr lang="de-DE" sz="1800" dirty="0" smtClean="0"/>
              <a:t> </a:t>
            </a:r>
            <a:r>
              <a:rPr lang="de-DE" sz="1800" dirty="0" err="1" smtClean="0"/>
              <a:t>deallocation</a:t>
            </a:r>
            <a:r>
              <a:rPr lang="de-DE" sz="1800" dirty="0" smtClean="0"/>
              <a:t> </a:t>
            </a:r>
            <a:r>
              <a:rPr lang="de-DE" sz="1800" dirty="0" err="1" smtClean="0"/>
              <a:t>should</a:t>
            </a:r>
            <a:r>
              <a:rPr lang="de-DE" sz="1800" dirty="0" smtClean="0"/>
              <a:t> </a:t>
            </a:r>
            <a:r>
              <a:rPr lang="de-DE" sz="1800" dirty="0" err="1" smtClean="0"/>
              <a:t>guarantee</a:t>
            </a:r>
            <a:r>
              <a:rPr lang="de-DE" sz="1800" dirty="0" smtClean="0"/>
              <a:t> a </a:t>
            </a:r>
            <a:r>
              <a:rPr lang="de-DE" sz="1800" dirty="0" err="1" smtClean="0"/>
              <a:t>maximum</a:t>
            </a:r>
            <a:r>
              <a:rPr lang="de-DE" sz="1800" dirty="0" smtClean="0"/>
              <a:t> </a:t>
            </a:r>
            <a:r>
              <a:rPr lang="de-DE" sz="1800" dirty="0" err="1" smtClean="0"/>
              <a:t>execution</a:t>
            </a:r>
            <a:r>
              <a:rPr lang="de-DE" sz="1800" dirty="0" smtClean="0"/>
              <a:t> time.</a:t>
            </a:r>
          </a:p>
          <a:p>
            <a:r>
              <a:rPr lang="de-DE" sz="1800" b="1" dirty="0" err="1" smtClean="0"/>
              <a:t>Recursive</a:t>
            </a:r>
            <a:r>
              <a:rPr lang="de-DE" sz="1800" b="1" dirty="0" smtClean="0"/>
              <a:t> </a:t>
            </a:r>
            <a:r>
              <a:rPr lang="de-DE" sz="1800" b="1" dirty="0" err="1" smtClean="0"/>
              <a:t>function</a:t>
            </a:r>
            <a:r>
              <a:rPr lang="de-DE" sz="1800" b="1" dirty="0" smtClean="0"/>
              <a:t> </a:t>
            </a:r>
            <a:r>
              <a:rPr lang="de-DE" sz="1800" b="1" dirty="0" err="1" smtClean="0"/>
              <a:t>calls</a:t>
            </a:r>
            <a:r>
              <a:rPr lang="de-DE" sz="1800" b="1" dirty="0" smtClean="0"/>
              <a:t>: </a:t>
            </a:r>
            <a:r>
              <a:rPr lang="de-DE" sz="1800" dirty="0" err="1" smtClean="0"/>
              <a:t>Avoid</a:t>
            </a:r>
            <a:r>
              <a:rPr lang="de-DE" sz="1800" dirty="0" smtClean="0"/>
              <a:t> </a:t>
            </a:r>
            <a:r>
              <a:rPr lang="de-DE" sz="1800" dirty="0" err="1" smtClean="0"/>
              <a:t>recursive</a:t>
            </a:r>
            <a:r>
              <a:rPr lang="de-DE" sz="1800" dirty="0" smtClean="0"/>
              <a:t> </a:t>
            </a:r>
            <a:r>
              <a:rPr lang="de-DE" sz="1800" dirty="0" err="1" smtClean="0"/>
              <a:t>function</a:t>
            </a:r>
            <a:r>
              <a:rPr lang="de-DE" sz="1800" dirty="0" smtClean="0"/>
              <a:t> </a:t>
            </a:r>
            <a:r>
              <a:rPr lang="de-DE" sz="1800" dirty="0" err="1" smtClean="0"/>
              <a:t>calls</a:t>
            </a:r>
            <a:r>
              <a:rPr lang="de-DE" sz="1800" dirty="0" smtClean="0"/>
              <a:t>, </a:t>
            </a:r>
            <a:r>
              <a:rPr lang="de-DE" sz="1800" dirty="0" err="1" smtClean="0"/>
              <a:t>as</a:t>
            </a:r>
            <a:r>
              <a:rPr lang="de-DE" sz="1800" dirty="0" smtClean="0"/>
              <a:t> </a:t>
            </a:r>
            <a:r>
              <a:rPr lang="de-DE" sz="1800" dirty="0" err="1" smtClean="0"/>
              <a:t>it</a:t>
            </a:r>
            <a:r>
              <a:rPr lang="de-DE" sz="1800" dirty="0" smtClean="0"/>
              <a:t> </a:t>
            </a:r>
            <a:r>
              <a:rPr lang="de-DE" sz="1800" dirty="0" err="1" smtClean="0"/>
              <a:t>can</a:t>
            </a:r>
            <a:r>
              <a:rPr lang="de-DE" sz="1800" dirty="0" smtClean="0"/>
              <a:t> </a:t>
            </a:r>
            <a:r>
              <a:rPr lang="de-DE" sz="1800" dirty="0" err="1" smtClean="0"/>
              <a:t>become</a:t>
            </a:r>
            <a:r>
              <a:rPr lang="de-DE" sz="1800" dirty="0" smtClean="0"/>
              <a:t> </a:t>
            </a:r>
            <a:r>
              <a:rPr lang="de-DE" sz="1800" dirty="0" err="1" smtClean="0"/>
              <a:t>difficult</a:t>
            </a:r>
            <a:r>
              <a:rPr lang="de-DE" sz="1800" dirty="0" smtClean="0"/>
              <a:t> </a:t>
            </a:r>
            <a:r>
              <a:rPr lang="de-DE" sz="1800" dirty="0" err="1" smtClean="0"/>
              <a:t>for</a:t>
            </a:r>
            <a:r>
              <a:rPr lang="de-DE" sz="1800" dirty="0" smtClean="0"/>
              <a:t> </a:t>
            </a:r>
            <a:r>
              <a:rPr lang="de-DE" sz="1800" dirty="0" err="1" smtClean="0"/>
              <a:t>the</a:t>
            </a:r>
            <a:r>
              <a:rPr lang="de-DE" sz="1800" dirty="0" smtClean="0"/>
              <a:t> </a:t>
            </a:r>
            <a:r>
              <a:rPr lang="de-DE" sz="1800" dirty="0" err="1" smtClean="0"/>
              <a:t>programmer</a:t>
            </a:r>
            <a:r>
              <a:rPr lang="de-DE" sz="1800" dirty="0" smtClean="0"/>
              <a:t> </a:t>
            </a:r>
            <a:r>
              <a:rPr lang="de-DE" sz="1800" dirty="0" err="1" smtClean="0"/>
              <a:t>to</a:t>
            </a:r>
            <a:r>
              <a:rPr lang="de-DE" sz="1800" dirty="0" smtClean="0"/>
              <a:t> </a:t>
            </a:r>
            <a:r>
              <a:rPr lang="de-DE" sz="1800" dirty="0" err="1" smtClean="0"/>
              <a:t>keep</a:t>
            </a:r>
            <a:r>
              <a:rPr lang="de-DE" sz="1800" dirty="0" smtClean="0"/>
              <a:t> </a:t>
            </a:r>
            <a:r>
              <a:rPr lang="de-DE" sz="1800" dirty="0" err="1" smtClean="0"/>
              <a:t>track</a:t>
            </a:r>
            <a:r>
              <a:rPr lang="de-DE" sz="1800" dirty="0" smtClean="0"/>
              <a:t> </a:t>
            </a:r>
            <a:r>
              <a:rPr lang="de-DE" sz="1800" dirty="0" err="1" smtClean="0"/>
              <a:t>of</a:t>
            </a:r>
            <a:r>
              <a:rPr lang="de-DE" sz="1800" dirty="0" smtClean="0"/>
              <a:t> </a:t>
            </a:r>
            <a:r>
              <a:rPr lang="de-DE" sz="1800" dirty="0" err="1" smtClean="0"/>
              <a:t>the</a:t>
            </a:r>
            <a:r>
              <a:rPr lang="de-DE" sz="1800" dirty="0" smtClean="0"/>
              <a:t> </a:t>
            </a:r>
            <a:r>
              <a:rPr lang="de-DE" sz="1800" dirty="0" err="1" smtClean="0"/>
              <a:t>call</a:t>
            </a:r>
            <a:r>
              <a:rPr lang="de-DE" sz="1800" dirty="0" smtClean="0"/>
              <a:t> </a:t>
            </a:r>
            <a:r>
              <a:rPr lang="de-DE" sz="1800" dirty="0" err="1" smtClean="0"/>
              <a:t>depth</a:t>
            </a:r>
            <a:r>
              <a:rPr lang="de-DE" sz="1800" dirty="0" smtClean="0"/>
              <a:t> </a:t>
            </a:r>
            <a:r>
              <a:rPr lang="de-DE" sz="1800" dirty="0" err="1" smtClean="0"/>
              <a:t>and</a:t>
            </a:r>
            <a:r>
              <a:rPr lang="de-DE" sz="1800" dirty="0" smtClean="0"/>
              <a:t> </a:t>
            </a:r>
            <a:r>
              <a:rPr lang="de-DE" sz="1800" dirty="0" err="1" smtClean="0"/>
              <a:t>the</a:t>
            </a:r>
            <a:r>
              <a:rPr lang="de-DE" sz="1800" dirty="0" smtClean="0"/>
              <a:t> </a:t>
            </a:r>
            <a:r>
              <a:rPr lang="de-DE" sz="1800" dirty="0" err="1" smtClean="0"/>
              <a:t>resulting</a:t>
            </a:r>
            <a:r>
              <a:rPr lang="de-DE" sz="1800" dirty="0" smtClean="0"/>
              <a:t> </a:t>
            </a:r>
            <a:r>
              <a:rPr lang="de-DE" sz="1800" dirty="0" err="1" smtClean="0"/>
              <a:t>stack</a:t>
            </a:r>
            <a:r>
              <a:rPr lang="de-DE" sz="1800" dirty="0" smtClean="0"/>
              <a:t> </a:t>
            </a:r>
            <a:r>
              <a:rPr lang="de-DE" sz="1800" dirty="0" err="1" smtClean="0"/>
              <a:t>size</a:t>
            </a:r>
            <a:r>
              <a:rPr lang="de-DE" sz="1800" dirty="0" smtClean="0"/>
              <a:t>. A potential </a:t>
            </a:r>
            <a:r>
              <a:rPr lang="de-DE" sz="1800" dirty="0" err="1" smtClean="0"/>
              <a:t>stack</a:t>
            </a:r>
            <a:r>
              <a:rPr lang="de-DE" sz="1800" dirty="0" smtClean="0"/>
              <a:t> </a:t>
            </a:r>
            <a:r>
              <a:rPr lang="de-DE" sz="1800" dirty="0" err="1" smtClean="0"/>
              <a:t>overflow</a:t>
            </a:r>
            <a:r>
              <a:rPr lang="de-DE" sz="1800" dirty="0" smtClean="0"/>
              <a:t> </a:t>
            </a:r>
            <a:r>
              <a:rPr lang="de-DE" sz="1800" dirty="0" err="1" smtClean="0"/>
              <a:t>can</a:t>
            </a:r>
            <a:r>
              <a:rPr lang="de-DE" sz="1800" dirty="0" smtClean="0"/>
              <a:t> </a:t>
            </a:r>
            <a:r>
              <a:rPr lang="de-DE" sz="1800" dirty="0" err="1" smtClean="0"/>
              <a:t>cause</a:t>
            </a:r>
            <a:r>
              <a:rPr lang="de-DE" sz="1800" dirty="0" smtClean="0"/>
              <a:t> </a:t>
            </a:r>
            <a:r>
              <a:rPr lang="de-DE" sz="1800" dirty="0" err="1" smtClean="0"/>
              <a:t>memory</a:t>
            </a:r>
            <a:r>
              <a:rPr lang="de-DE" sz="1800" dirty="0" smtClean="0"/>
              <a:t> </a:t>
            </a:r>
            <a:r>
              <a:rPr lang="de-DE" sz="1800" dirty="0" err="1" smtClean="0"/>
              <a:t>corruption</a:t>
            </a:r>
            <a:r>
              <a:rPr lang="de-DE" sz="1800" dirty="0" smtClean="0"/>
              <a:t> </a:t>
            </a:r>
            <a:r>
              <a:rPr lang="de-DE" sz="1800" dirty="0" err="1" smtClean="0"/>
              <a:t>and</a:t>
            </a:r>
            <a:r>
              <a:rPr lang="de-DE" sz="1800" dirty="0" smtClean="0"/>
              <a:t> </a:t>
            </a:r>
            <a:r>
              <a:rPr lang="de-DE" sz="1800" dirty="0" err="1" smtClean="0"/>
              <a:t>exceptions</a:t>
            </a:r>
            <a:r>
              <a:rPr lang="de-DE" sz="1800" dirty="0" smtClean="0"/>
              <a:t>.</a:t>
            </a:r>
          </a:p>
          <a:p>
            <a:r>
              <a:rPr lang="de-DE" sz="1800" b="1" dirty="0" err="1" smtClean="0"/>
              <a:t>Program</a:t>
            </a:r>
            <a:r>
              <a:rPr lang="de-DE" sz="1800" b="1" dirty="0" smtClean="0"/>
              <a:t> </a:t>
            </a:r>
            <a:r>
              <a:rPr lang="de-DE" sz="1800" b="1" dirty="0" err="1" smtClean="0"/>
              <a:t>termination</a:t>
            </a:r>
            <a:r>
              <a:rPr lang="de-DE" sz="1800" b="1" dirty="0" smtClean="0"/>
              <a:t>: </a:t>
            </a:r>
            <a:r>
              <a:rPr lang="en-US" sz="1800" dirty="0"/>
              <a:t>Program should not be abruptly terminated, in particular no invocation of </a:t>
            </a:r>
            <a:r>
              <a:rPr lang="en-US" sz="1800" dirty="0" err="1"/>
              <a:t>std</a:t>
            </a:r>
            <a:r>
              <a:rPr lang="en-US" sz="1800" dirty="0"/>
              <a:t>::abort(), </a:t>
            </a:r>
            <a:r>
              <a:rPr lang="en-US" sz="1800" dirty="0" err="1"/>
              <a:t>std</a:t>
            </a:r>
            <a:r>
              <a:rPr lang="en-US" sz="1800" dirty="0"/>
              <a:t>::</a:t>
            </a:r>
            <a:r>
              <a:rPr lang="en-US" sz="1800" dirty="0" err="1"/>
              <a:t>quick_exit</a:t>
            </a:r>
            <a:r>
              <a:rPr lang="en-US" sz="1800" dirty="0"/>
              <a:t>(), </a:t>
            </a:r>
            <a:r>
              <a:rPr lang="en-US" sz="1800" dirty="0" err="1"/>
              <a:t>std</a:t>
            </a:r>
            <a:r>
              <a:rPr lang="en-US" sz="1800" dirty="0"/>
              <a:t>::_Exit(), </a:t>
            </a:r>
            <a:r>
              <a:rPr lang="en-US" sz="1800" dirty="0" err="1"/>
              <a:t>std</a:t>
            </a:r>
            <a:r>
              <a:rPr lang="en-US" sz="1800" dirty="0"/>
              <a:t>::terminate</a:t>
            </a:r>
            <a:r>
              <a:rPr lang="en-US" sz="1800" dirty="0" smtClean="0"/>
              <a:t>(). This sudden stop of execution is non-deterministic.</a:t>
            </a:r>
            <a:endParaRPr lang="en-US" sz="1800" b="1" dirty="0"/>
          </a:p>
          <a:p>
            <a:endParaRPr lang="de-DE" b="1"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68</a:t>
            </a:fld>
            <a:endParaRPr lang="en-US" dirty="0"/>
          </a:p>
        </p:txBody>
      </p:sp>
    </p:spTree>
    <p:extLst>
      <p:ext uri="{BB962C8B-B14F-4D97-AF65-F5344CB8AC3E}">
        <p14:creationId xmlns:p14="http://schemas.microsoft.com/office/powerpoint/2010/main" val="33996942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AUTOSAR </a:t>
            </a:r>
            <a:r>
              <a:rPr lang="en-US" dirty="0" smtClean="0">
                <a:solidFill>
                  <a:schemeClr val="bg2"/>
                </a:solidFill>
              </a:rPr>
              <a:t>Guidelines</a:t>
            </a:r>
            <a:endParaRPr lang="de-DE" dirty="0" smtClean="0"/>
          </a:p>
          <a:p>
            <a:r>
              <a:rPr lang="de-DE" dirty="0" smtClean="0"/>
              <a:t>Strong </a:t>
            </a:r>
            <a:r>
              <a:rPr lang="de-DE" dirty="0" err="1" smtClean="0"/>
              <a:t>Typing</a:t>
            </a:r>
            <a:endParaRPr lang="de-DE" dirty="0"/>
          </a:p>
        </p:txBody>
      </p:sp>
      <p:sp>
        <p:nvSpPr>
          <p:cNvPr id="3" name="Textplatzhalter 2"/>
          <p:cNvSpPr>
            <a:spLocks noGrp="1"/>
          </p:cNvSpPr>
          <p:nvPr>
            <p:ph type="body" sz="quarter" idx="10"/>
          </p:nvPr>
        </p:nvSpPr>
        <p:spPr/>
        <p:txBody>
          <a:bodyPr/>
          <a:lstStyle/>
          <a:p>
            <a:pPr marL="0" indent="0">
              <a:buNone/>
            </a:pPr>
            <a:r>
              <a:rPr lang="de-DE" sz="1800" dirty="0" smtClean="0"/>
              <a:t>Variable </a:t>
            </a:r>
            <a:r>
              <a:rPr lang="de-DE" sz="1800" dirty="0" err="1" smtClean="0"/>
              <a:t>Types</a:t>
            </a:r>
            <a:r>
              <a:rPr lang="de-DE" sz="1800" dirty="0" smtClean="0"/>
              <a:t>:</a:t>
            </a:r>
          </a:p>
          <a:p>
            <a:r>
              <a:rPr lang="de-DE" sz="1800" dirty="0" smtClean="0"/>
              <a:t>Do not </a:t>
            </a:r>
            <a:r>
              <a:rPr lang="de-DE" sz="1800" dirty="0" err="1" smtClean="0"/>
              <a:t>use</a:t>
            </a:r>
            <a:r>
              <a:rPr lang="de-DE" sz="1800" dirty="0" smtClean="0"/>
              <a:t> </a:t>
            </a:r>
            <a:r>
              <a:rPr lang="de-DE" sz="1800" dirty="0" err="1" smtClean="0"/>
              <a:t>basic</a:t>
            </a:r>
            <a:r>
              <a:rPr lang="de-DE" sz="1800" dirty="0" smtClean="0"/>
              <a:t> </a:t>
            </a:r>
            <a:r>
              <a:rPr lang="de-DE" sz="1800" dirty="0" err="1" smtClean="0"/>
              <a:t>numerical</a:t>
            </a:r>
            <a:r>
              <a:rPr lang="de-DE" sz="1800" dirty="0" smtClean="0"/>
              <a:t> </a:t>
            </a:r>
            <a:r>
              <a:rPr lang="de-DE" sz="1800" dirty="0" err="1" smtClean="0"/>
              <a:t>types</a:t>
            </a:r>
            <a:r>
              <a:rPr lang="de-DE" sz="1800" dirty="0" smtClean="0"/>
              <a:t> </a:t>
            </a:r>
            <a:r>
              <a:rPr lang="de-DE" sz="1800" dirty="0" err="1"/>
              <a:t>char</a:t>
            </a:r>
            <a:r>
              <a:rPr lang="de-DE" sz="1800" dirty="0"/>
              <a:t>, </a:t>
            </a:r>
            <a:r>
              <a:rPr lang="de-DE" sz="1800" dirty="0" err="1"/>
              <a:t>int</a:t>
            </a:r>
            <a:r>
              <a:rPr lang="de-DE" sz="1800" dirty="0"/>
              <a:t>, </a:t>
            </a:r>
            <a:r>
              <a:rPr lang="de-DE" sz="1800" dirty="0" err="1"/>
              <a:t>short</a:t>
            </a:r>
            <a:r>
              <a:rPr lang="de-DE" sz="1800" dirty="0"/>
              <a:t>, </a:t>
            </a:r>
            <a:r>
              <a:rPr lang="de-DE" sz="1800" dirty="0" err="1" smtClean="0"/>
              <a:t>long</a:t>
            </a:r>
            <a:r>
              <a:rPr lang="de-DE" sz="1800" dirty="0" smtClean="0"/>
              <a:t>, </a:t>
            </a:r>
            <a:r>
              <a:rPr lang="de-DE" sz="1800" dirty="0" err="1" smtClean="0"/>
              <a:t>as</a:t>
            </a:r>
            <a:r>
              <a:rPr lang="de-DE" sz="1800" dirty="0" smtClean="0"/>
              <a:t> </a:t>
            </a:r>
            <a:r>
              <a:rPr lang="de-DE" sz="1800" dirty="0" err="1" smtClean="0"/>
              <a:t>they</a:t>
            </a:r>
            <a:r>
              <a:rPr lang="de-DE" sz="1800" dirty="0" smtClean="0"/>
              <a:t> </a:t>
            </a:r>
            <a:r>
              <a:rPr lang="de-DE" sz="1800" dirty="0" err="1" smtClean="0"/>
              <a:t>are</a:t>
            </a:r>
            <a:r>
              <a:rPr lang="de-DE" sz="1800" dirty="0" smtClean="0"/>
              <a:t> </a:t>
            </a:r>
            <a:r>
              <a:rPr lang="de-DE" sz="1800" dirty="0" err="1" smtClean="0"/>
              <a:t>architecture</a:t>
            </a:r>
            <a:r>
              <a:rPr lang="de-DE" sz="1800" dirty="0" smtClean="0"/>
              <a:t>/</a:t>
            </a:r>
            <a:r>
              <a:rPr lang="de-DE" sz="1800" dirty="0" err="1" smtClean="0"/>
              <a:t>compiler</a:t>
            </a:r>
            <a:r>
              <a:rPr lang="de-DE" sz="1800" dirty="0" smtClean="0"/>
              <a:t> </a:t>
            </a:r>
            <a:r>
              <a:rPr lang="de-DE" sz="1800" dirty="0" err="1" smtClean="0"/>
              <a:t>specific</a:t>
            </a:r>
            <a:r>
              <a:rPr lang="de-DE" sz="1800" dirty="0" smtClean="0"/>
              <a:t>.</a:t>
            </a:r>
          </a:p>
          <a:p>
            <a:pPr marL="215900" lvl="1" indent="0">
              <a:buNone/>
            </a:pPr>
            <a:r>
              <a:rPr lang="de-DE" dirty="0" err="1" smtClean="0"/>
              <a:t>Use</a:t>
            </a:r>
            <a:r>
              <a:rPr lang="de-DE" dirty="0" smtClean="0"/>
              <a:t> </a:t>
            </a:r>
            <a:r>
              <a:rPr lang="de-DE" dirty="0" err="1" smtClean="0"/>
              <a:t>specific-length</a:t>
            </a:r>
            <a:r>
              <a:rPr lang="de-DE" dirty="0" smtClean="0"/>
              <a:t> </a:t>
            </a:r>
            <a:r>
              <a:rPr lang="de-DE" dirty="0" err="1" smtClean="0"/>
              <a:t>types</a:t>
            </a:r>
            <a:r>
              <a:rPr lang="de-DE" dirty="0" smtClean="0"/>
              <a:t> </a:t>
            </a:r>
            <a:r>
              <a:rPr lang="de-DE" dirty="0" err="1" smtClean="0"/>
              <a:t>from</a:t>
            </a:r>
            <a:r>
              <a:rPr lang="de-DE" dirty="0" smtClean="0"/>
              <a:t> </a:t>
            </a:r>
            <a:r>
              <a:rPr lang="de-DE" dirty="0" err="1" smtClean="0"/>
              <a:t>the</a:t>
            </a:r>
            <a:r>
              <a:rPr lang="de-DE" dirty="0" smtClean="0"/>
              <a:t> &lt;</a:t>
            </a:r>
            <a:r>
              <a:rPr lang="de-DE" dirty="0" err="1" smtClean="0"/>
              <a:t>cstdint</a:t>
            </a:r>
            <a:r>
              <a:rPr lang="de-DE" dirty="0" smtClean="0"/>
              <a:t>&gt; </a:t>
            </a:r>
            <a:r>
              <a:rPr lang="de-DE" dirty="0" err="1" smtClean="0"/>
              <a:t>header</a:t>
            </a:r>
            <a:r>
              <a:rPr lang="de-DE" dirty="0" smtClean="0"/>
              <a:t>. (</a:t>
            </a:r>
            <a:r>
              <a:rPr lang="de-DE" dirty="0" err="1" smtClean="0"/>
              <a:t>std</a:t>
            </a:r>
            <a:r>
              <a:rPr lang="de-DE" dirty="0" smtClean="0"/>
              <a:t>::int8_t, </a:t>
            </a:r>
            <a:r>
              <a:rPr lang="de-DE" dirty="0" err="1" smtClean="0"/>
              <a:t>std</a:t>
            </a:r>
            <a:r>
              <a:rPr lang="de-DE" dirty="0" smtClean="0"/>
              <a:t>::int16_t,…)</a:t>
            </a:r>
          </a:p>
          <a:p>
            <a:pPr marL="0" indent="0">
              <a:buNone/>
            </a:pPr>
            <a:endParaRPr lang="de-DE" sz="1800" dirty="0"/>
          </a:p>
          <a:p>
            <a:pPr marL="0" indent="0">
              <a:buNone/>
            </a:pPr>
            <a:r>
              <a:rPr lang="de-DE" sz="1800" dirty="0" smtClean="0"/>
              <a:t>Variable </a:t>
            </a:r>
            <a:r>
              <a:rPr lang="de-DE" sz="1800" dirty="0" err="1" smtClean="0"/>
              <a:t>Conversion</a:t>
            </a:r>
            <a:endParaRPr lang="de-DE" sz="1800" dirty="0" smtClean="0"/>
          </a:p>
          <a:p>
            <a:pPr marL="0" indent="0">
              <a:buNone/>
            </a:pPr>
            <a:r>
              <a:rPr lang="de-DE" sz="1800" dirty="0" err="1" smtClean="0"/>
              <a:t>Avoid</a:t>
            </a:r>
            <a:r>
              <a:rPr lang="de-DE" sz="1800" dirty="0" smtClean="0"/>
              <a:t> </a:t>
            </a:r>
            <a:r>
              <a:rPr lang="de-DE" sz="1800" dirty="0" err="1" smtClean="0"/>
              <a:t>data</a:t>
            </a:r>
            <a:r>
              <a:rPr lang="de-DE" sz="1800" dirty="0" smtClean="0"/>
              <a:t> </a:t>
            </a:r>
            <a:r>
              <a:rPr lang="de-DE" sz="1800" dirty="0" err="1" smtClean="0"/>
              <a:t>loss</a:t>
            </a:r>
            <a:r>
              <a:rPr lang="de-DE" sz="1800" dirty="0" smtClean="0"/>
              <a:t> </a:t>
            </a:r>
            <a:r>
              <a:rPr lang="de-DE" sz="1800" dirty="0" err="1" smtClean="0"/>
              <a:t>during</a:t>
            </a:r>
            <a:r>
              <a:rPr lang="de-DE" sz="1800" dirty="0" smtClean="0"/>
              <a:t> </a:t>
            </a:r>
            <a:r>
              <a:rPr lang="de-DE" sz="1800" dirty="0" err="1" smtClean="0"/>
              <a:t>data</a:t>
            </a:r>
            <a:r>
              <a:rPr lang="de-DE" sz="1800" dirty="0" smtClean="0"/>
              <a:t> type </a:t>
            </a:r>
            <a:r>
              <a:rPr lang="de-DE" sz="1800" dirty="0" err="1" smtClean="0"/>
              <a:t>conversion</a:t>
            </a:r>
            <a:r>
              <a:rPr lang="de-DE" sz="1800" dirty="0" smtClean="0"/>
              <a:t> </a:t>
            </a:r>
            <a:r>
              <a:rPr lang="de-DE" sz="1800" dirty="0" err="1" smtClean="0"/>
              <a:t>and</a:t>
            </a:r>
            <a:r>
              <a:rPr lang="de-DE" sz="1800" dirty="0" smtClean="0"/>
              <a:t> </a:t>
            </a:r>
            <a:r>
              <a:rPr lang="de-DE" sz="1800" dirty="0" err="1" smtClean="0"/>
              <a:t>possible</a:t>
            </a:r>
            <a:r>
              <a:rPr lang="de-DE" sz="1800" dirty="0" smtClean="0"/>
              <a:t> </a:t>
            </a:r>
            <a:r>
              <a:rPr lang="de-DE" sz="1800" dirty="0" err="1" smtClean="0"/>
              <a:t>overflow</a:t>
            </a:r>
            <a:r>
              <a:rPr lang="de-DE" sz="1800" dirty="0"/>
              <a:t> </a:t>
            </a:r>
            <a:r>
              <a:rPr lang="de-DE" sz="1800" dirty="0" err="1" smtClean="0"/>
              <a:t>conditions</a:t>
            </a:r>
            <a:endParaRPr lang="de-DE" sz="1800" dirty="0" smtClean="0"/>
          </a:p>
          <a:p>
            <a:r>
              <a:rPr lang="de-DE" sz="1800" dirty="0" smtClean="0"/>
              <a:t>Constant </a:t>
            </a:r>
            <a:r>
              <a:rPr lang="de-DE" sz="1800" dirty="0" err="1" smtClean="0"/>
              <a:t>values</a:t>
            </a:r>
            <a:r>
              <a:rPr lang="de-DE" sz="1800" dirty="0" smtClean="0"/>
              <a:t> </a:t>
            </a:r>
            <a:r>
              <a:rPr lang="de-DE" sz="1800" dirty="0" err="1" smtClean="0"/>
              <a:t>should</a:t>
            </a:r>
            <a:r>
              <a:rPr lang="de-DE" sz="1800" dirty="0" smtClean="0"/>
              <a:t> not </a:t>
            </a:r>
            <a:r>
              <a:rPr lang="de-DE" sz="1800" dirty="0" err="1" smtClean="0"/>
              <a:t>be</a:t>
            </a:r>
            <a:r>
              <a:rPr lang="de-DE" sz="1800" dirty="0" smtClean="0"/>
              <a:t> </a:t>
            </a:r>
            <a:r>
              <a:rPr lang="de-DE" sz="1800" dirty="0" err="1" smtClean="0"/>
              <a:t>explicitly</a:t>
            </a:r>
            <a:r>
              <a:rPr lang="de-DE" sz="1800" dirty="0" smtClean="0"/>
              <a:t> </a:t>
            </a:r>
            <a:r>
              <a:rPr lang="de-DE" sz="1800" dirty="0" err="1" smtClean="0"/>
              <a:t>converted</a:t>
            </a:r>
            <a:r>
              <a:rPr lang="de-DE" sz="1800" dirty="0" smtClean="0"/>
              <a:t> </a:t>
            </a:r>
            <a:r>
              <a:rPr lang="de-DE" sz="1800" dirty="0" err="1" smtClean="0"/>
              <a:t>from</a:t>
            </a:r>
            <a:r>
              <a:rPr lang="de-DE" sz="1800" dirty="0" smtClean="0"/>
              <a:t> </a:t>
            </a:r>
            <a:r>
              <a:rPr lang="de-DE" sz="1800" dirty="0" err="1" smtClean="0"/>
              <a:t>floating</a:t>
            </a:r>
            <a:r>
              <a:rPr lang="de-DE" sz="1800" dirty="0" smtClean="0"/>
              <a:t> </a:t>
            </a:r>
            <a:r>
              <a:rPr lang="de-DE" sz="1800" dirty="0" err="1" smtClean="0"/>
              <a:t>to</a:t>
            </a:r>
            <a:r>
              <a:rPr lang="de-DE" sz="1800" dirty="0" smtClean="0"/>
              <a:t> integral</a:t>
            </a:r>
          </a:p>
          <a:p>
            <a:pPr marL="0" indent="0">
              <a:buNone/>
            </a:pPr>
            <a:endParaRPr lang="de-DE" sz="1600" dirty="0" smtClean="0"/>
          </a:p>
          <a:p>
            <a:endParaRPr lang="de-DE" sz="1600" dirty="0" smtClean="0"/>
          </a:p>
          <a:p>
            <a:pPr marL="0" indent="0">
              <a:buNone/>
            </a:pPr>
            <a:endParaRPr lang="de-DE" sz="1600" dirty="0"/>
          </a:p>
          <a:p>
            <a:endParaRPr lang="de-DE" sz="1600" dirty="0" smtClean="0"/>
          </a:p>
          <a:p>
            <a:pPr marL="0" indent="0">
              <a:buNone/>
            </a:pPr>
            <a:endParaRPr lang="de-DE" sz="1600" dirty="0"/>
          </a:p>
          <a:p>
            <a:pPr marL="0" indent="0">
              <a:buNone/>
            </a:pPr>
            <a:endParaRPr lang="de-DE" sz="1600" dirty="0"/>
          </a:p>
          <a:p>
            <a:pPr marL="0" indent="0">
              <a:buNone/>
            </a:pPr>
            <a:endParaRPr lang="de-DE" sz="1600"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69</a:t>
            </a:fld>
            <a:endParaRPr lang="en-US" dirty="0"/>
          </a:p>
        </p:txBody>
      </p:sp>
      <p:sp>
        <p:nvSpPr>
          <p:cNvPr id="10" name="Pfeil nach rechts 9"/>
          <p:cNvSpPr/>
          <p:nvPr/>
        </p:nvSpPr>
        <p:spPr>
          <a:xfrm>
            <a:off x="5907310" y="4433671"/>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1F5C8C57-3E90-8741-9581-31D0A874DCE4}"/>
              </a:ext>
            </a:extLst>
          </p:cNvPr>
          <p:cNvSpPr/>
          <p:nvPr/>
        </p:nvSpPr>
        <p:spPr>
          <a:xfrm>
            <a:off x="334800" y="3861048"/>
            <a:ext cx="5293179" cy="144016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0000FF"/>
                </a:solidFill>
                <a:latin typeface="Consolas" panose="020B0609020204030204" pitchFamily="49" charset="0"/>
              </a:rPr>
              <a:t>void</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Fn</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pPr lvl="1"/>
            <a:r>
              <a:rPr lang="de-DE" sz="1200" dirty="0" err="1">
                <a:solidFill>
                  <a:srgbClr val="0000FF"/>
                </a:solidFill>
                <a:latin typeface="Consolas" panose="020B0609020204030204" pitchFamily="49" charset="0"/>
              </a:rPr>
              <a:t>float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4.5</a:t>
            </a:r>
            <a:r>
              <a:rPr lang="de-DE" sz="1200" dirty="0">
                <a:solidFill>
                  <a:srgbClr val="3B3B3B"/>
                </a:solidFill>
                <a:latin typeface="Consolas" panose="020B0609020204030204" pitchFamily="49" charset="0"/>
              </a:rPr>
              <a:t>;</a:t>
            </a:r>
          </a:p>
          <a:p>
            <a:pPr lvl="1"/>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const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x1</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a:t>
            </a:r>
            <a:endParaRPr lang="de-DE" sz="1200" dirty="0" smtClean="0">
              <a:solidFill>
                <a:srgbClr val="008000"/>
              </a:solidFill>
              <a:latin typeface="Consolas" panose="020B0609020204030204" pitchFamily="49" charset="0"/>
            </a:endParaRPr>
          </a:p>
          <a:p>
            <a:pPr lvl="1"/>
            <a:r>
              <a:rPr lang="de-DE" sz="1200" dirty="0" smtClean="0">
                <a:solidFill>
                  <a:srgbClr val="008000"/>
                </a:solidFill>
                <a:latin typeface="Consolas" panose="020B0609020204030204" pitchFamily="49" charset="0"/>
              </a:rPr>
              <a:t>// </a:t>
            </a:r>
            <a:r>
              <a:rPr lang="de-DE" sz="1200" dirty="0">
                <a:solidFill>
                  <a:srgbClr val="008000"/>
                </a:solidFill>
                <a:latin typeface="Consolas" panose="020B0609020204030204" pitchFamily="49" charset="0"/>
              </a:rPr>
              <a:t>Non-</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a:t>
            </a:r>
            <a:r>
              <a:rPr lang="de-DE" sz="1200" dirty="0" smtClean="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conversion</a:t>
            </a:r>
            <a:r>
              <a:rPr lang="de-DE" sz="1200" dirty="0">
                <a:solidFill>
                  <a:srgbClr val="008000"/>
                </a:solidFill>
                <a:latin typeface="Consolas" panose="020B0609020204030204" pitchFamily="49" charset="0"/>
              </a:rPr>
              <a:t> in a </a:t>
            </a:r>
            <a:r>
              <a:rPr lang="de-DE" sz="1200" dirty="0" err="1">
                <a:solidFill>
                  <a:srgbClr val="008000"/>
                </a:solidFill>
                <a:latin typeface="Consolas" panose="020B0609020204030204" pitchFamily="49" charset="0"/>
              </a:rPr>
              <a:t>cvalue</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 </a:t>
            </a:r>
            <a:endParaRPr lang="de-DE" sz="1200" b="0" dirty="0">
              <a:solidFill>
                <a:srgbClr val="3B3B3B"/>
              </a:solidFill>
              <a:effectLst/>
              <a:latin typeface="Consolas" panose="020B0609020204030204" pitchFamily="49" charset="0"/>
            </a:endParaRPr>
          </a:p>
        </p:txBody>
      </p:sp>
      <p:sp>
        <p:nvSpPr>
          <p:cNvPr id="12" name="Rechteck 11">
            <a:extLst>
              <a:ext uri="{FF2B5EF4-FFF2-40B4-BE49-F238E27FC236}">
                <a16:creationId xmlns:a16="http://schemas.microsoft.com/office/drawing/2014/main" id="{1F5C8C57-3E90-8741-9581-31D0A874DCE4}"/>
              </a:ext>
            </a:extLst>
          </p:cNvPr>
          <p:cNvSpPr/>
          <p:nvPr/>
        </p:nvSpPr>
        <p:spPr>
          <a:xfrm>
            <a:off x="6677327" y="3861048"/>
            <a:ext cx="5177473" cy="144016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0000FF"/>
                </a:solidFill>
                <a:latin typeface="Consolas" panose="020B0609020204030204" pitchFamily="49" charset="0"/>
              </a:rPr>
              <a:t>void</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Fn</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pPr lvl="1"/>
            <a:r>
              <a:rPr lang="de-DE" sz="1200" dirty="0" err="1">
                <a:solidFill>
                  <a:srgbClr val="0000FF"/>
                </a:solidFill>
                <a:latin typeface="Consolas" panose="020B0609020204030204" pitchFamily="49" charset="0"/>
              </a:rPr>
              <a:t>float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4.5</a:t>
            </a:r>
            <a:r>
              <a:rPr lang="de-DE" sz="1200" dirty="0">
                <a:solidFill>
                  <a:srgbClr val="3B3B3B"/>
                </a:solidFill>
                <a:latin typeface="Consolas" panose="020B0609020204030204" pitchFamily="49" charset="0"/>
              </a:rPr>
              <a:t>;</a:t>
            </a:r>
          </a:p>
          <a:p>
            <a:pPr lvl="1"/>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x1</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static_cast</a:t>
            </a:r>
            <a:r>
              <a:rPr lang="de-DE" sz="1200" dirty="0">
                <a:solidFill>
                  <a:srgbClr val="000000"/>
                </a:solidFill>
                <a:latin typeface="Consolas" panose="020B0609020204030204" pitchFamily="49" charset="0"/>
              </a:rPr>
              <a:t>&lt;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000000"/>
                </a:solidFill>
                <a:latin typeface="Consolas" panose="020B0609020204030204" pitchFamily="49" charset="0"/>
              </a:rPr>
              <a:t>&gt;</a:t>
            </a:r>
            <a:r>
              <a:rPr lang="de-DE" sz="1200" dirty="0">
                <a:solidFill>
                  <a:srgbClr val="3B3B3B"/>
                </a:solidFill>
                <a:latin typeface="Consolas" panose="020B0609020204030204" pitchFamily="49" charset="0"/>
              </a:rPr>
              <a:t>(</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a:t>
            </a:r>
            <a:endParaRPr lang="de-DE" sz="1200" dirty="0" smtClean="0">
              <a:solidFill>
                <a:srgbClr val="008000"/>
              </a:solidFill>
              <a:latin typeface="Consolas" panose="020B0609020204030204" pitchFamily="49" charset="0"/>
            </a:endParaRPr>
          </a:p>
          <a:p>
            <a:pPr lvl="1"/>
            <a:r>
              <a:rPr lang="de-DE" sz="1200" dirty="0" smtClean="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x1 = -4</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 </a:t>
            </a:r>
            <a:endParaRPr lang="de-DE" sz="1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50150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solidFill>
                  <a:schemeClr val="bg2"/>
                </a:solidFill>
              </a:rPr>
              <a:t>Embedded Systems</a:t>
            </a:r>
          </a:p>
          <a:p>
            <a:r>
              <a:rPr lang="de-DE" dirty="0" err="1" smtClean="0">
                <a:solidFill>
                  <a:schemeClr val="tx2"/>
                </a:solidFill>
              </a:rPr>
              <a:t>Introduction</a:t>
            </a:r>
            <a:endParaRPr lang="de-DE" dirty="0">
              <a:solidFill>
                <a:schemeClr val="tx2"/>
              </a:solidFill>
            </a:endParaRPr>
          </a:p>
        </p:txBody>
      </p:sp>
      <p:sp>
        <p:nvSpPr>
          <p:cNvPr id="3" name="Textplatzhalter 2"/>
          <p:cNvSpPr>
            <a:spLocks noGrp="1"/>
          </p:cNvSpPr>
          <p:nvPr>
            <p:ph type="body" sz="quarter" idx="10"/>
          </p:nvPr>
        </p:nvSpPr>
        <p:spPr/>
        <p:txBody>
          <a:bodyPr/>
          <a:lstStyle/>
          <a:p>
            <a:pPr marL="0" indent="0">
              <a:buNone/>
            </a:pPr>
            <a:r>
              <a:rPr lang="de-DE" dirty="0" smtClean="0"/>
              <a:t>Embedded Systems </a:t>
            </a:r>
            <a:r>
              <a:rPr lang="de-DE" dirty="0" err="1" smtClean="0"/>
              <a:t>are</a:t>
            </a:r>
            <a:r>
              <a:rPr lang="de-DE" dirty="0" smtClean="0"/>
              <a:t> </a:t>
            </a:r>
            <a:r>
              <a:rPr lang="de-DE" dirty="0" err="1" smtClean="0"/>
              <a:t>computer</a:t>
            </a:r>
            <a:r>
              <a:rPr lang="de-DE" dirty="0" smtClean="0"/>
              <a:t> </a:t>
            </a:r>
            <a:r>
              <a:rPr lang="de-DE" dirty="0" err="1" smtClean="0"/>
              <a:t>systems</a:t>
            </a:r>
            <a:r>
              <a:rPr lang="de-DE" dirty="0" smtClean="0"/>
              <a:t> </a:t>
            </a:r>
            <a:r>
              <a:rPr lang="de-DE" dirty="0" err="1" smtClean="0"/>
              <a:t>with</a:t>
            </a:r>
            <a:r>
              <a:rPr lang="de-DE" dirty="0" smtClean="0"/>
              <a:t> </a:t>
            </a:r>
            <a:r>
              <a:rPr lang="de-DE" dirty="0" err="1" smtClean="0"/>
              <a:t>cpu</a:t>
            </a:r>
            <a:r>
              <a:rPr lang="de-DE" dirty="0" smtClean="0"/>
              <a:t>, </a:t>
            </a:r>
            <a:r>
              <a:rPr lang="de-DE" dirty="0" err="1" smtClean="0"/>
              <a:t>memory</a:t>
            </a:r>
            <a:r>
              <a:rPr lang="de-DE" dirty="0" smtClean="0"/>
              <a:t>, </a:t>
            </a:r>
            <a:r>
              <a:rPr lang="de-DE" dirty="0" err="1" smtClean="0"/>
              <a:t>io</a:t>
            </a:r>
            <a:r>
              <a:rPr lang="de-DE" dirty="0" smtClean="0"/>
              <a:t> </a:t>
            </a:r>
            <a:r>
              <a:rPr lang="de-DE" dirty="0" err="1" smtClean="0"/>
              <a:t>that</a:t>
            </a:r>
            <a:r>
              <a:rPr lang="de-DE" dirty="0" smtClean="0"/>
              <a:t> </a:t>
            </a:r>
            <a:r>
              <a:rPr lang="de-DE" dirty="0" err="1" smtClean="0"/>
              <a:t>are</a:t>
            </a:r>
            <a:r>
              <a:rPr lang="de-DE" dirty="0" smtClean="0"/>
              <a:t> </a:t>
            </a:r>
            <a:r>
              <a:rPr lang="de-DE" dirty="0" err="1" smtClean="0"/>
              <a:t>integrated</a:t>
            </a:r>
            <a:r>
              <a:rPr lang="de-DE" dirty="0" smtClean="0"/>
              <a:t> </a:t>
            </a:r>
            <a:r>
              <a:rPr lang="de-DE" dirty="0" err="1" smtClean="0"/>
              <a:t>into</a:t>
            </a:r>
            <a:r>
              <a:rPr lang="de-DE" dirty="0" smtClean="0"/>
              <a:t> a </a:t>
            </a:r>
            <a:r>
              <a:rPr lang="de-DE" dirty="0" err="1" smtClean="0"/>
              <a:t>technical</a:t>
            </a:r>
            <a:r>
              <a:rPr lang="de-DE" dirty="0" smtClean="0"/>
              <a:t> </a:t>
            </a:r>
            <a:r>
              <a:rPr lang="de-DE" dirty="0" err="1" smtClean="0"/>
              <a:t>system</a:t>
            </a:r>
            <a:r>
              <a:rPr lang="de-DE" dirty="0" smtClean="0"/>
              <a:t> </a:t>
            </a:r>
            <a:r>
              <a:rPr lang="de-DE" dirty="0" err="1" smtClean="0"/>
              <a:t>to</a:t>
            </a:r>
            <a:r>
              <a:rPr lang="de-DE" dirty="0" smtClean="0"/>
              <a:t> </a:t>
            </a:r>
            <a:r>
              <a:rPr lang="de-DE" dirty="0" err="1" smtClean="0"/>
              <a:t>fullfill</a:t>
            </a:r>
            <a:r>
              <a:rPr lang="de-DE" dirty="0" smtClean="0"/>
              <a:t> </a:t>
            </a:r>
            <a:r>
              <a:rPr lang="de-DE" dirty="0" err="1" smtClean="0"/>
              <a:t>specific</a:t>
            </a:r>
            <a:r>
              <a:rPr lang="de-DE" dirty="0" smtClean="0"/>
              <a:t> </a:t>
            </a:r>
            <a:r>
              <a:rPr lang="de-DE" dirty="0" err="1" smtClean="0"/>
              <a:t>functions</a:t>
            </a:r>
            <a:endParaRPr lang="de-DE" dirty="0" smtClean="0"/>
          </a:p>
          <a:p>
            <a:pPr marL="0" indent="0">
              <a:buNone/>
            </a:pPr>
            <a:endParaRPr lang="de-DE" dirty="0"/>
          </a:p>
          <a:p>
            <a:pPr marL="0" indent="0">
              <a:buNone/>
            </a:pPr>
            <a:r>
              <a:rPr lang="de-DE" dirty="0" smtClean="0"/>
              <a:t>Key </a:t>
            </a:r>
            <a:r>
              <a:rPr lang="de-DE" dirty="0" err="1" smtClean="0"/>
              <a:t>features</a:t>
            </a:r>
            <a:r>
              <a:rPr lang="de-DE" dirty="0" smtClean="0"/>
              <a:t>:</a:t>
            </a:r>
          </a:p>
          <a:p>
            <a:r>
              <a:rPr lang="de-DE" dirty="0" err="1" smtClean="0"/>
              <a:t>Specialized</a:t>
            </a:r>
            <a:r>
              <a:rPr lang="de-DE" dirty="0" smtClean="0"/>
              <a:t> in </a:t>
            </a:r>
            <a:r>
              <a:rPr lang="de-DE" dirty="0" err="1" smtClean="0"/>
              <a:t>functionality</a:t>
            </a:r>
            <a:endParaRPr lang="de-DE" dirty="0" smtClean="0"/>
          </a:p>
          <a:p>
            <a:r>
              <a:rPr lang="de-DE" dirty="0" smtClean="0"/>
              <a:t>In </a:t>
            </a:r>
            <a:r>
              <a:rPr lang="de-DE" dirty="0" err="1" smtClean="0"/>
              <a:t>most</a:t>
            </a:r>
            <a:r>
              <a:rPr lang="de-DE" dirty="0" smtClean="0"/>
              <a:t> </a:t>
            </a:r>
            <a:r>
              <a:rPr lang="de-DE" dirty="0" err="1" smtClean="0"/>
              <a:t>cases</a:t>
            </a:r>
            <a:r>
              <a:rPr lang="de-DE" dirty="0" smtClean="0"/>
              <a:t> Real-time Operation </a:t>
            </a:r>
            <a:r>
              <a:rPr lang="de-DE" dirty="0" err="1" smtClean="0"/>
              <a:t>capable</a:t>
            </a:r>
            <a:endParaRPr lang="de-DE" dirty="0" smtClean="0"/>
          </a:p>
          <a:p>
            <a:r>
              <a:rPr lang="de-DE" dirty="0" smtClean="0"/>
              <a:t>Limited </a:t>
            </a:r>
            <a:r>
              <a:rPr lang="de-DE" dirty="0" err="1" smtClean="0"/>
              <a:t>resources</a:t>
            </a:r>
            <a:endParaRPr lang="de-DE" dirty="0"/>
          </a:p>
          <a:p>
            <a:endParaRPr lang="de-DE" dirty="0" smtClean="0"/>
          </a:p>
          <a:p>
            <a:r>
              <a:rPr lang="de-DE" dirty="0" smtClean="0"/>
              <a:t>Common </a:t>
            </a:r>
            <a:r>
              <a:rPr lang="de-DE" dirty="0" err="1" smtClean="0"/>
              <a:t>examples</a:t>
            </a:r>
            <a:r>
              <a:rPr lang="de-DE" dirty="0" smtClean="0"/>
              <a:t>:</a:t>
            </a:r>
          </a:p>
          <a:p>
            <a:pPr lvl="1"/>
            <a:r>
              <a:rPr lang="de-DE" dirty="0" smtClean="0"/>
              <a:t>Smartphones</a:t>
            </a:r>
          </a:p>
          <a:p>
            <a:pPr lvl="1"/>
            <a:r>
              <a:rPr lang="de-DE" dirty="0" err="1" smtClean="0"/>
              <a:t>Wearables</a:t>
            </a:r>
            <a:endParaRPr lang="de-DE" dirty="0" smtClean="0"/>
          </a:p>
          <a:p>
            <a:pPr lvl="1"/>
            <a:r>
              <a:rPr lang="de-DE" dirty="0" smtClean="0"/>
              <a:t>Automotive ECU-s</a:t>
            </a:r>
          </a:p>
          <a:p>
            <a:pPr marL="215900" lvl="1" indent="0">
              <a:buNone/>
            </a:pPr>
            <a:endParaRPr lang="de-DE" dirty="0" smtClean="0"/>
          </a:p>
          <a:p>
            <a:endParaRPr lang="de-DE" dirty="0" smtClean="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a:t>
            </a:fld>
            <a:endParaRPr lang="en-US" dirty="0"/>
          </a:p>
        </p:txBody>
      </p:sp>
      <p:pic>
        <p:nvPicPr>
          <p:cNvPr id="7170" name="Picture 2" descr="https://images.samsung.com/is/image/samsung/p6pim/de/2401/gallery/de-galaxy-s24-plus-sm-s926bzvgeub-thumb-5393119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304" y="1436646"/>
            <a:ext cx="3143250" cy="3143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10047593" y="4381567"/>
            <a:ext cx="1460656" cy="215444"/>
          </a:xfrm>
          <a:prstGeom prst="rect">
            <a:avLst/>
          </a:prstGeom>
          <a:noFill/>
        </p:spPr>
        <p:txBody>
          <a:bodyPr wrap="none" rtlCol="0">
            <a:spAutoFit/>
          </a:bodyPr>
          <a:lstStyle/>
          <a:p>
            <a:r>
              <a:rPr lang="de-DE" sz="800" dirty="0" smtClean="0"/>
              <a:t>Source: www.samsung.com</a:t>
            </a:r>
            <a:endParaRPr lang="de-DE" sz="800" dirty="0"/>
          </a:p>
        </p:txBody>
      </p:sp>
      <p:pic>
        <p:nvPicPr>
          <p:cNvPr id="7172" name="Picture 4" descr="https://ecotron.ai/wp-content/uploads/2020/10/EAXVA0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784" y="3319756"/>
            <a:ext cx="4783012" cy="2520280"/>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7608168" y="5644853"/>
            <a:ext cx="1023037" cy="215444"/>
          </a:xfrm>
          <a:prstGeom prst="rect">
            <a:avLst/>
          </a:prstGeom>
          <a:noFill/>
        </p:spPr>
        <p:txBody>
          <a:bodyPr wrap="none" rtlCol="0">
            <a:spAutoFit/>
          </a:bodyPr>
          <a:lstStyle/>
          <a:p>
            <a:r>
              <a:rPr lang="de-DE" sz="800" dirty="0" smtClean="0"/>
              <a:t>Source: ecotron.ai</a:t>
            </a:r>
            <a:endParaRPr lang="de-DE" sz="800" dirty="0"/>
          </a:p>
        </p:txBody>
      </p:sp>
    </p:spTree>
    <p:extLst>
      <p:ext uri="{BB962C8B-B14F-4D97-AF65-F5344CB8AC3E}">
        <p14:creationId xmlns:p14="http://schemas.microsoft.com/office/powerpoint/2010/main" val="3005524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AUTOSAR </a:t>
            </a:r>
            <a:r>
              <a:rPr lang="en-US" dirty="0" smtClean="0">
                <a:solidFill>
                  <a:schemeClr val="bg2"/>
                </a:solidFill>
              </a:rPr>
              <a:t>Guidelines</a:t>
            </a:r>
            <a:endParaRPr lang="de-DE" i="1" dirty="0" smtClean="0"/>
          </a:p>
          <a:p>
            <a:r>
              <a:rPr lang="de-DE" dirty="0" smtClean="0"/>
              <a:t>Strong </a:t>
            </a:r>
            <a:r>
              <a:rPr lang="de-DE" dirty="0" err="1" smtClean="0"/>
              <a:t>Typing</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70</a:t>
            </a:fld>
            <a:endParaRPr lang="en-US" dirty="0"/>
          </a:p>
        </p:txBody>
      </p:sp>
      <p:sp>
        <p:nvSpPr>
          <p:cNvPr id="13" name="Rechteck 12"/>
          <p:cNvSpPr/>
          <p:nvPr/>
        </p:nvSpPr>
        <p:spPr>
          <a:xfrm>
            <a:off x="334800" y="913211"/>
            <a:ext cx="11426554" cy="646331"/>
          </a:xfrm>
          <a:prstGeom prst="rect">
            <a:avLst/>
          </a:prstGeom>
        </p:spPr>
        <p:txBody>
          <a:bodyPr wrap="square">
            <a:spAutoFit/>
          </a:bodyPr>
          <a:lstStyle/>
          <a:p>
            <a:r>
              <a:rPr lang="de-DE" dirty="0"/>
              <a:t>Integer </a:t>
            </a:r>
            <a:r>
              <a:rPr lang="de-DE" dirty="0" err="1"/>
              <a:t>conversion</a:t>
            </a:r>
            <a:r>
              <a:rPr lang="de-DE" dirty="0"/>
              <a:t> </a:t>
            </a:r>
            <a:r>
              <a:rPr lang="de-DE" dirty="0" err="1"/>
              <a:t>should</a:t>
            </a:r>
            <a:r>
              <a:rPr lang="de-DE" dirty="0"/>
              <a:t> not </a:t>
            </a:r>
            <a:r>
              <a:rPr lang="de-DE" dirty="0" err="1"/>
              <a:t>lead</a:t>
            </a:r>
            <a:r>
              <a:rPr lang="de-DE" dirty="0"/>
              <a:t> </a:t>
            </a:r>
            <a:r>
              <a:rPr lang="de-DE" dirty="0" err="1"/>
              <a:t>to</a:t>
            </a:r>
            <a:r>
              <a:rPr lang="de-DE" dirty="0"/>
              <a:t> </a:t>
            </a:r>
            <a:r>
              <a:rPr lang="de-DE" dirty="0" err="1"/>
              <a:t>data</a:t>
            </a:r>
            <a:r>
              <a:rPr lang="de-DE" dirty="0"/>
              <a:t> </a:t>
            </a:r>
            <a:r>
              <a:rPr lang="de-DE" dirty="0" err="1"/>
              <a:t>loss</a:t>
            </a:r>
            <a:r>
              <a:rPr lang="de-DE" dirty="0"/>
              <a:t>. </a:t>
            </a:r>
            <a:r>
              <a:rPr lang="de-DE" dirty="0" err="1"/>
              <a:t>Avoid</a:t>
            </a:r>
            <a:r>
              <a:rPr lang="de-DE" dirty="0"/>
              <a:t> </a:t>
            </a:r>
            <a:r>
              <a:rPr lang="de-DE" dirty="0" err="1"/>
              <a:t>implicit</a:t>
            </a:r>
            <a:r>
              <a:rPr lang="de-DE" dirty="0"/>
              <a:t> </a:t>
            </a:r>
            <a:r>
              <a:rPr lang="de-DE" dirty="0" err="1"/>
              <a:t>conversion</a:t>
            </a:r>
            <a:r>
              <a:rPr lang="de-DE" dirty="0"/>
              <a:t>, </a:t>
            </a:r>
            <a:r>
              <a:rPr lang="de-DE" dirty="0" err="1"/>
              <a:t>casts</a:t>
            </a:r>
            <a:r>
              <a:rPr lang="de-DE" dirty="0"/>
              <a:t>, </a:t>
            </a:r>
            <a:r>
              <a:rPr lang="de-DE" dirty="0" err="1"/>
              <a:t>overflows</a:t>
            </a:r>
            <a:r>
              <a:rPr lang="de-DE" dirty="0"/>
              <a:t>, </a:t>
            </a:r>
            <a:r>
              <a:rPr lang="de-DE" dirty="0" err="1"/>
              <a:t>underflows</a:t>
            </a:r>
            <a:r>
              <a:rPr lang="de-DE" dirty="0"/>
              <a:t>, </a:t>
            </a:r>
            <a:r>
              <a:rPr lang="de-DE" dirty="0" err="1"/>
              <a:t>wrap-arounds</a:t>
            </a:r>
            <a:r>
              <a:rPr lang="de-DE" dirty="0"/>
              <a:t>.</a:t>
            </a:r>
          </a:p>
        </p:txBody>
      </p:sp>
      <p:sp>
        <p:nvSpPr>
          <p:cNvPr id="15" name="Pfeil nach rechts 14"/>
          <p:cNvSpPr/>
          <p:nvPr/>
        </p:nvSpPr>
        <p:spPr>
          <a:xfrm>
            <a:off x="5987987" y="2498864"/>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F5C8C57-3E90-8741-9581-31D0A874DCE4}"/>
              </a:ext>
            </a:extLst>
          </p:cNvPr>
          <p:cNvSpPr/>
          <p:nvPr/>
        </p:nvSpPr>
        <p:spPr>
          <a:xfrm>
            <a:off x="442779" y="2153668"/>
            <a:ext cx="5293179" cy="9810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Function</a:t>
            </a:r>
            <a:r>
              <a:rPr lang="de-DE" sz="1200" dirty="0">
                <a:solidFill>
                  <a:srgbClr val="3B3B3B"/>
                </a:solidFill>
                <a:latin typeface="Consolas" panose="020B0609020204030204" pitchFamily="49" charset="0"/>
              </a:rPr>
              <a: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AF00DB"/>
                </a:solidFill>
                <a:latin typeface="Consolas" panose="020B0609020204030204" pitchFamily="49" charset="0"/>
              </a:rPr>
              <a:t>return</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 Non-</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 </a:t>
            </a:r>
            <a:r>
              <a:rPr lang="de-DE" sz="1200" dirty="0" err="1">
                <a:solidFill>
                  <a:srgbClr val="008000"/>
                </a:solidFill>
                <a:latin typeface="Consolas" panose="020B0609020204030204" pitchFamily="49" charset="0"/>
              </a:rPr>
              <a:t>may</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lead</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to</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overflow</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 </a:t>
            </a:r>
            <a:endParaRPr lang="de-DE" sz="1200" b="0" dirty="0">
              <a:solidFill>
                <a:srgbClr val="3B3B3B"/>
              </a:solidFill>
              <a:effectLst/>
              <a:latin typeface="Consolas" panose="020B0609020204030204" pitchFamily="49" charset="0"/>
            </a:endParaRPr>
          </a:p>
        </p:txBody>
      </p:sp>
      <p:sp>
        <p:nvSpPr>
          <p:cNvPr id="17" name="Rechteck 16">
            <a:extLst>
              <a:ext uri="{FF2B5EF4-FFF2-40B4-BE49-F238E27FC236}">
                <a16:creationId xmlns:a16="http://schemas.microsoft.com/office/drawing/2014/main" id="{1F5C8C57-3E90-8741-9581-31D0A874DCE4}"/>
              </a:ext>
            </a:extLst>
          </p:cNvPr>
          <p:cNvSpPr/>
          <p:nvPr/>
        </p:nvSpPr>
        <p:spPr>
          <a:xfrm>
            <a:off x="6744072" y="2032558"/>
            <a:ext cx="5177473" cy="135084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0000FF"/>
                </a:solidFill>
                <a:latin typeface="Consolas" panose="020B0609020204030204" pitchFamily="49" charset="0"/>
              </a:rPr>
              <a:t>void</a:t>
            </a:r>
            <a:r>
              <a:rPr lang="de-DE" sz="1200" dirty="0">
                <a:solidFill>
                  <a:srgbClr val="3B3B3B"/>
                </a:solidFill>
                <a:latin typeface="Consolas" panose="020B0609020204030204" pitchFamily="49" charset="0"/>
              </a:rPr>
              <a:t> </a:t>
            </a:r>
            <a:r>
              <a:rPr lang="de-DE" sz="1200" dirty="0" err="1">
                <a:solidFill>
                  <a:srgbClr val="795E26"/>
                </a:solidFill>
                <a:latin typeface="Consolas" panose="020B0609020204030204" pitchFamily="49" charset="0"/>
              </a:rPr>
              <a:t>Fn</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err="1">
                <a:solidFill>
                  <a:srgbClr val="0000FF"/>
                </a:solidFill>
                <a:latin typeface="Consolas" panose="020B0609020204030204" pitchFamily="49" charset="0"/>
              </a:rPr>
              <a:t>float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098658"/>
                </a:solidFill>
                <a:latin typeface="Consolas" panose="020B0609020204030204" pitchFamily="49" charset="0"/>
              </a:rPr>
              <a:t>4.5</a:t>
            </a:r>
            <a:r>
              <a:rPr lang="de-DE" sz="1200" dirty="0">
                <a:solidFill>
                  <a:srgbClr val="3B3B3B"/>
                </a:solidFill>
                <a:latin typeface="Consolas" panose="020B0609020204030204" pitchFamily="49" charset="0"/>
              </a:rPr>
              <a:t>;</a:t>
            </a:r>
          </a:p>
          <a:p>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x1</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static_cast</a:t>
            </a:r>
            <a:r>
              <a:rPr lang="de-DE" sz="1200" dirty="0">
                <a:solidFill>
                  <a:srgbClr val="000000"/>
                </a:solidFill>
                <a:latin typeface="Consolas" panose="020B0609020204030204" pitchFamily="49" charset="0"/>
              </a:rPr>
              <a:t>&lt;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int8_t</a:t>
            </a:r>
            <a:r>
              <a:rPr lang="de-DE" sz="1200" dirty="0">
                <a:solidFill>
                  <a:srgbClr val="000000"/>
                </a:solidFill>
                <a:latin typeface="Consolas" panose="020B0609020204030204" pitchFamily="49" charset="0"/>
              </a:rPr>
              <a:t>&gt;</a:t>
            </a:r>
            <a:r>
              <a:rPr lang="de-DE" sz="1200" dirty="0">
                <a:solidFill>
                  <a:srgbClr val="3B3B3B"/>
                </a:solidFill>
                <a:latin typeface="Consolas" panose="020B0609020204030204" pitchFamily="49" charset="0"/>
              </a:rPr>
              <a:t>(</a:t>
            </a:r>
            <a:r>
              <a:rPr lang="de-DE" sz="1200" dirty="0">
                <a:solidFill>
                  <a:srgbClr val="001080"/>
                </a:solidFill>
                <a:latin typeface="Consolas" panose="020B0609020204030204" pitchFamily="49" charset="0"/>
              </a:rPr>
              <a:t>f</a:t>
            </a:r>
            <a:r>
              <a:rPr lang="de-DE" sz="1200" dirty="0">
                <a:solidFill>
                  <a:srgbClr val="3B3B3B"/>
                </a:solidFill>
                <a:latin typeface="Consolas" panose="020B0609020204030204" pitchFamily="49" charset="0"/>
              </a:rPr>
              <a:t>); </a:t>
            </a:r>
            <a:endParaRPr lang="de-DE" sz="1200" dirty="0" smtClean="0">
              <a:solidFill>
                <a:srgbClr val="3B3B3B"/>
              </a:solidFill>
              <a:latin typeface="Consolas" panose="020B0609020204030204" pitchFamily="49" charset="0"/>
            </a:endParaRPr>
          </a:p>
          <a:p>
            <a:r>
              <a:rPr lang="de-DE" sz="1200" dirty="0" smtClean="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Compliant</a:t>
            </a:r>
            <a:r>
              <a:rPr lang="de-DE" sz="1200" dirty="0" smtClean="0">
                <a:solidFill>
                  <a:srgbClr val="008000"/>
                </a:solidFill>
                <a:latin typeface="Consolas" panose="020B0609020204030204" pitchFamily="49" charset="0"/>
              </a:rPr>
              <a:t>, x1 = -4</a:t>
            </a:r>
            <a:endParaRPr lang="de-DE" sz="1200" dirty="0" smtClean="0">
              <a:solidFill>
                <a:srgbClr val="3B3B3B"/>
              </a:solidFill>
              <a:latin typeface="Consolas" panose="020B0609020204030204" pitchFamily="49" charset="0"/>
            </a:endParaRPr>
          </a:p>
          <a:p>
            <a:r>
              <a:rPr lang="de-DE" sz="1200" dirty="0" smtClean="0">
                <a:solidFill>
                  <a:srgbClr val="3B3B3B"/>
                </a:solidFill>
                <a:latin typeface="Consolas" panose="020B0609020204030204" pitchFamily="49" charset="0"/>
              </a:rPr>
              <a:t>} </a:t>
            </a:r>
            <a:endParaRPr lang="de-DE" sz="1200" b="0" dirty="0">
              <a:solidFill>
                <a:srgbClr val="3B3B3B"/>
              </a:solidFill>
              <a:effectLst/>
              <a:latin typeface="Consolas" panose="020B0609020204030204" pitchFamily="49" charset="0"/>
            </a:endParaRPr>
          </a:p>
        </p:txBody>
      </p:sp>
      <p:sp>
        <p:nvSpPr>
          <p:cNvPr id="20" name="Textplatzhalter 2"/>
          <p:cNvSpPr>
            <a:spLocks noGrp="1"/>
          </p:cNvSpPr>
          <p:nvPr>
            <p:ph type="body" sz="quarter" idx="10"/>
          </p:nvPr>
        </p:nvSpPr>
        <p:spPr>
          <a:xfrm>
            <a:off x="446599" y="1678933"/>
            <a:ext cx="11520000" cy="411310"/>
          </a:xfrm>
        </p:spPr>
        <p:txBody>
          <a:bodyPr/>
          <a:lstStyle/>
          <a:p>
            <a:r>
              <a:rPr lang="de-DE" sz="1800" dirty="0" smtClean="0"/>
              <a:t>Overflow:</a:t>
            </a:r>
            <a:endParaRPr lang="de-DE" sz="1800" dirty="0"/>
          </a:p>
        </p:txBody>
      </p:sp>
      <p:sp>
        <p:nvSpPr>
          <p:cNvPr id="21" name="Textplatzhalter 2"/>
          <p:cNvSpPr txBox="1">
            <a:spLocks/>
          </p:cNvSpPr>
          <p:nvPr/>
        </p:nvSpPr>
        <p:spPr>
          <a:xfrm>
            <a:off x="442779" y="3689555"/>
            <a:ext cx="11520000" cy="411310"/>
          </a:xfrm>
          <a:prstGeom prst="rect">
            <a:avLst/>
          </a:prstGeom>
        </p:spPr>
        <p:txBody>
          <a:bodyPr lIns="0" tIns="0" rIns="0" bIns="0"/>
          <a:lstStyle>
            <a:lvl1pPr marL="215900" indent="-215900" algn="l" defTabSz="215900" rtl="0" eaLnBrk="1" fontAlgn="base" hangingPunct="1">
              <a:spcBef>
                <a:spcPts val="600"/>
              </a:spcBef>
              <a:spcAft>
                <a:spcPct val="0"/>
              </a:spcAft>
              <a:buClr>
                <a:schemeClr val="tx2"/>
              </a:buClr>
              <a:buFont typeface="Wingdings" panose="05000000000000000000" pitchFamily="2" charset="2"/>
              <a:buChar char="§"/>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ts val="600"/>
              </a:spcBef>
              <a:spcAft>
                <a:spcPct val="0"/>
              </a:spcAft>
              <a:buClr>
                <a:schemeClr val="tx2"/>
              </a:buClr>
              <a:buFont typeface="Wingdings" panose="05000000000000000000" pitchFamily="2" charset="2"/>
              <a:buChar char="§"/>
              <a:tabLst>
                <a:tab pos="431800" algn="l"/>
              </a:tabLst>
              <a:defRPr sz="1800" kern="1200" baseline="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ts val="600"/>
              </a:spcBef>
              <a:spcAft>
                <a:spcPct val="0"/>
              </a:spcAft>
              <a:buClr>
                <a:schemeClr val="tx2"/>
              </a:buClr>
              <a:buSzPct val="80000"/>
              <a:buFont typeface="Wingdings" panose="05000000000000000000" pitchFamily="2" charset="2"/>
              <a:buChar char="§"/>
              <a:tabLst>
                <a:tab pos="647700" algn="l"/>
              </a:tabLst>
              <a:defRPr sz="1600" kern="1200" baseline="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smtClean="0"/>
              <a:t>Wrap</a:t>
            </a:r>
            <a:r>
              <a:rPr lang="de-DE" sz="1800" dirty="0" smtClean="0"/>
              <a:t> </a:t>
            </a:r>
            <a:r>
              <a:rPr lang="de-DE" sz="1800" dirty="0" err="1" smtClean="0"/>
              <a:t>around</a:t>
            </a:r>
            <a:r>
              <a:rPr lang="de-DE" sz="1800" dirty="0" smtClean="0"/>
              <a:t>:</a:t>
            </a:r>
            <a:endParaRPr lang="de-DE" sz="1800" dirty="0"/>
          </a:p>
        </p:txBody>
      </p:sp>
      <p:sp>
        <p:nvSpPr>
          <p:cNvPr id="22" name="Pfeil nach rechts 21"/>
          <p:cNvSpPr/>
          <p:nvPr/>
        </p:nvSpPr>
        <p:spPr>
          <a:xfrm>
            <a:off x="5987987" y="4632690"/>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1F5C8C57-3E90-8741-9581-31D0A874DCE4}"/>
              </a:ext>
            </a:extLst>
          </p:cNvPr>
          <p:cNvSpPr/>
          <p:nvPr/>
        </p:nvSpPr>
        <p:spPr>
          <a:xfrm>
            <a:off x="442779" y="4287494"/>
            <a:ext cx="5293179" cy="9810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uint8_t</a:t>
            </a:r>
            <a:r>
              <a:rPr lang="de-DE" sz="1200" dirty="0">
                <a:solidFill>
                  <a:srgbClr val="3B3B3B"/>
                </a:solidFill>
                <a:latin typeface="Consolas" panose="020B0609020204030204" pitchFamily="49" charset="0"/>
              </a:rPr>
              <a:t> </a:t>
            </a:r>
            <a:r>
              <a:rPr lang="de-DE" sz="1200" dirty="0">
                <a:solidFill>
                  <a:srgbClr val="795E26"/>
                </a:solidFill>
                <a:latin typeface="Consolas" panose="020B0609020204030204" pitchFamily="49" charset="0"/>
              </a:rPr>
              <a:t>Fn4</a:t>
            </a:r>
            <a:r>
              <a:rPr lang="de-DE" sz="1200" dirty="0">
                <a:solidFill>
                  <a:srgbClr val="3B3B3B"/>
                </a:solidFill>
                <a:latin typeface="Consolas" panose="020B0609020204030204" pitchFamily="49" charset="0"/>
              </a:rPr>
              <a: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err="1">
                <a:solidFill>
                  <a:srgbClr val="AF00DB"/>
                </a:solidFill>
                <a:latin typeface="Consolas" panose="020B0609020204030204" pitchFamily="49" charset="0"/>
              </a:rPr>
              <a:t>return</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a:solidFill>
                  <a:srgbClr val="3B3B3B"/>
                </a:solidFill>
                <a:latin typeface="Consolas" panose="020B0609020204030204" pitchFamily="49" charset="0"/>
              </a:rPr>
              <a:t>);</a:t>
            </a:r>
            <a:r>
              <a:rPr lang="de-DE" sz="1200" dirty="0">
                <a:solidFill>
                  <a:srgbClr val="008000"/>
                </a:solidFill>
                <a:latin typeface="Consolas" panose="020B0609020204030204" pitchFamily="49" charset="0"/>
              </a:rPr>
              <a:t> // Non-</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 </a:t>
            </a:r>
            <a:r>
              <a:rPr lang="de-DE" sz="1200" dirty="0" err="1">
                <a:solidFill>
                  <a:srgbClr val="008000"/>
                </a:solidFill>
                <a:latin typeface="Consolas" panose="020B0609020204030204" pitchFamily="49" charset="0"/>
              </a:rPr>
              <a:t>may</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lead</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to</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wrap-around</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endParaRPr lang="de-DE" sz="1200" b="0" dirty="0">
              <a:solidFill>
                <a:srgbClr val="3B3B3B"/>
              </a:solidFill>
              <a:effectLst/>
              <a:latin typeface="Consolas" panose="020B0609020204030204" pitchFamily="49" charset="0"/>
            </a:endParaRPr>
          </a:p>
        </p:txBody>
      </p:sp>
      <p:sp>
        <p:nvSpPr>
          <p:cNvPr id="24" name="Rechteck 23">
            <a:extLst>
              <a:ext uri="{FF2B5EF4-FFF2-40B4-BE49-F238E27FC236}">
                <a16:creationId xmlns:a16="http://schemas.microsoft.com/office/drawing/2014/main" id="{1F5C8C57-3E90-8741-9581-31D0A874DCE4}"/>
              </a:ext>
            </a:extLst>
          </p:cNvPr>
          <p:cNvSpPr/>
          <p:nvPr/>
        </p:nvSpPr>
        <p:spPr>
          <a:xfrm>
            <a:off x="6744072" y="4166384"/>
            <a:ext cx="5177473" cy="135084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uint16_t</a:t>
            </a:r>
            <a:r>
              <a:rPr lang="de-DE" sz="1200" dirty="0">
                <a:solidFill>
                  <a:srgbClr val="3B3B3B"/>
                </a:solidFill>
                <a:latin typeface="Consolas" panose="020B0609020204030204" pitchFamily="49" charset="0"/>
              </a:rPr>
              <a:t> </a:t>
            </a:r>
            <a:r>
              <a:rPr lang="de-DE" sz="1200" dirty="0">
                <a:solidFill>
                  <a:srgbClr val="795E26"/>
                </a:solidFill>
                <a:latin typeface="Consolas" panose="020B0609020204030204" pitchFamily="49" charset="0"/>
              </a:rPr>
              <a:t>Fn4</a:t>
            </a:r>
            <a:r>
              <a:rPr lang="de-DE" sz="1200" dirty="0">
                <a:solidFill>
                  <a:srgbClr val="3B3B3B"/>
                </a:solidFill>
                <a:latin typeface="Consolas" panose="020B0609020204030204" pitchFamily="49" charset="0"/>
              </a:rPr>
              <a: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uint8_t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noexcept</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t>
            </a:r>
            <a:r>
              <a:rPr lang="de-DE" sz="1200" dirty="0" err="1">
                <a:solidFill>
                  <a:srgbClr val="AF00DB"/>
                </a:solidFill>
                <a:latin typeface="Consolas" panose="020B0609020204030204" pitchFamily="49" charset="0"/>
              </a:rPr>
              <a:t>return</a:t>
            </a:r>
            <a:r>
              <a:rPr lang="de-DE" sz="1200" dirty="0">
                <a:solidFill>
                  <a:srgbClr val="3B3B3B"/>
                </a:solidFill>
                <a:latin typeface="Consolas" panose="020B0609020204030204" pitchFamily="49" charset="0"/>
              </a:rPr>
              <a:t> (</a:t>
            </a:r>
            <a:r>
              <a:rPr lang="de-DE" sz="1200" dirty="0" err="1">
                <a:solidFill>
                  <a:srgbClr val="0000FF"/>
                </a:solidFill>
                <a:latin typeface="Consolas" panose="020B0609020204030204" pitchFamily="49" charset="0"/>
              </a:rPr>
              <a:t>static_cast</a:t>
            </a:r>
            <a:r>
              <a:rPr lang="de-DE" sz="1200" dirty="0">
                <a:solidFill>
                  <a:srgbClr val="000000"/>
                </a:solidFill>
                <a:latin typeface="Consolas" panose="020B0609020204030204" pitchFamily="49" charset="0"/>
              </a:rPr>
              <a:t>&lt;</a:t>
            </a:r>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uint16_t</a:t>
            </a:r>
            <a:r>
              <a:rPr lang="de-DE" sz="1200" dirty="0">
                <a:solidFill>
                  <a:srgbClr val="000000"/>
                </a:solidFill>
                <a:latin typeface="Consolas" panose="020B0609020204030204" pitchFamily="49" charset="0"/>
              </a:rPr>
              <a:t>&gt;</a:t>
            </a:r>
            <a:r>
              <a:rPr lang="de-DE" sz="1200" dirty="0">
                <a:solidFill>
                  <a:srgbClr val="3B3B3B"/>
                </a:solidFill>
                <a:latin typeface="Consolas" panose="020B0609020204030204" pitchFamily="49" charset="0"/>
              </a:rPr>
              <a:t>(</a:t>
            </a:r>
            <a:r>
              <a:rPr lang="de-DE" sz="1200" dirty="0">
                <a:solidFill>
                  <a:srgbClr val="001080"/>
                </a:solidFill>
                <a:latin typeface="Consolas" panose="020B0609020204030204" pitchFamily="49" charset="0"/>
              </a:rPr>
              <a:t>x</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01080"/>
                </a:solidFill>
                <a:latin typeface="Consolas" panose="020B0609020204030204" pitchFamily="49" charset="0"/>
              </a:rPr>
              <a:t>y</a:t>
            </a:r>
            <a:r>
              <a:rPr lang="de-DE" sz="1200" dirty="0" smtClean="0">
                <a:solidFill>
                  <a:srgbClr val="3B3B3B"/>
                </a:solidFill>
                <a:latin typeface="Consolas" panose="020B0609020204030204" pitchFamily="49" charset="0"/>
              </a:rPr>
              <a:t>);</a:t>
            </a:r>
            <a:endParaRPr lang="de-DE" sz="1200" dirty="0" smtClean="0">
              <a:solidFill>
                <a:srgbClr val="008000"/>
              </a:solidFill>
              <a:latin typeface="Consolas" panose="020B0609020204030204" pitchFamily="49" charset="0"/>
            </a:endParaRPr>
          </a:p>
          <a:p>
            <a:r>
              <a:rPr lang="de-DE" sz="1200" dirty="0">
                <a:solidFill>
                  <a:srgbClr val="008000"/>
                </a:solidFill>
                <a:latin typeface="Consolas" panose="020B0609020204030204" pitchFamily="49" charset="0"/>
              </a:rPr>
              <a:t> </a:t>
            </a:r>
            <a:r>
              <a:rPr lang="de-DE" sz="1200" dirty="0" smtClean="0">
                <a:solidFill>
                  <a:srgbClr val="008000"/>
                </a:solidFill>
                <a:latin typeface="Consolas" panose="020B0609020204030204" pitchFamily="49" charset="0"/>
              </a:rPr>
              <a:t>//</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a:t>
            </a:r>
            <a:r>
              <a:rPr lang="de-DE" sz="1200" dirty="0" smtClean="0">
                <a:solidFill>
                  <a:srgbClr val="008000"/>
                </a:solidFill>
                <a:latin typeface="Consolas" panose="020B0609020204030204" pitchFamily="49" charset="0"/>
              </a:rPr>
              <a:t> uint16_t </a:t>
            </a:r>
            <a:r>
              <a:rPr lang="de-DE" sz="1200" dirty="0">
                <a:solidFill>
                  <a:srgbClr val="008000"/>
                </a:solidFill>
                <a:latin typeface="Consolas" panose="020B0609020204030204" pitchFamily="49" charset="0"/>
              </a:rPr>
              <a:t>type </a:t>
            </a:r>
            <a:r>
              <a:rPr lang="de-DE" sz="1200" dirty="0" err="1" smtClean="0">
                <a:solidFill>
                  <a:srgbClr val="008000"/>
                </a:solidFill>
                <a:latin typeface="Consolas" panose="020B0609020204030204" pitchFamily="49" charset="0"/>
              </a:rPr>
              <a:t>is</a:t>
            </a:r>
            <a:r>
              <a:rPr lang="de-DE" sz="1200" dirty="0" smtClean="0">
                <a:solidFill>
                  <a:srgbClr val="008000"/>
                </a:solidFill>
                <a:latin typeface="Consolas" panose="020B0609020204030204" pitchFamily="49" charset="0"/>
              </a:rPr>
              <a:t> </a:t>
            </a:r>
            <a:r>
              <a:rPr lang="de-DE" sz="1200" dirty="0" err="1" smtClean="0">
                <a:solidFill>
                  <a:srgbClr val="008000"/>
                </a:solidFill>
                <a:latin typeface="Consolas" panose="020B0609020204030204" pitchFamily="49" charset="0"/>
              </a:rPr>
              <a:t>enogh</a:t>
            </a:r>
            <a:r>
              <a:rPr lang="de-DE" sz="1200" dirty="0" smtClean="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to</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avoid</a:t>
            </a:r>
            <a:r>
              <a:rPr lang="de-DE" sz="1200" dirty="0">
                <a:solidFill>
                  <a:srgbClr val="008000"/>
                </a:solidFill>
                <a:latin typeface="Consolas" panose="020B0609020204030204" pitchFamily="49" charset="0"/>
              </a:rPr>
              <a:t> </a:t>
            </a:r>
            <a:r>
              <a:rPr lang="de-DE" sz="1200" dirty="0" err="1">
                <a:solidFill>
                  <a:srgbClr val="008000"/>
                </a:solidFill>
                <a:latin typeface="Consolas" panose="020B0609020204030204" pitchFamily="49" charset="0"/>
              </a:rPr>
              <a:t>overflow</a:t>
            </a:r>
            <a:endParaRPr lang="de-DE" sz="1200" dirty="0">
              <a:solidFill>
                <a:srgbClr val="3B3B3B"/>
              </a:solidFill>
              <a:latin typeface="Consolas" panose="020B0609020204030204" pitchFamily="49" charset="0"/>
            </a:endParaRPr>
          </a:p>
          <a:p>
            <a:r>
              <a:rPr lang="de-DE" sz="1200" dirty="0">
                <a:solidFill>
                  <a:srgbClr val="3B3B3B"/>
                </a:solidFill>
                <a:latin typeface="Consolas" panose="020B0609020204030204" pitchFamily="49" charset="0"/>
              </a:rPr>
              <a:t>}</a:t>
            </a:r>
          </a:p>
          <a:p>
            <a:r>
              <a:rPr lang="de-DE" sz="1200" dirty="0">
                <a:solidFill>
                  <a:srgbClr val="3B3B3B"/>
                </a:solidFill>
                <a:latin typeface="Consolas" panose="020B0609020204030204" pitchFamily="49" charset="0"/>
              </a:rPr>
              <a:t/>
            </a:r>
            <a:br>
              <a:rPr lang="de-DE" sz="1200" dirty="0">
                <a:solidFill>
                  <a:srgbClr val="3B3B3B"/>
                </a:solidFill>
                <a:latin typeface="Consolas" panose="020B0609020204030204" pitchFamily="49" charset="0"/>
              </a:rPr>
            </a:br>
            <a:endParaRPr lang="de-DE" sz="1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05293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P spid="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AUTOSAR </a:t>
            </a:r>
            <a:r>
              <a:rPr lang="en-US" dirty="0" smtClean="0">
                <a:solidFill>
                  <a:schemeClr val="bg2"/>
                </a:solidFill>
              </a:rPr>
              <a:t>Guidelines</a:t>
            </a:r>
            <a:endParaRPr lang="de-DE" dirty="0"/>
          </a:p>
          <a:p>
            <a:r>
              <a:rPr lang="de-DE" dirty="0"/>
              <a:t>Strong </a:t>
            </a:r>
            <a:r>
              <a:rPr lang="de-DE" dirty="0" err="1"/>
              <a:t>Typing</a:t>
            </a:r>
            <a:endParaRPr lang="de-DE" dirty="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71</a:t>
            </a:fld>
            <a:endParaRPr lang="en-US" dirty="0"/>
          </a:p>
        </p:txBody>
      </p:sp>
      <p:sp>
        <p:nvSpPr>
          <p:cNvPr id="12" name="Textplatzhalter 2"/>
          <p:cNvSpPr txBox="1">
            <a:spLocks/>
          </p:cNvSpPr>
          <p:nvPr/>
        </p:nvSpPr>
        <p:spPr>
          <a:xfrm>
            <a:off x="479376" y="1283627"/>
            <a:ext cx="11520000" cy="411310"/>
          </a:xfrm>
          <a:prstGeom prst="rect">
            <a:avLst/>
          </a:prstGeom>
        </p:spPr>
        <p:txBody>
          <a:bodyPr lIns="0" tIns="0" rIns="0" bIns="0"/>
          <a:lstStyle>
            <a:lvl1pPr marL="215900" indent="-215900" algn="l" defTabSz="215900" rtl="0" eaLnBrk="1" fontAlgn="base" hangingPunct="1">
              <a:spcBef>
                <a:spcPts val="600"/>
              </a:spcBef>
              <a:spcAft>
                <a:spcPct val="0"/>
              </a:spcAft>
              <a:buClr>
                <a:schemeClr val="tx2"/>
              </a:buClr>
              <a:buFont typeface="Wingdings" panose="05000000000000000000" pitchFamily="2" charset="2"/>
              <a:buChar char="§"/>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ts val="600"/>
              </a:spcBef>
              <a:spcAft>
                <a:spcPct val="0"/>
              </a:spcAft>
              <a:buClr>
                <a:schemeClr val="tx2"/>
              </a:buClr>
              <a:buFont typeface="Wingdings" panose="05000000000000000000" pitchFamily="2" charset="2"/>
              <a:buChar char="§"/>
              <a:tabLst>
                <a:tab pos="431800" algn="l"/>
              </a:tabLst>
              <a:defRPr sz="1800" kern="1200" baseline="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ts val="600"/>
              </a:spcBef>
              <a:spcAft>
                <a:spcPct val="0"/>
              </a:spcAft>
              <a:buClr>
                <a:schemeClr val="tx2"/>
              </a:buClr>
              <a:buSzPct val="80000"/>
              <a:buFont typeface="Wingdings" panose="05000000000000000000" pitchFamily="2" charset="2"/>
              <a:buChar char="§"/>
              <a:tabLst>
                <a:tab pos="647700" algn="l"/>
              </a:tabLst>
              <a:defRPr sz="1600" kern="1200" baseline="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smtClean="0"/>
              <a:t>Implicit</a:t>
            </a:r>
            <a:r>
              <a:rPr lang="de-DE" sz="1800" dirty="0" smtClean="0"/>
              <a:t> type </a:t>
            </a:r>
            <a:r>
              <a:rPr lang="de-DE" sz="1800" dirty="0" err="1" smtClean="0"/>
              <a:t>conversion</a:t>
            </a:r>
            <a:r>
              <a:rPr lang="de-DE" sz="1800" dirty="0" smtClean="0"/>
              <a:t>:</a:t>
            </a:r>
            <a:endParaRPr lang="de-DE" sz="1800" dirty="0"/>
          </a:p>
        </p:txBody>
      </p:sp>
      <p:sp>
        <p:nvSpPr>
          <p:cNvPr id="13" name="Textplatzhalter 2"/>
          <p:cNvSpPr txBox="1">
            <a:spLocks/>
          </p:cNvSpPr>
          <p:nvPr/>
        </p:nvSpPr>
        <p:spPr>
          <a:xfrm>
            <a:off x="479376" y="3356992"/>
            <a:ext cx="11520000" cy="411310"/>
          </a:xfrm>
          <a:prstGeom prst="rect">
            <a:avLst/>
          </a:prstGeom>
        </p:spPr>
        <p:txBody>
          <a:bodyPr lIns="0" tIns="0" rIns="0" bIns="0"/>
          <a:lstStyle>
            <a:lvl1pPr marL="215900" indent="-215900" algn="l" defTabSz="215900" rtl="0" eaLnBrk="1" fontAlgn="base" hangingPunct="1">
              <a:spcBef>
                <a:spcPts val="600"/>
              </a:spcBef>
              <a:spcAft>
                <a:spcPct val="0"/>
              </a:spcAft>
              <a:buClr>
                <a:schemeClr val="tx2"/>
              </a:buClr>
              <a:buFont typeface="Wingdings" panose="05000000000000000000" pitchFamily="2" charset="2"/>
              <a:buChar char="§"/>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ts val="600"/>
              </a:spcBef>
              <a:spcAft>
                <a:spcPct val="0"/>
              </a:spcAft>
              <a:buClr>
                <a:schemeClr val="tx2"/>
              </a:buClr>
              <a:buFont typeface="Wingdings" panose="05000000000000000000" pitchFamily="2" charset="2"/>
              <a:buChar char="§"/>
              <a:tabLst>
                <a:tab pos="431800" algn="l"/>
              </a:tabLst>
              <a:defRPr sz="1800" kern="1200" baseline="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ts val="600"/>
              </a:spcBef>
              <a:spcAft>
                <a:spcPct val="0"/>
              </a:spcAft>
              <a:buClr>
                <a:schemeClr val="tx2"/>
              </a:buClr>
              <a:buSzPct val="80000"/>
              <a:buFont typeface="Wingdings" panose="05000000000000000000" pitchFamily="2" charset="2"/>
              <a:buChar char="§"/>
              <a:tabLst>
                <a:tab pos="647700" algn="l"/>
              </a:tabLst>
              <a:defRPr sz="1600" kern="1200" baseline="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smtClean="0"/>
              <a:t>Unions</a:t>
            </a:r>
            <a:r>
              <a:rPr lang="de-DE" sz="1800" dirty="0" smtClean="0"/>
              <a:t>: Do not </a:t>
            </a:r>
            <a:r>
              <a:rPr lang="de-DE" sz="1800" dirty="0" err="1" smtClean="0"/>
              <a:t>use</a:t>
            </a:r>
            <a:r>
              <a:rPr lang="de-DE" sz="1800" dirty="0" smtClean="0"/>
              <a:t> </a:t>
            </a:r>
            <a:r>
              <a:rPr lang="de-DE" sz="1800" dirty="0" err="1" smtClean="0"/>
              <a:t>unions</a:t>
            </a:r>
            <a:r>
              <a:rPr lang="de-DE" sz="1800" dirty="0" smtClean="0"/>
              <a:t>, </a:t>
            </a:r>
            <a:r>
              <a:rPr lang="de-DE" sz="1800" dirty="0" err="1" smtClean="0"/>
              <a:t>they</a:t>
            </a:r>
            <a:r>
              <a:rPr lang="de-DE" sz="1800" dirty="0" smtClean="0"/>
              <a:t> </a:t>
            </a:r>
            <a:r>
              <a:rPr lang="de-DE" sz="1800" dirty="0" err="1" smtClean="0"/>
              <a:t>can</a:t>
            </a:r>
            <a:r>
              <a:rPr lang="de-DE" sz="1800" dirty="0" smtClean="0"/>
              <a:t> </a:t>
            </a:r>
            <a:r>
              <a:rPr lang="de-DE" sz="1800" dirty="0" err="1" smtClean="0"/>
              <a:t>have</a:t>
            </a:r>
            <a:r>
              <a:rPr lang="de-DE" sz="1800" dirty="0" smtClean="0"/>
              <a:t> </a:t>
            </a:r>
            <a:r>
              <a:rPr lang="de-DE" sz="1800" dirty="0" err="1" smtClean="0"/>
              <a:t>undefined</a:t>
            </a:r>
            <a:r>
              <a:rPr lang="de-DE" sz="1800" dirty="0" smtClean="0"/>
              <a:t> </a:t>
            </a:r>
            <a:r>
              <a:rPr lang="de-DE" sz="1800" dirty="0" err="1" smtClean="0"/>
              <a:t>behavior</a:t>
            </a:r>
            <a:r>
              <a:rPr lang="de-DE" sz="1800" dirty="0" smtClean="0"/>
              <a:t> </a:t>
            </a:r>
            <a:r>
              <a:rPr lang="de-DE" sz="1800" dirty="0" err="1" smtClean="0"/>
              <a:t>and</a:t>
            </a:r>
            <a:r>
              <a:rPr lang="de-DE" sz="1800" dirty="0" smtClean="0"/>
              <a:t> </a:t>
            </a:r>
            <a:r>
              <a:rPr lang="de-DE" sz="1800" dirty="0" err="1" smtClean="0"/>
              <a:t>are</a:t>
            </a:r>
            <a:r>
              <a:rPr lang="de-DE" sz="1800" dirty="0" smtClean="0"/>
              <a:t> </a:t>
            </a:r>
            <a:r>
              <a:rPr lang="de-DE" sz="1800" dirty="0" err="1" smtClean="0"/>
              <a:t>platform</a:t>
            </a:r>
            <a:r>
              <a:rPr lang="de-DE" sz="1800" dirty="0" smtClean="0"/>
              <a:t> </a:t>
            </a:r>
            <a:r>
              <a:rPr lang="de-DE" sz="1800" dirty="0" err="1" smtClean="0"/>
              <a:t>dependent</a:t>
            </a:r>
            <a:r>
              <a:rPr lang="de-DE" sz="1800" dirty="0" smtClean="0"/>
              <a:t>. The </a:t>
            </a:r>
            <a:r>
              <a:rPr lang="de-DE" sz="1800" dirty="0" err="1" smtClean="0"/>
              <a:t>way</a:t>
            </a:r>
            <a:r>
              <a:rPr lang="de-DE" sz="1800" dirty="0" smtClean="0"/>
              <a:t> </a:t>
            </a:r>
            <a:r>
              <a:rPr lang="de-DE" sz="1800" dirty="0" err="1" smtClean="0"/>
              <a:t>the</a:t>
            </a:r>
            <a:r>
              <a:rPr lang="de-DE" sz="1800" dirty="0" smtClean="0"/>
              <a:t> </a:t>
            </a:r>
            <a:r>
              <a:rPr lang="de-DE" sz="1800" dirty="0" err="1" smtClean="0"/>
              <a:t>data</a:t>
            </a:r>
            <a:r>
              <a:rPr lang="de-DE" sz="1800" dirty="0" smtClean="0"/>
              <a:t> </a:t>
            </a:r>
            <a:r>
              <a:rPr lang="de-DE" sz="1800" dirty="0" err="1" smtClean="0"/>
              <a:t>is</a:t>
            </a:r>
            <a:r>
              <a:rPr lang="de-DE" sz="1800" dirty="0" smtClean="0"/>
              <a:t> </a:t>
            </a:r>
            <a:r>
              <a:rPr lang="de-DE" sz="1800" dirty="0" err="1" smtClean="0"/>
              <a:t>laid</a:t>
            </a:r>
            <a:r>
              <a:rPr lang="de-DE" sz="1800" dirty="0" smtClean="0"/>
              <a:t> out in </a:t>
            </a:r>
            <a:r>
              <a:rPr lang="de-DE" sz="1800" dirty="0" err="1" smtClean="0"/>
              <a:t>memory</a:t>
            </a:r>
            <a:r>
              <a:rPr lang="de-DE" sz="1800" dirty="0" smtClean="0"/>
              <a:t> </a:t>
            </a:r>
            <a:r>
              <a:rPr lang="de-DE" sz="1800" dirty="0" err="1" smtClean="0"/>
              <a:t>can</a:t>
            </a:r>
            <a:r>
              <a:rPr lang="de-DE" sz="1800" dirty="0" smtClean="0"/>
              <a:t> </a:t>
            </a:r>
            <a:r>
              <a:rPr lang="de-DE" sz="1800" dirty="0" err="1" smtClean="0"/>
              <a:t>vary</a:t>
            </a:r>
            <a:r>
              <a:rPr lang="de-DE" sz="1800" dirty="0" smtClean="0"/>
              <a:t> </a:t>
            </a:r>
            <a:r>
              <a:rPr lang="de-DE" sz="1800" dirty="0" err="1" smtClean="0"/>
              <a:t>across</a:t>
            </a:r>
            <a:r>
              <a:rPr lang="de-DE" sz="1800" dirty="0" smtClean="0"/>
              <a:t> different </a:t>
            </a:r>
            <a:r>
              <a:rPr lang="de-DE" sz="1800" dirty="0" err="1" smtClean="0"/>
              <a:t>harware</a:t>
            </a:r>
            <a:r>
              <a:rPr lang="de-DE" sz="1800" dirty="0" smtClean="0"/>
              <a:t> </a:t>
            </a:r>
            <a:r>
              <a:rPr lang="de-DE" sz="1800" dirty="0" err="1" smtClean="0"/>
              <a:t>architectures</a:t>
            </a:r>
            <a:endParaRPr lang="de-DE" sz="1800" dirty="0" smtClean="0"/>
          </a:p>
        </p:txBody>
      </p:sp>
      <p:sp>
        <p:nvSpPr>
          <p:cNvPr id="15" name="Pfeil nach rechts 14"/>
          <p:cNvSpPr/>
          <p:nvPr/>
        </p:nvSpPr>
        <p:spPr>
          <a:xfrm>
            <a:off x="5967409" y="2195940"/>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F5C8C57-3E90-8741-9581-31D0A874DCE4}"/>
              </a:ext>
            </a:extLst>
          </p:cNvPr>
          <p:cNvSpPr/>
          <p:nvPr/>
        </p:nvSpPr>
        <p:spPr>
          <a:xfrm>
            <a:off x="422201" y="1850744"/>
            <a:ext cx="5293179" cy="9810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sz="1200" dirty="0" err="1" smtClean="0">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267F99"/>
                </a:solidFill>
                <a:latin typeface="Consolas" panose="020B0609020204030204" pitchFamily="49" charset="0"/>
              </a:rPr>
              <a:t>uint16_t</a:t>
            </a:r>
            <a:r>
              <a:rPr lang="de-DE" sz="1200" dirty="0">
                <a:solidFill>
                  <a:srgbClr val="3B3B3B"/>
                </a:solidFill>
                <a:latin typeface="Consolas" panose="020B0609020204030204" pitchFamily="49" charset="0"/>
              </a:rPr>
              <a:t> </a:t>
            </a:r>
            <a:r>
              <a:rPr lang="de-DE" sz="1200" dirty="0" err="1">
                <a:solidFill>
                  <a:srgbClr val="001080"/>
                </a:solidFill>
                <a:latin typeface="Consolas" panose="020B0609020204030204" pitchFamily="49" charset="0"/>
              </a:rPr>
              <a:t>speed</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a:solidFill>
                  <a:srgbClr val="098658"/>
                </a:solidFill>
                <a:latin typeface="Consolas" panose="020B0609020204030204" pitchFamily="49" charset="0"/>
              </a:rPr>
              <a:t>50</a:t>
            </a:r>
            <a:endParaRPr lang="de-DE" sz="1200" dirty="0">
              <a:solidFill>
                <a:srgbClr val="3B3B3B"/>
              </a:solidFill>
              <a:latin typeface="Consolas" panose="020B0609020204030204" pitchFamily="49" charset="0"/>
            </a:endParaRPr>
          </a:p>
          <a:p>
            <a:r>
              <a:rPr lang="de-DE" sz="1200" dirty="0" err="1">
                <a:solidFill>
                  <a:srgbClr val="267F99"/>
                </a:solidFill>
                <a:latin typeface="Consolas" panose="020B0609020204030204" pitchFamily="49" charset="0"/>
              </a:rPr>
              <a:t>std</a:t>
            </a:r>
            <a:r>
              <a:rPr lang="de-DE" sz="1200" dirty="0">
                <a:solidFill>
                  <a:srgbClr val="3B3B3B"/>
                </a:solidFill>
                <a:latin typeface="Consolas" panose="020B0609020204030204" pitchFamily="49" charset="0"/>
              </a:rPr>
              <a:t>::</a:t>
            </a:r>
            <a:r>
              <a:rPr lang="de-DE" sz="1200" dirty="0">
                <a:solidFill>
                  <a:srgbClr val="0000FF"/>
                </a:solidFill>
                <a:latin typeface="Consolas" panose="020B0609020204030204" pitchFamily="49" charset="0"/>
              </a:rPr>
              <a:t>uint32_t</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new_speed</a:t>
            </a:r>
            <a:r>
              <a:rPr lang="de-DE" sz="1200" dirty="0">
                <a:solidFill>
                  <a:srgbClr val="3B3B3B"/>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a:solidFill>
                  <a:srgbClr val="3B3B3B"/>
                </a:solidFill>
                <a:latin typeface="Consolas" panose="020B0609020204030204" pitchFamily="49" charset="0"/>
              </a:rPr>
              <a:t> </a:t>
            </a:r>
            <a:r>
              <a:rPr lang="de-DE" sz="1200" dirty="0" err="1">
                <a:solidFill>
                  <a:srgbClr val="3B3B3B"/>
                </a:solidFill>
                <a:latin typeface="Consolas" panose="020B0609020204030204" pitchFamily="49" charset="0"/>
              </a:rPr>
              <a:t>speed</a:t>
            </a:r>
            <a:r>
              <a:rPr lang="de-DE" sz="1200" dirty="0">
                <a:solidFill>
                  <a:srgbClr val="008000"/>
                </a:solidFill>
                <a:latin typeface="Consolas" panose="020B0609020204030204" pitchFamily="49" charset="0"/>
              </a:rPr>
              <a:t> </a:t>
            </a:r>
            <a:endParaRPr lang="de-DE" sz="1200" dirty="0" smtClean="0">
              <a:solidFill>
                <a:srgbClr val="008000"/>
              </a:solidFill>
              <a:latin typeface="Consolas" panose="020B0609020204030204" pitchFamily="49" charset="0"/>
            </a:endParaRPr>
          </a:p>
          <a:p>
            <a:r>
              <a:rPr lang="de-DE" sz="1200" dirty="0" smtClean="0">
                <a:solidFill>
                  <a:srgbClr val="008000"/>
                </a:solidFill>
                <a:latin typeface="Consolas" panose="020B0609020204030204" pitchFamily="49" charset="0"/>
              </a:rPr>
              <a:t>// </a:t>
            </a:r>
            <a:r>
              <a:rPr lang="de-DE" sz="1200" dirty="0">
                <a:solidFill>
                  <a:srgbClr val="008000"/>
                </a:solidFill>
                <a:latin typeface="Consolas" panose="020B0609020204030204" pitchFamily="49" charset="0"/>
              </a:rPr>
              <a:t>Non-</a:t>
            </a:r>
            <a:r>
              <a:rPr lang="de-DE" sz="1200" dirty="0" err="1">
                <a:solidFill>
                  <a:srgbClr val="008000"/>
                </a:solidFill>
                <a:latin typeface="Consolas" panose="020B0609020204030204" pitchFamily="49" charset="0"/>
              </a:rPr>
              <a:t>compliant</a:t>
            </a:r>
            <a:r>
              <a:rPr lang="de-DE" sz="1200" dirty="0">
                <a:solidFill>
                  <a:srgbClr val="008000"/>
                </a:solidFill>
                <a:latin typeface="Consolas" panose="020B0609020204030204" pitchFamily="49" charset="0"/>
              </a:rPr>
              <a:t> – </a:t>
            </a:r>
            <a:r>
              <a:rPr lang="de-DE" sz="1200" dirty="0" err="1">
                <a:solidFill>
                  <a:srgbClr val="008000"/>
                </a:solidFill>
                <a:latin typeface="Consolas" panose="020B0609020204030204" pitchFamily="49" charset="0"/>
              </a:rPr>
              <a:t>implicit</a:t>
            </a:r>
            <a:r>
              <a:rPr lang="de-DE" sz="1200" dirty="0">
                <a:solidFill>
                  <a:srgbClr val="008000"/>
                </a:solidFill>
                <a:latin typeface="Consolas" panose="020B0609020204030204" pitchFamily="49" charset="0"/>
              </a:rPr>
              <a:t> type </a:t>
            </a:r>
            <a:r>
              <a:rPr lang="de-DE" sz="1200" dirty="0" err="1" smtClean="0">
                <a:solidFill>
                  <a:srgbClr val="008000"/>
                </a:solidFill>
                <a:latin typeface="Consolas" panose="020B0609020204030204" pitchFamily="49" charset="0"/>
              </a:rPr>
              <a:t>conversion</a:t>
            </a:r>
            <a:endParaRPr lang="de-DE" sz="1200" dirty="0">
              <a:solidFill>
                <a:srgbClr val="3B3B3B"/>
              </a:solidFill>
              <a:latin typeface="Consolas" panose="020B0609020204030204" pitchFamily="49" charset="0"/>
            </a:endParaRPr>
          </a:p>
        </p:txBody>
      </p:sp>
      <p:sp>
        <p:nvSpPr>
          <p:cNvPr id="17" name="Rechteck 16">
            <a:extLst>
              <a:ext uri="{FF2B5EF4-FFF2-40B4-BE49-F238E27FC236}">
                <a16:creationId xmlns:a16="http://schemas.microsoft.com/office/drawing/2014/main" id="{1F5C8C57-3E90-8741-9581-31D0A874DCE4}"/>
              </a:ext>
            </a:extLst>
          </p:cNvPr>
          <p:cNvSpPr/>
          <p:nvPr/>
        </p:nvSpPr>
        <p:spPr>
          <a:xfrm>
            <a:off x="6745917" y="1850744"/>
            <a:ext cx="5177473" cy="9810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sz="1200" dirty="0" err="1">
                <a:solidFill>
                  <a:srgbClr val="267F99"/>
                </a:solidFill>
                <a:latin typeface="Consolas" panose="020B0609020204030204" pitchFamily="49" charset="0"/>
              </a:rPr>
              <a:t>std</a:t>
            </a:r>
            <a:r>
              <a:rPr lang="en-US" sz="1200" dirty="0">
                <a:solidFill>
                  <a:srgbClr val="3B3B3B"/>
                </a:solidFill>
                <a:latin typeface="Consolas" panose="020B0609020204030204" pitchFamily="49" charset="0"/>
              </a:rPr>
              <a:t>::</a:t>
            </a:r>
            <a:r>
              <a:rPr lang="en-US" sz="1200" dirty="0">
                <a:solidFill>
                  <a:srgbClr val="0000FF"/>
                </a:solidFill>
                <a:latin typeface="Consolas" panose="020B0609020204030204" pitchFamily="49" charset="0"/>
              </a:rPr>
              <a:t>uint16_t</a:t>
            </a:r>
            <a:r>
              <a:rPr lang="en-US" sz="1200" dirty="0">
                <a:solidFill>
                  <a:srgbClr val="3B3B3B"/>
                </a:solidFill>
                <a:latin typeface="Consolas" panose="020B0609020204030204" pitchFamily="49" charset="0"/>
              </a:rPr>
              <a:t> speed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a:t>
            </a:r>
            <a:r>
              <a:rPr lang="en-US" sz="1200" dirty="0">
                <a:solidFill>
                  <a:srgbClr val="098658"/>
                </a:solidFill>
                <a:latin typeface="Consolas" panose="020B0609020204030204" pitchFamily="49" charset="0"/>
              </a:rPr>
              <a:t>50</a:t>
            </a:r>
            <a:endParaRPr lang="en-US" sz="1200" dirty="0">
              <a:solidFill>
                <a:srgbClr val="3B3B3B"/>
              </a:solidFill>
              <a:latin typeface="Consolas" panose="020B0609020204030204" pitchFamily="49" charset="0"/>
            </a:endParaRPr>
          </a:p>
          <a:p>
            <a:r>
              <a:rPr lang="en-US" sz="1200" dirty="0" err="1">
                <a:solidFill>
                  <a:srgbClr val="267F99"/>
                </a:solidFill>
                <a:latin typeface="Consolas" panose="020B0609020204030204" pitchFamily="49" charset="0"/>
              </a:rPr>
              <a:t>std</a:t>
            </a:r>
            <a:r>
              <a:rPr lang="en-US" sz="1200" dirty="0">
                <a:solidFill>
                  <a:srgbClr val="3B3B3B"/>
                </a:solidFill>
                <a:latin typeface="Consolas" panose="020B0609020204030204" pitchFamily="49" charset="0"/>
              </a:rPr>
              <a:t>::</a:t>
            </a:r>
            <a:r>
              <a:rPr lang="en-US" sz="1200" dirty="0">
                <a:solidFill>
                  <a:srgbClr val="0000FF"/>
                </a:solidFill>
                <a:latin typeface="Consolas" panose="020B0609020204030204" pitchFamily="49" charset="0"/>
              </a:rPr>
              <a:t>uint32_t</a:t>
            </a:r>
            <a:r>
              <a:rPr lang="en-US" sz="1200" dirty="0">
                <a:solidFill>
                  <a:srgbClr val="3B3B3B"/>
                </a:solidFill>
                <a:latin typeface="Consolas" panose="020B0609020204030204" pitchFamily="49" charset="0"/>
              </a:rPr>
              <a:t> </a:t>
            </a:r>
            <a:r>
              <a:rPr lang="en-US" sz="1200" dirty="0" err="1">
                <a:solidFill>
                  <a:srgbClr val="3B3B3B"/>
                </a:solidFill>
                <a:latin typeface="Consolas" panose="020B0609020204030204" pitchFamily="49" charset="0"/>
              </a:rPr>
              <a:t>new_speed</a:t>
            </a:r>
            <a:r>
              <a:rPr lang="en-US" sz="1200" dirty="0">
                <a:solidFill>
                  <a:srgbClr val="3B3B3B"/>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a:solidFill>
                  <a:srgbClr val="3B3B3B"/>
                </a:solidFill>
                <a:latin typeface="Consolas" panose="020B0609020204030204" pitchFamily="49" charset="0"/>
              </a:rPr>
              <a:t> </a:t>
            </a:r>
            <a:r>
              <a:rPr lang="en-US" sz="1200" dirty="0">
                <a:solidFill>
                  <a:srgbClr val="000000"/>
                </a:solidFill>
                <a:latin typeface="Consolas" panose="020B0609020204030204" pitchFamily="49" charset="0"/>
              </a:rPr>
              <a:t>&lt;</a:t>
            </a:r>
            <a:r>
              <a:rPr lang="en-US" sz="1200" dirty="0" err="1">
                <a:solidFill>
                  <a:srgbClr val="0000FF"/>
                </a:solidFill>
                <a:latin typeface="Consolas" panose="020B0609020204030204" pitchFamily="49" charset="0"/>
              </a:rPr>
              <a:t>static_cast</a:t>
            </a:r>
            <a:r>
              <a:rPr lang="en-US" sz="1200" dirty="0">
                <a:solidFill>
                  <a:srgbClr val="000000"/>
                </a:solidFill>
                <a:latin typeface="Consolas" panose="020B0609020204030204" pitchFamily="49" charset="0"/>
              </a:rPr>
              <a:t>&gt;&lt;</a:t>
            </a:r>
            <a:r>
              <a:rPr lang="en-US" sz="1200" dirty="0" err="1">
                <a:solidFill>
                  <a:srgbClr val="267F99"/>
                </a:solidFill>
                <a:latin typeface="Consolas" panose="020B0609020204030204" pitchFamily="49" charset="0"/>
              </a:rPr>
              <a:t>std</a:t>
            </a:r>
            <a:r>
              <a:rPr lang="en-US" sz="1200" dirty="0">
                <a:solidFill>
                  <a:srgbClr val="3B3B3B"/>
                </a:solidFill>
                <a:latin typeface="Consolas" panose="020B0609020204030204" pitchFamily="49" charset="0"/>
              </a:rPr>
              <a:t>::</a:t>
            </a:r>
            <a:r>
              <a:rPr lang="en-US" sz="1200" dirty="0">
                <a:solidFill>
                  <a:srgbClr val="0000FF"/>
                </a:solidFill>
                <a:latin typeface="Consolas" panose="020B0609020204030204" pitchFamily="49" charset="0"/>
              </a:rPr>
              <a:t>uint32_t</a:t>
            </a:r>
            <a:r>
              <a:rPr lang="en-US" sz="1200" dirty="0">
                <a:solidFill>
                  <a:srgbClr val="000000"/>
                </a:solidFill>
                <a:latin typeface="Consolas" panose="020B0609020204030204" pitchFamily="49" charset="0"/>
              </a:rPr>
              <a:t>&gt;</a:t>
            </a:r>
            <a:r>
              <a:rPr lang="en-US" sz="1200" dirty="0">
                <a:solidFill>
                  <a:srgbClr val="3B3B3B"/>
                </a:solidFill>
                <a:latin typeface="Consolas" panose="020B0609020204030204" pitchFamily="49" charset="0"/>
              </a:rPr>
              <a:t>speed</a:t>
            </a:r>
            <a:r>
              <a:rPr lang="en-US" sz="1200" dirty="0">
                <a:solidFill>
                  <a:srgbClr val="008000"/>
                </a:solidFill>
                <a:latin typeface="Consolas" panose="020B0609020204030204" pitchFamily="49" charset="0"/>
              </a:rPr>
              <a:t> // compliant</a:t>
            </a:r>
            <a:endParaRPr lang="en-US" sz="1200" b="0" dirty="0">
              <a:solidFill>
                <a:srgbClr val="3B3B3B"/>
              </a:solidFill>
              <a:effectLst/>
              <a:latin typeface="Consolas" panose="020B0609020204030204" pitchFamily="49" charset="0"/>
            </a:endParaRPr>
          </a:p>
        </p:txBody>
      </p:sp>
      <p:sp>
        <p:nvSpPr>
          <p:cNvPr id="18" name="Rechteck 17"/>
          <p:cNvSpPr/>
          <p:nvPr/>
        </p:nvSpPr>
        <p:spPr>
          <a:xfrm>
            <a:off x="407368" y="4046584"/>
            <a:ext cx="11522238" cy="156966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sz="1200" dirty="0">
                <a:solidFill>
                  <a:srgbClr val="8000FF"/>
                </a:solidFill>
                <a:highlight>
                  <a:srgbClr val="FFFFFF"/>
                </a:highlight>
                <a:latin typeface="Courier New" panose="02070309020205020404" pitchFamily="49" charset="0"/>
                <a:cs typeface="Courier New" panose="02070309020205020404" pitchFamily="49" charset="0"/>
              </a:rPr>
              <a:t>union</a:t>
            </a:r>
            <a:r>
              <a:rPr lang="en-US" sz="1200" dirty="0">
                <a:solidFill>
                  <a:srgbClr val="000000"/>
                </a:solidFill>
                <a:highlight>
                  <a:srgbClr val="FFFFFF"/>
                </a:highlight>
                <a:latin typeface="Courier New" panose="02070309020205020404" pitchFamily="49" charset="0"/>
                <a:cs typeface="Courier New" panose="02070309020205020404" pitchFamily="49" charset="0"/>
              </a:rPr>
              <a:t> Intensity</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8000FF"/>
                </a:solidFill>
                <a:highlight>
                  <a:srgbClr val="FFFFFF"/>
                </a:highlight>
                <a:latin typeface="Courier New" panose="02070309020205020404" pitchFamily="49" charset="0"/>
                <a:cs typeface="Courier New" panose="02070309020205020404" pitchFamily="49" charset="0"/>
              </a:rPr>
              <a:t>float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floatvalue</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intvalue</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Intensity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floatvalue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FF8000"/>
                </a:solidFill>
                <a:highlight>
                  <a:srgbClr val="FFFFFF"/>
                </a:highlight>
                <a:latin typeface="Courier New" panose="02070309020205020404" pitchFamily="49" charset="0"/>
                <a:cs typeface="Courier New" panose="02070309020205020404" pitchFamily="49" charset="0"/>
              </a:rPr>
              <a:t>3.5f</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200" dirty="0">
                <a:solidFill>
                  <a:srgbClr val="008000"/>
                </a:solidFill>
                <a:highlight>
                  <a:srgbClr val="FFFFFF"/>
                </a:highlight>
                <a:latin typeface="Courier New" panose="02070309020205020404" pitchFamily="49" charset="0"/>
                <a:cs typeface="Courier New" panose="02070309020205020404" pitchFamily="49" charset="0"/>
              </a:rPr>
              <a:t>// Make the </a:t>
            </a:r>
            <a:r>
              <a:rPr lang="en-US" sz="1200" dirty="0" err="1">
                <a:solidFill>
                  <a:srgbClr val="008000"/>
                </a:solidFill>
                <a:highlight>
                  <a:srgbClr val="FFFFFF"/>
                </a:highlight>
                <a:latin typeface="Courier New" panose="02070309020205020404" pitchFamily="49" charset="0"/>
                <a:cs typeface="Courier New" panose="02070309020205020404" pitchFamily="49" charset="0"/>
              </a:rPr>
              <a:t>floatvalue</a:t>
            </a:r>
            <a:r>
              <a:rPr lang="en-US" sz="1200" dirty="0">
                <a:solidFill>
                  <a:srgbClr val="008000"/>
                </a:solidFill>
                <a:highlight>
                  <a:srgbClr val="FFFFFF"/>
                </a:highlight>
                <a:latin typeface="Courier New" panose="02070309020205020404" pitchFamily="49" charset="0"/>
                <a:cs typeface="Courier New" panose="02070309020205020404" pitchFamily="49" charset="0"/>
              </a:rPr>
              <a:t> active</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cs typeface="Courier New" panose="02070309020205020404" pitchFamily="49" charset="0"/>
              </a:rPr>
              <a:t>std</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cout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&lt;&lt;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intvalue</a:t>
            </a:r>
            <a:r>
              <a:rPr lang="en-US" sz="1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8000"/>
                </a:solidFill>
                <a:highlight>
                  <a:srgbClr val="FFFFFF"/>
                </a:highlight>
                <a:latin typeface="Courier New" panose="02070309020205020404" pitchFamily="49" charset="0"/>
                <a:cs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cs typeface="Courier New" panose="02070309020205020404" pitchFamily="49" charset="0"/>
              </a:rPr>
              <a:t>Non-compliant – invalid value</a:t>
            </a:r>
            <a:endParaRPr lang="en-US" sz="1200" dirty="0">
              <a:solidFill>
                <a:srgbClr val="008000"/>
              </a:solidFill>
              <a:highlight>
                <a:srgbClr val="FF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018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fade">
                                      <p:cBhvr>
                                        <p:cTn id="20" dur="500"/>
                                        <p:tgtEl>
                                          <p:spTgt spid="18">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fade">
                                      <p:cBhvr>
                                        <p:cTn id="23" dur="500"/>
                                        <p:tgtEl>
                                          <p:spTgt spid="18">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xEl>
                                              <p:pRg st="3" end="3"/>
                                            </p:txEl>
                                          </p:spTgt>
                                        </p:tgtEl>
                                        <p:attrNameLst>
                                          <p:attrName>style.visibility</p:attrName>
                                        </p:attrNameLst>
                                      </p:cBhvr>
                                      <p:to>
                                        <p:strVal val="visible"/>
                                      </p:to>
                                    </p:set>
                                    <p:animEffect transition="in" filter="fade">
                                      <p:cBhvr>
                                        <p:cTn id="26" dur="500"/>
                                        <p:tgtEl>
                                          <p:spTgt spid="1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xEl>
                                              <p:pRg st="5" end="5"/>
                                            </p:txEl>
                                          </p:spTgt>
                                        </p:tgtEl>
                                        <p:attrNameLst>
                                          <p:attrName>style.visibility</p:attrName>
                                        </p:attrNameLst>
                                      </p:cBhvr>
                                      <p:to>
                                        <p:strVal val="visible"/>
                                      </p:to>
                                    </p:set>
                                    <p:animEffect transition="in" filter="fade">
                                      <p:cBhvr>
                                        <p:cTn id="31" dur="500"/>
                                        <p:tgtEl>
                                          <p:spTgt spid="18">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xEl>
                                              <p:pRg st="6" end="6"/>
                                            </p:txEl>
                                          </p:spTgt>
                                        </p:tgtEl>
                                        <p:attrNameLst>
                                          <p:attrName>style.visibility</p:attrName>
                                        </p:attrNameLst>
                                      </p:cBhvr>
                                      <p:to>
                                        <p:strVal val="visible"/>
                                      </p:to>
                                    </p:set>
                                    <p:animEffect transition="in" filter="fade">
                                      <p:cBhvr>
                                        <p:cTn id="36" dur="500"/>
                                        <p:tgtEl>
                                          <p:spTgt spid="18">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xEl>
                                              <p:pRg st="7" end="7"/>
                                            </p:txEl>
                                          </p:spTgt>
                                        </p:tgtEl>
                                        <p:attrNameLst>
                                          <p:attrName>style.visibility</p:attrName>
                                        </p:attrNameLst>
                                      </p:cBhvr>
                                      <p:to>
                                        <p:strVal val="visible"/>
                                      </p:to>
                                    </p:set>
                                    <p:animEffect transition="in" filter="fade">
                                      <p:cBhvr>
                                        <p:cTn id="41"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AUTOSAR Guidelines</a:t>
            </a:r>
            <a:endParaRPr lang="de-DE" dirty="0"/>
          </a:p>
          <a:p>
            <a:r>
              <a:rPr lang="de-DE" dirty="0" smtClean="0"/>
              <a:t>Global Variable </a:t>
            </a:r>
            <a:r>
              <a:rPr lang="de-DE" dirty="0" err="1" smtClean="0"/>
              <a:t>Usage</a:t>
            </a:r>
            <a:endParaRPr lang="de-DE" dirty="0"/>
          </a:p>
        </p:txBody>
      </p:sp>
      <p:sp>
        <p:nvSpPr>
          <p:cNvPr id="3" name="Textplatzhalter 2"/>
          <p:cNvSpPr>
            <a:spLocks noGrp="1"/>
          </p:cNvSpPr>
          <p:nvPr>
            <p:ph type="body" sz="quarter" idx="10"/>
          </p:nvPr>
        </p:nvSpPr>
        <p:spPr/>
        <p:txBody>
          <a:bodyPr/>
          <a:lstStyle/>
          <a:p>
            <a:r>
              <a:rPr lang="de-DE" b="1" dirty="0"/>
              <a:t>Global </a:t>
            </a:r>
            <a:r>
              <a:rPr lang="de-DE" b="1" dirty="0" smtClean="0"/>
              <a:t>Variable Rules:</a:t>
            </a:r>
            <a:endParaRPr lang="de-DE" b="1" dirty="0"/>
          </a:p>
          <a:p>
            <a:endParaRPr lang="de-DE" dirty="0"/>
          </a:p>
          <a:p>
            <a:pPr lvl="1"/>
            <a:r>
              <a:rPr lang="de-DE" dirty="0"/>
              <a:t>Limit </a:t>
            </a:r>
            <a:r>
              <a:rPr lang="de-DE" dirty="0" err="1"/>
              <a:t>the</a:t>
            </a:r>
            <a:r>
              <a:rPr lang="de-DE" dirty="0"/>
              <a:t> </a:t>
            </a:r>
            <a:r>
              <a:rPr lang="de-DE" dirty="0" err="1"/>
              <a:t>use</a:t>
            </a:r>
            <a:r>
              <a:rPr lang="de-DE" dirty="0"/>
              <a:t> </a:t>
            </a:r>
            <a:r>
              <a:rPr lang="de-DE" dirty="0" err="1"/>
              <a:t>of</a:t>
            </a:r>
            <a:r>
              <a:rPr lang="de-DE" dirty="0"/>
              <a:t> global variables </a:t>
            </a:r>
            <a:r>
              <a:rPr lang="de-DE" dirty="0" err="1"/>
              <a:t>to</a:t>
            </a:r>
            <a:r>
              <a:rPr lang="de-DE" dirty="0"/>
              <a:t> </a:t>
            </a:r>
            <a:r>
              <a:rPr lang="de-DE" dirty="0" err="1"/>
              <a:t>avoid</a:t>
            </a:r>
            <a:r>
              <a:rPr lang="de-DE" dirty="0"/>
              <a:t> </a:t>
            </a:r>
            <a:r>
              <a:rPr lang="de-DE" dirty="0" err="1"/>
              <a:t>unexpected</a:t>
            </a:r>
            <a:r>
              <a:rPr lang="de-DE" dirty="0"/>
              <a:t> </a:t>
            </a:r>
            <a:r>
              <a:rPr lang="de-DE" dirty="0" err="1"/>
              <a:t>dependencies</a:t>
            </a:r>
            <a:endParaRPr lang="de-DE" dirty="0"/>
          </a:p>
          <a:p>
            <a:pPr lvl="1"/>
            <a:r>
              <a:rPr lang="de-DE" dirty="0"/>
              <a:t>Do not </a:t>
            </a:r>
            <a:r>
              <a:rPr lang="de-DE" dirty="0" err="1"/>
              <a:t>use</a:t>
            </a:r>
            <a:r>
              <a:rPr lang="de-DE" dirty="0"/>
              <a:t> global </a:t>
            </a:r>
            <a:r>
              <a:rPr lang="de-DE" dirty="0" err="1"/>
              <a:t>and</a:t>
            </a:r>
            <a:r>
              <a:rPr lang="de-DE" dirty="0"/>
              <a:t> </a:t>
            </a:r>
            <a:r>
              <a:rPr lang="de-DE" dirty="0" err="1"/>
              <a:t>static</a:t>
            </a:r>
            <a:r>
              <a:rPr lang="de-DE" dirty="0"/>
              <a:t> non-POD type </a:t>
            </a:r>
            <a:r>
              <a:rPr lang="de-DE" dirty="0" smtClean="0"/>
              <a:t>variables</a:t>
            </a:r>
          </a:p>
          <a:p>
            <a:pPr lvl="1"/>
            <a:r>
              <a:rPr lang="de-DE" dirty="0" err="1" smtClean="0"/>
              <a:t>It</a:t>
            </a:r>
            <a:r>
              <a:rPr lang="de-DE" dirty="0" smtClean="0"/>
              <a:t> </a:t>
            </a:r>
            <a:r>
              <a:rPr lang="de-DE" dirty="0" err="1" smtClean="0"/>
              <a:t>should</a:t>
            </a:r>
            <a:r>
              <a:rPr lang="de-DE" dirty="0" smtClean="0"/>
              <a:t> </a:t>
            </a:r>
            <a:r>
              <a:rPr lang="de-DE" dirty="0" err="1" smtClean="0"/>
              <a:t>be</a:t>
            </a:r>
            <a:r>
              <a:rPr lang="de-DE" dirty="0" smtClean="0"/>
              <a:t> </a:t>
            </a:r>
            <a:r>
              <a:rPr lang="de-DE" dirty="0" err="1" smtClean="0"/>
              <a:t>possible</a:t>
            </a:r>
            <a:r>
              <a:rPr lang="de-DE" dirty="0" smtClean="0"/>
              <a:t> </a:t>
            </a:r>
            <a:r>
              <a:rPr lang="de-DE" dirty="0" err="1" smtClean="0"/>
              <a:t>to</a:t>
            </a:r>
            <a:r>
              <a:rPr lang="de-DE" dirty="0" smtClean="0"/>
              <a:t> </a:t>
            </a:r>
            <a:r>
              <a:rPr lang="de-DE" dirty="0" err="1" smtClean="0"/>
              <a:t>include</a:t>
            </a:r>
            <a:r>
              <a:rPr lang="de-DE" dirty="0" smtClean="0"/>
              <a:t> </a:t>
            </a:r>
            <a:r>
              <a:rPr lang="de-DE" dirty="0" err="1" smtClean="0"/>
              <a:t>any</a:t>
            </a:r>
            <a:r>
              <a:rPr lang="de-DE" dirty="0" smtClean="0"/>
              <a:t> </a:t>
            </a:r>
            <a:r>
              <a:rPr lang="de-DE" dirty="0" err="1" smtClean="0"/>
              <a:t>header</a:t>
            </a:r>
            <a:r>
              <a:rPr lang="de-DE" dirty="0" smtClean="0"/>
              <a:t> </a:t>
            </a:r>
            <a:r>
              <a:rPr lang="de-DE" dirty="0" err="1" smtClean="0"/>
              <a:t>file</a:t>
            </a:r>
            <a:r>
              <a:rPr lang="de-DE" dirty="0" smtClean="0"/>
              <a:t> in multiple </a:t>
            </a:r>
            <a:r>
              <a:rPr lang="de-DE" dirty="0" err="1" smtClean="0"/>
              <a:t>translation</a:t>
            </a:r>
            <a:r>
              <a:rPr lang="de-DE" dirty="0" smtClean="0"/>
              <a:t> </a:t>
            </a:r>
            <a:r>
              <a:rPr lang="de-DE" dirty="0" err="1" smtClean="0"/>
              <a:t>units</a:t>
            </a:r>
            <a:r>
              <a:rPr lang="de-DE" dirty="0" smtClean="0"/>
              <a:t> </a:t>
            </a:r>
            <a:r>
              <a:rPr lang="de-DE" dirty="0" err="1" smtClean="0"/>
              <a:t>without</a:t>
            </a:r>
            <a:r>
              <a:rPr lang="de-DE" dirty="0" smtClean="0"/>
              <a:t> </a:t>
            </a:r>
            <a:r>
              <a:rPr lang="de-DE" dirty="0" err="1" smtClean="0"/>
              <a:t>violating</a:t>
            </a:r>
            <a:r>
              <a:rPr lang="de-DE" dirty="0" smtClean="0"/>
              <a:t> </a:t>
            </a:r>
            <a:r>
              <a:rPr lang="de-DE" dirty="0" err="1" smtClean="0"/>
              <a:t>the</a:t>
            </a:r>
            <a:r>
              <a:rPr lang="de-DE" dirty="0" smtClean="0"/>
              <a:t> </a:t>
            </a:r>
            <a:r>
              <a:rPr lang="de-DE" dirty="0" err="1" smtClean="0"/>
              <a:t>One</a:t>
            </a:r>
            <a:r>
              <a:rPr lang="de-DE" dirty="0" smtClean="0"/>
              <a:t> Definition </a:t>
            </a:r>
            <a:r>
              <a:rPr lang="de-DE" dirty="0" err="1" smtClean="0"/>
              <a:t>rule</a:t>
            </a:r>
            <a:r>
              <a:rPr lang="de-DE" dirty="0" smtClean="0"/>
              <a:t>. Header </a:t>
            </a:r>
            <a:r>
              <a:rPr lang="de-DE" dirty="0" err="1" smtClean="0"/>
              <a:t>file</a:t>
            </a:r>
            <a:r>
              <a:rPr lang="de-DE" dirty="0" smtClean="0"/>
              <a:t> </a:t>
            </a:r>
            <a:r>
              <a:rPr lang="de-DE" dirty="0" err="1" smtClean="0"/>
              <a:t>is</a:t>
            </a:r>
            <a:r>
              <a:rPr lang="de-DE" dirty="0" smtClean="0"/>
              <a:t> not </a:t>
            </a:r>
            <a:r>
              <a:rPr lang="de-DE" dirty="0" err="1" smtClean="0"/>
              <a:t>supposed</a:t>
            </a:r>
            <a:r>
              <a:rPr lang="de-DE" dirty="0" smtClean="0"/>
              <a:t> </a:t>
            </a:r>
            <a:r>
              <a:rPr lang="de-DE" dirty="0" err="1" smtClean="0"/>
              <a:t>to</a:t>
            </a:r>
            <a:r>
              <a:rPr lang="de-DE" dirty="0" smtClean="0"/>
              <a:t> </a:t>
            </a:r>
            <a:r>
              <a:rPr lang="de-DE" dirty="0" err="1" smtClean="0"/>
              <a:t>contain</a:t>
            </a:r>
            <a:r>
              <a:rPr lang="de-DE" dirty="0" smtClean="0"/>
              <a:t> </a:t>
            </a:r>
            <a:r>
              <a:rPr lang="de-DE" dirty="0" err="1" smtClean="0"/>
              <a:t>or</a:t>
            </a:r>
            <a:r>
              <a:rPr lang="de-DE" dirty="0" smtClean="0"/>
              <a:t> </a:t>
            </a:r>
            <a:r>
              <a:rPr lang="de-DE" dirty="0" err="1" smtClean="0"/>
              <a:t>produce</a:t>
            </a:r>
            <a:r>
              <a:rPr lang="de-DE" dirty="0" smtClean="0"/>
              <a:t> </a:t>
            </a:r>
            <a:r>
              <a:rPr lang="de-DE" dirty="0" err="1" smtClean="0"/>
              <a:t>definitions</a:t>
            </a:r>
            <a:r>
              <a:rPr lang="de-DE" dirty="0" smtClean="0"/>
              <a:t> </a:t>
            </a:r>
            <a:r>
              <a:rPr lang="de-DE" dirty="0" err="1" smtClean="0"/>
              <a:t>of</a:t>
            </a:r>
            <a:r>
              <a:rPr lang="de-DE" dirty="0" smtClean="0"/>
              <a:t> global </a:t>
            </a:r>
            <a:r>
              <a:rPr lang="de-DE" dirty="0" err="1" smtClean="0"/>
              <a:t>object</a:t>
            </a:r>
            <a:r>
              <a:rPr lang="de-DE" dirty="0" smtClean="0"/>
              <a:t> </a:t>
            </a:r>
            <a:r>
              <a:rPr lang="de-DE" dirty="0" err="1" smtClean="0"/>
              <a:t>that</a:t>
            </a:r>
            <a:r>
              <a:rPr lang="de-DE" dirty="0" smtClean="0"/>
              <a:t> </a:t>
            </a:r>
            <a:r>
              <a:rPr lang="de-DE" dirty="0" err="1" smtClean="0"/>
              <a:t>occupy</a:t>
            </a:r>
            <a:r>
              <a:rPr lang="de-DE" dirty="0" smtClean="0"/>
              <a:t> </a:t>
            </a:r>
            <a:r>
              <a:rPr lang="de-DE" dirty="0" err="1" smtClean="0"/>
              <a:t>storage</a:t>
            </a:r>
            <a:r>
              <a:rPr lang="de-DE" dirty="0" smtClean="0"/>
              <a:t>. </a:t>
            </a:r>
          </a:p>
          <a:p>
            <a:pPr lvl="1"/>
            <a:r>
              <a:rPr lang="de-DE" dirty="0" smtClean="0"/>
              <a:t>Objects </a:t>
            </a:r>
            <a:r>
              <a:rPr lang="de-DE" dirty="0" err="1" smtClean="0"/>
              <a:t>of</a:t>
            </a:r>
            <a:r>
              <a:rPr lang="de-DE" dirty="0" smtClean="0"/>
              <a:t> </a:t>
            </a:r>
            <a:r>
              <a:rPr lang="de-DE" dirty="0" err="1" smtClean="0"/>
              <a:t>function</a:t>
            </a:r>
            <a:r>
              <a:rPr lang="de-DE" dirty="0" smtClean="0"/>
              <a:t> </a:t>
            </a:r>
            <a:r>
              <a:rPr lang="de-DE" dirty="0" err="1" smtClean="0"/>
              <a:t>with</a:t>
            </a:r>
            <a:r>
              <a:rPr lang="de-DE" dirty="0" smtClean="0"/>
              <a:t> </a:t>
            </a:r>
            <a:r>
              <a:rPr lang="de-DE" dirty="0" err="1" smtClean="0"/>
              <a:t>external</a:t>
            </a:r>
            <a:r>
              <a:rPr lang="de-DE" dirty="0" smtClean="0"/>
              <a:t> </a:t>
            </a:r>
            <a:r>
              <a:rPr lang="de-DE" dirty="0" err="1" smtClean="0"/>
              <a:t>linkage</a:t>
            </a:r>
            <a:r>
              <a:rPr lang="de-DE" dirty="0" smtClean="0"/>
              <a:t> </a:t>
            </a:r>
            <a:r>
              <a:rPr lang="de-DE" dirty="0" err="1" smtClean="0"/>
              <a:t>should</a:t>
            </a:r>
            <a:r>
              <a:rPr lang="de-DE" dirty="0" smtClean="0"/>
              <a:t> </a:t>
            </a:r>
            <a:r>
              <a:rPr lang="de-DE" dirty="0" err="1" smtClean="0"/>
              <a:t>be</a:t>
            </a:r>
            <a:r>
              <a:rPr lang="de-DE" dirty="0" smtClean="0"/>
              <a:t> </a:t>
            </a:r>
            <a:r>
              <a:rPr lang="de-DE" dirty="0" err="1" smtClean="0"/>
              <a:t>declared</a:t>
            </a:r>
            <a:r>
              <a:rPr lang="de-DE" dirty="0" smtClean="0"/>
              <a:t> in </a:t>
            </a:r>
            <a:r>
              <a:rPr lang="de-DE" dirty="0" err="1" smtClean="0"/>
              <a:t>the</a:t>
            </a:r>
            <a:r>
              <a:rPr lang="de-DE" dirty="0" smtClean="0"/>
              <a:t> </a:t>
            </a:r>
            <a:r>
              <a:rPr lang="de-DE" dirty="0" err="1" smtClean="0"/>
              <a:t>header</a:t>
            </a:r>
            <a:r>
              <a:rPr lang="de-DE" dirty="0" smtClean="0"/>
              <a:t> </a:t>
            </a:r>
            <a:r>
              <a:rPr lang="de-DE" dirty="0" err="1" smtClean="0"/>
              <a:t>file</a:t>
            </a:r>
            <a:endParaRPr lang="de-DE" dirty="0" smtClean="0"/>
          </a:p>
          <a:p>
            <a:endParaRPr lang="de-DE" dirty="0"/>
          </a:p>
          <a:p>
            <a:r>
              <a:rPr lang="de-DE" dirty="0" err="1" smtClean="0"/>
              <a:t>Use</a:t>
            </a:r>
            <a:r>
              <a:rPr lang="de-DE" dirty="0" smtClean="0"/>
              <a:t> </a:t>
            </a:r>
            <a:r>
              <a:rPr lang="de-DE" dirty="0" err="1" smtClean="0"/>
              <a:t>functions</a:t>
            </a:r>
            <a:r>
              <a:rPr lang="de-DE" dirty="0" smtClean="0"/>
              <a:t> </a:t>
            </a:r>
            <a:r>
              <a:rPr lang="de-DE" dirty="0" err="1" smtClean="0"/>
              <a:t>with</a:t>
            </a:r>
            <a:r>
              <a:rPr lang="de-DE" dirty="0" smtClean="0"/>
              <a:t> </a:t>
            </a:r>
            <a:r>
              <a:rPr lang="de-DE" dirty="0" err="1" smtClean="0"/>
              <a:t>local</a:t>
            </a:r>
            <a:r>
              <a:rPr lang="de-DE" dirty="0" smtClean="0"/>
              <a:t> </a:t>
            </a:r>
            <a:r>
              <a:rPr lang="de-DE" dirty="0" err="1" smtClean="0"/>
              <a:t>or</a:t>
            </a:r>
            <a:r>
              <a:rPr lang="de-DE" dirty="0" smtClean="0"/>
              <a:t> </a:t>
            </a:r>
            <a:r>
              <a:rPr lang="de-DE" dirty="0" err="1" smtClean="0"/>
              <a:t>passed</a:t>
            </a:r>
            <a:r>
              <a:rPr lang="de-DE" dirty="0" smtClean="0"/>
              <a:t> variables </a:t>
            </a:r>
            <a:r>
              <a:rPr lang="de-DE" dirty="0" err="1" smtClean="0"/>
              <a:t>whenever</a:t>
            </a:r>
            <a:r>
              <a:rPr lang="de-DE" dirty="0" smtClean="0"/>
              <a:t> </a:t>
            </a:r>
            <a:r>
              <a:rPr lang="de-DE" dirty="0" err="1" smtClean="0"/>
              <a:t>possible</a:t>
            </a:r>
            <a:r>
              <a:rPr lang="de-DE" dirty="0" smtClean="0"/>
              <a:t> </a:t>
            </a:r>
            <a:r>
              <a:rPr lang="de-DE" dirty="0" err="1" smtClean="0"/>
              <a:t>to</a:t>
            </a:r>
            <a:r>
              <a:rPr lang="de-DE" dirty="0" smtClean="0"/>
              <a:t> </a:t>
            </a:r>
            <a:r>
              <a:rPr lang="de-DE" dirty="0" err="1" smtClean="0"/>
              <a:t>increase</a:t>
            </a:r>
            <a:r>
              <a:rPr lang="de-DE" dirty="0" smtClean="0"/>
              <a:t> </a:t>
            </a:r>
            <a:r>
              <a:rPr lang="de-DE" dirty="0" err="1" smtClean="0"/>
              <a:t>code</a:t>
            </a:r>
            <a:r>
              <a:rPr lang="de-DE" dirty="0" smtClean="0"/>
              <a:t> </a:t>
            </a:r>
            <a:r>
              <a:rPr lang="de-DE" dirty="0" err="1" smtClean="0"/>
              <a:t>clarity</a:t>
            </a:r>
            <a:r>
              <a:rPr lang="de-DE" dirty="0" smtClean="0"/>
              <a:t> </a:t>
            </a:r>
            <a:r>
              <a:rPr lang="de-DE" dirty="0" err="1" smtClean="0"/>
              <a:t>and</a:t>
            </a:r>
            <a:r>
              <a:rPr lang="de-DE" dirty="0" smtClean="0"/>
              <a:t> </a:t>
            </a:r>
            <a:r>
              <a:rPr lang="de-DE" dirty="0" err="1" smtClean="0"/>
              <a:t>modularity</a:t>
            </a:r>
            <a:endParaRPr lang="de-DE" dirty="0" smtClean="0"/>
          </a:p>
          <a:p>
            <a:endParaRPr lang="de-DE" dirty="0" smtClean="0"/>
          </a:p>
          <a:p>
            <a:r>
              <a:rPr lang="de-DE" dirty="0" err="1" smtClean="0"/>
              <a:t>Define</a:t>
            </a:r>
            <a:r>
              <a:rPr lang="de-DE" dirty="0" smtClean="0"/>
              <a:t> </a:t>
            </a:r>
            <a:r>
              <a:rPr lang="de-DE" dirty="0" err="1" smtClean="0"/>
              <a:t>interfaces</a:t>
            </a:r>
            <a:r>
              <a:rPr lang="de-DE" dirty="0" smtClean="0"/>
              <a:t> </a:t>
            </a:r>
            <a:r>
              <a:rPr lang="de-DE" dirty="0" err="1" smtClean="0"/>
              <a:t>for</a:t>
            </a:r>
            <a:r>
              <a:rPr lang="de-DE" dirty="0" smtClean="0"/>
              <a:t> </a:t>
            </a:r>
            <a:r>
              <a:rPr lang="de-DE" dirty="0" err="1" smtClean="0"/>
              <a:t>functions</a:t>
            </a:r>
            <a:endParaRPr lang="de-DE"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72</a:t>
            </a:fld>
            <a:endParaRPr lang="en-US" dirty="0"/>
          </a:p>
        </p:txBody>
      </p:sp>
    </p:spTree>
    <p:extLst>
      <p:ext uri="{BB962C8B-B14F-4D97-AF65-F5344CB8AC3E}">
        <p14:creationId xmlns:p14="http://schemas.microsoft.com/office/powerpoint/2010/main" val="10542338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4158605"/>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dirty="0"/>
              <a:t>Architectures</a:t>
            </a:r>
          </a:p>
          <a:p>
            <a:pPr>
              <a:lnSpc>
                <a:spcPct val="150000"/>
              </a:lnSpc>
            </a:pPr>
            <a:r>
              <a:rPr lang="en-US" dirty="0"/>
              <a:t>Parallel Computing</a:t>
            </a:r>
          </a:p>
          <a:p>
            <a:pPr>
              <a:lnSpc>
                <a:spcPct val="150000"/>
              </a:lnSpc>
            </a:pPr>
            <a:r>
              <a:rPr lang="en-US" dirty="0"/>
              <a:t>Comparison of different Embedded CPUs</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b="1" dirty="0"/>
              <a:t>RTOS</a:t>
            </a:r>
          </a:p>
        </p:txBody>
      </p:sp>
    </p:spTree>
    <p:extLst>
      <p:ext uri="{BB962C8B-B14F-4D97-AF65-F5344CB8AC3E}">
        <p14:creationId xmlns:p14="http://schemas.microsoft.com/office/powerpoint/2010/main" val="20102349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smtClean="0">
                <a:solidFill>
                  <a:schemeClr val="bg2"/>
                </a:solidFill>
              </a:rPr>
              <a:t>RTOS</a:t>
            </a:r>
            <a:endParaRPr lang="de-DE" dirty="0"/>
          </a:p>
          <a:p>
            <a:r>
              <a:rPr lang="de-DE" dirty="0" smtClean="0"/>
              <a:t>OS </a:t>
            </a:r>
            <a:r>
              <a:rPr lang="de-DE" dirty="0" err="1" smtClean="0"/>
              <a:t>Overview</a:t>
            </a:r>
            <a:endParaRPr lang="de-DE" dirty="0"/>
          </a:p>
          <a:p>
            <a:endParaRPr lang="de-DE" b="0" dirty="0"/>
          </a:p>
        </p:txBody>
      </p:sp>
      <p:sp>
        <p:nvSpPr>
          <p:cNvPr id="3" name="Textplatzhalter 2"/>
          <p:cNvSpPr>
            <a:spLocks noGrp="1"/>
          </p:cNvSpPr>
          <p:nvPr>
            <p:ph type="body" sz="quarter" idx="10"/>
          </p:nvPr>
        </p:nvSpPr>
        <p:spPr>
          <a:xfrm>
            <a:off x="334800" y="980728"/>
            <a:ext cx="8137464" cy="4968552"/>
          </a:xfrm>
        </p:spPr>
        <p:txBody>
          <a:bodyPr/>
          <a:lstStyle/>
          <a:p>
            <a:r>
              <a:rPr lang="de-DE" dirty="0" smtClean="0"/>
              <a:t>Operating </a:t>
            </a:r>
            <a:r>
              <a:rPr lang="de-DE" dirty="0" err="1" smtClean="0"/>
              <a:t>systems</a:t>
            </a:r>
            <a:r>
              <a:rPr lang="de-DE" dirty="0" smtClean="0"/>
              <a:t> manage </a:t>
            </a:r>
            <a:r>
              <a:rPr lang="de-DE" dirty="0" err="1" smtClean="0"/>
              <a:t>hardware</a:t>
            </a:r>
            <a:r>
              <a:rPr lang="de-DE" dirty="0" smtClean="0"/>
              <a:t> </a:t>
            </a:r>
            <a:r>
              <a:rPr lang="de-DE" dirty="0" err="1" smtClean="0"/>
              <a:t>and</a:t>
            </a:r>
            <a:r>
              <a:rPr lang="de-DE" dirty="0" smtClean="0"/>
              <a:t> </a:t>
            </a:r>
            <a:r>
              <a:rPr lang="de-DE" dirty="0" err="1" smtClean="0"/>
              <a:t>software</a:t>
            </a:r>
            <a:r>
              <a:rPr lang="de-DE" dirty="0" smtClean="0"/>
              <a:t> </a:t>
            </a:r>
            <a:r>
              <a:rPr lang="de-DE" dirty="0" err="1" smtClean="0"/>
              <a:t>resources</a:t>
            </a:r>
            <a:r>
              <a:rPr lang="de-DE" dirty="0" smtClean="0"/>
              <a:t> on a </a:t>
            </a:r>
            <a:r>
              <a:rPr lang="de-DE" dirty="0" err="1" smtClean="0"/>
              <a:t>system</a:t>
            </a:r>
            <a:r>
              <a:rPr lang="de-DE" dirty="0" smtClean="0"/>
              <a:t>. </a:t>
            </a:r>
          </a:p>
          <a:p>
            <a:endParaRPr lang="de-DE" dirty="0" smtClean="0"/>
          </a:p>
          <a:p>
            <a:r>
              <a:rPr lang="de-DE" dirty="0" smtClean="0"/>
              <a:t>On general-</a:t>
            </a:r>
            <a:r>
              <a:rPr lang="de-DE" dirty="0" err="1" smtClean="0"/>
              <a:t>purpose</a:t>
            </a:r>
            <a:r>
              <a:rPr lang="de-DE" dirty="0" smtClean="0"/>
              <a:t> </a:t>
            </a:r>
            <a:r>
              <a:rPr lang="de-DE" dirty="0" err="1" smtClean="0"/>
              <a:t>computing</a:t>
            </a:r>
            <a:r>
              <a:rPr lang="de-DE" dirty="0" smtClean="0"/>
              <a:t> </a:t>
            </a:r>
            <a:r>
              <a:rPr lang="de-DE" dirty="0" err="1" smtClean="0"/>
              <a:t>systems</a:t>
            </a:r>
            <a:r>
              <a:rPr lang="de-DE" dirty="0" smtClean="0"/>
              <a:t> like PC-s </a:t>
            </a:r>
            <a:r>
              <a:rPr lang="de-DE" dirty="0" err="1" smtClean="0"/>
              <a:t>always</a:t>
            </a:r>
            <a:r>
              <a:rPr lang="de-DE" dirty="0" smtClean="0"/>
              <a:t> </a:t>
            </a:r>
            <a:r>
              <a:rPr lang="de-DE" dirty="0" err="1" smtClean="0"/>
              <a:t>have</a:t>
            </a:r>
            <a:r>
              <a:rPr lang="de-DE" dirty="0" smtClean="0"/>
              <a:t> an </a:t>
            </a:r>
            <a:r>
              <a:rPr lang="de-DE" dirty="0" err="1" smtClean="0"/>
              <a:t>operating</a:t>
            </a:r>
            <a:r>
              <a:rPr lang="de-DE" dirty="0" smtClean="0"/>
              <a:t> </a:t>
            </a:r>
            <a:r>
              <a:rPr lang="de-DE" dirty="0" err="1" smtClean="0"/>
              <a:t>system</a:t>
            </a:r>
            <a:r>
              <a:rPr lang="de-DE" dirty="0" smtClean="0"/>
              <a:t> </a:t>
            </a:r>
            <a:r>
              <a:rPr lang="de-DE" dirty="0" err="1" smtClean="0"/>
              <a:t>to</a:t>
            </a:r>
            <a:r>
              <a:rPr lang="de-DE" dirty="0" smtClean="0"/>
              <a:t> </a:t>
            </a:r>
            <a:r>
              <a:rPr lang="de-DE" dirty="0" err="1" smtClean="0"/>
              <a:t>provide</a:t>
            </a:r>
            <a:r>
              <a:rPr lang="de-DE" dirty="0" smtClean="0"/>
              <a:t> general-</a:t>
            </a:r>
            <a:r>
              <a:rPr lang="de-DE" dirty="0" err="1" smtClean="0"/>
              <a:t>purpose</a:t>
            </a:r>
            <a:r>
              <a:rPr lang="de-DE" dirty="0" smtClean="0"/>
              <a:t> </a:t>
            </a:r>
            <a:r>
              <a:rPr lang="de-DE" dirty="0" err="1" smtClean="0"/>
              <a:t>capabilities</a:t>
            </a:r>
            <a:r>
              <a:rPr lang="de-DE" dirty="0" smtClean="0"/>
              <a:t>. </a:t>
            </a:r>
          </a:p>
          <a:p>
            <a:pPr marL="0" indent="0">
              <a:buNone/>
            </a:pPr>
            <a:endParaRPr lang="de-DE" dirty="0" smtClean="0"/>
          </a:p>
          <a:p>
            <a:r>
              <a:rPr lang="de-DE" dirty="0" smtClean="0"/>
              <a:t>Most Embedded Systems also </a:t>
            </a:r>
            <a:r>
              <a:rPr lang="de-DE" dirty="0" err="1" smtClean="0"/>
              <a:t>use</a:t>
            </a:r>
            <a:r>
              <a:rPr lang="de-DE" dirty="0" smtClean="0"/>
              <a:t> an </a:t>
            </a:r>
            <a:r>
              <a:rPr lang="de-DE" dirty="0" err="1" smtClean="0"/>
              <a:t>operating</a:t>
            </a:r>
            <a:r>
              <a:rPr lang="de-DE" dirty="0" smtClean="0"/>
              <a:t> </a:t>
            </a:r>
            <a:r>
              <a:rPr lang="de-DE" dirty="0" err="1" smtClean="0"/>
              <a:t>system</a:t>
            </a:r>
            <a:r>
              <a:rPr lang="de-DE" dirty="0" smtClean="0"/>
              <a:t>, bare-</a:t>
            </a:r>
            <a:r>
              <a:rPr lang="de-DE" dirty="0" err="1" smtClean="0"/>
              <a:t>metal</a:t>
            </a:r>
            <a:r>
              <a:rPr lang="de-DE" dirty="0" smtClean="0"/>
              <a:t> </a:t>
            </a:r>
            <a:r>
              <a:rPr lang="de-DE" dirty="0" err="1" smtClean="0"/>
              <a:t>programming</a:t>
            </a:r>
            <a:r>
              <a:rPr lang="de-DE" dirty="0" smtClean="0"/>
              <a:t> (</a:t>
            </a:r>
            <a:r>
              <a:rPr lang="de-DE" dirty="0" err="1" smtClean="0"/>
              <a:t>without</a:t>
            </a:r>
            <a:r>
              <a:rPr lang="de-DE" dirty="0" smtClean="0"/>
              <a:t> </a:t>
            </a:r>
            <a:r>
              <a:rPr lang="de-DE" dirty="0" err="1" smtClean="0"/>
              <a:t>any</a:t>
            </a:r>
            <a:r>
              <a:rPr lang="de-DE" dirty="0" smtClean="0"/>
              <a:t> OS) on simple </a:t>
            </a:r>
            <a:r>
              <a:rPr lang="de-DE" dirty="0" err="1" smtClean="0"/>
              <a:t>systems</a:t>
            </a:r>
            <a:r>
              <a:rPr lang="de-DE" dirty="0" smtClean="0"/>
              <a:t> also </a:t>
            </a:r>
            <a:r>
              <a:rPr lang="de-DE" dirty="0" err="1" smtClean="0"/>
              <a:t>possible</a:t>
            </a:r>
            <a:endParaRPr lang="de-DE" dirty="0" smtClean="0"/>
          </a:p>
          <a:p>
            <a:endParaRPr lang="de-DE" dirty="0" smtClean="0"/>
          </a:p>
          <a:p>
            <a:r>
              <a:rPr lang="de-DE" dirty="0" err="1" smtClean="0"/>
              <a:t>For</a:t>
            </a:r>
            <a:r>
              <a:rPr lang="de-DE" dirty="0" smtClean="0"/>
              <a:t> </a:t>
            </a:r>
            <a:r>
              <a:rPr lang="de-DE" dirty="0" err="1" smtClean="0"/>
              <a:t>safety</a:t>
            </a:r>
            <a:r>
              <a:rPr lang="de-DE" dirty="0" smtClean="0"/>
              <a:t> </a:t>
            </a:r>
            <a:r>
              <a:rPr lang="de-DE" dirty="0" err="1" smtClean="0"/>
              <a:t>and</a:t>
            </a:r>
            <a:r>
              <a:rPr lang="de-DE" dirty="0" smtClean="0"/>
              <a:t> </a:t>
            </a:r>
            <a:r>
              <a:rPr lang="de-DE" dirty="0" err="1" smtClean="0"/>
              <a:t>timing</a:t>
            </a:r>
            <a:r>
              <a:rPr lang="de-DE" dirty="0" smtClean="0"/>
              <a:t> </a:t>
            </a:r>
            <a:r>
              <a:rPr lang="de-DE" dirty="0" err="1" smtClean="0"/>
              <a:t>critical</a:t>
            </a:r>
            <a:r>
              <a:rPr lang="de-DE" dirty="0" smtClean="0"/>
              <a:t> </a:t>
            </a:r>
            <a:r>
              <a:rPr lang="de-DE" dirty="0" err="1" smtClean="0"/>
              <a:t>automotive</a:t>
            </a:r>
            <a:r>
              <a:rPr lang="de-DE" dirty="0" smtClean="0"/>
              <a:t> </a:t>
            </a:r>
            <a:r>
              <a:rPr lang="de-DE" dirty="0" err="1" smtClean="0"/>
              <a:t>applications</a:t>
            </a:r>
            <a:r>
              <a:rPr lang="de-DE" dirty="0"/>
              <a:t> </a:t>
            </a:r>
            <a:r>
              <a:rPr lang="de-DE" dirty="0" smtClean="0"/>
              <a:t>an </a:t>
            </a:r>
            <a:r>
              <a:rPr lang="de-DE" dirty="0" err="1" smtClean="0"/>
              <a:t>operating</a:t>
            </a:r>
            <a:r>
              <a:rPr lang="de-DE" dirty="0" smtClean="0"/>
              <a:t> </a:t>
            </a:r>
            <a:r>
              <a:rPr lang="de-DE" dirty="0" err="1" smtClean="0"/>
              <a:t>system</a:t>
            </a:r>
            <a:r>
              <a:rPr lang="de-DE" dirty="0" smtClean="0"/>
              <a:t> </a:t>
            </a:r>
            <a:r>
              <a:rPr lang="de-DE" dirty="0" err="1" smtClean="0"/>
              <a:t>is</a:t>
            </a:r>
            <a:r>
              <a:rPr lang="de-DE" dirty="0" smtClean="0"/>
              <a:t> </a:t>
            </a:r>
            <a:r>
              <a:rPr lang="de-DE" dirty="0" err="1" smtClean="0"/>
              <a:t>used</a:t>
            </a:r>
            <a:r>
              <a:rPr lang="de-DE" dirty="0" smtClean="0"/>
              <a:t> </a:t>
            </a:r>
            <a:r>
              <a:rPr lang="de-DE" dirty="0" err="1" smtClean="0"/>
              <a:t>that</a:t>
            </a:r>
            <a:r>
              <a:rPr lang="de-DE" dirty="0" smtClean="0"/>
              <a:t> </a:t>
            </a:r>
            <a:r>
              <a:rPr lang="de-DE" dirty="0" err="1" smtClean="0"/>
              <a:t>garantees</a:t>
            </a:r>
            <a:r>
              <a:rPr lang="de-DE" dirty="0" smtClean="0"/>
              <a:t> </a:t>
            </a:r>
            <a:r>
              <a:rPr lang="de-DE" dirty="0" err="1" smtClean="0"/>
              <a:t>that</a:t>
            </a:r>
            <a:r>
              <a:rPr lang="de-DE" dirty="0" smtClean="0"/>
              <a:t> </a:t>
            </a:r>
            <a:r>
              <a:rPr lang="de-DE" dirty="0" err="1" smtClean="0"/>
              <a:t>tasks</a:t>
            </a:r>
            <a:r>
              <a:rPr lang="de-DE" dirty="0" smtClean="0"/>
              <a:t> </a:t>
            </a:r>
            <a:r>
              <a:rPr lang="de-DE" dirty="0" err="1" smtClean="0"/>
              <a:t>meet</a:t>
            </a:r>
            <a:r>
              <a:rPr lang="de-DE" dirty="0" smtClean="0"/>
              <a:t> </a:t>
            </a:r>
            <a:r>
              <a:rPr lang="de-DE" dirty="0" err="1" smtClean="0"/>
              <a:t>the</a:t>
            </a:r>
            <a:r>
              <a:rPr lang="de-DE" dirty="0" smtClean="0"/>
              <a:t> </a:t>
            </a:r>
            <a:r>
              <a:rPr lang="de-DE" dirty="0" err="1" smtClean="0"/>
              <a:t>specified</a:t>
            </a:r>
            <a:r>
              <a:rPr lang="de-DE" dirty="0" smtClean="0"/>
              <a:t> time </a:t>
            </a:r>
            <a:r>
              <a:rPr lang="de-DE" dirty="0" err="1" smtClean="0"/>
              <a:t>constraints</a:t>
            </a:r>
            <a:r>
              <a:rPr lang="de-DE" dirty="0" smtClean="0"/>
              <a:t>, </a:t>
            </a:r>
            <a:r>
              <a:rPr lang="de-DE" dirty="0" err="1" smtClean="0"/>
              <a:t>called</a:t>
            </a:r>
            <a:r>
              <a:rPr lang="de-DE" dirty="0" smtClean="0"/>
              <a:t> Real-Time Operating System (RTOS)</a:t>
            </a:r>
          </a:p>
          <a:p>
            <a:pPr marL="0" indent="0">
              <a:buNone/>
            </a:pPr>
            <a:endParaRPr lang="de-DE"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74</a:t>
            </a:fld>
            <a:endParaRPr lang="en-US" dirty="0"/>
          </a:p>
        </p:txBody>
      </p:sp>
      <p:sp>
        <p:nvSpPr>
          <p:cNvPr id="5" name="Rechteck 4"/>
          <p:cNvSpPr/>
          <p:nvPr/>
        </p:nvSpPr>
        <p:spPr>
          <a:xfrm>
            <a:off x="8616280" y="5157192"/>
            <a:ext cx="2880320" cy="5040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Hardware</a:t>
            </a:r>
            <a:endParaRPr lang="de-DE" dirty="0">
              <a:solidFill>
                <a:schemeClr val="tx1"/>
              </a:solidFill>
            </a:endParaRPr>
          </a:p>
        </p:txBody>
      </p:sp>
      <p:sp>
        <p:nvSpPr>
          <p:cNvPr id="6" name="Rechteck 5"/>
          <p:cNvSpPr/>
          <p:nvPr/>
        </p:nvSpPr>
        <p:spPr>
          <a:xfrm>
            <a:off x="8616280" y="4293096"/>
            <a:ext cx="2880320"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Operating System</a:t>
            </a:r>
            <a:endParaRPr lang="de-DE" dirty="0">
              <a:solidFill>
                <a:schemeClr val="tx1"/>
              </a:solidFill>
            </a:endParaRPr>
          </a:p>
        </p:txBody>
      </p:sp>
      <p:sp>
        <p:nvSpPr>
          <p:cNvPr id="7" name="Rechteck 6"/>
          <p:cNvSpPr/>
          <p:nvPr/>
        </p:nvSpPr>
        <p:spPr>
          <a:xfrm>
            <a:off x="8616280" y="3429000"/>
            <a:ext cx="2880320" cy="50405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solidFill>
                  <a:schemeClr val="tx1"/>
                </a:solidFill>
              </a:rPr>
              <a:t>Applications</a:t>
            </a:r>
            <a:endParaRPr lang="de-DE" dirty="0">
              <a:solidFill>
                <a:schemeClr val="tx1"/>
              </a:solidFill>
            </a:endParaRPr>
          </a:p>
        </p:txBody>
      </p:sp>
      <p:sp>
        <p:nvSpPr>
          <p:cNvPr id="8" name="Rechteck 7"/>
          <p:cNvSpPr/>
          <p:nvPr/>
        </p:nvSpPr>
        <p:spPr>
          <a:xfrm>
            <a:off x="8616280" y="2564904"/>
            <a:ext cx="2880320" cy="50405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User</a:t>
            </a:r>
            <a:endParaRPr lang="de-DE" dirty="0">
              <a:solidFill>
                <a:schemeClr val="tx1"/>
              </a:solidFill>
            </a:endParaRPr>
          </a:p>
        </p:txBody>
      </p:sp>
      <p:sp>
        <p:nvSpPr>
          <p:cNvPr id="9" name="Pfeil nach unten 8"/>
          <p:cNvSpPr/>
          <p:nvPr/>
        </p:nvSpPr>
        <p:spPr>
          <a:xfrm>
            <a:off x="9408368" y="4801691"/>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unten 9"/>
          <p:cNvSpPr/>
          <p:nvPr/>
        </p:nvSpPr>
        <p:spPr>
          <a:xfrm rot="10800000">
            <a:off x="10488488" y="4794845"/>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unten 10"/>
          <p:cNvSpPr/>
          <p:nvPr/>
        </p:nvSpPr>
        <p:spPr>
          <a:xfrm>
            <a:off x="9408368" y="3949054"/>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unten 11"/>
          <p:cNvSpPr/>
          <p:nvPr/>
        </p:nvSpPr>
        <p:spPr>
          <a:xfrm rot="10800000">
            <a:off x="10488488" y="3942208"/>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unten 12"/>
          <p:cNvSpPr/>
          <p:nvPr/>
        </p:nvSpPr>
        <p:spPr>
          <a:xfrm>
            <a:off x="9408368" y="3078076"/>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nach unten 13"/>
          <p:cNvSpPr/>
          <p:nvPr/>
        </p:nvSpPr>
        <p:spPr>
          <a:xfrm rot="10800000">
            <a:off x="10488488" y="3071230"/>
            <a:ext cx="288032" cy="35319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065716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RTOS</a:t>
            </a:r>
            <a:endParaRPr lang="de-DE" dirty="0"/>
          </a:p>
          <a:p>
            <a:r>
              <a:rPr lang="de-DE" dirty="0" smtClean="0"/>
              <a:t>OS </a:t>
            </a:r>
            <a:r>
              <a:rPr lang="de-DE" dirty="0" err="1" smtClean="0"/>
              <a:t>vs</a:t>
            </a:r>
            <a:r>
              <a:rPr lang="de-DE" dirty="0" smtClean="0"/>
              <a:t> RTOS </a:t>
            </a:r>
            <a:r>
              <a:rPr lang="de-DE" dirty="0" err="1"/>
              <a:t>D</a:t>
            </a:r>
            <a:r>
              <a:rPr lang="de-DE" dirty="0" err="1" smtClean="0"/>
              <a:t>ifferences</a:t>
            </a:r>
            <a:endParaRPr lang="de-DE" dirty="0"/>
          </a:p>
          <a:p>
            <a:endParaRPr lang="de-DE" dirty="0"/>
          </a:p>
        </p:txBody>
      </p:sp>
      <p:sp>
        <p:nvSpPr>
          <p:cNvPr id="3" name="Textplatzhalter 2"/>
          <p:cNvSpPr>
            <a:spLocks noGrp="1"/>
          </p:cNvSpPr>
          <p:nvPr>
            <p:ph type="body" sz="quarter" idx="10"/>
          </p:nvPr>
        </p:nvSpPr>
        <p:spPr/>
        <p:txBody>
          <a:bodyPr/>
          <a:lstStyle/>
          <a:p>
            <a:pPr marL="0" indent="0">
              <a:buNone/>
            </a:pPr>
            <a:r>
              <a:rPr lang="de-DE" sz="1600" dirty="0" err="1" smtClean="0"/>
              <a:t>Differences</a:t>
            </a:r>
            <a:r>
              <a:rPr lang="de-DE" sz="1600" dirty="0" smtClean="0"/>
              <a:t> </a:t>
            </a:r>
            <a:r>
              <a:rPr lang="de-DE" sz="1600" dirty="0" err="1" smtClean="0"/>
              <a:t>between</a:t>
            </a:r>
            <a:r>
              <a:rPr lang="de-DE" sz="1600" dirty="0" smtClean="0"/>
              <a:t> a general-</a:t>
            </a:r>
            <a:r>
              <a:rPr lang="de-DE" sz="1600" dirty="0" err="1" smtClean="0"/>
              <a:t>purpose</a:t>
            </a:r>
            <a:r>
              <a:rPr lang="de-DE" sz="1600" dirty="0" smtClean="0"/>
              <a:t> OS (GPOS) </a:t>
            </a:r>
            <a:r>
              <a:rPr lang="de-DE" sz="1600" dirty="0" err="1" smtClean="0"/>
              <a:t>and</a:t>
            </a:r>
            <a:r>
              <a:rPr lang="de-DE" sz="1600" dirty="0" smtClean="0"/>
              <a:t> an RTOS:</a:t>
            </a:r>
          </a:p>
          <a:p>
            <a:pPr marL="0" indent="0">
              <a:buNone/>
            </a:pPr>
            <a:endParaRPr lang="de-DE" sz="1600" dirty="0"/>
          </a:p>
          <a:p>
            <a:r>
              <a:rPr lang="de-DE" sz="1600" b="1" dirty="0" err="1" smtClean="0"/>
              <a:t>Scheduling</a:t>
            </a:r>
            <a:r>
              <a:rPr lang="de-DE" sz="1600" b="1" dirty="0" smtClean="0"/>
              <a:t>: </a:t>
            </a:r>
          </a:p>
          <a:p>
            <a:pPr lvl="1"/>
            <a:r>
              <a:rPr lang="de-DE" sz="1600" dirty="0" smtClean="0"/>
              <a:t>GPOS </a:t>
            </a:r>
            <a:r>
              <a:rPr lang="de-DE" sz="1600" dirty="0" err="1" smtClean="0"/>
              <a:t>employs</a:t>
            </a:r>
            <a:r>
              <a:rPr lang="de-DE" sz="1600" dirty="0" smtClean="0"/>
              <a:t> </a:t>
            </a:r>
            <a:r>
              <a:rPr lang="de-DE" sz="1600" dirty="0" err="1" smtClean="0"/>
              <a:t>scheduling</a:t>
            </a:r>
            <a:r>
              <a:rPr lang="de-DE" sz="1600" dirty="0" smtClean="0"/>
              <a:t> </a:t>
            </a:r>
            <a:r>
              <a:rPr lang="de-DE" sz="1600" dirty="0" err="1" smtClean="0"/>
              <a:t>algorithms</a:t>
            </a:r>
            <a:r>
              <a:rPr lang="de-DE" sz="1600" dirty="0" smtClean="0"/>
              <a:t> like Round Robin, </a:t>
            </a:r>
            <a:r>
              <a:rPr lang="de-DE" sz="1600" dirty="0" err="1" smtClean="0"/>
              <a:t>Priority</a:t>
            </a:r>
            <a:r>
              <a:rPr lang="de-DE" sz="1600" dirty="0" smtClean="0"/>
              <a:t> </a:t>
            </a:r>
            <a:r>
              <a:rPr lang="de-DE" sz="1600" dirty="0" err="1" smtClean="0"/>
              <a:t>Scheduling</a:t>
            </a:r>
            <a:r>
              <a:rPr lang="de-DE" sz="1600" dirty="0" smtClean="0"/>
              <a:t>, Fair Share. </a:t>
            </a:r>
            <a:r>
              <a:rPr lang="de-DE" sz="1600" dirty="0" err="1" smtClean="0"/>
              <a:t>It</a:t>
            </a:r>
            <a:r>
              <a:rPr lang="de-DE" sz="1600" dirty="0" smtClean="0"/>
              <a:t> </a:t>
            </a:r>
            <a:r>
              <a:rPr lang="de-DE" sz="1600" dirty="0" err="1" smtClean="0"/>
              <a:t>aims</a:t>
            </a:r>
            <a:r>
              <a:rPr lang="de-DE" sz="1600" dirty="0" smtClean="0"/>
              <a:t> </a:t>
            </a:r>
            <a:r>
              <a:rPr lang="de-DE" sz="1600" dirty="0" err="1" smtClean="0"/>
              <a:t>for</a:t>
            </a:r>
            <a:r>
              <a:rPr lang="de-DE" sz="1600" dirty="0" smtClean="0"/>
              <a:t> optimal </a:t>
            </a:r>
            <a:r>
              <a:rPr lang="de-DE" sz="1600" dirty="0" err="1" smtClean="0"/>
              <a:t>resource</a:t>
            </a:r>
            <a:r>
              <a:rPr lang="de-DE" sz="1600" dirty="0" smtClean="0"/>
              <a:t> </a:t>
            </a:r>
            <a:r>
              <a:rPr lang="de-DE" sz="1600" dirty="0" err="1" smtClean="0"/>
              <a:t>utilization</a:t>
            </a:r>
            <a:r>
              <a:rPr lang="de-DE" sz="1600" dirty="0" smtClean="0"/>
              <a:t> </a:t>
            </a:r>
            <a:r>
              <a:rPr lang="de-DE" sz="1600" dirty="0" err="1" smtClean="0"/>
              <a:t>across</a:t>
            </a:r>
            <a:r>
              <a:rPr lang="de-DE" sz="1600" dirty="0" smtClean="0"/>
              <a:t> all </a:t>
            </a:r>
            <a:r>
              <a:rPr lang="de-DE" sz="1600" dirty="0" err="1" smtClean="0"/>
              <a:t>tasks</a:t>
            </a:r>
            <a:r>
              <a:rPr lang="de-DE" sz="1600" dirty="0" smtClean="0"/>
              <a:t> but </a:t>
            </a:r>
            <a:r>
              <a:rPr lang="de-DE" sz="1600" dirty="0" err="1" smtClean="0"/>
              <a:t>does</a:t>
            </a:r>
            <a:r>
              <a:rPr lang="de-DE" sz="1600" dirty="0" smtClean="0"/>
              <a:t> not </a:t>
            </a:r>
            <a:r>
              <a:rPr lang="de-DE" sz="1600" dirty="0" err="1" smtClean="0"/>
              <a:t>garantee</a:t>
            </a:r>
            <a:r>
              <a:rPr lang="de-DE" sz="1600" dirty="0" smtClean="0"/>
              <a:t> </a:t>
            </a:r>
            <a:r>
              <a:rPr lang="de-DE" sz="1600" dirty="0" err="1" smtClean="0"/>
              <a:t>specific</a:t>
            </a:r>
            <a:r>
              <a:rPr lang="de-DE" sz="1600" dirty="0" smtClean="0"/>
              <a:t> time </a:t>
            </a:r>
            <a:r>
              <a:rPr lang="de-DE" sz="1600" dirty="0" err="1" smtClean="0"/>
              <a:t>constraints</a:t>
            </a:r>
            <a:r>
              <a:rPr lang="de-DE" sz="1600" dirty="0" smtClean="0"/>
              <a:t> </a:t>
            </a:r>
            <a:r>
              <a:rPr lang="de-DE" sz="1600" dirty="0" err="1" smtClean="0"/>
              <a:t>or</a:t>
            </a:r>
            <a:r>
              <a:rPr lang="de-DE" sz="1600" dirty="0" smtClean="0"/>
              <a:t> </a:t>
            </a:r>
            <a:r>
              <a:rPr lang="de-DE" sz="1600" dirty="0" err="1" smtClean="0"/>
              <a:t>deadlines</a:t>
            </a:r>
            <a:endParaRPr lang="de-DE" sz="1600" dirty="0" smtClean="0"/>
          </a:p>
          <a:p>
            <a:pPr lvl="1"/>
            <a:r>
              <a:rPr lang="de-DE" sz="1600" dirty="0" smtClean="0"/>
              <a:t>RTOS </a:t>
            </a:r>
            <a:r>
              <a:rPr lang="de-DE" sz="1600" dirty="0" err="1" smtClean="0"/>
              <a:t>implements</a:t>
            </a:r>
            <a:r>
              <a:rPr lang="de-DE" sz="1600" dirty="0" smtClean="0"/>
              <a:t> a </a:t>
            </a:r>
            <a:r>
              <a:rPr lang="de-DE" sz="1600" dirty="0" err="1" smtClean="0"/>
              <a:t>deterministic</a:t>
            </a:r>
            <a:r>
              <a:rPr lang="de-DE" sz="1600" dirty="0" smtClean="0"/>
              <a:t> </a:t>
            </a:r>
            <a:r>
              <a:rPr lang="de-DE" sz="1600" dirty="0" err="1" smtClean="0"/>
              <a:t>scheduling</a:t>
            </a:r>
            <a:r>
              <a:rPr lang="de-DE" sz="1600" dirty="0" smtClean="0"/>
              <a:t> like Rate Monotonic </a:t>
            </a:r>
            <a:r>
              <a:rPr lang="de-DE" sz="1600" dirty="0" err="1" smtClean="0"/>
              <a:t>Scheduling</a:t>
            </a:r>
            <a:r>
              <a:rPr lang="de-DE" sz="1600" dirty="0" smtClean="0"/>
              <a:t>, </a:t>
            </a:r>
            <a:r>
              <a:rPr lang="de-DE" sz="1600" dirty="0" err="1" smtClean="0"/>
              <a:t>Earliest</a:t>
            </a:r>
            <a:r>
              <a:rPr lang="de-DE" sz="1600" dirty="0" smtClean="0"/>
              <a:t> Deadline First. </a:t>
            </a:r>
            <a:r>
              <a:rPr lang="de-DE" sz="1600" dirty="0" err="1" smtClean="0"/>
              <a:t>Priority</a:t>
            </a:r>
            <a:r>
              <a:rPr lang="de-DE" sz="1600" dirty="0" smtClean="0"/>
              <a:t> </a:t>
            </a:r>
            <a:r>
              <a:rPr lang="de-DE" sz="1600" dirty="0" err="1" smtClean="0"/>
              <a:t>is</a:t>
            </a:r>
            <a:r>
              <a:rPr lang="de-DE" sz="1600" dirty="0" smtClean="0"/>
              <a:t> </a:t>
            </a:r>
            <a:r>
              <a:rPr lang="de-DE" sz="1600" dirty="0" err="1" smtClean="0"/>
              <a:t>to</a:t>
            </a:r>
            <a:r>
              <a:rPr lang="de-DE" sz="1600" dirty="0" smtClean="0"/>
              <a:t> </a:t>
            </a:r>
            <a:r>
              <a:rPr lang="de-DE" sz="1600" dirty="0" err="1" smtClean="0"/>
              <a:t>ensure</a:t>
            </a:r>
            <a:r>
              <a:rPr lang="de-DE" sz="1600" dirty="0" smtClean="0"/>
              <a:t> </a:t>
            </a:r>
            <a:r>
              <a:rPr lang="de-DE" sz="1600" dirty="0" err="1" smtClean="0"/>
              <a:t>that</a:t>
            </a:r>
            <a:r>
              <a:rPr lang="de-DE" sz="1600" dirty="0" smtClean="0"/>
              <a:t> </a:t>
            </a:r>
            <a:r>
              <a:rPr lang="de-DE" sz="1600" dirty="0" err="1" smtClean="0"/>
              <a:t>tasks</a:t>
            </a:r>
            <a:r>
              <a:rPr lang="de-DE" sz="1600" dirty="0" smtClean="0"/>
              <a:t> </a:t>
            </a:r>
            <a:r>
              <a:rPr lang="de-DE" sz="1600" dirty="0" err="1" smtClean="0"/>
              <a:t>meet</a:t>
            </a:r>
            <a:r>
              <a:rPr lang="de-DE" sz="1600" dirty="0" smtClean="0"/>
              <a:t> </a:t>
            </a:r>
            <a:r>
              <a:rPr lang="de-DE" sz="1600" dirty="0" err="1" smtClean="0"/>
              <a:t>their</a:t>
            </a:r>
            <a:r>
              <a:rPr lang="de-DE" sz="1600" dirty="0" smtClean="0"/>
              <a:t> </a:t>
            </a:r>
            <a:r>
              <a:rPr lang="de-DE" sz="1600" dirty="0" err="1" smtClean="0"/>
              <a:t>specified</a:t>
            </a:r>
            <a:r>
              <a:rPr lang="de-DE" sz="1600" dirty="0" smtClean="0"/>
              <a:t> </a:t>
            </a:r>
            <a:r>
              <a:rPr lang="de-DE" sz="1600" dirty="0" err="1" smtClean="0"/>
              <a:t>deadlines</a:t>
            </a:r>
            <a:endParaRPr lang="de-DE" sz="1600" dirty="0" smtClean="0"/>
          </a:p>
          <a:p>
            <a:r>
              <a:rPr lang="de-DE" sz="1600" b="1" dirty="0" smtClean="0"/>
              <a:t>Interrupt Handling:</a:t>
            </a:r>
          </a:p>
          <a:p>
            <a:pPr lvl="1"/>
            <a:r>
              <a:rPr lang="de-DE" sz="1600" dirty="0" smtClean="0"/>
              <a:t>GPOS </a:t>
            </a:r>
            <a:r>
              <a:rPr lang="de-DE" sz="1600" dirty="0" err="1" smtClean="0"/>
              <a:t>handles</a:t>
            </a:r>
            <a:r>
              <a:rPr lang="de-DE" sz="1600" dirty="0" smtClean="0"/>
              <a:t> </a:t>
            </a:r>
            <a:r>
              <a:rPr lang="de-DE" sz="1600" dirty="0" err="1" smtClean="0"/>
              <a:t>interrupts</a:t>
            </a:r>
            <a:r>
              <a:rPr lang="de-DE" sz="1600" dirty="0" smtClean="0"/>
              <a:t> on OS </a:t>
            </a:r>
            <a:r>
              <a:rPr lang="de-DE" sz="1600" dirty="0" err="1" smtClean="0"/>
              <a:t>level</a:t>
            </a:r>
            <a:r>
              <a:rPr lang="de-DE" sz="1600" dirty="0" smtClean="0"/>
              <a:t>. Interrupt </a:t>
            </a:r>
            <a:r>
              <a:rPr lang="de-DE" sz="1600" dirty="0" err="1" smtClean="0"/>
              <a:t>handling</a:t>
            </a:r>
            <a:r>
              <a:rPr lang="de-DE" sz="1600" dirty="0" smtClean="0"/>
              <a:t> </a:t>
            </a:r>
            <a:r>
              <a:rPr lang="de-DE" sz="1600" dirty="0" err="1" smtClean="0"/>
              <a:t>can</a:t>
            </a:r>
            <a:r>
              <a:rPr lang="de-DE" sz="1600" dirty="0" smtClean="0"/>
              <a:t> </a:t>
            </a:r>
            <a:r>
              <a:rPr lang="de-DE" sz="1600" dirty="0" err="1" smtClean="0"/>
              <a:t>be</a:t>
            </a:r>
            <a:r>
              <a:rPr lang="de-DE" sz="1600" dirty="0" smtClean="0"/>
              <a:t> </a:t>
            </a:r>
            <a:r>
              <a:rPr lang="de-DE" sz="1600" dirty="0" err="1" smtClean="0"/>
              <a:t>delayed</a:t>
            </a:r>
            <a:r>
              <a:rPr lang="de-DE" sz="1600" dirty="0" smtClean="0"/>
              <a:t> </a:t>
            </a:r>
            <a:r>
              <a:rPr lang="de-DE" sz="1600" dirty="0" err="1" smtClean="0"/>
              <a:t>by</a:t>
            </a:r>
            <a:r>
              <a:rPr lang="de-DE" sz="1600" dirty="0" smtClean="0"/>
              <a:t> </a:t>
            </a:r>
            <a:r>
              <a:rPr lang="de-DE" sz="1600" dirty="0" err="1" smtClean="0"/>
              <a:t>other</a:t>
            </a:r>
            <a:r>
              <a:rPr lang="de-DE" sz="1600" dirty="0" smtClean="0"/>
              <a:t> </a:t>
            </a:r>
            <a:r>
              <a:rPr lang="de-DE" sz="1600" dirty="0" err="1" smtClean="0"/>
              <a:t>tasks</a:t>
            </a:r>
            <a:r>
              <a:rPr lang="de-DE" sz="1600" dirty="0" smtClean="0"/>
              <a:t> </a:t>
            </a:r>
            <a:r>
              <a:rPr lang="de-DE" sz="1600" dirty="0" err="1" smtClean="0"/>
              <a:t>and</a:t>
            </a:r>
            <a:r>
              <a:rPr lang="de-DE" sz="1600" dirty="0" smtClean="0"/>
              <a:t> </a:t>
            </a:r>
            <a:r>
              <a:rPr lang="de-DE" sz="1600" dirty="0" err="1" smtClean="0"/>
              <a:t>does</a:t>
            </a:r>
            <a:r>
              <a:rPr lang="de-DE" sz="1600" dirty="0" smtClean="0"/>
              <a:t> not </a:t>
            </a:r>
            <a:r>
              <a:rPr lang="de-DE" sz="1600" dirty="0" err="1" smtClean="0"/>
              <a:t>guarantee</a:t>
            </a:r>
            <a:r>
              <a:rPr lang="de-DE" sz="1600" dirty="0" smtClean="0"/>
              <a:t> a </a:t>
            </a:r>
            <a:r>
              <a:rPr lang="de-DE" sz="1600" dirty="0" err="1" smtClean="0"/>
              <a:t>specific</a:t>
            </a:r>
            <a:r>
              <a:rPr lang="de-DE" sz="1600" dirty="0" smtClean="0"/>
              <a:t> </a:t>
            </a:r>
            <a:r>
              <a:rPr lang="de-DE" sz="1600" dirty="0" err="1" smtClean="0"/>
              <a:t>reaction</a:t>
            </a:r>
            <a:r>
              <a:rPr lang="de-DE" sz="1600" dirty="0" smtClean="0"/>
              <a:t> time</a:t>
            </a:r>
          </a:p>
          <a:p>
            <a:pPr lvl="1"/>
            <a:r>
              <a:rPr lang="de-DE" sz="1600" dirty="0" smtClean="0"/>
              <a:t>RTOS </a:t>
            </a:r>
            <a:r>
              <a:rPr lang="de-DE" sz="1600" dirty="0" err="1" smtClean="0"/>
              <a:t>can</a:t>
            </a:r>
            <a:r>
              <a:rPr lang="de-DE" sz="1600" dirty="0" smtClean="0"/>
              <a:t> handle </a:t>
            </a:r>
            <a:r>
              <a:rPr lang="de-DE" sz="1600" dirty="0" err="1" smtClean="0"/>
              <a:t>interrupts</a:t>
            </a:r>
            <a:r>
              <a:rPr lang="de-DE" sz="1600" dirty="0" smtClean="0"/>
              <a:t> </a:t>
            </a:r>
            <a:r>
              <a:rPr lang="de-DE" sz="1600" dirty="0" err="1" smtClean="0"/>
              <a:t>with</a:t>
            </a:r>
            <a:r>
              <a:rPr lang="de-DE" sz="1600" dirty="0" smtClean="0"/>
              <a:t> </a:t>
            </a:r>
            <a:r>
              <a:rPr lang="de-DE" sz="1600" dirty="0" err="1" smtClean="0"/>
              <a:t>higher</a:t>
            </a:r>
            <a:r>
              <a:rPr lang="de-DE" sz="1600" dirty="0" smtClean="0"/>
              <a:t> </a:t>
            </a:r>
            <a:r>
              <a:rPr lang="de-DE" sz="1600" dirty="0" err="1" smtClean="0"/>
              <a:t>priority</a:t>
            </a:r>
            <a:r>
              <a:rPr lang="de-DE" sz="1600" dirty="0" smtClean="0"/>
              <a:t>, </a:t>
            </a:r>
            <a:r>
              <a:rPr lang="de-DE" sz="1600" dirty="0" err="1" smtClean="0"/>
              <a:t>ensuring</a:t>
            </a:r>
            <a:r>
              <a:rPr lang="de-DE" sz="1600" dirty="0" smtClean="0"/>
              <a:t> </a:t>
            </a:r>
            <a:r>
              <a:rPr lang="de-DE" sz="1600" dirty="0" err="1" smtClean="0"/>
              <a:t>that</a:t>
            </a:r>
            <a:r>
              <a:rPr lang="de-DE" sz="1600" dirty="0" smtClean="0"/>
              <a:t> high </a:t>
            </a:r>
            <a:r>
              <a:rPr lang="de-DE" sz="1600" dirty="0" err="1" smtClean="0"/>
              <a:t>priority</a:t>
            </a:r>
            <a:r>
              <a:rPr lang="de-DE" sz="1600" dirty="0" smtClean="0"/>
              <a:t> </a:t>
            </a:r>
            <a:r>
              <a:rPr lang="de-DE" sz="1600" dirty="0" err="1" smtClean="0"/>
              <a:t>interrupts</a:t>
            </a:r>
            <a:r>
              <a:rPr lang="de-DE" sz="1600" dirty="0" smtClean="0"/>
              <a:t> </a:t>
            </a:r>
            <a:r>
              <a:rPr lang="de-DE" sz="1600" dirty="0" err="1" smtClean="0"/>
              <a:t>are</a:t>
            </a:r>
            <a:r>
              <a:rPr lang="de-DE" sz="1600" dirty="0" smtClean="0"/>
              <a:t> </a:t>
            </a:r>
            <a:r>
              <a:rPr lang="de-DE" sz="1600" dirty="0" err="1" smtClean="0"/>
              <a:t>handled</a:t>
            </a:r>
            <a:r>
              <a:rPr lang="de-DE" sz="1600" dirty="0" smtClean="0"/>
              <a:t> </a:t>
            </a:r>
            <a:r>
              <a:rPr lang="de-DE" sz="1600" dirty="0" err="1" smtClean="0"/>
              <a:t>immediately</a:t>
            </a:r>
            <a:r>
              <a:rPr lang="de-DE" sz="1600" dirty="0" smtClean="0"/>
              <a:t>.</a:t>
            </a:r>
          </a:p>
          <a:p>
            <a:r>
              <a:rPr lang="de-DE" sz="1600" b="1" dirty="0" smtClean="0"/>
              <a:t>Memory Management:</a:t>
            </a:r>
          </a:p>
          <a:p>
            <a:pPr lvl="1"/>
            <a:r>
              <a:rPr lang="de-DE" sz="1600" dirty="0" smtClean="0"/>
              <a:t>GPOS </a:t>
            </a:r>
            <a:r>
              <a:rPr lang="de-DE" sz="1600" dirty="0" err="1" smtClean="0"/>
              <a:t>typically</a:t>
            </a:r>
            <a:r>
              <a:rPr lang="de-DE" sz="1600" dirty="0" smtClean="0"/>
              <a:t> </a:t>
            </a:r>
            <a:r>
              <a:rPr lang="de-DE" sz="1600" dirty="0" err="1" smtClean="0"/>
              <a:t>emply</a:t>
            </a:r>
            <a:r>
              <a:rPr lang="de-DE" sz="1600" dirty="0" smtClean="0"/>
              <a:t> </a:t>
            </a:r>
            <a:r>
              <a:rPr lang="de-DE" sz="1600" dirty="0" err="1" smtClean="0"/>
              <a:t>dynamic</a:t>
            </a:r>
            <a:r>
              <a:rPr lang="de-DE" sz="1600" dirty="0" smtClean="0"/>
              <a:t> </a:t>
            </a:r>
            <a:r>
              <a:rPr lang="de-DE" sz="1600" dirty="0" err="1" smtClean="0"/>
              <a:t>memory</a:t>
            </a:r>
            <a:r>
              <a:rPr lang="de-DE" sz="1600" dirty="0" smtClean="0"/>
              <a:t> </a:t>
            </a:r>
            <a:r>
              <a:rPr lang="de-DE" sz="1600" dirty="0" err="1" smtClean="0"/>
              <a:t>management</a:t>
            </a:r>
            <a:r>
              <a:rPr lang="de-DE" sz="1600" dirty="0" smtClean="0"/>
              <a:t>, </a:t>
            </a:r>
            <a:r>
              <a:rPr lang="de-DE" sz="1600" dirty="0" err="1" smtClean="0"/>
              <a:t>including</a:t>
            </a:r>
            <a:r>
              <a:rPr lang="de-DE" sz="1600" dirty="0" smtClean="0"/>
              <a:t> </a:t>
            </a:r>
            <a:r>
              <a:rPr lang="de-DE" sz="1600" dirty="0" err="1" smtClean="0"/>
              <a:t>virtual</a:t>
            </a:r>
            <a:r>
              <a:rPr lang="de-DE" sz="1600" dirty="0" smtClean="0"/>
              <a:t> </a:t>
            </a:r>
            <a:r>
              <a:rPr lang="de-DE" sz="1600" dirty="0" err="1" smtClean="0"/>
              <a:t>memory</a:t>
            </a:r>
            <a:r>
              <a:rPr lang="de-DE" sz="1600" dirty="0" smtClean="0"/>
              <a:t> </a:t>
            </a:r>
            <a:r>
              <a:rPr lang="de-DE" sz="1600" dirty="0" err="1" smtClean="0"/>
              <a:t>and</a:t>
            </a:r>
            <a:r>
              <a:rPr lang="de-DE" sz="1600" dirty="0" smtClean="0"/>
              <a:t> </a:t>
            </a:r>
            <a:r>
              <a:rPr lang="de-DE" sz="1600" dirty="0" err="1" smtClean="0"/>
              <a:t>paging</a:t>
            </a:r>
            <a:r>
              <a:rPr lang="de-DE" sz="1600" dirty="0" smtClean="0"/>
              <a:t>. </a:t>
            </a:r>
            <a:r>
              <a:rPr lang="de-DE" sz="1600" dirty="0" err="1" smtClean="0"/>
              <a:t>It</a:t>
            </a:r>
            <a:r>
              <a:rPr lang="de-DE" sz="1600" dirty="0" smtClean="0"/>
              <a:t> </a:t>
            </a:r>
            <a:r>
              <a:rPr lang="de-DE" sz="1600" dirty="0" err="1" smtClean="0"/>
              <a:t>optimizes</a:t>
            </a:r>
            <a:r>
              <a:rPr lang="de-DE" sz="1600" dirty="0" smtClean="0"/>
              <a:t> </a:t>
            </a:r>
            <a:r>
              <a:rPr lang="de-DE" sz="1600" dirty="0" err="1" smtClean="0"/>
              <a:t>memory</a:t>
            </a:r>
            <a:r>
              <a:rPr lang="de-DE" sz="1600" dirty="0" smtClean="0"/>
              <a:t> </a:t>
            </a:r>
            <a:r>
              <a:rPr lang="de-DE" sz="1600" dirty="0" err="1" smtClean="0"/>
              <a:t>usage</a:t>
            </a:r>
            <a:r>
              <a:rPr lang="de-DE" sz="1600" dirty="0" smtClean="0"/>
              <a:t>, but </a:t>
            </a:r>
            <a:r>
              <a:rPr lang="de-DE" sz="1600" dirty="0" err="1" smtClean="0"/>
              <a:t>introduces</a:t>
            </a:r>
            <a:r>
              <a:rPr lang="de-DE" sz="1600" dirty="0" smtClean="0"/>
              <a:t> </a:t>
            </a:r>
            <a:r>
              <a:rPr lang="de-DE" sz="1600" dirty="0" err="1" smtClean="0"/>
              <a:t>unpredictability</a:t>
            </a:r>
            <a:r>
              <a:rPr lang="de-DE" sz="1600" dirty="0" smtClean="0"/>
              <a:t> in </a:t>
            </a:r>
            <a:r>
              <a:rPr lang="de-DE" sz="1600" dirty="0" err="1" smtClean="0"/>
              <a:t>execution</a:t>
            </a:r>
            <a:r>
              <a:rPr lang="de-DE" sz="1600" dirty="0" smtClean="0"/>
              <a:t> </a:t>
            </a:r>
            <a:r>
              <a:rPr lang="de-DE" sz="1600" dirty="0" err="1" smtClean="0"/>
              <a:t>times</a:t>
            </a:r>
            <a:endParaRPr lang="de-DE" sz="1600" dirty="0" smtClean="0"/>
          </a:p>
          <a:p>
            <a:pPr lvl="1"/>
            <a:r>
              <a:rPr lang="de-DE" sz="1600" dirty="0" smtClean="0"/>
              <a:t>RTOS </a:t>
            </a:r>
            <a:r>
              <a:rPr lang="de-DE" sz="1600" dirty="0" err="1" smtClean="0"/>
              <a:t>memory</a:t>
            </a:r>
            <a:r>
              <a:rPr lang="de-DE" sz="1600" dirty="0" smtClean="0"/>
              <a:t> </a:t>
            </a:r>
            <a:r>
              <a:rPr lang="de-DE" sz="1600" dirty="0" err="1" smtClean="0"/>
              <a:t>management</a:t>
            </a:r>
            <a:r>
              <a:rPr lang="de-DE" sz="1600" dirty="0" smtClean="0"/>
              <a:t> </a:t>
            </a:r>
            <a:r>
              <a:rPr lang="de-DE" sz="1600" dirty="0" err="1" smtClean="0"/>
              <a:t>is</a:t>
            </a:r>
            <a:r>
              <a:rPr lang="de-DE" sz="1600" dirty="0" smtClean="0"/>
              <a:t> </a:t>
            </a:r>
            <a:r>
              <a:rPr lang="de-DE" sz="1600" dirty="0" err="1" smtClean="0"/>
              <a:t>typically</a:t>
            </a:r>
            <a:r>
              <a:rPr lang="de-DE" sz="1600" dirty="0" smtClean="0"/>
              <a:t> </a:t>
            </a:r>
            <a:r>
              <a:rPr lang="de-DE" sz="1600" dirty="0" err="1" smtClean="0"/>
              <a:t>static</a:t>
            </a:r>
            <a:r>
              <a:rPr lang="de-DE" sz="1600" dirty="0" smtClean="0"/>
              <a:t> </a:t>
            </a:r>
            <a:r>
              <a:rPr lang="de-DE" sz="1600" dirty="0" err="1" smtClean="0"/>
              <a:t>or</a:t>
            </a:r>
            <a:r>
              <a:rPr lang="de-DE" sz="1600" dirty="0" smtClean="0"/>
              <a:t> minimal </a:t>
            </a:r>
            <a:r>
              <a:rPr lang="de-DE" sz="1600" dirty="0" err="1" smtClean="0"/>
              <a:t>to</a:t>
            </a:r>
            <a:r>
              <a:rPr lang="de-DE" sz="1600" dirty="0" smtClean="0"/>
              <a:t> </a:t>
            </a:r>
            <a:r>
              <a:rPr lang="de-DE" sz="1600" dirty="0" err="1" smtClean="0"/>
              <a:t>avoid</a:t>
            </a:r>
            <a:r>
              <a:rPr lang="de-DE" sz="1600" dirty="0" smtClean="0"/>
              <a:t> </a:t>
            </a:r>
            <a:r>
              <a:rPr lang="de-DE" sz="1600" dirty="0" err="1" smtClean="0"/>
              <a:t>delays</a:t>
            </a:r>
            <a:r>
              <a:rPr lang="de-DE" sz="1600" dirty="0" smtClean="0"/>
              <a:t> </a:t>
            </a:r>
            <a:r>
              <a:rPr lang="de-DE" sz="1600" dirty="0" err="1" smtClean="0"/>
              <a:t>and</a:t>
            </a:r>
            <a:r>
              <a:rPr lang="de-DE" sz="1600" dirty="0" smtClean="0"/>
              <a:t> </a:t>
            </a:r>
            <a:r>
              <a:rPr lang="de-DE" sz="1600" dirty="0" err="1" smtClean="0"/>
              <a:t>unpredictable</a:t>
            </a:r>
            <a:r>
              <a:rPr lang="de-DE" sz="1600" dirty="0" smtClean="0"/>
              <a:t> </a:t>
            </a:r>
            <a:r>
              <a:rPr lang="de-DE" sz="1600" dirty="0" err="1" smtClean="0"/>
              <a:t>behavior</a:t>
            </a:r>
            <a:r>
              <a:rPr lang="de-DE" sz="1600" dirty="0" smtClean="0"/>
              <a:t>. </a:t>
            </a:r>
            <a:r>
              <a:rPr lang="de-DE" sz="1600" dirty="0" err="1" smtClean="0"/>
              <a:t>Many</a:t>
            </a:r>
            <a:r>
              <a:rPr lang="de-DE" sz="1600" dirty="0" smtClean="0"/>
              <a:t> RTOS do not </a:t>
            </a:r>
            <a:r>
              <a:rPr lang="de-DE" sz="1600" dirty="0" err="1" smtClean="0"/>
              <a:t>use</a:t>
            </a:r>
            <a:r>
              <a:rPr lang="de-DE" sz="1600" dirty="0" smtClean="0"/>
              <a:t> </a:t>
            </a:r>
            <a:r>
              <a:rPr lang="de-DE" sz="1600" dirty="0" err="1" smtClean="0"/>
              <a:t>virtual</a:t>
            </a:r>
            <a:r>
              <a:rPr lang="de-DE" sz="1600" dirty="0" smtClean="0"/>
              <a:t> </a:t>
            </a:r>
            <a:r>
              <a:rPr lang="de-DE" sz="1600" dirty="0" err="1" smtClean="0"/>
              <a:t>memory</a:t>
            </a:r>
            <a:r>
              <a:rPr lang="de-DE" sz="1600" dirty="0"/>
              <a:t> </a:t>
            </a:r>
            <a:r>
              <a:rPr lang="de-DE" sz="1600" dirty="0" err="1" smtClean="0"/>
              <a:t>management</a:t>
            </a:r>
            <a:r>
              <a:rPr lang="de-DE" sz="1600" dirty="0" smtClean="0"/>
              <a:t>.</a:t>
            </a:r>
            <a:endParaRPr lang="de-DE" sz="1600"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75</a:t>
            </a:fld>
            <a:endParaRPr lang="en-US" dirty="0"/>
          </a:p>
        </p:txBody>
      </p:sp>
    </p:spTree>
    <p:extLst>
      <p:ext uri="{BB962C8B-B14F-4D97-AF65-F5344CB8AC3E}">
        <p14:creationId xmlns:p14="http://schemas.microsoft.com/office/powerpoint/2010/main" val="16693039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RTOS</a:t>
            </a:r>
            <a:endParaRPr lang="de-DE" dirty="0"/>
          </a:p>
          <a:p>
            <a:r>
              <a:rPr lang="de-DE" dirty="0" smtClean="0"/>
              <a:t>RTOS </a:t>
            </a:r>
            <a:r>
              <a:rPr lang="de-DE" dirty="0" err="1" smtClean="0"/>
              <a:t>Examples</a:t>
            </a:r>
            <a:endParaRPr lang="de-DE" dirty="0"/>
          </a:p>
          <a:p>
            <a:endParaRPr lang="de-DE" dirty="0"/>
          </a:p>
        </p:txBody>
      </p:sp>
      <p:sp>
        <p:nvSpPr>
          <p:cNvPr id="3" name="Textplatzhalter 2"/>
          <p:cNvSpPr>
            <a:spLocks noGrp="1"/>
          </p:cNvSpPr>
          <p:nvPr>
            <p:ph type="body" sz="quarter" idx="10"/>
          </p:nvPr>
        </p:nvSpPr>
        <p:spPr/>
        <p:txBody>
          <a:bodyPr/>
          <a:lstStyle/>
          <a:p>
            <a:r>
              <a:rPr lang="de-DE" dirty="0" err="1" smtClean="0"/>
              <a:t>FreeRTOS</a:t>
            </a:r>
            <a:r>
              <a:rPr lang="de-DE" dirty="0" smtClean="0"/>
              <a:t>: open </a:t>
            </a:r>
            <a:r>
              <a:rPr lang="de-DE" dirty="0" err="1" smtClean="0"/>
              <a:t>source</a:t>
            </a:r>
            <a:r>
              <a:rPr lang="de-DE" dirty="0" smtClean="0"/>
              <a:t>, MIT </a:t>
            </a:r>
            <a:r>
              <a:rPr lang="de-DE" dirty="0" err="1" smtClean="0"/>
              <a:t>license</a:t>
            </a:r>
            <a:r>
              <a:rPr lang="de-DE" dirty="0" smtClean="0"/>
              <a:t>. </a:t>
            </a:r>
            <a:r>
              <a:rPr lang="de-DE" dirty="0" err="1" smtClean="0"/>
              <a:t>Currently</a:t>
            </a:r>
            <a:r>
              <a:rPr lang="de-DE" dirty="0" smtClean="0"/>
              <a:t> </a:t>
            </a:r>
            <a:r>
              <a:rPr lang="de-DE" dirty="0" err="1" smtClean="0"/>
              <a:t>developed</a:t>
            </a:r>
            <a:r>
              <a:rPr lang="de-DE" dirty="0" smtClean="0"/>
              <a:t> </a:t>
            </a:r>
            <a:r>
              <a:rPr lang="de-DE" dirty="0" err="1" smtClean="0"/>
              <a:t>and</a:t>
            </a:r>
            <a:r>
              <a:rPr lang="de-DE" dirty="0" smtClean="0"/>
              <a:t> </a:t>
            </a:r>
            <a:r>
              <a:rPr lang="de-DE" dirty="0" err="1" smtClean="0"/>
              <a:t>maintained</a:t>
            </a:r>
            <a:r>
              <a:rPr lang="de-DE" dirty="0" smtClean="0"/>
              <a:t> </a:t>
            </a:r>
            <a:r>
              <a:rPr lang="de-DE" dirty="0" err="1" smtClean="0"/>
              <a:t>by</a:t>
            </a:r>
            <a:r>
              <a:rPr lang="de-DE" dirty="0" smtClean="0"/>
              <a:t> Amazon. </a:t>
            </a:r>
            <a:r>
              <a:rPr lang="de-DE" dirty="0" err="1" smtClean="0"/>
              <a:t>Used</a:t>
            </a:r>
            <a:r>
              <a:rPr lang="de-DE" dirty="0" smtClean="0"/>
              <a:t> </a:t>
            </a:r>
            <a:r>
              <a:rPr lang="de-DE" dirty="0" err="1" smtClean="0"/>
              <a:t>for</a:t>
            </a:r>
            <a:r>
              <a:rPr lang="de-DE" dirty="0" smtClean="0"/>
              <a:t> </a:t>
            </a:r>
            <a:r>
              <a:rPr lang="de-DE" dirty="0" err="1" smtClean="0"/>
              <a:t>cost</a:t>
            </a:r>
            <a:r>
              <a:rPr lang="de-DE" dirty="0" smtClean="0"/>
              <a:t>-sensitive </a:t>
            </a:r>
            <a:r>
              <a:rPr lang="de-DE" dirty="0" err="1" smtClean="0"/>
              <a:t>automotive</a:t>
            </a:r>
            <a:r>
              <a:rPr lang="de-DE" dirty="0" smtClean="0"/>
              <a:t> </a:t>
            </a:r>
            <a:r>
              <a:rPr lang="de-DE" dirty="0" err="1" smtClean="0"/>
              <a:t>application</a:t>
            </a:r>
            <a:endParaRPr lang="de-DE" dirty="0" smtClean="0"/>
          </a:p>
          <a:p>
            <a:endParaRPr lang="de-DE" dirty="0" smtClean="0"/>
          </a:p>
          <a:p>
            <a:r>
              <a:rPr lang="de-DE" dirty="0" err="1" smtClean="0"/>
              <a:t>SafeRTOS</a:t>
            </a:r>
            <a:r>
              <a:rPr lang="de-DE" dirty="0" smtClean="0"/>
              <a:t>: </a:t>
            </a:r>
            <a:r>
              <a:rPr lang="de-DE" dirty="0" err="1" smtClean="0"/>
              <a:t>Based</a:t>
            </a:r>
            <a:r>
              <a:rPr lang="de-DE" dirty="0" smtClean="0"/>
              <a:t> on </a:t>
            </a:r>
            <a:r>
              <a:rPr lang="de-DE" dirty="0" err="1" smtClean="0"/>
              <a:t>FreeRTOS</a:t>
            </a:r>
            <a:r>
              <a:rPr lang="de-DE" dirty="0" smtClean="0"/>
              <a:t>, but </a:t>
            </a:r>
            <a:r>
              <a:rPr lang="de-DE" dirty="0" err="1" smtClean="0"/>
              <a:t>with</a:t>
            </a:r>
            <a:r>
              <a:rPr lang="de-DE" dirty="0" smtClean="0"/>
              <a:t> additional </a:t>
            </a:r>
            <a:r>
              <a:rPr lang="de-DE" dirty="0" err="1" smtClean="0"/>
              <a:t>memory</a:t>
            </a:r>
            <a:r>
              <a:rPr lang="de-DE" dirty="0" smtClean="0"/>
              <a:t> </a:t>
            </a:r>
            <a:r>
              <a:rPr lang="de-DE" dirty="0" err="1"/>
              <a:t>s</a:t>
            </a:r>
            <a:r>
              <a:rPr lang="de-DE" dirty="0" err="1" smtClean="0"/>
              <a:t>afety</a:t>
            </a:r>
            <a:r>
              <a:rPr lang="de-DE" dirty="0" smtClean="0"/>
              <a:t> </a:t>
            </a:r>
            <a:r>
              <a:rPr lang="de-DE" dirty="0" err="1" smtClean="0"/>
              <a:t>and</a:t>
            </a:r>
            <a:r>
              <a:rPr lang="de-DE" dirty="0" smtClean="0"/>
              <a:t> </a:t>
            </a:r>
            <a:r>
              <a:rPr lang="de-DE" dirty="0" err="1" smtClean="0"/>
              <a:t>higher</a:t>
            </a:r>
            <a:r>
              <a:rPr lang="de-DE" dirty="0" smtClean="0"/>
              <a:t> </a:t>
            </a:r>
            <a:r>
              <a:rPr lang="de-DE" dirty="0" err="1" smtClean="0"/>
              <a:t>task</a:t>
            </a:r>
            <a:r>
              <a:rPr lang="de-DE" dirty="0" smtClean="0"/>
              <a:t> </a:t>
            </a:r>
            <a:r>
              <a:rPr lang="de-DE" dirty="0" err="1" smtClean="0"/>
              <a:t>separation</a:t>
            </a:r>
            <a:r>
              <a:rPr lang="de-DE" dirty="0" smtClean="0"/>
              <a:t>. ASIL-D </a:t>
            </a:r>
            <a:r>
              <a:rPr lang="de-DE" dirty="0" err="1" smtClean="0"/>
              <a:t>certified</a:t>
            </a:r>
            <a:r>
              <a:rPr lang="de-DE" dirty="0" smtClean="0"/>
              <a:t>.</a:t>
            </a:r>
          </a:p>
          <a:p>
            <a:endParaRPr lang="de-DE" dirty="0" smtClean="0"/>
          </a:p>
          <a:p>
            <a:r>
              <a:rPr lang="de-DE" dirty="0" smtClean="0"/>
              <a:t>AUTOSAR OS: </a:t>
            </a:r>
            <a:r>
              <a:rPr lang="de-DE" dirty="0" err="1" smtClean="0"/>
              <a:t>Specification</a:t>
            </a:r>
            <a:r>
              <a:rPr lang="de-DE" dirty="0" smtClean="0"/>
              <a:t> </a:t>
            </a:r>
            <a:r>
              <a:rPr lang="de-DE" dirty="0" err="1" smtClean="0"/>
              <a:t>for</a:t>
            </a:r>
            <a:r>
              <a:rPr lang="de-DE" dirty="0" smtClean="0"/>
              <a:t> a </a:t>
            </a:r>
            <a:r>
              <a:rPr lang="de-DE" dirty="0" err="1" smtClean="0"/>
              <a:t>standardised</a:t>
            </a:r>
            <a:r>
              <a:rPr lang="de-DE" dirty="0" smtClean="0"/>
              <a:t> </a:t>
            </a:r>
            <a:r>
              <a:rPr lang="de-DE" dirty="0" err="1" smtClean="0"/>
              <a:t>automotive</a:t>
            </a:r>
            <a:r>
              <a:rPr lang="de-DE" dirty="0" smtClean="0"/>
              <a:t> RTOS. </a:t>
            </a:r>
            <a:r>
              <a:rPr lang="de-DE" dirty="0" err="1" smtClean="0"/>
              <a:t>Compliant</a:t>
            </a:r>
            <a:r>
              <a:rPr lang="de-DE" dirty="0" smtClean="0"/>
              <a:t> OS </a:t>
            </a:r>
            <a:r>
              <a:rPr lang="de-DE" dirty="0" err="1" smtClean="0"/>
              <a:t>are</a:t>
            </a:r>
            <a:r>
              <a:rPr lang="de-DE" dirty="0" smtClean="0"/>
              <a:t> </a:t>
            </a:r>
            <a:r>
              <a:rPr lang="de-DE" dirty="0" err="1" smtClean="0"/>
              <a:t>offered</a:t>
            </a:r>
            <a:r>
              <a:rPr lang="de-DE" dirty="0" smtClean="0"/>
              <a:t> </a:t>
            </a:r>
            <a:r>
              <a:rPr lang="de-DE" dirty="0" err="1" smtClean="0"/>
              <a:t>by</a:t>
            </a:r>
            <a:r>
              <a:rPr lang="de-DE" dirty="0" smtClean="0"/>
              <a:t> multiple </a:t>
            </a:r>
            <a:r>
              <a:rPr lang="de-DE" dirty="0" err="1" smtClean="0"/>
              <a:t>vendors</a:t>
            </a:r>
            <a:endParaRPr lang="de-DE" dirty="0" smtClean="0"/>
          </a:p>
          <a:p>
            <a:endParaRPr lang="de-DE" dirty="0"/>
          </a:p>
          <a:p>
            <a:r>
              <a:rPr lang="de-DE" dirty="0"/>
              <a:t>QNX Neutrino </a:t>
            </a:r>
            <a:r>
              <a:rPr lang="de-DE" dirty="0" smtClean="0"/>
              <a:t>RTOS: ASIL-D </a:t>
            </a:r>
            <a:r>
              <a:rPr lang="de-DE" dirty="0" err="1" smtClean="0"/>
              <a:t>Safety</a:t>
            </a:r>
            <a:r>
              <a:rPr lang="de-DE" dirty="0" smtClean="0"/>
              <a:t> </a:t>
            </a:r>
            <a:r>
              <a:rPr lang="de-DE" dirty="0" err="1" smtClean="0"/>
              <a:t>certified</a:t>
            </a:r>
            <a:r>
              <a:rPr lang="de-DE" dirty="0" smtClean="0"/>
              <a:t> RTOS, </a:t>
            </a:r>
            <a:r>
              <a:rPr lang="de-DE" dirty="0" err="1" smtClean="0"/>
              <a:t>developed</a:t>
            </a:r>
            <a:r>
              <a:rPr lang="de-DE" dirty="0" smtClean="0"/>
              <a:t> </a:t>
            </a:r>
            <a:r>
              <a:rPr lang="de-DE" dirty="0" err="1" smtClean="0"/>
              <a:t>by</a:t>
            </a:r>
            <a:r>
              <a:rPr lang="de-DE" dirty="0" smtClean="0"/>
              <a:t> BlackBerry QNX. </a:t>
            </a:r>
          </a:p>
          <a:p>
            <a:pPr marL="0" indent="0">
              <a:buNone/>
            </a:pPr>
            <a:endParaRPr lang="de-DE" dirty="0"/>
          </a:p>
          <a:p>
            <a:r>
              <a:rPr lang="de-DE" dirty="0" err="1" smtClean="0"/>
              <a:t>Nvidia</a:t>
            </a:r>
            <a:r>
              <a:rPr lang="de-DE" dirty="0" smtClean="0"/>
              <a:t> Drive OS: Hybrid OS, </a:t>
            </a:r>
            <a:r>
              <a:rPr lang="de-DE" dirty="0" err="1" smtClean="0"/>
              <a:t>can</a:t>
            </a:r>
            <a:r>
              <a:rPr lang="de-DE" dirty="0" smtClean="0"/>
              <a:t> </a:t>
            </a:r>
            <a:r>
              <a:rPr lang="de-DE" dirty="0" err="1" smtClean="0"/>
              <a:t>run</a:t>
            </a:r>
            <a:r>
              <a:rPr lang="de-DE" dirty="0" smtClean="0"/>
              <a:t> </a:t>
            </a:r>
            <a:r>
              <a:rPr lang="de-DE" dirty="0" err="1" smtClean="0"/>
              <a:t>both</a:t>
            </a:r>
            <a:r>
              <a:rPr lang="de-DE" dirty="0" smtClean="0"/>
              <a:t> RTOS </a:t>
            </a:r>
            <a:r>
              <a:rPr lang="de-DE" dirty="0" err="1" smtClean="0"/>
              <a:t>and</a:t>
            </a:r>
            <a:r>
              <a:rPr lang="de-DE" dirty="0" smtClean="0"/>
              <a:t> </a:t>
            </a:r>
            <a:r>
              <a:rPr lang="de-DE" dirty="0" err="1" smtClean="0"/>
              <a:t>general</a:t>
            </a:r>
            <a:r>
              <a:rPr lang="de-DE" dirty="0" smtClean="0"/>
              <a:t> </a:t>
            </a:r>
            <a:r>
              <a:rPr lang="de-DE" dirty="0" err="1" smtClean="0"/>
              <a:t>purpose</a:t>
            </a:r>
            <a:r>
              <a:rPr lang="de-DE" dirty="0" smtClean="0"/>
              <a:t> OS </a:t>
            </a:r>
            <a:r>
              <a:rPr lang="de-DE" dirty="0" err="1" smtClean="0"/>
              <a:t>environments</a:t>
            </a:r>
            <a:r>
              <a:rPr lang="de-DE" dirty="0" smtClean="0"/>
              <a:t> at </a:t>
            </a:r>
            <a:r>
              <a:rPr lang="de-DE" dirty="0" err="1" smtClean="0"/>
              <a:t>the</a:t>
            </a:r>
            <a:r>
              <a:rPr lang="de-DE" dirty="0" smtClean="0"/>
              <a:t> same time. </a:t>
            </a:r>
            <a:r>
              <a:rPr lang="de-DE" dirty="0" err="1" smtClean="0"/>
              <a:t>Developed</a:t>
            </a:r>
            <a:r>
              <a:rPr lang="de-DE" dirty="0" smtClean="0"/>
              <a:t> </a:t>
            </a:r>
            <a:r>
              <a:rPr lang="de-DE" dirty="0" err="1" smtClean="0"/>
              <a:t>by</a:t>
            </a:r>
            <a:r>
              <a:rPr lang="de-DE" dirty="0" smtClean="0"/>
              <a:t> </a:t>
            </a:r>
            <a:r>
              <a:rPr lang="de-DE" dirty="0" err="1" smtClean="0"/>
              <a:t>Nvidia</a:t>
            </a:r>
            <a:r>
              <a:rPr lang="de-DE" dirty="0" smtClean="0"/>
              <a:t> </a:t>
            </a:r>
            <a:r>
              <a:rPr lang="de-DE" dirty="0" err="1" smtClean="0"/>
              <a:t>for</a:t>
            </a:r>
            <a:r>
              <a:rPr lang="de-DE" dirty="0" smtClean="0"/>
              <a:t> </a:t>
            </a:r>
            <a:r>
              <a:rPr lang="de-DE" dirty="0" err="1" smtClean="0"/>
              <a:t>Nvidia</a:t>
            </a:r>
            <a:r>
              <a:rPr lang="de-DE" dirty="0" smtClean="0"/>
              <a:t> </a:t>
            </a:r>
            <a:r>
              <a:rPr lang="de-DE" dirty="0" err="1" smtClean="0"/>
              <a:t>SoC</a:t>
            </a:r>
            <a:r>
              <a:rPr lang="de-DE" dirty="0" smtClean="0"/>
              <a:t> </a:t>
            </a:r>
            <a:r>
              <a:rPr lang="de-DE" dirty="0" err="1" smtClean="0"/>
              <a:t>platforms</a:t>
            </a:r>
            <a:r>
              <a:rPr lang="de-DE" dirty="0" smtClean="0"/>
              <a:t>.</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76</a:t>
            </a:fld>
            <a:endParaRPr lang="en-US" dirty="0"/>
          </a:p>
        </p:txBody>
      </p:sp>
    </p:spTree>
    <p:extLst>
      <p:ext uri="{BB962C8B-B14F-4D97-AF65-F5344CB8AC3E}">
        <p14:creationId xmlns:p14="http://schemas.microsoft.com/office/powerpoint/2010/main" val="41448130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smtClean="0">
                <a:solidFill>
                  <a:schemeClr val="bg2"/>
                </a:solidFill>
              </a:rPr>
              <a:t>Wrap-Up</a:t>
            </a:r>
          </a:p>
          <a:p>
            <a:r>
              <a:rPr lang="en-US" dirty="0" smtClean="0"/>
              <a:t>Homework</a:t>
            </a:r>
            <a:endParaRPr lang="en-US" dirty="0"/>
          </a:p>
        </p:txBody>
      </p:sp>
      <p:sp>
        <p:nvSpPr>
          <p:cNvPr id="3" name="Textplatzhalter 2"/>
          <p:cNvSpPr>
            <a:spLocks noGrp="1"/>
          </p:cNvSpPr>
          <p:nvPr>
            <p:ph type="body" sz="quarter" idx="10"/>
          </p:nvPr>
        </p:nvSpPr>
        <p:spPr/>
        <p:txBody>
          <a:bodyPr/>
          <a:lstStyle/>
          <a:p>
            <a:pPr marL="0" indent="0">
              <a:buNone/>
            </a:pPr>
            <a:endParaRPr lang="en-US" b="1" dirty="0" smtClean="0"/>
          </a:p>
          <a:p>
            <a:r>
              <a:rPr lang="en-US" dirty="0" smtClean="0"/>
              <a:t>Repeat all the exercises that we didn’t have time to.</a:t>
            </a:r>
          </a:p>
          <a:p>
            <a:r>
              <a:rPr lang="en-US" dirty="0" smtClean="0"/>
              <a:t>Implement useful classes </a:t>
            </a:r>
            <a:r>
              <a:rPr lang="en-US" dirty="0" smtClean="0">
                <a:latin typeface="Courier New" panose="02070309020205020404" pitchFamily="49" charset="0"/>
                <a:cs typeface="Courier New" panose="02070309020205020404" pitchFamily="49" charset="0"/>
              </a:rPr>
              <a:t>Point</a:t>
            </a:r>
            <a:r>
              <a:rPr lang="en-US" dirty="0" smtClean="0"/>
              <a:t> and </a:t>
            </a:r>
            <a:r>
              <a:rPr lang="en-US" dirty="0" err="1" smtClean="0">
                <a:latin typeface="Courier New" panose="02070309020205020404" pitchFamily="49" charset="0"/>
                <a:cs typeface="Courier New" panose="02070309020205020404" pitchFamily="49" charset="0"/>
              </a:rPr>
              <a:t>PointCloud</a:t>
            </a:r>
            <a:r>
              <a:rPr lang="en-US" dirty="0" smtClean="0"/>
              <a:t> to store real 3D measurements from </a:t>
            </a:r>
            <a:r>
              <a:rPr lang="en-US" dirty="0" err="1" smtClean="0"/>
              <a:t>lidar</a:t>
            </a:r>
            <a:r>
              <a:rPr lang="en-US" dirty="0" smtClean="0"/>
              <a:t> sensors.</a:t>
            </a:r>
          </a:p>
          <a:p>
            <a:r>
              <a:rPr lang="en-US" dirty="0" smtClean="0"/>
              <a:t>Fill them with as much life as you have fun and time. Feel free to overload operators, provide functions for geometrical transformations, filtering points based on certain conditions …</a:t>
            </a:r>
          </a:p>
          <a:p>
            <a:r>
              <a:rPr lang="en-US" dirty="0" smtClean="0"/>
              <a:t>You may try to implement functions to read and write </a:t>
            </a:r>
            <a:r>
              <a:rPr lang="en-US" dirty="0" err="1" smtClean="0"/>
              <a:t>PointClouds</a:t>
            </a:r>
            <a:r>
              <a:rPr lang="en-US" dirty="0" smtClean="0"/>
              <a:t> from the provided </a:t>
            </a:r>
            <a:r>
              <a:rPr lang="en-US" dirty="0" err="1" smtClean="0"/>
              <a:t>pcd</a:t>
            </a:r>
            <a:r>
              <a:rPr lang="en-US" dirty="0" smtClean="0"/>
              <a:t> files – for simplicity, assume that they always come in this format.</a:t>
            </a:r>
          </a:p>
          <a:p>
            <a:r>
              <a:rPr lang="en-US" dirty="0" smtClean="0"/>
              <a:t>If you are super ambitious, you could read about </a:t>
            </a:r>
            <a:r>
              <a:rPr lang="en-US" dirty="0"/>
              <a:t>the format at </a:t>
            </a:r>
            <a:r>
              <a:rPr lang="en-US" dirty="0">
                <a:hlinkClick r:id="rId2"/>
              </a:rPr>
              <a:t>https://</a:t>
            </a:r>
            <a:r>
              <a:rPr lang="en-US" dirty="0" smtClean="0">
                <a:hlinkClick r:id="rId2"/>
              </a:rPr>
              <a:t>pointclouds.org/documentation/tutorials/pcd_file_format.html</a:t>
            </a:r>
            <a:r>
              <a:rPr lang="en-US" dirty="0" smtClean="0"/>
              <a:t> and try to make the class read in files with different fields or another viewpoint. Be warned though, that with our current state of the lecture, this will be really hard.</a:t>
            </a:r>
          </a:p>
          <a:p>
            <a:pPr marL="0" indent="0">
              <a:buNone/>
            </a:pPr>
            <a:endParaRPr lang="en-US" dirty="0"/>
          </a:p>
        </p:txBody>
      </p:sp>
    </p:spTree>
    <p:extLst>
      <p:ext uri="{BB962C8B-B14F-4D97-AF65-F5344CB8AC3E}">
        <p14:creationId xmlns:p14="http://schemas.microsoft.com/office/powerpoint/2010/main" val="39053855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91C738F-80AD-F782-0ECB-0F234C3DB151}"/>
              </a:ext>
            </a:extLst>
          </p:cNvPr>
          <p:cNvSpPr/>
          <p:nvPr/>
        </p:nvSpPr>
        <p:spPr>
          <a:xfrm>
            <a:off x="0" y="0"/>
            <a:ext cx="12192000" cy="610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0"/>
          </p:nvPr>
        </p:nvSpPr>
        <p:spPr/>
        <p:txBody>
          <a:bodyPr/>
          <a:lstStyle/>
          <a:p>
            <a:r>
              <a:rPr lang="en-US" noProof="0" dirty="0"/>
              <a:t>Workshop 1</a:t>
            </a:r>
          </a:p>
        </p:txBody>
      </p:sp>
      <p:sp>
        <p:nvSpPr>
          <p:cNvPr id="3" name="Textplatzhalter 2"/>
          <p:cNvSpPr>
            <a:spLocks noGrp="1"/>
          </p:cNvSpPr>
          <p:nvPr>
            <p:ph type="body" sz="quarter" idx="11"/>
          </p:nvPr>
        </p:nvSpPr>
        <p:spPr>
          <a:xfrm>
            <a:off x="337220" y="1968777"/>
            <a:ext cx="11523265" cy="1316208"/>
          </a:xfrm>
        </p:spPr>
        <p:txBody>
          <a:bodyPr/>
          <a:lstStyle/>
          <a:p>
            <a:endParaRPr lang="en-US" noProof="0" dirty="0">
              <a:solidFill>
                <a:schemeClr val="bg1"/>
              </a:solidFill>
            </a:endParaRPr>
          </a:p>
          <a:p>
            <a:r>
              <a:rPr lang="en-US" dirty="0" smtClean="0">
                <a:solidFill>
                  <a:schemeClr val="bg1"/>
                </a:solidFill>
              </a:rPr>
              <a:t>Modern C++ Concepts</a:t>
            </a:r>
            <a:endParaRPr lang="en-US" dirty="0">
              <a:solidFill>
                <a:schemeClr val="bg1"/>
              </a:solidFill>
            </a:endParaRPr>
          </a:p>
        </p:txBody>
      </p:sp>
      <p:sp>
        <p:nvSpPr>
          <p:cNvPr id="4" name="Textplatzhalter 3"/>
          <p:cNvSpPr>
            <a:spLocks noGrp="1"/>
          </p:cNvSpPr>
          <p:nvPr>
            <p:ph type="body" sz="quarter" idx="12"/>
          </p:nvPr>
        </p:nvSpPr>
        <p:spPr/>
        <p:txBody>
          <a:bodyPr/>
          <a:lstStyle/>
          <a:p>
            <a:r>
              <a:rPr lang="en-US" noProof="0" dirty="0">
                <a:solidFill>
                  <a:schemeClr val="bg1"/>
                </a:solidFill>
              </a:rPr>
              <a:t>Aachen, </a:t>
            </a:r>
            <a:r>
              <a:rPr lang="en-US" dirty="0" err="1">
                <a:solidFill>
                  <a:schemeClr val="bg1"/>
                </a:solidFill>
              </a:rPr>
              <a:t>S</a:t>
            </a:r>
            <a:r>
              <a:rPr lang="en-US" noProof="0" dirty="0" err="1" smtClean="0">
                <a:solidFill>
                  <a:schemeClr val="bg1"/>
                </a:solidFill>
              </a:rPr>
              <a:t>eptember</a:t>
            </a:r>
            <a:r>
              <a:rPr lang="en-US" noProof="0" dirty="0" smtClean="0">
                <a:solidFill>
                  <a:schemeClr val="bg1"/>
                </a:solidFill>
              </a:rPr>
              <a:t> 18, </a:t>
            </a:r>
            <a:r>
              <a:rPr lang="en-US" noProof="0" dirty="0">
                <a:solidFill>
                  <a:schemeClr val="bg1"/>
                </a:solidFill>
              </a:rPr>
              <a:t>2024</a:t>
            </a:r>
          </a:p>
        </p:txBody>
      </p:sp>
      <p:sp>
        <p:nvSpPr>
          <p:cNvPr id="5" name="Textplatzhalter 4"/>
          <p:cNvSpPr>
            <a:spLocks noGrp="1"/>
          </p:cNvSpPr>
          <p:nvPr>
            <p:ph type="body" sz="quarter" idx="13"/>
          </p:nvPr>
        </p:nvSpPr>
        <p:spPr/>
        <p:txBody>
          <a:bodyPr/>
          <a:lstStyle/>
          <a:p>
            <a:r>
              <a:rPr lang="en-US" dirty="0" smtClean="0">
                <a:solidFill>
                  <a:schemeClr val="bg1"/>
                </a:solidFill>
              </a:rPr>
              <a:t>Fabian Thomsen</a:t>
            </a:r>
            <a:r>
              <a:rPr lang="en-US" noProof="0" dirty="0" smtClean="0">
                <a:solidFill>
                  <a:schemeClr val="bg1"/>
                </a:solidFill>
              </a:rPr>
              <a:t>, </a:t>
            </a:r>
            <a:r>
              <a:rPr lang="en-US" noProof="0" dirty="0">
                <a:solidFill>
                  <a:schemeClr val="bg1"/>
                </a:solidFill>
              </a:rPr>
              <a:t>M.Sc.</a:t>
            </a:r>
          </a:p>
        </p:txBody>
      </p:sp>
      <p:sp>
        <p:nvSpPr>
          <p:cNvPr id="13" name="Rechteck: eine Ecke abgerundet 12">
            <a:extLst>
              <a:ext uri="{FF2B5EF4-FFF2-40B4-BE49-F238E27FC236}">
                <a16:creationId xmlns:a16="http://schemas.microsoft.com/office/drawing/2014/main" id="{101D909E-8E3F-C98F-94E6-F64745930231}"/>
              </a:ext>
            </a:extLst>
          </p:cNvPr>
          <p:cNvSpPr/>
          <p:nvPr/>
        </p:nvSpPr>
        <p:spPr>
          <a:xfrm rot="10800000">
            <a:off x="9809018" y="-1"/>
            <a:ext cx="2382982" cy="982413"/>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Bild 2">
            <a:extLst>
              <a:ext uri="{FF2B5EF4-FFF2-40B4-BE49-F238E27FC236}">
                <a16:creationId xmlns:a16="http://schemas.microsoft.com/office/drawing/2014/main" id="{011C6986-AE02-7DC1-B918-BD8094EB2C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grpSp>
        <p:nvGrpSpPr>
          <p:cNvPr id="15" name="Gruppieren 14">
            <a:extLst>
              <a:ext uri="{FF2B5EF4-FFF2-40B4-BE49-F238E27FC236}">
                <a16:creationId xmlns:a16="http://schemas.microsoft.com/office/drawing/2014/main" id="{E03D4999-200E-7379-8586-E16669FD77CE}"/>
              </a:ext>
            </a:extLst>
          </p:cNvPr>
          <p:cNvGrpSpPr/>
          <p:nvPr/>
        </p:nvGrpSpPr>
        <p:grpSpPr>
          <a:xfrm>
            <a:off x="8343362" y="1709809"/>
            <a:ext cx="1872208" cy="1648924"/>
            <a:chOff x="3503712" y="3670176"/>
            <a:chExt cx="1418456" cy="1249288"/>
          </a:xfrm>
          <a:solidFill>
            <a:schemeClr val="bg1"/>
          </a:solidFill>
        </p:grpSpPr>
        <p:pic>
          <p:nvPicPr>
            <p:cNvPr id="20" name="Grafik 19" descr="Fragezeichen mit einfarbiger Füllung">
              <a:extLst>
                <a:ext uri="{FF2B5EF4-FFF2-40B4-BE49-F238E27FC236}">
                  <a16:creationId xmlns:a16="http://schemas.microsoft.com/office/drawing/2014/main" id="{44C21FC4-D722-E114-AF99-8DF615F591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007768" y="3670176"/>
              <a:ext cx="914400" cy="914400"/>
            </a:xfrm>
            <a:prstGeom prst="rect">
              <a:avLst/>
            </a:prstGeom>
          </p:spPr>
        </p:pic>
        <p:pic>
          <p:nvPicPr>
            <p:cNvPr id="21" name="Grafik 20" descr="Kundenbewertung mit einfarbiger Füllung">
              <a:extLst>
                <a:ext uri="{FF2B5EF4-FFF2-40B4-BE49-F238E27FC236}">
                  <a16:creationId xmlns:a16="http://schemas.microsoft.com/office/drawing/2014/main" id="{C152B806-9C21-681B-FF9C-0066173FDA3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503712" y="4005064"/>
              <a:ext cx="914400" cy="914400"/>
            </a:xfrm>
            <a:prstGeom prst="rect">
              <a:avLst/>
            </a:prstGeom>
          </p:spPr>
        </p:pic>
      </p:grpSp>
      <p:grpSp>
        <p:nvGrpSpPr>
          <p:cNvPr id="16" name="Gruppieren 15">
            <a:extLst>
              <a:ext uri="{FF2B5EF4-FFF2-40B4-BE49-F238E27FC236}">
                <a16:creationId xmlns:a16="http://schemas.microsoft.com/office/drawing/2014/main" id="{0E42CE12-D66B-795B-0AFC-FDFD3AA9EA7C}"/>
              </a:ext>
            </a:extLst>
          </p:cNvPr>
          <p:cNvGrpSpPr/>
          <p:nvPr/>
        </p:nvGrpSpPr>
        <p:grpSpPr>
          <a:xfrm>
            <a:off x="7257697" y="3429000"/>
            <a:ext cx="3384376" cy="1604088"/>
            <a:chOff x="7187946" y="2888242"/>
            <a:chExt cx="3384376" cy="1604088"/>
          </a:xfrm>
        </p:grpSpPr>
        <p:sp>
          <p:nvSpPr>
            <p:cNvPr id="17" name="Textfeld 16">
              <a:extLst>
                <a:ext uri="{FF2B5EF4-FFF2-40B4-BE49-F238E27FC236}">
                  <a16:creationId xmlns:a16="http://schemas.microsoft.com/office/drawing/2014/main" id="{D17977A6-A95D-07D3-6D45-74C372542785}"/>
                </a:ext>
              </a:extLst>
            </p:cNvPr>
            <p:cNvSpPr txBox="1"/>
            <p:nvPr/>
          </p:nvSpPr>
          <p:spPr>
            <a:xfrm>
              <a:off x="7187946" y="2888242"/>
              <a:ext cx="3384376" cy="646331"/>
            </a:xfrm>
            <a:prstGeom prst="rect">
              <a:avLst/>
            </a:prstGeom>
            <a:noFill/>
          </p:spPr>
          <p:txBody>
            <a:bodyPr wrap="square" rtlCol="0">
              <a:spAutoFit/>
            </a:bodyPr>
            <a:lstStyle/>
            <a:p>
              <a:pPr marL="0" indent="0" algn="ctr">
                <a:buNone/>
              </a:pPr>
              <a:r>
                <a:rPr lang="en-US" sz="3600" b="1" dirty="0">
                  <a:solidFill>
                    <a:schemeClr val="bg1"/>
                  </a:solidFill>
                </a:rPr>
                <a:t>Q &amp; A</a:t>
              </a:r>
            </a:p>
          </p:txBody>
        </p:sp>
        <p:sp>
          <p:nvSpPr>
            <p:cNvPr id="18" name="Textfeld 17">
              <a:extLst>
                <a:ext uri="{FF2B5EF4-FFF2-40B4-BE49-F238E27FC236}">
                  <a16:creationId xmlns:a16="http://schemas.microsoft.com/office/drawing/2014/main" id="{5A9B2077-9712-477B-CB75-24BD06DF8759}"/>
                </a:ext>
              </a:extLst>
            </p:cNvPr>
            <p:cNvSpPr txBox="1"/>
            <p:nvPr/>
          </p:nvSpPr>
          <p:spPr>
            <a:xfrm>
              <a:off x="7187946" y="3845999"/>
              <a:ext cx="3384376" cy="646331"/>
            </a:xfrm>
            <a:prstGeom prst="rect">
              <a:avLst/>
            </a:prstGeom>
            <a:noFill/>
          </p:spPr>
          <p:txBody>
            <a:bodyPr wrap="square" rtlCol="0">
              <a:spAutoFit/>
            </a:bodyPr>
            <a:lstStyle/>
            <a:p>
              <a:pPr marL="0" indent="0" algn="ctr">
                <a:buNone/>
              </a:pPr>
              <a:r>
                <a:rPr lang="en-US" sz="3600" b="1" dirty="0">
                  <a:solidFill>
                    <a:schemeClr val="bg1"/>
                  </a:solidFill>
                </a:rPr>
                <a:t>Feedback</a:t>
              </a:r>
            </a:p>
          </p:txBody>
        </p:sp>
        <p:cxnSp>
          <p:nvCxnSpPr>
            <p:cNvPr id="19" name="Gerader Verbinder 18">
              <a:extLst>
                <a:ext uri="{FF2B5EF4-FFF2-40B4-BE49-F238E27FC236}">
                  <a16:creationId xmlns:a16="http://schemas.microsoft.com/office/drawing/2014/main" id="{90B66C3F-3069-C900-F463-265EDBB96975}"/>
                </a:ext>
              </a:extLst>
            </p:cNvPr>
            <p:cNvCxnSpPr>
              <a:cxnSpLocks/>
            </p:cNvCxnSpPr>
            <p:nvPr/>
          </p:nvCxnSpPr>
          <p:spPr>
            <a:xfrm>
              <a:off x="7548775" y="3690286"/>
              <a:ext cx="26627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25726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Templates</a:t>
            </a:r>
          </a:p>
        </p:txBody>
      </p:sp>
      <p:sp>
        <p:nvSpPr>
          <p:cNvPr id="4" name="Foliennummernplatzhalter 3"/>
          <p:cNvSpPr>
            <a:spLocks noGrp="1"/>
          </p:cNvSpPr>
          <p:nvPr>
            <p:ph type="sldNum" sz="quarter" idx="4"/>
          </p:nvPr>
        </p:nvSpPr>
        <p:spPr/>
        <p:txBody>
          <a:bodyPr/>
          <a:lstStyle/>
          <a:p>
            <a:fld id="{F58435E4-A45A-4423-96D3-4E945C512564}" type="slidenum">
              <a:rPr lang="en-US" smtClean="0"/>
              <a:pPr/>
              <a:t>79</a:t>
            </a:fld>
            <a:endParaRPr lang="en-US" dirty="0"/>
          </a:p>
        </p:txBody>
      </p:sp>
      <p:grpSp>
        <p:nvGrpSpPr>
          <p:cNvPr id="25" name="Gruppieren 24"/>
          <p:cNvGrpSpPr/>
          <p:nvPr/>
        </p:nvGrpSpPr>
        <p:grpSpPr>
          <a:xfrm>
            <a:off x="1487488" y="983651"/>
            <a:ext cx="4752528" cy="864096"/>
            <a:chOff x="911424" y="983651"/>
            <a:chExt cx="4752528" cy="864096"/>
          </a:xfrm>
        </p:grpSpPr>
        <p:sp>
          <p:nvSpPr>
            <p:cNvPr id="19" name="Abgerundetes Rechteck 18"/>
            <p:cNvSpPr/>
            <p:nvPr/>
          </p:nvSpPr>
          <p:spPr>
            <a:xfrm>
              <a:off x="911424" y="983651"/>
              <a:ext cx="4752528"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Caution!</a:t>
              </a:r>
            </a:p>
          </p:txBody>
        </p:sp>
        <p:pic>
          <p:nvPicPr>
            <p:cNvPr id="5" name="Grafik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26" name="Gruppieren 25"/>
          <p:cNvGrpSpPr/>
          <p:nvPr/>
        </p:nvGrpSpPr>
        <p:grpSpPr>
          <a:xfrm>
            <a:off x="1487488" y="2004718"/>
            <a:ext cx="4752528" cy="864096"/>
            <a:chOff x="911424" y="2004718"/>
            <a:chExt cx="4752528" cy="864096"/>
          </a:xfrm>
        </p:grpSpPr>
        <p:sp>
          <p:nvSpPr>
            <p:cNvPr id="21" name="Abgerundetes Rechteck 20"/>
            <p:cNvSpPr/>
            <p:nvPr/>
          </p:nvSpPr>
          <p:spPr>
            <a:xfrm>
              <a:off x="911424" y="2004718"/>
              <a:ext cx="4752528"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Will later be part of the lecture</a:t>
              </a:r>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27" name="Gruppieren 26"/>
          <p:cNvGrpSpPr/>
          <p:nvPr/>
        </p:nvGrpSpPr>
        <p:grpSpPr>
          <a:xfrm>
            <a:off x="1487488" y="3050051"/>
            <a:ext cx="4752528" cy="864096"/>
            <a:chOff x="911424" y="3050051"/>
            <a:chExt cx="4752528" cy="864096"/>
          </a:xfrm>
        </p:grpSpPr>
        <p:sp>
          <p:nvSpPr>
            <p:cNvPr id="20" name="Abgerundetes Rechteck 19"/>
            <p:cNvSpPr/>
            <p:nvPr/>
          </p:nvSpPr>
          <p:spPr>
            <a:xfrm>
              <a:off x="911424" y="3050051"/>
              <a:ext cx="475252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Note: … </a:t>
              </a:r>
            </a:p>
          </p:txBody>
        </p:sp>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28" name="Gruppieren 27"/>
          <p:cNvGrpSpPr/>
          <p:nvPr/>
        </p:nvGrpSpPr>
        <p:grpSpPr>
          <a:xfrm>
            <a:off x="1487488" y="4095386"/>
            <a:ext cx="4752528" cy="864096"/>
            <a:chOff x="911424" y="4095386"/>
            <a:chExt cx="4752528" cy="864096"/>
          </a:xfrm>
        </p:grpSpPr>
        <p:sp>
          <p:nvSpPr>
            <p:cNvPr id="22" name="Abgerundetes Rechteck 21"/>
            <p:cNvSpPr/>
            <p:nvPr/>
          </p:nvSpPr>
          <p:spPr>
            <a:xfrm>
              <a:off x="911424" y="4095386"/>
              <a:ext cx="4752528"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Good practice</a:t>
              </a:r>
            </a:p>
          </p:txBody>
        </p:sp>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
        <p:nvSpPr>
          <p:cNvPr id="23" name="Abgerundetes Rechteck 22"/>
          <p:cNvSpPr/>
          <p:nvPr/>
        </p:nvSpPr>
        <p:spPr>
          <a:xfrm>
            <a:off x="1487488" y="5140721"/>
            <a:ext cx="4752528"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Bad practice</a:t>
            </a:r>
          </a:p>
        </p:txBody>
      </p:sp>
      <p:pic>
        <p:nvPicPr>
          <p:cNvPr id="18" name="Grafik 17"/>
          <p:cNvPicPr>
            <a:picLocks noChangeAspect="1"/>
          </p:cNvPicPr>
          <p:nvPr/>
        </p:nvPicPr>
        <p:blipFill>
          <a:blip r:embed="rId7"/>
          <a:stretch>
            <a:fillRect/>
          </a:stretch>
        </p:blipFill>
        <p:spPr>
          <a:xfrm>
            <a:off x="1703512" y="5301208"/>
            <a:ext cx="543123" cy="543123"/>
          </a:xfrm>
          <a:prstGeom prst="rect">
            <a:avLst/>
          </a:prstGeom>
        </p:spPr>
      </p:pic>
      <p:grpSp>
        <p:nvGrpSpPr>
          <p:cNvPr id="9" name="Gruppieren 8"/>
          <p:cNvGrpSpPr/>
          <p:nvPr/>
        </p:nvGrpSpPr>
        <p:grpSpPr>
          <a:xfrm>
            <a:off x="6311106" y="991767"/>
            <a:ext cx="5545138" cy="646331"/>
            <a:chOff x="6311106" y="991767"/>
            <a:chExt cx="5545138" cy="646331"/>
          </a:xfrm>
        </p:grpSpPr>
        <p:sp>
          <p:nvSpPr>
            <p:cNvPr id="3" name="Textfeld 2"/>
            <p:cNvSpPr txBox="1"/>
            <p:nvPr/>
          </p:nvSpPr>
          <p:spPr>
            <a:xfrm>
              <a:off x="6311106" y="991767"/>
              <a:ext cx="5545138"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latin typeface="Courier New" panose="02070309020205020404" pitchFamily="49" charset="0"/>
                  <a:cs typeface="Courier New" panose="02070309020205020404" pitchFamily="49" charset="0"/>
                </a:rPr>
                <a:t>Code block</a:t>
              </a:r>
            </a:p>
            <a:p>
              <a:r>
                <a:rPr lang="en-US" dirty="0">
                  <a:latin typeface="Courier New" panose="02070309020205020404" pitchFamily="49" charset="0"/>
                  <a:cs typeface="Courier New" panose="02070309020205020404" pitchFamily="49" charset="0"/>
                </a:rPr>
                <a:t>With at least 2 lines</a:t>
              </a:r>
            </a:p>
          </p:txBody>
        </p:sp>
        <p:pic>
          <p:nvPicPr>
            <p:cNvPr id="33" name="Grafik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36" name="Gruppieren 35"/>
          <p:cNvGrpSpPr/>
          <p:nvPr/>
        </p:nvGrpSpPr>
        <p:grpSpPr>
          <a:xfrm>
            <a:off x="6338057" y="2150622"/>
            <a:ext cx="5545138" cy="717517"/>
            <a:chOff x="6338057" y="2150622"/>
            <a:chExt cx="5545138" cy="717517"/>
          </a:xfrm>
        </p:grpSpPr>
        <p:grpSp>
          <p:nvGrpSpPr>
            <p:cNvPr id="32" name="Gruppieren 31"/>
            <p:cNvGrpSpPr/>
            <p:nvPr/>
          </p:nvGrpSpPr>
          <p:grpSpPr>
            <a:xfrm>
              <a:off x="6338057" y="2150622"/>
              <a:ext cx="5545138" cy="717517"/>
              <a:chOff x="6338057" y="2150622"/>
              <a:chExt cx="5545138" cy="717517"/>
            </a:xfrm>
          </p:grpSpPr>
          <p:sp>
            <p:nvSpPr>
              <p:cNvPr id="30" name="Rechteck 29"/>
              <p:cNvSpPr/>
              <p:nvPr/>
            </p:nvSpPr>
            <p:spPr>
              <a:xfrm>
                <a:off x="6338057" y="2363216"/>
                <a:ext cx="5545138" cy="5049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spAutoFit/>
              </a:bodyPr>
              <a:lstStyle/>
              <a:p>
                <a:r>
                  <a:rPr lang="en-US" dirty="0">
                    <a:solidFill>
                      <a:schemeClr val="tx1"/>
                    </a:solidFill>
                    <a:latin typeface="Courier New" panose="02070309020205020404" pitchFamily="49" charset="0"/>
                    <a:cs typeface="Courier New" panose="02070309020205020404" pitchFamily="49" charset="0"/>
                  </a:rPr>
                  <a:t>Code block with filename</a:t>
                </a:r>
              </a:p>
            </p:txBody>
          </p:sp>
          <p:sp>
            <p:nvSpPr>
              <p:cNvPr id="31" name="Rechteck 30"/>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34" name="Grafik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41" name="Gruppieren 40"/>
          <p:cNvGrpSpPr/>
          <p:nvPr/>
        </p:nvGrpSpPr>
        <p:grpSpPr>
          <a:xfrm>
            <a:off x="6311106" y="3249614"/>
            <a:ext cx="5545138" cy="840097"/>
            <a:chOff x="6311900" y="983650"/>
            <a:chExt cx="5545138" cy="840097"/>
          </a:xfrm>
        </p:grpSpPr>
        <p:sp>
          <p:nvSpPr>
            <p:cNvPr id="42" name="Rechteck 41"/>
            <p:cNvSpPr/>
            <p:nvPr/>
          </p:nvSpPr>
          <p:spPr>
            <a:xfrm>
              <a:off x="6311900" y="983650"/>
              <a:ext cx="5545138" cy="84009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not adjusting size</a:t>
              </a:r>
            </a:p>
          </p:txBody>
        </p:sp>
        <p:pic>
          <p:nvPicPr>
            <p:cNvPr id="43" name="Grafik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44" name="Gruppieren 43"/>
          <p:cNvGrpSpPr/>
          <p:nvPr/>
        </p:nvGrpSpPr>
        <p:grpSpPr>
          <a:xfrm>
            <a:off x="6311106" y="4298854"/>
            <a:ext cx="5545138" cy="1545477"/>
            <a:chOff x="6338057" y="2150622"/>
            <a:chExt cx="5545138" cy="1545477"/>
          </a:xfrm>
        </p:grpSpPr>
        <p:grpSp>
          <p:nvGrpSpPr>
            <p:cNvPr id="45" name="Gruppieren 44"/>
            <p:cNvGrpSpPr/>
            <p:nvPr/>
          </p:nvGrpSpPr>
          <p:grpSpPr>
            <a:xfrm>
              <a:off x="6338057" y="2150622"/>
              <a:ext cx="5545138" cy="1545477"/>
              <a:chOff x="6338057" y="2150622"/>
              <a:chExt cx="5545138" cy="1545477"/>
            </a:xfrm>
          </p:grpSpPr>
          <p:sp>
            <p:nvSpPr>
              <p:cNvPr id="47" name="Rechteck 46"/>
              <p:cNvSpPr/>
              <p:nvPr/>
            </p:nvSpPr>
            <p:spPr>
              <a:xfrm>
                <a:off x="6338057" y="2363216"/>
                <a:ext cx="5545138" cy="133288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with filename not size adj.</a:t>
                </a:r>
              </a:p>
            </p:txBody>
          </p:sp>
          <p:sp>
            <p:nvSpPr>
              <p:cNvPr id="48" name="Rechteck 47"/>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46" name="Grafik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14" name="Gruppieren 13"/>
          <p:cNvGrpSpPr/>
          <p:nvPr/>
        </p:nvGrpSpPr>
        <p:grpSpPr>
          <a:xfrm>
            <a:off x="1478743" y="6201247"/>
            <a:ext cx="4752528" cy="864096"/>
            <a:chOff x="902679" y="6201247"/>
            <a:chExt cx="4752528" cy="864096"/>
          </a:xfrm>
        </p:grpSpPr>
        <p:sp>
          <p:nvSpPr>
            <p:cNvPr id="38" name="Abgerundetes Rechteck 37"/>
            <p:cNvSpPr/>
            <p:nvPr/>
          </p:nvSpPr>
          <p:spPr>
            <a:xfrm>
              <a:off x="902679" y="6201247"/>
              <a:ext cx="4752528"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Task</a:t>
              </a:r>
            </a:p>
          </p:txBody>
        </p:sp>
        <p:sp>
          <p:nvSpPr>
            <p:cNvPr id="11" name="Ellipse 10"/>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15" name="Gruppieren 14"/>
          <p:cNvGrpSpPr/>
          <p:nvPr/>
        </p:nvGrpSpPr>
        <p:grpSpPr>
          <a:xfrm>
            <a:off x="119336" y="1119958"/>
            <a:ext cx="1377941" cy="708679"/>
            <a:chOff x="-1377941" y="1119958"/>
            <a:chExt cx="1377941" cy="708679"/>
          </a:xfrm>
        </p:grpSpPr>
        <p:sp>
          <p:nvSpPr>
            <p:cNvPr id="12" name="Textfeld 11"/>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11</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13" name="Grafik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49" name="Gruppieren 48"/>
          <p:cNvGrpSpPr/>
          <p:nvPr/>
        </p:nvGrpSpPr>
        <p:grpSpPr>
          <a:xfrm>
            <a:off x="119336" y="2075723"/>
            <a:ext cx="1377941" cy="708679"/>
            <a:chOff x="-1377941" y="1119958"/>
            <a:chExt cx="1377941" cy="708679"/>
          </a:xfrm>
        </p:grpSpPr>
        <p:sp>
          <p:nvSpPr>
            <p:cNvPr id="50" name="Textfeld 49"/>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14</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51" name="Grafik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52" name="Gruppieren 51"/>
          <p:cNvGrpSpPr/>
          <p:nvPr/>
        </p:nvGrpSpPr>
        <p:grpSpPr>
          <a:xfrm>
            <a:off x="119336" y="3050051"/>
            <a:ext cx="1377941" cy="708679"/>
            <a:chOff x="-1377941" y="1119958"/>
            <a:chExt cx="1377941" cy="708679"/>
          </a:xfrm>
        </p:grpSpPr>
        <p:sp>
          <p:nvSpPr>
            <p:cNvPr id="53" name="Textfeld 52"/>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17</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54" name="Grafik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3531989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solidFill>
                  <a:schemeClr val="bg2"/>
                </a:solidFill>
              </a:rPr>
              <a:t>Embedded Systems</a:t>
            </a:r>
          </a:p>
          <a:p>
            <a:r>
              <a:rPr lang="de-DE" dirty="0" err="1" smtClean="0">
                <a:solidFill>
                  <a:schemeClr val="tx2"/>
                </a:solidFill>
              </a:rPr>
              <a:t>Differences</a:t>
            </a:r>
            <a:r>
              <a:rPr lang="de-DE" dirty="0" smtClean="0">
                <a:solidFill>
                  <a:schemeClr val="tx2"/>
                </a:solidFill>
              </a:rPr>
              <a:t> </a:t>
            </a:r>
            <a:r>
              <a:rPr lang="de-DE" dirty="0" err="1" smtClean="0">
                <a:solidFill>
                  <a:schemeClr val="tx2"/>
                </a:solidFill>
              </a:rPr>
              <a:t>to</a:t>
            </a:r>
            <a:r>
              <a:rPr lang="de-DE" dirty="0" smtClean="0">
                <a:solidFill>
                  <a:schemeClr val="tx2"/>
                </a:solidFill>
              </a:rPr>
              <a:t> </a:t>
            </a:r>
            <a:r>
              <a:rPr lang="de-DE" dirty="0" err="1" smtClean="0">
                <a:solidFill>
                  <a:schemeClr val="tx2"/>
                </a:solidFill>
              </a:rPr>
              <a:t>programming</a:t>
            </a:r>
            <a:r>
              <a:rPr lang="de-DE" dirty="0" smtClean="0">
                <a:solidFill>
                  <a:schemeClr val="tx2"/>
                </a:solidFill>
              </a:rPr>
              <a:t> </a:t>
            </a:r>
            <a:r>
              <a:rPr lang="de-DE" dirty="0" err="1" smtClean="0">
                <a:solidFill>
                  <a:schemeClr val="tx2"/>
                </a:solidFill>
              </a:rPr>
              <a:t>for</a:t>
            </a:r>
            <a:r>
              <a:rPr lang="de-DE" dirty="0" smtClean="0">
                <a:solidFill>
                  <a:schemeClr val="tx2"/>
                </a:solidFill>
              </a:rPr>
              <a:t> PC</a:t>
            </a:r>
            <a:endParaRPr lang="de-DE" dirty="0">
              <a:solidFill>
                <a:schemeClr val="tx2"/>
              </a:solidFill>
            </a:endParaRPr>
          </a:p>
          <a:p>
            <a:endParaRPr lang="de-DE" dirty="0"/>
          </a:p>
        </p:txBody>
      </p:sp>
      <p:sp>
        <p:nvSpPr>
          <p:cNvPr id="3" name="Textplatzhalter 2"/>
          <p:cNvSpPr>
            <a:spLocks noGrp="1"/>
          </p:cNvSpPr>
          <p:nvPr>
            <p:ph type="body" sz="quarter" idx="10"/>
          </p:nvPr>
        </p:nvSpPr>
        <p:spPr/>
        <p:txBody>
          <a:bodyPr/>
          <a:lstStyle/>
          <a:p>
            <a:pPr marL="0" indent="0">
              <a:buNone/>
            </a:pPr>
            <a:r>
              <a:rPr lang="de-DE" dirty="0" err="1" smtClean="0"/>
              <a:t>Developing</a:t>
            </a:r>
            <a:r>
              <a:rPr lang="de-DE" dirty="0" smtClean="0"/>
              <a:t> Software </a:t>
            </a:r>
            <a:r>
              <a:rPr lang="de-DE" dirty="0" err="1" smtClean="0"/>
              <a:t>for</a:t>
            </a:r>
            <a:r>
              <a:rPr lang="de-DE" dirty="0" smtClean="0"/>
              <a:t> Embedded </a:t>
            </a:r>
            <a:r>
              <a:rPr lang="de-DE" dirty="0" err="1" smtClean="0"/>
              <a:t>differs</a:t>
            </a:r>
            <a:r>
              <a:rPr lang="de-DE" dirty="0" smtClean="0"/>
              <a:t> </a:t>
            </a:r>
            <a:r>
              <a:rPr lang="de-DE" dirty="0" err="1" smtClean="0"/>
              <a:t>from</a:t>
            </a:r>
            <a:r>
              <a:rPr lang="de-DE" dirty="0" smtClean="0"/>
              <a:t> </a:t>
            </a:r>
            <a:r>
              <a:rPr lang="de-DE" dirty="0" err="1" smtClean="0"/>
              <a:t>developing</a:t>
            </a:r>
            <a:r>
              <a:rPr lang="de-DE" dirty="0" smtClean="0"/>
              <a:t> </a:t>
            </a:r>
            <a:r>
              <a:rPr lang="de-DE" dirty="0" err="1" smtClean="0"/>
              <a:t>for</a:t>
            </a:r>
            <a:r>
              <a:rPr lang="de-DE" dirty="0" smtClean="0"/>
              <a:t> PC-s in different </a:t>
            </a:r>
            <a:r>
              <a:rPr lang="de-DE" dirty="0" err="1" smtClean="0"/>
              <a:t>aspects</a:t>
            </a:r>
            <a:r>
              <a:rPr lang="de-DE" dirty="0" smtClean="0"/>
              <a:t>:</a:t>
            </a:r>
          </a:p>
          <a:p>
            <a:pPr marL="0" indent="0">
              <a:buNone/>
            </a:pPr>
            <a:endParaRPr lang="de-DE" dirty="0" smtClean="0"/>
          </a:p>
          <a:p>
            <a:r>
              <a:rPr lang="de-DE" dirty="0" smtClean="0"/>
              <a:t>Memory </a:t>
            </a:r>
            <a:r>
              <a:rPr lang="de-DE" dirty="0" err="1" smtClean="0"/>
              <a:t>management</a:t>
            </a:r>
            <a:endParaRPr lang="de-DE" dirty="0" smtClean="0"/>
          </a:p>
          <a:p>
            <a:r>
              <a:rPr lang="de-DE" dirty="0" err="1" smtClean="0"/>
              <a:t>Resource</a:t>
            </a:r>
            <a:r>
              <a:rPr lang="de-DE" dirty="0" smtClean="0"/>
              <a:t> </a:t>
            </a:r>
            <a:r>
              <a:rPr lang="de-DE" dirty="0" err="1" smtClean="0"/>
              <a:t>allocation</a:t>
            </a:r>
            <a:endParaRPr lang="de-DE" dirty="0" smtClean="0"/>
          </a:p>
          <a:p>
            <a:r>
              <a:rPr lang="de-DE" dirty="0" err="1" smtClean="0"/>
              <a:t>Available</a:t>
            </a:r>
            <a:r>
              <a:rPr lang="de-DE" dirty="0" smtClean="0"/>
              <a:t> </a:t>
            </a:r>
            <a:r>
              <a:rPr lang="de-DE" dirty="0" err="1" smtClean="0"/>
              <a:t>resources</a:t>
            </a:r>
            <a:endParaRPr lang="de-DE" dirty="0" smtClean="0"/>
          </a:p>
          <a:p>
            <a:r>
              <a:rPr lang="de-DE" dirty="0" smtClean="0"/>
              <a:t>Hardware </a:t>
            </a:r>
            <a:r>
              <a:rPr lang="de-DE" dirty="0" err="1" smtClean="0"/>
              <a:t>interaction</a:t>
            </a:r>
            <a:endParaRPr lang="de-DE" dirty="0" smtClean="0"/>
          </a:p>
          <a:p>
            <a:r>
              <a:rPr lang="de-DE" dirty="0" smtClean="0"/>
              <a:t>Operating System</a:t>
            </a:r>
          </a:p>
          <a:p>
            <a:r>
              <a:rPr lang="de-DE" dirty="0" smtClean="0"/>
              <a:t>Compiler </a:t>
            </a:r>
            <a:r>
              <a:rPr lang="de-DE" dirty="0" err="1" smtClean="0"/>
              <a:t>behavior</a:t>
            </a:r>
            <a:endParaRPr lang="de-DE" dirty="0" smtClean="0"/>
          </a:p>
          <a:p>
            <a:r>
              <a:rPr lang="de-DE" dirty="0" smtClean="0"/>
              <a:t>Hardware </a:t>
            </a:r>
            <a:r>
              <a:rPr lang="de-DE" dirty="0" err="1" smtClean="0"/>
              <a:t>architecture</a:t>
            </a:r>
            <a:r>
              <a:rPr lang="de-DE" dirty="0" smtClean="0"/>
              <a:t> </a:t>
            </a:r>
            <a:r>
              <a:rPr lang="de-DE" dirty="0" err="1" smtClean="0"/>
              <a:t>dependent</a:t>
            </a:r>
            <a:r>
              <a:rPr lang="de-DE" dirty="0" smtClean="0"/>
              <a:t> variables</a:t>
            </a:r>
          </a:p>
          <a:p>
            <a:r>
              <a:rPr lang="de-DE" dirty="0" smtClean="0"/>
              <a:t>Debugging</a:t>
            </a:r>
          </a:p>
          <a:p>
            <a:pPr marL="0" indent="0">
              <a:buNone/>
            </a:pPr>
            <a:endParaRPr lang="de-DE" dirty="0" smtClean="0"/>
          </a:p>
          <a:p>
            <a:pPr marL="0" indent="0">
              <a:buNone/>
            </a:pPr>
            <a:r>
              <a:rPr lang="de-DE" dirty="0" err="1" smtClean="0"/>
              <a:t>For</a:t>
            </a:r>
            <a:r>
              <a:rPr lang="de-DE" dirty="0" smtClean="0"/>
              <a:t> </a:t>
            </a:r>
            <a:r>
              <a:rPr lang="de-DE" dirty="0" err="1" smtClean="0"/>
              <a:t>safety</a:t>
            </a:r>
            <a:r>
              <a:rPr lang="de-DE" dirty="0" smtClean="0"/>
              <a:t> </a:t>
            </a:r>
            <a:r>
              <a:rPr lang="de-DE" dirty="0" err="1" smtClean="0"/>
              <a:t>critical</a:t>
            </a:r>
            <a:r>
              <a:rPr lang="de-DE" dirty="0" smtClean="0"/>
              <a:t> </a:t>
            </a:r>
            <a:r>
              <a:rPr lang="de-DE" dirty="0" err="1" smtClean="0"/>
              <a:t>application</a:t>
            </a:r>
            <a:r>
              <a:rPr lang="de-DE" dirty="0" smtClean="0"/>
              <a:t> </a:t>
            </a:r>
            <a:r>
              <a:rPr lang="de-DE" dirty="0" err="1" smtClean="0"/>
              <a:t>some</a:t>
            </a:r>
            <a:r>
              <a:rPr lang="de-DE" dirty="0" smtClean="0"/>
              <a:t> C++ </a:t>
            </a:r>
            <a:r>
              <a:rPr lang="de-DE" dirty="0" err="1" smtClean="0"/>
              <a:t>features</a:t>
            </a:r>
            <a:r>
              <a:rPr lang="de-DE" dirty="0" smtClean="0"/>
              <a:t> </a:t>
            </a:r>
            <a:r>
              <a:rPr lang="de-DE" dirty="0" err="1" smtClean="0"/>
              <a:t>should</a:t>
            </a:r>
            <a:r>
              <a:rPr lang="de-DE" dirty="0" smtClean="0"/>
              <a:t> not </a:t>
            </a:r>
            <a:r>
              <a:rPr lang="de-DE" dirty="0" err="1" smtClean="0"/>
              <a:t>be</a:t>
            </a:r>
            <a:r>
              <a:rPr lang="de-DE" dirty="0" smtClean="0"/>
              <a:t> </a:t>
            </a:r>
            <a:r>
              <a:rPr lang="de-DE" dirty="0" err="1" smtClean="0"/>
              <a:t>used</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a:t>
            </a:fld>
            <a:endParaRPr lang="en-US" dirty="0"/>
          </a:p>
        </p:txBody>
      </p:sp>
    </p:spTree>
    <p:extLst>
      <p:ext uri="{BB962C8B-B14F-4D97-AF65-F5344CB8AC3E}">
        <p14:creationId xmlns:p14="http://schemas.microsoft.com/office/powerpoint/2010/main" val="41850569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pPr marL="0" indent="0">
              <a:buNone/>
            </a:pPr>
            <a:r>
              <a:rPr lang="de-DE" dirty="0" smtClean="0"/>
              <a:t>AUTOSAR </a:t>
            </a:r>
            <a:r>
              <a:rPr lang="de-DE" dirty="0" err="1" smtClean="0"/>
              <a:t>provides</a:t>
            </a:r>
            <a:r>
              <a:rPr lang="de-DE" dirty="0" smtClean="0"/>
              <a:t> </a:t>
            </a:r>
            <a:r>
              <a:rPr lang="de-DE" dirty="0" err="1" smtClean="0"/>
              <a:t>guidelines</a:t>
            </a:r>
            <a:r>
              <a:rPr lang="de-DE" dirty="0" smtClean="0"/>
              <a:t> in different </a:t>
            </a:r>
            <a:r>
              <a:rPr lang="de-DE" dirty="0" err="1" smtClean="0"/>
              <a:t>aspects</a:t>
            </a:r>
            <a:r>
              <a:rPr lang="de-DE" dirty="0" smtClean="0"/>
              <a:t> </a:t>
            </a:r>
            <a:r>
              <a:rPr lang="de-DE" dirty="0" err="1" smtClean="0"/>
              <a:t>of</a:t>
            </a:r>
            <a:r>
              <a:rPr lang="de-DE" dirty="0" smtClean="0"/>
              <a:t> C++ </a:t>
            </a:r>
            <a:r>
              <a:rPr lang="de-DE" dirty="0" err="1" smtClean="0"/>
              <a:t>development</a:t>
            </a:r>
            <a:endParaRPr lang="de-DE" dirty="0" smtClean="0"/>
          </a:p>
          <a:p>
            <a:pPr marL="0" indent="0">
              <a:buNone/>
            </a:pPr>
            <a:r>
              <a:rPr lang="de-DE" dirty="0" smtClean="0"/>
              <a:t>Language </a:t>
            </a:r>
            <a:r>
              <a:rPr lang="de-DE" dirty="0" err="1" smtClean="0"/>
              <a:t>independent</a:t>
            </a:r>
            <a:r>
              <a:rPr lang="de-DE" dirty="0" smtClean="0"/>
              <a:t>:</a:t>
            </a:r>
          </a:p>
          <a:p>
            <a:pPr marL="0" indent="0">
              <a:buNone/>
            </a:pPr>
            <a:r>
              <a:rPr lang="de-DE" dirty="0"/>
              <a:t>	</a:t>
            </a:r>
            <a:r>
              <a:rPr lang="de-DE" dirty="0" smtClean="0"/>
              <a:t>Do not </a:t>
            </a:r>
            <a:r>
              <a:rPr lang="de-DE" dirty="0" err="1" smtClean="0"/>
              <a:t>use</a:t>
            </a:r>
            <a:r>
              <a:rPr lang="de-DE" dirty="0" smtClean="0"/>
              <a:t> </a:t>
            </a:r>
            <a:r>
              <a:rPr lang="de-DE" dirty="0" err="1" smtClean="0"/>
              <a:t>unneccessary</a:t>
            </a:r>
            <a:r>
              <a:rPr lang="de-DE" dirty="0" smtClean="0"/>
              <a:t> </a:t>
            </a:r>
            <a:r>
              <a:rPr lang="de-DE" dirty="0" err="1" smtClean="0"/>
              <a:t>constructs</a:t>
            </a:r>
            <a:r>
              <a:rPr lang="de-DE" dirty="0" smtClean="0"/>
              <a:t> (</a:t>
            </a:r>
            <a:r>
              <a:rPr lang="de-DE" dirty="0" err="1" smtClean="0"/>
              <a:t>unused</a:t>
            </a:r>
            <a:r>
              <a:rPr lang="de-DE" dirty="0"/>
              <a:t> </a:t>
            </a:r>
            <a:r>
              <a:rPr lang="de-DE" dirty="0" err="1" smtClean="0"/>
              <a:t>code</a:t>
            </a:r>
            <a:r>
              <a:rPr lang="de-DE" dirty="0" smtClean="0"/>
              <a:t>, variables, </a:t>
            </a:r>
            <a:r>
              <a:rPr lang="de-DE" dirty="0" err="1" smtClean="0"/>
              <a:t>paths</a:t>
            </a:r>
            <a:r>
              <a:rPr lang="de-DE" dirty="0" smtClean="0"/>
              <a:t>, </a:t>
            </a:r>
            <a:r>
              <a:rPr lang="de-DE" dirty="0" err="1" smtClean="0"/>
              <a:t>function</a:t>
            </a:r>
            <a:r>
              <a:rPr lang="de-DE" dirty="0" smtClean="0"/>
              <a:t> </a:t>
            </a:r>
            <a:r>
              <a:rPr lang="de-DE" dirty="0" err="1" smtClean="0"/>
              <a:t>parameters</a:t>
            </a:r>
            <a:r>
              <a:rPr lang="de-DE" dirty="0" smtClean="0"/>
              <a:t>)</a:t>
            </a:r>
          </a:p>
          <a:p>
            <a:pPr marL="0" indent="0">
              <a:buNone/>
            </a:pPr>
            <a:r>
              <a:rPr lang="de-DE" dirty="0" err="1" smtClean="0"/>
              <a:t>Lexical</a:t>
            </a:r>
            <a:r>
              <a:rPr lang="de-DE" dirty="0" smtClean="0"/>
              <a:t> </a:t>
            </a:r>
            <a:r>
              <a:rPr lang="de-DE" dirty="0" err="1" smtClean="0"/>
              <a:t>conventions</a:t>
            </a:r>
            <a:r>
              <a:rPr lang="de-DE" dirty="0" smtClean="0"/>
              <a:t>:</a:t>
            </a:r>
          </a:p>
          <a:p>
            <a:pPr marL="0" indent="0">
              <a:buNone/>
            </a:pPr>
            <a:r>
              <a:rPr lang="de-DE" dirty="0"/>
              <a:t>	</a:t>
            </a:r>
            <a:r>
              <a:rPr lang="de-DE" dirty="0" err="1" smtClean="0"/>
              <a:t>Defines</a:t>
            </a:r>
            <a:r>
              <a:rPr lang="de-DE" dirty="0" smtClean="0"/>
              <a:t> </a:t>
            </a:r>
            <a:r>
              <a:rPr lang="de-DE" dirty="0" err="1" smtClean="0"/>
              <a:t>allowed</a:t>
            </a:r>
            <a:r>
              <a:rPr lang="de-DE" dirty="0" smtClean="0"/>
              <a:t> </a:t>
            </a:r>
            <a:r>
              <a:rPr lang="de-DE" dirty="0" err="1" smtClean="0"/>
              <a:t>and</a:t>
            </a:r>
            <a:r>
              <a:rPr lang="de-DE" dirty="0" smtClean="0"/>
              <a:t> not </a:t>
            </a:r>
            <a:r>
              <a:rPr lang="de-DE" dirty="0" err="1" smtClean="0"/>
              <a:t>allowed</a:t>
            </a:r>
            <a:r>
              <a:rPr lang="de-DE" dirty="0" smtClean="0"/>
              <a:t> </a:t>
            </a:r>
            <a:r>
              <a:rPr lang="de-DE" dirty="0" err="1" smtClean="0"/>
              <a:t>character</a:t>
            </a:r>
            <a:r>
              <a:rPr lang="de-DE" dirty="0" smtClean="0"/>
              <a:t> </a:t>
            </a:r>
            <a:r>
              <a:rPr lang="de-DE" dirty="0" err="1" smtClean="0"/>
              <a:t>combinations</a:t>
            </a:r>
            <a:r>
              <a:rPr lang="de-DE" dirty="0" smtClean="0"/>
              <a:t>, </a:t>
            </a:r>
            <a:r>
              <a:rPr lang="de-DE" dirty="0" err="1" smtClean="0"/>
              <a:t>header</a:t>
            </a:r>
            <a:r>
              <a:rPr lang="de-DE" dirty="0" smtClean="0"/>
              <a:t> </a:t>
            </a:r>
            <a:r>
              <a:rPr lang="de-DE" dirty="0" err="1" smtClean="0"/>
              <a:t>and</a:t>
            </a:r>
            <a:r>
              <a:rPr lang="de-DE" dirty="0" smtClean="0"/>
              <a:t> variable </a:t>
            </a:r>
            <a:r>
              <a:rPr lang="de-DE" dirty="0" err="1" smtClean="0"/>
              <a:t>naming</a:t>
            </a:r>
            <a:r>
              <a:rPr lang="de-DE" dirty="0" smtClean="0"/>
              <a:t> </a:t>
            </a:r>
            <a:r>
              <a:rPr lang="de-DE" dirty="0" err="1" smtClean="0"/>
              <a:t>conventions</a:t>
            </a:r>
            <a:endParaRPr lang="de-DE" dirty="0" smtClean="0"/>
          </a:p>
          <a:p>
            <a:pPr marL="0" indent="0">
              <a:buNone/>
            </a:pPr>
            <a:endParaRPr lang="de-DE" dirty="0" smtClean="0"/>
          </a:p>
          <a:p>
            <a:pPr marL="0" indent="0">
              <a:buNone/>
            </a:pPr>
            <a:endParaRPr lang="de-DE" dirty="0" smtClean="0"/>
          </a:p>
          <a:p>
            <a:pPr marL="0" indent="0">
              <a:buNone/>
            </a:pP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80</a:t>
            </a:fld>
            <a:endParaRPr lang="en-US" dirty="0"/>
          </a:p>
        </p:txBody>
      </p:sp>
    </p:spTree>
    <p:extLst>
      <p:ext uri="{BB962C8B-B14F-4D97-AF65-F5344CB8AC3E}">
        <p14:creationId xmlns:p14="http://schemas.microsoft.com/office/powerpoint/2010/main" val="41768552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solidFill>
                  <a:schemeClr val="bg2"/>
                </a:solidFill>
              </a:rPr>
              <a:t>What is modern C++?</a:t>
            </a:r>
          </a:p>
          <a:p>
            <a:r>
              <a:rPr lang="en-US" dirty="0" smtClean="0"/>
              <a:t>History</a:t>
            </a:r>
            <a:endParaRPr lang="en-US" dirty="0"/>
          </a:p>
        </p:txBody>
      </p:sp>
      <p:sp>
        <p:nvSpPr>
          <p:cNvPr id="4" name="Textplatzhalter 3"/>
          <p:cNvSpPr>
            <a:spLocks noGrp="1"/>
          </p:cNvSpPr>
          <p:nvPr>
            <p:ph type="body" sz="quarter" idx="10"/>
          </p:nvPr>
        </p:nvSpPr>
        <p:spPr>
          <a:xfrm>
            <a:off x="334800" y="980728"/>
            <a:ext cx="11017784" cy="4968552"/>
          </a:xfrm>
        </p:spPr>
        <p:txBody>
          <a:bodyPr/>
          <a:lstStyle/>
          <a:p>
            <a:r>
              <a:rPr lang="en-US" sz="1400" dirty="0" smtClean="0"/>
              <a:t>General:</a:t>
            </a:r>
          </a:p>
          <a:p>
            <a:r>
              <a:rPr lang="en-US" sz="1400" dirty="0" smtClean="0"/>
              <a:t>C library should only be accessed by C++ library headers</a:t>
            </a:r>
          </a:p>
          <a:p>
            <a:r>
              <a:rPr lang="en-US" sz="1400" dirty="0" smtClean="0"/>
              <a:t>No C Style casts due to lack of compile-time error validation</a:t>
            </a:r>
          </a:p>
          <a:p>
            <a:r>
              <a:rPr lang="en-US" sz="1400" dirty="0" smtClean="0"/>
              <a:t>Avoid recursion, a function should not call itself directly or indirectly</a:t>
            </a:r>
          </a:p>
          <a:p>
            <a:r>
              <a:rPr lang="en-US" sz="1400" dirty="0" smtClean="0"/>
              <a:t>Return values as </a:t>
            </a:r>
            <a:r>
              <a:rPr lang="en-US" sz="1400" dirty="0" err="1" smtClean="0"/>
              <a:t>structs</a:t>
            </a:r>
            <a:r>
              <a:rPr lang="en-US" sz="1400" dirty="0" smtClean="0"/>
              <a:t> or tuples</a:t>
            </a:r>
          </a:p>
          <a:p>
            <a:r>
              <a:rPr lang="en-US" sz="1400" dirty="0" smtClean="0"/>
              <a:t>Do not derive classes from more than one base class which is not an interface class. This increases code maintainability</a:t>
            </a:r>
          </a:p>
          <a:p>
            <a:r>
              <a:rPr lang="en-US" sz="1400" dirty="0"/>
              <a:t>Do no use Unions, they are not type safe </a:t>
            </a:r>
            <a:endParaRPr lang="en-US" sz="1400" dirty="0" smtClean="0"/>
          </a:p>
          <a:p>
            <a:r>
              <a:rPr lang="en-US" sz="1400" dirty="0" smtClean="0"/>
              <a:t>Rule of five or rule of six, if a class defines any special member function then all of the special member function shall be defined </a:t>
            </a:r>
            <a:endParaRPr lang="en-US" sz="1400" dirty="0"/>
          </a:p>
          <a:p>
            <a:r>
              <a:rPr lang="en-US" sz="1400" dirty="0" err="1"/>
              <a:t>Structs</a:t>
            </a:r>
            <a:r>
              <a:rPr lang="en-US" sz="1400" dirty="0"/>
              <a:t> should only provide public data members, clear differentiation between </a:t>
            </a:r>
            <a:r>
              <a:rPr lang="en-US" sz="1400" dirty="0" err="1"/>
              <a:t>structs</a:t>
            </a:r>
            <a:r>
              <a:rPr lang="en-US" sz="1400" dirty="0"/>
              <a:t> and classes</a:t>
            </a:r>
          </a:p>
          <a:p>
            <a:r>
              <a:rPr lang="en-US" sz="1400" dirty="0" smtClean="0"/>
              <a:t>#pragma directive should not be used: it is implementation-defined and can behave differently accordingly. Use #</a:t>
            </a:r>
            <a:r>
              <a:rPr lang="en-US" sz="1400" dirty="0" err="1" smtClean="0"/>
              <a:t>ifndef</a:t>
            </a:r>
            <a:r>
              <a:rPr lang="en-US" sz="1400" dirty="0" smtClean="0"/>
              <a:t>, #define instead</a:t>
            </a:r>
          </a:p>
          <a:p>
            <a:endParaRPr lang="en-US" sz="1400" dirty="0" smtClean="0"/>
          </a:p>
          <a:p>
            <a:endParaRPr lang="en-US" dirty="0" smtClean="0"/>
          </a:p>
        </p:txBody>
      </p:sp>
    </p:spTree>
    <p:extLst>
      <p:ext uri="{BB962C8B-B14F-4D97-AF65-F5344CB8AC3E}">
        <p14:creationId xmlns:p14="http://schemas.microsoft.com/office/powerpoint/2010/main" val="2355234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B70FB7D-DF2E-D145-81F3-138AC6F08AAF}"/>
              </a:ext>
            </a:extLst>
          </p:cNvPr>
          <p:cNvSpPr>
            <a:spLocks noGrp="1"/>
          </p:cNvSpPr>
          <p:nvPr>
            <p:ph sz="quarter" idx="11"/>
          </p:nvPr>
        </p:nvSpPr>
        <p:spPr>
          <a:xfrm>
            <a:off x="335360" y="1441351"/>
            <a:ext cx="11540728" cy="504056"/>
          </a:xfrm>
        </p:spPr>
        <p:txBody>
          <a:bodyPr/>
          <a:lstStyle/>
          <a:p>
            <a:endParaRPr lang="en-US" dirty="0"/>
          </a:p>
        </p:txBody>
      </p:sp>
      <p:sp>
        <p:nvSpPr>
          <p:cNvPr id="3" name="Textplatzhalter 2">
            <a:extLst>
              <a:ext uri="{FF2B5EF4-FFF2-40B4-BE49-F238E27FC236}">
                <a16:creationId xmlns:a16="http://schemas.microsoft.com/office/drawing/2014/main" id="{11C7C830-49D6-A5BB-169A-B684ABFE7F96}"/>
              </a:ext>
            </a:extLst>
          </p:cNvPr>
          <p:cNvSpPr>
            <a:spLocks noGrp="1"/>
          </p:cNvSpPr>
          <p:nvPr>
            <p:ph type="body" sz="quarter" idx="10"/>
          </p:nvPr>
        </p:nvSpPr>
        <p:spPr>
          <a:xfrm>
            <a:off x="459928" y="980728"/>
            <a:ext cx="11396712" cy="4968552"/>
          </a:xfrm>
        </p:spPr>
        <p:txBody>
          <a:bodyPr/>
          <a:lstStyle/>
          <a:p>
            <a:pPr>
              <a:lnSpc>
                <a:spcPct val="150000"/>
              </a:lnSpc>
            </a:pPr>
            <a:r>
              <a:rPr lang="en-US" dirty="0"/>
              <a:t>Embedded Systems</a:t>
            </a:r>
          </a:p>
          <a:p>
            <a:pPr>
              <a:lnSpc>
                <a:spcPct val="150000"/>
              </a:lnSpc>
            </a:pPr>
            <a:r>
              <a:rPr lang="en-US" b="1" dirty="0"/>
              <a:t>Architectures</a:t>
            </a:r>
          </a:p>
          <a:p>
            <a:pPr>
              <a:lnSpc>
                <a:spcPct val="150000"/>
              </a:lnSpc>
            </a:pPr>
            <a:r>
              <a:rPr lang="en-US" dirty="0"/>
              <a:t>Parallel Computing</a:t>
            </a:r>
          </a:p>
          <a:p>
            <a:pPr>
              <a:lnSpc>
                <a:spcPct val="150000"/>
              </a:lnSpc>
            </a:pPr>
            <a:r>
              <a:rPr lang="en-US" dirty="0"/>
              <a:t>Memory Types and Linking</a:t>
            </a:r>
          </a:p>
          <a:p>
            <a:pPr>
              <a:lnSpc>
                <a:spcPct val="150000"/>
              </a:lnSpc>
            </a:pPr>
            <a:r>
              <a:rPr lang="en-US" dirty="0"/>
              <a:t>Stack, Heap and Exceptions</a:t>
            </a:r>
          </a:p>
          <a:p>
            <a:pPr>
              <a:lnSpc>
                <a:spcPct val="150000"/>
              </a:lnSpc>
            </a:pPr>
            <a:r>
              <a:rPr lang="en-US" dirty="0"/>
              <a:t>AUTOSAR Guidelines</a:t>
            </a:r>
          </a:p>
          <a:p>
            <a:pPr>
              <a:lnSpc>
                <a:spcPct val="150000"/>
              </a:lnSpc>
            </a:pPr>
            <a:r>
              <a:rPr lang="en-US" dirty="0"/>
              <a:t>RTOS</a:t>
            </a:r>
          </a:p>
        </p:txBody>
      </p:sp>
    </p:spTree>
    <p:extLst>
      <p:ext uri="{BB962C8B-B14F-4D97-AF65-F5344CB8AC3E}">
        <p14:creationId xmlns:p14="http://schemas.microsoft.com/office/powerpoint/2010/main" val="15340788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STYLE_ID" val="6cd991bf-f022-4378-96e7-2c338aeb3f5a"/>
  <p:tag name="EE4P_LANGUAGE_ID" val="103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DAS_Systems_BASIC_Master">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_Master_RWTH_Verwaltung_ohne_addin_16zu9.pot [Kompatibilitätsmodus]" id="{31793575-807D-424B-A95D-BD1FA51D6B9C}" vid="{EDE4B280-3FBA-4B2F-94A9-F36ED973D88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DC1095E8E727944AF076DC56D0D93BB" ma:contentTypeVersion="15" ma:contentTypeDescription="Ein neues Dokument erstellen." ma:contentTypeScope="" ma:versionID="32ed77bdd6deff97ff2273a7d546c5a2">
  <xsd:schema xmlns:xsd="http://www.w3.org/2001/XMLSchema" xmlns:xs="http://www.w3.org/2001/XMLSchema" xmlns:p="http://schemas.microsoft.com/office/2006/metadata/properties" xmlns:ns2="4fb95d03-b6e5-4f22-a1e1-56277b59b9f1" xmlns:ns3="84b79380-0b27-46ab-9094-1a9833df88e4" targetNamespace="http://schemas.microsoft.com/office/2006/metadata/properties" ma:root="true" ma:fieldsID="8af263ebb81788a16bd03ce1c1fe0394" ns2:_="" ns3:_="">
    <xsd:import namespace="4fb95d03-b6e5-4f22-a1e1-56277b59b9f1"/>
    <xsd:import namespace="84b79380-0b27-46ab-9094-1a9833df88e4"/>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b95d03-b6e5-4f22-a1e1-56277b59b9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40609ad3-149c-4bde-a811-4673a4d7622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4b79380-0b27-46ab-9094-1a9833df88e4"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1be22636-61a3-4c99-8d96-20f4c5181865}" ma:internalName="TaxCatchAll" ma:showField="CatchAllData" ma:web="84b79380-0b27-46ab-9094-1a9833df88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fb95d03-b6e5-4f22-a1e1-56277b59b9f1">
      <Terms xmlns="http://schemas.microsoft.com/office/infopath/2007/PartnerControls"/>
    </lcf76f155ced4ddcb4097134ff3c332f>
    <TaxCatchAll xmlns="84b79380-0b27-46ab-9094-1a9833df88e4" xsi:nil="true"/>
  </documentManagement>
</p:properties>
</file>

<file path=customXml/itemProps1.xml><?xml version="1.0" encoding="utf-8"?>
<ds:datastoreItem xmlns:ds="http://schemas.openxmlformats.org/officeDocument/2006/customXml" ds:itemID="{04DA275E-0AAB-4803-9119-F8B06F10BF4D}">
  <ds:schemaRefs>
    <ds:schemaRef ds:uri="http://schemas.microsoft.com/sharepoint/v3/contenttype/forms"/>
  </ds:schemaRefs>
</ds:datastoreItem>
</file>

<file path=customXml/itemProps2.xml><?xml version="1.0" encoding="utf-8"?>
<ds:datastoreItem xmlns:ds="http://schemas.openxmlformats.org/officeDocument/2006/customXml" ds:itemID="{44819CB1-0191-46BA-8473-8FF56330A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b95d03-b6e5-4f22-a1e1-56277b59b9f1"/>
    <ds:schemaRef ds:uri="84b79380-0b27-46ab-9094-1a9833df88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2DF9C9-466E-4FCA-9FE7-799231249F03}">
  <ds:schemaRefs>
    <ds:schemaRef ds:uri="http://schemas.microsoft.com/office/2006/metadata/properties"/>
    <ds:schemaRef ds:uri="84b79380-0b27-46ab-9094-1a9833df88e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4fb95d03-b6e5-4f22-a1e1-56277b59b9f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I-Praesentation_Standard</Template>
  <TotalTime>0</TotalTime>
  <Words>9073</Words>
  <Application>Microsoft Office PowerPoint</Application>
  <PresentationFormat>Breitbild</PresentationFormat>
  <Paragraphs>1588</Paragraphs>
  <Slides>81</Slides>
  <Notes>15</Notes>
  <HiddenSlides>1</HiddenSlides>
  <MMClips>0</MMClips>
  <ScaleCrop>false</ScaleCrop>
  <HeadingPairs>
    <vt:vector size="8" baseType="variant">
      <vt:variant>
        <vt:lpstr>Verwendete Schriftarten</vt:lpstr>
      </vt:variant>
      <vt:variant>
        <vt:i4>12</vt:i4>
      </vt:variant>
      <vt:variant>
        <vt:lpstr>Design</vt:lpstr>
      </vt:variant>
      <vt:variant>
        <vt:i4>1</vt:i4>
      </vt:variant>
      <vt:variant>
        <vt:lpstr>Eingebettete OLE-Server</vt:lpstr>
      </vt:variant>
      <vt:variant>
        <vt:i4>1</vt:i4>
      </vt:variant>
      <vt:variant>
        <vt:lpstr>Folientitel</vt:lpstr>
      </vt:variant>
      <vt:variant>
        <vt:i4>81</vt:i4>
      </vt:variant>
    </vt:vector>
  </HeadingPairs>
  <TitlesOfParts>
    <vt:vector size="95" baseType="lpstr">
      <vt:lpstr>ＭＳ Ｐゴシック</vt:lpstr>
      <vt:lpstr>Arial</vt:lpstr>
      <vt:lpstr>Arial Black</vt:lpstr>
      <vt:lpstr>Arial-BoldMT</vt:lpstr>
      <vt:lpstr>ArialMT</vt:lpstr>
      <vt:lpstr>Calibri</vt:lpstr>
      <vt:lpstr>Cambria Math</vt:lpstr>
      <vt:lpstr>Consolas</vt:lpstr>
      <vt:lpstr>Courier New</vt:lpstr>
      <vt:lpstr>Symbol</vt:lpstr>
      <vt:lpstr>Times New Roman</vt:lpstr>
      <vt:lpstr>Wingdings</vt:lpstr>
      <vt:lpstr>ADAS_Systems_BASIC_Master</vt:lpstr>
      <vt:lpstr>think-cell Folie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ika 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Philip Westerkamp</dc:creator>
  <cp:lastModifiedBy>Gergely Bilkei-Gorzo</cp:lastModifiedBy>
  <cp:revision>1313</cp:revision>
  <cp:lastPrinted>2024-09-03T06:52:46Z</cp:lastPrinted>
  <dcterms:created xsi:type="dcterms:W3CDTF">2021-03-10T13:35:24Z</dcterms:created>
  <dcterms:modified xsi:type="dcterms:W3CDTF">2024-10-28T17:20:20Z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0x0101002DC1095E8E727944AF076DC56D0D93BB</vt:lpwstr>
  </property>
</Properties>
</file>