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"/>
  </p:notesMasterIdLst>
  <p:handoutMasterIdLst>
    <p:handoutMasterId r:id="rId6"/>
  </p:handoutMasterIdLst>
  <p:sldIdLst>
    <p:sldId id="258" r:id="rId3"/>
    <p:sldId id="259" r:id="rId4"/>
  </p:sldIdLst>
  <p:sldSz cx="12192000" cy="6858000"/>
  <p:notesSz cx="6858000" cy="9144000"/>
  <p:custDataLst>
    <p:tags r:id="rId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03" d="100"/>
          <a:sy n="103" d="100"/>
        </p:scale>
        <p:origin x="138" y="378"/>
      </p:cViewPr>
      <p:guideLst>
        <p:guide orient="horz" pos="2160"/>
        <p:guide orient="horz" pos="436"/>
        <p:guide orient="horz" pos="119"/>
        <p:guide orient="horz" pos="4156"/>
        <p:guide orient="horz" pos="890"/>
        <p:guide pos="3840"/>
        <p:guide pos="211"/>
        <p:guide pos="7469"/>
        <p:guide pos="3688"/>
        <p:guide pos="399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96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21.06.2024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1F1D7-8377-4A76-8F5D-3E76EEE25737}" type="datetimeFigureOut">
              <a:rPr lang="de-DE" smtClean="0"/>
              <a:pPr/>
              <a:t>21.06.2024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C133-2FF1-4A65-8FB9-994063EC25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800" y="4654800"/>
            <a:ext cx="11523600" cy="3600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202x</a:t>
            </a:r>
          </a:p>
          <a:p>
            <a:pPr lvl="0"/>
            <a:endParaRPr lang="de-DE" dirty="0"/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5158800"/>
            <a:ext cx="11523600" cy="36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800" y="2782800"/>
            <a:ext cx="11523600" cy="961200"/>
          </a:xfr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800" y="1447200"/>
            <a:ext cx="11523600" cy="961200"/>
          </a:xfrm>
        </p:spPr>
        <p:txBody>
          <a:bodyPr anchor="t">
            <a:no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0" y="5806800"/>
            <a:ext cx="11523600" cy="792000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aseline="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sprechungsnoti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">
            <a:extLst>
              <a:ext uri="{FF2B5EF4-FFF2-40B4-BE49-F238E27FC236}">
                <a16:creationId xmlns:a16="http://schemas.microsoft.com/office/drawing/2014/main" id="{E7AED17F-7DCB-D1A9-2177-1D6F280B5524}"/>
              </a:ext>
            </a:extLst>
          </p:cNvPr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Meeting </a:t>
            </a:r>
            <a:r>
              <a:rPr lang="de-DE" sz="2200" b="1" dirty="0" err="1">
                <a:latin typeface="Arial" pitchFamily="34" charset="0"/>
                <a:cs typeface="Arial" pitchFamily="34" charset="0"/>
              </a:rPr>
              <a:t>minutes</a:t>
            </a:r>
            <a:endParaRPr lang="de-DE" sz="22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7FF74A3-DB83-1560-7C58-CB812DFCD73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2346361"/>
              </p:ext>
            </p:extLst>
          </p:nvPr>
        </p:nvGraphicFramePr>
        <p:xfrm>
          <a:off x="334798" y="1052736"/>
          <a:ext cx="11521840" cy="110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34">
                  <a:extLst>
                    <a:ext uri="{9D8B030D-6E8A-4147-A177-3AD203B41FA5}">
                      <a16:colId xmlns:a16="http://schemas.microsoft.com/office/drawing/2014/main" val="1611104330"/>
                    </a:ext>
                  </a:extLst>
                </a:gridCol>
                <a:gridCol w="7704856">
                  <a:extLst>
                    <a:ext uri="{9D8B030D-6E8A-4147-A177-3AD203B41FA5}">
                      <a16:colId xmlns:a16="http://schemas.microsoft.com/office/drawing/2014/main" val="38991545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163876400"/>
                    </a:ext>
                  </a:extLst>
                </a:gridCol>
                <a:gridCol w="1656182">
                  <a:extLst>
                    <a:ext uri="{9D8B030D-6E8A-4147-A177-3AD203B41FA5}">
                      <a16:colId xmlns:a16="http://schemas.microsoft.com/office/drawing/2014/main" val="232864427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R/I/T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 err="1">
                          <a:solidFill>
                            <a:schemeClr val="bg1"/>
                          </a:solidFill>
                        </a:rPr>
                        <a:t>Responsible</a:t>
                      </a:r>
                      <a:endParaRPr lang="de-DE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1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0" dirty="0"/>
                        <a:t>I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I am a dummy text</a:t>
                      </a:r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 err="1"/>
                        <a:t>xx.xx.xxxx</a:t>
                      </a:r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MMU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53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288511"/>
                  </a:ext>
                </a:extLst>
              </a:tr>
            </a:tbl>
          </a:graphicData>
        </a:graphic>
      </p:graphicFrame>
      <p:sp>
        <p:nvSpPr>
          <p:cNvPr id="2" name="Titel">
            <a:extLst>
              <a:ext uri="{FF2B5EF4-FFF2-40B4-BE49-F238E27FC236}">
                <a16:creationId xmlns:a16="http://schemas.microsoft.com/office/drawing/2014/main" id="{BB205AFD-AD33-C1B1-A434-24A5EA2028EF}"/>
              </a:ext>
            </a:extLst>
          </p:cNvPr>
          <p:cNvSpPr txBox="1"/>
          <p:nvPr userDrawn="1"/>
        </p:nvSpPr>
        <p:spPr>
          <a:xfrm>
            <a:off x="334798" y="6021288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1200" b="0" dirty="0">
                <a:latin typeface="Arial" pitchFamily="34" charset="0"/>
                <a:cs typeface="Arial" pitchFamily="34" charset="0"/>
              </a:rPr>
              <a:t>R: Resolution		I: Information		T: </a:t>
            </a:r>
            <a:r>
              <a:rPr lang="de-DE" sz="1200" b="0" dirty="0" err="1">
                <a:latin typeface="Arial" pitchFamily="34" charset="0"/>
                <a:cs typeface="Arial" pitchFamily="34" charset="0"/>
              </a:rPr>
              <a:t>ToDo</a:t>
            </a:r>
            <a:endParaRPr lang="de-DE" sz="12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672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Institute for Automotive Engineering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 (ika)</a:t>
            </a:r>
            <a:endParaRPr lang="en-GB" sz="1800" noProof="0">
              <a:latin typeface="Arial" pitchFamily="34" charset="0"/>
              <a:cs typeface="Arial" pitchFamily="34" charset="0"/>
            </a:endParaRP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Steinbachstr. 7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80 xxxxx</a:t>
            </a:r>
          </a:p>
          <a:p>
            <a:pPr lvl="0"/>
            <a:r>
              <a:rPr lang="en-GB" noProof="0"/>
              <a:t>+49 241 80 22147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sprechungsnoti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">
            <a:extLst>
              <a:ext uri="{FF2B5EF4-FFF2-40B4-BE49-F238E27FC236}">
                <a16:creationId xmlns:a16="http://schemas.microsoft.com/office/drawing/2014/main" id="{E7AED17F-7DCB-D1A9-2177-1D6F280B5524}"/>
              </a:ext>
            </a:extLst>
          </p:cNvPr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Besprechungsnotiz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7FF74A3-DB83-1560-7C58-CB812DFCD73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35500099"/>
              </p:ext>
            </p:extLst>
          </p:nvPr>
        </p:nvGraphicFramePr>
        <p:xfrm>
          <a:off x="334798" y="1052736"/>
          <a:ext cx="11521840" cy="110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634">
                  <a:extLst>
                    <a:ext uri="{9D8B030D-6E8A-4147-A177-3AD203B41FA5}">
                      <a16:colId xmlns:a16="http://schemas.microsoft.com/office/drawing/2014/main" val="1611104330"/>
                    </a:ext>
                  </a:extLst>
                </a:gridCol>
                <a:gridCol w="7704856">
                  <a:extLst>
                    <a:ext uri="{9D8B030D-6E8A-4147-A177-3AD203B41FA5}">
                      <a16:colId xmlns:a16="http://schemas.microsoft.com/office/drawing/2014/main" val="38991545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163876400"/>
                    </a:ext>
                  </a:extLst>
                </a:gridCol>
                <a:gridCol w="1656182">
                  <a:extLst>
                    <a:ext uri="{9D8B030D-6E8A-4147-A177-3AD203B41FA5}">
                      <a16:colId xmlns:a16="http://schemas.microsoft.com/office/drawing/2014/main" val="232864427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B/I/T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Beschreibung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Datum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solidFill>
                            <a:schemeClr val="bg1"/>
                          </a:solidFill>
                        </a:rPr>
                        <a:t>Verantwortlich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51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0" dirty="0"/>
                        <a:t>I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Ich bin ein Blindtext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 err="1"/>
                        <a:t>xx.xx.xxxx</a:t>
                      </a:r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MMU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53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600" b="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288511"/>
                  </a:ext>
                </a:extLst>
              </a:tr>
            </a:tbl>
          </a:graphicData>
        </a:graphic>
      </p:graphicFrame>
      <p:sp>
        <p:nvSpPr>
          <p:cNvPr id="5" name="Titel">
            <a:extLst>
              <a:ext uri="{FF2B5EF4-FFF2-40B4-BE49-F238E27FC236}">
                <a16:creationId xmlns:a16="http://schemas.microsoft.com/office/drawing/2014/main" id="{24B1F68F-3B6B-13D7-2173-14182047508D}"/>
              </a:ext>
            </a:extLst>
          </p:cNvPr>
          <p:cNvSpPr txBox="1"/>
          <p:nvPr userDrawn="1"/>
        </p:nvSpPr>
        <p:spPr>
          <a:xfrm>
            <a:off x="334798" y="6021288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1200" b="0" dirty="0">
                <a:latin typeface="Arial" pitchFamily="34" charset="0"/>
                <a:cs typeface="Arial" pitchFamily="34" charset="0"/>
              </a:rPr>
              <a:t>B: Beschluss		I: Information		T: </a:t>
            </a:r>
            <a:r>
              <a:rPr lang="de-DE" sz="1200" b="0" dirty="0" err="1">
                <a:latin typeface="Arial" pitchFamily="34" charset="0"/>
                <a:cs typeface="Arial" pitchFamily="34" charset="0"/>
              </a:rPr>
              <a:t>ToDo</a:t>
            </a:r>
            <a:endParaRPr lang="de-DE" sz="1200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571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154162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Institut für Kraftfahrzeuge (ika)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de-DE" dirty="0"/>
              <a:t>+49 241 80 </a:t>
            </a:r>
            <a:r>
              <a:rPr lang="de-DE" dirty="0" err="1"/>
              <a:t>xxxxx</a:t>
            </a:r>
            <a:endParaRPr lang="de-DE" dirty="0"/>
          </a:p>
          <a:p>
            <a:pPr lvl="0"/>
            <a:r>
              <a:rPr lang="de-DE" dirty="0"/>
              <a:t>+49 241 80 22147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800" y="4654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 dirty="0"/>
              <a:t>Venue, </a:t>
            </a:r>
            <a:r>
              <a:rPr lang="en-GB" noProof="0" dirty="0" err="1"/>
              <a:t>xy</a:t>
            </a:r>
            <a:r>
              <a:rPr lang="en-GB" noProof="0" dirty="0"/>
              <a:t> Month 202x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5158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800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800" y="1447200"/>
            <a:ext cx="11523600" cy="961200"/>
          </a:xfrm>
        </p:spPr>
        <p:txBody>
          <a:bodyPr anchor="t">
            <a:spAutoFit/>
          </a:bodyPr>
          <a:lstStyle>
            <a:lvl1pPr>
              <a:defRPr/>
            </a:lvl1pPr>
          </a:lstStyle>
          <a:p>
            <a:r>
              <a:rPr lang="en-GB" noProof="0" dirty="0" err="1"/>
              <a:t>Veranstaltung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(</a:t>
            </a:r>
            <a:r>
              <a:rPr lang="en-GB" noProof="0" dirty="0" err="1"/>
              <a:t>Veranstaltungstitel</a:t>
            </a:r>
            <a:r>
              <a:rPr lang="en-GB" noProof="0" dirty="0"/>
              <a:t>, Arial 20pt </a:t>
            </a:r>
            <a:r>
              <a:rPr lang="en-GB" noProof="0" dirty="0" err="1"/>
              <a:t>Fett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0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rm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/>
          <p:cNvPicPr>
            <a:picLocks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00" y="129600"/>
            <a:ext cx="2613600" cy="781200"/>
          </a:xfrm>
          <a:prstGeom prst="rect">
            <a:avLst/>
          </a:prstGeom>
        </p:spPr>
      </p:pic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117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Folie" r:id="rId11" imgW="360" imgH="360" progId="">
                  <p:embed/>
                </p:oleObj>
              </mc:Choice>
              <mc:Fallback>
                <p:oleObj name="think-cell Folie" r:id="rId11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800" y="1447200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2022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01.01.2022</a:t>
            </a: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#22xxxx · 22xxxxxx.pptx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7" r:id="rId4"/>
    <p:sldLayoutId id="2147483652" r:id="rId5"/>
    <p:sldLayoutId id="2147483655" r:id="rId6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800" y="1447200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2022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2022/01/01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#22xxxx · 22xxxxxx.pptx</a:t>
            </a:r>
          </a:p>
        </p:txBody>
      </p:sp>
      <p:pic>
        <p:nvPicPr>
          <p:cNvPr id="9" name="Logo"/>
          <p:cNvPicPr>
            <a:picLocks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00" y="129600"/>
            <a:ext cx="2613600" cy="781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8" r:id="rId4"/>
    <p:sldLayoutId id="2147483665" r:id="rId5"/>
    <p:sldLayoutId id="2147483666" r:id="rId6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Thema und Ziele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7536160" y="1330795"/>
            <a:ext cx="4107941" cy="5261892"/>
            <a:chOff x="7248128" y="1340768"/>
            <a:chExt cx="4107941" cy="5261892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8208" y="1340768"/>
              <a:ext cx="720080" cy="720080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078" y="1348408"/>
              <a:ext cx="720080" cy="720080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344" y="1340768"/>
              <a:ext cx="720080" cy="720080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8214" y="1348408"/>
              <a:ext cx="720080" cy="720080"/>
            </a:xfrm>
            <a:prstGeom prst="rect">
              <a:avLst/>
            </a:prstGeom>
          </p:spPr>
        </p:pic>
        <p:pic>
          <p:nvPicPr>
            <p:cNvPr id="12" name="Grafik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2097" y="1350293"/>
              <a:ext cx="720080" cy="720080"/>
            </a:xfrm>
            <a:prstGeom prst="rect">
              <a:avLst/>
            </a:prstGeom>
          </p:spPr>
        </p:pic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8208" y="2123331"/>
              <a:ext cx="720080" cy="720080"/>
            </a:xfrm>
            <a:prstGeom prst="rect">
              <a:avLst/>
            </a:prstGeom>
          </p:spPr>
        </p:pic>
        <p:pic>
          <p:nvPicPr>
            <p:cNvPr id="14" name="Grafik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078" y="2130971"/>
              <a:ext cx="720080" cy="720080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344" y="2123331"/>
              <a:ext cx="720080" cy="720080"/>
            </a:xfrm>
            <a:prstGeom prst="rect">
              <a:avLst/>
            </a:prstGeom>
          </p:spPr>
        </p:pic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8214" y="2130971"/>
              <a:ext cx="720080" cy="720080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2097" y="2132856"/>
              <a:ext cx="720080" cy="720080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7892" y="3894570"/>
              <a:ext cx="720080" cy="720080"/>
            </a:xfrm>
            <a:prstGeom prst="rect">
              <a:avLst/>
            </a:prstGeom>
          </p:spPr>
        </p:pic>
        <p:grpSp>
          <p:nvGrpSpPr>
            <p:cNvPr id="19" name="Gruppieren 18"/>
            <p:cNvGrpSpPr>
              <a:grpSpLocks noChangeAspect="1"/>
            </p:cNvGrpSpPr>
            <p:nvPr/>
          </p:nvGrpSpPr>
          <p:grpSpPr>
            <a:xfrm>
              <a:off x="7248128" y="5783529"/>
              <a:ext cx="819131" cy="819131"/>
              <a:chOff x="4843289" y="4914125"/>
              <a:chExt cx="1800200" cy="1800200"/>
            </a:xfrm>
          </p:grpSpPr>
          <p:pic>
            <p:nvPicPr>
              <p:cNvPr id="50" name="Grafik 4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51" name="Grafik 5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20" name="Gruppieren 19"/>
            <p:cNvGrpSpPr>
              <a:grpSpLocks noChangeAspect="1"/>
            </p:cNvGrpSpPr>
            <p:nvPr/>
          </p:nvGrpSpPr>
          <p:grpSpPr>
            <a:xfrm>
              <a:off x="8180757" y="5773966"/>
              <a:ext cx="819131" cy="819131"/>
              <a:chOff x="4843289" y="4914125"/>
              <a:chExt cx="1800200" cy="1800200"/>
            </a:xfrm>
          </p:grpSpPr>
          <p:pic>
            <p:nvPicPr>
              <p:cNvPr id="48" name="Grafik 4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49" name="Grafik 4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21" name="Gruppieren 20"/>
            <p:cNvGrpSpPr>
              <a:grpSpLocks noChangeAspect="1"/>
            </p:cNvGrpSpPr>
            <p:nvPr/>
          </p:nvGrpSpPr>
          <p:grpSpPr>
            <a:xfrm>
              <a:off x="9113386" y="5783529"/>
              <a:ext cx="819131" cy="819131"/>
              <a:chOff x="4843289" y="4914125"/>
              <a:chExt cx="1800200" cy="1800200"/>
            </a:xfrm>
          </p:grpSpPr>
          <p:pic>
            <p:nvPicPr>
              <p:cNvPr id="46" name="Grafik 4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47" name="Grafik 4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22" name="Gruppieren 21"/>
            <p:cNvGrpSpPr>
              <a:grpSpLocks noChangeAspect="1"/>
            </p:cNvGrpSpPr>
            <p:nvPr/>
          </p:nvGrpSpPr>
          <p:grpSpPr>
            <a:xfrm>
              <a:off x="10046015" y="5773966"/>
              <a:ext cx="819131" cy="819131"/>
              <a:chOff x="4843289" y="4914125"/>
              <a:chExt cx="1800200" cy="1800200"/>
            </a:xfrm>
          </p:grpSpPr>
          <p:pic>
            <p:nvPicPr>
              <p:cNvPr id="44" name="Grafik 4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45" name="Grafik 4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23" name="Gruppieren 22"/>
            <p:cNvGrpSpPr>
              <a:grpSpLocks noChangeAspect="1"/>
            </p:cNvGrpSpPr>
            <p:nvPr/>
          </p:nvGrpSpPr>
          <p:grpSpPr>
            <a:xfrm>
              <a:off x="7739051" y="5088027"/>
              <a:ext cx="819131" cy="819131"/>
              <a:chOff x="4843289" y="4914125"/>
              <a:chExt cx="1800200" cy="1800200"/>
            </a:xfrm>
          </p:grpSpPr>
          <p:pic>
            <p:nvPicPr>
              <p:cNvPr id="42" name="Grafik 4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43" name="Grafik 4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24" name="Gruppieren 23"/>
            <p:cNvGrpSpPr>
              <a:grpSpLocks noChangeAspect="1"/>
            </p:cNvGrpSpPr>
            <p:nvPr/>
          </p:nvGrpSpPr>
          <p:grpSpPr>
            <a:xfrm>
              <a:off x="8671680" y="5078464"/>
              <a:ext cx="819131" cy="819131"/>
              <a:chOff x="4843289" y="4914125"/>
              <a:chExt cx="1800200" cy="1800200"/>
            </a:xfrm>
          </p:grpSpPr>
          <p:pic>
            <p:nvPicPr>
              <p:cNvPr id="40" name="Grafik 3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41" name="Grafik 4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25" name="Gruppieren 24"/>
            <p:cNvGrpSpPr>
              <a:grpSpLocks noChangeAspect="1"/>
            </p:cNvGrpSpPr>
            <p:nvPr/>
          </p:nvGrpSpPr>
          <p:grpSpPr>
            <a:xfrm>
              <a:off x="9604309" y="5088027"/>
              <a:ext cx="819131" cy="819131"/>
              <a:chOff x="4843289" y="4914125"/>
              <a:chExt cx="1800200" cy="1800200"/>
            </a:xfrm>
          </p:grpSpPr>
          <p:pic>
            <p:nvPicPr>
              <p:cNvPr id="38" name="Grafik 3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39" name="Grafik 3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26" name="Gruppieren 25"/>
            <p:cNvGrpSpPr>
              <a:grpSpLocks noChangeAspect="1"/>
            </p:cNvGrpSpPr>
            <p:nvPr/>
          </p:nvGrpSpPr>
          <p:grpSpPr>
            <a:xfrm>
              <a:off x="10536938" y="5078464"/>
              <a:ext cx="819131" cy="819131"/>
              <a:chOff x="4843289" y="4914125"/>
              <a:chExt cx="1800200" cy="1800200"/>
            </a:xfrm>
          </p:grpSpPr>
          <p:pic>
            <p:nvPicPr>
              <p:cNvPr id="36" name="Grafik 3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37" name="Grafik 3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cxnSp>
          <p:nvCxnSpPr>
            <p:cNvPr id="27" name="Gewinkelter Verbinder 26"/>
            <p:cNvCxnSpPr>
              <a:stCxn id="43" idx="0"/>
              <a:endCxn id="18" idx="1"/>
            </p:cNvCxnSpPr>
            <p:nvPr/>
          </p:nvCxnSpPr>
          <p:spPr>
            <a:xfrm rot="5400000" flipH="1" flipV="1">
              <a:off x="8316546" y="4086682"/>
              <a:ext cx="833417" cy="1169275"/>
            </a:xfrm>
            <a:prstGeom prst="bentConnector2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winkelter Verbinder 27"/>
            <p:cNvCxnSpPr>
              <a:stCxn id="41" idx="0"/>
            </p:cNvCxnSpPr>
            <p:nvPr/>
          </p:nvCxnSpPr>
          <p:spPr>
            <a:xfrm rot="5400000" flipH="1" flipV="1">
              <a:off x="8985815" y="4696737"/>
              <a:ext cx="477159" cy="286296"/>
            </a:xfrm>
            <a:prstGeom prst="bentConnector3">
              <a:avLst>
                <a:gd name="adj1" fmla="val 101901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winkelter Verbinder 28"/>
            <p:cNvCxnSpPr>
              <a:stCxn id="39" idx="0"/>
            </p:cNvCxnSpPr>
            <p:nvPr/>
          </p:nvCxnSpPr>
          <p:spPr>
            <a:xfrm rot="16200000" flipV="1">
              <a:off x="9758489" y="4832640"/>
              <a:ext cx="510773" cy="1"/>
            </a:xfrm>
            <a:prstGeom prst="bentConnector3">
              <a:avLst>
                <a:gd name="adj1" fmla="val 50000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winkelter Verbinder 29"/>
            <p:cNvCxnSpPr>
              <a:stCxn id="37" idx="0"/>
            </p:cNvCxnSpPr>
            <p:nvPr/>
          </p:nvCxnSpPr>
          <p:spPr>
            <a:xfrm rot="16200000" flipV="1">
              <a:off x="10000241" y="4132201"/>
              <a:ext cx="1073399" cy="819128"/>
            </a:xfrm>
            <a:prstGeom prst="bentConnector3">
              <a:avLst>
                <a:gd name="adj1" fmla="val 99693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winkelter Verbinder 30"/>
            <p:cNvCxnSpPr>
              <a:stCxn id="45" idx="0"/>
            </p:cNvCxnSpPr>
            <p:nvPr/>
          </p:nvCxnSpPr>
          <p:spPr>
            <a:xfrm rot="16200000" flipV="1">
              <a:off x="9484584" y="4802969"/>
              <a:ext cx="1624886" cy="317108"/>
            </a:xfrm>
            <a:prstGeom prst="bentConnector3">
              <a:avLst>
                <a:gd name="adj1" fmla="val 98654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winkelter Verbinder 31"/>
            <p:cNvCxnSpPr>
              <a:stCxn id="47" idx="0"/>
              <a:endCxn id="18" idx="2"/>
            </p:cNvCxnSpPr>
            <p:nvPr/>
          </p:nvCxnSpPr>
          <p:spPr>
            <a:xfrm rot="5400000" flipH="1" flipV="1">
              <a:off x="9016003" y="5121600"/>
              <a:ext cx="1168879" cy="154980"/>
            </a:xfrm>
            <a:prstGeom prst="bentConnector3">
              <a:avLst>
                <a:gd name="adj1" fmla="val 50000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winkelter Verbinder 32"/>
            <p:cNvCxnSpPr>
              <a:stCxn id="49" idx="0"/>
            </p:cNvCxnSpPr>
            <p:nvPr/>
          </p:nvCxnSpPr>
          <p:spPr>
            <a:xfrm rot="5400000" flipH="1" flipV="1">
              <a:off x="8290668" y="4746741"/>
              <a:ext cx="1326881" cy="727571"/>
            </a:xfrm>
            <a:prstGeom prst="bentConnector3">
              <a:avLst>
                <a:gd name="adj1" fmla="val 99224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winkelter Verbinder 33"/>
            <p:cNvCxnSpPr>
              <a:stCxn id="51" idx="0"/>
            </p:cNvCxnSpPr>
            <p:nvPr/>
          </p:nvCxnSpPr>
          <p:spPr>
            <a:xfrm rot="5400000" flipH="1" flipV="1">
              <a:off x="7626462" y="4081001"/>
              <a:ext cx="1733761" cy="1671297"/>
            </a:xfrm>
            <a:prstGeom prst="bentConnector3">
              <a:avLst>
                <a:gd name="adj1" fmla="val 101093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Pfeil nach rechts 34"/>
            <p:cNvSpPr/>
            <p:nvPr/>
          </p:nvSpPr>
          <p:spPr>
            <a:xfrm rot="5400000">
              <a:off x="9369921" y="3090313"/>
              <a:ext cx="583820" cy="541372"/>
            </a:xfrm>
            <a:prstGeom prst="rightArrow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52" name="Textfeld 51"/>
          <p:cNvSpPr txBox="1"/>
          <p:nvPr/>
        </p:nvSpPr>
        <p:spPr>
          <a:xfrm>
            <a:off x="551384" y="1338435"/>
            <a:ext cx="668536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000" dirty="0" smtClean="0"/>
              <a:t>Stand der Technik: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000" dirty="0" smtClean="0"/>
              <a:t>Verteiltes </a:t>
            </a:r>
            <a:r>
              <a:rPr lang="de-DE" sz="1000" dirty="0" smtClean="0"/>
              <a:t>Rechnen ist bereits Stand der Technik in der Informationstechnik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000" dirty="0" smtClean="0"/>
              <a:t>Distributed Computing: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de-DE" sz="1000" dirty="0" smtClean="0"/>
              <a:t>Rechencluster, zusammengesetzt aus mehreren Rechenzentren, die örtlich verteilt sind.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de-DE" sz="1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000" dirty="0" smtClean="0"/>
              <a:t>Geschäftsmodell wird als „Cloud Computing“ bezeichnet: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de-DE" sz="1000" dirty="0" smtClean="0"/>
              <a:t>Rechenressourcen als „On-Demand“ Service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de-DE" sz="1000" dirty="0" smtClean="0"/>
              <a:t>Rechenleistung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de-DE" sz="1000" dirty="0" smtClean="0"/>
              <a:t>Speicherkapazitäten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de-DE" sz="1000" dirty="0" smtClean="0"/>
              <a:t>Datenbanken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de-DE" sz="1000" dirty="0" smtClean="0"/>
              <a:t>Netzwerk</a:t>
            </a:r>
          </a:p>
          <a:p>
            <a:pPr marL="1657350" lvl="3" indent="-285750">
              <a:buFont typeface="Wingdings" panose="05000000000000000000" pitchFamily="2" charset="2"/>
              <a:buChar char="§"/>
            </a:pPr>
            <a:r>
              <a:rPr lang="de-DE" sz="1000" dirty="0" smtClean="0"/>
              <a:t>Software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de-DE" sz="1000" dirty="0" smtClean="0"/>
              <a:t>Abrechnung nach Nutzung (</a:t>
            </a:r>
            <a:r>
              <a:rPr lang="de-DE" sz="1000" dirty="0" err="1" smtClean="0"/>
              <a:t>pay-as-you-go</a:t>
            </a:r>
            <a:r>
              <a:rPr lang="de-DE" sz="1000" dirty="0" smtClean="0"/>
              <a:t>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000" dirty="0" smtClean="0"/>
              <a:t>Ziele:</a:t>
            </a:r>
            <a:endParaRPr lang="de-DE" sz="1000" dirty="0" smtClean="0"/>
          </a:p>
          <a:p>
            <a:endParaRPr lang="de-DE" sz="1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000" dirty="0" smtClean="0"/>
              <a:t>Fahrzeuge können ebenfalls in Rechencluster (Distributed Computing) zusammengesetzt werden: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de-DE" sz="1000" dirty="0" smtClean="0"/>
              <a:t>Bessere Ausnutzung der Ressourcen in Fahrzuständen wo die Rechenleistung lokal nicht benötigt wird (Parken)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de-DE" sz="1000" dirty="0"/>
              <a:t>Wärmeerzeugung für z.B. Innenraum mit </a:t>
            </a:r>
            <a:r>
              <a:rPr lang="de-DE" sz="1000" dirty="0" smtClean="0"/>
              <a:t>Rechenleistung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de-DE" sz="1000" dirty="0" smtClean="0"/>
              <a:t>Rechenleistung kann im Cloud Computing Modell zur Verfügung gestellt </a:t>
            </a:r>
            <a:r>
              <a:rPr lang="de-DE" sz="1000" dirty="0" smtClean="0"/>
              <a:t>werden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000" dirty="0" smtClean="0"/>
              <a:t>Methode: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000" dirty="0" smtClean="0"/>
              <a:t>Entwicklung einer Plattform, die es ermöglicht externe Applikationen in Fahrzeugsteuergeräte zu platzieren und zu verwalten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000" dirty="0" smtClean="0"/>
              <a:t>Erkennung von neuen Teilnehmern im Netzwerk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000" dirty="0" smtClean="0"/>
              <a:t>Isolierung der externen Applikation von der Host Umgebung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000" dirty="0" smtClean="0"/>
              <a:t>Übertragung der relevanten Informationen für eine effiziente Aufteilung der Rechenaufgaben</a:t>
            </a:r>
            <a:endParaRPr lang="de-DE" sz="10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sz="1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Ergebnisse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71" y="1220238"/>
            <a:ext cx="5642876" cy="3456384"/>
          </a:xfrm>
          <a:prstGeom prst="rect">
            <a:avLst/>
          </a:prstGeom>
        </p:spPr>
      </p:pic>
      <p:pic>
        <p:nvPicPr>
          <p:cNvPr id="87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07968" y="3936171"/>
            <a:ext cx="3405107" cy="2414364"/>
          </a:xfrm>
          <a:prstGeom prst="rect">
            <a:avLst/>
          </a:prstGeom>
        </p:spPr>
      </p:pic>
      <p:sp>
        <p:nvSpPr>
          <p:cNvPr id="88" name="Inhaltsplatzhalter 2"/>
          <p:cNvSpPr>
            <a:spLocks noGrp="1"/>
          </p:cNvSpPr>
          <p:nvPr>
            <p:ph sz="half" idx="1"/>
          </p:nvPr>
        </p:nvSpPr>
        <p:spPr>
          <a:xfrm>
            <a:off x="451297" y="1249244"/>
            <a:ext cx="4249032" cy="5151600"/>
          </a:xfrm>
        </p:spPr>
        <p:txBody>
          <a:bodyPr>
            <a:normAutofit fontScale="92500" lnSpcReduction="20000"/>
          </a:bodyPr>
          <a:lstStyle/>
          <a:p>
            <a:r>
              <a:rPr lang="de-DE" sz="1600" dirty="0" smtClean="0"/>
              <a:t>Funktionale Implementierung für Container Manager „</a:t>
            </a:r>
            <a:r>
              <a:rPr lang="de-DE" sz="1600" dirty="0" err="1" smtClean="0"/>
              <a:t>Runtime</a:t>
            </a:r>
            <a:r>
              <a:rPr lang="de-DE" sz="1600" dirty="0" smtClean="0"/>
              <a:t> </a:t>
            </a:r>
            <a:r>
              <a:rPr lang="de-DE" sz="1600" dirty="0" err="1" smtClean="0"/>
              <a:t>Node</a:t>
            </a:r>
            <a:r>
              <a:rPr lang="de-DE" sz="1600" dirty="0" smtClean="0"/>
              <a:t>“:</a:t>
            </a:r>
          </a:p>
          <a:p>
            <a:pPr lvl="1"/>
            <a:r>
              <a:rPr lang="de-DE" sz="1600" dirty="0" smtClean="0"/>
              <a:t>Kann isolierte Laufzeitumgebungen erstellen (Container)</a:t>
            </a:r>
          </a:p>
          <a:p>
            <a:pPr lvl="1"/>
            <a:r>
              <a:rPr lang="de-DE" sz="1600" dirty="0" smtClean="0"/>
              <a:t>Kann für die Architektur kompilierte Programme vom </a:t>
            </a:r>
            <a:r>
              <a:rPr lang="de-DE" sz="1600" dirty="0" err="1" smtClean="0"/>
              <a:t>Runtime</a:t>
            </a:r>
            <a:r>
              <a:rPr lang="de-DE" sz="1600" dirty="0" smtClean="0"/>
              <a:t> Manager laden und </a:t>
            </a:r>
            <a:r>
              <a:rPr lang="de-DE" sz="1600" dirty="0" smtClean="0"/>
              <a:t>ausführen</a:t>
            </a:r>
          </a:p>
          <a:p>
            <a:pPr lvl="1"/>
            <a:r>
              <a:rPr lang="de-DE" sz="1600" dirty="0" smtClean="0"/>
              <a:t>Übertragung von Laufzeitkomponenten möglich</a:t>
            </a:r>
            <a:endParaRPr lang="de-DE" sz="1600" dirty="0" smtClean="0"/>
          </a:p>
          <a:p>
            <a:pPr lvl="1"/>
            <a:endParaRPr lang="de-DE" sz="1600" dirty="0"/>
          </a:p>
          <a:p>
            <a:pPr marL="360000" lvl="1" indent="0">
              <a:buNone/>
            </a:pPr>
            <a:endParaRPr lang="de-DE" sz="1600" dirty="0" smtClean="0"/>
          </a:p>
          <a:p>
            <a:r>
              <a:rPr lang="de-DE" sz="1600" dirty="0"/>
              <a:t>F</a:t>
            </a:r>
            <a:r>
              <a:rPr lang="de-DE" sz="1600" dirty="0" smtClean="0"/>
              <a:t>unktionale Implementierung für „</a:t>
            </a:r>
            <a:r>
              <a:rPr lang="de-DE" sz="1600" dirty="0" err="1" smtClean="0"/>
              <a:t>Runtime</a:t>
            </a:r>
            <a:r>
              <a:rPr lang="de-DE" sz="1600" dirty="0" smtClean="0"/>
              <a:t> Manager“:</a:t>
            </a:r>
          </a:p>
          <a:p>
            <a:pPr lvl="1"/>
            <a:r>
              <a:rPr lang="de-DE" sz="1600" dirty="0" smtClean="0"/>
              <a:t>Erkennt „</a:t>
            </a:r>
            <a:r>
              <a:rPr lang="de-DE" sz="1600" dirty="0" err="1" smtClean="0"/>
              <a:t>Runtime</a:t>
            </a:r>
            <a:r>
              <a:rPr lang="de-DE" sz="1600" dirty="0" smtClean="0"/>
              <a:t> Nodes“ im </a:t>
            </a:r>
            <a:r>
              <a:rPr lang="de-DE" sz="1600" dirty="0" err="1" smtClean="0"/>
              <a:t>netzwerk</a:t>
            </a:r>
            <a:r>
              <a:rPr lang="de-DE" sz="1600" dirty="0" smtClean="0"/>
              <a:t> und erfasst deren Zustand</a:t>
            </a:r>
          </a:p>
          <a:p>
            <a:pPr lvl="1"/>
            <a:r>
              <a:rPr lang="de-DE" sz="1600" dirty="0" smtClean="0"/>
              <a:t>Kann Container auf „</a:t>
            </a:r>
            <a:r>
              <a:rPr lang="de-DE" sz="1600" dirty="0" err="1" smtClean="0"/>
              <a:t>Runtime</a:t>
            </a:r>
            <a:r>
              <a:rPr lang="de-DE" sz="1600" dirty="0" smtClean="0"/>
              <a:t> Nodes“ verwalten</a:t>
            </a:r>
          </a:p>
          <a:p>
            <a:pPr lvl="1"/>
            <a:r>
              <a:rPr lang="de-DE" sz="1600" dirty="0" smtClean="0"/>
              <a:t>Kann Programme auf die „</a:t>
            </a:r>
            <a:r>
              <a:rPr lang="de-DE" sz="1600" dirty="0" err="1" smtClean="0"/>
              <a:t>Runtime</a:t>
            </a:r>
            <a:r>
              <a:rPr lang="de-DE" sz="1600" dirty="0" smtClean="0"/>
              <a:t> Nodes“ </a:t>
            </a:r>
            <a:r>
              <a:rPr lang="de-DE" sz="1600" dirty="0" smtClean="0"/>
              <a:t>kopieren</a:t>
            </a:r>
          </a:p>
          <a:p>
            <a:pPr lvl="1"/>
            <a:r>
              <a:rPr lang="de-DE" sz="1600" dirty="0" smtClean="0"/>
              <a:t>Kann Laufzeitumgebung-Komponenten an „</a:t>
            </a:r>
            <a:r>
              <a:rPr lang="de-DE" sz="1600" dirty="0" err="1" smtClean="0"/>
              <a:t>Runtime</a:t>
            </a:r>
            <a:r>
              <a:rPr lang="de-DE" sz="1600" dirty="0" smtClean="0"/>
              <a:t> Nodes“ übertragen</a:t>
            </a:r>
            <a:endParaRPr lang="de-DE" sz="1600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</p:txBody>
      </p:sp>
      <p:sp>
        <p:nvSpPr>
          <p:cNvPr id="89" name="Rechteck 88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-Praesentation_Standard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-Praesentation_Standard.potx" id="{E088A155-85EF-45C0-AB8F-5F04C6E9FF75}" vid="{D92EE111-9468-4344-9F34-A902A2B221B9}"/>
    </a:ext>
  </a:extLst>
</a:theme>
</file>

<file path=ppt/theme/theme2.xml><?xml version="1.0" encoding="utf-8"?>
<a:theme xmlns:a="http://schemas.openxmlformats.org/drawingml/2006/main" name="ika_Englisch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-Praesentation_Standard.potx" id="{E088A155-85EF-45C0-AB8F-5F04C6E9FF75}" vid="{B281A8D6-2971-4207-85BC-CC9226E25556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I-Praesentation_Standard</Template>
  <TotalTime>0</TotalTime>
  <Words>223</Words>
  <Application>Microsoft Office PowerPoint</Application>
  <PresentationFormat>Breitbild</PresentationFormat>
  <Paragraphs>40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Wingdings</vt:lpstr>
      <vt:lpstr>I-Praesentation_Standard</vt:lpstr>
      <vt:lpstr>ika_Englisch</vt:lpstr>
      <vt:lpstr>think-cell Folie</vt:lpstr>
      <vt:lpstr>Thema und Ziele</vt:lpstr>
      <vt:lpstr>Ergebnisse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Gergely Bilkei-Gorzo</dc:creator>
  <cp:lastModifiedBy>Gergely Bilkei-Gorzo</cp:lastModifiedBy>
  <cp:revision>3</cp:revision>
  <dcterms:created xsi:type="dcterms:W3CDTF">2024-06-21T12:26:09Z</dcterms:created>
  <dcterms:modified xsi:type="dcterms:W3CDTF">2024-06-21T12:54:28Z</dcterms:modified>
</cp:coreProperties>
</file>