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00CCFF"/>
    <a:srgbClr val="CCFFFF"/>
    <a:srgbClr val="66FFFF"/>
    <a:srgbClr val="83ABFB"/>
    <a:srgbClr val="FF99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5" d="100"/>
          <a:sy n="115" d="100"/>
        </p:scale>
        <p:origin x="1530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07.11.2023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07.11.2023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07.11.2023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07.11.2023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07.11.2023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07.11.2023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07.11.2023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07.11.2023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07.11.2023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07.11.2023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7ADF-C373-4E12-BA8C-AAEE52A088DE}" type="datetimeFigureOut">
              <a:rPr lang="de-DE" smtClean="0"/>
              <a:pPr/>
              <a:t>07.11.2023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F7ADF-C373-4E12-BA8C-AAEE52A088DE}" type="datetimeFigureOut">
              <a:rPr lang="de-DE" smtClean="0"/>
              <a:pPr/>
              <a:t>07.11.2023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4C58-1651-4636-AB26-C3AF293A51A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39552" y="332656"/>
            <a:ext cx="2376264" cy="6048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6300192" y="332656"/>
            <a:ext cx="2376264" cy="6052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83568" y="836712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Start Container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83568" y="1268760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Stop</a:t>
            </a:r>
            <a:r>
              <a:rPr lang="de-DE" sz="1400" dirty="0" smtClean="0">
                <a:solidFill>
                  <a:schemeClr val="tx1"/>
                </a:solidFill>
              </a:rPr>
              <a:t> Container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3568" y="1700808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Create Container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3568" y="2132856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Delete Container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444208" y="4188391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Start Container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444208" y="4620439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Stop</a:t>
            </a:r>
            <a:r>
              <a:rPr lang="de-DE" sz="1400" dirty="0" smtClean="0">
                <a:solidFill>
                  <a:schemeClr val="tx1"/>
                </a:solidFill>
              </a:rPr>
              <a:t> Container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444208" y="5052487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Create Container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444208" y="5484535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Delete Container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83568" y="4114499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Start Container </a:t>
            </a:r>
            <a:r>
              <a:rPr lang="de-DE" sz="1400" dirty="0" err="1" smtClean="0">
                <a:solidFill>
                  <a:schemeClr val="tx1"/>
                </a:solidFill>
              </a:rPr>
              <a:t>Resp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83568" y="4546547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Stop</a:t>
            </a:r>
            <a:r>
              <a:rPr lang="de-DE" sz="1400" dirty="0" smtClean="0">
                <a:solidFill>
                  <a:schemeClr val="tx1"/>
                </a:solidFill>
              </a:rPr>
              <a:t> Container </a:t>
            </a:r>
            <a:r>
              <a:rPr lang="de-DE" sz="1400" dirty="0" err="1" smtClean="0">
                <a:solidFill>
                  <a:schemeClr val="tx1"/>
                </a:solidFill>
              </a:rPr>
              <a:t>Resp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83568" y="4978595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Create Container </a:t>
            </a:r>
            <a:r>
              <a:rPr lang="de-DE" sz="1400" dirty="0" err="1" smtClean="0">
                <a:solidFill>
                  <a:schemeClr val="tx1"/>
                </a:solidFill>
              </a:rPr>
              <a:t>Resp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76324" y="5410643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Delete Container </a:t>
            </a:r>
            <a:r>
              <a:rPr lang="de-DE" sz="1400" dirty="0" err="1" smtClean="0">
                <a:solidFill>
                  <a:schemeClr val="tx1"/>
                </a:solidFill>
              </a:rPr>
              <a:t>Resp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444208" y="836712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Start Container </a:t>
            </a:r>
            <a:r>
              <a:rPr lang="de-DE" sz="1400" dirty="0" err="1" smtClean="0">
                <a:solidFill>
                  <a:schemeClr val="tx1"/>
                </a:solidFill>
              </a:rPr>
              <a:t>Resp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444208" y="1268760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Stop</a:t>
            </a:r>
            <a:r>
              <a:rPr lang="de-DE" sz="1400" dirty="0" smtClean="0">
                <a:solidFill>
                  <a:schemeClr val="tx1"/>
                </a:solidFill>
              </a:rPr>
              <a:t> Container </a:t>
            </a:r>
            <a:r>
              <a:rPr lang="de-DE" sz="1400" dirty="0" err="1" smtClean="0">
                <a:solidFill>
                  <a:schemeClr val="tx1"/>
                </a:solidFill>
              </a:rPr>
              <a:t>Resp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6444208" y="1700808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Create Container </a:t>
            </a:r>
            <a:r>
              <a:rPr lang="de-DE" sz="1400" dirty="0" err="1" smtClean="0">
                <a:solidFill>
                  <a:schemeClr val="tx1"/>
                </a:solidFill>
              </a:rPr>
              <a:t>Resp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6436964" y="2132856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Delete Container </a:t>
            </a:r>
            <a:r>
              <a:rPr lang="de-DE" sz="1400" dirty="0" err="1" smtClean="0">
                <a:solidFill>
                  <a:schemeClr val="tx1"/>
                </a:solidFill>
              </a:rPr>
              <a:t>Resp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245606" y="40001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Publish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1115616" y="364502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Subscribe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7051479" y="3981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Publish</a:t>
            </a:r>
            <a:endParaRPr lang="de-DE" dirty="0"/>
          </a:p>
        </p:txBody>
      </p:sp>
      <p:sp>
        <p:nvSpPr>
          <p:cNvPr id="34" name="Textfeld 33"/>
          <p:cNvSpPr txBox="1"/>
          <p:nvPr/>
        </p:nvSpPr>
        <p:spPr>
          <a:xfrm>
            <a:off x="6921489" y="371703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Subscribe</a:t>
            </a:r>
            <a:endParaRPr lang="de-DE" dirty="0"/>
          </a:p>
        </p:txBody>
      </p:sp>
      <p:cxnSp>
        <p:nvCxnSpPr>
          <p:cNvPr id="59" name="Gerade Verbindung mit Pfeil 58"/>
          <p:cNvCxnSpPr>
            <a:stCxn id="6" idx="3"/>
            <a:endCxn id="19" idx="1"/>
          </p:cNvCxnSpPr>
          <p:nvPr/>
        </p:nvCxnSpPr>
        <p:spPr>
          <a:xfrm>
            <a:off x="2763416" y="980728"/>
            <a:ext cx="3680792" cy="3351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7" idx="3"/>
            <a:endCxn id="20" idx="1"/>
          </p:cNvCxnSpPr>
          <p:nvPr/>
        </p:nvCxnSpPr>
        <p:spPr>
          <a:xfrm>
            <a:off x="2763416" y="1412776"/>
            <a:ext cx="3680792" cy="3351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8" idx="3"/>
            <a:endCxn id="21" idx="1"/>
          </p:cNvCxnSpPr>
          <p:nvPr/>
        </p:nvCxnSpPr>
        <p:spPr>
          <a:xfrm>
            <a:off x="2763416" y="1844824"/>
            <a:ext cx="3680792" cy="3351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9" idx="3"/>
            <a:endCxn id="22" idx="1"/>
          </p:cNvCxnSpPr>
          <p:nvPr/>
        </p:nvCxnSpPr>
        <p:spPr>
          <a:xfrm>
            <a:off x="2763416" y="2276872"/>
            <a:ext cx="3680792" cy="3351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27" idx="1"/>
            <a:endCxn id="23" idx="3"/>
          </p:cNvCxnSpPr>
          <p:nvPr/>
        </p:nvCxnSpPr>
        <p:spPr>
          <a:xfrm flipH="1">
            <a:off x="2763416" y="980728"/>
            <a:ext cx="3680792" cy="3277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28" idx="1"/>
            <a:endCxn id="24" idx="3"/>
          </p:cNvCxnSpPr>
          <p:nvPr/>
        </p:nvCxnSpPr>
        <p:spPr>
          <a:xfrm flipH="1">
            <a:off x="2763416" y="1412776"/>
            <a:ext cx="3680792" cy="3277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29" idx="1"/>
            <a:endCxn id="25" idx="3"/>
          </p:cNvCxnSpPr>
          <p:nvPr/>
        </p:nvCxnSpPr>
        <p:spPr>
          <a:xfrm flipH="1">
            <a:off x="2763416" y="1844824"/>
            <a:ext cx="3680792" cy="3277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30" idx="1"/>
            <a:endCxn id="26" idx="3"/>
          </p:cNvCxnSpPr>
          <p:nvPr/>
        </p:nvCxnSpPr>
        <p:spPr>
          <a:xfrm flipH="1">
            <a:off x="2756172" y="2276872"/>
            <a:ext cx="3680792" cy="3277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2936433" y="378530"/>
            <a:ext cx="17489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Cont</a:t>
            </a:r>
            <a:r>
              <a:rPr lang="de-DE" sz="1400" dirty="0" smtClean="0"/>
              <a:t>.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Response </a:t>
            </a:r>
            <a:r>
              <a:rPr lang="de-DE" sz="1400" dirty="0" err="1" smtClean="0"/>
              <a:t>Msg</a:t>
            </a:r>
            <a:r>
              <a:rPr lang="de-DE" sz="1400" dirty="0" smtClean="0"/>
              <a:t>. (</a:t>
            </a:r>
            <a:r>
              <a:rPr lang="de-DE" sz="1400" dirty="0" err="1" smtClean="0"/>
              <a:t>unused</a:t>
            </a:r>
            <a:r>
              <a:rPr lang="de-DE" sz="1400" dirty="0" smtClean="0"/>
              <a:t>)</a:t>
            </a:r>
          </a:p>
          <a:p>
            <a:endParaRPr lang="de-DE" sz="1400" dirty="0"/>
          </a:p>
        </p:txBody>
      </p:sp>
      <p:sp>
        <p:nvSpPr>
          <p:cNvPr id="82" name="Textfeld 81"/>
          <p:cNvSpPr txBox="1"/>
          <p:nvPr/>
        </p:nvSpPr>
        <p:spPr>
          <a:xfrm>
            <a:off x="4695545" y="374519"/>
            <a:ext cx="16273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Cont</a:t>
            </a:r>
            <a:r>
              <a:rPr lang="de-DE" sz="1400" dirty="0" smtClean="0"/>
              <a:t>.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Respone</a:t>
            </a:r>
            <a:r>
              <a:rPr lang="de-DE" sz="1400" dirty="0" smtClean="0"/>
              <a:t> </a:t>
            </a:r>
            <a:r>
              <a:rPr lang="de-DE" sz="1400" dirty="0" err="1" smtClean="0"/>
              <a:t>Msg</a:t>
            </a:r>
            <a:r>
              <a:rPr lang="de-DE" sz="1400" dirty="0" smtClean="0"/>
              <a:t>.</a:t>
            </a:r>
          </a:p>
          <a:p>
            <a:endParaRPr lang="de-DE" sz="1400" dirty="0"/>
          </a:p>
        </p:txBody>
      </p:sp>
      <p:sp>
        <p:nvSpPr>
          <p:cNvPr id="88" name="Rechteck 87"/>
          <p:cNvSpPr/>
          <p:nvPr/>
        </p:nvSpPr>
        <p:spPr>
          <a:xfrm>
            <a:off x="683568" y="2564904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Part. Info Resp.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6427983" y="2564904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Part. Info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6450783" y="5916583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Part. Info Resp.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676323" y="5842691"/>
            <a:ext cx="207984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Part. Info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92" name="Gerade Verbindung mit Pfeil 91"/>
          <p:cNvCxnSpPr>
            <a:stCxn id="89" idx="1"/>
            <a:endCxn id="91" idx="3"/>
          </p:cNvCxnSpPr>
          <p:nvPr/>
        </p:nvCxnSpPr>
        <p:spPr>
          <a:xfrm flipH="1">
            <a:off x="2756171" y="2708920"/>
            <a:ext cx="3671812" cy="3277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88" idx="3"/>
            <a:endCxn id="90" idx="1"/>
          </p:cNvCxnSpPr>
          <p:nvPr/>
        </p:nvCxnSpPr>
        <p:spPr>
          <a:xfrm>
            <a:off x="2763416" y="2708920"/>
            <a:ext cx="3687367" cy="3351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16081" y="143238"/>
            <a:ext cx="8711950" cy="5446002"/>
            <a:chOff x="116081" y="143238"/>
            <a:chExt cx="8711950" cy="5446002"/>
          </a:xfrm>
        </p:grpSpPr>
        <p:grpSp>
          <p:nvGrpSpPr>
            <p:cNvPr id="165" name="Gruppieren 164"/>
            <p:cNvGrpSpPr>
              <a:grpSpLocks noChangeAspect="1"/>
            </p:cNvGrpSpPr>
            <p:nvPr/>
          </p:nvGrpSpPr>
          <p:grpSpPr>
            <a:xfrm>
              <a:off x="1669936" y="260647"/>
              <a:ext cx="7158095" cy="5328593"/>
              <a:chOff x="683568" y="260647"/>
              <a:chExt cx="8144464" cy="6062861"/>
            </a:xfrm>
          </p:grpSpPr>
          <p:grpSp>
            <p:nvGrpSpPr>
              <p:cNvPr id="128" name="Gruppieren 127"/>
              <p:cNvGrpSpPr/>
              <p:nvPr/>
            </p:nvGrpSpPr>
            <p:grpSpPr>
              <a:xfrm>
                <a:off x="5796136" y="260647"/>
                <a:ext cx="3024336" cy="1872209"/>
                <a:chOff x="5796136" y="260647"/>
                <a:chExt cx="3024336" cy="1872209"/>
              </a:xfrm>
            </p:grpSpPr>
            <p:sp>
              <p:nvSpPr>
                <p:cNvPr id="8" name="Rechteck 7"/>
                <p:cNvSpPr/>
                <p:nvPr/>
              </p:nvSpPr>
              <p:spPr>
                <a:xfrm>
                  <a:off x="5796136" y="260647"/>
                  <a:ext cx="3024336" cy="187220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3" name="Rechteck 82"/>
                <p:cNvSpPr/>
                <p:nvPr/>
              </p:nvSpPr>
              <p:spPr>
                <a:xfrm>
                  <a:off x="6660232" y="610919"/>
                  <a:ext cx="2016224" cy="1449929"/>
                </a:xfrm>
                <a:prstGeom prst="rect">
                  <a:avLst/>
                </a:prstGeom>
                <a:solidFill>
                  <a:srgbClr val="FF9999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1" name="Rechteck 80"/>
                <p:cNvSpPr/>
                <p:nvPr/>
              </p:nvSpPr>
              <p:spPr>
                <a:xfrm>
                  <a:off x="6732240" y="1081250"/>
                  <a:ext cx="1872208" cy="89520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/>
                <p:cNvSpPr/>
                <p:nvPr/>
              </p:nvSpPr>
              <p:spPr>
                <a:xfrm>
                  <a:off x="5940152" y="451490"/>
                  <a:ext cx="495672" cy="14087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Textfeld 13"/>
                <p:cNvSpPr txBox="1"/>
                <p:nvPr/>
              </p:nvSpPr>
              <p:spPr>
                <a:xfrm>
                  <a:off x="6796196" y="271413"/>
                  <a:ext cx="1547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 err="1" smtClean="0"/>
                    <a:t>Runtime</a:t>
                  </a:r>
                  <a:r>
                    <a:rPr lang="de-DE" sz="1400" b="1" dirty="0" smtClean="0"/>
                    <a:t> </a:t>
                  </a:r>
                  <a:r>
                    <a:rPr lang="de-DE" sz="1400" b="1" dirty="0" err="1" smtClean="0"/>
                    <a:t>Node</a:t>
                  </a:r>
                  <a:r>
                    <a:rPr lang="de-DE" sz="1400" b="1" dirty="0" smtClean="0"/>
                    <a:t> 1</a:t>
                  </a:r>
                  <a:endParaRPr lang="de-DE" sz="1400" b="1" dirty="0"/>
                </a:p>
              </p:txBody>
            </p:sp>
            <p:sp>
              <p:nvSpPr>
                <p:cNvPr id="19" name="Textfeld 18"/>
                <p:cNvSpPr txBox="1"/>
                <p:nvPr/>
              </p:nvSpPr>
              <p:spPr>
                <a:xfrm rot="5400000">
                  <a:off x="5554138" y="922148"/>
                  <a:ext cx="12940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sz="1200" dirty="0" smtClean="0"/>
                    <a:t>Communication</a:t>
                  </a:r>
                </a:p>
                <a:p>
                  <a:pPr algn="ctr"/>
                  <a:r>
                    <a:rPr lang="de-DE" sz="1200" dirty="0" smtClean="0"/>
                    <a:t> Interface</a:t>
                  </a:r>
                  <a:endParaRPr lang="de-DE" sz="1200" dirty="0"/>
                </a:p>
              </p:txBody>
            </p:sp>
            <p:grpSp>
              <p:nvGrpSpPr>
                <p:cNvPr id="59" name="Gruppieren 58"/>
                <p:cNvGrpSpPr/>
                <p:nvPr/>
              </p:nvGrpSpPr>
              <p:grpSpPr>
                <a:xfrm>
                  <a:off x="6796196" y="683195"/>
                  <a:ext cx="1736244" cy="296766"/>
                  <a:chOff x="904450" y="1772341"/>
                  <a:chExt cx="1736244" cy="286453"/>
                </a:xfrm>
              </p:grpSpPr>
              <p:sp>
                <p:nvSpPr>
                  <p:cNvPr id="60" name="Rechteck 59"/>
                  <p:cNvSpPr/>
                  <p:nvPr/>
                </p:nvSpPr>
                <p:spPr>
                  <a:xfrm>
                    <a:off x="904450" y="1772341"/>
                    <a:ext cx="1736244" cy="27699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1" name="Textfeld 60"/>
                  <p:cNvSpPr txBox="1"/>
                  <p:nvPr/>
                </p:nvSpPr>
                <p:spPr>
                  <a:xfrm>
                    <a:off x="1041441" y="1781795"/>
                    <a:ext cx="146226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000" dirty="0" smtClean="0"/>
                      <a:t>Container </a:t>
                    </a:r>
                    <a:r>
                      <a:rPr lang="de-DE" sz="1000" dirty="0" err="1" smtClean="0"/>
                      <a:t>Runtime</a:t>
                    </a:r>
                    <a:endParaRPr lang="de-DE" sz="1000" dirty="0"/>
                  </a:p>
                </p:txBody>
              </p:sp>
            </p:grpSp>
            <p:grpSp>
              <p:nvGrpSpPr>
                <p:cNvPr id="62" name="Gruppieren 61"/>
                <p:cNvGrpSpPr/>
                <p:nvPr/>
              </p:nvGrpSpPr>
              <p:grpSpPr>
                <a:xfrm>
                  <a:off x="6811839" y="1146877"/>
                  <a:ext cx="1720601" cy="292783"/>
                  <a:chOff x="904450" y="1766731"/>
                  <a:chExt cx="1476164" cy="282609"/>
                </a:xfrm>
              </p:grpSpPr>
              <p:sp>
                <p:nvSpPr>
                  <p:cNvPr id="63" name="Rechteck 62"/>
                  <p:cNvSpPr/>
                  <p:nvPr/>
                </p:nvSpPr>
                <p:spPr>
                  <a:xfrm>
                    <a:off x="904450" y="1772341"/>
                    <a:ext cx="1476164" cy="27699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4" name="Textfeld 63"/>
                  <p:cNvSpPr txBox="1"/>
                  <p:nvPr/>
                </p:nvSpPr>
                <p:spPr>
                  <a:xfrm>
                    <a:off x="1063553" y="1766731"/>
                    <a:ext cx="11610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000" dirty="0" err="1" smtClean="0"/>
                      <a:t>External</a:t>
                    </a:r>
                    <a:r>
                      <a:rPr lang="de-DE" sz="1000" dirty="0" smtClean="0"/>
                      <a:t> Binary 1</a:t>
                    </a:r>
                    <a:endParaRPr lang="de-DE" sz="1000" dirty="0"/>
                  </a:p>
                </p:txBody>
              </p:sp>
            </p:grpSp>
            <p:grpSp>
              <p:nvGrpSpPr>
                <p:cNvPr id="65" name="Gruppieren 64"/>
                <p:cNvGrpSpPr/>
                <p:nvPr/>
              </p:nvGrpSpPr>
              <p:grpSpPr>
                <a:xfrm>
                  <a:off x="6811840" y="1625634"/>
                  <a:ext cx="1720600" cy="292785"/>
                  <a:chOff x="877312" y="1772341"/>
                  <a:chExt cx="1476163" cy="282611"/>
                </a:xfrm>
              </p:grpSpPr>
              <p:sp>
                <p:nvSpPr>
                  <p:cNvPr id="66" name="Rechteck 65"/>
                  <p:cNvSpPr/>
                  <p:nvPr/>
                </p:nvSpPr>
                <p:spPr>
                  <a:xfrm>
                    <a:off x="877312" y="1772341"/>
                    <a:ext cx="1476163" cy="27699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7" name="Textfeld 66"/>
                  <p:cNvSpPr txBox="1"/>
                  <p:nvPr/>
                </p:nvSpPr>
                <p:spPr>
                  <a:xfrm>
                    <a:off x="1036109" y="1777953"/>
                    <a:ext cx="118301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000" dirty="0" err="1" smtClean="0"/>
                      <a:t>External</a:t>
                    </a:r>
                    <a:r>
                      <a:rPr lang="de-DE" sz="1000" dirty="0" smtClean="0"/>
                      <a:t> Binary N</a:t>
                    </a:r>
                    <a:endParaRPr lang="de-DE" sz="1000" dirty="0"/>
                  </a:p>
                </p:txBody>
              </p:sp>
            </p:grpSp>
            <p:cxnSp>
              <p:nvCxnSpPr>
                <p:cNvPr id="69" name="Gerader Verbinder 68"/>
                <p:cNvCxnSpPr>
                  <a:stCxn id="63" idx="2"/>
                  <a:endCxn id="66" idx="0"/>
                </p:cNvCxnSpPr>
                <p:nvPr/>
              </p:nvCxnSpPr>
              <p:spPr>
                <a:xfrm>
                  <a:off x="7672140" y="1439660"/>
                  <a:ext cx="0" cy="18597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Rechteck 8"/>
              <p:cNvSpPr/>
              <p:nvPr/>
            </p:nvSpPr>
            <p:spPr>
              <a:xfrm>
                <a:off x="683568" y="1976453"/>
                <a:ext cx="3600400" cy="2558310"/>
              </a:xfrm>
              <a:prstGeom prst="rect">
                <a:avLst/>
              </a:prstGeom>
              <a:solidFill>
                <a:srgbClr val="CC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1803006" y="2010048"/>
                <a:ext cx="16866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 err="1" smtClean="0"/>
                  <a:t>Runtime</a:t>
                </a:r>
                <a:r>
                  <a:rPr lang="de-DE" sz="1400" b="1" dirty="0" smtClean="0"/>
                  <a:t> Manager</a:t>
                </a:r>
                <a:endParaRPr lang="de-DE" sz="1400" b="1" dirty="0"/>
              </a:p>
            </p:txBody>
          </p:sp>
          <p:grpSp>
            <p:nvGrpSpPr>
              <p:cNvPr id="55" name="Gruppieren 54"/>
              <p:cNvGrpSpPr/>
              <p:nvPr/>
            </p:nvGrpSpPr>
            <p:grpSpPr>
              <a:xfrm>
                <a:off x="3622767" y="2300037"/>
                <a:ext cx="495672" cy="1999823"/>
                <a:chOff x="3766783" y="2615157"/>
                <a:chExt cx="495672" cy="1359768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10" name="Rechteck 9"/>
                <p:cNvSpPr/>
                <p:nvPr/>
              </p:nvSpPr>
              <p:spPr>
                <a:xfrm>
                  <a:off x="3766783" y="2615157"/>
                  <a:ext cx="495672" cy="135976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Textfeld 17"/>
                <p:cNvSpPr txBox="1"/>
                <p:nvPr/>
              </p:nvSpPr>
              <p:spPr>
                <a:xfrm rot="5400000">
                  <a:off x="3405728" y="3047706"/>
                  <a:ext cx="1249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sz="1200" dirty="0" smtClean="0"/>
                    <a:t>Communication</a:t>
                  </a:r>
                </a:p>
                <a:p>
                  <a:pPr algn="ctr"/>
                  <a:r>
                    <a:rPr lang="de-DE" sz="1200" dirty="0" smtClean="0"/>
                    <a:t> Interface</a:t>
                  </a:r>
                  <a:endParaRPr lang="de-DE" sz="1200" dirty="0"/>
                </a:p>
              </p:txBody>
            </p:sp>
          </p:grpSp>
          <p:grpSp>
            <p:nvGrpSpPr>
              <p:cNvPr id="53" name="Gruppieren 52"/>
              <p:cNvGrpSpPr/>
              <p:nvPr/>
            </p:nvGrpSpPr>
            <p:grpSpPr>
              <a:xfrm>
                <a:off x="1489176" y="3956118"/>
                <a:ext cx="1821708" cy="280149"/>
                <a:chOff x="971600" y="630145"/>
                <a:chExt cx="1476164" cy="280149"/>
              </a:xfrm>
              <a:solidFill>
                <a:srgbClr val="FFCC99"/>
              </a:solidFill>
            </p:grpSpPr>
            <p:sp>
              <p:nvSpPr>
                <p:cNvPr id="45" name="Rechteck 44"/>
                <p:cNvSpPr/>
                <p:nvPr/>
              </p:nvSpPr>
              <p:spPr>
                <a:xfrm>
                  <a:off x="971600" y="631720"/>
                  <a:ext cx="1476164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" name="Textfeld 45"/>
                <p:cNvSpPr txBox="1"/>
                <p:nvPr/>
              </p:nvSpPr>
              <p:spPr>
                <a:xfrm>
                  <a:off x="1330098" y="630145"/>
                  <a:ext cx="699358" cy="2801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sz="1000" dirty="0" smtClean="0"/>
                    <a:t>Scheduler</a:t>
                  </a:r>
                  <a:endParaRPr lang="de-DE" sz="1000" dirty="0"/>
                </a:p>
              </p:txBody>
            </p:sp>
          </p:grpSp>
          <p:grpSp>
            <p:nvGrpSpPr>
              <p:cNvPr id="52" name="Gruppieren 51"/>
              <p:cNvGrpSpPr/>
              <p:nvPr/>
            </p:nvGrpSpPr>
            <p:grpSpPr>
              <a:xfrm>
                <a:off x="1489177" y="3546191"/>
                <a:ext cx="1821708" cy="292455"/>
                <a:chOff x="971600" y="1203427"/>
                <a:chExt cx="1476164" cy="292455"/>
              </a:xfrm>
              <a:solidFill>
                <a:srgbClr val="00CCFF"/>
              </a:solidFill>
            </p:grpSpPr>
            <p:sp>
              <p:nvSpPr>
                <p:cNvPr id="47" name="Rechteck 46"/>
                <p:cNvSpPr/>
                <p:nvPr/>
              </p:nvSpPr>
              <p:spPr>
                <a:xfrm>
                  <a:off x="971600" y="1203427"/>
                  <a:ext cx="1476164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8" name="Textfeld 47"/>
                <p:cNvSpPr txBox="1"/>
                <p:nvPr/>
              </p:nvSpPr>
              <p:spPr>
                <a:xfrm>
                  <a:off x="1373303" y="1215732"/>
                  <a:ext cx="672756" cy="2801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sz="1000" dirty="0" smtClean="0"/>
                    <a:t>Database</a:t>
                  </a:r>
                  <a:endParaRPr lang="de-DE" sz="1000" dirty="0"/>
                </a:p>
              </p:txBody>
            </p:sp>
          </p:grpSp>
          <p:grpSp>
            <p:nvGrpSpPr>
              <p:cNvPr id="51" name="Gruppieren 50"/>
              <p:cNvGrpSpPr/>
              <p:nvPr/>
            </p:nvGrpSpPr>
            <p:grpSpPr>
              <a:xfrm>
                <a:off x="1503157" y="2438598"/>
                <a:ext cx="1845097" cy="374960"/>
                <a:chOff x="904450" y="1772341"/>
                <a:chExt cx="1476164" cy="276999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49" name="Rechteck 48"/>
                <p:cNvSpPr/>
                <p:nvPr/>
              </p:nvSpPr>
              <p:spPr>
                <a:xfrm>
                  <a:off x="904450" y="1772341"/>
                  <a:ext cx="1476164" cy="2769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Textfeld 49"/>
                <p:cNvSpPr txBox="1"/>
                <p:nvPr/>
              </p:nvSpPr>
              <p:spPr>
                <a:xfrm>
                  <a:off x="1221360" y="1803121"/>
                  <a:ext cx="935638" cy="206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 err="1" smtClean="0"/>
                    <a:t>Node</a:t>
                  </a:r>
                  <a:r>
                    <a:rPr lang="de-DE" sz="1000" dirty="0" smtClean="0"/>
                    <a:t> Manager</a:t>
                  </a:r>
                  <a:endParaRPr lang="de-DE" sz="1000" dirty="0"/>
                </a:p>
              </p:txBody>
            </p:sp>
          </p:grpSp>
          <p:grpSp>
            <p:nvGrpSpPr>
              <p:cNvPr id="56" name="Gruppieren 55"/>
              <p:cNvGrpSpPr/>
              <p:nvPr/>
            </p:nvGrpSpPr>
            <p:grpSpPr>
              <a:xfrm>
                <a:off x="832087" y="2311635"/>
                <a:ext cx="495672" cy="1988226"/>
                <a:chOff x="3275856" y="2605100"/>
                <a:chExt cx="495672" cy="1359768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57" name="Rechteck 56"/>
                <p:cNvSpPr/>
                <p:nvPr/>
              </p:nvSpPr>
              <p:spPr>
                <a:xfrm>
                  <a:off x="3275856" y="2605100"/>
                  <a:ext cx="495672" cy="135976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Textfeld 57"/>
                <p:cNvSpPr txBox="1"/>
                <p:nvPr/>
              </p:nvSpPr>
              <p:spPr>
                <a:xfrm rot="5400000">
                  <a:off x="2913933" y="3059866"/>
                  <a:ext cx="1249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sz="1200" dirty="0" smtClean="0"/>
                    <a:t>Communication</a:t>
                  </a:r>
                </a:p>
                <a:p>
                  <a:pPr algn="ctr"/>
                  <a:r>
                    <a:rPr lang="de-DE" sz="1200" dirty="0" smtClean="0"/>
                    <a:t> Interface</a:t>
                  </a:r>
                  <a:endParaRPr lang="de-DE" sz="1200" dirty="0"/>
                </a:p>
              </p:txBody>
            </p:sp>
          </p:grpSp>
          <p:grpSp>
            <p:nvGrpSpPr>
              <p:cNvPr id="90" name="Gruppieren 89"/>
              <p:cNvGrpSpPr/>
              <p:nvPr/>
            </p:nvGrpSpPr>
            <p:grpSpPr>
              <a:xfrm>
                <a:off x="1503157" y="2944080"/>
                <a:ext cx="1845097" cy="464154"/>
                <a:chOff x="1373482" y="1438757"/>
                <a:chExt cx="1845097" cy="464154"/>
              </a:xfrm>
              <a:solidFill>
                <a:srgbClr val="83ABFB"/>
              </a:solidFill>
            </p:grpSpPr>
            <p:sp>
              <p:nvSpPr>
                <p:cNvPr id="85" name="Rechteck 84"/>
                <p:cNvSpPr/>
                <p:nvPr/>
              </p:nvSpPr>
              <p:spPr>
                <a:xfrm>
                  <a:off x="1373482" y="1438757"/>
                  <a:ext cx="1816466" cy="439335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6" name="Textfeld 85"/>
                <p:cNvSpPr txBox="1"/>
                <p:nvPr/>
              </p:nvSpPr>
              <p:spPr>
                <a:xfrm>
                  <a:off x="1403648" y="1441246"/>
                  <a:ext cx="181493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000" dirty="0" err="1" smtClean="0"/>
                    <a:t>Node</a:t>
                  </a:r>
                  <a:r>
                    <a:rPr lang="de-DE" sz="1000" dirty="0" smtClean="0"/>
                    <a:t> – User </a:t>
                  </a:r>
                </a:p>
                <a:p>
                  <a:pPr algn="ctr"/>
                  <a:r>
                    <a:rPr lang="de-DE" sz="1000" dirty="0" smtClean="0"/>
                    <a:t>Communication Handler</a:t>
                  </a:r>
                  <a:endParaRPr lang="de-DE" sz="1000" dirty="0"/>
                </a:p>
              </p:txBody>
            </p:sp>
          </p:grpSp>
          <p:cxnSp>
            <p:nvCxnSpPr>
              <p:cNvPr id="23" name="Gewinkelter Verbinder 22"/>
              <p:cNvCxnSpPr>
                <a:stCxn id="10" idx="3"/>
                <a:endCxn id="11" idx="1"/>
              </p:cNvCxnSpPr>
              <p:nvPr/>
            </p:nvCxnSpPr>
            <p:spPr>
              <a:xfrm flipV="1">
                <a:off x="4118439" y="1155850"/>
                <a:ext cx="1821713" cy="2144099"/>
              </a:xfrm>
              <a:prstGeom prst="bentConnector3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9" name="Gruppieren 128"/>
              <p:cNvGrpSpPr/>
              <p:nvPr/>
            </p:nvGrpSpPr>
            <p:grpSpPr>
              <a:xfrm>
                <a:off x="5796136" y="2355973"/>
                <a:ext cx="3024336" cy="1872209"/>
                <a:chOff x="5796136" y="260647"/>
                <a:chExt cx="3024336" cy="1872209"/>
              </a:xfrm>
            </p:grpSpPr>
            <p:sp>
              <p:nvSpPr>
                <p:cNvPr id="130" name="Rechteck 129"/>
                <p:cNvSpPr/>
                <p:nvPr/>
              </p:nvSpPr>
              <p:spPr>
                <a:xfrm>
                  <a:off x="5796136" y="260647"/>
                  <a:ext cx="3024336" cy="187220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1" name="Rechteck 130"/>
                <p:cNvSpPr/>
                <p:nvPr/>
              </p:nvSpPr>
              <p:spPr>
                <a:xfrm>
                  <a:off x="6660232" y="610919"/>
                  <a:ext cx="2016224" cy="1449929"/>
                </a:xfrm>
                <a:prstGeom prst="rect">
                  <a:avLst/>
                </a:prstGeom>
                <a:solidFill>
                  <a:srgbClr val="FF9999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2" name="Rechteck 131"/>
                <p:cNvSpPr/>
                <p:nvPr/>
              </p:nvSpPr>
              <p:spPr>
                <a:xfrm>
                  <a:off x="6732240" y="1081250"/>
                  <a:ext cx="1872208" cy="89520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3" name="Rechteck 132"/>
                <p:cNvSpPr/>
                <p:nvPr/>
              </p:nvSpPr>
              <p:spPr>
                <a:xfrm>
                  <a:off x="5940152" y="451490"/>
                  <a:ext cx="495672" cy="14087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4" name="Textfeld 133"/>
                <p:cNvSpPr txBox="1"/>
                <p:nvPr/>
              </p:nvSpPr>
              <p:spPr>
                <a:xfrm>
                  <a:off x="6796196" y="271413"/>
                  <a:ext cx="1547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 err="1" smtClean="0"/>
                    <a:t>Runtime</a:t>
                  </a:r>
                  <a:r>
                    <a:rPr lang="de-DE" sz="1400" b="1" dirty="0" smtClean="0"/>
                    <a:t> </a:t>
                  </a:r>
                  <a:r>
                    <a:rPr lang="de-DE" sz="1400" b="1" dirty="0" err="1" smtClean="0"/>
                    <a:t>Node</a:t>
                  </a:r>
                  <a:r>
                    <a:rPr lang="de-DE" sz="1400" b="1" dirty="0" smtClean="0"/>
                    <a:t> 2</a:t>
                  </a:r>
                  <a:endParaRPr lang="de-DE" sz="1400" b="1" dirty="0"/>
                </a:p>
              </p:txBody>
            </p:sp>
            <p:sp>
              <p:nvSpPr>
                <p:cNvPr id="135" name="Textfeld 134"/>
                <p:cNvSpPr txBox="1"/>
                <p:nvPr/>
              </p:nvSpPr>
              <p:spPr>
                <a:xfrm rot="5400000">
                  <a:off x="5554138" y="922148"/>
                  <a:ext cx="12940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sz="1200" dirty="0" smtClean="0"/>
                    <a:t>Communication</a:t>
                  </a:r>
                </a:p>
                <a:p>
                  <a:pPr algn="ctr"/>
                  <a:r>
                    <a:rPr lang="de-DE" sz="1200" dirty="0" smtClean="0"/>
                    <a:t> Interface</a:t>
                  </a:r>
                  <a:endParaRPr lang="de-DE" sz="1200" dirty="0"/>
                </a:p>
              </p:txBody>
            </p:sp>
            <p:grpSp>
              <p:nvGrpSpPr>
                <p:cNvPr id="136" name="Gruppieren 135"/>
                <p:cNvGrpSpPr/>
                <p:nvPr/>
              </p:nvGrpSpPr>
              <p:grpSpPr>
                <a:xfrm>
                  <a:off x="6796196" y="683190"/>
                  <a:ext cx="1736244" cy="286972"/>
                  <a:chOff x="904450" y="1772340"/>
                  <a:chExt cx="1736244" cy="277000"/>
                </a:xfrm>
              </p:grpSpPr>
              <p:sp>
                <p:nvSpPr>
                  <p:cNvPr id="144" name="Rechteck 143"/>
                  <p:cNvSpPr/>
                  <p:nvPr/>
                </p:nvSpPr>
                <p:spPr>
                  <a:xfrm>
                    <a:off x="904450" y="1772341"/>
                    <a:ext cx="1736244" cy="27699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5" name="Textfeld 144"/>
                  <p:cNvSpPr txBox="1"/>
                  <p:nvPr/>
                </p:nvSpPr>
                <p:spPr>
                  <a:xfrm>
                    <a:off x="1103239" y="1772340"/>
                    <a:ext cx="146226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000" dirty="0" smtClean="0"/>
                      <a:t>Container </a:t>
                    </a:r>
                    <a:r>
                      <a:rPr lang="de-DE" sz="1000" dirty="0" err="1" smtClean="0"/>
                      <a:t>Runtime</a:t>
                    </a:r>
                    <a:endParaRPr lang="de-DE" sz="1000" dirty="0"/>
                  </a:p>
                </p:txBody>
              </p:sp>
            </p:grpSp>
            <p:grpSp>
              <p:nvGrpSpPr>
                <p:cNvPr id="137" name="Gruppieren 136"/>
                <p:cNvGrpSpPr/>
                <p:nvPr/>
              </p:nvGrpSpPr>
              <p:grpSpPr>
                <a:xfrm>
                  <a:off x="6811839" y="1152688"/>
                  <a:ext cx="1720601" cy="288904"/>
                  <a:chOff x="904450" y="1772341"/>
                  <a:chExt cx="1476164" cy="278865"/>
                </a:xfrm>
              </p:grpSpPr>
              <p:sp>
                <p:nvSpPr>
                  <p:cNvPr id="142" name="Rechteck 141"/>
                  <p:cNvSpPr/>
                  <p:nvPr/>
                </p:nvSpPr>
                <p:spPr>
                  <a:xfrm>
                    <a:off x="904450" y="1772341"/>
                    <a:ext cx="1476164" cy="27699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3" name="Textfeld 142"/>
                  <p:cNvSpPr txBox="1"/>
                  <p:nvPr/>
                </p:nvSpPr>
                <p:spPr>
                  <a:xfrm>
                    <a:off x="1063924" y="1774207"/>
                    <a:ext cx="11610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000" dirty="0" err="1" smtClean="0"/>
                      <a:t>External</a:t>
                    </a:r>
                    <a:r>
                      <a:rPr lang="de-DE" sz="1000" dirty="0" smtClean="0"/>
                      <a:t> Binary 1</a:t>
                    </a:r>
                    <a:endParaRPr lang="de-DE" sz="1000" dirty="0"/>
                  </a:p>
                </p:txBody>
              </p:sp>
            </p:grpSp>
            <p:grpSp>
              <p:nvGrpSpPr>
                <p:cNvPr id="138" name="Gruppieren 137"/>
                <p:cNvGrpSpPr/>
                <p:nvPr/>
              </p:nvGrpSpPr>
              <p:grpSpPr>
                <a:xfrm>
                  <a:off x="6811840" y="1625632"/>
                  <a:ext cx="1720600" cy="302836"/>
                  <a:chOff x="877312" y="1772341"/>
                  <a:chExt cx="1476163" cy="292313"/>
                </a:xfrm>
              </p:grpSpPr>
              <p:sp>
                <p:nvSpPr>
                  <p:cNvPr id="140" name="Rechteck 139"/>
                  <p:cNvSpPr/>
                  <p:nvPr/>
                </p:nvSpPr>
                <p:spPr>
                  <a:xfrm>
                    <a:off x="877312" y="1772341"/>
                    <a:ext cx="1476163" cy="27699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1" name="Textfeld 140"/>
                  <p:cNvSpPr txBox="1"/>
                  <p:nvPr/>
                </p:nvSpPr>
                <p:spPr>
                  <a:xfrm>
                    <a:off x="1034439" y="1787655"/>
                    <a:ext cx="118301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000" dirty="0" err="1" smtClean="0"/>
                      <a:t>External</a:t>
                    </a:r>
                    <a:r>
                      <a:rPr lang="de-DE" sz="1000" dirty="0" smtClean="0"/>
                      <a:t> Binary N</a:t>
                    </a:r>
                    <a:endParaRPr lang="de-DE" sz="1000" dirty="0"/>
                  </a:p>
                </p:txBody>
              </p:sp>
            </p:grpSp>
            <p:cxnSp>
              <p:nvCxnSpPr>
                <p:cNvPr id="139" name="Gerader Verbinder 138"/>
                <p:cNvCxnSpPr>
                  <a:stCxn id="142" idx="2"/>
                  <a:endCxn id="140" idx="0"/>
                </p:cNvCxnSpPr>
                <p:nvPr/>
              </p:nvCxnSpPr>
              <p:spPr>
                <a:xfrm>
                  <a:off x="7672140" y="1439660"/>
                  <a:ext cx="0" cy="18597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uppieren 145"/>
              <p:cNvGrpSpPr/>
              <p:nvPr/>
            </p:nvGrpSpPr>
            <p:grpSpPr>
              <a:xfrm>
                <a:off x="5803696" y="4451299"/>
                <a:ext cx="3024336" cy="1872209"/>
                <a:chOff x="5796136" y="260647"/>
                <a:chExt cx="3024336" cy="1872209"/>
              </a:xfrm>
            </p:grpSpPr>
            <p:sp>
              <p:nvSpPr>
                <p:cNvPr id="147" name="Rechteck 146"/>
                <p:cNvSpPr/>
                <p:nvPr/>
              </p:nvSpPr>
              <p:spPr>
                <a:xfrm>
                  <a:off x="5796136" y="260647"/>
                  <a:ext cx="3024336" cy="187220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8" name="Rechteck 147"/>
                <p:cNvSpPr/>
                <p:nvPr/>
              </p:nvSpPr>
              <p:spPr>
                <a:xfrm>
                  <a:off x="6660232" y="610919"/>
                  <a:ext cx="2016224" cy="1449929"/>
                </a:xfrm>
                <a:prstGeom prst="rect">
                  <a:avLst/>
                </a:prstGeom>
                <a:solidFill>
                  <a:srgbClr val="FF9999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9" name="Rechteck 148"/>
                <p:cNvSpPr/>
                <p:nvPr/>
              </p:nvSpPr>
              <p:spPr>
                <a:xfrm>
                  <a:off x="6732240" y="1081250"/>
                  <a:ext cx="1872208" cy="89520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Rechteck 149"/>
                <p:cNvSpPr/>
                <p:nvPr/>
              </p:nvSpPr>
              <p:spPr>
                <a:xfrm>
                  <a:off x="5940152" y="451490"/>
                  <a:ext cx="495672" cy="140871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Textfeld 150"/>
                <p:cNvSpPr txBox="1"/>
                <p:nvPr/>
              </p:nvSpPr>
              <p:spPr>
                <a:xfrm>
                  <a:off x="6796196" y="271413"/>
                  <a:ext cx="1547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b="1" dirty="0" err="1" smtClean="0"/>
                    <a:t>Runtime</a:t>
                  </a:r>
                  <a:r>
                    <a:rPr lang="de-DE" sz="1400" b="1" dirty="0" smtClean="0"/>
                    <a:t> </a:t>
                  </a:r>
                  <a:r>
                    <a:rPr lang="de-DE" sz="1400" b="1" dirty="0" err="1" smtClean="0"/>
                    <a:t>Node</a:t>
                  </a:r>
                  <a:r>
                    <a:rPr lang="de-DE" sz="1400" b="1" dirty="0" smtClean="0"/>
                    <a:t> 3</a:t>
                  </a:r>
                  <a:endParaRPr lang="de-DE" sz="1400" b="1" dirty="0"/>
                </a:p>
              </p:txBody>
            </p:sp>
            <p:sp>
              <p:nvSpPr>
                <p:cNvPr id="152" name="Textfeld 151"/>
                <p:cNvSpPr txBox="1"/>
                <p:nvPr/>
              </p:nvSpPr>
              <p:spPr>
                <a:xfrm rot="5400000">
                  <a:off x="5554138" y="922148"/>
                  <a:ext cx="12940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de-DE" sz="1200" dirty="0" smtClean="0"/>
                    <a:t>Communication</a:t>
                  </a:r>
                </a:p>
                <a:p>
                  <a:pPr algn="ctr"/>
                  <a:r>
                    <a:rPr lang="de-DE" sz="1200" dirty="0" smtClean="0"/>
                    <a:t> Interface</a:t>
                  </a:r>
                  <a:endParaRPr lang="de-DE" sz="1200" dirty="0"/>
                </a:p>
              </p:txBody>
            </p:sp>
            <p:grpSp>
              <p:nvGrpSpPr>
                <p:cNvPr id="153" name="Gruppieren 152"/>
                <p:cNvGrpSpPr/>
                <p:nvPr/>
              </p:nvGrpSpPr>
              <p:grpSpPr>
                <a:xfrm>
                  <a:off x="6796196" y="682913"/>
                  <a:ext cx="1736244" cy="287251"/>
                  <a:chOff x="904450" y="1772071"/>
                  <a:chExt cx="1736244" cy="277269"/>
                </a:xfrm>
              </p:grpSpPr>
              <p:sp>
                <p:nvSpPr>
                  <p:cNvPr id="161" name="Rechteck 160"/>
                  <p:cNvSpPr/>
                  <p:nvPr/>
                </p:nvSpPr>
                <p:spPr>
                  <a:xfrm>
                    <a:off x="904450" y="1772341"/>
                    <a:ext cx="1736244" cy="27699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2" name="Textfeld 161"/>
                  <p:cNvSpPr txBox="1"/>
                  <p:nvPr/>
                </p:nvSpPr>
                <p:spPr>
                  <a:xfrm>
                    <a:off x="1105541" y="1772071"/>
                    <a:ext cx="146226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000" dirty="0" smtClean="0"/>
                      <a:t>Container </a:t>
                    </a:r>
                    <a:r>
                      <a:rPr lang="de-DE" sz="1000" dirty="0" err="1" smtClean="0"/>
                      <a:t>Runtime</a:t>
                    </a:r>
                    <a:endParaRPr lang="de-DE" sz="1000" dirty="0"/>
                  </a:p>
                </p:txBody>
              </p:sp>
            </p:grpSp>
            <p:grpSp>
              <p:nvGrpSpPr>
                <p:cNvPr id="154" name="Gruppieren 153"/>
                <p:cNvGrpSpPr/>
                <p:nvPr/>
              </p:nvGrpSpPr>
              <p:grpSpPr>
                <a:xfrm>
                  <a:off x="6811839" y="1152690"/>
                  <a:ext cx="1720601" cy="294362"/>
                  <a:chOff x="904450" y="1772341"/>
                  <a:chExt cx="1476164" cy="284133"/>
                </a:xfrm>
              </p:grpSpPr>
              <p:sp>
                <p:nvSpPr>
                  <p:cNvPr id="159" name="Rechteck 158"/>
                  <p:cNvSpPr/>
                  <p:nvPr/>
                </p:nvSpPr>
                <p:spPr>
                  <a:xfrm>
                    <a:off x="904450" y="1772341"/>
                    <a:ext cx="1476164" cy="27699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0" name="Textfeld 159"/>
                  <p:cNvSpPr txBox="1"/>
                  <p:nvPr/>
                </p:nvSpPr>
                <p:spPr>
                  <a:xfrm>
                    <a:off x="1072350" y="1779475"/>
                    <a:ext cx="11610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000" dirty="0" err="1" smtClean="0"/>
                      <a:t>External</a:t>
                    </a:r>
                    <a:r>
                      <a:rPr lang="de-DE" sz="1000" dirty="0" smtClean="0"/>
                      <a:t> Binary 1</a:t>
                    </a:r>
                    <a:endParaRPr lang="de-DE" sz="1000" dirty="0"/>
                  </a:p>
                </p:txBody>
              </p:sp>
            </p:grpSp>
            <p:grpSp>
              <p:nvGrpSpPr>
                <p:cNvPr id="155" name="Gruppieren 154"/>
                <p:cNvGrpSpPr/>
                <p:nvPr/>
              </p:nvGrpSpPr>
              <p:grpSpPr>
                <a:xfrm>
                  <a:off x="6811840" y="1625637"/>
                  <a:ext cx="1720600" cy="294006"/>
                  <a:chOff x="877312" y="1772341"/>
                  <a:chExt cx="1476163" cy="283789"/>
                </a:xfrm>
              </p:grpSpPr>
              <p:sp>
                <p:nvSpPr>
                  <p:cNvPr id="157" name="Rechteck 156"/>
                  <p:cNvSpPr/>
                  <p:nvPr/>
                </p:nvSpPr>
                <p:spPr>
                  <a:xfrm>
                    <a:off x="877312" y="1772341"/>
                    <a:ext cx="1476163" cy="276999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8" name="Textfeld 157"/>
                  <p:cNvSpPr txBox="1"/>
                  <p:nvPr/>
                </p:nvSpPr>
                <p:spPr>
                  <a:xfrm>
                    <a:off x="1027953" y="1779131"/>
                    <a:ext cx="118301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000" dirty="0" err="1" smtClean="0"/>
                      <a:t>External</a:t>
                    </a:r>
                    <a:r>
                      <a:rPr lang="de-DE" sz="1000" dirty="0" smtClean="0"/>
                      <a:t> Binary N</a:t>
                    </a:r>
                    <a:endParaRPr lang="de-DE" sz="1000" dirty="0"/>
                  </a:p>
                </p:txBody>
              </p:sp>
            </p:grpSp>
            <p:cxnSp>
              <p:nvCxnSpPr>
                <p:cNvPr id="156" name="Gerader Verbinder 155"/>
                <p:cNvCxnSpPr>
                  <a:stCxn id="159" idx="2"/>
                  <a:endCxn id="157" idx="0"/>
                </p:cNvCxnSpPr>
                <p:nvPr/>
              </p:nvCxnSpPr>
              <p:spPr>
                <a:xfrm>
                  <a:off x="7672140" y="1439660"/>
                  <a:ext cx="0" cy="18597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Gewinkelter Verbinder 25"/>
              <p:cNvCxnSpPr>
                <a:stCxn id="10" idx="3"/>
              </p:cNvCxnSpPr>
              <p:nvPr/>
            </p:nvCxnSpPr>
            <p:spPr>
              <a:xfrm flipV="1">
                <a:off x="4118439" y="3298629"/>
                <a:ext cx="1817873" cy="1320"/>
              </a:xfrm>
              <a:prstGeom prst="bentConnector3">
                <a:avLst/>
              </a:prstGeom>
              <a:ln w="25400">
                <a:solidFill>
                  <a:schemeClr val="accent5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winkelter Verbinder 30"/>
              <p:cNvCxnSpPr>
                <a:stCxn id="10" idx="3"/>
              </p:cNvCxnSpPr>
              <p:nvPr/>
            </p:nvCxnSpPr>
            <p:spPr>
              <a:xfrm>
                <a:off x="4118439" y="3299949"/>
                <a:ext cx="1817873" cy="2145275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accent5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Gewinkelter Verbinder 167"/>
            <p:cNvCxnSpPr>
              <a:stCxn id="57" idx="1"/>
              <a:endCxn id="163" idx="3"/>
            </p:cNvCxnSpPr>
            <p:nvPr/>
          </p:nvCxnSpPr>
          <p:spPr>
            <a:xfrm rot="10800000">
              <a:off x="1326670" y="2936381"/>
              <a:ext cx="473798" cy="579"/>
            </a:xfrm>
            <a:prstGeom prst="bentConnector3">
              <a:avLst>
                <a:gd name="adj1" fmla="val 50000"/>
              </a:avLst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uppieren 176"/>
            <p:cNvGrpSpPr/>
            <p:nvPr/>
          </p:nvGrpSpPr>
          <p:grpSpPr>
            <a:xfrm>
              <a:off x="116081" y="143238"/>
              <a:ext cx="1718049" cy="3385782"/>
              <a:chOff x="116081" y="149588"/>
              <a:chExt cx="1718049" cy="3385782"/>
            </a:xfrm>
          </p:grpSpPr>
          <p:sp>
            <p:nvSpPr>
              <p:cNvPr id="163" name="Rechteck 162"/>
              <p:cNvSpPr/>
              <p:nvPr/>
            </p:nvSpPr>
            <p:spPr>
              <a:xfrm>
                <a:off x="116081" y="2350090"/>
                <a:ext cx="1210589" cy="118528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661DC29F-D068-D8D7-552F-D92CC66508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986" y="149588"/>
                <a:ext cx="1296144" cy="1296144"/>
              </a:xfrm>
              <a:prstGeom prst="rect">
                <a:avLst/>
              </a:prstGeom>
              <a:noFill/>
            </p:spPr>
          </p:pic>
          <p:sp>
            <p:nvSpPr>
              <p:cNvPr id="164" name="Textfeld 163"/>
              <p:cNvSpPr txBox="1"/>
              <p:nvPr/>
            </p:nvSpPr>
            <p:spPr>
              <a:xfrm>
                <a:off x="116082" y="3206799"/>
                <a:ext cx="12105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dirty="0" smtClean="0"/>
                  <a:t>Service User</a:t>
                </a:r>
                <a:endParaRPr lang="de-DE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88756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138</Words>
  <Application>Microsoft Office PowerPoint</Application>
  <PresentationFormat>Bildschirmpräsentation (4:3)</PresentationFormat>
  <Paragraphs>59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Arial</vt:lpstr>
      <vt:lpstr>blank</vt:lpstr>
      <vt:lpstr>PowerPoint-Präsentation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Gergely Bilkei-Gorzo</dc:creator>
  <cp:lastModifiedBy>Gergely Bilkei-Gorzo</cp:lastModifiedBy>
  <cp:revision>22</cp:revision>
  <dcterms:created xsi:type="dcterms:W3CDTF">2023-10-25T14:27:57Z</dcterms:created>
  <dcterms:modified xsi:type="dcterms:W3CDTF">2023-11-08T11:17:03Z</dcterms:modified>
</cp:coreProperties>
</file>