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4" r:id="rId4"/>
    <p:sldId id="258" r:id="rId5"/>
    <p:sldId id="283" r:id="rId6"/>
    <p:sldId id="261" r:id="rId7"/>
    <p:sldId id="282" r:id="rId8"/>
    <p:sldId id="262" r:id="rId9"/>
    <p:sldId id="263" r:id="rId10"/>
    <p:sldId id="287" r:id="rId11"/>
    <p:sldId id="266" r:id="rId12"/>
    <p:sldId id="278" r:id="rId13"/>
    <p:sldId id="277" r:id="rId14"/>
    <p:sldId id="281" r:id="rId15"/>
    <p:sldId id="275" r:id="rId16"/>
    <p:sldId id="276" r:id="rId17"/>
    <p:sldId id="285" r:id="rId18"/>
    <p:sldId id="280" r:id="rId19"/>
    <p:sldId id="272" r:id="rId20"/>
    <p:sldId id="286" r:id="rId21"/>
    <p:sldId id="274" r:id="rId22"/>
    <p:sldId id="260" r:id="rId23"/>
  </p:sldIdLst>
  <p:sldSz cx="12192000" cy="6858000"/>
  <p:notesSz cx="6858000" cy="9144000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31.01.2024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31.01.2024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Folie" r:id="rId10" imgW="360" imgH="360" progId="">
                  <p:embed/>
                </p:oleObj>
              </mc:Choice>
              <mc:Fallback>
                <p:oleObj name="think-cell Foli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2024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31.01.2024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</a:t>
            </a:r>
            <a:r>
              <a:rPr lang="de-DE" dirty="0" smtClean="0"/>
              <a:t>31.01.2024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 Hilfe von autonomen Fahrzeugsteuergeräten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 txBox="1">
            <a:spLocks/>
          </p:cNvSpPr>
          <p:nvPr/>
        </p:nvSpPr>
        <p:spPr>
          <a:xfrm>
            <a:off x="6120555" y="1285248"/>
            <a:ext cx="5785800" cy="5276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smtClean="0"/>
              <a:t>Implementierung:</a:t>
            </a:r>
          </a:p>
          <a:p>
            <a:pPr lvl="1"/>
            <a:r>
              <a:rPr lang="de-DE" sz="1400" dirty="0" smtClean="0"/>
              <a:t>Kompatibilität mit möglichst vielen Fahrzeugsteuergeräten (Unix)</a:t>
            </a:r>
          </a:p>
          <a:p>
            <a:pPr lvl="1"/>
            <a:r>
              <a:rPr lang="de-DE" sz="1400" dirty="0" smtClean="0"/>
              <a:t>Funktionsumfang beschränkt auf die erforderlichen Funktionen (Reduktion von Overhead, Minimierung von Sicherheitslücken)</a:t>
            </a:r>
          </a:p>
          <a:p>
            <a:pPr lvl="1"/>
            <a:endParaRPr lang="de-DE" sz="1400" dirty="0" smtClean="0"/>
          </a:p>
          <a:p>
            <a:pPr marL="720000" lvl="2" indent="0">
              <a:buNone/>
            </a:pPr>
            <a:r>
              <a:rPr lang="de-DE" sz="1400" dirty="0" smtClean="0"/>
              <a:t>	Ein </a:t>
            </a:r>
            <a:r>
              <a:rPr lang="de-DE" sz="1400" dirty="0"/>
              <a:t>Managementsystem nach dem Vorbild Container 	Management ist geeignet</a:t>
            </a:r>
          </a:p>
          <a:p>
            <a:pPr lvl="2"/>
            <a:endParaRPr lang="de-DE" sz="14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9376" y="1249244"/>
            <a:ext cx="5785800" cy="5276100"/>
          </a:xfrm>
        </p:spPr>
        <p:txBody>
          <a:bodyPr>
            <a:normAutofit/>
          </a:bodyPr>
          <a:lstStyle/>
          <a:p>
            <a:r>
              <a:rPr lang="de-DE" sz="1400" b="1" dirty="0" smtClean="0"/>
              <a:t>Management:</a:t>
            </a:r>
          </a:p>
          <a:p>
            <a:pPr lvl="1"/>
            <a:r>
              <a:rPr lang="de-DE" sz="1400" dirty="0" smtClean="0"/>
              <a:t>Softwaremodul-Management und Laufzeitumgebung auf Fahrzeugsteuergeräten</a:t>
            </a:r>
          </a:p>
          <a:p>
            <a:pPr lvl="1"/>
            <a:r>
              <a:rPr lang="de-DE" sz="1400" dirty="0" smtClean="0"/>
              <a:t>Zentrale Verwaltungsinstanz</a:t>
            </a:r>
          </a:p>
          <a:p>
            <a:pPr lvl="1"/>
            <a:r>
              <a:rPr lang="de-DE" sz="1400" dirty="0" smtClean="0"/>
              <a:t>Informationen über die Steuergeräte sammeln</a:t>
            </a:r>
          </a:p>
          <a:p>
            <a:pPr lvl="1"/>
            <a:r>
              <a:rPr lang="de-DE" sz="1400" dirty="0" smtClean="0"/>
              <a:t>Interface für die Benutzung anbieten</a:t>
            </a:r>
          </a:p>
          <a:p>
            <a:pPr lvl="1"/>
            <a:endParaRPr lang="de-DE" sz="1400" dirty="0"/>
          </a:p>
          <a:p>
            <a:r>
              <a:rPr lang="de-DE" sz="1400" b="1" dirty="0" smtClean="0"/>
              <a:t>Sicherheit:</a:t>
            </a:r>
          </a:p>
          <a:p>
            <a:pPr lvl="1"/>
            <a:r>
              <a:rPr lang="de-DE" sz="1400" dirty="0" smtClean="0"/>
              <a:t>Isolierung von Applikationen vom Betriebssystem</a:t>
            </a:r>
          </a:p>
          <a:p>
            <a:pPr lvl="1"/>
            <a:r>
              <a:rPr lang="de-DE" sz="1400" dirty="0" smtClean="0"/>
              <a:t>Isolierung von Applikationen im Netzwerk</a:t>
            </a:r>
          </a:p>
          <a:p>
            <a:pPr lvl="1"/>
            <a:r>
              <a:rPr lang="de-DE" sz="1400" dirty="0" smtClean="0"/>
              <a:t>Absicherung der Kommunikation (Verschlüsselung)</a:t>
            </a:r>
          </a:p>
          <a:p>
            <a:pPr lvl="1"/>
            <a:endParaRPr lang="de-DE" sz="1400" dirty="0" smtClean="0"/>
          </a:p>
          <a:p>
            <a:r>
              <a:rPr lang="de-DE" sz="1400" b="1" dirty="0" smtClean="0"/>
              <a:t>Kommunikation:</a:t>
            </a:r>
            <a:endParaRPr lang="de-DE" sz="1400" b="1" dirty="0"/>
          </a:p>
          <a:p>
            <a:pPr lvl="1"/>
            <a:r>
              <a:rPr lang="de-DE" sz="1400" dirty="0"/>
              <a:t>Entdeckung von neuen Teilnehmer</a:t>
            </a:r>
          </a:p>
          <a:p>
            <a:pPr lvl="1"/>
            <a:r>
              <a:rPr lang="de-DE" sz="1400" dirty="0"/>
              <a:t>Erkennung von nicht mehr verfügbaren Teilnehmern</a:t>
            </a:r>
          </a:p>
          <a:p>
            <a:pPr lvl="1"/>
            <a:r>
              <a:rPr lang="de-DE" sz="1400" dirty="0"/>
              <a:t>Kommunikationsmöglichkeit für die Softwaremodule </a:t>
            </a:r>
            <a:r>
              <a:rPr lang="de-DE" sz="1400" dirty="0" smtClean="0"/>
              <a:t>bieten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und Anwendungsfälle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89743" y="1412776"/>
            <a:ext cx="5518800" cy="5349556"/>
          </a:xfrm>
        </p:spPr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6265176" y="3861047"/>
            <a:ext cx="5283162" cy="2292347"/>
            <a:chOff x="7075230" y="1461984"/>
            <a:chExt cx="4294862" cy="1888547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75230" y="3068960"/>
              <a:ext cx="1124335" cy="281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Sicherheit</a:t>
              </a:r>
              <a:endParaRPr lang="de-DE" dirty="0"/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7637398" y="1461984"/>
              <a:ext cx="3732694" cy="1888547"/>
              <a:chOff x="7637398" y="1461984"/>
              <a:chExt cx="3732694" cy="1888547"/>
            </a:xfrm>
          </p:grpSpPr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Flexibilität</a:t>
                </a:r>
                <a:endParaRPr lang="de-DE" dirty="0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95038" y="1461984"/>
                <a:ext cx="2291548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Benutzerfreundlichkeit</a:t>
                </a:r>
                <a:endParaRPr lang="de-DE" dirty="0"/>
              </a:p>
            </p:txBody>
          </p:sp>
          <p:cxnSp>
            <p:nvCxnSpPr>
              <p:cNvPr id="11" name="Gerade Verbindung mit Pfeil 10"/>
              <p:cNvCxnSpPr>
                <a:stCxn id="7" idx="3"/>
                <a:endCxn id="9" idx="1"/>
              </p:cNvCxnSpPr>
              <p:nvPr/>
            </p:nvCxnSpPr>
            <p:spPr>
              <a:xfrm>
                <a:off x="8199566" y="3209745"/>
                <a:ext cx="1856875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7" idx="0"/>
              </p:cNvCxnSpPr>
              <p:nvPr/>
            </p:nvCxnSpPr>
            <p:spPr>
              <a:xfrm flipV="1">
                <a:off x="7637398" y="1743555"/>
                <a:ext cx="1063764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>
                <a:stCxn id="9" idx="0"/>
              </p:cNvCxnSpPr>
              <p:nvPr/>
            </p:nvCxnSpPr>
            <p:spPr>
              <a:xfrm flipH="1" flipV="1">
                <a:off x="9637447" y="1743555"/>
                <a:ext cx="1075819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Pfeil nach rechts 14"/>
          <p:cNvSpPr/>
          <p:nvPr/>
        </p:nvSpPr>
        <p:spPr>
          <a:xfrm>
            <a:off x="6222043" y="2890155"/>
            <a:ext cx="690601" cy="360040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und Anwendungsfälle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449" y="1249244"/>
            <a:ext cx="5518800" cy="5151600"/>
          </a:xfrm>
        </p:spPr>
        <p:txBody>
          <a:bodyPr>
            <a:normAutofit/>
          </a:bodyPr>
          <a:lstStyle/>
          <a:p>
            <a:r>
              <a:rPr lang="de-DE" dirty="0" smtClean="0"/>
              <a:t>Rechenleistung extern zur Verfügung stellen</a:t>
            </a:r>
          </a:p>
          <a:p>
            <a:endParaRPr lang="de-DE" dirty="0"/>
          </a:p>
          <a:p>
            <a:r>
              <a:rPr lang="de-DE" dirty="0"/>
              <a:t>Digitaler Zwilling: Dienste können auf parkende Fahrzeuge ebenfalls ausgelagert </a:t>
            </a:r>
            <a:r>
              <a:rPr lang="de-DE" dirty="0" smtClean="0"/>
              <a:t>werden</a:t>
            </a:r>
          </a:p>
          <a:p>
            <a:pPr lvl="1"/>
            <a:r>
              <a:rPr lang="de-DE" dirty="0" smtClean="0"/>
              <a:t>Aktuell wird Auslagerung in Cloud und Smart Infrastructure betrachtet</a:t>
            </a:r>
            <a:endParaRPr lang="de-DE" dirty="0"/>
          </a:p>
          <a:p>
            <a:pPr lvl="1"/>
            <a:r>
              <a:rPr lang="de-DE" dirty="0" smtClean="0"/>
              <a:t>Parkende Fahrzeuge werden aktuell </a:t>
            </a:r>
            <a:r>
              <a:rPr lang="de-DE" smtClean="0"/>
              <a:t>nicht berücksichtigt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UAB: Universal Softwarekomponentenmanager für Steuergeräte im Fahrzeug</a:t>
            </a:r>
          </a:p>
          <a:p>
            <a:pPr lvl="1"/>
            <a:r>
              <a:rPr lang="de-DE" dirty="0" smtClean="0"/>
              <a:t>Schneller Austausch von Softwarekomponenten wie Fahralgorithmen</a:t>
            </a:r>
          </a:p>
          <a:p>
            <a:pPr lvl="1"/>
            <a:r>
              <a:rPr lang="de-DE" dirty="0" smtClean="0"/>
              <a:t>Einheitliche Interface für Softwaremodul-Updates</a:t>
            </a:r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05" name="Gruppieren 104"/>
          <p:cNvGrpSpPr/>
          <p:nvPr/>
        </p:nvGrpSpPr>
        <p:grpSpPr>
          <a:xfrm>
            <a:off x="6038549" y="230645"/>
            <a:ext cx="5959104" cy="4484362"/>
            <a:chOff x="6038549" y="230645"/>
            <a:chExt cx="5959104" cy="4484362"/>
          </a:xfrm>
        </p:grpSpPr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291" y="230645"/>
              <a:ext cx="4484362" cy="4484362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482347" y="1670228"/>
              <a:ext cx="620455" cy="62045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739982" y="2206383"/>
              <a:ext cx="422517" cy="42251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80000" y="2472826"/>
              <a:ext cx="422517" cy="422517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372296" y="2106455"/>
              <a:ext cx="422517" cy="422517"/>
            </a:xfrm>
            <a:prstGeom prst="rect">
              <a:avLst/>
            </a:prstGeom>
          </p:spPr>
        </p:pic>
        <p:cxnSp>
          <p:nvCxnSpPr>
            <p:cNvPr id="11" name="Gerade Verbindung mit Pfeil 10"/>
            <p:cNvCxnSpPr>
              <a:stCxn id="6" idx="1"/>
              <a:endCxn id="7" idx="2"/>
            </p:cNvCxnSpPr>
            <p:nvPr/>
          </p:nvCxnSpPr>
          <p:spPr>
            <a:xfrm flipH="1">
              <a:off x="8951241" y="1980455"/>
              <a:ext cx="531106" cy="22592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0"/>
              <a:endCxn id="8" idx="2"/>
            </p:cNvCxnSpPr>
            <p:nvPr/>
          </p:nvCxnSpPr>
          <p:spPr>
            <a:xfrm flipH="1">
              <a:off x="9791259" y="2290683"/>
              <a:ext cx="1316" cy="182143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" idx="3"/>
              <a:endCxn id="9" idx="1"/>
            </p:cNvCxnSpPr>
            <p:nvPr/>
          </p:nvCxnSpPr>
          <p:spPr>
            <a:xfrm>
              <a:off x="10102802" y="1980455"/>
              <a:ext cx="269494" cy="33725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549" y="230645"/>
              <a:ext cx="1772816" cy="1772816"/>
            </a:xfrm>
            <a:prstGeom prst="rect">
              <a:avLst/>
            </a:prstGeom>
          </p:spPr>
        </p:pic>
        <p:cxnSp>
          <p:nvCxnSpPr>
            <p:cNvPr id="46" name="Gewinkelter Verbinder 45"/>
            <p:cNvCxnSpPr/>
            <p:nvPr/>
          </p:nvCxnSpPr>
          <p:spPr>
            <a:xfrm>
              <a:off x="7544663" y="1052736"/>
              <a:ext cx="2247912" cy="61749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7094847" y="4067523"/>
            <a:ext cx="4345137" cy="2652170"/>
            <a:chOff x="7401889" y="3899816"/>
            <a:chExt cx="4345137" cy="2652170"/>
          </a:xfrm>
        </p:grpSpPr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0250" y="4223342"/>
              <a:ext cx="824139" cy="824139"/>
            </a:xfrm>
            <a:prstGeom prst="rect">
              <a:avLst/>
            </a:prstGeom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05061" y="5599773"/>
              <a:ext cx="952213" cy="952213"/>
            </a:xfrm>
            <a:prstGeom prst="rect">
              <a:avLst/>
            </a:prstGeom>
          </p:spPr>
        </p:pic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99937" y="5599773"/>
              <a:ext cx="952213" cy="95221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4813" y="5596325"/>
              <a:ext cx="952213" cy="952213"/>
            </a:xfrm>
            <a:prstGeom prst="rect">
              <a:avLst/>
            </a:prstGeom>
          </p:spPr>
        </p:pic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73" y="4223341"/>
              <a:ext cx="824139" cy="824139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889" y="3899816"/>
              <a:ext cx="855036" cy="855036"/>
            </a:xfrm>
            <a:prstGeom prst="rect">
              <a:avLst/>
            </a:prstGeom>
          </p:spPr>
        </p:pic>
        <p:cxnSp>
          <p:nvCxnSpPr>
            <p:cNvPr id="84" name="Gewinkelter Verbinder 83"/>
            <p:cNvCxnSpPr>
              <a:stCxn id="51" idx="0"/>
              <a:endCxn id="55" idx="2"/>
            </p:cNvCxnSpPr>
            <p:nvPr/>
          </p:nvCxnSpPr>
          <p:spPr>
            <a:xfrm rot="16200000" flipV="1">
              <a:off x="7932827" y="4651433"/>
              <a:ext cx="844921" cy="10517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winkelter Verbinder 89"/>
            <p:cNvCxnSpPr>
              <a:stCxn id="52" idx="0"/>
              <a:endCxn id="55" idx="2"/>
            </p:cNvCxnSpPr>
            <p:nvPr/>
          </p:nvCxnSpPr>
          <p:spPr>
            <a:xfrm rot="16200000" flipV="1">
              <a:off x="8530265" y="4053995"/>
              <a:ext cx="844921" cy="224663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winkelter Verbinder 92"/>
            <p:cNvCxnSpPr>
              <a:stCxn id="53" idx="0"/>
              <a:endCxn id="55" idx="2"/>
            </p:cNvCxnSpPr>
            <p:nvPr/>
          </p:nvCxnSpPr>
          <p:spPr>
            <a:xfrm rot="16200000" flipV="1">
              <a:off x="9129427" y="3454833"/>
              <a:ext cx="841473" cy="344151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winkelter Verbinder 95"/>
            <p:cNvCxnSpPr>
              <a:stCxn id="54" idx="0"/>
              <a:endCxn id="55" idx="3"/>
            </p:cNvCxnSpPr>
            <p:nvPr/>
          </p:nvCxnSpPr>
          <p:spPr>
            <a:xfrm rot="16200000" flipH="1" flipV="1">
              <a:off x="9086987" y="3393278"/>
              <a:ext cx="103993" cy="1764118"/>
            </a:xfrm>
            <a:prstGeom prst="bentConnector4">
              <a:avLst>
                <a:gd name="adj1" fmla="val -219822"/>
                <a:gd name="adj2" fmla="val 61679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winkelter Verbinder 98"/>
            <p:cNvCxnSpPr>
              <a:stCxn id="50" idx="0"/>
              <a:endCxn id="55" idx="3"/>
            </p:cNvCxnSpPr>
            <p:nvPr/>
          </p:nvCxnSpPr>
          <p:spPr>
            <a:xfrm rot="16200000" flipH="1" flipV="1">
              <a:off x="9612627" y="2867640"/>
              <a:ext cx="103992" cy="2815395"/>
            </a:xfrm>
            <a:prstGeom prst="bentConnector4">
              <a:avLst>
                <a:gd name="adj1" fmla="val -219825"/>
                <a:gd name="adj2" fmla="val 76209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hteck 102"/>
          <p:cNvSpPr/>
          <p:nvPr/>
        </p:nvSpPr>
        <p:spPr>
          <a:xfrm>
            <a:off x="334799" y="1052736"/>
            <a:ext cx="5788399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106" name="Gerade Verbindung 61"/>
          <p:cNvCxnSpPr/>
          <p:nvPr/>
        </p:nvCxnSpPr>
        <p:spPr>
          <a:xfrm>
            <a:off x="6392693" y="3789040"/>
            <a:ext cx="546394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192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Anwendungsfälle und </a:t>
            </a:r>
            <a:r>
              <a:rPr lang="de-DE" dirty="0" smtClean="0"/>
              <a:t>Anforderungen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2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43724" y="1277475"/>
            <a:ext cx="6769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Architektur orientiert sich an Container Management Systeme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Zentrale Verwaltung durch </a:t>
            </a:r>
            <a:r>
              <a:rPr lang="de-DE" dirty="0" err="1" smtClean="0"/>
              <a:t>Runtime</a:t>
            </a:r>
            <a:r>
              <a:rPr lang="de-DE" dirty="0" smtClean="0"/>
              <a:t>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Nodes laufen in </a:t>
            </a:r>
            <a:r>
              <a:rPr lang="de-DE" dirty="0" smtClean="0"/>
              <a:t>Fahrzeugsteuergeräten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Nodes können mehrere isolierte</a:t>
            </a:r>
          </a:p>
          <a:p>
            <a:r>
              <a:rPr lang="de-DE" dirty="0"/>
              <a:t> </a:t>
            </a:r>
            <a:r>
              <a:rPr lang="de-DE" dirty="0" smtClean="0"/>
              <a:t>    Laufzeitumgebungen erstellen</a:t>
            </a:r>
          </a:p>
        </p:txBody>
      </p:sp>
      <p:grpSp>
        <p:nvGrpSpPr>
          <p:cNvPr id="98" name="Gruppieren 97"/>
          <p:cNvGrpSpPr/>
          <p:nvPr/>
        </p:nvGrpSpPr>
        <p:grpSpPr>
          <a:xfrm>
            <a:off x="3087481" y="1124744"/>
            <a:ext cx="8736886" cy="5328593"/>
            <a:chOff x="3087481" y="1160747"/>
            <a:chExt cx="8736886" cy="5328593"/>
          </a:xfrm>
        </p:grpSpPr>
        <p:grpSp>
          <p:nvGrpSpPr>
            <p:cNvPr id="95" name="Gruppieren 94"/>
            <p:cNvGrpSpPr/>
            <p:nvPr/>
          </p:nvGrpSpPr>
          <p:grpSpPr>
            <a:xfrm>
              <a:off x="3087481" y="1160747"/>
              <a:ext cx="8736886" cy="5328593"/>
              <a:chOff x="2326648" y="1160747"/>
              <a:chExt cx="8736886" cy="5328593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2367383" y="1160747"/>
                <a:ext cx="8696151" cy="5328593"/>
                <a:chOff x="131880" y="260647"/>
                <a:chExt cx="8696151" cy="5328593"/>
              </a:xfrm>
            </p:grpSpPr>
            <p:grpSp>
              <p:nvGrpSpPr>
                <p:cNvPr id="11" name="Gruppieren 10"/>
                <p:cNvGrpSpPr>
                  <a:grpSpLocks noChangeAspect="1"/>
                </p:cNvGrpSpPr>
                <p:nvPr/>
              </p:nvGrpSpPr>
              <p:grpSpPr>
                <a:xfrm>
                  <a:off x="1669936" y="260647"/>
                  <a:ext cx="7158095" cy="5328593"/>
                  <a:chOff x="683568" y="260647"/>
                  <a:chExt cx="8144464" cy="6062861"/>
                </a:xfrm>
              </p:grpSpPr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5796136" y="260647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74" name="Rechteck 73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6732240" y="1081250"/>
                      <a:ext cx="1872208" cy="8952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8" name="Textfeld 77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1</a:t>
                      </a:r>
                      <a:endParaRPr lang="de-DE" sz="1400" b="1" dirty="0"/>
                    </a:p>
                  </p:txBody>
                </p:sp>
                <p:sp>
                  <p:nvSpPr>
                    <p:cNvPr id="79" name="Textfeld 78"/>
                    <p:cNvSpPr txBox="1"/>
                    <p:nvPr/>
                  </p:nvSpPr>
                  <p:spPr>
                    <a:xfrm rot="5400000">
                      <a:off x="5422165" y="890340"/>
                      <a:ext cx="1557971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80" name="Gruppieren 79"/>
                    <p:cNvGrpSpPr/>
                    <p:nvPr/>
                  </p:nvGrpSpPr>
                  <p:grpSpPr>
                    <a:xfrm>
                      <a:off x="6796196" y="683195"/>
                      <a:ext cx="1736244" cy="296766"/>
                      <a:chOff x="904450" y="1772341"/>
                      <a:chExt cx="1736244" cy="286453"/>
                    </a:xfrm>
                  </p:grpSpPr>
                  <p:sp>
                    <p:nvSpPr>
                      <p:cNvPr id="88" name="Rechteck 87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9" name="Textfeld 88"/>
                      <p:cNvSpPr txBox="1"/>
                      <p:nvPr/>
                    </p:nvSpPr>
                    <p:spPr>
                      <a:xfrm>
                        <a:off x="1041441" y="1781795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grpSp>
                  <p:nvGrpSpPr>
                    <p:cNvPr id="81" name="Gruppieren 80"/>
                    <p:cNvGrpSpPr/>
                    <p:nvPr/>
                  </p:nvGrpSpPr>
                  <p:grpSpPr>
                    <a:xfrm>
                      <a:off x="6801698" y="1148709"/>
                      <a:ext cx="1730742" cy="290955"/>
                      <a:chOff x="895750" y="1768496"/>
                      <a:chExt cx="1484864" cy="280844"/>
                    </a:xfrm>
                  </p:grpSpPr>
                  <p:sp>
                    <p:nvSpPr>
                      <p:cNvPr id="86" name="Rechteck 85"/>
                      <p:cNvSpPr/>
                      <p:nvPr/>
                    </p:nvSpPr>
                    <p:spPr>
                      <a:xfrm>
                        <a:off x="904450" y="1772341"/>
                        <a:ext cx="1476164" cy="276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7" name="Textfeld 86"/>
                      <p:cNvSpPr txBox="1"/>
                      <p:nvPr/>
                    </p:nvSpPr>
                    <p:spPr>
                      <a:xfrm>
                        <a:off x="895750" y="1768496"/>
                        <a:ext cx="1466513" cy="270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Umgebung 1</a:t>
                        </a:r>
                        <a:endParaRPr lang="de-DE" sz="1000" dirty="0"/>
                      </a:p>
                    </p:txBody>
                  </p:sp>
                </p:grpSp>
                <p:grpSp>
                  <p:nvGrpSpPr>
                    <p:cNvPr id="82" name="Gruppieren 81"/>
                    <p:cNvGrpSpPr/>
                    <p:nvPr/>
                  </p:nvGrpSpPr>
                  <p:grpSpPr>
                    <a:xfrm>
                      <a:off x="6791594" y="1622366"/>
                      <a:ext cx="1740847" cy="290242"/>
                      <a:chOff x="859942" y="1769184"/>
                      <a:chExt cx="1493533" cy="280156"/>
                    </a:xfrm>
                  </p:grpSpPr>
                  <p:sp>
                    <p:nvSpPr>
                      <p:cNvPr id="84" name="Rechteck 83"/>
                      <p:cNvSpPr/>
                      <p:nvPr/>
                    </p:nvSpPr>
                    <p:spPr>
                      <a:xfrm>
                        <a:off x="877312" y="1772341"/>
                        <a:ext cx="1476163" cy="276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5" name="Textfeld 84"/>
                      <p:cNvSpPr txBox="1"/>
                      <p:nvPr/>
                    </p:nvSpPr>
                    <p:spPr>
                      <a:xfrm>
                        <a:off x="859942" y="1769184"/>
                        <a:ext cx="1488420" cy="270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/>
                          <a:t>Container </a:t>
                        </a:r>
                        <a:r>
                          <a:rPr lang="de-DE" sz="1000" dirty="0" smtClean="0"/>
                          <a:t>Umgebung N</a:t>
                        </a:r>
                        <a:endParaRPr lang="de-DE" sz="1000" dirty="0"/>
                      </a:p>
                    </p:txBody>
                  </p:sp>
                </p:grpSp>
                <p:cxnSp>
                  <p:nvCxnSpPr>
                    <p:cNvPr id="83" name="Gerader Verbinder 82"/>
                    <p:cNvCxnSpPr>
                      <a:stCxn id="86" idx="2"/>
                      <a:endCxn id="84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Rechteck 16"/>
                  <p:cNvSpPr/>
                  <p:nvPr/>
                </p:nvSpPr>
                <p:spPr>
                  <a:xfrm>
                    <a:off x="683568" y="1976453"/>
                    <a:ext cx="3600400" cy="2558310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" name="Textfeld 17"/>
                  <p:cNvSpPr txBox="1"/>
                  <p:nvPr/>
                </p:nvSpPr>
                <p:spPr>
                  <a:xfrm>
                    <a:off x="1803006" y="2010048"/>
                    <a:ext cx="16866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b="1" dirty="0" err="1" smtClean="0"/>
                      <a:t>Runtime</a:t>
                    </a:r>
                    <a:r>
                      <a:rPr lang="de-DE" sz="1400" b="1" dirty="0" smtClean="0"/>
                      <a:t> Manager</a:t>
                    </a:r>
                    <a:endParaRPr lang="de-DE" sz="1400" b="1" dirty="0"/>
                  </a:p>
                </p:txBody>
              </p:sp>
              <p:grpSp>
                <p:nvGrpSpPr>
                  <p:cNvPr id="19" name="Gruppieren 18"/>
                  <p:cNvGrpSpPr/>
                  <p:nvPr/>
                </p:nvGrpSpPr>
                <p:grpSpPr>
                  <a:xfrm>
                    <a:off x="3622767" y="2300037"/>
                    <a:ext cx="526115" cy="1999823"/>
                    <a:chOff x="3766783" y="2615157"/>
                    <a:chExt cx="526115" cy="1359768"/>
                  </a:xfrm>
                  <a:solidFill>
                    <a:schemeClr val="accent5">
                      <a:lumMod val="40000"/>
                      <a:lumOff val="60000"/>
                    </a:schemeClr>
                  </a:solidFill>
                </p:grpSpPr>
                <p:sp>
                  <p:nvSpPr>
                    <p:cNvPr id="72" name="Rechteck 71"/>
                    <p:cNvSpPr/>
                    <p:nvPr/>
                  </p:nvSpPr>
                  <p:spPr>
                    <a:xfrm>
                      <a:off x="3766783" y="2615157"/>
                      <a:ext cx="495672" cy="135976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3" name="Textfeld 72"/>
                    <p:cNvSpPr txBox="1"/>
                    <p:nvPr/>
                  </p:nvSpPr>
                  <p:spPr>
                    <a:xfrm rot="5400000">
                      <a:off x="3500592" y="3015900"/>
                      <a:ext cx="1059332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489176" y="3956118"/>
                    <a:ext cx="1821708" cy="280149"/>
                    <a:chOff x="971600" y="630145"/>
                    <a:chExt cx="1476164" cy="280149"/>
                  </a:xfrm>
                  <a:solidFill>
                    <a:srgbClr val="FFCC99"/>
                  </a:solidFill>
                </p:grpSpPr>
                <p:sp>
                  <p:nvSpPr>
                    <p:cNvPr id="70" name="Rechteck 69"/>
                    <p:cNvSpPr/>
                    <p:nvPr/>
                  </p:nvSpPr>
                  <p:spPr>
                    <a:xfrm>
                      <a:off x="971600" y="631720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1" name="Textfeld 70"/>
                    <p:cNvSpPr txBox="1"/>
                    <p:nvPr/>
                  </p:nvSpPr>
                  <p:spPr>
                    <a:xfrm>
                      <a:off x="1330098" y="630145"/>
                      <a:ext cx="699358" cy="2801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000" dirty="0" smtClean="0"/>
                        <a:t>Scheduler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489177" y="3546191"/>
                    <a:ext cx="1821708" cy="292455"/>
                    <a:chOff x="971600" y="1203427"/>
                    <a:chExt cx="1476164" cy="292455"/>
                  </a:xfrm>
                  <a:solidFill>
                    <a:srgbClr val="00CCFF"/>
                  </a:solidFill>
                </p:grpSpPr>
                <p:sp>
                  <p:nvSpPr>
                    <p:cNvPr id="68" name="Rechteck 67"/>
                    <p:cNvSpPr/>
                    <p:nvPr/>
                  </p:nvSpPr>
                  <p:spPr>
                    <a:xfrm>
                      <a:off x="971600" y="1203427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9" name="Textfeld 68"/>
                    <p:cNvSpPr txBox="1"/>
                    <p:nvPr/>
                  </p:nvSpPr>
                  <p:spPr>
                    <a:xfrm>
                      <a:off x="1340790" y="1215732"/>
                      <a:ext cx="737785" cy="2801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000" dirty="0" smtClean="0"/>
                        <a:t>Datenbank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503157" y="2438598"/>
                    <a:ext cx="1845097" cy="374960"/>
                    <a:chOff x="904450" y="1772341"/>
                    <a:chExt cx="1476164" cy="276999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66" name="Rechteck 65"/>
                    <p:cNvSpPr/>
                    <p:nvPr/>
                  </p:nvSpPr>
                  <p:spPr>
                    <a:xfrm>
                      <a:off x="904450" y="1772341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7" name="Textfeld 66"/>
                    <p:cNvSpPr txBox="1"/>
                    <p:nvPr/>
                  </p:nvSpPr>
                  <p:spPr>
                    <a:xfrm>
                      <a:off x="1221360" y="1803121"/>
                      <a:ext cx="935638" cy="20695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000" dirty="0" err="1" smtClean="0"/>
                        <a:t>Node</a:t>
                      </a:r>
                      <a:r>
                        <a:rPr lang="de-DE" sz="1000" dirty="0" smtClean="0"/>
                        <a:t> Manager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3" name="Gruppieren 22"/>
                  <p:cNvGrpSpPr/>
                  <p:nvPr/>
                </p:nvGrpSpPr>
                <p:grpSpPr>
                  <a:xfrm>
                    <a:off x="832055" y="2311635"/>
                    <a:ext cx="525281" cy="1988226"/>
                    <a:chOff x="3275824" y="2605100"/>
                    <a:chExt cx="525281" cy="1359768"/>
                  </a:xfrm>
                  <a:solidFill>
                    <a:schemeClr val="tx2">
                      <a:lumMod val="20000"/>
                      <a:lumOff val="80000"/>
                    </a:schemeClr>
                  </a:solidFill>
                </p:grpSpPr>
                <p:sp>
                  <p:nvSpPr>
                    <p:cNvPr id="64" name="Rechteck 63"/>
                    <p:cNvSpPr/>
                    <p:nvPr/>
                  </p:nvSpPr>
                  <p:spPr>
                    <a:xfrm>
                      <a:off x="3275856" y="2605100"/>
                      <a:ext cx="495672" cy="135976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5" name="Textfeld 64"/>
                    <p:cNvSpPr txBox="1"/>
                    <p:nvPr/>
                  </p:nvSpPr>
                  <p:spPr>
                    <a:xfrm rot="5400000">
                      <a:off x="3005709" y="3028059"/>
                      <a:ext cx="1065512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 smtClean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 smtClean="0"/>
                        <a:t>interface</a:t>
                      </a:r>
                      <a:endParaRPr lang="de-DE" sz="1200" dirty="0"/>
                    </a:p>
                  </p:txBody>
                </p:sp>
              </p:grpSp>
              <p:grpSp>
                <p:nvGrpSpPr>
                  <p:cNvPr id="24" name="Gruppieren 23"/>
                  <p:cNvGrpSpPr/>
                  <p:nvPr/>
                </p:nvGrpSpPr>
                <p:grpSpPr>
                  <a:xfrm>
                    <a:off x="1499236" y="2937771"/>
                    <a:ext cx="1847288" cy="455244"/>
                    <a:chOff x="1369561" y="1432448"/>
                    <a:chExt cx="1847288" cy="455244"/>
                  </a:xfrm>
                  <a:solidFill>
                    <a:srgbClr val="83ABFB"/>
                  </a:solidFill>
                </p:grpSpPr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1373482" y="1438757"/>
                      <a:ext cx="1816466" cy="43933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3" name="Textfeld 62"/>
                    <p:cNvSpPr txBox="1"/>
                    <p:nvPr/>
                  </p:nvSpPr>
                  <p:spPr>
                    <a:xfrm>
                      <a:off x="1369561" y="1432448"/>
                      <a:ext cx="1847288" cy="4552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000" dirty="0" err="1" smtClean="0"/>
                        <a:t>Node</a:t>
                      </a:r>
                      <a:r>
                        <a:rPr lang="de-DE" sz="1000" dirty="0" smtClean="0"/>
                        <a:t> – User </a:t>
                      </a:r>
                    </a:p>
                    <a:p>
                      <a:pPr algn="ctr"/>
                      <a:r>
                        <a:rPr lang="de-DE" sz="1000" dirty="0" smtClean="0"/>
                        <a:t>Kommunikationsmanager</a:t>
                      </a:r>
                      <a:endParaRPr lang="de-DE" sz="1000" dirty="0"/>
                    </a:p>
                  </p:txBody>
                </p:sp>
              </p:grpSp>
              <p:cxnSp>
                <p:nvCxnSpPr>
                  <p:cNvPr id="25" name="Gewinkelter Verbinder 24"/>
                  <p:cNvCxnSpPr>
                    <a:stCxn id="72" idx="3"/>
                    <a:endCxn id="77" idx="1"/>
                  </p:cNvCxnSpPr>
                  <p:nvPr/>
                </p:nvCxnSpPr>
                <p:spPr>
                  <a:xfrm flipV="1">
                    <a:off x="4118439" y="1155850"/>
                    <a:ext cx="1821713" cy="2144099"/>
                  </a:xfrm>
                  <a:prstGeom prst="bentConnector3">
                    <a:avLst/>
                  </a:prstGeom>
                  <a:ln w="25400">
                    <a:solidFill>
                      <a:schemeClr val="accent2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uppieren 25"/>
                  <p:cNvGrpSpPr/>
                  <p:nvPr/>
                </p:nvGrpSpPr>
                <p:grpSpPr>
                  <a:xfrm>
                    <a:off x="5796136" y="2355973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46" name="Rechteck 45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8" name="Rechteck 47"/>
                    <p:cNvSpPr/>
                    <p:nvPr/>
                  </p:nvSpPr>
                  <p:spPr>
                    <a:xfrm>
                      <a:off x="6732240" y="1081250"/>
                      <a:ext cx="1872208" cy="8952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9" name="Rechteck 48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Textfeld 49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2</a:t>
                      </a:r>
                      <a:endParaRPr lang="de-DE" sz="1400" b="1" dirty="0"/>
                    </a:p>
                  </p:txBody>
                </p:sp>
                <p:sp>
                  <p:nvSpPr>
                    <p:cNvPr id="51" name="Textfeld 50"/>
                    <p:cNvSpPr txBox="1"/>
                    <p:nvPr/>
                  </p:nvSpPr>
                  <p:spPr>
                    <a:xfrm rot="5400000">
                      <a:off x="5422165" y="890340"/>
                      <a:ext cx="1557971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52" name="Gruppieren 51"/>
                    <p:cNvGrpSpPr/>
                    <p:nvPr/>
                  </p:nvGrpSpPr>
                  <p:grpSpPr>
                    <a:xfrm>
                      <a:off x="6796196" y="683190"/>
                      <a:ext cx="1736244" cy="286972"/>
                      <a:chOff x="904450" y="1772340"/>
                      <a:chExt cx="1736244" cy="277000"/>
                    </a:xfrm>
                  </p:grpSpPr>
                  <p:sp>
                    <p:nvSpPr>
                      <p:cNvPr id="60" name="Rechteck 59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61" name="Textfeld 60"/>
                      <p:cNvSpPr txBox="1"/>
                      <p:nvPr/>
                    </p:nvSpPr>
                    <p:spPr>
                      <a:xfrm>
                        <a:off x="1103239" y="1772340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6811839" y="1152689"/>
                      <a:ext cx="1720601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6" name="Rechteck 55"/>
                    <p:cNvSpPr/>
                    <p:nvPr/>
                  </p:nvSpPr>
                  <p:spPr>
                    <a:xfrm>
                      <a:off x="6811840" y="1625634"/>
                      <a:ext cx="1720599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55" name="Gerader Verbinder 54"/>
                    <p:cNvCxnSpPr>
                      <a:stCxn id="58" idx="2"/>
                      <a:endCxn id="56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5803696" y="4451299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30" name="Rechteck 29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" name="Rechteck 30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" name="Rechteck 31"/>
                    <p:cNvSpPr/>
                    <p:nvPr/>
                  </p:nvSpPr>
                  <p:spPr>
                    <a:xfrm>
                      <a:off x="6732240" y="1081250"/>
                      <a:ext cx="1872208" cy="8952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" name="Rechteck 32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" name="Textfeld 33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3</a:t>
                      </a:r>
                      <a:endParaRPr lang="de-DE" sz="1400" b="1" dirty="0"/>
                    </a:p>
                  </p:txBody>
                </p:sp>
                <p:sp>
                  <p:nvSpPr>
                    <p:cNvPr id="35" name="Textfeld 34"/>
                    <p:cNvSpPr txBox="1"/>
                    <p:nvPr/>
                  </p:nvSpPr>
                  <p:spPr>
                    <a:xfrm rot="5400000">
                      <a:off x="5422165" y="890340"/>
                      <a:ext cx="1557971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36" name="Gruppieren 35"/>
                    <p:cNvGrpSpPr/>
                    <p:nvPr/>
                  </p:nvGrpSpPr>
                  <p:grpSpPr>
                    <a:xfrm>
                      <a:off x="6796196" y="682913"/>
                      <a:ext cx="1736244" cy="287251"/>
                      <a:chOff x="904450" y="1772071"/>
                      <a:chExt cx="1736244" cy="277269"/>
                    </a:xfrm>
                  </p:grpSpPr>
                  <p:sp>
                    <p:nvSpPr>
                      <p:cNvPr id="44" name="Rechteck 43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45" name="Textfeld 44"/>
                      <p:cNvSpPr txBox="1"/>
                      <p:nvPr/>
                    </p:nvSpPr>
                    <p:spPr>
                      <a:xfrm>
                        <a:off x="1105541" y="1772071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sp>
                  <p:nvSpPr>
                    <p:cNvPr id="42" name="Rechteck 41"/>
                    <p:cNvSpPr/>
                    <p:nvPr/>
                  </p:nvSpPr>
                  <p:spPr>
                    <a:xfrm>
                      <a:off x="6811839" y="1152689"/>
                      <a:ext cx="1720601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Rechteck 39"/>
                    <p:cNvSpPr/>
                    <p:nvPr/>
                  </p:nvSpPr>
                  <p:spPr>
                    <a:xfrm>
                      <a:off x="6811840" y="1625640"/>
                      <a:ext cx="1720599" cy="2869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9" name="Gerader Verbinder 38"/>
                    <p:cNvCxnSpPr>
                      <a:stCxn id="42" idx="2"/>
                      <a:endCxn id="40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Gewinkelter Verbinder 27"/>
                  <p:cNvCxnSpPr>
                    <a:stCxn id="72" idx="3"/>
                  </p:cNvCxnSpPr>
                  <p:nvPr/>
                </p:nvCxnSpPr>
                <p:spPr>
                  <a:xfrm flipV="1">
                    <a:off x="4118439" y="3298629"/>
                    <a:ext cx="1817873" cy="1320"/>
                  </a:xfrm>
                  <a:prstGeom prst="bentConnector3">
                    <a:avLst/>
                  </a:prstGeom>
                  <a:ln w="25400">
                    <a:solidFill>
                      <a:schemeClr val="accent2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winkelter Verbinder 28"/>
                  <p:cNvCxnSpPr>
                    <a:stCxn id="72" idx="3"/>
                  </p:cNvCxnSpPr>
                  <p:nvPr/>
                </p:nvCxnSpPr>
                <p:spPr>
                  <a:xfrm>
                    <a:off x="4118439" y="3299949"/>
                    <a:ext cx="1817873" cy="2145275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Gewinkelter Verbinder 11"/>
                <p:cNvCxnSpPr>
                  <a:stCxn id="64" idx="1"/>
                  <a:endCxn id="14" idx="3"/>
                </p:cNvCxnSpPr>
                <p:nvPr/>
              </p:nvCxnSpPr>
              <p:spPr>
                <a:xfrm rot="10800000" flipV="1">
                  <a:off x="1342470" y="2936959"/>
                  <a:ext cx="457999" cy="7344"/>
                </a:xfrm>
                <a:prstGeom prst="bentConnector3">
                  <a:avLst>
                    <a:gd name="adj1" fmla="val 50000"/>
                  </a:avLst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uppieren 12"/>
                <p:cNvGrpSpPr/>
                <p:nvPr/>
              </p:nvGrpSpPr>
              <p:grpSpPr>
                <a:xfrm>
                  <a:off x="131880" y="2351663"/>
                  <a:ext cx="1210589" cy="1185280"/>
                  <a:chOff x="131880" y="2358013"/>
                  <a:chExt cx="1210589" cy="1185280"/>
                </a:xfrm>
              </p:grpSpPr>
              <p:sp>
                <p:nvSpPr>
                  <p:cNvPr id="14" name="Rechteck 13"/>
                  <p:cNvSpPr/>
                  <p:nvPr/>
                </p:nvSpPr>
                <p:spPr>
                  <a:xfrm>
                    <a:off x="131880" y="2358013"/>
                    <a:ext cx="1210589" cy="118528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Textfeld 14"/>
                  <p:cNvSpPr txBox="1"/>
                  <p:nvPr/>
                </p:nvSpPr>
                <p:spPr>
                  <a:xfrm>
                    <a:off x="284232" y="3206623"/>
                    <a:ext cx="90120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dirty="0" smtClean="0"/>
                      <a:t>Benutzer</a:t>
                    </a:r>
                    <a:endParaRPr lang="de-DE" sz="1400" dirty="0"/>
                  </a:p>
                </p:txBody>
              </p:sp>
            </p:grpSp>
          </p:grpSp>
          <p:pic>
            <p:nvPicPr>
              <p:cNvPr id="90" name="Grafik 89">
                <a:extLst>
                  <a:ext uri="{FF2B5EF4-FFF2-40B4-BE49-F238E27FC236}">
                    <a16:creationId xmlns:a16="http://schemas.microsoft.com/office/drawing/2014/main" id="{661DC29F-D068-D8D7-552F-D92CC6650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6648" y="3080612"/>
                <a:ext cx="1296144" cy="1296144"/>
              </a:xfrm>
              <a:prstGeom prst="rect">
                <a:avLst/>
              </a:prstGeom>
              <a:noFill/>
            </p:spPr>
          </p:pic>
        </p:grpSp>
        <p:sp>
          <p:nvSpPr>
            <p:cNvPr id="91" name="Textfeld 90"/>
            <p:cNvSpPr txBox="1"/>
            <p:nvPr/>
          </p:nvSpPr>
          <p:spPr>
            <a:xfrm>
              <a:off x="10035997" y="3806978"/>
              <a:ext cx="1502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Container </a:t>
              </a:r>
              <a:r>
                <a:rPr lang="de-DE" sz="1000" dirty="0"/>
                <a:t>Umgebung </a:t>
              </a:r>
              <a:r>
                <a:rPr lang="de-DE" sz="1000" dirty="0" smtClean="0"/>
                <a:t>1</a:t>
              </a:r>
              <a:endParaRPr lang="de-DE" sz="10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027117" y="4223273"/>
              <a:ext cx="1524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Container Umgebung </a:t>
              </a:r>
              <a:r>
                <a:rPr lang="de-DE" sz="1000" dirty="0" smtClean="0"/>
                <a:t>N</a:t>
              </a:r>
              <a:endParaRPr lang="de-DE" sz="1000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0052447" y="5644304"/>
              <a:ext cx="1502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Container </a:t>
              </a:r>
              <a:r>
                <a:rPr lang="de-DE" sz="1000" dirty="0"/>
                <a:t>Umgebung </a:t>
              </a:r>
              <a:r>
                <a:rPr lang="de-DE" sz="1000" dirty="0" smtClean="0"/>
                <a:t>1</a:t>
              </a:r>
              <a:endParaRPr lang="de-DE" sz="1000" dirty="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043567" y="6060599"/>
              <a:ext cx="1524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Container Umgebung </a:t>
              </a:r>
              <a:r>
                <a:rPr lang="de-DE" sz="1000" dirty="0" smtClean="0"/>
                <a:t>N</a:t>
              </a:r>
              <a:endParaRPr lang="de-DE" sz="1000" dirty="0"/>
            </a:p>
          </p:txBody>
        </p:sp>
      </p:grpSp>
      <p:sp>
        <p:nvSpPr>
          <p:cNvPr id="102" name="Rechteck 101"/>
          <p:cNvSpPr/>
          <p:nvPr/>
        </p:nvSpPr>
        <p:spPr>
          <a:xfrm>
            <a:off x="548559" y="52128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Softwarekomponenten können in die Container platziert </a:t>
            </a:r>
            <a:r>
              <a:rPr lang="de-DE" dirty="0" smtClean="0"/>
              <a:t>werden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Kommunikationsinterface </a:t>
            </a:r>
            <a:r>
              <a:rPr lang="de-DE" dirty="0"/>
              <a:t>modular </a:t>
            </a:r>
          </a:p>
          <a:p>
            <a:r>
              <a:rPr lang="de-DE" dirty="0"/>
              <a:t>     austauschbar</a:t>
            </a:r>
          </a:p>
        </p:txBody>
      </p:sp>
    </p:spTree>
    <p:extLst>
      <p:ext uri="{BB962C8B-B14F-4D97-AF65-F5344CB8AC3E}">
        <p14:creationId xmlns:p14="http://schemas.microsoft.com/office/powerpoint/2010/main" val="2587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Softwarearchitektur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863752" y="5589240"/>
            <a:ext cx="889987" cy="373978"/>
            <a:chOff x="6930372" y="5513525"/>
            <a:chExt cx="889987" cy="373978"/>
          </a:xfrm>
        </p:grpSpPr>
        <p:sp>
          <p:nvSpPr>
            <p:cNvPr id="7" name="Rechteck 6"/>
            <p:cNvSpPr/>
            <p:nvPr/>
          </p:nvSpPr>
          <p:spPr>
            <a:xfrm>
              <a:off x="6930372" y="5513525"/>
              <a:ext cx="88998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930372" y="5518171"/>
              <a:ext cx="889987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Socket</a:t>
              </a:r>
              <a:endParaRPr lang="de-DE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839416" y="5448931"/>
            <a:ext cx="1440160" cy="646331"/>
            <a:chOff x="3431704" y="5373216"/>
            <a:chExt cx="1440160" cy="646331"/>
          </a:xfrm>
        </p:grpSpPr>
        <p:sp>
          <p:nvSpPr>
            <p:cNvPr id="6" name="Rechteck 5"/>
            <p:cNvSpPr/>
            <p:nvPr/>
          </p:nvSpPr>
          <p:spPr>
            <a:xfrm>
              <a:off x="3431704" y="5373216"/>
              <a:ext cx="1440160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503712" y="5511716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Applikation</a:t>
              </a:r>
              <a:endParaRPr lang="de-DE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096000" y="5418947"/>
            <a:ext cx="2088232" cy="719210"/>
            <a:chOff x="8555766" y="5359785"/>
            <a:chExt cx="2088232" cy="719210"/>
          </a:xfrm>
        </p:grpSpPr>
        <p:sp>
          <p:nvSpPr>
            <p:cNvPr id="8" name="Rechteck 7"/>
            <p:cNvSpPr/>
            <p:nvPr/>
          </p:nvSpPr>
          <p:spPr>
            <a:xfrm>
              <a:off x="8555766" y="5359785"/>
              <a:ext cx="2088232" cy="7192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676793" y="5396224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Kommunikations-</a:t>
              </a:r>
            </a:p>
            <a:p>
              <a:pPr algn="ctr"/>
              <a:r>
                <a:rPr lang="de-DE" dirty="0" err="1" smtClean="0"/>
                <a:t>schnittstelle</a:t>
              </a:r>
              <a:endParaRPr lang="de-DE" dirty="0"/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23392" y="1240787"/>
            <a:ext cx="540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Anwendungsbedingt sind verschiedene Kommunikationsprotokolle nötig: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ASOA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ROS2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DDS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Modulare Kommunikationsinterface wird über Prozess zu Prozess Kommunikation erreicht, Interface hierdurch einfach austauschbar</a:t>
            </a:r>
          </a:p>
          <a:p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Kommunikation mit Applikation über definierte JSON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cxnSp>
        <p:nvCxnSpPr>
          <p:cNvPr id="15" name="Gerade Verbindung mit Pfeil 14"/>
          <p:cNvCxnSpPr>
            <a:stCxn id="6" idx="3"/>
            <a:endCxn id="9" idx="1"/>
          </p:cNvCxnSpPr>
          <p:nvPr/>
        </p:nvCxnSpPr>
        <p:spPr>
          <a:xfrm>
            <a:off x="2279576" y="5772097"/>
            <a:ext cx="1584176" cy="64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3"/>
            <a:endCxn id="8" idx="1"/>
          </p:cNvCxnSpPr>
          <p:nvPr/>
        </p:nvCxnSpPr>
        <p:spPr>
          <a:xfrm>
            <a:off x="4753739" y="5778552"/>
            <a:ext cx="13422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704018" y="538290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JSON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24759" y="54092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JSON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3"/>
          </p:cNvCxnSpPr>
          <p:nvPr/>
        </p:nvCxnSpPr>
        <p:spPr>
          <a:xfrm flipV="1">
            <a:off x="8184232" y="5778551"/>
            <a:ext cx="2232248" cy="1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8581270" y="5382909"/>
            <a:ext cx="17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Pub/Sub Topics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51383" y="4797152"/>
            <a:ext cx="7958417" cy="1584176"/>
          </a:xfrm>
          <a:prstGeom prst="rect">
            <a:avLst/>
          </a:prstGeom>
          <a:noFill/>
          <a:ln w="254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0443903" y="4795343"/>
            <a:ext cx="1248904" cy="1584176"/>
          </a:xfrm>
          <a:prstGeom prst="rect">
            <a:avLst/>
          </a:prstGeom>
          <a:noFill/>
          <a:ln w="254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347637" y="487365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Fahrzeugsteuergerät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10515373" y="52245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7140116" y="1388595"/>
            <a:ext cx="4160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cs typeface="Arial" panose="020B0604020202020204" pitchFamily="34" charset="0"/>
              </a:rPr>
              <a:t>JSON Beispiel:</a:t>
            </a:r>
          </a:p>
          <a:p>
            <a:endParaRPr lang="de-DE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Node_ID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Target_Node_ID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Message_Type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Container_Name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Binary_Name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"Action": {}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Gerade Verbindung 61"/>
          <p:cNvCxnSpPr/>
          <p:nvPr/>
        </p:nvCxnSpPr>
        <p:spPr>
          <a:xfrm>
            <a:off x="6456040" y="1388595"/>
            <a:ext cx="0" cy="31401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02901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12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1297" y="1249244"/>
            <a:ext cx="4249032" cy="5151600"/>
          </a:xfrm>
        </p:spPr>
        <p:txBody>
          <a:bodyPr/>
          <a:lstStyle/>
          <a:p>
            <a:r>
              <a:rPr lang="de-DE" sz="1600" dirty="0" smtClean="0"/>
              <a:t>Funktionale Implementierung für Container Manager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</a:t>
            </a:r>
            <a:r>
              <a:rPr lang="de-DE" sz="1600" dirty="0" err="1" smtClean="0"/>
              <a:t>Node</a:t>
            </a:r>
            <a:r>
              <a:rPr lang="de-DE" sz="1600" dirty="0" smtClean="0"/>
              <a:t>“:</a:t>
            </a:r>
          </a:p>
          <a:p>
            <a:pPr lvl="1"/>
            <a:r>
              <a:rPr lang="de-DE" sz="1600" dirty="0" smtClean="0"/>
              <a:t>Kann isolierte Laufzeitumgebungen erstellen (Container)</a:t>
            </a:r>
          </a:p>
          <a:p>
            <a:pPr lvl="1"/>
            <a:r>
              <a:rPr lang="de-DE" sz="1600" dirty="0" smtClean="0"/>
              <a:t>Kann für die Architektur kompilierte Programme vom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Manager laden und ausführen</a:t>
            </a:r>
          </a:p>
          <a:p>
            <a:pPr lvl="1"/>
            <a:endParaRPr lang="de-DE" sz="1600" dirty="0"/>
          </a:p>
          <a:p>
            <a:pPr marL="360000" lvl="1" indent="0">
              <a:buNone/>
            </a:pPr>
            <a:endParaRPr lang="de-DE" sz="1600" dirty="0" smtClean="0"/>
          </a:p>
          <a:p>
            <a:r>
              <a:rPr lang="de-DE" sz="1600" dirty="0"/>
              <a:t>F</a:t>
            </a:r>
            <a:r>
              <a:rPr lang="de-DE" sz="1600" dirty="0" smtClean="0"/>
              <a:t>unktionale Implementierung für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Manager“:</a:t>
            </a:r>
          </a:p>
          <a:p>
            <a:pPr lvl="1"/>
            <a:r>
              <a:rPr lang="de-DE" sz="1600" dirty="0" smtClean="0"/>
              <a:t>Erkennt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Nodes“ im </a:t>
            </a:r>
            <a:r>
              <a:rPr lang="de-DE" sz="1600" dirty="0" err="1" smtClean="0"/>
              <a:t>netzwerk</a:t>
            </a:r>
            <a:r>
              <a:rPr lang="de-DE" sz="1600" dirty="0" smtClean="0"/>
              <a:t> und erfasst deren Zustand</a:t>
            </a:r>
          </a:p>
          <a:p>
            <a:pPr lvl="1"/>
            <a:r>
              <a:rPr lang="de-DE" sz="1600" dirty="0" smtClean="0"/>
              <a:t>Kann Container auf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Nodes“ verwalten</a:t>
            </a:r>
          </a:p>
          <a:p>
            <a:pPr lvl="1"/>
            <a:r>
              <a:rPr lang="de-DE" sz="1600" dirty="0" smtClean="0"/>
              <a:t>Kann Programme auf die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Nodes“ kopieren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1864" y="1412776"/>
            <a:ext cx="6958865" cy="493412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Fortschritt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Nächste Schritte</a:t>
            </a:r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Erprobung des digitalen Zwillings mit der Applikation 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Laufzeitumgebung auch über </a:t>
            </a:r>
            <a:r>
              <a:rPr lang="de-DE" sz="1200" dirty="0" err="1" smtClean="0"/>
              <a:t>Runtime</a:t>
            </a:r>
            <a:r>
              <a:rPr lang="de-DE" sz="1200" dirty="0" smtClean="0"/>
              <a:t> Manager übertragbar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</a:t>
            </a:r>
            <a:r>
              <a:rPr lang="de-DE" sz="1200" dirty="0" err="1" smtClean="0"/>
              <a:t>Scheduling</a:t>
            </a: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err="1" smtClean="0"/>
              <a:t>Scheduling</a:t>
            </a:r>
            <a:r>
              <a:rPr lang="de-DE" sz="1200" dirty="0" smtClean="0"/>
              <a:t> Algorithmus implementieren</a:t>
            </a:r>
          </a:p>
          <a:p>
            <a:pPr marL="1588" lvl="1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tabLst>
                <a:tab pos="1085850" algn="l"/>
              </a:tabLst>
            </a:pP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Zusammenfassung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/>
              <a:t>Durch zunehmende Automatisierung der Fahrfunktionen in Straßenfahrzeugen wird zunehmend leistungsfähigere Hardware verbaut.</a:t>
            </a:r>
          </a:p>
          <a:p>
            <a:pPr>
              <a:spcAft>
                <a:spcPts val="600"/>
              </a:spcAft>
            </a:pPr>
            <a:r>
              <a:rPr lang="de-DE" sz="1200" dirty="0" smtClean="0"/>
              <a:t>Diese Ressourcen werden nicht in jeder Situation effektiv genutzt. Zusätzlich nimmt Rechenleistungsbedarf durch zunehmende Digitalisierung im Alltag zu.</a:t>
            </a:r>
          </a:p>
          <a:p>
            <a:pPr>
              <a:spcAft>
                <a:spcPts val="600"/>
              </a:spcAft>
            </a:pPr>
            <a:endParaRPr lang="de-DE" sz="1200" dirty="0" smtClean="0"/>
          </a:p>
          <a:p>
            <a:pPr>
              <a:spcAft>
                <a:spcPts val="600"/>
              </a:spcAft>
            </a:pPr>
            <a:r>
              <a:rPr lang="de-DE" sz="1200" dirty="0" smtClean="0"/>
              <a:t>Durch die Bereitstellung ungenutzte Rechenleistung von Fahrzeugen können externe Auftraggeber ihre Berechnungen wie in einem Cloud-Dienst durch das verteilte Rechnen auf Fahrzeugen ausführen lassen. Hierdurch lassen sich Ressourcen in Server und Netzwerkinfrastruktur einsparen. 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6219"/>
            <a:ext cx="5425367" cy="330888"/>
            <a:chOff x="1218506" y="2016408"/>
            <a:chExt cx="6450609" cy="393417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bg1"/>
                  </a:solidFill>
                </a:rPr>
                <a:t>Orientierung</a:t>
              </a: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Fokussierung</a:t>
                </a: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Wissenschaftliche Untersuchung</a:t>
                </a: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6408"/>
              <a:ext cx="1406320" cy="390740"/>
              <a:chOff x="6262795" y="2016408"/>
              <a:chExt cx="1406320" cy="390740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6408"/>
                <a:ext cx="1406320" cy="390740"/>
                <a:chOff x="2939277" y="1455488"/>
                <a:chExt cx="1049884" cy="390740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5488"/>
                  <a:ext cx="811874" cy="39073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Abschlussphase</a:t>
                </a: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4604024" y="1983462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55361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8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1465378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02" y="2423643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AP 2.1.7 Plattformkomponente zur Nutzung von Fahrzeugrechner-Ressourcen für internes und externes verteiltes </a:t>
            </a:r>
            <a:r>
              <a:rPr lang="de-DE" dirty="0" smtClean="0"/>
              <a:t>Rechnen (20 PM):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Implementierung von Applikationen, </a:t>
            </a:r>
            <a:r>
              <a:rPr lang="de-DE" dirty="0" smtClean="0"/>
              <a:t>die </a:t>
            </a:r>
            <a:r>
              <a:rPr lang="de-DE" dirty="0"/>
              <a:t>Rechenressourcennutzung ermöglichen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1156411"/>
            <a:ext cx="3486036" cy="11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</a:t>
            </a:r>
            <a:r>
              <a:rPr lang="de-DE" dirty="0" smtClean="0"/>
              <a:t>				Fahrzeugtechnik </a:t>
            </a:r>
            <a:r>
              <a:rPr lang="de-DE" dirty="0"/>
              <a:t>an </a:t>
            </a:r>
            <a:r>
              <a:rPr lang="de-DE" dirty="0" smtClean="0"/>
              <a:t>der </a:t>
            </a:r>
            <a:r>
              <a:rPr lang="de-DE" dirty="0"/>
              <a:t>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Hardwareentwicklung: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Schaltplan, </a:t>
            </a:r>
            <a:r>
              <a:rPr lang="de-DE" sz="1400" dirty="0" err="1" smtClean="0"/>
              <a:t>Platinendesign</a:t>
            </a:r>
            <a:r>
              <a:rPr lang="de-DE" sz="1400" dirty="0" smtClean="0"/>
              <a:t>, </a:t>
            </a:r>
            <a:r>
              <a:rPr lang="de-DE" sz="1400" dirty="0" err="1" smtClean="0"/>
              <a:t>Testing</a:t>
            </a:r>
            <a:endParaRPr lang="de-DE" sz="1400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Softwareentwicklung: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Embedded Treiber, Betriebssystem, </a:t>
            </a:r>
            <a:r>
              <a:rPr lang="de-DE" sz="1400" dirty="0" err="1" smtClean="0"/>
              <a:t>Bootloader</a:t>
            </a:r>
            <a:r>
              <a:rPr lang="de-DE" sz="1400" dirty="0" smtClean="0"/>
              <a:t>, Funktionssoftware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Simulation und modellbasierte </a:t>
            </a:r>
            <a:r>
              <a:rPr lang="de-DE" sz="1400" dirty="0" smtClean="0"/>
              <a:t>Softwareentwicklung: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Motorregelung, State </a:t>
            </a:r>
            <a:r>
              <a:rPr lang="de-DE" sz="1400" dirty="0" err="1" smtClean="0"/>
              <a:t>Machine</a:t>
            </a:r>
            <a:endParaRPr lang="LID4096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 smtClean="0"/>
              <a:t>AUTOtech.agil</a:t>
            </a:r>
            <a:r>
              <a:rPr lang="de-DE" sz="1400" b="1" dirty="0" smtClean="0"/>
              <a:t>:</a:t>
            </a:r>
            <a:r>
              <a:rPr lang="de-DE" sz="1400" dirty="0" smtClean="0"/>
              <a:t> Softwareentwicklung</a:t>
            </a:r>
          </a:p>
          <a:p>
            <a:endParaRPr lang="de-DE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 smtClean="0"/>
              <a:t>UNICARagil</a:t>
            </a:r>
            <a:r>
              <a:rPr lang="de-DE" sz="1400" b="1" dirty="0" smtClean="0"/>
              <a:t>:</a:t>
            </a:r>
            <a:r>
              <a:rPr lang="de-DE" sz="1400" dirty="0" smtClean="0"/>
              <a:t> Softwareentwicklung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SPT:</a:t>
            </a:r>
            <a:r>
              <a:rPr lang="de-DE" sz="1400" dirty="0" smtClean="0"/>
              <a:t> </a:t>
            </a:r>
            <a:r>
              <a:rPr lang="de-DE" sz="1400" dirty="0" err="1"/>
              <a:t>Steer-by-Wire</a:t>
            </a:r>
            <a:r>
              <a:rPr lang="de-DE" sz="1400" dirty="0"/>
              <a:t> </a:t>
            </a:r>
            <a:r>
              <a:rPr lang="de-DE" sz="1400" dirty="0" smtClean="0"/>
              <a:t>Softwareentwicklung</a:t>
            </a:r>
          </a:p>
          <a:p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GKN:</a:t>
            </a:r>
            <a:r>
              <a:rPr lang="de-DE" sz="1400" dirty="0" smtClean="0"/>
              <a:t> </a:t>
            </a:r>
            <a:r>
              <a:rPr lang="de-DE" sz="1400" dirty="0"/>
              <a:t>Support für Steuergeräteentwicklung, Hardware </a:t>
            </a:r>
            <a:r>
              <a:rPr lang="de-DE" sz="1400" dirty="0" smtClean="0"/>
              <a:t>Tests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BCS:</a:t>
            </a:r>
            <a:r>
              <a:rPr lang="de-DE" sz="1400" dirty="0" smtClean="0"/>
              <a:t> </a:t>
            </a:r>
            <a:r>
              <a:rPr lang="de-DE" sz="1400" dirty="0" err="1"/>
              <a:t>Smartstick</a:t>
            </a:r>
            <a:endParaRPr lang="de-DE" sz="1400" dirty="0"/>
          </a:p>
          <a:p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1800809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3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smtClean="0"/>
              <a:t>Rechenressourcen </a:t>
            </a:r>
            <a:r>
              <a:rPr lang="de-DE" dirty="0"/>
              <a:t>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142187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8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-Learning 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Anwendungsbereich: Stark </a:t>
            </a:r>
            <a:r>
              <a:rPr lang="de-DE" dirty="0" err="1" smtClean="0"/>
              <a:t>parallelisierbare</a:t>
            </a:r>
            <a:r>
              <a:rPr lang="de-DE" dirty="0" smtClean="0"/>
              <a:t> </a:t>
            </a:r>
            <a:r>
              <a:rPr lang="de-DE" dirty="0"/>
              <a:t>Berechnungen: Neuronale Netze, Astronomie, Biologie, Wettermodelle, Finanzen</a:t>
            </a:r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7536160" y="1330795"/>
            <a:ext cx="4107941" cy="5261892"/>
            <a:chOff x="7248128" y="1340768"/>
            <a:chExt cx="4107941" cy="5261892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1340768"/>
              <a:ext cx="720080" cy="720080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8" y="1348408"/>
              <a:ext cx="720080" cy="720080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344" y="1340768"/>
              <a:ext cx="720080" cy="720080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214" y="1348408"/>
              <a:ext cx="720080" cy="7200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097" y="1350293"/>
              <a:ext cx="720080" cy="7200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2123331"/>
              <a:ext cx="720080" cy="720080"/>
            </a:xfrm>
            <a:prstGeom prst="rect">
              <a:avLst/>
            </a:prstGeom>
          </p:spPr>
        </p:pic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8" y="2130971"/>
              <a:ext cx="720080" cy="720080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344" y="2123331"/>
              <a:ext cx="720080" cy="720080"/>
            </a:xfrm>
            <a:prstGeom prst="rect">
              <a:avLst/>
            </a:prstGeom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214" y="2130971"/>
              <a:ext cx="720080" cy="720080"/>
            </a:xfrm>
            <a:prstGeom prst="rect">
              <a:avLst/>
            </a:prstGeom>
          </p:spPr>
        </p:pic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097" y="2132856"/>
              <a:ext cx="720080" cy="720080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7892" y="3894570"/>
              <a:ext cx="720080" cy="720080"/>
            </a:xfrm>
            <a:prstGeom prst="rect">
              <a:avLst/>
            </a:prstGeom>
          </p:spPr>
        </p:pic>
        <p:grpSp>
          <p:nvGrpSpPr>
            <p:cNvPr id="37" name="Gruppieren 36"/>
            <p:cNvGrpSpPr>
              <a:grpSpLocks noChangeAspect="1"/>
            </p:cNvGrpSpPr>
            <p:nvPr/>
          </p:nvGrpSpPr>
          <p:grpSpPr>
            <a:xfrm>
              <a:off x="7248128" y="5783529"/>
              <a:ext cx="819131" cy="819131"/>
              <a:chOff x="4843289" y="4914125"/>
              <a:chExt cx="1800200" cy="1800200"/>
            </a:xfrm>
          </p:grpSpPr>
          <p:pic>
            <p:nvPicPr>
              <p:cNvPr id="68" name="Grafik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38" name="Gruppieren 37"/>
            <p:cNvGrpSpPr>
              <a:grpSpLocks noChangeAspect="1"/>
            </p:cNvGrpSpPr>
            <p:nvPr/>
          </p:nvGrpSpPr>
          <p:grpSpPr>
            <a:xfrm>
              <a:off x="8180757" y="5773966"/>
              <a:ext cx="819131" cy="819131"/>
              <a:chOff x="4843289" y="4914125"/>
              <a:chExt cx="1800200" cy="1800200"/>
            </a:xfrm>
          </p:grpSpPr>
          <p:pic>
            <p:nvPicPr>
              <p:cNvPr id="66" name="Grafik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7" name="Grafik 6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39" name="Gruppieren 38"/>
            <p:cNvGrpSpPr>
              <a:grpSpLocks noChangeAspect="1"/>
            </p:cNvGrpSpPr>
            <p:nvPr/>
          </p:nvGrpSpPr>
          <p:grpSpPr>
            <a:xfrm>
              <a:off x="9113386" y="5783529"/>
              <a:ext cx="819131" cy="819131"/>
              <a:chOff x="4843289" y="4914125"/>
              <a:chExt cx="1800200" cy="1800200"/>
            </a:xfrm>
          </p:grpSpPr>
          <p:pic>
            <p:nvPicPr>
              <p:cNvPr id="64" name="Grafik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5" name="Grafik 6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0" name="Gruppieren 39"/>
            <p:cNvGrpSpPr>
              <a:grpSpLocks noChangeAspect="1"/>
            </p:cNvGrpSpPr>
            <p:nvPr/>
          </p:nvGrpSpPr>
          <p:grpSpPr>
            <a:xfrm>
              <a:off x="10046015" y="5773966"/>
              <a:ext cx="819131" cy="819131"/>
              <a:chOff x="4843289" y="4914125"/>
              <a:chExt cx="1800200" cy="1800200"/>
            </a:xfrm>
          </p:grpSpPr>
          <p:pic>
            <p:nvPicPr>
              <p:cNvPr id="62" name="Grafik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3" name="Grafik 6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1" name="Gruppieren 40"/>
            <p:cNvGrpSpPr>
              <a:grpSpLocks noChangeAspect="1"/>
            </p:cNvGrpSpPr>
            <p:nvPr/>
          </p:nvGrpSpPr>
          <p:grpSpPr>
            <a:xfrm>
              <a:off x="7739051" y="5088027"/>
              <a:ext cx="819131" cy="819131"/>
              <a:chOff x="4843289" y="4914125"/>
              <a:chExt cx="1800200" cy="1800200"/>
            </a:xfrm>
          </p:grpSpPr>
          <p:pic>
            <p:nvPicPr>
              <p:cNvPr id="60" name="Grafik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1" name="Grafik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2" name="Gruppieren 41"/>
            <p:cNvGrpSpPr>
              <a:grpSpLocks noChangeAspect="1"/>
            </p:cNvGrpSpPr>
            <p:nvPr/>
          </p:nvGrpSpPr>
          <p:grpSpPr>
            <a:xfrm>
              <a:off x="8671680" y="5078464"/>
              <a:ext cx="819131" cy="819131"/>
              <a:chOff x="4843289" y="4914125"/>
              <a:chExt cx="1800200" cy="1800200"/>
            </a:xfrm>
          </p:grpSpPr>
          <p:pic>
            <p:nvPicPr>
              <p:cNvPr id="58" name="Grafik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9" name="Grafik 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3" name="Gruppieren 42"/>
            <p:cNvGrpSpPr>
              <a:grpSpLocks noChangeAspect="1"/>
            </p:cNvGrpSpPr>
            <p:nvPr/>
          </p:nvGrpSpPr>
          <p:grpSpPr>
            <a:xfrm>
              <a:off x="9604309" y="5088027"/>
              <a:ext cx="819131" cy="819131"/>
              <a:chOff x="4843289" y="4914125"/>
              <a:chExt cx="1800200" cy="1800200"/>
            </a:xfrm>
          </p:grpSpPr>
          <p:pic>
            <p:nvPicPr>
              <p:cNvPr id="56" name="Grafik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7" name="Grafik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4" name="Gruppieren 43"/>
            <p:cNvGrpSpPr>
              <a:grpSpLocks noChangeAspect="1"/>
            </p:cNvGrpSpPr>
            <p:nvPr/>
          </p:nvGrpSpPr>
          <p:grpSpPr>
            <a:xfrm>
              <a:off x="10536938" y="5078464"/>
              <a:ext cx="819131" cy="819131"/>
              <a:chOff x="4843289" y="4914125"/>
              <a:chExt cx="1800200" cy="1800200"/>
            </a:xfrm>
          </p:grpSpPr>
          <p:pic>
            <p:nvPicPr>
              <p:cNvPr id="54" name="Grafik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5" name="Grafik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cxnSp>
          <p:nvCxnSpPr>
            <p:cNvPr id="45" name="Gewinkelter Verbinder 44"/>
            <p:cNvCxnSpPr>
              <a:stCxn id="61" idx="0"/>
              <a:endCxn id="36" idx="1"/>
            </p:cNvCxnSpPr>
            <p:nvPr/>
          </p:nvCxnSpPr>
          <p:spPr>
            <a:xfrm rot="5400000" flipH="1" flipV="1">
              <a:off x="8316546" y="4086682"/>
              <a:ext cx="833417" cy="1169275"/>
            </a:xfrm>
            <a:prstGeom prst="bentConnector2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winkelter Verbinder 45"/>
            <p:cNvCxnSpPr>
              <a:stCxn id="59" idx="0"/>
            </p:cNvCxnSpPr>
            <p:nvPr/>
          </p:nvCxnSpPr>
          <p:spPr>
            <a:xfrm rot="5400000" flipH="1" flipV="1">
              <a:off x="8985815" y="4696737"/>
              <a:ext cx="477159" cy="286296"/>
            </a:xfrm>
            <a:prstGeom prst="bentConnector3">
              <a:avLst>
                <a:gd name="adj1" fmla="val 101901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winkelter Verbinder 46"/>
            <p:cNvCxnSpPr>
              <a:stCxn id="57" idx="0"/>
            </p:cNvCxnSpPr>
            <p:nvPr/>
          </p:nvCxnSpPr>
          <p:spPr>
            <a:xfrm rot="16200000" flipV="1">
              <a:off x="9758489" y="4832640"/>
              <a:ext cx="510773" cy="1"/>
            </a:xfrm>
            <a:prstGeom prst="bentConnector3">
              <a:avLst>
                <a:gd name="adj1" fmla="val 50000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winkelter Verbinder 47"/>
            <p:cNvCxnSpPr>
              <a:stCxn id="55" idx="0"/>
            </p:cNvCxnSpPr>
            <p:nvPr/>
          </p:nvCxnSpPr>
          <p:spPr>
            <a:xfrm rot="16200000" flipV="1">
              <a:off x="10000241" y="4132201"/>
              <a:ext cx="1073399" cy="819128"/>
            </a:xfrm>
            <a:prstGeom prst="bentConnector3">
              <a:avLst>
                <a:gd name="adj1" fmla="val 99693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r Verbinder 48"/>
            <p:cNvCxnSpPr>
              <a:stCxn id="63" idx="0"/>
            </p:cNvCxnSpPr>
            <p:nvPr/>
          </p:nvCxnSpPr>
          <p:spPr>
            <a:xfrm rot="16200000" flipV="1">
              <a:off x="9484584" y="4802969"/>
              <a:ext cx="1624886" cy="317108"/>
            </a:xfrm>
            <a:prstGeom prst="bentConnector3">
              <a:avLst>
                <a:gd name="adj1" fmla="val 98654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winkelter Verbinder 49"/>
            <p:cNvCxnSpPr>
              <a:stCxn id="65" idx="0"/>
              <a:endCxn id="36" idx="2"/>
            </p:cNvCxnSpPr>
            <p:nvPr/>
          </p:nvCxnSpPr>
          <p:spPr>
            <a:xfrm rot="5400000" flipH="1" flipV="1">
              <a:off x="9016003" y="5121600"/>
              <a:ext cx="1168879" cy="154980"/>
            </a:xfrm>
            <a:prstGeom prst="bentConnector3">
              <a:avLst>
                <a:gd name="adj1" fmla="val 50000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winkelter Verbinder 50"/>
            <p:cNvCxnSpPr>
              <a:stCxn id="67" idx="0"/>
            </p:cNvCxnSpPr>
            <p:nvPr/>
          </p:nvCxnSpPr>
          <p:spPr>
            <a:xfrm rot="5400000" flipH="1" flipV="1">
              <a:off x="8290668" y="4746741"/>
              <a:ext cx="1326881" cy="727571"/>
            </a:xfrm>
            <a:prstGeom prst="bentConnector3">
              <a:avLst>
                <a:gd name="adj1" fmla="val 99224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winkelter Verbinder 51"/>
            <p:cNvCxnSpPr>
              <a:stCxn id="69" idx="0"/>
            </p:cNvCxnSpPr>
            <p:nvPr/>
          </p:nvCxnSpPr>
          <p:spPr>
            <a:xfrm rot="5400000" flipH="1" flipV="1">
              <a:off x="7626462" y="4081001"/>
              <a:ext cx="1733761" cy="1671297"/>
            </a:xfrm>
            <a:prstGeom prst="bentConnector3">
              <a:avLst>
                <a:gd name="adj1" fmla="val 101093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feil nach rechts 52"/>
            <p:cNvSpPr/>
            <p:nvPr/>
          </p:nvSpPr>
          <p:spPr>
            <a:xfrm rot="5400000">
              <a:off x="9369921" y="3090313"/>
              <a:ext cx="583820" cy="541372"/>
            </a:xfrm>
            <a:prstGeom prst="right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551384" y="1338435"/>
            <a:ext cx="66967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Verteiltes Rechnen ist bereits Stand der Technik in der Informationstechnik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Distributed Computing: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Rechencluster, zusammengesetzt aus mehreren Rechenzentren, die örtlich verteilt sind.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Geschäftsmodell wird als „Cloud Computing“ bezeichnet: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Rechenressourcen als „On-Demand“ Service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Rechenleistung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Speicherkapazitäten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Datenbanken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Netzwerk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Abrechnung nach Nutzung (</a:t>
            </a:r>
            <a:r>
              <a:rPr lang="de-DE" sz="1400" dirty="0" err="1" smtClean="0"/>
              <a:t>pay-as-you-go</a:t>
            </a:r>
            <a:r>
              <a:rPr lang="de-DE" sz="1400" dirty="0"/>
              <a:t>)</a:t>
            </a:r>
            <a:endParaRPr lang="de-DE" sz="1400" dirty="0" smtClean="0"/>
          </a:p>
          <a:p>
            <a:endParaRPr lang="de-DE" sz="1400" dirty="0" smtClean="0"/>
          </a:p>
          <a:p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Fahrzeuge können ebenfalls in Rechencluster (Distributed Computing) zusammengesetzt werden: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Bessere Ausnutzung der Ressourcen in Fahrzuständen wo die Rechenleistung lokal nicht benötigt wird (Parken)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/>
              <a:t>Wärmeerzeugung für z.B. Innenraum mit </a:t>
            </a:r>
            <a:r>
              <a:rPr lang="de-DE" sz="1400" dirty="0" smtClean="0"/>
              <a:t>Rechenleistung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Rechenleistung kann im Cloud Computing Modell zur Verfügung gestellt werden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Verteiltes Rechnen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9376" y="1249244"/>
            <a:ext cx="4752528" cy="515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400" b="1" dirty="0" smtClean="0"/>
              <a:t>Softwareverwaltung in der Informationstechnik:</a:t>
            </a:r>
          </a:p>
          <a:p>
            <a:r>
              <a:rPr lang="de-DE" sz="1400" dirty="0" smtClean="0"/>
              <a:t>Virtuelle Maschinen (virtuelles Betriebssystem)</a:t>
            </a:r>
          </a:p>
          <a:p>
            <a:r>
              <a:rPr lang="de-DE" sz="1400" dirty="0" smtClean="0"/>
              <a:t>Container (Virtualisierung innerhalb des Host Betriebssystems)</a:t>
            </a:r>
          </a:p>
          <a:p>
            <a:r>
              <a:rPr lang="de-DE" sz="1400" dirty="0" smtClean="0"/>
              <a:t>Package Manager</a:t>
            </a:r>
          </a:p>
          <a:p>
            <a:r>
              <a:rPr lang="de-DE" sz="1400" dirty="0" smtClean="0"/>
              <a:t>Manuelle Verwaltung</a:t>
            </a:r>
            <a:r>
              <a:rPr lang="de-DE" sz="1400" dirty="0"/>
              <a:t>	</a:t>
            </a:r>
            <a:endParaRPr lang="de-DE" sz="1400" dirty="0" smtClean="0"/>
          </a:p>
          <a:p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	Aufgrund von Sicherheitskriterien und	Sicherstellung der passenden Laufzeitumgebung 	werden heutzutage hauptsächlich Virtuelle 	Maschinen 	und Container verwendet.</a:t>
            </a:r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r>
              <a:rPr lang="de-DE" sz="1400" b="1" dirty="0" smtClean="0"/>
              <a:t>Beispiele für Container </a:t>
            </a:r>
            <a:r>
              <a:rPr lang="de-DE" sz="1400" b="1" dirty="0" err="1" smtClean="0"/>
              <a:t>Runtimes</a:t>
            </a:r>
            <a:r>
              <a:rPr lang="de-DE" sz="1400" b="1" dirty="0" smtClean="0"/>
              <a:t>:</a:t>
            </a:r>
          </a:p>
          <a:p>
            <a:r>
              <a:rPr lang="de-DE" sz="1400" dirty="0" smtClean="0"/>
              <a:t>Docker</a:t>
            </a:r>
          </a:p>
          <a:p>
            <a:r>
              <a:rPr lang="de-DE" sz="1400" dirty="0" err="1" smtClean="0"/>
              <a:t>Containerd</a:t>
            </a:r>
            <a:endParaRPr lang="de-DE" sz="1400" dirty="0" smtClean="0"/>
          </a:p>
          <a:p>
            <a:r>
              <a:rPr lang="de-DE" sz="1400" dirty="0" err="1" smtClean="0"/>
              <a:t>Mirantis</a:t>
            </a:r>
            <a:r>
              <a:rPr lang="de-DE" sz="1400" dirty="0" smtClean="0"/>
              <a:t> Container </a:t>
            </a:r>
            <a:r>
              <a:rPr lang="de-DE" sz="1400" dirty="0" err="1" smtClean="0"/>
              <a:t>Runtime</a:t>
            </a: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r>
              <a:rPr lang="de-DE" sz="1400" b="1" dirty="0"/>
              <a:t>Beispiele für Virtuelle Maschinen:</a:t>
            </a:r>
          </a:p>
          <a:p>
            <a:r>
              <a:rPr lang="de-DE" sz="1400" dirty="0" err="1"/>
              <a:t>Vmware</a:t>
            </a:r>
            <a:r>
              <a:rPr lang="de-DE" sz="1400" dirty="0"/>
              <a:t> </a:t>
            </a:r>
            <a:r>
              <a:rPr lang="de-DE" sz="1400" dirty="0" err="1"/>
              <a:t>vSphere</a:t>
            </a:r>
            <a:endParaRPr lang="de-DE" sz="1400" dirty="0"/>
          </a:p>
          <a:p>
            <a:r>
              <a:rPr lang="de-DE" sz="1400" dirty="0"/>
              <a:t>Microsoft Hyper-V</a:t>
            </a:r>
          </a:p>
          <a:p>
            <a:r>
              <a:rPr lang="de-DE" sz="1400" dirty="0"/>
              <a:t>KVM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12024" y="1249244"/>
            <a:ext cx="5518800" cy="515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400" b="1" dirty="0" smtClean="0"/>
              <a:t>Beispiele für Management Systeme:</a:t>
            </a:r>
          </a:p>
          <a:p>
            <a:r>
              <a:rPr lang="de-DE" sz="1400" dirty="0" err="1" smtClean="0"/>
              <a:t>Kubernetes</a:t>
            </a:r>
            <a:endParaRPr lang="de-DE" sz="1400" dirty="0" smtClean="0"/>
          </a:p>
          <a:p>
            <a:r>
              <a:rPr lang="de-DE" sz="1400" dirty="0" smtClean="0"/>
              <a:t>Docker </a:t>
            </a:r>
            <a:r>
              <a:rPr lang="de-DE" sz="1400" dirty="0" err="1" smtClean="0"/>
              <a:t>Swarm</a:t>
            </a:r>
            <a:endParaRPr lang="de-DE" sz="1400" dirty="0" smtClean="0"/>
          </a:p>
          <a:p>
            <a:r>
              <a:rPr lang="de-DE" sz="1400" dirty="0" smtClean="0"/>
              <a:t>Apache </a:t>
            </a:r>
            <a:r>
              <a:rPr lang="de-DE" sz="1400" dirty="0" err="1" smtClean="0"/>
              <a:t>Mesos</a:t>
            </a:r>
            <a:endParaRPr lang="de-DE" sz="1400" dirty="0" smtClean="0"/>
          </a:p>
          <a:p>
            <a:endParaRPr lang="de-DE" dirty="0"/>
          </a:p>
          <a:p>
            <a:pPr marL="360000" lvl="1" indent="0">
              <a:buNone/>
            </a:pPr>
            <a:endParaRPr 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509758" y="3068960"/>
            <a:ext cx="690601" cy="360040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97" y="2852936"/>
            <a:ext cx="6627619" cy="309634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883725" y="5927439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smtClean="0">
                <a:solidFill>
                  <a:schemeClr val="bg2"/>
                </a:solidFill>
              </a:rPr>
              <a:t>Kubernetes.io</a:t>
            </a:r>
            <a:endParaRPr lang="de-DE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1098</Words>
  <Application>Microsoft Office PowerPoint</Application>
  <PresentationFormat>Breitbild</PresentationFormat>
  <Paragraphs>312</Paragraphs>
  <Slides>21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I-Praesentation_Standard</vt:lpstr>
      <vt:lpstr>ika_Englisch</vt:lpstr>
      <vt:lpstr>think-cell Folie</vt:lpstr>
      <vt:lpstr>Verteiltes Rechnen mit Hilfe von autonomen Fahrzeugsteuergeräten</vt:lpstr>
      <vt:lpstr>Inhalt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Anforderungen und Anwendungsfälle</vt:lpstr>
      <vt:lpstr>Anforderungen und Anwendungsfälle</vt:lpstr>
      <vt:lpstr>Inhalt</vt:lpstr>
      <vt:lpstr>Softwarearchitektur</vt:lpstr>
      <vt:lpstr>Softwarearchitektur</vt:lpstr>
      <vt:lpstr>Inhalt</vt:lpstr>
      <vt:lpstr>Arbeitsfortschritt und nächste Schritte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Bilkei-Gorzo</cp:lastModifiedBy>
  <cp:revision>117</cp:revision>
  <dcterms:created xsi:type="dcterms:W3CDTF">2022-11-29T15:56:53Z</dcterms:created>
  <dcterms:modified xsi:type="dcterms:W3CDTF">2024-01-31T16:09:47Z</dcterms:modified>
</cp:coreProperties>
</file>