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80" r:id="rId3"/>
    <p:sldId id="256" r:id="rId4"/>
    <p:sldId id="257" r:id="rId5"/>
    <p:sldId id="274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31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1"/>
            <c:bubble3D val="0"/>
            <c:spPr>
              <a:solidFill>
                <a:srgbClr val="C00000"/>
              </a:solidFill>
            </c:spPr>
            <c:extLst>
              <c:ext xmlns:c16="http://schemas.microsoft.com/office/drawing/2014/chart" uri="{C3380CC4-5D6E-409C-BE32-E72D297353CC}">
                <c16:uniqueId val="{00000001-021A-4D62-9E23-5C7F6354814C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021A-4D62-9E23-5C7F6354814C}"/>
              </c:ext>
            </c:extLst>
          </c:dPt>
          <c:cat>
            <c:numRef>
              <c:f>Лист1!$A$2:$A$6</c:f>
              <c:numCache>
                <c:formatCode>General</c:formatCode>
                <c:ptCount val="5"/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</c:v>
                </c:pt>
                <c:pt idx="1">
                  <c:v>30</c:v>
                </c:pt>
                <c:pt idx="2">
                  <c:v>28</c:v>
                </c:pt>
                <c:pt idx="3">
                  <c:v>22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1A-4D62-9E23-5C7F63548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D4747-1C4D-4EC5-9AFE-791D4E3DA4B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E0CD240-0D55-404E-AD3B-D0E758DB68E3}">
      <dgm:prSet phldrT="[Текст]"/>
      <dgm:spPr>
        <a:solidFill>
          <a:srgbClr val="3C5C62"/>
        </a:solidFill>
      </dgm:spPr>
      <dgm:t>
        <a:bodyPr/>
        <a:lstStyle/>
        <a:p>
          <a:r>
            <a:rPr lang="ru-RU" dirty="0" smtClean="0"/>
            <a:t>признаки</a:t>
          </a:r>
          <a:endParaRPr lang="ru-RU" dirty="0"/>
        </a:p>
      </dgm:t>
    </dgm:pt>
    <dgm:pt modelId="{6B3CD966-60C3-431C-BD8C-2857D7BC2D9E}" type="parTrans" cxnId="{7FA826B6-D0FC-48A0-B820-A7F25C69040E}">
      <dgm:prSet/>
      <dgm:spPr/>
      <dgm:t>
        <a:bodyPr/>
        <a:lstStyle/>
        <a:p>
          <a:endParaRPr lang="ru-RU"/>
        </a:p>
      </dgm:t>
    </dgm:pt>
    <dgm:pt modelId="{2A7C26A5-5596-4EF8-AC75-BFA961F9ED2A}" type="sibTrans" cxnId="{7FA826B6-D0FC-48A0-B820-A7F25C69040E}">
      <dgm:prSet/>
      <dgm:spPr/>
      <dgm:t>
        <a:bodyPr/>
        <a:lstStyle/>
        <a:p>
          <a:endParaRPr lang="ru-RU"/>
        </a:p>
      </dgm:t>
    </dgm:pt>
    <dgm:pt modelId="{C8BA9F34-0FAE-4E03-9161-02DC53D29748}">
      <dgm:prSet phldrT="[Текст]"/>
      <dgm:spPr>
        <a:solidFill>
          <a:srgbClr val="3C5C62"/>
        </a:solidFill>
      </dgm:spPr>
      <dgm:t>
        <a:bodyPr/>
        <a:lstStyle/>
        <a:p>
          <a:r>
            <a:rPr lang="ru-RU" dirty="0" smtClean="0"/>
            <a:t>количественные</a:t>
          </a:r>
          <a:endParaRPr lang="ru-RU" dirty="0"/>
        </a:p>
      </dgm:t>
    </dgm:pt>
    <dgm:pt modelId="{0183A5CD-AA63-4572-955F-4A1A92CBE03E}" type="parTrans" cxnId="{234C339E-EB2E-4091-931D-0F3A7C4B01C6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9557E414-EC24-4A7B-875C-DE995DC2F02B}" type="sibTrans" cxnId="{234C339E-EB2E-4091-931D-0F3A7C4B01C6}">
      <dgm:prSet/>
      <dgm:spPr/>
      <dgm:t>
        <a:bodyPr/>
        <a:lstStyle/>
        <a:p>
          <a:endParaRPr lang="ru-RU"/>
        </a:p>
      </dgm:t>
    </dgm:pt>
    <dgm:pt modelId="{82109480-786D-4F14-AE98-E76BBF2AF944}">
      <dgm:prSet phldrT="[Текст]"/>
      <dgm:spPr>
        <a:solidFill>
          <a:srgbClr val="3C5C62"/>
        </a:solidFill>
      </dgm:spPr>
      <dgm:t>
        <a:bodyPr/>
        <a:lstStyle/>
        <a:p>
          <a:r>
            <a:rPr lang="ru-RU" dirty="0" smtClean="0"/>
            <a:t>качественные</a:t>
          </a:r>
          <a:endParaRPr lang="ru-RU" dirty="0"/>
        </a:p>
      </dgm:t>
    </dgm:pt>
    <dgm:pt modelId="{99091336-71DB-4B8F-8601-86CC71DFF336}" type="parTrans" cxnId="{4459DACC-FD1B-4B7A-B21C-241D7C63287F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555665B9-9647-41EA-9672-9617913A1807}" type="sibTrans" cxnId="{4459DACC-FD1B-4B7A-B21C-241D7C63287F}">
      <dgm:prSet/>
      <dgm:spPr/>
      <dgm:t>
        <a:bodyPr/>
        <a:lstStyle/>
        <a:p>
          <a:endParaRPr lang="ru-RU"/>
        </a:p>
      </dgm:t>
    </dgm:pt>
    <dgm:pt modelId="{F26FB6D0-F8D0-4FAE-BC57-A515921CAE04}">
      <dgm:prSet phldrT="[Текст]"/>
      <dgm:spPr>
        <a:solidFill>
          <a:srgbClr val="3C5C62"/>
        </a:solidFill>
      </dgm:spPr>
      <dgm:t>
        <a:bodyPr/>
        <a:lstStyle/>
        <a:p>
          <a:r>
            <a:rPr lang="ru-RU" dirty="0" smtClean="0"/>
            <a:t>номинальные</a:t>
          </a:r>
          <a:endParaRPr lang="ru-RU" dirty="0"/>
        </a:p>
      </dgm:t>
    </dgm:pt>
    <dgm:pt modelId="{42FE53EE-9D14-4581-A0A6-1019FBDB34DB}" type="parTrans" cxnId="{C185B61B-B972-4953-BA10-5508EF861C63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BC108ED3-B458-4CB9-959E-8C9B9E1E2B38}" type="sibTrans" cxnId="{C185B61B-B972-4953-BA10-5508EF861C63}">
      <dgm:prSet/>
      <dgm:spPr/>
      <dgm:t>
        <a:bodyPr/>
        <a:lstStyle/>
        <a:p>
          <a:endParaRPr lang="ru-RU"/>
        </a:p>
      </dgm:t>
    </dgm:pt>
    <dgm:pt modelId="{88092F4E-5B84-487F-81B4-079858505973}">
      <dgm:prSet/>
      <dgm:spPr>
        <a:solidFill>
          <a:srgbClr val="3C5C62"/>
        </a:solidFill>
      </dgm:spPr>
      <dgm:t>
        <a:bodyPr/>
        <a:lstStyle/>
        <a:p>
          <a:r>
            <a:rPr lang="ru-RU" dirty="0" smtClean="0"/>
            <a:t>порядковые</a:t>
          </a:r>
          <a:endParaRPr lang="ru-RU" dirty="0"/>
        </a:p>
      </dgm:t>
    </dgm:pt>
    <dgm:pt modelId="{F907FABD-19D2-46F6-8A8B-51496F7664FB}" type="parTrans" cxnId="{E8DB3930-9039-4DC2-8F43-2FADBD867F43}">
      <dgm:prSet/>
      <dgm:spPr>
        <a:ln>
          <a:solidFill>
            <a:schemeClr val="accent3">
              <a:lumMod val="50000"/>
            </a:schemeClr>
          </a:solidFill>
        </a:ln>
      </dgm:spPr>
      <dgm:t>
        <a:bodyPr/>
        <a:lstStyle/>
        <a:p>
          <a:endParaRPr lang="ru-RU"/>
        </a:p>
      </dgm:t>
    </dgm:pt>
    <dgm:pt modelId="{C8FD8E7E-F9FE-4101-8FDF-D595DA3FBBAF}" type="sibTrans" cxnId="{E8DB3930-9039-4DC2-8F43-2FADBD867F43}">
      <dgm:prSet/>
      <dgm:spPr/>
      <dgm:t>
        <a:bodyPr/>
        <a:lstStyle/>
        <a:p>
          <a:endParaRPr lang="ru-RU"/>
        </a:p>
      </dgm:t>
    </dgm:pt>
    <dgm:pt modelId="{5E605246-C038-4F7E-9306-32CD6CCBD207}" type="pres">
      <dgm:prSet presAssocID="{C53D4747-1C4D-4EC5-9AFE-791D4E3DA4B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9A23B28-A262-4197-9B20-93DCC72E384E}" type="pres">
      <dgm:prSet presAssocID="{BE0CD240-0D55-404E-AD3B-D0E758DB68E3}" presName="root1" presStyleCnt="0"/>
      <dgm:spPr/>
    </dgm:pt>
    <dgm:pt modelId="{3EDBA974-3370-4831-B2A6-F881B839CD04}" type="pres">
      <dgm:prSet presAssocID="{BE0CD240-0D55-404E-AD3B-D0E758DB68E3}" presName="LevelOneTextNode" presStyleLbl="node0" presStyleIdx="0" presStyleCnt="1" custScaleY="559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406397-52A6-4A6D-8DFD-AF2344F02407}" type="pres">
      <dgm:prSet presAssocID="{BE0CD240-0D55-404E-AD3B-D0E758DB68E3}" presName="level2hierChild" presStyleCnt="0"/>
      <dgm:spPr/>
    </dgm:pt>
    <dgm:pt modelId="{EB03545A-DD2F-47ED-8A4D-3DACA1061250}" type="pres">
      <dgm:prSet presAssocID="{0183A5CD-AA63-4572-955F-4A1A92CBE03E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D428C6A4-CD10-4007-A64B-7CEBC0397BC8}" type="pres">
      <dgm:prSet presAssocID="{0183A5CD-AA63-4572-955F-4A1A92CBE03E}" presName="connTx" presStyleLbl="parChTrans1D2" presStyleIdx="0" presStyleCnt="2"/>
      <dgm:spPr/>
      <dgm:t>
        <a:bodyPr/>
        <a:lstStyle/>
        <a:p>
          <a:endParaRPr lang="ru-RU"/>
        </a:p>
      </dgm:t>
    </dgm:pt>
    <dgm:pt modelId="{30CACE42-C39F-4B22-8DEF-473781AC822D}" type="pres">
      <dgm:prSet presAssocID="{C8BA9F34-0FAE-4E03-9161-02DC53D29748}" presName="root2" presStyleCnt="0"/>
      <dgm:spPr/>
    </dgm:pt>
    <dgm:pt modelId="{09B38EBE-CE12-4DAE-8748-320A1E23608B}" type="pres">
      <dgm:prSet presAssocID="{C8BA9F34-0FAE-4E03-9161-02DC53D29748}" presName="LevelTwoTextNode" presStyleLbl="node2" presStyleIdx="0" presStyleCnt="2" custScaleY="4637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38255AB-313F-4572-B54B-85EB91D9F353}" type="pres">
      <dgm:prSet presAssocID="{C8BA9F34-0FAE-4E03-9161-02DC53D29748}" presName="level3hierChild" presStyleCnt="0"/>
      <dgm:spPr/>
    </dgm:pt>
    <dgm:pt modelId="{D733E9D0-C4D3-4ADD-A44E-9F7C391FF6DA}" type="pres">
      <dgm:prSet presAssocID="{99091336-71DB-4B8F-8601-86CC71DFF336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9CCAC8C8-C7DD-48A1-8689-59730BFD78BD}" type="pres">
      <dgm:prSet presAssocID="{99091336-71DB-4B8F-8601-86CC71DFF336}" presName="connTx" presStyleLbl="parChTrans1D2" presStyleIdx="1" presStyleCnt="2"/>
      <dgm:spPr/>
      <dgm:t>
        <a:bodyPr/>
        <a:lstStyle/>
        <a:p>
          <a:endParaRPr lang="ru-RU"/>
        </a:p>
      </dgm:t>
    </dgm:pt>
    <dgm:pt modelId="{3C4DA08C-C7D7-46D5-8C69-9BFF17EF8E7B}" type="pres">
      <dgm:prSet presAssocID="{82109480-786D-4F14-AE98-E76BBF2AF944}" presName="root2" presStyleCnt="0"/>
      <dgm:spPr/>
    </dgm:pt>
    <dgm:pt modelId="{B243C9F8-B9EC-45AA-935D-38C929692277}" type="pres">
      <dgm:prSet presAssocID="{82109480-786D-4F14-AE98-E76BBF2AF944}" presName="LevelTwoTextNode" presStyleLbl="node2" presStyleIdx="1" presStyleCnt="2" custScaleY="5205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0EC0FB5-A1A9-4EC6-81EB-E28A8B117E28}" type="pres">
      <dgm:prSet presAssocID="{82109480-786D-4F14-AE98-E76BBF2AF944}" presName="level3hierChild" presStyleCnt="0"/>
      <dgm:spPr/>
    </dgm:pt>
    <dgm:pt modelId="{1012BD8B-8C3D-4FF9-9533-847B0FF51599}" type="pres">
      <dgm:prSet presAssocID="{42FE53EE-9D14-4581-A0A6-1019FBDB34DB}" presName="conn2-1" presStyleLbl="parChTrans1D3" presStyleIdx="0" presStyleCnt="2"/>
      <dgm:spPr/>
      <dgm:t>
        <a:bodyPr/>
        <a:lstStyle/>
        <a:p>
          <a:endParaRPr lang="ru-RU"/>
        </a:p>
      </dgm:t>
    </dgm:pt>
    <dgm:pt modelId="{E608E2BA-346B-445B-91A8-9CE0BA9219D4}" type="pres">
      <dgm:prSet presAssocID="{42FE53EE-9D14-4581-A0A6-1019FBDB34DB}" presName="connTx" presStyleLbl="parChTrans1D3" presStyleIdx="0" presStyleCnt="2"/>
      <dgm:spPr/>
      <dgm:t>
        <a:bodyPr/>
        <a:lstStyle/>
        <a:p>
          <a:endParaRPr lang="ru-RU"/>
        </a:p>
      </dgm:t>
    </dgm:pt>
    <dgm:pt modelId="{8E24B1CA-4F8A-4FE4-A31C-7489C78B7674}" type="pres">
      <dgm:prSet presAssocID="{F26FB6D0-F8D0-4FAE-BC57-A515921CAE04}" presName="root2" presStyleCnt="0"/>
      <dgm:spPr/>
    </dgm:pt>
    <dgm:pt modelId="{30354AAE-1A41-478B-9CDC-E3FE30682B28}" type="pres">
      <dgm:prSet presAssocID="{F26FB6D0-F8D0-4FAE-BC57-A515921CAE04}" presName="LevelTwoTextNode" presStyleLbl="node3" presStyleIdx="0" presStyleCnt="2" custScaleY="396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28417A-CF9B-4E96-9972-BDB0648ACF44}" type="pres">
      <dgm:prSet presAssocID="{F26FB6D0-F8D0-4FAE-BC57-A515921CAE04}" presName="level3hierChild" presStyleCnt="0"/>
      <dgm:spPr/>
    </dgm:pt>
    <dgm:pt modelId="{DCBCA83B-CB93-4607-B5B2-A8641CD0DF6E}" type="pres">
      <dgm:prSet presAssocID="{F907FABD-19D2-46F6-8A8B-51496F7664FB}" presName="conn2-1" presStyleLbl="parChTrans1D3" presStyleIdx="1" presStyleCnt="2"/>
      <dgm:spPr/>
      <dgm:t>
        <a:bodyPr/>
        <a:lstStyle/>
        <a:p>
          <a:endParaRPr lang="ru-RU"/>
        </a:p>
      </dgm:t>
    </dgm:pt>
    <dgm:pt modelId="{E2E3B00D-D16A-4244-B548-D56D73716C4C}" type="pres">
      <dgm:prSet presAssocID="{F907FABD-19D2-46F6-8A8B-51496F7664FB}" presName="connTx" presStyleLbl="parChTrans1D3" presStyleIdx="1" presStyleCnt="2"/>
      <dgm:spPr/>
      <dgm:t>
        <a:bodyPr/>
        <a:lstStyle/>
        <a:p>
          <a:endParaRPr lang="ru-RU"/>
        </a:p>
      </dgm:t>
    </dgm:pt>
    <dgm:pt modelId="{5A789CCE-A3C1-4F3C-B2C1-2597F09C3142}" type="pres">
      <dgm:prSet presAssocID="{88092F4E-5B84-487F-81B4-079858505973}" presName="root2" presStyleCnt="0"/>
      <dgm:spPr/>
    </dgm:pt>
    <dgm:pt modelId="{6FFB7C90-9A5F-4FEC-83DB-0A52B17B5047}" type="pres">
      <dgm:prSet presAssocID="{88092F4E-5B84-487F-81B4-079858505973}" presName="LevelTwoTextNode" presStyleLbl="node3" presStyleIdx="1" presStyleCnt="2" custScaleY="4169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1FAEBC0-975C-4606-AECB-DECAB6B3112B}" type="pres">
      <dgm:prSet presAssocID="{88092F4E-5B84-487F-81B4-079858505973}" presName="level3hierChild" presStyleCnt="0"/>
      <dgm:spPr/>
    </dgm:pt>
  </dgm:ptLst>
  <dgm:cxnLst>
    <dgm:cxn modelId="{EC5A9A26-C373-435C-BB36-0026653DF0B1}" type="presOf" srcId="{88092F4E-5B84-487F-81B4-079858505973}" destId="{6FFB7C90-9A5F-4FEC-83DB-0A52B17B5047}" srcOrd="0" destOrd="0" presId="urn:microsoft.com/office/officeart/2005/8/layout/hierarchy2"/>
    <dgm:cxn modelId="{234C339E-EB2E-4091-931D-0F3A7C4B01C6}" srcId="{BE0CD240-0D55-404E-AD3B-D0E758DB68E3}" destId="{C8BA9F34-0FAE-4E03-9161-02DC53D29748}" srcOrd="0" destOrd="0" parTransId="{0183A5CD-AA63-4572-955F-4A1A92CBE03E}" sibTransId="{9557E414-EC24-4A7B-875C-DE995DC2F02B}"/>
    <dgm:cxn modelId="{94FF105F-003F-4424-A896-D79898234E32}" type="presOf" srcId="{BE0CD240-0D55-404E-AD3B-D0E758DB68E3}" destId="{3EDBA974-3370-4831-B2A6-F881B839CD04}" srcOrd="0" destOrd="0" presId="urn:microsoft.com/office/officeart/2005/8/layout/hierarchy2"/>
    <dgm:cxn modelId="{8749E2FF-64F6-4629-ADD1-676C1FFF3B88}" type="presOf" srcId="{F907FABD-19D2-46F6-8A8B-51496F7664FB}" destId="{DCBCA83B-CB93-4607-B5B2-A8641CD0DF6E}" srcOrd="0" destOrd="0" presId="urn:microsoft.com/office/officeart/2005/8/layout/hierarchy2"/>
    <dgm:cxn modelId="{FFD4C252-0AA7-4D84-ACD1-348B3F142A6F}" type="presOf" srcId="{C53D4747-1C4D-4EC5-9AFE-791D4E3DA4BE}" destId="{5E605246-C038-4F7E-9306-32CD6CCBD207}" srcOrd="0" destOrd="0" presId="urn:microsoft.com/office/officeart/2005/8/layout/hierarchy2"/>
    <dgm:cxn modelId="{C185B61B-B972-4953-BA10-5508EF861C63}" srcId="{82109480-786D-4F14-AE98-E76BBF2AF944}" destId="{F26FB6D0-F8D0-4FAE-BC57-A515921CAE04}" srcOrd="0" destOrd="0" parTransId="{42FE53EE-9D14-4581-A0A6-1019FBDB34DB}" sibTransId="{BC108ED3-B458-4CB9-959E-8C9B9E1E2B38}"/>
    <dgm:cxn modelId="{6A65DC76-1D67-405F-A48D-C0B0BD07796B}" type="presOf" srcId="{0183A5CD-AA63-4572-955F-4A1A92CBE03E}" destId="{D428C6A4-CD10-4007-A64B-7CEBC0397BC8}" srcOrd="1" destOrd="0" presId="urn:microsoft.com/office/officeart/2005/8/layout/hierarchy2"/>
    <dgm:cxn modelId="{9E2F6566-5E3D-4C3C-B759-22884061492C}" type="presOf" srcId="{C8BA9F34-0FAE-4E03-9161-02DC53D29748}" destId="{09B38EBE-CE12-4DAE-8748-320A1E23608B}" srcOrd="0" destOrd="0" presId="urn:microsoft.com/office/officeart/2005/8/layout/hierarchy2"/>
    <dgm:cxn modelId="{D17293D2-6258-4A27-BFB1-D1BBD8A2B247}" type="presOf" srcId="{82109480-786D-4F14-AE98-E76BBF2AF944}" destId="{B243C9F8-B9EC-45AA-935D-38C929692277}" srcOrd="0" destOrd="0" presId="urn:microsoft.com/office/officeart/2005/8/layout/hierarchy2"/>
    <dgm:cxn modelId="{4459DACC-FD1B-4B7A-B21C-241D7C63287F}" srcId="{BE0CD240-0D55-404E-AD3B-D0E758DB68E3}" destId="{82109480-786D-4F14-AE98-E76BBF2AF944}" srcOrd="1" destOrd="0" parTransId="{99091336-71DB-4B8F-8601-86CC71DFF336}" sibTransId="{555665B9-9647-41EA-9672-9617913A1807}"/>
    <dgm:cxn modelId="{D1728313-A22A-4C3A-939F-10B3A0D8C092}" type="presOf" srcId="{F907FABD-19D2-46F6-8A8B-51496F7664FB}" destId="{E2E3B00D-D16A-4244-B548-D56D73716C4C}" srcOrd="1" destOrd="0" presId="urn:microsoft.com/office/officeart/2005/8/layout/hierarchy2"/>
    <dgm:cxn modelId="{27635542-6538-4A56-88C2-82B767AB7F40}" type="presOf" srcId="{99091336-71DB-4B8F-8601-86CC71DFF336}" destId="{9CCAC8C8-C7DD-48A1-8689-59730BFD78BD}" srcOrd="1" destOrd="0" presId="urn:microsoft.com/office/officeart/2005/8/layout/hierarchy2"/>
    <dgm:cxn modelId="{66F6380D-55CD-4F8C-9DE3-1EB0D7B3C69C}" type="presOf" srcId="{99091336-71DB-4B8F-8601-86CC71DFF336}" destId="{D733E9D0-C4D3-4ADD-A44E-9F7C391FF6DA}" srcOrd="0" destOrd="0" presId="urn:microsoft.com/office/officeart/2005/8/layout/hierarchy2"/>
    <dgm:cxn modelId="{02A22C3B-1C46-4909-98C5-0E4EDDD5B49C}" type="presOf" srcId="{42FE53EE-9D14-4581-A0A6-1019FBDB34DB}" destId="{E608E2BA-346B-445B-91A8-9CE0BA9219D4}" srcOrd="1" destOrd="0" presId="urn:microsoft.com/office/officeart/2005/8/layout/hierarchy2"/>
    <dgm:cxn modelId="{E8DB3930-9039-4DC2-8F43-2FADBD867F43}" srcId="{82109480-786D-4F14-AE98-E76BBF2AF944}" destId="{88092F4E-5B84-487F-81B4-079858505973}" srcOrd="1" destOrd="0" parTransId="{F907FABD-19D2-46F6-8A8B-51496F7664FB}" sibTransId="{C8FD8E7E-F9FE-4101-8FDF-D595DA3FBBAF}"/>
    <dgm:cxn modelId="{A2F01490-F1A2-441F-B9F9-C19A8070653F}" type="presOf" srcId="{42FE53EE-9D14-4581-A0A6-1019FBDB34DB}" destId="{1012BD8B-8C3D-4FF9-9533-847B0FF51599}" srcOrd="0" destOrd="0" presId="urn:microsoft.com/office/officeart/2005/8/layout/hierarchy2"/>
    <dgm:cxn modelId="{7FA826B6-D0FC-48A0-B820-A7F25C69040E}" srcId="{C53D4747-1C4D-4EC5-9AFE-791D4E3DA4BE}" destId="{BE0CD240-0D55-404E-AD3B-D0E758DB68E3}" srcOrd="0" destOrd="0" parTransId="{6B3CD966-60C3-431C-BD8C-2857D7BC2D9E}" sibTransId="{2A7C26A5-5596-4EF8-AC75-BFA961F9ED2A}"/>
    <dgm:cxn modelId="{CAE2AF5B-11A9-48BC-B128-66C31F8DC3D4}" type="presOf" srcId="{0183A5CD-AA63-4572-955F-4A1A92CBE03E}" destId="{EB03545A-DD2F-47ED-8A4D-3DACA1061250}" srcOrd="0" destOrd="0" presId="urn:microsoft.com/office/officeart/2005/8/layout/hierarchy2"/>
    <dgm:cxn modelId="{62476B8A-8998-46D0-AE98-1CF00D763D63}" type="presOf" srcId="{F26FB6D0-F8D0-4FAE-BC57-A515921CAE04}" destId="{30354AAE-1A41-478B-9CDC-E3FE30682B28}" srcOrd="0" destOrd="0" presId="urn:microsoft.com/office/officeart/2005/8/layout/hierarchy2"/>
    <dgm:cxn modelId="{92D144BE-9A7C-473E-8295-6FE19C518125}" type="presParOf" srcId="{5E605246-C038-4F7E-9306-32CD6CCBD207}" destId="{B9A23B28-A262-4197-9B20-93DCC72E384E}" srcOrd="0" destOrd="0" presId="urn:microsoft.com/office/officeart/2005/8/layout/hierarchy2"/>
    <dgm:cxn modelId="{C1BE5087-0F8E-4393-8B08-2CCB74C61453}" type="presParOf" srcId="{B9A23B28-A262-4197-9B20-93DCC72E384E}" destId="{3EDBA974-3370-4831-B2A6-F881B839CD04}" srcOrd="0" destOrd="0" presId="urn:microsoft.com/office/officeart/2005/8/layout/hierarchy2"/>
    <dgm:cxn modelId="{82B00FDA-D008-47A7-BC45-12F4B15F0CAA}" type="presParOf" srcId="{B9A23B28-A262-4197-9B20-93DCC72E384E}" destId="{45406397-52A6-4A6D-8DFD-AF2344F02407}" srcOrd="1" destOrd="0" presId="urn:microsoft.com/office/officeart/2005/8/layout/hierarchy2"/>
    <dgm:cxn modelId="{A3ED4C4D-5DCC-4380-AE28-245976FD67C7}" type="presParOf" srcId="{45406397-52A6-4A6D-8DFD-AF2344F02407}" destId="{EB03545A-DD2F-47ED-8A4D-3DACA1061250}" srcOrd="0" destOrd="0" presId="urn:microsoft.com/office/officeart/2005/8/layout/hierarchy2"/>
    <dgm:cxn modelId="{E332AE16-D620-41EA-90D3-D8EA39E251E1}" type="presParOf" srcId="{EB03545A-DD2F-47ED-8A4D-3DACA1061250}" destId="{D428C6A4-CD10-4007-A64B-7CEBC0397BC8}" srcOrd="0" destOrd="0" presId="urn:microsoft.com/office/officeart/2005/8/layout/hierarchy2"/>
    <dgm:cxn modelId="{C33F4FE9-0753-4AEB-AFDE-2C751C67B5EC}" type="presParOf" srcId="{45406397-52A6-4A6D-8DFD-AF2344F02407}" destId="{30CACE42-C39F-4B22-8DEF-473781AC822D}" srcOrd="1" destOrd="0" presId="urn:microsoft.com/office/officeart/2005/8/layout/hierarchy2"/>
    <dgm:cxn modelId="{2B09E608-29BD-4E6B-819C-CEC2DC1A206E}" type="presParOf" srcId="{30CACE42-C39F-4B22-8DEF-473781AC822D}" destId="{09B38EBE-CE12-4DAE-8748-320A1E23608B}" srcOrd="0" destOrd="0" presId="urn:microsoft.com/office/officeart/2005/8/layout/hierarchy2"/>
    <dgm:cxn modelId="{16A8EB99-C0EA-4ECA-998C-AB5D72528A39}" type="presParOf" srcId="{30CACE42-C39F-4B22-8DEF-473781AC822D}" destId="{238255AB-313F-4572-B54B-85EB91D9F353}" srcOrd="1" destOrd="0" presId="urn:microsoft.com/office/officeart/2005/8/layout/hierarchy2"/>
    <dgm:cxn modelId="{1139DB90-58B4-4D5A-AA4B-8B2275FD0E07}" type="presParOf" srcId="{45406397-52A6-4A6D-8DFD-AF2344F02407}" destId="{D733E9D0-C4D3-4ADD-A44E-9F7C391FF6DA}" srcOrd="2" destOrd="0" presId="urn:microsoft.com/office/officeart/2005/8/layout/hierarchy2"/>
    <dgm:cxn modelId="{BC1F675D-C39B-4AAA-97FB-02BD28CB464C}" type="presParOf" srcId="{D733E9D0-C4D3-4ADD-A44E-9F7C391FF6DA}" destId="{9CCAC8C8-C7DD-48A1-8689-59730BFD78BD}" srcOrd="0" destOrd="0" presId="urn:microsoft.com/office/officeart/2005/8/layout/hierarchy2"/>
    <dgm:cxn modelId="{F9FA5181-F92C-4B23-B0DA-4DC7FCD6AC3B}" type="presParOf" srcId="{45406397-52A6-4A6D-8DFD-AF2344F02407}" destId="{3C4DA08C-C7D7-46D5-8C69-9BFF17EF8E7B}" srcOrd="3" destOrd="0" presId="urn:microsoft.com/office/officeart/2005/8/layout/hierarchy2"/>
    <dgm:cxn modelId="{2C6D697C-B9B1-4138-B449-0431C21F612D}" type="presParOf" srcId="{3C4DA08C-C7D7-46D5-8C69-9BFF17EF8E7B}" destId="{B243C9F8-B9EC-45AA-935D-38C929692277}" srcOrd="0" destOrd="0" presId="urn:microsoft.com/office/officeart/2005/8/layout/hierarchy2"/>
    <dgm:cxn modelId="{0ACAD2F2-E8DA-4043-8883-58361DEFA63B}" type="presParOf" srcId="{3C4DA08C-C7D7-46D5-8C69-9BFF17EF8E7B}" destId="{20EC0FB5-A1A9-4EC6-81EB-E28A8B117E28}" srcOrd="1" destOrd="0" presId="urn:microsoft.com/office/officeart/2005/8/layout/hierarchy2"/>
    <dgm:cxn modelId="{337F8825-312B-4869-8B32-754876725E16}" type="presParOf" srcId="{20EC0FB5-A1A9-4EC6-81EB-E28A8B117E28}" destId="{1012BD8B-8C3D-4FF9-9533-847B0FF51599}" srcOrd="0" destOrd="0" presId="urn:microsoft.com/office/officeart/2005/8/layout/hierarchy2"/>
    <dgm:cxn modelId="{08DCA22B-3418-4CEA-A9CE-352CC4F0A88D}" type="presParOf" srcId="{1012BD8B-8C3D-4FF9-9533-847B0FF51599}" destId="{E608E2BA-346B-445B-91A8-9CE0BA9219D4}" srcOrd="0" destOrd="0" presId="urn:microsoft.com/office/officeart/2005/8/layout/hierarchy2"/>
    <dgm:cxn modelId="{F179F446-6334-4EC5-BEC6-9DD05C3B6E94}" type="presParOf" srcId="{20EC0FB5-A1A9-4EC6-81EB-E28A8B117E28}" destId="{8E24B1CA-4F8A-4FE4-A31C-7489C78B7674}" srcOrd="1" destOrd="0" presId="urn:microsoft.com/office/officeart/2005/8/layout/hierarchy2"/>
    <dgm:cxn modelId="{3A608AF2-2C20-4F35-85A4-7F4E9898F71A}" type="presParOf" srcId="{8E24B1CA-4F8A-4FE4-A31C-7489C78B7674}" destId="{30354AAE-1A41-478B-9CDC-E3FE30682B28}" srcOrd="0" destOrd="0" presId="urn:microsoft.com/office/officeart/2005/8/layout/hierarchy2"/>
    <dgm:cxn modelId="{766C096E-40CD-4526-8489-20EF6B5EA759}" type="presParOf" srcId="{8E24B1CA-4F8A-4FE4-A31C-7489C78B7674}" destId="{5C28417A-CF9B-4E96-9972-BDB0648ACF44}" srcOrd="1" destOrd="0" presId="urn:microsoft.com/office/officeart/2005/8/layout/hierarchy2"/>
    <dgm:cxn modelId="{FF532552-50D9-4A9B-BA9B-C465AE8016D1}" type="presParOf" srcId="{20EC0FB5-A1A9-4EC6-81EB-E28A8B117E28}" destId="{DCBCA83B-CB93-4607-B5B2-A8641CD0DF6E}" srcOrd="2" destOrd="0" presId="urn:microsoft.com/office/officeart/2005/8/layout/hierarchy2"/>
    <dgm:cxn modelId="{7F1DDCBC-FA53-48B9-8D2C-7C15EA413242}" type="presParOf" srcId="{DCBCA83B-CB93-4607-B5B2-A8641CD0DF6E}" destId="{E2E3B00D-D16A-4244-B548-D56D73716C4C}" srcOrd="0" destOrd="0" presId="urn:microsoft.com/office/officeart/2005/8/layout/hierarchy2"/>
    <dgm:cxn modelId="{E04ECF79-9118-4F00-9095-404842C69D5A}" type="presParOf" srcId="{20EC0FB5-A1A9-4EC6-81EB-E28A8B117E28}" destId="{5A789CCE-A3C1-4F3C-B2C1-2597F09C3142}" srcOrd="3" destOrd="0" presId="urn:microsoft.com/office/officeart/2005/8/layout/hierarchy2"/>
    <dgm:cxn modelId="{239DC1D8-00D7-49E5-98B3-0F730FFE96A5}" type="presParOf" srcId="{5A789CCE-A3C1-4F3C-B2C1-2597F09C3142}" destId="{6FFB7C90-9A5F-4FEC-83DB-0A52B17B5047}" srcOrd="0" destOrd="0" presId="urn:microsoft.com/office/officeart/2005/8/layout/hierarchy2"/>
    <dgm:cxn modelId="{41FA484A-5645-4011-B051-203D1476ECFE}" type="presParOf" srcId="{5A789CCE-A3C1-4F3C-B2C1-2597F09C3142}" destId="{31FAEBC0-975C-4606-AECB-DECAB6B3112B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BA974-3370-4831-B2A6-F881B839CD04}">
      <dsp:nvSpPr>
        <dsp:cNvPr id="0" name=""/>
        <dsp:cNvSpPr/>
      </dsp:nvSpPr>
      <dsp:spPr>
        <a:xfrm>
          <a:off x="4249" y="375002"/>
          <a:ext cx="1610690" cy="450767"/>
        </a:xfrm>
        <a:prstGeom prst="roundRect">
          <a:avLst>
            <a:gd name="adj" fmla="val 10000"/>
          </a:avLst>
        </a:prstGeom>
        <a:solidFill>
          <a:srgbClr val="3C5C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признаки</a:t>
          </a:r>
          <a:endParaRPr lang="ru-RU" sz="1700" kern="1200" dirty="0"/>
        </a:p>
      </dsp:txBody>
      <dsp:txXfrm>
        <a:off x="17452" y="388205"/>
        <a:ext cx="1584284" cy="424361"/>
      </dsp:txXfrm>
    </dsp:sp>
    <dsp:sp modelId="{EB03545A-DD2F-47ED-8A4D-3DACA1061250}">
      <dsp:nvSpPr>
        <dsp:cNvPr id="0" name=""/>
        <dsp:cNvSpPr/>
      </dsp:nvSpPr>
      <dsp:spPr>
        <a:xfrm rot="20235687">
          <a:off x="1587793" y="412820"/>
          <a:ext cx="698570" cy="105117"/>
        </a:xfrm>
        <a:custGeom>
          <a:avLst/>
          <a:gdLst/>
          <a:ahLst/>
          <a:cxnLst/>
          <a:rect l="0" t="0" r="0" b="0"/>
          <a:pathLst>
            <a:path>
              <a:moveTo>
                <a:pt x="0" y="52558"/>
              </a:moveTo>
              <a:lnTo>
                <a:pt x="698570" y="52558"/>
              </a:lnTo>
            </a:path>
          </a:pathLst>
        </a:custGeom>
        <a:noFill/>
        <a:ln w="127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9614" y="447914"/>
        <a:ext cx="34928" cy="34928"/>
      </dsp:txXfrm>
    </dsp:sp>
    <dsp:sp modelId="{09B38EBE-CE12-4DAE-8748-320A1E23608B}">
      <dsp:nvSpPr>
        <dsp:cNvPr id="0" name=""/>
        <dsp:cNvSpPr/>
      </dsp:nvSpPr>
      <dsp:spPr>
        <a:xfrm>
          <a:off x="2259216" y="143623"/>
          <a:ext cx="1610690" cy="373495"/>
        </a:xfrm>
        <a:prstGeom prst="roundRect">
          <a:avLst>
            <a:gd name="adj" fmla="val 10000"/>
          </a:avLst>
        </a:prstGeom>
        <a:solidFill>
          <a:srgbClr val="3C5C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количественные</a:t>
          </a:r>
          <a:endParaRPr lang="ru-RU" sz="1700" kern="1200" dirty="0"/>
        </a:p>
      </dsp:txBody>
      <dsp:txXfrm>
        <a:off x="2270155" y="154562"/>
        <a:ext cx="1588812" cy="351617"/>
      </dsp:txXfrm>
    </dsp:sp>
    <dsp:sp modelId="{D733E9D0-C4D3-4ADD-A44E-9F7C391FF6DA}">
      <dsp:nvSpPr>
        <dsp:cNvPr id="0" name=""/>
        <dsp:cNvSpPr/>
      </dsp:nvSpPr>
      <dsp:spPr>
        <a:xfrm rot="1259228">
          <a:off x="1592051" y="671402"/>
          <a:ext cx="690053" cy="105117"/>
        </a:xfrm>
        <a:custGeom>
          <a:avLst/>
          <a:gdLst/>
          <a:ahLst/>
          <a:cxnLst/>
          <a:rect l="0" t="0" r="0" b="0"/>
          <a:pathLst>
            <a:path>
              <a:moveTo>
                <a:pt x="0" y="52558"/>
              </a:moveTo>
              <a:lnTo>
                <a:pt x="690053" y="52558"/>
              </a:lnTo>
            </a:path>
          </a:pathLst>
        </a:custGeom>
        <a:noFill/>
        <a:ln w="127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919827" y="706709"/>
        <a:ext cx="34502" cy="34502"/>
      </dsp:txXfrm>
    </dsp:sp>
    <dsp:sp modelId="{B243C9F8-B9EC-45AA-935D-38C929692277}">
      <dsp:nvSpPr>
        <dsp:cNvPr id="0" name=""/>
        <dsp:cNvSpPr/>
      </dsp:nvSpPr>
      <dsp:spPr>
        <a:xfrm>
          <a:off x="2259216" y="637919"/>
          <a:ext cx="1610690" cy="419230"/>
        </a:xfrm>
        <a:prstGeom prst="roundRect">
          <a:avLst>
            <a:gd name="adj" fmla="val 10000"/>
          </a:avLst>
        </a:prstGeom>
        <a:solidFill>
          <a:srgbClr val="3C5C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качественные</a:t>
          </a:r>
          <a:endParaRPr lang="ru-RU" sz="1700" kern="1200" dirty="0"/>
        </a:p>
      </dsp:txBody>
      <dsp:txXfrm>
        <a:off x="2271495" y="650198"/>
        <a:ext cx="1586132" cy="394672"/>
      </dsp:txXfrm>
    </dsp:sp>
    <dsp:sp modelId="{1012BD8B-8C3D-4FF9-9533-847B0FF51599}">
      <dsp:nvSpPr>
        <dsp:cNvPr id="0" name=""/>
        <dsp:cNvSpPr/>
      </dsp:nvSpPr>
      <dsp:spPr>
        <a:xfrm rot="20429369">
          <a:off x="3850283" y="680835"/>
          <a:ext cx="683524" cy="105117"/>
        </a:xfrm>
        <a:custGeom>
          <a:avLst/>
          <a:gdLst/>
          <a:ahLst/>
          <a:cxnLst/>
          <a:rect l="0" t="0" r="0" b="0"/>
          <a:pathLst>
            <a:path>
              <a:moveTo>
                <a:pt x="0" y="52558"/>
              </a:moveTo>
              <a:lnTo>
                <a:pt x="683524" y="52558"/>
              </a:lnTo>
            </a:path>
          </a:pathLst>
        </a:custGeom>
        <a:noFill/>
        <a:ln w="127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74957" y="716305"/>
        <a:ext cx="34176" cy="34176"/>
      </dsp:txXfrm>
    </dsp:sp>
    <dsp:sp modelId="{30354AAE-1A41-478B-9CDC-E3FE30682B28}">
      <dsp:nvSpPr>
        <dsp:cNvPr id="0" name=""/>
        <dsp:cNvSpPr/>
      </dsp:nvSpPr>
      <dsp:spPr>
        <a:xfrm>
          <a:off x="4514183" y="459640"/>
          <a:ext cx="1610690" cy="319222"/>
        </a:xfrm>
        <a:prstGeom prst="roundRect">
          <a:avLst>
            <a:gd name="adj" fmla="val 10000"/>
          </a:avLst>
        </a:prstGeom>
        <a:solidFill>
          <a:srgbClr val="3C5C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номинальные</a:t>
          </a:r>
          <a:endParaRPr lang="ru-RU" sz="1700" kern="1200" dirty="0"/>
        </a:p>
      </dsp:txBody>
      <dsp:txXfrm>
        <a:off x="4523533" y="468990"/>
        <a:ext cx="1591990" cy="300522"/>
      </dsp:txXfrm>
    </dsp:sp>
    <dsp:sp modelId="{DCBCA83B-CB93-4607-B5B2-A8641CD0DF6E}">
      <dsp:nvSpPr>
        <dsp:cNvPr id="0" name=""/>
        <dsp:cNvSpPr/>
      </dsp:nvSpPr>
      <dsp:spPr>
        <a:xfrm rot="1131264">
          <a:off x="3851642" y="904982"/>
          <a:ext cx="680806" cy="105117"/>
        </a:xfrm>
        <a:custGeom>
          <a:avLst/>
          <a:gdLst/>
          <a:ahLst/>
          <a:cxnLst/>
          <a:rect l="0" t="0" r="0" b="0"/>
          <a:pathLst>
            <a:path>
              <a:moveTo>
                <a:pt x="0" y="52558"/>
              </a:moveTo>
              <a:lnTo>
                <a:pt x="680806" y="52558"/>
              </a:lnTo>
            </a:path>
          </a:pathLst>
        </a:custGeom>
        <a:noFill/>
        <a:ln w="1270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4175025" y="940521"/>
        <a:ext cx="34040" cy="34040"/>
      </dsp:txXfrm>
    </dsp:sp>
    <dsp:sp modelId="{6FFB7C90-9A5F-4FEC-83DB-0A52B17B5047}">
      <dsp:nvSpPr>
        <dsp:cNvPr id="0" name=""/>
        <dsp:cNvSpPr/>
      </dsp:nvSpPr>
      <dsp:spPr>
        <a:xfrm>
          <a:off x="4514183" y="899665"/>
          <a:ext cx="1610690" cy="335764"/>
        </a:xfrm>
        <a:prstGeom prst="roundRect">
          <a:avLst>
            <a:gd name="adj" fmla="val 10000"/>
          </a:avLst>
        </a:prstGeom>
        <a:solidFill>
          <a:srgbClr val="3C5C6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порядковые</a:t>
          </a:r>
          <a:endParaRPr lang="ru-RU" sz="1700" kern="1200" dirty="0"/>
        </a:p>
      </dsp:txBody>
      <dsp:txXfrm>
        <a:off x="4524017" y="909499"/>
        <a:ext cx="1591022" cy="316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E599-DA66-46D6-8686-AB5E3C62C053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0D75-28FE-449E-AB89-42A19F974F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0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9B79A-820F-4763-9C09-1982300A8C3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10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98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3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7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1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947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246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31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050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59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72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476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1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682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5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61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f513961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f513961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30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26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7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061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2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98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59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26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10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3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17BF-27EB-40A6-BDE3-901F25F18812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DE53-F4F0-4DF6-AA42-F880415C8A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4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1202999"/>
            <a:ext cx="4597400" cy="445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68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491068" y="-8567"/>
            <a:ext cx="117008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49" name="Google Shape;162;p27"/>
          <p:cNvSpPr txBox="1">
            <a:spLocks/>
          </p:cNvSpPr>
          <p:nvPr/>
        </p:nvSpPr>
        <p:spPr>
          <a:xfrm>
            <a:off x="1813839" y="482059"/>
            <a:ext cx="5042332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b="1" dirty="0">
                <a:solidFill>
                  <a:srgbClr val="C00000"/>
                </a:solidFill>
                <a:latin typeface="Akzidenz-Grotesk Pro Bold" pitchFamily="2" charset="0"/>
              </a:rPr>
              <a:t>Количественные признаки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50" name="Rounded Rectangle 4"/>
          <p:cNvSpPr/>
          <p:nvPr/>
        </p:nvSpPr>
        <p:spPr>
          <a:xfrm>
            <a:off x="5636683" y="115194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46603" y="5482629"/>
            <a:ext cx="5638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Мы можем не только упорядочить их друг относительно друга, но и сказать, на сколько одно значение больше другого</a:t>
            </a:r>
          </a:p>
        </p:txBody>
      </p:sp>
      <p:sp>
        <p:nvSpPr>
          <p:cNvPr id="15" name="Rounded Rectangle 4"/>
          <p:cNvSpPr/>
          <p:nvPr/>
        </p:nvSpPr>
        <p:spPr>
          <a:xfrm>
            <a:off x="1712383" y="1741066"/>
            <a:ext cx="8823578" cy="3587938"/>
          </a:xfrm>
          <a:prstGeom prst="roundRect">
            <a:avLst>
              <a:gd name="adj" fmla="val 4936"/>
            </a:avLst>
          </a:prstGeom>
          <a:pattFill prst="dkUpDiag">
            <a:fgClr>
              <a:srgbClr val="EEF1F2"/>
            </a:fgClr>
            <a:bgClr>
              <a:schemeClr val="bg1"/>
            </a:bgClr>
          </a:patt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28528" y="1912684"/>
            <a:ext cx="4012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Примеры:</a:t>
            </a:r>
          </a:p>
          <a:p>
            <a:endParaRPr lang="ru-RU" sz="2400" dirty="0"/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Рост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Вес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Расстояние между городами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Показания  измерительных приборов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46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3" grpId="0"/>
      <p:bldP spid="15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7" name="Google Shape;163;p27"/>
          <p:cNvSpPr txBox="1">
            <a:spLocks/>
          </p:cNvSpPr>
          <p:nvPr/>
        </p:nvSpPr>
        <p:spPr>
          <a:xfrm>
            <a:off x="5636685" y="2017675"/>
            <a:ext cx="6263175" cy="5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Клиенты магазина</a:t>
            </a:r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dirty="0">
                <a:solidFill>
                  <a:srgbClr val="C00000"/>
                </a:solidFill>
                <a:latin typeface="Akzidenz-Grotesk Pro Bold" pitchFamily="2" charset="0"/>
              </a:rPr>
              <a:t>Пример описания объектов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5636683" y="115194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635387" y="2563644"/>
          <a:ext cx="6055700" cy="2174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№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Фамилия 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Город 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Уровень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effectLst/>
                        </a:rPr>
                        <a:t>образования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Возраст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Количество покупок за год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1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Антонов В.С.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Н. Новгород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Среднее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 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Васина Н.В.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Москва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Высшее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8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Горин Д.П.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С.-Петерб.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Канд. наук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30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Прошин В.А.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Киров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Доктор наук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Фомин В.Л.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Сочи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С</a:t>
                      </a:r>
                      <a:r>
                        <a:rPr lang="ru-RU" sz="1300" b="0" dirty="0" smtClean="0">
                          <a:effectLst/>
                        </a:rPr>
                        <a:t>реднее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50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6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…..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 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 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84668" y="-8567"/>
            <a:ext cx="121072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2748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dirty="0">
                <a:solidFill>
                  <a:srgbClr val="C00000"/>
                </a:solidFill>
                <a:latin typeface="Akzidenz-Grotesk Pro Bold" pitchFamily="2" charset="0"/>
              </a:rPr>
              <a:t>Представление данных</a:t>
            </a:r>
          </a:p>
        </p:txBody>
      </p:sp>
      <p:sp>
        <p:nvSpPr>
          <p:cNvPr id="19" name="Rounded Rectangle 4"/>
          <p:cNvSpPr/>
          <p:nvPr/>
        </p:nvSpPr>
        <p:spPr>
          <a:xfrm>
            <a:off x="5636683" y="90234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/>
          </p:nvPr>
        </p:nvGraphicFramePr>
        <p:xfrm>
          <a:off x="4268393" y="2943152"/>
          <a:ext cx="3916708" cy="113792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978643">
                  <a:extLst>
                    <a:ext uri="{9D8B030D-6E8A-4147-A177-3AD203B41FA5}">
                      <a16:colId xmlns:a16="http://schemas.microsoft.com/office/drawing/2014/main" val="2415166550"/>
                    </a:ext>
                  </a:extLst>
                </a:gridCol>
                <a:gridCol w="979355">
                  <a:extLst>
                    <a:ext uri="{9D8B030D-6E8A-4147-A177-3AD203B41FA5}">
                      <a16:colId xmlns:a16="http://schemas.microsoft.com/office/drawing/2014/main" val="3558817932"/>
                    </a:ext>
                  </a:extLst>
                </a:gridCol>
                <a:gridCol w="979355">
                  <a:extLst>
                    <a:ext uri="{9D8B030D-6E8A-4147-A177-3AD203B41FA5}">
                      <a16:colId xmlns:a16="http://schemas.microsoft.com/office/drawing/2014/main" val="165548106"/>
                    </a:ext>
                  </a:extLst>
                </a:gridCol>
                <a:gridCol w="979355">
                  <a:extLst>
                    <a:ext uri="{9D8B030D-6E8A-4147-A177-3AD203B41FA5}">
                      <a16:colId xmlns:a16="http://schemas.microsoft.com/office/drawing/2014/main" val="274565599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Возраст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Число студентов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1771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Мужчина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Женщина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Всего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454648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8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16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42351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19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60947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20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60109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21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84936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22 и более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04298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Всего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18</a:t>
                      </a:r>
                      <a:endParaRPr lang="ru-RU" sz="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18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36</a:t>
                      </a:r>
                      <a:endParaRPr lang="ru-RU" sz="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42528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4719015" y="2567867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latin typeface="+mj-lt"/>
                <a:ea typeface="Times New Roman" panose="02020603050405020304" pitchFamily="18" charset="0"/>
              </a:rPr>
              <a:t>Таблица 1Е: возраст и пол студентов</a:t>
            </a:r>
            <a:endParaRPr lang="ru-RU" sz="1200" dirty="0">
              <a:latin typeface="+mj-lt"/>
            </a:endParaRPr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/>
          </p:nvPr>
        </p:nvGraphicFramePr>
        <p:xfrm>
          <a:off x="7967325" y="4268391"/>
          <a:ext cx="3968448" cy="213116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42532">
                  <a:extLst>
                    <a:ext uri="{9D8B030D-6E8A-4147-A177-3AD203B41FA5}">
                      <a16:colId xmlns:a16="http://schemas.microsoft.com/office/drawing/2014/main" val="1815955985"/>
                    </a:ext>
                  </a:extLst>
                </a:gridCol>
                <a:gridCol w="925260">
                  <a:extLst>
                    <a:ext uri="{9D8B030D-6E8A-4147-A177-3AD203B41FA5}">
                      <a16:colId xmlns:a16="http://schemas.microsoft.com/office/drawing/2014/main" val="3614803886"/>
                    </a:ext>
                  </a:extLst>
                </a:gridCol>
                <a:gridCol w="1248364">
                  <a:extLst>
                    <a:ext uri="{9D8B030D-6E8A-4147-A177-3AD203B41FA5}">
                      <a16:colId xmlns:a16="http://schemas.microsoft.com/office/drawing/2014/main" val="2615443931"/>
                    </a:ext>
                  </a:extLst>
                </a:gridCol>
                <a:gridCol w="652292">
                  <a:extLst>
                    <a:ext uri="{9D8B030D-6E8A-4147-A177-3AD203B41FA5}">
                      <a16:colId xmlns:a16="http://schemas.microsoft.com/office/drawing/2014/main" val="2937521121"/>
                    </a:ext>
                  </a:extLst>
                </a:gridCol>
              </a:tblGrid>
              <a:tr h="532792"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Ежемесячные расходы на жилье, $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½ интервала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Рабочие пометки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Частота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extLst>
                  <a:ext uri="{0D108BD9-81ED-4DB2-BD59-A6C34878D82A}">
                    <a16:rowId xmlns:a16="http://schemas.microsoft.com/office/drawing/2014/main" val="274721781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</a:t>
                      </a:r>
                      <a:r>
                        <a:rPr lang="ru-RU" sz="1100" dirty="0">
                          <a:effectLst/>
                        </a:rPr>
                        <a:t>1</a:t>
                      </a:r>
                      <a:r>
                        <a:rPr lang="en-US" sz="1100" dirty="0">
                          <a:effectLst/>
                        </a:rPr>
                        <a:t> - 100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95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3907499831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r>
                        <a:rPr lang="ru-RU" sz="1100">
                          <a:effectLst/>
                        </a:rPr>
                        <a:t>1</a:t>
                      </a:r>
                      <a:r>
                        <a:rPr lang="en-US" sz="1100">
                          <a:effectLst/>
                        </a:rPr>
                        <a:t> - 110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105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II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3317051410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111 - 120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115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3500534085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121 - 130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125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 strike="sngStrike">
                          <a:effectLst/>
                        </a:rPr>
                        <a:t>IIII</a:t>
                      </a:r>
                      <a:r>
                        <a:rPr lang="en-US" sz="1100">
                          <a:effectLst/>
                        </a:rPr>
                        <a:t> III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1458503993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131 - 140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IIII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strike="sngStrike" dirty="0" err="1" smtClean="0">
                          <a:effectLst/>
                        </a:rPr>
                        <a:t>IIII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262195329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141 - 150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145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 strike="sngStrike" dirty="0">
                          <a:effectLst/>
                        </a:rPr>
                        <a:t>IIII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179546236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151 - 160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III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3949208073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161 - 170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165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 anchor="b"/>
                </a:tc>
                <a:extLst>
                  <a:ext uri="{0D108BD9-81ED-4DB2-BD59-A6C34878D82A}">
                    <a16:rowId xmlns:a16="http://schemas.microsoft.com/office/drawing/2014/main" val="3992502480"/>
                  </a:ext>
                </a:extLst>
              </a:tr>
              <a:tr h="177597">
                <a:tc>
                  <a:txBody>
                    <a:bodyPr/>
                    <a:lstStyle/>
                    <a:p>
                      <a:pPr marR="254000"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Всего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54000" indent="285750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tc>
                  <a:txBody>
                    <a:bodyPr/>
                    <a:lstStyle/>
                    <a:p>
                      <a:pPr marR="21590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4599" marR="74599" marT="0" marB="0"/>
                </a:tc>
                <a:extLst>
                  <a:ext uri="{0D108BD9-81ED-4DB2-BD59-A6C34878D82A}">
                    <a16:rowId xmlns:a16="http://schemas.microsoft.com/office/drawing/2014/main" val="3888967064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 rot="10800000" flipV="1">
            <a:off x="7976534" y="3934331"/>
            <a:ext cx="3808653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spcAft>
                <a:spcPts val="400"/>
              </a:spcAft>
            </a:pPr>
            <a:r>
              <a:rPr lang="ru-RU" sz="1067" cap="al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: Ежемесячные расходы на жилье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/>
          </p:nvPr>
        </p:nvGraphicFramePr>
        <p:xfrm>
          <a:off x="5379961" y="5472224"/>
          <a:ext cx="2377407" cy="946520"/>
        </p:xfrm>
        <a:graphic>
          <a:graphicData uri="http://schemas.openxmlformats.org/drawingml/2006/table">
            <a:tbl>
              <a:tblPr/>
              <a:tblGrid>
                <a:gridCol w="594027">
                  <a:extLst>
                    <a:ext uri="{9D8B030D-6E8A-4147-A177-3AD203B41FA5}">
                      <a16:colId xmlns:a16="http://schemas.microsoft.com/office/drawing/2014/main" val="2415166550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3558817932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165548106"/>
                    </a:ext>
                  </a:extLst>
                </a:gridCol>
                <a:gridCol w="594460">
                  <a:extLst>
                    <a:ext uri="{9D8B030D-6E8A-4147-A177-3AD203B41FA5}">
                      <a16:colId xmlns:a16="http://schemas.microsoft.com/office/drawing/2014/main" val="2745655994"/>
                    </a:ext>
                  </a:extLst>
                </a:gridCol>
              </a:tblGrid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Возраст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Число студентов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717716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Мужчина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Женщина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454648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16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42351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260947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360109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84936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 и более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504298"/>
                  </a:ext>
                </a:extLst>
              </a:tr>
              <a:tr h="118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7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3785" marR="4378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142528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351607" y="5166277"/>
            <a:ext cx="2151551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>
                <a:latin typeface="+mj-lt"/>
                <a:ea typeface="Times New Roman" panose="02020603050405020304" pitchFamily="18" charset="0"/>
              </a:rPr>
              <a:t>Таблица : возраст и пол студентов</a:t>
            </a:r>
            <a:endParaRPr lang="ru-RU" sz="1067" dirty="0">
              <a:latin typeface="+mj-lt"/>
            </a:endParaRPr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/>
          </p:nvPr>
        </p:nvGraphicFramePr>
        <p:xfrm>
          <a:off x="5707211" y="4527998"/>
          <a:ext cx="1762116" cy="638281"/>
        </p:xfrm>
        <a:graphic>
          <a:graphicData uri="http://schemas.openxmlformats.org/drawingml/2006/table">
            <a:tbl>
              <a:tblPr/>
              <a:tblGrid>
                <a:gridCol w="1118135">
                  <a:extLst>
                    <a:ext uri="{9D8B030D-6E8A-4147-A177-3AD203B41FA5}">
                      <a16:colId xmlns:a16="http://schemas.microsoft.com/office/drawing/2014/main" val="3442205324"/>
                    </a:ext>
                  </a:extLst>
                </a:gridCol>
                <a:gridCol w="643981">
                  <a:extLst>
                    <a:ext uri="{9D8B030D-6E8A-4147-A177-3AD203B41FA5}">
                      <a16:colId xmlns:a16="http://schemas.microsoft.com/office/drawing/2014/main" val="1754471987"/>
                    </a:ext>
                  </a:extLst>
                </a:gridCol>
              </a:tblGrid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Тип жилищных условий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Число студентов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80208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Общежитие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11566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Арендует квартиру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594896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Собственное жилье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932222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Арендует комнату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31556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Другое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ru-RU" sz="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021675"/>
                  </a:ext>
                </a:extLst>
              </a:tr>
              <a:tr h="9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Всего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36</a:t>
                      </a:r>
                      <a:endParaRPr lang="ru-RU" sz="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032" marR="410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69750"/>
                  </a:ext>
                </a:extLst>
              </a:tr>
            </a:tbl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5484178" y="4260182"/>
            <a:ext cx="22628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ru-RU" sz="800" cap="al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Таблица: Тип жилищных условий</a:t>
            </a: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" y="1771543"/>
            <a:ext cx="3767667" cy="3998988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4365461" y="1473547"/>
            <a:ext cx="3381560" cy="978324"/>
            <a:chOff x="4900118" y="1630143"/>
            <a:chExt cx="3549867" cy="1027018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4"/>
            <a:srcRect t="17929" r="45275"/>
            <a:stretch/>
          </p:blipFill>
          <p:spPr>
            <a:xfrm>
              <a:off x="4900118" y="1839160"/>
              <a:ext cx="2879834" cy="818001"/>
            </a:xfrm>
            <a:prstGeom prst="rect">
              <a:avLst/>
            </a:prstGeom>
          </p:spPr>
        </p:pic>
        <p:sp>
          <p:nvSpPr>
            <p:cNvPr id="26" name="Прямоугольник 25"/>
            <p:cNvSpPr/>
            <p:nvPr/>
          </p:nvSpPr>
          <p:spPr>
            <a:xfrm>
              <a:off x="5055717" y="1630143"/>
              <a:ext cx="3394268" cy="226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800"/>
                </a:spcBef>
                <a:spcAft>
                  <a:spcPts val="400"/>
                </a:spcAft>
              </a:pPr>
              <a:r>
                <a:rPr lang="ru-RU" sz="800" i="1" cap="all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Таблица: ПОЛ СТУДЕНТОВ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71388" y="1070310"/>
            <a:ext cx="6011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/>
              <a:t>Качественные 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5214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Столбиковая диаграмма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5194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606351" y="3005470"/>
            <a:ext cx="3752112" cy="1176671"/>
            <a:chOff x="4784651" y="2254102"/>
            <a:chExt cx="2814084" cy="882503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784651" y="2254102"/>
              <a:ext cx="2814084" cy="219740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784651" y="2477385"/>
              <a:ext cx="2814084" cy="219740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784651" y="2697125"/>
              <a:ext cx="2814084" cy="219740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784651" y="2916865"/>
              <a:ext cx="2814084" cy="219740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7448838" y="2538396"/>
            <a:ext cx="2067140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67" dirty="0"/>
              <a:t>Пол студентов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886485" y="4182140"/>
            <a:ext cx="143053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Женщина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615985" y="4182140"/>
            <a:ext cx="143053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Мужчина</a:t>
            </a:r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5322256" y="3424339"/>
            <a:ext cx="1430531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Частота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230140" y="3151964"/>
            <a:ext cx="708837" cy="10301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1" name="Прямоугольник 20"/>
          <p:cNvSpPr/>
          <p:nvPr/>
        </p:nvSpPr>
        <p:spPr>
          <a:xfrm>
            <a:off x="8976832" y="3151964"/>
            <a:ext cx="708837" cy="1030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2" name="Прямоугольник 21"/>
          <p:cNvSpPr/>
          <p:nvPr/>
        </p:nvSpPr>
        <p:spPr>
          <a:xfrm>
            <a:off x="6141556" y="2827154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20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6141556" y="3133062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15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131716" y="3431141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10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6163867" y="3728239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5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166107" y="4035647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01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Многокомпонентная столбиковая диаграмма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57722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816670" y="2018582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Тип жилищных условий у студентов-мужчин и студентов-женщин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725484" y="3278870"/>
            <a:ext cx="1430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Женщина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687681" y="3537599"/>
            <a:ext cx="1430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Мужчина</a:t>
            </a:r>
          </a:p>
        </p:txBody>
      </p:sp>
      <p:sp>
        <p:nvSpPr>
          <p:cNvPr id="22" name="Прямоугольник 21"/>
          <p:cNvSpPr/>
          <p:nvPr/>
        </p:nvSpPr>
        <p:spPr>
          <a:xfrm rot="16200000">
            <a:off x="4302223" y="3593917"/>
            <a:ext cx="271110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Относительная частота, %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731376" y="4583786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904556" y="3641368"/>
            <a:ext cx="134403" cy="1187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31" name="Прямоугольник 30"/>
          <p:cNvSpPr/>
          <p:nvPr/>
        </p:nvSpPr>
        <p:spPr>
          <a:xfrm>
            <a:off x="10904556" y="3368724"/>
            <a:ext cx="134403" cy="1187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7" name="Группа 6"/>
          <p:cNvGrpSpPr/>
          <p:nvPr/>
        </p:nvGrpSpPr>
        <p:grpSpPr>
          <a:xfrm>
            <a:off x="5696985" y="2764055"/>
            <a:ext cx="5019048" cy="1994576"/>
            <a:chOff x="4272739" y="2073041"/>
            <a:chExt cx="3764286" cy="1495932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4635796" y="2965845"/>
              <a:ext cx="3401229" cy="603128"/>
              <a:chOff x="4784651" y="2254102"/>
              <a:chExt cx="2814084" cy="88250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4784651" y="2254102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4784651" y="247738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4784651" y="269712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16" name="Прямоугольник 15"/>
              <p:cNvSpPr/>
              <p:nvPr/>
            </p:nvSpPr>
            <p:spPr>
              <a:xfrm>
                <a:off x="4784651" y="291686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280119" y="2850429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20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280119" y="2994804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15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72739" y="3133307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10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296852" y="3278163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5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282676" y="2697048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25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280119" y="2547572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30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4284356" y="2388929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35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282403" y="2073041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45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284356" y="2234070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40</a:t>
              </a: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4635795" y="2368229"/>
              <a:ext cx="3401229" cy="596040"/>
              <a:chOff x="4784651" y="2264473"/>
              <a:chExt cx="2814084" cy="872132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4784651" y="2264473"/>
                <a:ext cx="2814084" cy="219741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4784651" y="247738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784651" y="269712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4784651" y="291686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sp>
          <p:nvSpPr>
            <p:cNvPr id="42" name="Прямоугольник 41"/>
            <p:cNvSpPr/>
            <p:nvPr/>
          </p:nvSpPr>
          <p:spPr>
            <a:xfrm>
              <a:off x="4635794" y="2218053"/>
              <a:ext cx="3401229" cy="150177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6333743" y="3185241"/>
            <a:ext cx="1350053" cy="1638828"/>
            <a:chOff x="4750307" y="2388930"/>
            <a:chExt cx="912082" cy="1229121"/>
          </a:xfrm>
        </p:grpSpPr>
        <p:grpSp>
          <p:nvGrpSpPr>
            <p:cNvPr id="45" name="Группа 44"/>
            <p:cNvGrpSpPr/>
            <p:nvPr/>
          </p:nvGrpSpPr>
          <p:grpSpPr>
            <a:xfrm>
              <a:off x="4750307" y="2388930"/>
              <a:ext cx="388760" cy="1229121"/>
              <a:chOff x="4750307" y="2388930"/>
              <a:chExt cx="388760" cy="1229121"/>
            </a:xfrm>
          </p:grpSpPr>
          <p:grpSp>
            <p:nvGrpSpPr>
              <p:cNvPr id="6" name="Группа 5"/>
              <p:cNvGrpSpPr/>
              <p:nvPr/>
            </p:nvGrpSpPr>
            <p:grpSpPr>
              <a:xfrm>
                <a:off x="4750307" y="2388930"/>
                <a:ext cx="265814" cy="1180044"/>
                <a:chOff x="7815239" y="3398519"/>
                <a:chExt cx="1063256" cy="1180044"/>
              </a:xfrm>
            </p:grpSpPr>
            <p:sp>
              <p:nvSpPr>
                <p:cNvPr id="23" name="Прямоугольник 22"/>
                <p:cNvSpPr/>
                <p:nvPr/>
              </p:nvSpPr>
              <p:spPr>
                <a:xfrm>
                  <a:off x="7815239" y="3893620"/>
                  <a:ext cx="531628" cy="68494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8346867" y="3398519"/>
                  <a:ext cx="531628" cy="118004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cxnSp>
            <p:nvCxnSpPr>
              <p:cNvPr id="9" name="Прямая соединительная линия 8"/>
              <p:cNvCxnSpPr/>
              <p:nvPr/>
            </p:nvCxnSpPr>
            <p:spPr>
              <a:xfrm>
                <a:off x="5139067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Группа 45"/>
            <p:cNvGrpSpPr/>
            <p:nvPr/>
          </p:nvGrpSpPr>
          <p:grpSpPr>
            <a:xfrm>
              <a:off x="5273629" y="2588827"/>
              <a:ext cx="388760" cy="1025903"/>
              <a:chOff x="4750307" y="2592148"/>
              <a:chExt cx="388760" cy="1025903"/>
            </a:xfrm>
          </p:grpSpPr>
          <p:grpSp>
            <p:nvGrpSpPr>
              <p:cNvPr id="47" name="Группа 46"/>
              <p:cNvGrpSpPr/>
              <p:nvPr/>
            </p:nvGrpSpPr>
            <p:grpSpPr>
              <a:xfrm>
                <a:off x="4750307" y="2592148"/>
                <a:ext cx="265814" cy="976826"/>
                <a:chOff x="7815239" y="3601737"/>
                <a:chExt cx="1063256" cy="976826"/>
              </a:xfrm>
            </p:grpSpPr>
            <p:sp>
              <p:nvSpPr>
                <p:cNvPr id="49" name="Прямоугольник 48"/>
                <p:cNvSpPr/>
                <p:nvPr/>
              </p:nvSpPr>
              <p:spPr>
                <a:xfrm>
                  <a:off x="7815239" y="3601737"/>
                  <a:ext cx="531628" cy="97682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8346867" y="3863339"/>
                  <a:ext cx="531628" cy="7152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cxnSp>
            <p:nvCxnSpPr>
              <p:cNvPr id="48" name="Прямая соединительная линия 47"/>
              <p:cNvCxnSpPr/>
              <p:nvPr/>
            </p:nvCxnSpPr>
            <p:spPr>
              <a:xfrm>
                <a:off x="5139067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Прямоугольник 50"/>
          <p:cNvSpPr/>
          <p:nvPr/>
        </p:nvSpPr>
        <p:spPr>
          <a:xfrm rot="18365625">
            <a:off x="5493582" y="5337796"/>
            <a:ext cx="129554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Арендует квартиру</a:t>
            </a:r>
          </a:p>
        </p:txBody>
      </p:sp>
      <p:sp>
        <p:nvSpPr>
          <p:cNvPr id="52" name="Прямоугольник 51"/>
          <p:cNvSpPr/>
          <p:nvPr/>
        </p:nvSpPr>
        <p:spPr>
          <a:xfrm rot="18365625">
            <a:off x="6564022" y="5144692"/>
            <a:ext cx="88036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Общежитие</a:t>
            </a:r>
          </a:p>
        </p:txBody>
      </p:sp>
      <p:sp>
        <p:nvSpPr>
          <p:cNvPr id="53" name="Прямоугольник 52"/>
          <p:cNvSpPr/>
          <p:nvPr/>
        </p:nvSpPr>
        <p:spPr>
          <a:xfrm rot="18365625">
            <a:off x="6990675" y="5277458"/>
            <a:ext cx="125066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Арендует комнату</a:t>
            </a:r>
          </a:p>
        </p:txBody>
      </p:sp>
      <p:sp>
        <p:nvSpPr>
          <p:cNvPr id="54" name="Прямоугольник 53"/>
          <p:cNvSpPr/>
          <p:nvPr/>
        </p:nvSpPr>
        <p:spPr>
          <a:xfrm rot="18365625">
            <a:off x="7738711" y="5282494"/>
            <a:ext cx="133402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Собственное жильё</a:t>
            </a:r>
          </a:p>
        </p:txBody>
      </p:sp>
      <p:sp>
        <p:nvSpPr>
          <p:cNvPr id="55" name="Прямоугольник 54"/>
          <p:cNvSpPr/>
          <p:nvPr/>
        </p:nvSpPr>
        <p:spPr>
          <a:xfrm rot="18365625">
            <a:off x="8845921" y="5108251"/>
            <a:ext cx="86754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Автофургон</a:t>
            </a:r>
          </a:p>
        </p:txBody>
      </p:sp>
      <p:sp>
        <p:nvSpPr>
          <p:cNvPr id="56" name="Прямоугольник 55"/>
          <p:cNvSpPr/>
          <p:nvPr/>
        </p:nvSpPr>
        <p:spPr>
          <a:xfrm rot="18365625">
            <a:off x="9684342" y="5069526"/>
            <a:ext cx="78739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Гостиница</a:t>
            </a:r>
          </a:p>
        </p:txBody>
      </p:sp>
      <p:grpSp>
        <p:nvGrpSpPr>
          <p:cNvPr id="58" name="Группа 57"/>
          <p:cNvGrpSpPr/>
          <p:nvPr/>
        </p:nvGrpSpPr>
        <p:grpSpPr>
          <a:xfrm>
            <a:off x="7883985" y="3652006"/>
            <a:ext cx="1350055" cy="1179381"/>
            <a:chOff x="4750306" y="2733515"/>
            <a:chExt cx="912083" cy="884536"/>
          </a:xfrm>
        </p:grpSpPr>
        <p:grpSp>
          <p:nvGrpSpPr>
            <p:cNvPr id="59" name="Группа 58"/>
            <p:cNvGrpSpPr/>
            <p:nvPr/>
          </p:nvGrpSpPr>
          <p:grpSpPr>
            <a:xfrm>
              <a:off x="4750306" y="2733515"/>
              <a:ext cx="388761" cy="884536"/>
              <a:chOff x="4750306" y="2733515"/>
              <a:chExt cx="388761" cy="884536"/>
            </a:xfrm>
          </p:grpSpPr>
          <p:grpSp>
            <p:nvGrpSpPr>
              <p:cNvPr id="65" name="Группа 64"/>
              <p:cNvGrpSpPr/>
              <p:nvPr/>
            </p:nvGrpSpPr>
            <p:grpSpPr>
              <a:xfrm>
                <a:off x="4750306" y="2733515"/>
                <a:ext cx="265815" cy="835459"/>
                <a:chOff x="7815235" y="3743104"/>
                <a:chExt cx="1063260" cy="835459"/>
              </a:xfrm>
            </p:grpSpPr>
            <p:sp>
              <p:nvSpPr>
                <p:cNvPr id="67" name="Прямоугольник 66"/>
                <p:cNvSpPr/>
                <p:nvPr/>
              </p:nvSpPr>
              <p:spPr>
                <a:xfrm>
                  <a:off x="7815235" y="3743104"/>
                  <a:ext cx="554319" cy="83545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8346869" y="4081339"/>
                  <a:ext cx="531626" cy="49722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cxnSp>
            <p:nvCxnSpPr>
              <p:cNvPr id="66" name="Прямая соединительная линия 65"/>
              <p:cNvCxnSpPr/>
              <p:nvPr/>
            </p:nvCxnSpPr>
            <p:spPr>
              <a:xfrm>
                <a:off x="5139067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Группа 59"/>
            <p:cNvGrpSpPr/>
            <p:nvPr/>
          </p:nvGrpSpPr>
          <p:grpSpPr>
            <a:xfrm>
              <a:off x="5273633" y="3071750"/>
              <a:ext cx="388756" cy="542980"/>
              <a:chOff x="4750311" y="3075071"/>
              <a:chExt cx="388756" cy="542980"/>
            </a:xfrm>
          </p:grpSpPr>
          <p:grpSp>
            <p:nvGrpSpPr>
              <p:cNvPr id="61" name="Группа 60"/>
              <p:cNvGrpSpPr/>
              <p:nvPr/>
            </p:nvGrpSpPr>
            <p:grpSpPr>
              <a:xfrm>
                <a:off x="4750311" y="3075071"/>
                <a:ext cx="265815" cy="493903"/>
                <a:chOff x="7815239" y="4084660"/>
                <a:chExt cx="1063258" cy="493903"/>
              </a:xfrm>
            </p:grpSpPr>
            <p:sp>
              <p:nvSpPr>
                <p:cNvPr id="63" name="Прямоугольник 62"/>
                <p:cNvSpPr/>
                <p:nvPr/>
              </p:nvSpPr>
              <p:spPr>
                <a:xfrm>
                  <a:off x="7815239" y="4233057"/>
                  <a:ext cx="510342" cy="345505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8325577" y="4084660"/>
                  <a:ext cx="552920" cy="493903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cxnSp>
            <p:nvCxnSpPr>
              <p:cNvPr id="62" name="Прямая соединительная линия 61"/>
              <p:cNvCxnSpPr/>
              <p:nvPr/>
            </p:nvCxnSpPr>
            <p:spPr>
              <a:xfrm>
                <a:off x="5139067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Группа 68"/>
          <p:cNvGrpSpPr/>
          <p:nvPr/>
        </p:nvGrpSpPr>
        <p:grpSpPr>
          <a:xfrm>
            <a:off x="9618669" y="4522908"/>
            <a:ext cx="1087159" cy="300203"/>
            <a:chOff x="4883222" y="3392899"/>
            <a:chExt cx="734472" cy="225152"/>
          </a:xfrm>
        </p:grpSpPr>
        <p:grpSp>
          <p:nvGrpSpPr>
            <p:cNvPr id="70" name="Группа 69"/>
            <p:cNvGrpSpPr/>
            <p:nvPr/>
          </p:nvGrpSpPr>
          <p:grpSpPr>
            <a:xfrm>
              <a:off x="4883222" y="3392899"/>
              <a:ext cx="255845" cy="225152"/>
              <a:chOff x="4883222" y="3392899"/>
              <a:chExt cx="255845" cy="225152"/>
            </a:xfrm>
          </p:grpSpPr>
          <p:sp>
            <p:nvSpPr>
              <p:cNvPr id="79" name="Прямоугольник 78"/>
              <p:cNvSpPr/>
              <p:nvPr/>
            </p:nvSpPr>
            <p:spPr>
              <a:xfrm>
                <a:off x="4883222" y="3392899"/>
                <a:ext cx="132907" cy="17607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77" name="Прямая соединительная линия 76"/>
              <p:cNvCxnSpPr/>
              <p:nvPr/>
            </p:nvCxnSpPr>
            <p:spPr>
              <a:xfrm>
                <a:off x="5139067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Группа 70"/>
            <p:cNvGrpSpPr/>
            <p:nvPr/>
          </p:nvGrpSpPr>
          <p:grpSpPr>
            <a:xfrm>
              <a:off x="5273637" y="3392899"/>
              <a:ext cx="344057" cy="221831"/>
              <a:chOff x="4750315" y="3396220"/>
              <a:chExt cx="344057" cy="221831"/>
            </a:xfrm>
          </p:grpSpPr>
          <p:sp>
            <p:nvSpPr>
              <p:cNvPr id="74" name="Прямоугольник 73"/>
              <p:cNvSpPr/>
              <p:nvPr/>
            </p:nvSpPr>
            <p:spPr>
              <a:xfrm>
                <a:off x="4750315" y="3396220"/>
                <a:ext cx="127586" cy="17275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cxnSp>
            <p:nvCxnSpPr>
              <p:cNvPr id="73" name="Прямая соединительная линия 72"/>
              <p:cNvCxnSpPr/>
              <p:nvPr/>
            </p:nvCxnSpPr>
            <p:spPr>
              <a:xfrm>
                <a:off x="5094372" y="356034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317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Составная столбиковая диаграмма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577223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816670" y="2018582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Тип жилищных условий у студентов-мужчин и студентов-женщин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25484" y="3278870"/>
            <a:ext cx="1430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Женщина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0687681" y="3537599"/>
            <a:ext cx="14305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Мужчина</a:t>
            </a:r>
          </a:p>
        </p:txBody>
      </p:sp>
      <p:sp>
        <p:nvSpPr>
          <p:cNvPr id="15" name="Прямоугольник 14"/>
          <p:cNvSpPr/>
          <p:nvPr/>
        </p:nvSpPr>
        <p:spPr>
          <a:xfrm rot="16200000">
            <a:off x="4302223" y="3593917"/>
            <a:ext cx="271110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частота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731376" y="4583786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0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904556" y="3641368"/>
            <a:ext cx="134403" cy="1187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0" name="Прямоугольник 19"/>
          <p:cNvSpPr/>
          <p:nvPr/>
        </p:nvSpPr>
        <p:spPr>
          <a:xfrm>
            <a:off x="10904556" y="3368724"/>
            <a:ext cx="134403" cy="11875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23" name="Прямоугольник 22"/>
          <p:cNvSpPr/>
          <p:nvPr/>
        </p:nvSpPr>
        <p:spPr>
          <a:xfrm>
            <a:off x="5706825" y="3677714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6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706825" y="3993073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4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729136" y="4285829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2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5706825" y="3387313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8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5712475" y="3081282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709871" y="2764055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12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6181060" y="2936839"/>
            <a:ext cx="4534973" cy="1821787"/>
            <a:chOff x="4635795" y="2673206"/>
            <a:chExt cx="3401230" cy="895766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4635796" y="2970491"/>
              <a:ext cx="3401229" cy="598481"/>
              <a:chOff x="4784651" y="2260901"/>
              <a:chExt cx="2814084" cy="875704"/>
            </a:xfrm>
          </p:grpSpPr>
          <p:sp>
            <p:nvSpPr>
              <p:cNvPr id="38" name="Прямоугольник 37"/>
              <p:cNvSpPr/>
              <p:nvPr/>
            </p:nvSpPr>
            <p:spPr>
              <a:xfrm>
                <a:off x="4784651" y="2260901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4784651" y="247738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784651" y="269712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4784651" y="291686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grpSp>
          <p:nvGrpSpPr>
            <p:cNvPr id="32" name="Группа 31"/>
            <p:cNvGrpSpPr/>
            <p:nvPr/>
          </p:nvGrpSpPr>
          <p:grpSpPr>
            <a:xfrm>
              <a:off x="4635795" y="2673206"/>
              <a:ext cx="3401229" cy="300353"/>
              <a:chOff x="4784651" y="2710723"/>
              <a:chExt cx="2814084" cy="439480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4784651" y="2710723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4784651" y="2930463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</p:grpSp>
      <p:grpSp>
        <p:nvGrpSpPr>
          <p:cNvPr id="43" name="Группа 42"/>
          <p:cNvGrpSpPr/>
          <p:nvPr/>
        </p:nvGrpSpPr>
        <p:grpSpPr>
          <a:xfrm>
            <a:off x="6403719" y="3089553"/>
            <a:ext cx="477108" cy="1734516"/>
            <a:chOff x="4816738" y="2317164"/>
            <a:chExt cx="322329" cy="1300887"/>
          </a:xfrm>
        </p:grpSpPr>
        <p:grpSp>
          <p:nvGrpSpPr>
            <p:cNvPr id="49" name="Группа 48"/>
            <p:cNvGrpSpPr/>
            <p:nvPr/>
          </p:nvGrpSpPr>
          <p:grpSpPr>
            <a:xfrm>
              <a:off x="4816738" y="2317164"/>
              <a:ext cx="199359" cy="1251808"/>
              <a:chOff x="8081054" y="3326753"/>
              <a:chExt cx="797445" cy="1251808"/>
            </a:xfrm>
          </p:grpSpPr>
          <p:sp>
            <p:nvSpPr>
              <p:cNvPr id="51" name="Прямоугольник 50"/>
              <p:cNvSpPr/>
              <p:nvPr/>
            </p:nvSpPr>
            <p:spPr>
              <a:xfrm>
                <a:off x="8096169" y="4119808"/>
                <a:ext cx="782330" cy="45875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8081054" y="3326753"/>
                <a:ext cx="797445" cy="79366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cxnSp>
          <p:nvCxnSpPr>
            <p:cNvPr id="50" name="Прямая соединительная линия 49"/>
            <p:cNvCxnSpPr/>
            <p:nvPr/>
          </p:nvCxnSpPr>
          <p:spPr>
            <a:xfrm>
              <a:off x="5139067" y="3560343"/>
              <a:ext cx="0" cy="5770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Прямая соединительная линия 45"/>
          <p:cNvCxnSpPr/>
          <p:nvPr/>
        </p:nvCxnSpPr>
        <p:spPr>
          <a:xfrm>
            <a:off x="7683793" y="4742696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 rot="18365625">
            <a:off x="5493582" y="5337796"/>
            <a:ext cx="129554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Арендует квартиру</a:t>
            </a:r>
          </a:p>
        </p:txBody>
      </p:sp>
      <p:sp>
        <p:nvSpPr>
          <p:cNvPr id="54" name="Прямоугольник 53"/>
          <p:cNvSpPr/>
          <p:nvPr/>
        </p:nvSpPr>
        <p:spPr>
          <a:xfrm rot="18365625">
            <a:off x="6564022" y="5144692"/>
            <a:ext cx="88036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Общежитие</a:t>
            </a:r>
          </a:p>
        </p:txBody>
      </p:sp>
      <p:sp>
        <p:nvSpPr>
          <p:cNvPr id="55" name="Прямоугольник 54"/>
          <p:cNvSpPr/>
          <p:nvPr/>
        </p:nvSpPr>
        <p:spPr>
          <a:xfrm rot="18365625">
            <a:off x="6990675" y="5277458"/>
            <a:ext cx="125066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Арендует комнату</a:t>
            </a:r>
          </a:p>
        </p:txBody>
      </p:sp>
      <p:sp>
        <p:nvSpPr>
          <p:cNvPr id="56" name="Прямоугольник 55"/>
          <p:cNvSpPr/>
          <p:nvPr/>
        </p:nvSpPr>
        <p:spPr>
          <a:xfrm rot="18365625">
            <a:off x="7738711" y="5282494"/>
            <a:ext cx="1334020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Собственное жильё</a:t>
            </a:r>
          </a:p>
        </p:txBody>
      </p:sp>
      <p:sp>
        <p:nvSpPr>
          <p:cNvPr id="57" name="Прямоугольник 56"/>
          <p:cNvSpPr/>
          <p:nvPr/>
        </p:nvSpPr>
        <p:spPr>
          <a:xfrm rot="18365625">
            <a:off x="8845921" y="5108251"/>
            <a:ext cx="86754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Автофургон</a:t>
            </a:r>
          </a:p>
        </p:txBody>
      </p:sp>
      <p:sp>
        <p:nvSpPr>
          <p:cNvPr id="58" name="Прямоугольник 57"/>
          <p:cNvSpPr/>
          <p:nvPr/>
        </p:nvSpPr>
        <p:spPr>
          <a:xfrm rot="18365625">
            <a:off x="9684342" y="5069526"/>
            <a:ext cx="787395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Гостиница</a:t>
            </a:r>
          </a:p>
        </p:txBody>
      </p:sp>
      <p:grpSp>
        <p:nvGrpSpPr>
          <p:cNvPr id="78" name="Группа 77"/>
          <p:cNvGrpSpPr/>
          <p:nvPr/>
        </p:nvGrpSpPr>
        <p:grpSpPr>
          <a:xfrm>
            <a:off x="7144496" y="3242263"/>
            <a:ext cx="298947" cy="1514117"/>
            <a:chOff x="8096169" y="3442973"/>
            <a:chExt cx="807869" cy="1135588"/>
          </a:xfrm>
        </p:grpSpPr>
        <p:sp>
          <p:nvSpPr>
            <p:cNvPr id="80" name="Прямоугольник 79"/>
            <p:cNvSpPr/>
            <p:nvPr/>
          </p:nvSpPr>
          <p:spPr>
            <a:xfrm>
              <a:off x="8096169" y="3896432"/>
              <a:ext cx="782330" cy="6821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8106593" y="3442973"/>
              <a:ext cx="797445" cy="450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7958539" y="3547689"/>
            <a:ext cx="298947" cy="1204431"/>
            <a:chOff x="8096169" y="3442973"/>
            <a:chExt cx="807869" cy="1135588"/>
          </a:xfrm>
        </p:grpSpPr>
        <p:sp>
          <p:nvSpPr>
            <p:cNvPr id="83" name="Прямоугольник 82"/>
            <p:cNvSpPr/>
            <p:nvPr/>
          </p:nvSpPr>
          <p:spPr>
            <a:xfrm>
              <a:off x="8096169" y="3896432"/>
              <a:ext cx="782330" cy="6821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8106593" y="3442973"/>
              <a:ext cx="797445" cy="4506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85" name="Прямая соединительная линия 84"/>
          <p:cNvCxnSpPr/>
          <p:nvPr/>
        </p:nvCxnSpPr>
        <p:spPr>
          <a:xfrm>
            <a:off x="9272271" y="4767980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Группа 87"/>
          <p:cNvGrpSpPr/>
          <p:nvPr/>
        </p:nvGrpSpPr>
        <p:grpSpPr>
          <a:xfrm>
            <a:off x="8710525" y="4025638"/>
            <a:ext cx="295089" cy="728169"/>
            <a:chOff x="8106593" y="3892011"/>
            <a:chExt cx="797445" cy="686550"/>
          </a:xfrm>
        </p:grpSpPr>
        <p:sp>
          <p:nvSpPr>
            <p:cNvPr id="89" name="Прямоугольник 88"/>
            <p:cNvSpPr/>
            <p:nvPr/>
          </p:nvSpPr>
          <p:spPr>
            <a:xfrm>
              <a:off x="8121708" y="4294743"/>
              <a:ext cx="782330" cy="28381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8106593" y="3892011"/>
              <a:ext cx="797445" cy="3936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91" name="Прямая соединительная линия 90"/>
          <p:cNvCxnSpPr/>
          <p:nvPr/>
        </p:nvCxnSpPr>
        <p:spPr>
          <a:xfrm>
            <a:off x="8703727" y="4964767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/>
          <p:cNvGrpSpPr/>
          <p:nvPr/>
        </p:nvGrpSpPr>
        <p:grpSpPr>
          <a:xfrm>
            <a:off x="9547413" y="4583769"/>
            <a:ext cx="988547" cy="169809"/>
            <a:chOff x="8106593" y="4419849"/>
            <a:chExt cx="2671434" cy="160104"/>
          </a:xfrm>
        </p:grpSpPr>
        <p:sp>
          <p:nvSpPr>
            <p:cNvPr id="93" name="Прямоугольник 92"/>
            <p:cNvSpPr/>
            <p:nvPr/>
          </p:nvSpPr>
          <p:spPr>
            <a:xfrm>
              <a:off x="9995697" y="4419849"/>
              <a:ext cx="782330" cy="1498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94" name="Прямоугольник 93"/>
            <p:cNvSpPr/>
            <p:nvPr/>
          </p:nvSpPr>
          <p:spPr>
            <a:xfrm>
              <a:off x="8106593" y="4419851"/>
              <a:ext cx="797445" cy="16010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cxnSp>
        <p:nvCxnSpPr>
          <p:cNvPr id="95" name="Прямая соединительная линия 94"/>
          <p:cNvCxnSpPr/>
          <p:nvPr/>
        </p:nvCxnSpPr>
        <p:spPr>
          <a:xfrm>
            <a:off x="10085544" y="4761567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8501287" y="4756883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Секторная диаграмма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8029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aphicFrame>
        <p:nvGraphicFramePr>
          <p:cNvPr id="6" name="Диаграмма 5"/>
          <p:cNvGraphicFramePr/>
          <p:nvPr>
            <p:extLst/>
          </p:nvPr>
        </p:nvGraphicFramePr>
        <p:xfrm>
          <a:off x="6364515" y="2687926"/>
          <a:ext cx="4239221" cy="282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7134776" y="1672558"/>
            <a:ext cx="245208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b="1" dirty="0"/>
              <a:t>Жилищные условия студентов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242836" y="2140792"/>
            <a:ext cx="731289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dirty="0"/>
              <a:t>Другое </a:t>
            </a:r>
          </a:p>
          <a:p>
            <a:pPr algn="ctr"/>
            <a:r>
              <a:rPr lang="ru-RU" sz="1333" dirty="0"/>
              <a:t>6%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9946410" y="2397063"/>
            <a:ext cx="908647" cy="707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dirty="0"/>
              <a:t>Арендует </a:t>
            </a:r>
          </a:p>
          <a:p>
            <a:pPr algn="ctr"/>
            <a:r>
              <a:rPr lang="ru-RU" sz="1333" dirty="0"/>
              <a:t>квартиру </a:t>
            </a:r>
          </a:p>
          <a:p>
            <a:pPr algn="ctr"/>
            <a:r>
              <a:rPr lang="ru-RU" sz="1333" dirty="0"/>
              <a:t>30%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511234" y="5247334"/>
            <a:ext cx="1052596" cy="502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dirty="0"/>
              <a:t>Общежитие</a:t>
            </a:r>
          </a:p>
          <a:p>
            <a:pPr algn="ctr"/>
            <a:r>
              <a:rPr lang="ru-RU" sz="1333" dirty="0"/>
              <a:t>28%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630570" y="4657077"/>
            <a:ext cx="908647" cy="707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dirty="0"/>
              <a:t>Арендует </a:t>
            </a:r>
          </a:p>
          <a:p>
            <a:pPr algn="ctr"/>
            <a:r>
              <a:rPr lang="ru-RU" sz="1333" dirty="0"/>
              <a:t>комнату </a:t>
            </a:r>
          </a:p>
          <a:p>
            <a:pPr algn="ctr"/>
            <a:r>
              <a:rPr lang="ru-RU" sz="1333" dirty="0"/>
              <a:t>22%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860122" y="2565283"/>
            <a:ext cx="1119217" cy="707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333" dirty="0"/>
              <a:t>Собственное</a:t>
            </a:r>
          </a:p>
          <a:p>
            <a:pPr algn="ctr"/>
            <a:r>
              <a:rPr lang="ru-RU" sz="1333" dirty="0"/>
              <a:t>жильё</a:t>
            </a:r>
          </a:p>
          <a:p>
            <a:pPr algn="ctr"/>
            <a:r>
              <a:rPr lang="ru-RU" sz="1333" dirty="0"/>
              <a:t>14%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485718" y="4584012"/>
            <a:ext cx="489252" cy="4902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9594774" y="2998287"/>
            <a:ext cx="489252" cy="490256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 flipV="1">
            <a:off x="7674639" y="2674272"/>
            <a:ext cx="445733" cy="520689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6896362" y="3037839"/>
            <a:ext cx="585973" cy="3142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 flipV="1">
            <a:off x="9253427" y="4869288"/>
            <a:ext cx="585973" cy="31424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4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Гистограмма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8029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/>
          </p:nvPr>
        </p:nvGraphicFramePr>
        <p:xfrm>
          <a:off x="5872949" y="3819893"/>
          <a:ext cx="5043131" cy="215277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6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29"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Ежемесячные расходы на жилье,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£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Средняя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точка интервала,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£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Частота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Относительная частота, %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90 - 100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95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100 - 110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105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110 - 120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115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120 - 130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125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130 - 140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135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140 - 150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145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150 - 160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155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160 - 170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165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Всего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5740641" y="1332923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b="1" dirty="0"/>
              <a:t>Гистограмма расходов на жильё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5663049" y="3435805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Расходы на жильё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6768419" y="1811868"/>
            <a:ext cx="3079679" cy="1389555"/>
            <a:chOff x="4892027" y="1358901"/>
            <a:chExt cx="2146814" cy="1042166"/>
          </a:xfrm>
        </p:grpSpPr>
        <p:cxnSp>
          <p:nvCxnSpPr>
            <p:cNvPr id="55" name="Прямая соединительная линия 54"/>
            <p:cNvCxnSpPr/>
            <p:nvPr/>
          </p:nvCxnSpPr>
          <p:spPr>
            <a:xfrm>
              <a:off x="5160334" y="2340241"/>
              <a:ext cx="0" cy="5770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Прямоугольник 60"/>
            <p:cNvSpPr/>
            <p:nvPr/>
          </p:nvSpPr>
          <p:spPr>
            <a:xfrm>
              <a:off x="4892027" y="2284280"/>
              <a:ext cx="268307" cy="559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5160334" y="2200866"/>
              <a:ext cx="268307" cy="196209"/>
              <a:chOff x="5044427" y="2354140"/>
              <a:chExt cx="268307" cy="196209"/>
            </a:xfrm>
          </p:grpSpPr>
          <p:cxnSp>
            <p:nvCxnSpPr>
              <p:cNvPr id="65" name="Прямая соединительная линия 64"/>
              <p:cNvCxnSpPr/>
              <p:nvPr/>
            </p:nvCxnSpPr>
            <p:spPr>
              <a:xfrm>
                <a:off x="5312734" y="2492641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Прямоугольник 65"/>
              <p:cNvSpPr/>
              <p:nvPr/>
            </p:nvSpPr>
            <p:spPr>
              <a:xfrm>
                <a:off x="5044427" y="2354140"/>
                <a:ext cx="268307" cy="13850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cxnSp>
          <p:nvCxnSpPr>
            <p:cNvPr id="67" name="Прямая соединительная линия 66"/>
            <p:cNvCxnSpPr/>
            <p:nvPr/>
          </p:nvCxnSpPr>
          <p:spPr>
            <a:xfrm>
              <a:off x="5696948" y="2337274"/>
              <a:ext cx="0" cy="5770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Прямоугольник 67"/>
            <p:cNvSpPr/>
            <p:nvPr/>
          </p:nvSpPr>
          <p:spPr>
            <a:xfrm>
              <a:off x="5428641" y="2086333"/>
              <a:ext cx="268307" cy="2509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cxnSp>
          <p:nvCxnSpPr>
            <p:cNvPr id="69" name="Прямая соединительная линия 68"/>
            <p:cNvCxnSpPr/>
            <p:nvPr/>
          </p:nvCxnSpPr>
          <p:spPr>
            <a:xfrm>
              <a:off x="5965255" y="2337273"/>
              <a:ext cx="0" cy="5770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Прямоугольник 69"/>
            <p:cNvSpPr/>
            <p:nvPr/>
          </p:nvSpPr>
          <p:spPr>
            <a:xfrm>
              <a:off x="5696948" y="1706452"/>
              <a:ext cx="268307" cy="63082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cxnSp>
          <p:nvCxnSpPr>
            <p:cNvPr id="71" name="Прямая соединительная линия 70"/>
            <p:cNvCxnSpPr/>
            <p:nvPr/>
          </p:nvCxnSpPr>
          <p:spPr>
            <a:xfrm>
              <a:off x="6233562" y="2340242"/>
              <a:ext cx="0" cy="57708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Прямоугольник 71"/>
            <p:cNvSpPr/>
            <p:nvPr/>
          </p:nvSpPr>
          <p:spPr>
            <a:xfrm>
              <a:off x="5965255" y="1358901"/>
              <a:ext cx="268307" cy="981342"/>
            </a:xfrm>
            <a:prstGeom prst="rect">
              <a:avLst/>
            </a:prstGeom>
            <a:solidFill>
              <a:srgbClr val="701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8" name="Группа 7"/>
            <p:cNvGrpSpPr/>
            <p:nvPr/>
          </p:nvGrpSpPr>
          <p:grpSpPr>
            <a:xfrm flipH="1">
              <a:off x="6233920" y="1899684"/>
              <a:ext cx="804921" cy="501383"/>
              <a:chOff x="6489088" y="1835892"/>
              <a:chExt cx="804921" cy="501383"/>
            </a:xfrm>
          </p:grpSpPr>
          <p:cxnSp>
            <p:nvCxnSpPr>
              <p:cNvPr id="74" name="Прямая соединительная линия 73"/>
              <p:cNvCxnSpPr/>
              <p:nvPr/>
            </p:nvCxnSpPr>
            <p:spPr>
              <a:xfrm flipH="1">
                <a:off x="6757395" y="2279567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Прямоугольник 74"/>
              <p:cNvSpPr/>
              <p:nvPr/>
            </p:nvSpPr>
            <p:spPr>
              <a:xfrm flipH="1">
                <a:off x="6489088" y="2206324"/>
                <a:ext cx="268307" cy="7324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grpSp>
            <p:nvGrpSpPr>
              <p:cNvPr id="76" name="Группа 75"/>
              <p:cNvGrpSpPr/>
              <p:nvPr/>
            </p:nvGrpSpPr>
            <p:grpSpPr>
              <a:xfrm flipH="1">
                <a:off x="6757395" y="2009250"/>
                <a:ext cx="268307" cy="327151"/>
                <a:chOff x="5044427" y="2223198"/>
                <a:chExt cx="268307" cy="327151"/>
              </a:xfrm>
            </p:grpSpPr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5312734" y="2492641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Прямоугольник 77"/>
                <p:cNvSpPr/>
                <p:nvPr/>
              </p:nvSpPr>
              <p:spPr>
                <a:xfrm>
                  <a:off x="5044427" y="2223198"/>
                  <a:ext cx="268307" cy="26944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cxnSp>
            <p:nvCxnSpPr>
              <p:cNvPr id="79" name="Прямая соединительная линия 78"/>
              <p:cNvCxnSpPr/>
              <p:nvPr/>
            </p:nvCxnSpPr>
            <p:spPr>
              <a:xfrm flipH="1">
                <a:off x="7024665" y="2276600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Прямоугольник 79"/>
              <p:cNvSpPr/>
              <p:nvPr/>
            </p:nvSpPr>
            <p:spPr>
              <a:xfrm flipH="1">
                <a:off x="7025702" y="1835892"/>
                <a:ext cx="268307" cy="44070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</p:grpSp>
      <p:sp>
        <p:nvSpPr>
          <p:cNvPr id="81" name="Прямоугольник 80"/>
          <p:cNvSpPr/>
          <p:nvPr/>
        </p:nvSpPr>
        <p:spPr>
          <a:xfrm>
            <a:off x="6426777" y="1640699"/>
            <a:ext cx="3808820" cy="1478459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6780024" y="3125057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425635" y="3120343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842061" y="3115628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10234275" y="3120364"/>
            <a:ext cx="0" cy="7694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H="1">
            <a:off x="6348952" y="3107516"/>
            <a:ext cx="6979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H="1">
            <a:off x="6348552" y="2781775"/>
            <a:ext cx="6979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>
            <a:off x="6356984" y="2417029"/>
            <a:ext cx="6979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H="1">
            <a:off x="6356984" y="2032059"/>
            <a:ext cx="6979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flipH="1">
            <a:off x="6348552" y="1652407"/>
            <a:ext cx="6979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 rot="16200000">
            <a:off x="4425091" y="2232962"/>
            <a:ext cx="271110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333" dirty="0"/>
              <a:t>Относительная частота, %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5938209" y="1484485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40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5938209" y="1865998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30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5928369" y="2268034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20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5913267" y="2621837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10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5934408" y="2957597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0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6285732" y="3125749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85</a:t>
            </a:r>
          </a:p>
        </p:txBody>
      </p:sp>
      <p:sp>
        <p:nvSpPr>
          <p:cNvPr id="101" name="Прямоугольник 100"/>
          <p:cNvSpPr/>
          <p:nvPr/>
        </p:nvSpPr>
        <p:spPr>
          <a:xfrm>
            <a:off x="6659775" y="3129917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95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7045493" y="3126418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105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7430388" y="3130837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115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7815284" y="3116933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125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8200180" y="3111485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135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8585589" y="3116367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145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8970485" y="3111485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155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355380" y="3126418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165</a:t>
            </a:r>
          </a:p>
        </p:txBody>
      </p:sp>
      <p:sp>
        <p:nvSpPr>
          <p:cNvPr id="109" name="Прямоугольник 108"/>
          <p:cNvSpPr/>
          <p:nvPr/>
        </p:nvSpPr>
        <p:spPr>
          <a:xfrm>
            <a:off x="9727020" y="3121743"/>
            <a:ext cx="60053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067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156150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Частотный график </a:t>
            </a:r>
            <a:r>
              <a:rPr lang="en-US" altLang="ru-RU" sz="2667" dirty="0">
                <a:solidFill>
                  <a:srgbClr val="C00000"/>
                </a:solidFill>
                <a:latin typeface="Akzidenz-Grotesk Pro Bold" pitchFamily="2" charset="0"/>
              </a:rPr>
              <a:t>(polygon)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8029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5230072" y="1617447"/>
            <a:ext cx="3220096" cy="2218017"/>
            <a:chOff x="4000844" y="1213085"/>
            <a:chExt cx="2550017" cy="1663513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4594860" y="1213085"/>
              <a:ext cx="1713983" cy="315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b="1" dirty="0"/>
                <a:t>Гистограмма расходов на жильё </a:t>
              </a:r>
            </a:p>
            <a:p>
              <a:pPr algn="ctr"/>
              <a:r>
                <a:rPr lang="ru-RU" sz="1067" b="1" dirty="0"/>
                <a:t>«студентов-женщин»</a:t>
              </a: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5181418" y="2684189"/>
              <a:ext cx="537223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Расходы</a:t>
              </a:r>
            </a:p>
          </p:txBody>
        </p:sp>
        <p:sp>
          <p:nvSpPr>
            <p:cNvPr id="99" name="Прямоугольник 98"/>
            <p:cNvSpPr/>
            <p:nvPr/>
          </p:nvSpPr>
          <p:spPr>
            <a:xfrm rot="16200000">
              <a:off x="3469318" y="1940183"/>
              <a:ext cx="1266212" cy="20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Относительная частота, %</a:t>
              </a:r>
            </a:p>
          </p:txBody>
        </p:sp>
        <p:grpSp>
          <p:nvGrpSpPr>
            <p:cNvPr id="8" name="Группа 7"/>
            <p:cNvGrpSpPr/>
            <p:nvPr/>
          </p:nvGrpSpPr>
          <p:grpSpPr>
            <a:xfrm>
              <a:off x="4134349" y="1425727"/>
              <a:ext cx="2416512" cy="1303069"/>
              <a:chOff x="597243" y="1932557"/>
              <a:chExt cx="2416512" cy="1090398"/>
            </a:xfrm>
          </p:grpSpPr>
          <p:grpSp>
            <p:nvGrpSpPr>
              <p:cNvPr id="69" name="Группа 68"/>
              <p:cNvGrpSpPr/>
              <p:nvPr/>
            </p:nvGrpSpPr>
            <p:grpSpPr>
              <a:xfrm>
                <a:off x="1253104" y="2418395"/>
                <a:ext cx="1298155" cy="495857"/>
                <a:chOff x="5160334" y="1733864"/>
                <a:chExt cx="1610200" cy="667203"/>
              </a:xfrm>
            </p:grpSpPr>
            <p:cxnSp>
              <p:nvCxnSpPr>
                <p:cNvPr id="70" name="Прямая соединительная линия 69"/>
                <p:cNvCxnSpPr/>
                <p:nvPr/>
              </p:nvCxnSpPr>
              <p:spPr>
                <a:xfrm>
                  <a:off x="5160334" y="2340241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Группа 71"/>
                <p:cNvGrpSpPr/>
                <p:nvPr/>
              </p:nvGrpSpPr>
              <p:grpSpPr>
                <a:xfrm>
                  <a:off x="5160334" y="2120038"/>
                  <a:ext cx="268307" cy="277037"/>
                  <a:chOff x="5044427" y="2273312"/>
                  <a:chExt cx="268307" cy="277037"/>
                </a:xfrm>
              </p:grpSpPr>
              <p:cxnSp>
                <p:nvCxnSpPr>
                  <p:cNvPr id="87" name="Прямая соединительная линия 86"/>
                  <p:cNvCxnSpPr/>
                  <p:nvPr/>
                </p:nvCxnSpPr>
                <p:spPr>
                  <a:xfrm>
                    <a:off x="5312734" y="2492641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Прямоугольник 87"/>
                  <p:cNvSpPr/>
                  <p:nvPr/>
                </p:nvSpPr>
                <p:spPr>
                  <a:xfrm>
                    <a:off x="5044427" y="2273312"/>
                    <a:ext cx="268307" cy="219328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ru-RU" sz="1600"/>
                  </a:p>
                </p:txBody>
              </p:sp>
            </p:grpSp>
            <p:cxnSp>
              <p:nvCxnSpPr>
                <p:cNvPr id="73" name="Прямая соединительная линия 72"/>
                <p:cNvCxnSpPr/>
                <p:nvPr/>
              </p:nvCxnSpPr>
              <p:spPr>
                <a:xfrm>
                  <a:off x="5696948" y="2337274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Прямоугольник 73"/>
                <p:cNvSpPr/>
                <p:nvPr/>
              </p:nvSpPr>
              <p:spPr>
                <a:xfrm>
                  <a:off x="5428641" y="2120038"/>
                  <a:ext cx="268307" cy="2172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cxnSp>
              <p:nvCxnSpPr>
                <p:cNvPr id="75" name="Прямая соединительная линия 74"/>
                <p:cNvCxnSpPr/>
                <p:nvPr/>
              </p:nvCxnSpPr>
              <p:spPr>
                <a:xfrm>
                  <a:off x="5965255" y="2337273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Прямоугольник 75"/>
                <p:cNvSpPr/>
                <p:nvPr/>
              </p:nvSpPr>
              <p:spPr>
                <a:xfrm>
                  <a:off x="5696948" y="1849571"/>
                  <a:ext cx="268307" cy="487702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cxnSp>
              <p:nvCxnSpPr>
                <p:cNvPr id="77" name="Прямая соединительная линия 76"/>
                <p:cNvCxnSpPr/>
                <p:nvPr/>
              </p:nvCxnSpPr>
              <p:spPr>
                <a:xfrm>
                  <a:off x="6233562" y="2340242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Прямоугольник 77"/>
                <p:cNvSpPr/>
                <p:nvPr/>
              </p:nvSpPr>
              <p:spPr>
                <a:xfrm>
                  <a:off x="5965255" y="1733864"/>
                  <a:ext cx="268307" cy="606378"/>
                </a:xfrm>
                <a:prstGeom prst="rect">
                  <a:avLst/>
                </a:prstGeom>
                <a:solidFill>
                  <a:srgbClr val="701B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grpSp>
              <p:nvGrpSpPr>
                <p:cNvPr id="79" name="Группа 78"/>
                <p:cNvGrpSpPr/>
                <p:nvPr/>
              </p:nvGrpSpPr>
              <p:grpSpPr>
                <a:xfrm flipH="1">
                  <a:off x="6233920" y="1955831"/>
                  <a:ext cx="536614" cy="445236"/>
                  <a:chOff x="6757395" y="1892039"/>
                  <a:chExt cx="536614" cy="445236"/>
                </a:xfrm>
              </p:grpSpPr>
              <p:cxnSp>
                <p:nvCxnSpPr>
                  <p:cNvPr id="80" name="Прямая соединительная линия 79"/>
                  <p:cNvCxnSpPr/>
                  <p:nvPr/>
                </p:nvCxnSpPr>
                <p:spPr>
                  <a:xfrm flipH="1">
                    <a:off x="6757395" y="2279567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2" name="Группа 81"/>
                  <p:cNvGrpSpPr/>
                  <p:nvPr/>
                </p:nvGrpSpPr>
                <p:grpSpPr>
                  <a:xfrm flipH="1">
                    <a:off x="6757395" y="2056245"/>
                    <a:ext cx="268307" cy="280156"/>
                    <a:chOff x="5044427" y="2270193"/>
                    <a:chExt cx="268307" cy="280156"/>
                  </a:xfrm>
                </p:grpSpPr>
                <p:cxnSp>
                  <p:nvCxnSpPr>
                    <p:cNvPr id="85" name="Прямая соединительная линия 84"/>
                    <p:cNvCxnSpPr/>
                    <p:nvPr/>
                  </p:nvCxnSpPr>
                  <p:spPr>
                    <a:xfrm>
                      <a:off x="5312734" y="2492641"/>
                      <a:ext cx="0" cy="57708"/>
                    </a:xfrm>
                    <a:prstGeom prst="line">
                      <a:avLst/>
                    </a:prstGeom>
                    <a:ln w="127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Прямоугольник 85"/>
                    <p:cNvSpPr/>
                    <p:nvPr/>
                  </p:nvSpPr>
                  <p:spPr>
                    <a:xfrm>
                      <a:off x="5044427" y="2270193"/>
                      <a:ext cx="268307" cy="222448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ru-RU" sz="1600"/>
                    </a:p>
                  </p:txBody>
                </p:sp>
              </p:grpSp>
              <p:cxnSp>
                <p:nvCxnSpPr>
                  <p:cNvPr id="83" name="Прямая соединительная линия 82"/>
                  <p:cNvCxnSpPr/>
                  <p:nvPr/>
                </p:nvCxnSpPr>
                <p:spPr>
                  <a:xfrm flipH="1">
                    <a:off x="7024665" y="2276600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Прямоугольник 83"/>
                  <p:cNvSpPr/>
                  <p:nvPr/>
                </p:nvSpPr>
                <p:spPr>
                  <a:xfrm flipH="1">
                    <a:off x="7025702" y="1892039"/>
                    <a:ext cx="268307" cy="384562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ru-RU" sz="1600"/>
                  </a:p>
                </p:txBody>
              </p:sp>
            </p:grpSp>
          </p:grpSp>
          <p:sp>
            <p:nvSpPr>
              <p:cNvPr id="89" name="Прямоугольник 88"/>
              <p:cNvSpPr/>
              <p:nvPr/>
            </p:nvSpPr>
            <p:spPr>
              <a:xfrm>
                <a:off x="844790" y="2044319"/>
                <a:ext cx="2140555" cy="824079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90" name="Прямая соединительная линия 89"/>
              <p:cNvCxnSpPr/>
              <p:nvPr/>
            </p:nvCxnSpPr>
            <p:spPr>
              <a:xfrm>
                <a:off x="1043316" y="2871686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Прямая соединительная линия 90"/>
              <p:cNvCxnSpPr/>
              <p:nvPr/>
            </p:nvCxnSpPr>
            <p:spPr>
              <a:xfrm>
                <a:off x="844149" y="2869058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Прямая соединительная линия 91"/>
              <p:cNvCxnSpPr/>
              <p:nvPr/>
            </p:nvCxnSpPr>
            <p:spPr>
              <a:xfrm>
                <a:off x="2764179" y="286643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Прямая соединительная линия 92"/>
              <p:cNvCxnSpPr/>
              <p:nvPr/>
            </p:nvCxnSpPr>
            <p:spPr>
              <a:xfrm>
                <a:off x="2984603" y="286907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Прямая соединительная линия 93"/>
              <p:cNvCxnSpPr/>
              <p:nvPr/>
            </p:nvCxnSpPr>
            <p:spPr>
              <a:xfrm flipH="1">
                <a:off x="801053" y="286190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Прямая соединительная линия 94"/>
              <p:cNvCxnSpPr/>
              <p:nvPr/>
            </p:nvCxnSpPr>
            <p:spPr>
              <a:xfrm flipH="1">
                <a:off x="800829" y="273704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Прямая соединительная линия 95"/>
              <p:cNvCxnSpPr/>
              <p:nvPr/>
            </p:nvCxnSpPr>
            <p:spPr>
              <a:xfrm flipH="1">
                <a:off x="798479" y="258335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Прямая соединительная линия 96"/>
              <p:cNvCxnSpPr/>
              <p:nvPr/>
            </p:nvCxnSpPr>
            <p:spPr>
              <a:xfrm flipH="1">
                <a:off x="805567" y="2418395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Прямая соединительная линия 97"/>
              <p:cNvCxnSpPr/>
              <p:nvPr/>
            </p:nvCxnSpPr>
            <p:spPr>
              <a:xfrm flipH="1">
                <a:off x="800829" y="2235132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Прямоугольник 99"/>
              <p:cNvSpPr/>
              <p:nvPr/>
            </p:nvSpPr>
            <p:spPr>
              <a:xfrm>
                <a:off x="611262" y="21131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40</a:t>
                </a:r>
              </a:p>
            </p:txBody>
          </p:sp>
          <p:sp>
            <p:nvSpPr>
              <p:cNvPr id="101" name="Прямоугольник 100"/>
              <p:cNvSpPr/>
              <p:nvPr/>
            </p:nvSpPr>
            <p:spPr>
              <a:xfrm>
                <a:off x="611262" y="22974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30</a:t>
                </a:r>
              </a:p>
            </p:txBody>
          </p:sp>
          <p:sp>
            <p:nvSpPr>
              <p:cNvPr id="102" name="Прямоугольник 101"/>
              <p:cNvSpPr/>
              <p:nvPr/>
            </p:nvSpPr>
            <p:spPr>
              <a:xfrm>
                <a:off x="598644" y="2464869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20</a:t>
                </a:r>
              </a:p>
            </p:txBody>
          </p:sp>
          <p:sp>
            <p:nvSpPr>
              <p:cNvPr id="103" name="Прямоугольник 102"/>
              <p:cNvSpPr/>
              <p:nvPr/>
            </p:nvSpPr>
            <p:spPr>
              <a:xfrm>
                <a:off x="597243" y="2626635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10</a:t>
                </a:r>
              </a:p>
            </p:txBody>
          </p:sp>
          <p:sp>
            <p:nvSpPr>
              <p:cNvPr id="104" name="Прямоугольник 103"/>
              <p:cNvSpPr/>
              <p:nvPr/>
            </p:nvSpPr>
            <p:spPr>
              <a:xfrm>
                <a:off x="636419" y="2778345"/>
                <a:ext cx="200824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0</a:t>
                </a:r>
              </a:p>
            </p:txBody>
          </p:sp>
          <p:sp>
            <p:nvSpPr>
              <p:cNvPr id="105" name="Прямоугольник 104"/>
              <p:cNvSpPr/>
              <p:nvPr/>
            </p:nvSpPr>
            <p:spPr>
              <a:xfrm>
                <a:off x="812918" y="2872071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85</a:t>
                </a:r>
              </a:p>
            </p:txBody>
          </p:sp>
          <p:sp>
            <p:nvSpPr>
              <p:cNvPr id="106" name="Прямоугольник 105"/>
              <p:cNvSpPr/>
              <p:nvPr/>
            </p:nvSpPr>
            <p:spPr>
              <a:xfrm>
                <a:off x="1023129" y="2874394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95</a:t>
                </a:r>
              </a:p>
            </p:txBody>
          </p:sp>
          <p:sp>
            <p:nvSpPr>
              <p:cNvPr id="107" name="Прямоугольник 106"/>
              <p:cNvSpPr/>
              <p:nvPr/>
            </p:nvSpPr>
            <p:spPr>
              <a:xfrm>
                <a:off x="1215784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105</a:t>
                </a:r>
              </a:p>
            </p:txBody>
          </p:sp>
          <p:sp>
            <p:nvSpPr>
              <p:cNvPr id="108" name="Прямоугольник 107"/>
              <p:cNvSpPr/>
              <p:nvPr/>
            </p:nvSpPr>
            <p:spPr>
              <a:xfrm>
                <a:off x="1432095" y="287490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115</a:t>
                </a:r>
              </a:p>
            </p:txBody>
          </p:sp>
          <p:sp>
            <p:nvSpPr>
              <p:cNvPr id="109" name="Прямоугольник 108"/>
              <p:cNvSpPr/>
              <p:nvPr/>
            </p:nvSpPr>
            <p:spPr>
              <a:xfrm>
                <a:off x="1648406" y="286715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125</a:t>
                </a:r>
              </a:p>
            </p:txBody>
          </p:sp>
          <p:sp>
            <p:nvSpPr>
              <p:cNvPr id="110" name="Прямоугольник 109"/>
              <p:cNvSpPr/>
              <p:nvPr/>
            </p:nvSpPr>
            <p:spPr>
              <a:xfrm>
                <a:off x="1864717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135</a:t>
                </a:r>
              </a:p>
            </p:txBody>
          </p:sp>
          <p:sp>
            <p:nvSpPr>
              <p:cNvPr id="111" name="Прямоугольник 110"/>
              <p:cNvSpPr/>
              <p:nvPr/>
            </p:nvSpPr>
            <p:spPr>
              <a:xfrm>
                <a:off x="2081317" y="2866842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145</a:t>
                </a:r>
              </a:p>
            </p:txBody>
          </p:sp>
          <p:sp>
            <p:nvSpPr>
              <p:cNvPr id="112" name="Прямоугольник 111"/>
              <p:cNvSpPr/>
              <p:nvPr/>
            </p:nvSpPr>
            <p:spPr>
              <a:xfrm>
                <a:off x="2297628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155</a:t>
                </a:r>
              </a:p>
            </p:txBody>
          </p:sp>
          <p:sp>
            <p:nvSpPr>
              <p:cNvPr id="113" name="Прямоугольник 112"/>
              <p:cNvSpPr/>
              <p:nvPr/>
            </p:nvSpPr>
            <p:spPr>
              <a:xfrm>
                <a:off x="2513939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165</a:t>
                </a:r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2722802" y="2869839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175</a:t>
                </a:r>
              </a:p>
            </p:txBody>
          </p:sp>
          <p:cxnSp>
            <p:nvCxnSpPr>
              <p:cNvPr id="115" name="Прямая соединительная линия 114"/>
              <p:cNvCxnSpPr/>
              <p:nvPr/>
            </p:nvCxnSpPr>
            <p:spPr>
              <a:xfrm flipH="1">
                <a:off x="802387" y="204741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Прямоугольник 115"/>
              <p:cNvSpPr/>
              <p:nvPr/>
            </p:nvSpPr>
            <p:spPr>
              <a:xfrm>
                <a:off x="598643" y="1932557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50</a:t>
                </a:r>
              </a:p>
            </p:txBody>
          </p:sp>
        </p:grpSp>
      </p:grpSp>
      <p:grpSp>
        <p:nvGrpSpPr>
          <p:cNvPr id="117" name="Группа 116"/>
          <p:cNvGrpSpPr/>
          <p:nvPr/>
        </p:nvGrpSpPr>
        <p:grpSpPr>
          <a:xfrm>
            <a:off x="8483604" y="1641084"/>
            <a:ext cx="3220096" cy="2218017"/>
            <a:chOff x="4000844" y="1213085"/>
            <a:chExt cx="2550017" cy="1663513"/>
          </a:xfrm>
        </p:grpSpPr>
        <p:sp>
          <p:nvSpPr>
            <p:cNvPr id="118" name="Прямоугольник 117"/>
            <p:cNvSpPr/>
            <p:nvPr/>
          </p:nvSpPr>
          <p:spPr>
            <a:xfrm>
              <a:off x="4594860" y="1213085"/>
              <a:ext cx="1713983" cy="315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b="1" dirty="0"/>
                <a:t>Гистограмма расходов на жильё </a:t>
              </a:r>
            </a:p>
            <a:p>
              <a:pPr algn="ctr"/>
              <a:r>
                <a:rPr lang="ru-RU" sz="1067" b="1" dirty="0"/>
                <a:t>«студентов-мужчин»</a:t>
              </a:r>
            </a:p>
          </p:txBody>
        </p:sp>
        <p:sp>
          <p:nvSpPr>
            <p:cNvPr id="119" name="Прямоугольник 118"/>
            <p:cNvSpPr/>
            <p:nvPr/>
          </p:nvSpPr>
          <p:spPr>
            <a:xfrm>
              <a:off x="5181418" y="2684189"/>
              <a:ext cx="537223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Расходы</a:t>
              </a:r>
            </a:p>
          </p:txBody>
        </p:sp>
        <p:sp>
          <p:nvSpPr>
            <p:cNvPr id="120" name="Прямоугольник 119"/>
            <p:cNvSpPr/>
            <p:nvPr/>
          </p:nvSpPr>
          <p:spPr>
            <a:xfrm rot="16200000">
              <a:off x="3469318" y="1940183"/>
              <a:ext cx="1266212" cy="20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Относительная частота, %</a:t>
              </a:r>
            </a:p>
          </p:txBody>
        </p:sp>
        <p:grpSp>
          <p:nvGrpSpPr>
            <p:cNvPr id="121" name="Группа 120"/>
            <p:cNvGrpSpPr/>
            <p:nvPr/>
          </p:nvGrpSpPr>
          <p:grpSpPr>
            <a:xfrm>
              <a:off x="4134349" y="1425727"/>
              <a:ext cx="2416512" cy="1303069"/>
              <a:chOff x="597243" y="1932557"/>
              <a:chExt cx="2416512" cy="1090398"/>
            </a:xfrm>
          </p:grpSpPr>
          <p:grpSp>
            <p:nvGrpSpPr>
              <p:cNvPr id="122" name="Группа 121"/>
              <p:cNvGrpSpPr/>
              <p:nvPr/>
            </p:nvGrpSpPr>
            <p:grpSpPr>
              <a:xfrm>
                <a:off x="1043316" y="2188489"/>
                <a:ext cx="1507943" cy="725764"/>
                <a:chOff x="4900118" y="1424512"/>
                <a:chExt cx="1870416" cy="976555"/>
              </a:xfrm>
            </p:grpSpPr>
            <p:cxnSp>
              <p:nvCxnSpPr>
                <p:cNvPr id="150" name="Прямая соединительная линия 149"/>
                <p:cNvCxnSpPr/>
                <p:nvPr/>
              </p:nvCxnSpPr>
              <p:spPr>
                <a:xfrm>
                  <a:off x="5160334" y="2340241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" name="Группа 150"/>
                <p:cNvGrpSpPr/>
                <p:nvPr/>
              </p:nvGrpSpPr>
              <p:grpSpPr>
                <a:xfrm>
                  <a:off x="4900118" y="2236679"/>
                  <a:ext cx="528523" cy="160396"/>
                  <a:chOff x="4784211" y="2389953"/>
                  <a:chExt cx="528523" cy="160396"/>
                </a:xfrm>
              </p:grpSpPr>
              <p:cxnSp>
                <p:nvCxnSpPr>
                  <p:cNvPr id="165" name="Прямая соединительная линия 164"/>
                  <p:cNvCxnSpPr/>
                  <p:nvPr/>
                </p:nvCxnSpPr>
                <p:spPr>
                  <a:xfrm>
                    <a:off x="5312734" y="2492641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Прямоугольник 165"/>
                  <p:cNvSpPr/>
                  <p:nvPr/>
                </p:nvSpPr>
                <p:spPr>
                  <a:xfrm flipH="1">
                    <a:off x="4784211" y="2389953"/>
                    <a:ext cx="260216" cy="102685"/>
                  </a:xfrm>
                  <a:prstGeom prst="rect">
                    <a:avLst/>
                  </a:prstGeom>
                  <a:solidFill>
                    <a:srgbClr val="B1DFE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ru-RU" sz="1600"/>
                  </a:p>
                </p:txBody>
              </p:sp>
            </p:grpSp>
            <p:cxnSp>
              <p:nvCxnSpPr>
                <p:cNvPr id="152" name="Прямая соединительная линия 151"/>
                <p:cNvCxnSpPr/>
                <p:nvPr/>
              </p:nvCxnSpPr>
              <p:spPr>
                <a:xfrm>
                  <a:off x="5696948" y="2337274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Прямоугольник 152"/>
                <p:cNvSpPr/>
                <p:nvPr/>
              </p:nvSpPr>
              <p:spPr>
                <a:xfrm>
                  <a:off x="5428641" y="2208695"/>
                  <a:ext cx="268307" cy="128580"/>
                </a:xfrm>
                <a:prstGeom prst="rect">
                  <a:avLst/>
                </a:prstGeom>
                <a:solidFill>
                  <a:srgbClr val="B1DF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cxnSp>
              <p:nvCxnSpPr>
                <p:cNvPr id="154" name="Прямая соединительная линия 153"/>
                <p:cNvCxnSpPr/>
                <p:nvPr/>
              </p:nvCxnSpPr>
              <p:spPr>
                <a:xfrm>
                  <a:off x="5965255" y="2337273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Прямоугольник 154"/>
                <p:cNvSpPr/>
                <p:nvPr/>
              </p:nvSpPr>
              <p:spPr>
                <a:xfrm>
                  <a:off x="5696948" y="1849571"/>
                  <a:ext cx="268307" cy="487702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cxnSp>
              <p:nvCxnSpPr>
                <p:cNvPr id="156" name="Прямая соединительная линия 155"/>
                <p:cNvCxnSpPr/>
                <p:nvPr/>
              </p:nvCxnSpPr>
              <p:spPr>
                <a:xfrm>
                  <a:off x="6233562" y="2340242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Прямоугольник 156"/>
                <p:cNvSpPr/>
                <p:nvPr/>
              </p:nvSpPr>
              <p:spPr>
                <a:xfrm>
                  <a:off x="5965255" y="1424512"/>
                  <a:ext cx="268307" cy="91573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ru-RU" sz="1600"/>
                </a:p>
              </p:txBody>
            </p:sp>
            <p:grpSp>
              <p:nvGrpSpPr>
                <p:cNvPr id="158" name="Группа 157"/>
                <p:cNvGrpSpPr/>
                <p:nvPr/>
              </p:nvGrpSpPr>
              <p:grpSpPr>
                <a:xfrm flipH="1">
                  <a:off x="6233920" y="2073460"/>
                  <a:ext cx="536614" cy="327607"/>
                  <a:chOff x="6757395" y="2009668"/>
                  <a:chExt cx="536614" cy="327607"/>
                </a:xfrm>
              </p:grpSpPr>
              <p:cxnSp>
                <p:nvCxnSpPr>
                  <p:cNvPr id="159" name="Прямая соединительная линия 158"/>
                  <p:cNvCxnSpPr/>
                  <p:nvPr/>
                </p:nvCxnSpPr>
                <p:spPr>
                  <a:xfrm flipH="1">
                    <a:off x="6757395" y="2279567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" name="Группа 159"/>
                  <p:cNvGrpSpPr/>
                  <p:nvPr/>
                </p:nvGrpSpPr>
                <p:grpSpPr>
                  <a:xfrm flipH="1">
                    <a:off x="6757395" y="2154403"/>
                    <a:ext cx="268307" cy="181998"/>
                    <a:chOff x="5044427" y="2368351"/>
                    <a:chExt cx="268307" cy="181998"/>
                  </a:xfrm>
                </p:grpSpPr>
                <p:cxnSp>
                  <p:nvCxnSpPr>
                    <p:cNvPr id="163" name="Прямая соединительная линия 162"/>
                    <p:cNvCxnSpPr/>
                    <p:nvPr/>
                  </p:nvCxnSpPr>
                  <p:spPr>
                    <a:xfrm>
                      <a:off x="5312734" y="2492641"/>
                      <a:ext cx="0" cy="57708"/>
                    </a:xfrm>
                    <a:prstGeom prst="line">
                      <a:avLst/>
                    </a:prstGeom>
                    <a:ln w="127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4" name="Прямоугольник 163"/>
                    <p:cNvSpPr/>
                    <p:nvPr/>
                  </p:nvSpPr>
                  <p:spPr>
                    <a:xfrm>
                      <a:off x="5044427" y="2368351"/>
                      <a:ext cx="268307" cy="124290"/>
                    </a:xfrm>
                    <a:prstGeom prst="rect">
                      <a:avLst/>
                    </a:prstGeom>
                    <a:solidFill>
                      <a:srgbClr val="B1DFE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ru-RU" sz="1600"/>
                    </a:p>
                  </p:txBody>
                </p:sp>
              </p:grpSp>
              <p:cxnSp>
                <p:nvCxnSpPr>
                  <p:cNvPr id="161" name="Прямая соединительная линия 160"/>
                  <p:cNvCxnSpPr/>
                  <p:nvPr/>
                </p:nvCxnSpPr>
                <p:spPr>
                  <a:xfrm flipH="1">
                    <a:off x="7024665" y="2276600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2" name="Прямоугольник 161"/>
                  <p:cNvSpPr/>
                  <p:nvPr/>
                </p:nvSpPr>
                <p:spPr>
                  <a:xfrm flipH="1">
                    <a:off x="7025702" y="2009668"/>
                    <a:ext cx="268307" cy="266933"/>
                  </a:xfrm>
                  <a:prstGeom prst="rect">
                    <a:avLst/>
                  </a:prstGeom>
                  <a:solidFill>
                    <a:srgbClr val="718FB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ru-RU" sz="1600"/>
                  </a:p>
                </p:txBody>
              </p:sp>
            </p:grpSp>
          </p:grpSp>
          <p:cxnSp>
            <p:nvCxnSpPr>
              <p:cNvPr id="124" name="Прямая соединительная линия 123"/>
              <p:cNvCxnSpPr/>
              <p:nvPr/>
            </p:nvCxnSpPr>
            <p:spPr>
              <a:xfrm>
                <a:off x="1043316" y="2871686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24"/>
              <p:cNvCxnSpPr/>
              <p:nvPr/>
            </p:nvCxnSpPr>
            <p:spPr>
              <a:xfrm>
                <a:off x="844149" y="2869058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Прямая соединительная линия 125"/>
              <p:cNvCxnSpPr/>
              <p:nvPr/>
            </p:nvCxnSpPr>
            <p:spPr>
              <a:xfrm>
                <a:off x="2764179" y="286643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26"/>
              <p:cNvCxnSpPr/>
              <p:nvPr/>
            </p:nvCxnSpPr>
            <p:spPr>
              <a:xfrm>
                <a:off x="2984603" y="286907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Прямая соединительная линия 127"/>
              <p:cNvCxnSpPr/>
              <p:nvPr/>
            </p:nvCxnSpPr>
            <p:spPr>
              <a:xfrm flipH="1">
                <a:off x="801053" y="286190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Прямая соединительная линия 128"/>
              <p:cNvCxnSpPr/>
              <p:nvPr/>
            </p:nvCxnSpPr>
            <p:spPr>
              <a:xfrm flipH="1">
                <a:off x="800829" y="273704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Прямая соединительная линия 129"/>
              <p:cNvCxnSpPr/>
              <p:nvPr/>
            </p:nvCxnSpPr>
            <p:spPr>
              <a:xfrm flipH="1">
                <a:off x="798479" y="258335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Прямая соединительная линия 130"/>
              <p:cNvCxnSpPr/>
              <p:nvPr/>
            </p:nvCxnSpPr>
            <p:spPr>
              <a:xfrm flipH="1">
                <a:off x="805567" y="2418395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Прямая соединительная линия 131"/>
              <p:cNvCxnSpPr/>
              <p:nvPr/>
            </p:nvCxnSpPr>
            <p:spPr>
              <a:xfrm flipH="1">
                <a:off x="800829" y="2235132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Прямоугольник 132"/>
              <p:cNvSpPr/>
              <p:nvPr/>
            </p:nvSpPr>
            <p:spPr>
              <a:xfrm>
                <a:off x="611262" y="21131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40</a:t>
                </a:r>
              </a:p>
            </p:txBody>
          </p:sp>
          <p:sp>
            <p:nvSpPr>
              <p:cNvPr id="134" name="Прямоугольник 133"/>
              <p:cNvSpPr/>
              <p:nvPr/>
            </p:nvSpPr>
            <p:spPr>
              <a:xfrm>
                <a:off x="611262" y="22974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30</a:t>
                </a:r>
              </a:p>
            </p:txBody>
          </p:sp>
          <p:sp>
            <p:nvSpPr>
              <p:cNvPr id="135" name="Прямоугольник 134"/>
              <p:cNvSpPr/>
              <p:nvPr/>
            </p:nvSpPr>
            <p:spPr>
              <a:xfrm>
                <a:off x="598644" y="2464869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20</a:t>
                </a:r>
              </a:p>
            </p:txBody>
          </p:sp>
          <p:sp>
            <p:nvSpPr>
              <p:cNvPr id="136" name="Прямоугольник 135"/>
              <p:cNvSpPr/>
              <p:nvPr/>
            </p:nvSpPr>
            <p:spPr>
              <a:xfrm>
                <a:off x="597243" y="2626635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10</a:t>
                </a:r>
              </a:p>
            </p:txBody>
          </p:sp>
          <p:sp>
            <p:nvSpPr>
              <p:cNvPr id="137" name="Прямоугольник 136"/>
              <p:cNvSpPr/>
              <p:nvPr/>
            </p:nvSpPr>
            <p:spPr>
              <a:xfrm>
                <a:off x="636419" y="2778345"/>
                <a:ext cx="200824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0</a:t>
                </a:r>
              </a:p>
            </p:txBody>
          </p:sp>
          <p:sp>
            <p:nvSpPr>
              <p:cNvPr id="138" name="Прямоугольник 137"/>
              <p:cNvSpPr/>
              <p:nvPr/>
            </p:nvSpPr>
            <p:spPr>
              <a:xfrm>
                <a:off x="812918" y="2872071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85</a:t>
                </a:r>
              </a:p>
            </p:txBody>
          </p:sp>
          <p:sp>
            <p:nvSpPr>
              <p:cNvPr id="139" name="Прямоугольник 138"/>
              <p:cNvSpPr/>
              <p:nvPr/>
            </p:nvSpPr>
            <p:spPr>
              <a:xfrm>
                <a:off x="1023129" y="2874394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95</a:t>
                </a:r>
              </a:p>
            </p:txBody>
          </p:sp>
          <p:sp>
            <p:nvSpPr>
              <p:cNvPr id="140" name="Прямоугольник 139"/>
              <p:cNvSpPr/>
              <p:nvPr/>
            </p:nvSpPr>
            <p:spPr>
              <a:xfrm>
                <a:off x="1215784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105</a:t>
                </a:r>
              </a:p>
            </p:txBody>
          </p:sp>
          <p:sp>
            <p:nvSpPr>
              <p:cNvPr id="141" name="Прямоугольник 140"/>
              <p:cNvSpPr/>
              <p:nvPr/>
            </p:nvSpPr>
            <p:spPr>
              <a:xfrm>
                <a:off x="1432095" y="287490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115</a:t>
                </a:r>
              </a:p>
            </p:txBody>
          </p:sp>
          <p:sp>
            <p:nvSpPr>
              <p:cNvPr id="142" name="Прямоугольник 141"/>
              <p:cNvSpPr/>
              <p:nvPr/>
            </p:nvSpPr>
            <p:spPr>
              <a:xfrm>
                <a:off x="1648406" y="286715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125</a:t>
                </a:r>
              </a:p>
            </p:txBody>
          </p:sp>
          <p:sp>
            <p:nvSpPr>
              <p:cNvPr id="143" name="Прямоугольник 142"/>
              <p:cNvSpPr/>
              <p:nvPr/>
            </p:nvSpPr>
            <p:spPr>
              <a:xfrm>
                <a:off x="1864717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135</a:t>
                </a:r>
              </a:p>
            </p:txBody>
          </p:sp>
          <p:sp>
            <p:nvSpPr>
              <p:cNvPr id="144" name="Прямоугольник 143"/>
              <p:cNvSpPr/>
              <p:nvPr/>
            </p:nvSpPr>
            <p:spPr>
              <a:xfrm>
                <a:off x="2081317" y="2866842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145</a:t>
                </a:r>
              </a:p>
            </p:txBody>
          </p:sp>
          <p:sp>
            <p:nvSpPr>
              <p:cNvPr id="145" name="Прямоугольник 144"/>
              <p:cNvSpPr/>
              <p:nvPr/>
            </p:nvSpPr>
            <p:spPr>
              <a:xfrm>
                <a:off x="2297628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155</a:t>
                </a:r>
              </a:p>
            </p:txBody>
          </p:sp>
          <p:sp>
            <p:nvSpPr>
              <p:cNvPr id="146" name="Прямоугольник 145"/>
              <p:cNvSpPr/>
              <p:nvPr/>
            </p:nvSpPr>
            <p:spPr>
              <a:xfrm>
                <a:off x="2513939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165</a:t>
                </a:r>
              </a:p>
            </p:txBody>
          </p:sp>
          <p:sp>
            <p:nvSpPr>
              <p:cNvPr id="147" name="Прямоугольник 146"/>
              <p:cNvSpPr/>
              <p:nvPr/>
            </p:nvSpPr>
            <p:spPr>
              <a:xfrm>
                <a:off x="2722802" y="2869839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175</a:t>
                </a:r>
              </a:p>
            </p:txBody>
          </p:sp>
          <p:cxnSp>
            <p:nvCxnSpPr>
              <p:cNvPr id="148" name="Прямая соединительная линия 147"/>
              <p:cNvCxnSpPr/>
              <p:nvPr/>
            </p:nvCxnSpPr>
            <p:spPr>
              <a:xfrm flipH="1">
                <a:off x="802387" y="204741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Прямоугольник 148"/>
              <p:cNvSpPr/>
              <p:nvPr/>
            </p:nvSpPr>
            <p:spPr>
              <a:xfrm>
                <a:off x="598643" y="1932557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50</a:t>
                </a:r>
              </a:p>
            </p:txBody>
          </p:sp>
          <p:sp>
            <p:nvSpPr>
              <p:cNvPr id="123" name="Прямоугольник 122"/>
              <p:cNvSpPr/>
              <p:nvPr/>
            </p:nvSpPr>
            <p:spPr>
              <a:xfrm>
                <a:off x="844790" y="2044319"/>
                <a:ext cx="2140555" cy="824079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ru-RU" sz="1600"/>
              </a:p>
            </p:txBody>
          </p:sp>
        </p:grpSp>
      </p:grpSp>
      <p:sp>
        <p:nvSpPr>
          <p:cNvPr id="167" name="Прямоугольник 166"/>
          <p:cNvSpPr/>
          <p:nvPr/>
        </p:nvSpPr>
        <p:spPr>
          <a:xfrm>
            <a:off x="11124100" y="3276767"/>
            <a:ext cx="273152" cy="125843"/>
          </a:xfrm>
          <a:prstGeom prst="rect">
            <a:avLst/>
          </a:prstGeom>
          <a:solidFill>
            <a:srgbClr val="B1DF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ru-RU" sz="1600"/>
          </a:p>
        </p:txBody>
      </p:sp>
      <p:grpSp>
        <p:nvGrpSpPr>
          <p:cNvPr id="168" name="Группа 167"/>
          <p:cNvGrpSpPr/>
          <p:nvPr/>
        </p:nvGrpSpPr>
        <p:grpSpPr>
          <a:xfrm>
            <a:off x="6696871" y="4069377"/>
            <a:ext cx="3884398" cy="2218017"/>
            <a:chOff x="3913814" y="1213085"/>
            <a:chExt cx="3076082" cy="1663513"/>
          </a:xfrm>
        </p:grpSpPr>
        <p:sp>
          <p:nvSpPr>
            <p:cNvPr id="169" name="Прямоугольник 168"/>
            <p:cNvSpPr/>
            <p:nvPr/>
          </p:nvSpPr>
          <p:spPr>
            <a:xfrm>
              <a:off x="3913814" y="1213085"/>
              <a:ext cx="3076082" cy="315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b="1" dirty="0"/>
                <a:t>Частотный график расходов на жильё «студентов-мужчин» и </a:t>
              </a:r>
            </a:p>
            <a:p>
              <a:pPr algn="ctr"/>
              <a:r>
                <a:rPr lang="ru-RU" sz="1067" b="1" dirty="0"/>
                <a:t>«студентов-женщин»</a:t>
              </a:r>
            </a:p>
          </p:txBody>
        </p:sp>
        <p:sp>
          <p:nvSpPr>
            <p:cNvPr id="170" name="Прямоугольник 169"/>
            <p:cNvSpPr/>
            <p:nvPr/>
          </p:nvSpPr>
          <p:spPr>
            <a:xfrm>
              <a:off x="5181418" y="2684189"/>
              <a:ext cx="537223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Расходы</a:t>
              </a:r>
            </a:p>
          </p:txBody>
        </p:sp>
        <p:sp>
          <p:nvSpPr>
            <p:cNvPr id="171" name="Прямоугольник 170"/>
            <p:cNvSpPr/>
            <p:nvPr/>
          </p:nvSpPr>
          <p:spPr>
            <a:xfrm rot="16200000">
              <a:off x="3469318" y="1940182"/>
              <a:ext cx="1266212" cy="2031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067" dirty="0"/>
                <a:t>Относительная частота, %</a:t>
              </a:r>
            </a:p>
          </p:txBody>
        </p:sp>
        <p:grpSp>
          <p:nvGrpSpPr>
            <p:cNvPr id="172" name="Группа 171"/>
            <p:cNvGrpSpPr/>
            <p:nvPr/>
          </p:nvGrpSpPr>
          <p:grpSpPr>
            <a:xfrm>
              <a:off x="4134350" y="1425727"/>
              <a:ext cx="2416510" cy="1303069"/>
              <a:chOff x="597244" y="1932557"/>
              <a:chExt cx="2416510" cy="1090398"/>
            </a:xfrm>
          </p:grpSpPr>
          <p:grpSp>
            <p:nvGrpSpPr>
              <p:cNvPr id="173" name="Группа 172"/>
              <p:cNvGrpSpPr/>
              <p:nvPr/>
            </p:nvGrpSpPr>
            <p:grpSpPr>
              <a:xfrm>
                <a:off x="1253104" y="2866844"/>
                <a:ext cx="1298155" cy="47411"/>
                <a:chOff x="5160334" y="2337273"/>
                <a:chExt cx="1610200" cy="63794"/>
              </a:xfrm>
            </p:grpSpPr>
            <p:cxnSp>
              <p:nvCxnSpPr>
                <p:cNvPr id="201" name="Прямая соединительная линия 200"/>
                <p:cNvCxnSpPr/>
                <p:nvPr/>
              </p:nvCxnSpPr>
              <p:spPr>
                <a:xfrm>
                  <a:off x="5160334" y="2340241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Прямая соединительная линия 215"/>
                <p:cNvCxnSpPr/>
                <p:nvPr/>
              </p:nvCxnSpPr>
              <p:spPr>
                <a:xfrm>
                  <a:off x="5428641" y="2339367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Прямая соединительная линия 202"/>
                <p:cNvCxnSpPr/>
                <p:nvPr/>
              </p:nvCxnSpPr>
              <p:spPr>
                <a:xfrm>
                  <a:off x="5696948" y="2337274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Прямая соединительная линия 204"/>
                <p:cNvCxnSpPr/>
                <p:nvPr/>
              </p:nvCxnSpPr>
              <p:spPr>
                <a:xfrm>
                  <a:off x="5965255" y="2337273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Прямая соединительная линия 206"/>
                <p:cNvCxnSpPr/>
                <p:nvPr/>
              </p:nvCxnSpPr>
              <p:spPr>
                <a:xfrm>
                  <a:off x="6233562" y="2340242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9" name="Группа 208"/>
                <p:cNvGrpSpPr/>
                <p:nvPr/>
              </p:nvGrpSpPr>
              <p:grpSpPr>
                <a:xfrm flipH="1">
                  <a:off x="6503264" y="2340392"/>
                  <a:ext cx="267270" cy="60675"/>
                  <a:chOff x="6757395" y="2276600"/>
                  <a:chExt cx="267270" cy="60675"/>
                </a:xfrm>
              </p:grpSpPr>
              <p:cxnSp>
                <p:nvCxnSpPr>
                  <p:cNvPr id="210" name="Прямая соединительная линия 209"/>
                  <p:cNvCxnSpPr/>
                  <p:nvPr/>
                </p:nvCxnSpPr>
                <p:spPr>
                  <a:xfrm flipH="1">
                    <a:off x="6757395" y="2279567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Прямая соединительная линия 213"/>
                  <p:cNvCxnSpPr/>
                  <p:nvPr/>
                </p:nvCxnSpPr>
                <p:spPr>
                  <a:xfrm flipH="1">
                    <a:off x="6757395" y="2278693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Прямая соединительная линия 211"/>
                  <p:cNvCxnSpPr/>
                  <p:nvPr/>
                </p:nvCxnSpPr>
                <p:spPr>
                  <a:xfrm flipH="1">
                    <a:off x="7024665" y="2276600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4" name="Прямоугольник 173"/>
              <p:cNvSpPr/>
              <p:nvPr/>
            </p:nvSpPr>
            <p:spPr>
              <a:xfrm>
                <a:off x="844790" y="2044319"/>
                <a:ext cx="2140555" cy="824079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ru-RU" sz="1600"/>
              </a:p>
            </p:txBody>
          </p:sp>
          <p:cxnSp>
            <p:nvCxnSpPr>
              <p:cNvPr id="175" name="Прямая соединительная линия 174"/>
              <p:cNvCxnSpPr/>
              <p:nvPr/>
            </p:nvCxnSpPr>
            <p:spPr>
              <a:xfrm>
                <a:off x="1043316" y="2871686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Прямая соединительная линия 175"/>
              <p:cNvCxnSpPr/>
              <p:nvPr/>
            </p:nvCxnSpPr>
            <p:spPr>
              <a:xfrm>
                <a:off x="844149" y="2869058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Прямая соединительная линия 176"/>
              <p:cNvCxnSpPr/>
              <p:nvPr/>
            </p:nvCxnSpPr>
            <p:spPr>
              <a:xfrm>
                <a:off x="2764179" y="286643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Прямая соединительная линия 177"/>
              <p:cNvCxnSpPr/>
              <p:nvPr/>
            </p:nvCxnSpPr>
            <p:spPr>
              <a:xfrm>
                <a:off x="2984603" y="2869070"/>
                <a:ext cx="0" cy="4288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Прямая соединительная линия 178"/>
              <p:cNvCxnSpPr/>
              <p:nvPr/>
            </p:nvCxnSpPr>
            <p:spPr>
              <a:xfrm flipH="1">
                <a:off x="801053" y="286190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Прямая соединительная линия 179"/>
              <p:cNvCxnSpPr/>
              <p:nvPr/>
            </p:nvCxnSpPr>
            <p:spPr>
              <a:xfrm flipH="1">
                <a:off x="800829" y="273704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Прямая соединительная линия 180"/>
              <p:cNvCxnSpPr/>
              <p:nvPr/>
            </p:nvCxnSpPr>
            <p:spPr>
              <a:xfrm flipH="1">
                <a:off x="798479" y="2583358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Прямая соединительная линия 181"/>
              <p:cNvCxnSpPr/>
              <p:nvPr/>
            </p:nvCxnSpPr>
            <p:spPr>
              <a:xfrm flipH="1">
                <a:off x="805567" y="2418395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Прямая соединительная линия 182"/>
              <p:cNvCxnSpPr/>
              <p:nvPr/>
            </p:nvCxnSpPr>
            <p:spPr>
              <a:xfrm flipH="1">
                <a:off x="800829" y="2235132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Прямоугольник 183"/>
              <p:cNvSpPr/>
              <p:nvPr/>
            </p:nvSpPr>
            <p:spPr>
              <a:xfrm>
                <a:off x="611262" y="21131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40</a:t>
                </a:r>
              </a:p>
            </p:txBody>
          </p:sp>
          <p:sp>
            <p:nvSpPr>
              <p:cNvPr id="185" name="Прямоугольник 184"/>
              <p:cNvSpPr/>
              <p:nvPr/>
            </p:nvSpPr>
            <p:spPr>
              <a:xfrm>
                <a:off x="611262" y="2297482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30</a:t>
                </a:r>
              </a:p>
            </p:txBody>
          </p:sp>
          <p:sp>
            <p:nvSpPr>
              <p:cNvPr id="186" name="Прямоугольник 185"/>
              <p:cNvSpPr/>
              <p:nvPr/>
            </p:nvSpPr>
            <p:spPr>
              <a:xfrm>
                <a:off x="598645" y="2464869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20</a:t>
                </a:r>
              </a:p>
            </p:txBody>
          </p:sp>
          <p:sp>
            <p:nvSpPr>
              <p:cNvPr id="187" name="Прямоугольник 186"/>
              <p:cNvSpPr/>
              <p:nvPr/>
            </p:nvSpPr>
            <p:spPr>
              <a:xfrm>
                <a:off x="597244" y="2626635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10</a:t>
                </a:r>
              </a:p>
            </p:txBody>
          </p:sp>
          <p:sp>
            <p:nvSpPr>
              <p:cNvPr id="188" name="Прямоугольник 187"/>
              <p:cNvSpPr/>
              <p:nvPr/>
            </p:nvSpPr>
            <p:spPr>
              <a:xfrm>
                <a:off x="636418" y="2778345"/>
                <a:ext cx="200824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0</a:t>
                </a:r>
              </a:p>
            </p:txBody>
          </p:sp>
          <p:sp>
            <p:nvSpPr>
              <p:cNvPr id="189" name="Прямоугольник 188"/>
              <p:cNvSpPr/>
              <p:nvPr/>
            </p:nvSpPr>
            <p:spPr>
              <a:xfrm>
                <a:off x="812918" y="2872071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85</a:t>
                </a:r>
              </a:p>
            </p:txBody>
          </p:sp>
          <p:sp>
            <p:nvSpPr>
              <p:cNvPr id="190" name="Прямоугольник 189"/>
              <p:cNvSpPr/>
              <p:nvPr/>
            </p:nvSpPr>
            <p:spPr>
              <a:xfrm>
                <a:off x="1023128" y="2874394"/>
                <a:ext cx="242715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95</a:t>
                </a:r>
              </a:p>
            </p:txBody>
          </p:sp>
          <p:sp>
            <p:nvSpPr>
              <p:cNvPr id="191" name="Прямоугольник 190"/>
              <p:cNvSpPr/>
              <p:nvPr/>
            </p:nvSpPr>
            <p:spPr>
              <a:xfrm>
                <a:off x="1215784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105</a:t>
                </a:r>
              </a:p>
            </p:txBody>
          </p:sp>
          <p:sp>
            <p:nvSpPr>
              <p:cNvPr id="192" name="Прямоугольник 191"/>
              <p:cNvSpPr/>
              <p:nvPr/>
            </p:nvSpPr>
            <p:spPr>
              <a:xfrm>
                <a:off x="1432095" y="287490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115</a:t>
                </a:r>
              </a:p>
            </p:txBody>
          </p:sp>
          <p:sp>
            <p:nvSpPr>
              <p:cNvPr id="193" name="Прямоугольник 192"/>
              <p:cNvSpPr/>
              <p:nvPr/>
            </p:nvSpPr>
            <p:spPr>
              <a:xfrm>
                <a:off x="1648405" y="2867157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125</a:t>
                </a:r>
              </a:p>
            </p:txBody>
          </p:sp>
          <p:sp>
            <p:nvSpPr>
              <p:cNvPr id="194" name="Прямоугольник 193"/>
              <p:cNvSpPr/>
              <p:nvPr/>
            </p:nvSpPr>
            <p:spPr>
              <a:xfrm>
                <a:off x="1864716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135</a:t>
                </a:r>
              </a:p>
            </p:txBody>
          </p:sp>
          <p:sp>
            <p:nvSpPr>
              <p:cNvPr id="195" name="Прямоугольник 194"/>
              <p:cNvSpPr/>
              <p:nvPr/>
            </p:nvSpPr>
            <p:spPr>
              <a:xfrm>
                <a:off x="2081316" y="2866842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145</a:t>
                </a:r>
              </a:p>
            </p:txBody>
          </p:sp>
          <p:sp>
            <p:nvSpPr>
              <p:cNvPr id="196" name="Прямоугольник 195"/>
              <p:cNvSpPr/>
              <p:nvPr/>
            </p:nvSpPr>
            <p:spPr>
              <a:xfrm>
                <a:off x="2297628" y="2864121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155</a:t>
                </a:r>
              </a:p>
            </p:txBody>
          </p:sp>
          <p:sp>
            <p:nvSpPr>
              <p:cNvPr id="197" name="Прямоугольник 196"/>
              <p:cNvSpPr/>
              <p:nvPr/>
            </p:nvSpPr>
            <p:spPr>
              <a:xfrm>
                <a:off x="2513938" y="2872444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165</a:t>
                </a:r>
              </a:p>
            </p:txBody>
          </p:sp>
          <p:sp>
            <p:nvSpPr>
              <p:cNvPr id="198" name="Прямоугольник 197"/>
              <p:cNvSpPr/>
              <p:nvPr/>
            </p:nvSpPr>
            <p:spPr>
              <a:xfrm>
                <a:off x="2722801" y="2869839"/>
                <a:ext cx="290953" cy="148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/>
                  <a:t>175</a:t>
                </a:r>
              </a:p>
            </p:txBody>
          </p:sp>
          <p:cxnSp>
            <p:nvCxnSpPr>
              <p:cNvPr id="199" name="Прямая соединительная линия 198"/>
              <p:cNvCxnSpPr/>
              <p:nvPr/>
            </p:nvCxnSpPr>
            <p:spPr>
              <a:xfrm flipH="1">
                <a:off x="802387" y="2047419"/>
                <a:ext cx="39223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Прямоугольник 199"/>
              <p:cNvSpPr/>
              <p:nvPr/>
            </p:nvSpPr>
            <p:spPr>
              <a:xfrm>
                <a:off x="598644" y="1932557"/>
                <a:ext cx="255409" cy="161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50</a:t>
                </a:r>
              </a:p>
            </p:txBody>
          </p:sp>
        </p:grpSp>
      </p:grpSp>
      <p:cxnSp>
        <p:nvCxnSpPr>
          <p:cNvPr id="218" name="Прямая соединительная линия 217"/>
          <p:cNvCxnSpPr/>
          <p:nvPr/>
        </p:nvCxnSpPr>
        <p:spPr>
          <a:xfrm flipV="1">
            <a:off x="7405389" y="5700564"/>
            <a:ext cx="184928" cy="140355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/>
          <p:nvPr/>
        </p:nvCxnSpPr>
        <p:spPr>
          <a:xfrm>
            <a:off x="7590317" y="5700564"/>
            <a:ext cx="349816" cy="133149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единительная линия 225"/>
          <p:cNvCxnSpPr/>
          <p:nvPr/>
        </p:nvCxnSpPr>
        <p:spPr>
          <a:xfrm flipV="1">
            <a:off x="7940133" y="5634762"/>
            <a:ext cx="273152" cy="206156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/>
          <p:nvPr/>
        </p:nvCxnSpPr>
        <p:spPr>
          <a:xfrm flipV="1">
            <a:off x="8210419" y="5221623"/>
            <a:ext cx="225364" cy="413140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/>
          <p:nvPr/>
        </p:nvCxnSpPr>
        <p:spPr>
          <a:xfrm flipV="1">
            <a:off x="8441508" y="4676149"/>
            <a:ext cx="267427" cy="545476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/>
          <p:nvPr/>
        </p:nvCxnSpPr>
        <p:spPr>
          <a:xfrm flipH="1" flipV="1">
            <a:off x="8708935" y="4676148"/>
            <a:ext cx="324172" cy="812187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/>
          <p:cNvCxnSpPr/>
          <p:nvPr/>
        </p:nvCxnSpPr>
        <p:spPr>
          <a:xfrm flipH="1" flipV="1">
            <a:off x="9033109" y="5488335"/>
            <a:ext cx="234044" cy="146428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/>
          <p:cNvCxnSpPr/>
          <p:nvPr/>
        </p:nvCxnSpPr>
        <p:spPr>
          <a:xfrm flipH="1" flipV="1">
            <a:off x="9267999" y="5644215"/>
            <a:ext cx="301960" cy="65800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198" idx="0"/>
          </p:cNvCxnSpPr>
          <p:nvPr/>
        </p:nvCxnSpPr>
        <p:spPr>
          <a:xfrm flipH="1" flipV="1">
            <a:off x="9569959" y="5705173"/>
            <a:ext cx="273197" cy="141177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/>
          <p:cNvCxnSpPr/>
          <p:nvPr/>
        </p:nvCxnSpPr>
        <p:spPr>
          <a:xfrm flipV="1">
            <a:off x="7701053" y="5458832"/>
            <a:ext cx="239080" cy="386859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/>
          <p:nvPr/>
        </p:nvCxnSpPr>
        <p:spPr>
          <a:xfrm flipV="1">
            <a:off x="7952059" y="5441333"/>
            <a:ext cx="239080" cy="17500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/>
          <p:cNvCxnSpPr/>
          <p:nvPr/>
        </p:nvCxnSpPr>
        <p:spPr>
          <a:xfrm flipV="1">
            <a:off x="8194764" y="5221624"/>
            <a:ext cx="246745" cy="224069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/>
          <p:cNvCxnSpPr/>
          <p:nvPr/>
        </p:nvCxnSpPr>
        <p:spPr>
          <a:xfrm flipV="1">
            <a:off x="8441509" y="5108067"/>
            <a:ext cx="260668" cy="113557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/>
          <p:cNvCxnSpPr/>
          <p:nvPr/>
        </p:nvCxnSpPr>
        <p:spPr>
          <a:xfrm>
            <a:off x="8701979" y="5098402"/>
            <a:ext cx="337883" cy="225807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/>
          <p:cNvCxnSpPr/>
          <p:nvPr/>
        </p:nvCxnSpPr>
        <p:spPr>
          <a:xfrm>
            <a:off x="9039861" y="5324209"/>
            <a:ext cx="227291" cy="125873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/>
          <p:nvPr/>
        </p:nvCxnSpPr>
        <p:spPr>
          <a:xfrm>
            <a:off x="9268732" y="5461402"/>
            <a:ext cx="301227" cy="379516"/>
          </a:xfrm>
          <a:prstGeom prst="line">
            <a:avLst/>
          </a:prstGeom>
          <a:ln w="12700">
            <a:solidFill>
              <a:srgbClr val="00206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03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27088" y="75917"/>
            <a:ext cx="1202801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1536700" y="524471"/>
            <a:ext cx="10201645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Кумулятивный частотный график </a:t>
            </a:r>
            <a:r>
              <a:rPr lang="ru-RU" altLang="ru-RU" sz="2400" dirty="0">
                <a:solidFill>
                  <a:srgbClr val="C00000"/>
                </a:solidFill>
                <a:latin typeface="Akzidenz-Grotesk Pro Bold" pitchFamily="2" charset="0"/>
              </a:rPr>
              <a:t>(стрелка)</a:t>
            </a:r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49877" y="1145596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/>
          </p:nvPr>
        </p:nvGraphicFramePr>
        <p:xfrm>
          <a:off x="5627233" y="4387741"/>
          <a:ext cx="6111112" cy="234848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502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6995"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Ежемесячные расходы на жилье,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£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Правая точка интервала,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</a:rPr>
                        <a:t>£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Частота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Относительная частота, %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Кумулятивная частота, %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90 - 100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100 - 110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110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6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110 - 120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120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17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120 - 130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130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22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39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130 - 140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140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36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75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140 - 150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150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5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14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89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150 - 160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160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8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97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160 - 170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 smtClean="0">
                          <a:effectLst/>
                        </a:rPr>
                        <a:t>170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100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665">
                <a:tc>
                  <a:txBody>
                    <a:bodyPr/>
                    <a:lstStyle/>
                    <a:p>
                      <a:pPr marR="2540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Всего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–</a:t>
                      </a:r>
                      <a:endParaRPr lang="ru-RU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36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100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–</a:t>
                      </a:r>
                      <a:endParaRPr lang="ru-RU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3" name="Прямоугольник 22"/>
          <p:cNvSpPr/>
          <p:nvPr/>
        </p:nvSpPr>
        <p:spPr>
          <a:xfrm>
            <a:off x="8134134" y="3846000"/>
            <a:ext cx="5565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800" dirty="0"/>
              <a:t>Расходы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92920" y="1601085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Кумулятивный частотный график расходов на жильё</a:t>
            </a:r>
          </a:p>
        </p:txBody>
      </p:sp>
      <p:sp>
        <p:nvSpPr>
          <p:cNvPr id="14" name="Прямоугольник 13"/>
          <p:cNvSpPr/>
          <p:nvPr/>
        </p:nvSpPr>
        <p:spPr>
          <a:xfrm rot="16200000">
            <a:off x="4311674" y="2668528"/>
            <a:ext cx="2711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кумулятивная частота, %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740827" y="3504917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0</a:t>
            </a:r>
          </a:p>
        </p:txBody>
      </p:sp>
      <p:grpSp>
        <p:nvGrpSpPr>
          <p:cNvPr id="20" name="Группа 19"/>
          <p:cNvGrpSpPr/>
          <p:nvPr/>
        </p:nvGrpSpPr>
        <p:grpSpPr>
          <a:xfrm>
            <a:off x="5700785" y="1926180"/>
            <a:ext cx="5074289" cy="1744128"/>
            <a:chOff x="4268500" y="2073041"/>
            <a:chExt cx="3768525" cy="1487869"/>
          </a:xfrm>
        </p:grpSpPr>
        <p:grpSp>
          <p:nvGrpSpPr>
            <p:cNvPr id="24" name="Группа 23"/>
            <p:cNvGrpSpPr/>
            <p:nvPr/>
          </p:nvGrpSpPr>
          <p:grpSpPr>
            <a:xfrm>
              <a:off x="4635796" y="2965844"/>
              <a:ext cx="3401229" cy="595066"/>
              <a:chOff x="4784651" y="2254102"/>
              <a:chExt cx="2814084" cy="870707"/>
            </a:xfrm>
          </p:grpSpPr>
          <p:sp>
            <p:nvSpPr>
              <p:cNvPr id="40" name="Прямоугольник 39"/>
              <p:cNvSpPr/>
              <p:nvPr/>
            </p:nvSpPr>
            <p:spPr>
              <a:xfrm>
                <a:off x="4784651" y="2254102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4784651" y="2465588"/>
                <a:ext cx="2814084" cy="219741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4784651" y="2685329"/>
                <a:ext cx="2814084" cy="219741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4784651" y="2905068"/>
                <a:ext cx="2814084" cy="219741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sp>
          <p:nvSpPr>
            <p:cNvPr id="25" name="Прямоугольник 24"/>
            <p:cNvSpPr/>
            <p:nvPr/>
          </p:nvSpPr>
          <p:spPr>
            <a:xfrm>
              <a:off x="4280119" y="2850428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40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280119" y="2994804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30</a:t>
              </a: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4272739" y="3133306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20</a:t>
              </a: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268500" y="3278163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10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282676" y="2697048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50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280119" y="2547572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60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4284356" y="2388929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70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4282403" y="2073041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90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284356" y="2234071"/>
              <a:ext cx="450404" cy="236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80</a:t>
              </a:r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4635795" y="2368229"/>
              <a:ext cx="3401229" cy="596040"/>
              <a:chOff x="4784651" y="2264473"/>
              <a:chExt cx="2814084" cy="872132"/>
            </a:xfrm>
          </p:grpSpPr>
          <p:sp>
            <p:nvSpPr>
              <p:cNvPr id="36" name="Прямоугольник 35"/>
              <p:cNvSpPr/>
              <p:nvPr/>
            </p:nvSpPr>
            <p:spPr>
              <a:xfrm>
                <a:off x="4784651" y="2264473"/>
                <a:ext cx="2814084" cy="219741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7" name="Прямоугольник 36"/>
              <p:cNvSpPr/>
              <p:nvPr/>
            </p:nvSpPr>
            <p:spPr>
              <a:xfrm>
                <a:off x="4784651" y="247738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4784651" y="269712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4784651" y="2916865"/>
                <a:ext cx="2814084" cy="21974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sp>
          <p:nvSpPr>
            <p:cNvPr id="35" name="Прямоугольник 34"/>
            <p:cNvSpPr/>
            <p:nvPr/>
          </p:nvSpPr>
          <p:spPr>
            <a:xfrm>
              <a:off x="4635794" y="2218053"/>
              <a:ext cx="3401229" cy="150177"/>
            </a:xfrm>
            <a:prstGeom prst="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</p:grpSp>
      <p:sp>
        <p:nvSpPr>
          <p:cNvPr id="73" name="Прямоугольник 72"/>
          <p:cNvSpPr/>
          <p:nvPr/>
        </p:nvSpPr>
        <p:spPr>
          <a:xfrm>
            <a:off x="6190508" y="1916606"/>
            <a:ext cx="4584565" cy="179295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4" name="Прямоугольник 73"/>
          <p:cNvSpPr/>
          <p:nvPr/>
        </p:nvSpPr>
        <p:spPr>
          <a:xfrm>
            <a:off x="5721925" y="1753391"/>
            <a:ext cx="6005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100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6055141" y="3670308"/>
            <a:ext cx="4903634" cy="295841"/>
            <a:chOff x="699380" y="4492347"/>
            <a:chExt cx="2168820" cy="221881"/>
          </a:xfrm>
        </p:grpSpPr>
        <p:grpSp>
          <p:nvGrpSpPr>
            <p:cNvPr id="80" name="Группа 79"/>
            <p:cNvGrpSpPr/>
            <p:nvPr/>
          </p:nvGrpSpPr>
          <p:grpSpPr>
            <a:xfrm>
              <a:off x="1147082" y="4492842"/>
              <a:ext cx="1229457" cy="56658"/>
              <a:chOff x="5160334" y="2337273"/>
              <a:chExt cx="1610200" cy="63794"/>
            </a:xfrm>
          </p:grpSpPr>
          <p:cxnSp>
            <p:nvCxnSpPr>
              <p:cNvPr id="108" name="Прямая соединительная линия 107"/>
              <p:cNvCxnSpPr/>
              <p:nvPr/>
            </p:nvCxnSpPr>
            <p:spPr>
              <a:xfrm>
                <a:off x="5160334" y="2340241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Прямая соединительная линия 108"/>
              <p:cNvCxnSpPr/>
              <p:nvPr/>
            </p:nvCxnSpPr>
            <p:spPr>
              <a:xfrm>
                <a:off x="5428641" y="2339367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Прямая соединительная линия 109"/>
              <p:cNvCxnSpPr/>
              <p:nvPr/>
            </p:nvCxnSpPr>
            <p:spPr>
              <a:xfrm>
                <a:off x="5696948" y="2337274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единительная линия 110"/>
              <p:cNvCxnSpPr/>
              <p:nvPr/>
            </p:nvCxnSpPr>
            <p:spPr>
              <a:xfrm>
                <a:off x="5965255" y="2337273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/>
              <p:cNvCxnSpPr/>
              <p:nvPr/>
            </p:nvCxnSpPr>
            <p:spPr>
              <a:xfrm>
                <a:off x="6233562" y="2340242"/>
                <a:ext cx="0" cy="57708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Группа 112"/>
              <p:cNvGrpSpPr/>
              <p:nvPr/>
            </p:nvGrpSpPr>
            <p:grpSpPr>
              <a:xfrm flipH="1">
                <a:off x="6503264" y="2340392"/>
                <a:ext cx="267270" cy="60675"/>
                <a:chOff x="6757395" y="2276600"/>
                <a:chExt cx="267270" cy="60675"/>
              </a:xfrm>
            </p:grpSpPr>
            <p:cxnSp>
              <p:nvCxnSpPr>
                <p:cNvPr id="114" name="Прямая соединительная линия 113"/>
                <p:cNvCxnSpPr/>
                <p:nvPr/>
              </p:nvCxnSpPr>
              <p:spPr>
                <a:xfrm flipH="1">
                  <a:off x="6757395" y="2279567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Прямая соединительная линия 114"/>
                <p:cNvCxnSpPr/>
                <p:nvPr/>
              </p:nvCxnSpPr>
              <p:spPr>
                <a:xfrm flipH="1">
                  <a:off x="6757395" y="2278693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Прямая соединительная линия 115"/>
                <p:cNvCxnSpPr/>
                <p:nvPr/>
              </p:nvCxnSpPr>
              <p:spPr>
                <a:xfrm flipH="1">
                  <a:off x="7024665" y="2276600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" name="Прямая соединительная линия 81"/>
            <p:cNvCxnSpPr/>
            <p:nvPr/>
          </p:nvCxnSpPr>
          <p:spPr>
            <a:xfrm>
              <a:off x="948396" y="4498628"/>
              <a:ext cx="0" cy="51253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/>
            <p:nvPr/>
          </p:nvCxnSpPr>
          <p:spPr>
            <a:xfrm>
              <a:off x="759769" y="4495488"/>
              <a:ext cx="0" cy="51253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2578192" y="4492347"/>
              <a:ext cx="0" cy="51253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единительная линия 84"/>
            <p:cNvCxnSpPr/>
            <p:nvPr/>
          </p:nvCxnSpPr>
          <p:spPr>
            <a:xfrm>
              <a:off x="2786951" y="4495502"/>
              <a:ext cx="0" cy="51253"/>
            </a:xfrm>
            <a:prstGeom prst="line">
              <a:avLst/>
            </a:prstGeom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угольник 95"/>
            <p:cNvSpPr/>
            <p:nvPr/>
          </p:nvSpPr>
          <p:spPr>
            <a:xfrm>
              <a:off x="699380" y="4534528"/>
              <a:ext cx="135559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80</a:t>
              </a:r>
            </a:p>
          </p:txBody>
        </p:sp>
        <p:sp>
          <p:nvSpPr>
            <p:cNvPr id="97" name="Прямоугольник 96"/>
            <p:cNvSpPr/>
            <p:nvPr/>
          </p:nvSpPr>
          <p:spPr>
            <a:xfrm>
              <a:off x="898465" y="4537304"/>
              <a:ext cx="135559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90</a:t>
              </a:r>
            </a:p>
          </p:txBody>
        </p:sp>
        <p:sp>
          <p:nvSpPr>
            <p:cNvPr id="98" name="Прямоугольник 97"/>
            <p:cNvSpPr/>
            <p:nvPr/>
          </p:nvSpPr>
          <p:spPr>
            <a:xfrm>
              <a:off x="1090297" y="4534974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100</a:t>
              </a:r>
            </a:p>
          </p:txBody>
        </p:sp>
        <p:sp>
          <p:nvSpPr>
            <p:cNvPr id="99" name="Прямоугольник 98"/>
            <p:cNvSpPr/>
            <p:nvPr/>
          </p:nvSpPr>
          <p:spPr>
            <a:xfrm>
              <a:off x="1295161" y="4530829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110</a:t>
              </a:r>
            </a:p>
          </p:txBody>
        </p:sp>
        <p:sp>
          <p:nvSpPr>
            <p:cNvPr id="100" name="Прямоугольник 99"/>
            <p:cNvSpPr/>
            <p:nvPr/>
          </p:nvSpPr>
          <p:spPr>
            <a:xfrm>
              <a:off x="1500024" y="4535744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120</a:t>
              </a:r>
            </a:p>
          </p:txBody>
        </p:sp>
        <p:sp>
          <p:nvSpPr>
            <p:cNvPr id="101" name="Прямоугольник 100"/>
            <p:cNvSpPr/>
            <p:nvPr/>
          </p:nvSpPr>
          <p:spPr>
            <a:xfrm>
              <a:off x="1704889" y="4532116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130</a:t>
              </a:r>
            </a:p>
          </p:txBody>
        </p:sp>
        <p:sp>
          <p:nvSpPr>
            <p:cNvPr id="102" name="Прямоугольник 101"/>
            <p:cNvSpPr/>
            <p:nvPr/>
          </p:nvSpPr>
          <p:spPr>
            <a:xfrm>
              <a:off x="1910027" y="4535367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140</a:t>
              </a:r>
            </a:p>
          </p:txBody>
        </p:sp>
        <p:sp>
          <p:nvSpPr>
            <p:cNvPr id="103" name="Прямоугольник 102"/>
            <p:cNvSpPr/>
            <p:nvPr/>
          </p:nvSpPr>
          <p:spPr>
            <a:xfrm>
              <a:off x="2107803" y="4532116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150</a:t>
              </a:r>
            </a:p>
          </p:txBody>
        </p:sp>
        <p:sp>
          <p:nvSpPr>
            <p:cNvPr id="104" name="Прямоугольник 103"/>
            <p:cNvSpPr/>
            <p:nvPr/>
          </p:nvSpPr>
          <p:spPr>
            <a:xfrm>
              <a:off x="2319754" y="4534974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160</a:t>
              </a:r>
            </a:p>
          </p:txBody>
        </p:sp>
        <p:sp>
          <p:nvSpPr>
            <p:cNvPr id="105" name="Прямоугольник 104"/>
            <p:cNvSpPr/>
            <p:nvPr/>
          </p:nvSpPr>
          <p:spPr>
            <a:xfrm>
              <a:off x="2517563" y="4531861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170</a:t>
              </a:r>
            </a:p>
          </p:txBody>
        </p:sp>
        <p:sp>
          <p:nvSpPr>
            <p:cNvPr id="117" name="Прямоугольник 116"/>
            <p:cNvSpPr/>
            <p:nvPr/>
          </p:nvSpPr>
          <p:spPr>
            <a:xfrm>
              <a:off x="2705700" y="4535367"/>
              <a:ext cx="162500" cy="1769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/>
                <a:t>180</a:t>
              </a:r>
            </a:p>
          </p:txBody>
        </p:sp>
      </p:grpSp>
      <p:cxnSp>
        <p:nvCxnSpPr>
          <p:cNvPr id="118" name="Прямая соединительная линия 117"/>
          <p:cNvCxnSpPr/>
          <p:nvPr/>
        </p:nvCxnSpPr>
        <p:spPr>
          <a:xfrm flipV="1">
            <a:off x="6618159" y="3600001"/>
            <a:ext cx="449223" cy="60856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V="1">
            <a:off x="7071899" y="3504917"/>
            <a:ext cx="449223" cy="94676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 flipV="1">
            <a:off x="7521122" y="3338863"/>
            <a:ext cx="463191" cy="166055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flipV="1">
            <a:off x="7984313" y="3006701"/>
            <a:ext cx="463191" cy="332164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V="1">
            <a:off x="8447503" y="2360231"/>
            <a:ext cx="442061" cy="646471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V="1">
            <a:off x="8889564" y="2114944"/>
            <a:ext cx="442061" cy="245288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9341076" y="2006253"/>
            <a:ext cx="506069" cy="106113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9847145" y="1926180"/>
            <a:ext cx="455931" cy="71453"/>
          </a:xfrm>
          <a:prstGeom prst="line">
            <a:avLst/>
          </a:prstGeom>
          <a:ln w="1270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5676068" y="4109051"/>
            <a:ext cx="56669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/>
              <a:t>Таблица 3</a:t>
            </a:r>
            <a:r>
              <a:rPr lang="en-US" sz="1200" dirty="0"/>
              <a:t>D</a:t>
            </a:r>
            <a:r>
              <a:rPr lang="ru-RU" sz="1200" dirty="0"/>
              <a:t>: ежемесячные расходы на жильё</a:t>
            </a:r>
          </a:p>
        </p:txBody>
      </p:sp>
    </p:spTree>
    <p:extLst>
      <p:ext uri="{BB962C8B-B14F-4D97-AF65-F5344CB8AC3E}">
        <p14:creationId xmlns:p14="http://schemas.microsoft.com/office/powerpoint/2010/main" val="26175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9764" y="263047"/>
            <a:ext cx="102713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 smtClean="0">
                <a:solidFill>
                  <a:schemeClr val="accent1">
                    <a:lumMod val="75000"/>
                  </a:schemeClr>
                </a:solidFill>
              </a:rPr>
              <a:t>Три стандарта сферы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data science </a:t>
            </a:r>
            <a:endParaRPr lang="ru-RU" sz="3200" b="1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ru-RU" sz="3200" b="1" i="1" dirty="0" smtClean="0">
                <a:solidFill>
                  <a:schemeClr val="accent1">
                    <a:lumMod val="75000"/>
                  </a:schemeClr>
                </a:solidFill>
              </a:rPr>
              <a:t>(наук</a:t>
            </a: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  <a:t>и</a:t>
            </a:r>
            <a:r>
              <a:rPr lang="ru-RU" sz="32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3200" b="1" i="1" dirty="0">
                <a:solidFill>
                  <a:schemeClr val="accent1">
                    <a:lumMod val="75000"/>
                  </a:schemeClr>
                </a:solidFill>
              </a:rPr>
              <a:t>о </a:t>
            </a:r>
            <a:r>
              <a:rPr lang="ru-RU" sz="3200" b="1" i="1" dirty="0" smtClean="0">
                <a:solidFill>
                  <a:schemeClr val="accent1">
                    <a:lumMod val="75000"/>
                  </a:schemeClr>
                </a:solidFill>
              </a:rPr>
              <a:t>данных)</a:t>
            </a:r>
            <a:endParaRPr lang="ru-RU" sz="32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0181" y="1290181"/>
            <a:ext cx="514819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KDD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SEMMA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CRISP_DM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75350" y="3681662"/>
            <a:ext cx="10209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Эти стандарты показывают, какие именно этапы нужно выполнить, чтоб получить определенный результат. К каждому этапу можно предъявлять разные требования. Алгоритмы на каждом этапе тоже свои. В целом они не накладывают ограничений, но позволяют структурировать их и для каждого этапа либо применить классический набор методов, либо понимать, что мы с каждого этапа получим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6584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884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Простой график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7084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pSp>
        <p:nvGrpSpPr>
          <p:cNvPr id="127" name="Группа 126"/>
          <p:cNvGrpSpPr/>
          <p:nvPr/>
        </p:nvGrpSpPr>
        <p:grpSpPr>
          <a:xfrm>
            <a:off x="5306737" y="2057583"/>
            <a:ext cx="6029339" cy="3195433"/>
            <a:chOff x="4216437" y="1543188"/>
            <a:chExt cx="4250179" cy="2252513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4216437" y="1543188"/>
              <a:ext cx="4250179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Расходы студентов на жильё с </a:t>
              </a:r>
              <a:r>
                <a:rPr lang="en-US" sz="1200" dirty="0" smtClean="0"/>
                <a:t>2005</a:t>
              </a:r>
              <a:r>
                <a:rPr lang="ru-RU" sz="1200" dirty="0" smtClean="0"/>
                <a:t> </a:t>
              </a:r>
              <a:r>
                <a:rPr lang="ru-RU" sz="1200" dirty="0"/>
                <a:t>по </a:t>
              </a:r>
              <a:r>
                <a:rPr lang="ru-RU" sz="1200" dirty="0" smtClean="0"/>
                <a:t>20</a:t>
              </a:r>
              <a:r>
                <a:rPr lang="en-US" sz="1200" dirty="0" smtClean="0"/>
                <a:t>1</a:t>
              </a:r>
              <a:r>
                <a:rPr lang="ru-RU" sz="1200" dirty="0" smtClean="0"/>
                <a:t>2 </a:t>
              </a:r>
              <a:r>
                <a:rPr lang="ru-RU" sz="1200" dirty="0"/>
                <a:t>г.</a:t>
              </a:r>
            </a:p>
          </p:txBody>
        </p:sp>
        <p:grpSp>
          <p:nvGrpSpPr>
            <p:cNvPr id="7" name="Группа 6"/>
            <p:cNvGrpSpPr/>
            <p:nvPr/>
          </p:nvGrpSpPr>
          <p:grpSpPr>
            <a:xfrm>
              <a:off x="4601460" y="3348464"/>
              <a:ext cx="3556031" cy="447237"/>
              <a:chOff x="4511232" y="3206704"/>
              <a:chExt cx="2867589" cy="447237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6094062" y="3473098"/>
                <a:ext cx="217053" cy="18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1067" dirty="0"/>
                  <a:t>год</a:t>
                </a:r>
              </a:p>
            </p:txBody>
          </p:sp>
          <p:grpSp>
            <p:nvGrpSpPr>
              <p:cNvPr id="42" name="Группа 41"/>
              <p:cNvGrpSpPr/>
              <p:nvPr/>
            </p:nvGrpSpPr>
            <p:grpSpPr>
              <a:xfrm>
                <a:off x="5293998" y="3206704"/>
                <a:ext cx="2084823" cy="56658"/>
                <a:chOff x="5160334" y="2337273"/>
                <a:chExt cx="1610200" cy="63794"/>
              </a:xfrm>
            </p:grpSpPr>
            <p:cxnSp>
              <p:nvCxnSpPr>
                <p:cNvPr id="58" name="Прямая соединительная линия 57"/>
                <p:cNvCxnSpPr/>
                <p:nvPr/>
              </p:nvCxnSpPr>
              <p:spPr>
                <a:xfrm>
                  <a:off x="5160334" y="2340241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Прямая соединительная линия 58"/>
                <p:cNvCxnSpPr/>
                <p:nvPr/>
              </p:nvCxnSpPr>
              <p:spPr>
                <a:xfrm>
                  <a:off x="5428641" y="2339367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Прямая соединительная линия 59"/>
                <p:cNvCxnSpPr/>
                <p:nvPr/>
              </p:nvCxnSpPr>
              <p:spPr>
                <a:xfrm>
                  <a:off x="5696948" y="2337274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/>
                <p:cNvCxnSpPr/>
                <p:nvPr/>
              </p:nvCxnSpPr>
              <p:spPr>
                <a:xfrm>
                  <a:off x="5965255" y="2337273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Прямая соединительная линия 61"/>
                <p:cNvCxnSpPr/>
                <p:nvPr/>
              </p:nvCxnSpPr>
              <p:spPr>
                <a:xfrm>
                  <a:off x="6233562" y="2340242"/>
                  <a:ext cx="0" cy="57708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Группа 62"/>
                <p:cNvGrpSpPr/>
                <p:nvPr/>
              </p:nvGrpSpPr>
              <p:grpSpPr>
                <a:xfrm flipH="1">
                  <a:off x="6503264" y="2340392"/>
                  <a:ext cx="267270" cy="60675"/>
                  <a:chOff x="6757395" y="2276600"/>
                  <a:chExt cx="267270" cy="60675"/>
                </a:xfrm>
              </p:grpSpPr>
              <p:cxnSp>
                <p:nvCxnSpPr>
                  <p:cNvPr id="64" name="Прямая соединительная линия 63"/>
                  <p:cNvCxnSpPr/>
                  <p:nvPr/>
                </p:nvCxnSpPr>
                <p:spPr>
                  <a:xfrm flipH="1">
                    <a:off x="6757395" y="2279567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Прямая соединительная линия 64"/>
                  <p:cNvCxnSpPr/>
                  <p:nvPr/>
                </p:nvCxnSpPr>
                <p:spPr>
                  <a:xfrm flipH="1">
                    <a:off x="6757395" y="2278693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Прямая соединительная линия 65"/>
                  <p:cNvCxnSpPr/>
                  <p:nvPr/>
                </p:nvCxnSpPr>
                <p:spPr>
                  <a:xfrm flipH="1">
                    <a:off x="7024665" y="2276600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3" name="Прямая соединительная линия 42"/>
              <p:cNvCxnSpPr/>
              <p:nvPr/>
            </p:nvCxnSpPr>
            <p:spPr>
              <a:xfrm>
                <a:off x="4957081" y="3212490"/>
                <a:ext cx="0" cy="51253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>
                <a:off x="4637221" y="3209350"/>
                <a:ext cx="0" cy="51253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Прямоугольник 47"/>
              <p:cNvSpPr/>
              <p:nvPr/>
            </p:nvSpPr>
            <p:spPr>
              <a:xfrm>
                <a:off x="4511232" y="3251166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33" dirty="0" smtClean="0"/>
                  <a:t>200</a:t>
                </a:r>
                <a:r>
                  <a:rPr lang="ru-RU" sz="933" dirty="0" smtClean="0"/>
                  <a:t>5</a:t>
                </a:r>
                <a:endParaRPr lang="ru-RU" sz="933" dirty="0"/>
              </a:p>
            </p:txBody>
          </p:sp>
          <p:sp>
            <p:nvSpPr>
              <p:cNvPr id="49" name="Прямоугольник 48"/>
              <p:cNvSpPr/>
              <p:nvPr/>
            </p:nvSpPr>
            <p:spPr>
              <a:xfrm>
                <a:off x="5185168" y="3248836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33" dirty="0" smtClean="0"/>
                  <a:t>200</a:t>
                </a:r>
                <a:r>
                  <a:rPr lang="ru-RU" sz="933" dirty="0" smtClean="0"/>
                  <a:t>7</a:t>
                </a:r>
                <a:endParaRPr lang="ru-RU" sz="933" dirty="0"/>
              </a:p>
            </p:txBody>
          </p:sp>
          <p:sp>
            <p:nvSpPr>
              <p:cNvPr id="50" name="Прямоугольник 49"/>
              <p:cNvSpPr/>
              <p:nvPr/>
            </p:nvSpPr>
            <p:spPr>
              <a:xfrm>
                <a:off x="5521126" y="3251779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33" dirty="0" smtClean="0"/>
                  <a:t>200</a:t>
                </a:r>
                <a:r>
                  <a:rPr lang="ru-RU" sz="933" dirty="0" smtClean="0"/>
                  <a:t>8</a:t>
                </a:r>
                <a:endParaRPr lang="ru-RU" sz="933" dirty="0"/>
              </a:p>
            </p:txBody>
          </p:sp>
          <p:sp>
            <p:nvSpPr>
              <p:cNvPr id="51" name="Прямоугольник 50"/>
              <p:cNvSpPr/>
              <p:nvPr/>
            </p:nvSpPr>
            <p:spPr>
              <a:xfrm>
                <a:off x="5874237" y="3249606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33" dirty="0" smtClean="0"/>
                  <a:t>200</a:t>
                </a:r>
                <a:r>
                  <a:rPr lang="ru-RU" sz="933" dirty="0" smtClean="0"/>
                  <a:t>9</a:t>
                </a:r>
                <a:endParaRPr lang="ru-RU" sz="933" dirty="0"/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6215916" y="3245978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33" dirty="0" smtClean="0"/>
                  <a:t>201</a:t>
                </a:r>
                <a:r>
                  <a:rPr lang="ru-RU" sz="933" dirty="0" smtClean="0"/>
                  <a:t>0</a:t>
                </a:r>
                <a:endParaRPr lang="ru-RU" sz="933" dirty="0"/>
              </a:p>
            </p:txBody>
          </p:sp>
          <p:sp>
            <p:nvSpPr>
              <p:cNvPr id="53" name="Прямоугольник 52"/>
              <p:cNvSpPr/>
              <p:nvPr/>
            </p:nvSpPr>
            <p:spPr>
              <a:xfrm>
                <a:off x="6558060" y="3249229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 smtClean="0"/>
                  <a:t>20</a:t>
                </a:r>
                <a:r>
                  <a:rPr lang="en-US" sz="933" dirty="0" smtClean="0"/>
                  <a:t>1</a:t>
                </a:r>
                <a:r>
                  <a:rPr lang="ru-RU" sz="933" dirty="0" smtClean="0"/>
                  <a:t>1</a:t>
                </a:r>
                <a:endParaRPr lang="ru-RU" sz="933" dirty="0"/>
              </a:p>
            </p:txBody>
          </p:sp>
          <p:sp>
            <p:nvSpPr>
              <p:cNvPr id="54" name="Прямоугольник 53"/>
              <p:cNvSpPr/>
              <p:nvPr/>
            </p:nvSpPr>
            <p:spPr>
              <a:xfrm>
                <a:off x="6904864" y="3245978"/>
                <a:ext cx="243478" cy="166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933" dirty="0" smtClean="0"/>
                  <a:t>20</a:t>
                </a:r>
                <a:r>
                  <a:rPr lang="en-US" sz="933" dirty="0" smtClean="0"/>
                  <a:t>1</a:t>
                </a:r>
                <a:r>
                  <a:rPr lang="ru-RU" sz="933" dirty="0" smtClean="0"/>
                  <a:t>2</a:t>
                </a:r>
                <a:endParaRPr lang="ru-RU" sz="933" dirty="0"/>
              </a:p>
            </p:txBody>
          </p:sp>
        </p:grpSp>
        <p:cxnSp>
          <p:nvCxnSpPr>
            <p:cNvPr id="67" name="Прямая соединительная линия 66"/>
            <p:cNvCxnSpPr/>
            <p:nvPr/>
          </p:nvCxnSpPr>
          <p:spPr>
            <a:xfrm flipV="1">
              <a:off x="4756292" y="2994643"/>
              <a:ext cx="398055" cy="115471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Прямоугольник 74"/>
            <p:cNvSpPr/>
            <p:nvPr/>
          </p:nvSpPr>
          <p:spPr>
            <a:xfrm>
              <a:off x="4397764" y="3218111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112</a:t>
              </a:r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4386439" y="2538557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124</a:t>
              </a:r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4386439" y="2775076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120</a:t>
              </a:r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4388996" y="2994643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116</a:t>
              </a:r>
            </a:p>
          </p:txBody>
        </p:sp>
        <p:sp>
          <p:nvSpPr>
            <p:cNvPr id="81" name="Прямоугольник 80"/>
            <p:cNvSpPr/>
            <p:nvPr/>
          </p:nvSpPr>
          <p:spPr>
            <a:xfrm>
              <a:off x="4386439" y="2320756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128</a:t>
              </a: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4390676" y="2091233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132</a:t>
              </a: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4388723" y="1853313"/>
              <a:ext cx="450404" cy="195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136</a:t>
              </a:r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4756291" y="1982901"/>
              <a:ext cx="3401230" cy="1366340"/>
              <a:chOff x="4635795" y="2673206"/>
              <a:chExt cx="3401230" cy="895766"/>
            </a:xfrm>
          </p:grpSpPr>
          <p:grpSp>
            <p:nvGrpSpPr>
              <p:cNvPr id="85" name="Группа 84"/>
              <p:cNvGrpSpPr/>
              <p:nvPr/>
            </p:nvGrpSpPr>
            <p:grpSpPr>
              <a:xfrm>
                <a:off x="4635796" y="2970491"/>
                <a:ext cx="3401229" cy="598481"/>
                <a:chOff x="4784651" y="2260901"/>
                <a:chExt cx="2814084" cy="875704"/>
              </a:xfrm>
            </p:grpSpPr>
            <p:sp>
              <p:nvSpPr>
                <p:cNvPr id="89" name="Прямоугольник 88"/>
                <p:cNvSpPr/>
                <p:nvPr/>
              </p:nvSpPr>
              <p:spPr>
                <a:xfrm>
                  <a:off x="4784651" y="2260901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90" name="Прямоугольник 89"/>
                <p:cNvSpPr/>
                <p:nvPr/>
              </p:nvSpPr>
              <p:spPr>
                <a:xfrm>
                  <a:off x="4784651" y="2477385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>
                <a:xfrm>
                  <a:off x="4784651" y="2697125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92" name="Прямоугольник 91"/>
                <p:cNvSpPr/>
                <p:nvPr/>
              </p:nvSpPr>
              <p:spPr>
                <a:xfrm>
                  <a:off x="4784651" y="2916865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  <p:grpSp>
            <p:nvGrpSpPr>
              <p:cNvPr id="86" name="Группа 85"/>
              <p:cNvGrpSpPr/>
              <p:nvPr/>
            </p:nvGrpSpPr>
            <p:grpSpPr>
              <a:xfrm>
                <a:off x="4635795" y="2673206"/>
                <a:ext cx="3401229" cy="300353"/>
                <a:chOff x="4784651" y="2710723"/>
                <a:chExt cx="2814084" cy="439480"/>
              </a:xfrm>
            </p:grpSpPr>
            <p:sp>
              <p:nvSpPr>
                <p:cNvPr id="87" name="Прямоугольник 86"/>
                <p:cNvSpPr/>
                <p:nvPr/>
              </p:nvSpPr>
              <p:spPr>
                <a:xfrm>
                  <a:off x="4784651" y="2710723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  <p:sp>
              <p:nvSpPr>
                <p:cNvPr id="88" name="Прямоугольник 87"/>
                <p:cNvSpPr/>
                <p:nvPr/>
              </p:nvSpPr>
              <p:spPr>
                <a:xfrm>
                  <a:off x="4784651" y="2930463"/>
                  <a:ext cx="2814084" cy="219740"/>
                </a:xfrm>
                <a:prstGeom prst="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/>
                </a:p>
              </p:txBody>
            </p:sp>
          </p:grpSp>
        </p:grpSp>
        <p:sp>
          <p:nvSpPr>
            <p:cNvPr id="115" name="Прямоугольник 114"/>
            <p:cNvSpPr/>
            <p:nvPr/>
          </p:nvSpPr>
          <p:spPr>
            <a:xfrm>
              <a:off x="4996296" y="3395974"/>
              <a:ext cx="301931" cy="166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933" dirty="0" smtClean="0"/>
                <a:t>200</a:t>
              </a:r>
              <a:r>
                <a:rPr lang="ru-RU" sz="933" dirty="0" smtClean="0"/>
                <a:t>6</a:t>
              </a:r>
              <a:endParaRPr lang="ru-RU" sz="933" dirty="0"/>
            </a:p>
          </p:txBody>
        </p:sp>
        <p:sp>
          <p:nvSpPr>
            <p:cNvPr id="116" name="Прямоугольник 115"/>
            <p:cNvSpPr/>
            <p:nvPr/>
          </p:nvSpPr>
          <p:spPr>
            <a:xfrm>
              <a:off x="7999438" y="3390012"/>
              <a:ext cx="301931" cy="1662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933" dirty="0" smtClean="0"/>
                <a:t>20</a:t>
              </a:r>
              <a:r>
                <a:rPr lang="en-US" sz="933" dirty="0" smtClean="0"/>
                <a:t>1</a:t>
              </a:r>
              <a:r>
                <a:rPr lang="ru-RU" sz="933" dirty="0" smtClean="0"/>
                <a:t>3</a:t>
              </a:r>
              <a:endParaRPr lang="ru-RU" sz="933" dirty="0"/>
            </a:p>
          </p:txBody>
        </p:sp>
        <p:cxnSp>
          <p:nvCxnSpPr>
            <p:cNvPr id="117" name="Прямая соединительная линия 116"/>
            <p:cNvCxnSpPr/>
            <p:nvPr/>
          </p:nvCxnSpPr>
          <p:spPr>
            <a:xfrm flipV="1">
              <a:off x="5158444" y="2988396"/>
              <a:ext cx="420794" cy="1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flipV="1">
              <a:off x="5581394" y="2653973"/>
              <a:ext cx="420794" cy="338144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flipV="1">
              <a:off x="5994178" y="2326504"/>
              <a:ext cx="420794" cy="327469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flipV="1">
              <a:off x="6414972" y="2211970"/>
              <a:ext cx="451394" cy="114535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flipV="1">
              <a:off x="6866147" y="2097435"/>
              <a:ext cx="451394" cy="114535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>
              <a:off x="7317541" y="2097437"/>
              <a:ext cx="403173" cy="57265"/>
            </a:xfrm>
            <a:prstGeom prst="line">
              <a:avLst/>
            </a:prstGeom>
            <a:ln w="12700">
              <a:solidFill>
                <a:srgbClr val="DA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Прямоугольник 56"/>
          <p:cNvSpPr/>
          <p:nvPr/>
        </p:nvSpPr>
        <p:spPr>
          <a:xfrm rot="16200000">
            <a:off x="5078071" y="3459822"/>
            <a:ext cx="67999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67" dirty="0"/>
              <a:t>расходы</a:t>
            </a:r>
          </a:p>
        </p:txBody>
      </p:sp>
    </p:spTree>
    <p:extLst>
      <p:ext uri="{BB962C8B-B14F-4D97-AF65-F5344CB8AC3E}">
        <p14:creationId xmlns:p14="http://schemas.microsoft.com/office/powerpoint/2010/main" val="415665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884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524471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altLang="ru-RU" sz="2667" dirty="0">
                <a:solidFill>
                  <a:srgbClr val="C00000"/>
                </a:solidFill>
                <a:latin typeface="Akzidenz-Grotesk Pro Bold" pitchFamily="2" charset="0"/>
              </a:rPr>
              <a:t>Диаграмма рассеяния 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117084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289795" y="1798073"/>
            <a:ext cx="5790412" cy="3916151"/>
            <a:chOff x="-82029" y="811051"/>
            <a:chExt cx="4342809" cy="2937113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11300" y="811051"/>
              <a:ext cx="2963017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Расходы на жильё для студентов разного возраста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1369" y="3138070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80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40044" y="2451428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110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40044" y="2695035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100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2601" y="2914602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90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32956" y="2219451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120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4281" y="1997016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130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42328" y="1759096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140</a:t>
              </a:r>
            </a:p>
          </p:txBody>
        </p:sp>
        <p:sp>
          <p:nvSpPr>
            <p:cNvPr id="61" name="Прямоугольник 60"/>
            <p:cNvSpPr/>
            <p:nvPr/>
          </p:nvSpPr>
          <p:spPr>
            <a:xfrm rot="16200000">
              <a:off x="-240822" y="2057363"/>
              <a:ext cx="509996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067" dirty="0"/>
                <a:t>расходы</a:t>
              </a: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320035" y="1193877"/>
              <a:ext cx="3940745" cy="2554287"/>
              <a:chOff x="308967" y="1193877"/>
              <a:chExt cx="3162406" cy="2554287"/>
            </a:xfrm>
          </p:grpSpPr>
          <p:grpSp>
            <p:nvGrpSpPr>
              <p:cNvPr id="13" name="Группа 12"/>
              <p:cNvGrpSpPr/>
              <p:nvPr/>
            </p:nvGrpSpPr>
            <p:grpSpPr>
              <a:xfrm>
                <a:off x="308967" y="3268427"/>
                <a:ext cx="3162406" cy="479737"/>
                <a:chOff x="4554701" y="3206708"/>
                <a:chExt cx="2550170" cy="479737"/>
              </a:xfrm>
            </p:grpSpPr>
            <p:sp>
              <p:nvSpPr>
                <p:cNvPr id="14" name="Прямоугольник 13"/>
                <p:cNvSpPr/>
                <p:nvPr/>
              </p:nvSpPr>
              <p:spPr>
                <a:xfrm>
                  <a:off x="5464812" y="3478696"/>
                  <a:ext cx="519276" cy="2077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ru-RU" sz="1200" dirty="0"/>
                    <a:t>возраст, годы</a:t>
                  </a:r>
                </a:p>
              </p:txBody>
            </p:sp>
            <p:grpSp>
              <p:nvGrpSpPr>
                <p:cNvPr id="15" name="Группа 14"/>
                <p:cNvGrpSpPr/>
                <p:nvPr/>
              </p:nvGrpSpPr>
              <p:grpSpPr>
                <a:xfrm>
                  <a:off x="5293996" y="3206708"/>
                  <a:ext cx="1738772" cy="54023"/>
                  <a:chOff x="5160334" y="2337273"/>
                  <a:chExt cx="1342930" cy="60827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160334" y="2340241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428641" y="2339367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Прямая соединительная линия 28"/>
                  <p:cNvCxnSpPr/>
                  <p:nvPr/>
                </p:nvCxnSpPr>
                <p:spPr>
                  <a:xfrm>
                    <a:off x="5696948" y="2337274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Прямая соединительная линия 29"/>
                  <p:cNvCxnSpPr/>
                  <p:nvPr/>
                </p:nvCxnSpPr>
                <p:spPr>
                  <a:xfrm>
                    <a:off x="5965255" y="2337273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Прямая соединительная линия 30"/>
                  <p:cNvCxnSpPr/>
                  <p:nvPr/>
                </p:nvCxnSpPr>
                <p:spPr>
                  <a:xfrm>
                    <a:off x="6233562" y="2340242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Прямая соединительная линия 34"/>
                  <p:cNvCxnSpPr/>
                  <p:nvPr/>
                </p:nvCxnSpPr>
                <p:spPr>
                  <a:xfrm>
                    <a:off x="6503264" y="2340392"/>
                    <a:ext cx="0" cy="57708"/>
                  </a:xfrm>
                  <a:prstGeom prst="line">
                    <a:avLst/>
                  </a:prstGeom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Прямая соединительная линия 15"/>
                <p:cNvCxnSpPr/>
                <p:nvPr/>
              </p:nvCxnSpPr>
              <p:spPr>
                <a:xfrm>
                  <a:off x="4957081" y="3212490"/>
                  <a:ext cx="0" cy="51253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Прямая соединительная линия 16"/>
                <p:cNvCxnSpPr/>
                <p:nvPr/>
              </p:nvCxnSpPr>
              <p:spPr>
                <a:xfrm>
                  <a:off x="4637221" y="3209350"/>
                  <a:ext cx="0" cy="51253"/>
                </a:xfrm>
                <a:prstGeom prst="line">
                  <a:avLst/>
                </a:prstGeom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Прямоугольник 19"/>
                <p:cNvSpPr/>
                <p:nvPr/>
              </p:nvSpPr>
              <p:spPr>
                <a:xfrm>
                  <a:off x="4554701" y="3251166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16</a:t>
                  </a:r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5228638" y="3248836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20</a:t>
                  </a:r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5564598" y="3251779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22</a:t>
                  </a:r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5917709" y="3249606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24</a:t>
                  </a:r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6259389" y="3245978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26</a:t>
                  </a:r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6601532" y="3249229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28</a:t>
                  </a:r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6948335" y="3245978"/>
                  <a:ext cx="156536" cy="192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ru-RU" sz="1067" dirty="0"/>
                    <a:t>30</a:t>
                  </a:r>
                </a:p>
              </p:txBody>
            </p:sp>
          </p:grpSp>
          <p:grpSp>
            <p:nvGrpSpPr>
              <p:cNvPr id="44" name="Группа 43"/>
              <p:cNvGrpSpPr/>
              <p:nvPr/>
            </p:nvGrpSpPr>
            <p:grpSpPr>
              <a:xfrm>
                <a:off x="409896" y="1888695"/>
                <a:ext cx="2972066" cy="1380510"/>
                <a:chOff x="4635795" y="2663918"/>
                <a:chExt cx="3401230" cy="905055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4635796" y="2965845"/>
                  <a:ext cx="3401229" cy="603128"/>
                  <a:chOff x="4784651" y="2254102"/>
                  <a:chExt cx="2814084" cy="882503"/>
                </a:xfrm>
              </p:grpSpPr>
              <p:sp>
                <p:nvSpPr>
                  <p:cNvPr id="49" name="Прямоугольник 48"/>
                  <p:cNvSpPr/>
                  <p:nvPr/>
                </p:nvSpPr>
                <p:spPr>
                  <a:xfrm>
                    <a:off x="4784651" y="2254102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  <p:sp>
                <p:nvSpPr>
                  <p:cNvPr id="50" name="Прямоугольник 49"/>
                  <p:cNvSpPr/>
                  <p:nvPr/>
                </p:nvSpPr>
                <p:spPr>
                  <a:xfrm>
                    <a:off x="4784651" y="2477385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  <p:sp>
                <p:nvSpPr>
                  <p:cNvPr id="51" name="Прямоугольник 50"/>
                  <p:cNvSpPr/>
                  <p:nvPr/>
                </p:nvSpPr>
                <p:spPr>
                  <a:xfrm>
                    <a:off x="4784651" y="2697125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  <p:sp>
                <p:nvSpPr>
                  <p:cNvPr id="52" name="Прямоугольник 51"/>
                  <p:cNvSpPr/>
                  <p:nvPr/>
                </p:nvSpPr>
                <p:spPr>
                  <a:xfrm>
                    <a:off x="4784651" y="2916865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</p:grpSp>
            <p:grpSp>
              <p:nvGrpSpPr>
                <p:cNvPr id="46" name="Группа 45"/>
                <p:cNvGrpSpPr/>
                <p:nvPr/>
              </p:nvGrpSpPr>
              <p:grpSpPr>
                <a:xfrm>
                  <a:off x="4635795" y="2663918"/>
                  <a:ext cx="3401229" cy="300353"/>
                  <a:chOff x="4784651" y="2697125"/>
                  <a:chExt cx="2814084" cy="439479"/>
                </a:xfrm>
              </p:grpSpPr>
              <p:sp>
                <p:nvSpPr>
                  <p:cNvPr id="47" name="Прямоугольник 46"/>
                  <p:cNvSpPr/>
                  <p:nvPr/>
                </p:nvSpPr>
                <p:spPr>
                  <a:xfrm>
                    <a:off x="4784651" y="2697125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  <p:sp>
                <p:nvSpPr>
                  <p:cNvPr id="48" name="Прямоугольник 47"/>
                  <p:cNvSpPr/>
                  <p:nvPr/>
                </p:nvSpPr>
                <p:spPr>
                  <a:xfrm>
                    <a:off x="4784651" y="2916864"/>
                    <a:ext cx="2814084" cy="219740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400"/>
                  </a:p>
                </p:txBody>
              </p:sp>
            </p:grpSp>
          </p:grpSp>
          <p:sp>
            <p:nvSpPr>
              <p:cNvPr id="53" name="Прямоугольник 52"/>
              <p:cNvSpPr/>
              <p:nvPr/>
            </p:nvSpPr>
            <p:spPr>
              <a:xfrm>
                <a:off x="703806" y="3315933"/>
                <a:ext cx="194117" cy="1924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ru-RU" sz="1067" dirty="0"/>
                  <a:t>18</a:t>
                </a:r>
              </a:p>
            </p:txBody>
          </p:sp>
          <p:sp>
            <p:nvSpPr>
              <p:cNvPr id="62" name="Прямоугольник 61"/>
              <p:cNvSpPr/>
              <p:nvPr/>
            </p:nvSpPr>
            <p:spPr>
              <a:xfrm>
                <a:off x="409896" y="1654416"/>
                <a:ext cx="2972065" cy="229069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63" name="Прямоугольник 62"/>
              <p:cNvSpPr/>
              <p:nvPr/>
            </p:nvSpPr>
            <p:spPr>
              <a:xfrm>
                <a:off x="409896" y="1193877"/>
                <a:ext cx="2972066" cy="22907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  <p:sp>
            <p:nvSpPr>
              <p:cNvPr id="64" name="Прямоугольник 63"/>
              <p:cNvSpPr/>
              <p:nvPr/>
            </p:nvSpPr>
            <p:spPr>
              <a:xfrm>
                <a:off x="409897" y="1422945"/>
                <a:ext cx="2972067" cy="229070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/>
              </a:p>
            </p:txBody>
          </p:sp>
        </p:grpSp>
        <p:sp>
          <p:nvSpPr>
            <p:cNvPr id="65" name="Прямоугольник 64"/>
            <p:cNvSpPr/>
            <p:nvPr/>
          </p:nvSpPr>
          <p:spPr>
            <a:xfrm>
              <a:off x="51369" y="1528666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150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1369" y="1309534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160</a:t>
              </a: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61509" y="1080431"/>
              <a:ext cx="450404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/>
                <a:t>170</a:t>
              </a:r>
            </a:p>
          </p:txBody>
        </p:sp>
      </p:grpSp>
      <p:sp>
        <p:nvSpPr>
          <p:cNvPr id="8" name="Ромб 7"/>
          <p:cNvSpPr/>
          <p:nvPr/>
        </p:nvSpPr>
        <p:spPr>
          <a:xfrm>
            <a:off x="9079158" y="2465022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8" name="Ромб 67"/>
          <p:cNvSpPr/>
          <p:nvPr/>
        </p:nvSpPr>
        <p:spPr>
          <a:xfrm>
            <a:off x="10131523" y="4078690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69" name="Ромб 68"/>
          <p:cNvSpPr/>
          <p:nvPr/>
        </p:nvSpPr>
        <p:spPr>
          <a:xfrm>
            <a:off x="6562519" y="436253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0" name="Ромб 69"/>
          <p:cNvSpPr/>
          <p:nvPr/>
        </p:nvSpPr>
        <p:spPr>
          <a:xfrm>
            <a:off x="6562518" y="4099794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1" name="Ромб 70"/>
          <p:cNvSpPr/>
          <p:nvPr/>
        </p:nvSpPr>
        <p:spPr>
          <a:xfrm>
            <a:off x="6562517" y="403805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2" name="Ромб 71"/>
          <p:cNvSpPr/>
          <p:nvPr/>
        </p:nvSpPr>
        <p:spPr>
          <a:xfrm>
            <a:off x="6562515" y="3957407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3" name="Ромб 72"/>
          <p:cNvSpPr/>
          <p:nvPr/>
        </p:nvSpPr>
        <p:spPr>
          <a:xfrm>
            <a:off x="6562519" y="3765138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4" name="Ромб 73"/>
          <p:cNvSpPr/>
          <p:nvPr/>
        </p:nvSpPr>
        <p:spPr>
          <a:xfrm>
            <a:off x="6556781" y="3587590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5" name="Ромб 74"/>
          <p:cNvSpPr/>
          <p:nvPr/>
        </p:nvSpPr>
        <p:spPr>
          <a:xfrm>
            <a:off x="6556786" y="3369909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6" name="Ромб 75"/>
          <p:cNvSpPr/>
          <p:nvPr/>
        </p:nvSpPr>
        <p:spPr>
          <a:xfrm>
            <a:off x="6556786" y="330700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7" name="Ромб 76"/>
          <p:cNvSpPr/>
          <p:nvPr/>
        </p:nvSpPr>
        <p:spPr>
          <a:xfrm>
            <a:off x="6556786" y="325383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8" name="Ромб 77"/>
          <p:cNvSpPr/>
          <p:nvPr/>
        </p:nvSpPr>
        <p:spPr>
          <a:xfrm>
            <a:off x="6556786" y="3163738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79" name="Ромб 78"/>
          <p:cNvSpPr/>
          <p:nvPr/>
        </p:nvSpPr>
        <p:spPr>
          <a:xfrm>
            <a:off x="6562519" y="3075845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0" name="Ромб 79"/>
          <p:cNvSpPr/>
          <p:nvPr/>
        </p:nvSpPr>
        <p:spPr>
          <a:xfrm>
            <a:off x="6556786" y="2747494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1" name="Ромб 80"/>
          <p:cNvSpPr/>
          <p:nvPr/>
        </p:nvSpPr>
        <p:spPr>
          <a:xfrm>
            <a:off x="6562519" y="265960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2" name="Ромб 81"/>
          <p:cNvSpPr/>
          <p:nvPr/>
        </p:nvSpPr>
        <p:spPr>
          <a:xfrm>
            <a:off x="8424673" y="3308166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3" name="Ромб 82"/>
          <p:cNvSpPr/>
          <p:nvPr/>
        </p:nvSpPr>
        <p:spPr>
          <a:xfrm>
            <a:off x="7620417" y="3504865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4" name="Ромб 83"/>
          <p:cNvSpPr/>
          <p:nvPr/>
        </p:nvSpPr>
        <p:spPr>
          <a:xfrm>
            <a:off x="7623503" y="3235807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5" name="Ромб 84"/>
          <p:cNvSpPr/>
          <p:nvPr/>
        </p:nvSpPr>
        <p:spPr>
          <a:xfrm>
            <a:off x="7623503" y="3164614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6" name="Ромб 85"/>
          <p:cNvSpPr/>
          <p:nvPr/>
        </p:nvSpPr>
        <p:spPr>
          <a:xfrm>
            <a:off x="7304521" y="3602039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7" name="Ромб 86"/>
          <p:cNvSpPr/>
          <p:nvPr/>
        </p:nvSpPr>
        <p:spPr>
          <a:xfrm>
            <a:off x="7304521" y="353913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8" name="Ромб 87"/>
          <p:cNvSpPr/>
          <p:nvPr/>
        </p:nvSpPr>
        <p:spPr>
          <a:xfrm>
            <a:off x="7304521" y="348596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89" name="Ромб 88"/>
          <p:cNvSpPr/>
          <p:nvPr/>
        </p:nvSpPr>
        <p:spPr>
          <a:xfrm>
            <a:off x="7304521" y="3395869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0" name="Ромб 89"/>
          <p:cNvSpPr/>
          <p:nvPr/>
        </p:nvSpPr>
        <p:spPr>
          <a:xfrm>
            <a:off x="7310254" y="3307975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1" name="Ромб 90"/>
          <p:cNvSpPr/>
          <p:nvPr/>
        </p:nvSpPr>
        <p:spPr>
          <a:xfrm>
            <a:off x="7304521" y="277994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2" name="Ромб 91"/>
          <p:cNvSpPr/>
          <p:nvPr/>
        </p:nvSpPr>
        <p:spPr>
          <a:xfrm>
            <a:off x="6949627" y="3133479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3" name="Ромб 92"/>
          <p:cNvSpPr/>
          <p:nvPr/>
        </p:nvSpPr>
        <p:spPr>
          <a:xfrm>
            <a:off x="6943889" y="295593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4" name="Ромб 93"/>
          <p:cNvSpPr/>
          <p:nvPr/>
        </p:nvSpPr>
        <p:spPr>
          <a:xfrm>
            <a:off x="6944469" y="3550719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5" name="Ромб 94"/>
          <p:cNvSpPr/>
          <p:nvPr/>
        </p:nvSpPr>
        <p:spPr>
          <a:xfrm>
            <a:off x="6944466" y="340833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6" name="Ромб 95"/>
          <p:cNvSpPr/>
          <p:nvPr/>
        </p:nvSpPr>
        <p:spPr>
          <a:xfrm>
            <a:off x="6944470" y="3329471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97" name="Ромб 96"/>
          <p:cNvSpPr/>
          <p:nvPr/>
        </p:nvSpPr>
        <p:spPr>
          <a:xfrm>
            <a:off x="6946482" y="3489233"/>
            <a:ext cx="161287" cy="161287"/>
          </a:xfrm>
          <a:prstGeom prst="diamond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114793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1672" t="22089" r="11951"/>
          <a:stretch/>
        </p:blipFill>
        <p:spPr>
          <a:xfrm>
            <a:off x="776177" y="2775098"/>
            <a:ext cx="3944680" cy="28344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17" y="1213732"/>
            <a:ext cx="5952381" cy="4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294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15" y="459930"/>
            <a:ext cx="5952381" cy="4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7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91" y="387720"/>
            <a:ext cx="7389627" cy="58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71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809" y="1057571"/>
            <a:ext cx="5952381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07" y="103562"/>
            <a:ext cx="6606477" cy="67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49056" t="36315" r="27669" b="25359"/>
          <a:stretch/>
        </p:blipFill>
        <p:spPr>
          <a:xfrm>
            <a:off x="2265770" y="788796"/>
            <a:ext cx="6106953" cy="56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3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1" y="-297"/>
            <a:ext cx="11544300" cy="6858594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5459" y="466725"/>
            <a:ext cx="10860741" cy="1325563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Систематизация данных. </a:t>
            </a:r>
            <a:br>
              <a:rPr lang="ru-RU" sz="3200" b="1" dirty="0" smtClean="0">
                <a:solidFill>
                  <a:srgbClr val="FF0000"/>
                </a:solidFill>
                <a:latin typeface="+mn-lt"/>
              </a:rPr>
            </a:br>
            <a:r>
              <a:rPr lang="ru-RU" sz="3200" b="1" dirty="0" smtClean="0">
                <a:solidFill>
                  <a:srgbClr val="FF0000"/>
                </a:solidFill>
                <a:latin typeface="+mn-lt"/>
              </a:rPr>
              <a:t>Виды структурирования информации</a:t>
            </a:r>
            <a:endParaRPr lang="ru-RU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459" y="2070847"/>
            <a:ext cx="10708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Методы систематизации данных</a:t>
            </a:r>
          </a:p>
          <a:p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Расчет статистик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Проверка статистических тестов и гипотез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Построение диаграмм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Согласно стандарта – данные мы получили, извлекли, теперь надо их понять. </a:t>
            </a:r>
          </a:p>
          <a:p>
            <a:r>
              <a:rPr lang="ru-RU" sz="2400" dirty="0" smtClean="0"/>
              <a:t>Первый шаг на пути к структурированию – это их понимание:</a:t>
            </a:r>
          </a:p>
          <a:p>
            <a:r>
              <a:rPr lang="ru-RU" sz="2400" dirty="0" smtClean="0"/>
              <a:t>Сколько их</a:t>
            </a:r>
          </a:p>
          <a:p>
            <a:r>
              <a:rPr lang="ru-RU" sz="2400" dirty="0" smtClean="0"/>
              <a:t>Какие они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861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4" name="Google Shape;163;p27"/>
          <p:cNvSpPr txBox="1">
            <a:spLocks/>
          </p:cNvSpPr>
          <p:nvPr/>
        </p:nvSpPr>
        <p:spPr>
          <a:xfrm>
            <a:off x="5635389" y="906010"/>
            <a:ext cx="6263175" cy="5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Регистрация событий «аварийный простой оборудования»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5617782" y="1361496"/>
          <a:ext cx="6261798" cy="16951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0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9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5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96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№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дата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Агрегат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Узел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продолжи-тель­ность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 простоя, час.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работа после ремонта, час.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после-</a:t>
                      </a:r>
                      <a:r>
                        <a:rPr lang="ru-RU" sz="1300" dirty="0" err="1" smtClean="0">
                          <a:solidFill>
                            <a:schemeClr val="bg1"/>
                          </a:solidFill>
                          <a:effectLst/>
                        </a:rPr>
                        <a:t>дний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effectLst/>
                        </a:rPr>
                        <a:t> осмотр 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1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267960" algn="r"/>
                        </a:tabLst>
                      </a:pPr>
                      <a:r>
                        <a:rPr lang="ru-RU" sz="1300" dirty="0">
                          <a:effectLst/>
                        </a:rPr>
                        <a:t>12.03.20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ДМ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гн12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12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368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Петров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2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267960" algn="r"/>
                        </a:tabLst>
                      </a:pPr>
                      <a:r>
                        <a:rPr lang="ru-RU" sz="1300" dirty="0">
                          <a:effectLst/>
                        </a:rPr>
                        <a:t>15.03.20</a:t>
                      </a:r>
                      <a:endParaRPr lang="ru-RU" sz="13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СС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шш223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5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124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Сидоров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3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3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Google Shape;163;p27"/>
          <p:cNvSpPr txBox="1">
            <a:spLocks/>
          </p:cNvSpPr>
          <p:nvPr/>
        </p:nvSpPr>
        <p:spPr>
          <a:xfrm>
            <a:off x="5635387" y="2999458"/>
            <a:ext cx="6263175" cy="5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lnSpc>
                <a:spcPct val="100000"/>
              </a:lnSpc>
              <a:buNone/>
            </a:pPr>
            <a:r>
              <a:rPr lang="ru-RU" sz="1400" dirty="0">
                <a:solidFill>
                  <a:schemeClr val="bg2"/>
                </a:solidFill>
              </a:rPr>
              <a:t>Здесь представлена информация по событиям – аварийный простой оборудования</a:t>
            </a:r>
          </a:p>
        </p:txBody>
      </p:sp>
      <p:sp>
        <p:nvSpPr>
          <p:cNvPr id="17" name="Google Shape;163;p27"/>
          <p:cNvSpPr txBox="1">
            <a:spLocks/>
          </p:cNvSpPr>
          <p:nvPr/>
        </p:nvSpPr>
        <p:spPr>
          <a:xfrm>
            <a:off x="5636685" y="3633739"/>
            <a:ext cx="6263175" cy="59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396" indent="0">
              <a:buNone/>
            </a:pPr>
            <a:r>
              <a:rPr lang="ru-RU" sz="1400" dirty="0">
                <a:solidFill>
                  <a:schemeClr val="bg2"/>
                </a:solidFill>
              </a:rPr>
              <a:t>Клиенты магазина</a:t>
            </a:r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269303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b="1" dirty="0">
                <a:solidFill>
                  <a:srgbClr val="C00000"/>
                </a:solidFill>
                <a:latin typeface="Akzidenz-Grotesk Pro Bold" pitchFamily="2" charset="0"/>
              </a:rPr>
              <a:t>Признаки и типы признаков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89677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/>
          </p:nvPr>
        </p:nvGraphicFramePr>
        <p:xfrm>
          <a:off x="5635387" y="4047399"/>
          <a:ext cx="6055700" cy="21742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28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2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52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№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Фамилия 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Город 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Уровень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 smtClean="0">
                          <a:effectLst/>
                        </a:rPr>
                        <a:t>образования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Возраст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Количество покупок за год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1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Антонов В.С.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Н. Новгород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Среднее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 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Васина Н.В.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Москва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Высшее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8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Горин Д.П.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С.-Петерб.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Канд. наук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30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Прошин В.А.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Киров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Доктор наук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42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Фомин В.Л.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Сочи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С</a:t>
                      </a:r>
                      <a:r>
                        <a:rPr lang="ru-RU" sz="1300" b="0" dirty="0" smtClean="0">
                          <a:effectLst/>
                        </a:rPr>
                        <a:t>реднее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50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6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…..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 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>
                          <a:effectLst/>
                        </a:rPr>
                        <a:t> </a:t>
                      </a:r>
                      <a:endParaRPr lang="ru-RU" sz="13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300" b="0" dirty="0">
                          <a:effectLst/>
                        </a:rPr>
                        <a:t> </a:t>
                      </a:r>
                      <a:endParaRPr lang="ru-RU" sz="13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6" grpId="0" build="p"/>
      <p:bldP spid="17" grpId="0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5115140" y="-8567"/>
            <a:ext cx="707676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8" name="Google Shape;162;p27"/>
          <p:cNvSpPr txBox="1">
            <a:spLocks/>
          </p:cNvSpPr>
          <p:nvPr/>
        </p:nvSpPr>
        <p:spPr>
          <a:xfrm>
            <a:off x="5493629" y="269303"/>
            <a:ext cx="6244716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b="1" dirty="0">
                <a:solidFill>
                  <a:srgbClr val="C00000"/>
                </a:solidFill>
                <a:latin typeface="Akzidenz-Grotesk Pro Bold" pitchFamily="2" charset="0"/>
              </a:rPr>
              <a:t>Признаки и типы признаков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9" name="Rounded Rectangle 4"/>
          <p:cNvSpPr/>
          <p:nvPr/>
        </p:nvSpPr>
        <p:spPr>
          <a:xfrm>
            <a:off x="5636683" y="896775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608331" y="1958537"/>
            <a:ext cx="6129124" cy="2948575"/>
            <a:chOff x="2032000" y="1947609"/>
            <a:chExt cx="8128000" cy="3910187"/>
          </a:xfrm>
        </p:grpSpPr>
        <p:graphicFrame>
          <p:nvGraphicFramePr>
            <p:cNvPr id="13" name="Схема 12"/>
            <p:cNvGraphicFramePr/>
            <p:nvPr>
              <p:extLst/>
            </p:nvPr>
          </p:nvGraphicFramePr>
          <p:xfrm>
            <a:off x="2032000" y="2977661"/>
            <a:ext cx="8128000" cy="18288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5" name="Прямоугольник 14"/>
            <p:cNvSpPr/>
            <p:nvPr/>
          </p:nvSpPr>
          <p:spPr>
            <a:xfrm>
              <a:off x="4762749" y="1947609"/>
              <a:ext cx="2866689" cy="11020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Числа, имеют математическое значение </a:t>
              </a:r>
              <a:endParaRPr lang="ru-RU" sz="1600" i="1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737679" y="4429268"/>
              <a:ext cx="2891754" cy="14285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отражают какое-то свойство или качество наших объектов</a:t>
              </a:r>
              <a:endParaRPr lang="ru-RU" sz="1600" i="1" dirty="0"/>
            </a:p>
          </p:txBody>
        </p:sp>
      </p:grpSp>
      <p:pic>
        <p:nvPicPr>
          <p:cNvPr id="21" name="Рисунок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9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287867" y="21167"/>
            <a:ext cx="118744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49" name="Google Shape;162;p27"/>
          <p:cNvSpPr txBox="1">
            <a:spLocks/>
          </p:cNvSpPr>
          <p:nvPr/>
        </p:nvSpPr>
        <p:spPr>
          <a:xfrm>
            <a:off x="1645528" y="605188"/>
            <a:ext cx="6698272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b="1" dirty="0">
                <a:solidFill>
                  <a:srgbClr val="C00000"/>
                </a:solidFill>
                <a:latin typeface="Akzidenz-Grotesk Pro Bold" pitchFamily="2" charset="0"/>
              </a:rPr>
              <a:t>Качественные: </a:t>
            </a:r>
          </a:p>
          <a:p>
            <a:r>
              <a:rPr lang="ru-RU" sz="2667" b="1" dirty="0">
                <a:solidFill>
                  <a:srgbClr val="C00000"/>
                </a:solidFill>
                <a:latin typeface="Akzidenz-Grotesk Pro Bold" pitchFamily="2" charset="0"/>
              </a:rPr>
              <a:t>Номинальные признаки</a:t>
            </a:r>
            <a:endParaRPr lang="ru-RU" sz="2667" dirty="0">
              <a:solidFill>
                <a:srgbClr val="C00000"/>
              </a:solidFill>
              <a:latin typeface="Akzidenz-Grotesk Pro Bold" pitchFamily="2" charset="0"/>
            </a:endParaRPr>
          </a:p>
        </p:txBody>
      </p:sp>
      <p:sp>
        <p:nvSpPr>
          <p:cNvPr id="150" name="Rounded Rectangle 4"/>
          <p:cNvSpPr/>
          <p:nvPr/>
        </p:nvSpPr>
        <p:spPr>
          <a:xfrm>
            <a:off x="5636683" y="1567919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6387" y="5190233"/>
            <a:ext cx="563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Говорят о принадлежности объекта к какому-то классу</a:t>
            </a:r>
          </a:p>
          <a:p>
            <a:endParaRPr lang="ru-RU" sz="1600" dirty="0"/>
          </a:p>
          <a:p>
            <a:r>
              <a:rPr lang="ru-RU" sz="1600" dirty="0"/>
              <a:t>Не подлежат упорядочению – не могут быть выстроены по порядку </a:t>
            </a:r>
          </a:p>
        </p:txBody>
      </p:sp>
      <p:sp>
        <p:nvSpPr>
          <p:cNvPr id="15" name="Rounded Rectangle 4"/>
          <p:cNvSpPr/>
          <p:nvPr/>
        </p:nvSpPr>
        <p:spPr>
          <a:xfrm>
            <a:off x="1062764" y="2005191"/>
            <a:ext cx="6949495" cy="2884309"/>
          </a:xfrm>
          <a:prstGeom prst="roundRect">
            <a:avLst>
              <a:gd name="adj" fmla="val 4936"/>
            </a:avLst>
          </a:prstGeom>
          <a:pattFill prst="dkUpDiag">
            <a:fgClr>
              <a:srgbClr val="EEF1F2"/>
            </a:fgClr>
            <a:bgClr>
              <a:schemeClr val="bg1"/>
            </a:bgClr>
          </a:patt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09064" y="2198439"/>
            <a:ext cx="40129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Примеры:</a:t>
            </a:r>
          </a:p>
          <a:p>
            <a:endParaRPr lang="ru-RU" sz="2400" dirty="0"/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Название населенного пункта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Профессия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Цвет </a:t>
            </a:r>
          </a:p>
          <a:p>
            <a:pPr marL="380990" indent="-380990">
              <a:buFont typeface="Calibri" pitchFamily="34" charset="0"/>
              <a:buChar char="●"/>
            </a:pPr>
            <a:r>
              <a:rPr lang="ru-RU" sz="2400" dirty="0"/>
              <a:t>Марка автомобиля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3" grpId="0"/>
      <p:bldP spid="15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;p14"/>
          <p:cNvSpPr/>
          <p:nvPr/>
        </p:nvSpPr>
        <p:spPr>
          <a:xfrm>
            <a:off x="84668" y="-8567"/>
            <a:ext cx="1210723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tx2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61" y="6267451"/>
            <a:ext cx="1298399" cy="381935"/>
          </a:xfrm>
          <a:prstGeom prst="rect">
            <a:avLst/>
          </a:prstGeom>
        </p:spPr>
      </p:pic>
      <p:sp>
        <p:nvSpPr>
          <p:cNvPr id="2" name="AutoShape 2" descr="https://onon.su/wp-content/uploads/2016/10/linza_onon.su_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3" name="AutoShape 4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84667" y="-182033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4" name="AutoShape 6" descr="https://sun9-27.userapi.com/impg/9RF6qcSIZ1AHsMMtQWkY0wz76V9LR9zGise61A/iHh7jWdsE_s.jpg?size=604x269&amp;quality=96&amp;sign=68f490fb9be40d22ba091e26fb3aa04e&amp;type=album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ru-RU" sz="2400"/>
          </a:p>
        </p:txBody>
      </p:sp>
      <p:sp>
        <p:nvSpPr>
          <p:cNvPr id="149" name="Google Shape;162;p27"/>
          <p:cNvSpPr txBox="1">
            <a:spLocks/>
          </p:cNvSpPr>
          <p:nvPr/>
        </p:nvSpPr>
        <p:spPr>
          <a:xfrm>
            <a:off x="1143001" y="532079"/>
            <a:ext cx="9387567" cy="8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667" dirty="0">
                <a:solidFill>
                  <a:srgbClr val="C00000"/>
                </a:solidFill>
                <a:latin typeface="Akzidenz-Grotesk Pro Bold" panose="02000803050000020004" charset="0"/>
              </a:rPr>
              <a:t>Качественные:</a:t>
            </a:r>
          </a:p>
          <a:p>
            <a:r>
              <a:rPr lang="ru-RU" sz="2667" dirty="0">
                <a:solidFill>
                  <a:srgbClr val="C00000"/>
                </a:solidFill>
                <a:latin typeface="Akzidenz-Grotesk Pro Bold" panose="02000803050000020004" charset="0"/>
              </a:rPr>
              <a:t>Порядковые признаки</a:t>
            </a:r>
          </a:p>
        </p:txBody>
      </p:sp>
      <p:sp>
        <p:nvSpPr>
          <p:cNvPr id="150" name="Rounded Rectangle 4"/>
          <p:cNvSpPr/>
          <p:nvPr/>
        </p:nvSpPr>
        <p:spPr>
          <a:xfrm>
            <a:off x="5636683" y="1567919"/>
            <a:ext cx="6949495" cy="66932"/>
          </a:xfrm>
          <a:prstGeom prst="roundRect">
            <a:avLst>
              <a:gd name="adj" fmla="val 4936"/>
            </a:avLst>
          </a:prstGeom>
          <a:pattFill prst="dk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1188" y="1994487"/>
            <a:ext cx="56385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Качественные признаки, которые могут быть ранжированы </a:t>
            </a:r>
            <a:endParaRPr lang="ru-RU" sz="1600" dirty="0">
              <a:latin typeface="+mj-lt"/>
            </a:endParaRPr>
          </a:p>
        </p:txBody>
      </p:sp>
      <p:sp>
        <p:nvSpPr>
          <p:cNvPr id="15" name="Rounded Rectangle 4"/>
          <p:cNvSpPr/>
          <p:nvPr/>
        </p:nvSpPr>
        <p:spPr>
          <a:xfrm>
            <a:off x="817033" y="2725336"/>
            <a:ext cx="6949495" cy="3391741"/>
          </a:xfrm>
          <a:prstGeom prst="roundRect">
            <a:avLst>
              <a:gd name="adj" fmla="val 4936"/>
            </a:avLst>
          </a:prstGeom>
          <a:pattFill prst="dkUpDiag">
            <a:fgClr>
              <a:srgbClr val="EEF1F2"/>
            </a:fgClr>
            <a:bgClr>
              <a:schemeClr val="bg1"/>
            </a:bgClr>
          </a:pattFill>
          <a:ln w="95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43001" y="2700757"/>
            <a:ext cx="58368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Calibri" panose="020F0502020204030204" pitchFamily="34" charset="0"/>
              <a:buChar char="●"/>
            </a:pPr>
            <a:r>
              <a:rPr lang="ru-RU" sz="2400" dirty="0"/>
              <a:t>Образование: начальное, среднее, высшее</a:t>
            </a:r>
          </a:p>
          <a:p>
            <a:pPr marL="380990" indent="-380990">
              <a:buFont typeface="Calibri" panose="020F0502020204030204" pitchFamily="34" charset="0"/>
              <a:buChar char="●"/>
            </a:pPr>
            <a:endParaRPr lang="ru-RU" sz="2400" dirty="0"/>
          </a:p>
          <a:p>
            <a:pPr marL="380990" indent="-380990">
              <a:buFont typeface="Calibri" panose="020F0502020204030204" pitchFamily="34" charset="0"/>
              <a:buChar char="●"/>
            </a:pPr>
            <a:r>
              <a:rPr lang="ru-RU" sz="2400" dirty="0"/>
              <a:t>Спортивный разряд</a:t>
            </a:r>
          </a:p>
          <a:p>
            <a:pPr marL="380990" indent="-380990">
              <a:buFont typeface="Calibri" panose="020F0502020204030204" pitchFamily="34" charset="0"/>
              <a:buChar char="●"/>
            </a:pPr>
            <a:endParaRPr lang="ru-RU" sz="2400" dirty="0"/>
          </a:p>
          <a:p>
            <a:pPr marL="380990" indent="-380990">
              <a:buFont typeface="Calibri" panose="020F0502020204030204" pitchFamily="34" charset="0"/>
              <a:buChar char="●"/>
            </a:pPr>
            <a:r>
              <a:rPr lang="ru-RU" sz="2400" dirty="0"/>
              <a:t>Должности по иерархии</a:t>
            </a:r>
          </a:p>
          <a:p>
            <a:pPr marL="380990" indent="-380990">
              <a:buFont typeface="Calibri" panose="020F0502020204030204" pitchFamily="34" charset="0"/>
              <a:buChar char="●"/>
            </a:pPr>
            <a:endParaRPr lang="ru-RU" sz="2400" dirty="0"/>
          </a:p>
          <a:p>
            <a:pPr marL="380990" indent="-380990">
              <a:buFont typeface="Calibri" panose="020F0502020204030204" pitchFamily="34" charset="0"/>
              <a:buChar char="●"/>
            </a:pPr>
            <a:r>
              <a:rPr lang="ru-RU" sz="2400" dirty="0"/>
              <a:t>Степень ожога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399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3" grpId="0"/>
      <p:bldP spid="15" grpId="0" animBg="1"/>
      <p:bldP spid="1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1073</Words>
  <Application>Microsoft Office PowerPoint</Application>
  <PresentationFormat>Широкоэкранный</PresentationFormat>
  <Paragraphs>622</Paragraphs>
  <Slides>25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Akzidenz-Grotesk Pro Bold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Систематизация данных.  Виды структурирования информации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Юдина Ольга Вадимовна</dc:creator>
  <cp:lastModifiedBy>Юдина Ольга Вадимовна</cp:lastModifiedBy>
  <cp:revision>9</cp:revision>
  <dcterms:created xsi:type="dcterms:W3CDTF">2023-03-16T23:16:57Z</dcterms:created>
  <dcterms:modified xsi:type="dcterms:W3CDTF">2024-02-14T10:31:56Z</dcterms:modified>
</cp:coreProperties>
</file>