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F4626-D8E0-4418-B4BF-59D13AC0059F}" v="722" dt="2024-03-18T19:17:4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A5CAE150-0447-2416-0BAA-EE446D0E3DD7}"/>
              </a:ext>
            </a:extLst>
          </p:cNvPr>
          <p:cNvSpPr/>
          <p:nvPr/>
        </p:nvSpPr>
        <p:spPr>
          <a:xfrm>
            <a:off x="1738393" y="949222"/>
            <a:ext cx="9611031" cy="24703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1CB76C3-CC5E-8471-F291-7EC9A6ED48C6}"/>
              </a:ext>
            </a:extLst>
          </p:cNvPr>
          <p:cNvSpPr/>
          <p:nvPr/>
        </p:nvSpPr>
        <p:spPr>
          <a:xfrm>
            <a:off x="1259209" y="1207165"/>
            <a:ext cx="9807677" cy="24703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3613" y="901137"/>
            <a:ext cx="9807677" cy="2387600"/>
          </a:xfrm>
        </p:spPr>
        <p:txBody>
          <a:bodyPr>
            <a:noAutofit/>
          </a:bodyPr>
          <a:lstStyle/>
          <a:p>
            <a:r>
              <a:rPr lang="ru-RU" sz="6700" dirty="0">
                <a:ea typeface="+mj-lt"/>
                <a:cs typeface="+mj-lt"/>
              </a:rPr>
              <a:t>Основы компьютерной графики для начинающих</a:t>
            </a:r>
            <a:endParaRPr lang="ru-RU" sz="67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23968" y="511374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600" dirty="0"/>
              <a:t>Выполнил: Зернов В.</a:t>
            </a:r>
          </a:p>
        </p:txBody>
      </p:sp>
      <p:pic>
        <p:nvPicPr>
          <p:cNvPr id="7" name="Рисунок 6" descr="Изображение выглядит как Графика, графический дизайн, графическая вставк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6FFFC1-5142-EDF0-DA8B-E70CD9C9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90" y="3301179"/>
            <a:ext cx="3291349" cy="33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B475C5E-1F39-96AD-F420-B3DAB56F42DC}"/>
              </a:ext>
            </a:extLst>
          </p:cNvPr>
          <p:cNvSpPr/>
          <p:nvPr/>
        </p:nvSpPr>
        <p:spPr>
          <a:xfrm>
            <a:off x="7513484" y="3621632"/>
            <a:ext cx="3588774" cy="260554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F118E18-1488-7EE6-2F13-383C836F1D78}"/>
              </a:ext>
            </a:extLst>
          </p:cNvPr>
          <p:cNvSpPr/>
          <p:nvPr/>
        </p:nvSpPr>
        <p:spPr>
          <a:xfrm>
            <a:off x="7206211" y="1425229"/>
            <a:ext cx="3084870" cy="1831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2C2563B-A818-48EA-00EC-9873038AA50A}"/>
              </a:ext>
            </a:extLst>
          </p:cNvPr>
          <p:cNvSpPr/>
          <p:nvPr/>
        </p:nvSpPr>
        <p:spPr>
          <a:xfrm>
            <a:off x="645079" y="307180"/>
            <a:ext cx="4879258" cy="1229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737CBBF-3B53-33F0-2AE9-4429EFBAE4C9}"/>
              </a:ext>
            </a:extLst>
          </p:cNvPr>
          <p:cNvSpPr/>
          <p:nvPr/>
        </p:nvSpPr>
        <p:spPr>
          <a:xfrm>
            <a:off x="248690" y="1784671"/>
            <a:ext cx="7693741" cy="43384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68F51-F59A-9275-DC49-C0C574DCF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964"/>
            <a:ext cx="10515600" cy="1202660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9FC324-E6B2-A8BE-2432-243FB08B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29" y="2083722"/>
            <a:ext cx="751676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Компьютерная графика является одной из наиболее популярных и динамично развивающихся областей информационных технологий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Она находит широкое применение в различных сферах, включая архитектуру, дизайн, игровую индустрию, кино и рекламу</a:t>
            </a:r>
            <a:endParaRPr lang="ru-RU" dirty="0"/>
          </a:p>
        </p:txBody>
      </p:sp>
      <p:pic>
        <p:nvPicPr>
          <p:cNvPr id="9" name="Рисунок 8" descr="Изображение выглядит как снимок экрана, Шрифт, текс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3E9AD827-D375-9D6C-44D5-A5C800FE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22" y="2087511"/>
            <a:ext cx="3586316" cy="35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68D9242-A307-8192-A6AD-034A816D4D46}"/>
              </a:ext>
            </a:extLst>
          </p:cNvPr>
          <p:cNvSpPr/>
          <p:nvPr/>
        </p:nvSpPr>
        <p:spPr>
          <a:xfrm>
            <a:off x="737233" y="629720"/>
            <a:ext cx="10643419" cy="8234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33D88B3-9E6D-320A-CBB1-811173D32563}"/>
              </a:ext>
            </a:extLst>
          </p:cNvPr>
          <p:cNvSpPr/>
          <p:nvPr/>
        </p:nvSpPr>
        <p:spPr>
          <a:xfrm>
            <a:off x="6195815" y="2497371"/>
            <a:ext cx="5444612" cy="37854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833B5F-1F79-0948-7F3C-DD1D4D5BB8E1}"/>
              </a:ext>
            </a:extLst>
          </p:cNvPr>
          <p:cNvSpPr/>
          <p:nvPr/>
        </p:nvSpPr>
        <p:spPr>
          <a:xfrm>
            <a:off x="304019" y="2481981"/>
            <a:ext cx="5616675" cy="378541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A821F-F5B4-4832-7E16-7F0599B8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понятия компьютерной графики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8C5E8-CAE9-3488-D007-A569012D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910" y="1579818"/>
            <a:ext cx="10527890" cy="787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600" dirty="0">
                <a:ea typeface="+mn-lt"/>
                <a:cs typeface="+mn-lt"/>
              </a:rPr>
              <a:t>Растровая и векторная графика</a:t>
            </a:r>
          </a:p>
          <a:p>
            <a:pPr marL="0" indent="0">
              <a:buNone/>
            </a:pPr>
            <a:endParaRPr lang="ru-RU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27522-B919-C5C1-CFC8-CD312BC17D2C}"/>
              </a:ext>
            </a:extLst>
          </p:cNvPr>
          <p:cNvSpPr txBox="1"/>
          <p:nvPr/>
        </p:nvSpPr>
        <p:spPr>
          <a:xfrm>
            <a:off x="463732" y="2816795"/>
            <a:ext cx="538974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Растровая графика</a:t>
            </a:r>
          </a:p>
          <a:p>
            <a:r>
              <a:rPr lang="ru-RU" sz="2800" dirty="0"/>
              <a:t>-</a:t>
            </a:r>
            <a:r>
              <a:rPr lang="ru-RU" sz="2800" dirty="0">
                <a:ea typeface="+mn-lt"/>
                <a:cs typeface="+mn-lt"/>
              </a:rPr>
              <a:t>изображение, представленное в виде пикселей</a:t>
            </a:r>
          </a:p>
          <a:p>
            <a:endParaRPr lang="ru-RU" sz="2800" dirty="0"/>
          </a:p>
          <a:p>
            <a:r>
              <a:rPr lang="ru-RU" sz="2800" dirty="0">
                <a:ea typeface="+mn-lt"/>
                <a:cs typeface="+mn-lt"/>
              </a:rPr>
              <a:t>используется, например, в фотографиях и растровых изображениях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0B822-510F-42DC-75DB-91247C57A69C}"/>
              </a:ext>
            </a:extLst>
          </p:cNvPr>
          <p:cNvSpPr txBox="1"/>
          <p:nvPr/>
        </p:nvSpPr>
        <p:spPr>
          <a:xfrm>
            <a:off x="6429253" y="2657099"/>
            <a:ext cx="551400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700" dirty="0"/>
              <a:t>Векторная графика</a:t>
            </a:r>
          </a:p>
          <a:p>
            <a:r>
              <a:rPr lang="ru-RU" sz="2700" dirty="0"/>
              <a:t>-</a:t>
            </a:r>
            <a:r>
              <a:rPr lang="ru-RU" sz="2700" dirty="0">
                <a:ea typeface="+mn-lt"/>
                <a:cs typeface="+mn-lt"/>
              </a:rPr>
              <a:t>математические объекты, описывающие формы и линии</a:t>
            </a:r>
          </a:p>
          <a:p>
            <a:endParaRPr lang="ru-RU" sz="2700" dirty="0"/>
          </a:p>
          <a:p>
            <a:r>
              <a:rPr lang="ru-RU" sz="2700" dirty="0">
                <a:ea typeface="+mn-lt"/>
                <a:cs typeface="+mn-lt"/>
              </a:rPr>
              <a:t>используется для создания и редактирования графических объектов, таких как логотипы и эскизы</a:t>
            </a:r>
            <a:endParaRPr lang="ru-RU" sz="2700" dirty="0"/>
          </a:p>
        </p:txBody>
      </p:sp>
      <p:sp>
        <p:nvSpPr>
          <p:cNvPr id="11" name="Стрелка: изогнутая вверх 10">
            <a:extLst>
              <a:ext uri="{FF2B5EF4-FFF2-40B4-BE49-F238E27FC236}">
                <a16:creationId xmlns:a16="http://schemas.microsoft.com/office/drawing/2014/main" id="{922BED0E-F84C-2D43-91B0-E3598A16BA0F}"/>
              </a:ext>
            </a:extLst>
          </p:cNvPr>
          <p:cNvSpPr/>
          <p:nvPr/>
        </p:nvSpPr>
        <p:spPr>
          <a:xfrm rot="5400000">
            <a:off x="506848" y="1486757"/>
            <a:ext cx="516193" cy="62680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3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BAE01F3-6C3B-B765-2E4E-662315D40530}"/>
              </a:ext>
            </a:extLst>
          </p:cNvPr>
          <p:cNvSpPr/>
          <p:nvPr/>
        </p:nvSpPr>
        <p:spPr>
          <a:xfrm>
            <a:off x="6274124" y="2905926"/>
            <a:ext cx="5665838" cy="6636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CAC4906-5812-7E30-2E7B-A2F292F292C8}"/>
              </a:ext>
            </a:extLst>
          </p:cNvPr>
          <p:cNvSpPr/>
          <p:nvPr/>
        </p:nvSpPr>
        <p:spPr>
          <a:xfrm>
            <a:off x="337899" y="2918217"/>
            <a:ext cx="5665838" cy="66367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Объект 3" descr="Изображение выглядит как фрукт, цитрусовые, апельсин, Натуральные продукты&#10;&#10;Автоматически созданное описание">
            <a:extLst>
              <a:ext uri="{FF2B5EF4-FFF2-40B4-BE49-F238E27FC236}">
                <a16:creationId xmlns:a16="http://schemas.microsoft.com/office/drawing/2014/main" id="{F13F7CA4-B49E-E0ED-30B9-CD3A0868D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40" y="3988389"/>
            <a:ext cx="4071784" cy="1918520"/>
          </a:xfrm>
        </p:spPr>
      </p:pic>
      <p:pic>
        <p:nvPicPr>
          <p:cNvPr id="5" name="Рисунок 4" descr="Изображение выглядит как Графика, Красочность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8E26D50-AF33-1140-85D4-E88631A3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36" y="3991282"/>
            <a:ext cx="4977581" cy="186198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2335C9C-6D34-3940-E60F-68C7E7ACE8B4}"/>
              </a:ext>
            </a:extLst>
          </p:cNvPr>
          <p:cNvSpPr/>
          <p:nvPr/>
        </p:nvSpPr>
        <p:spPr>
          <a:xfrm>
            <a:off x="737233" y="629720"/>
            <a:ext cx="10643419" cy="82345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136CD47-595F-FEF6-E8F5-0BC792AD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понятия компьютерной графики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C0F0DDF-4ABE-D9BE-25C3-1D24EF0E6ECB}"/>
              </a:ext>
            </a:extLst>
          </p:cNvPr>
          <p:cNvSpPr txBox="1">
            <a:spLocks/>
          </p:cNvSpPr>
          <p:nvPr/>
        </p:nvSpPr>
        <p:spPr>
          <a:xfrm>
            <a:off x="1243781" y="1641270"/>
            <a:ext cx="10527890" cy="7871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ea typeface="+mn-lt"/>
                <a:cs typeface="+mn-lt"/>
              </a:rPr>
              <a:t>Растровая и векторная графика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3" name="Стрелка: изогнутая вверх 12">
            <a:extLst>
              <a:ext uri="{FF2B5EF4-FFF2-40B4-BE49-F238E27FC236}">
                <a16:creationId xmlns:a16="http://schemas.microsoft.com/office/drawing/2014/main" id="{56CC6434-4917-C1DD-14C0-2BB04AECA7DD}"/>
              </a:ext>
            </a:extLst>
          </p:cNvPr>
          <p:cNvSpPr/>
          <p:nvPr/>
        </p:nvSpPr>
        <p:spPr>
          <a:xfrm rot="5400000">
            <a:off x="506848" y="1486757"/>
            <a:ext cx="516193" cy="62680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6AC1B-F88B-91C2-00BB-A0653A3ACCBD}"/>
              </a:ext>
            </a:extLst>
          </p:cNvPr>
          <p:cNvSpPr txBox="1"/>
          <p:nvPr/>
        </p:nvSpPr>
        <p:spPr>
          <a:xfrm>
            <a:off x="337774" y="2976693"/>
            <a:ext cx="56278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Пример растрового изображения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649B34-731D-9A2C-BEC8-6C70DE5808C9}"/>
              </a:ext>
            </a:extLst>
          </p:cNvPr>
          <p:cNvSpPr txBox="1"/>
          <p:nvPr/>
        </p:nvSpPr>
        <p:spPr>
          <a:xfrm>
            <a:off x="6269433" y="2964326"/>
            <a:ext cx="5643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/>
              <a:t>Пример векторного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92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8C6F858-B72E-4D37-FAD2-376AD990DE3C}"/>
              </a:ext>
            </a:extLst>
          </p:cNvPr>
          <p:cNvSpPr/>
          <p:nvPr/>
        </p:nvSpPr>
        <p:spPr>
          <a:xfrm>
            <a:off x="645079" y="491489"/>
            <a:ext cx="10803193" cy="921774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09794FB-2D9E-ABA8-69FA-66176C85C9EA}"/>
              </a:ext>
            </a:extLst>
          </p:cNvPr>
          <p:cNvSpPr/>
          <p:nvPr/>
        </p:nvSpPr>
        <p:spPr>
          <a:xfrm>
            <a:off x="595918" y="2509614"/>
            <a:ext cx="11048999" cy="36133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7E852-85B1-C9BA-3336-BD8F877D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279093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понятия компьютерной графики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34DF8-BD7E-7F2B-E390-2BDCFFF0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7" y="1604399"/>
            <a:ext cx="10515600" cy="6273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ea typeface="+mn-lt"/>
                <a:cs typeface="+mn-lt"/>
              </a:rPr>
              <a:t> Трехмерное моделирование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B5618-4F68-5027-6AAA-101B24493934}"/>
              </a:ext>
            </a:extLst>
          </p:cNvPr>
          <p:cNvSpPr txBox="1"/>
          <p:nvPr/>
        </p:nvSpPr>
        <p:spPr>
          <a:xfrm>
            <a:off x="706468" y="2718612"/>
            <a:ext cx="1078204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600" dirty="0"/>
              <a:t>-</a:t>
            </a:r>
            <a:r>
              <a:rPr lang="ru-RU" sz="2600" dirty="0">
                <a:ea typeface="+mn-lt"/>
                <a:cs typeface="+mn-lt"/>
              </a:rPr>
              <a:t>процесс создания трехмерных объектов и сцен в компьютерной графике</a:t>
            </a:r>
          </a:p>
          <a:p>
            <a:endParaRPr lang="ru-RU" sz="2600" dirty="0"/>
          </a:p>
          <a:p>
            <a:r>
              <a:rPr lang="ru-RU" sz="2600" dirty="0">
                <a:ea typeface="+mn-lt"/>
                <a:cs typeface="+mn-lt"/>
              </a:rPr>
              <a:t>используется для создания реалистичных изображений, анимации и виртуальной реальности</a:t>
            </a:r>
          </a:p>
          <a:p>
            <a:endParaRPr lang="ru-RU" sz="2600" dirty="0"/>
          </a:p>
          <a:p>
            <a:r>
              <a:rPr lang="ru-RU" sz="2600" dirty="0">
                <a:ea typeface="+mn-lt"/>
                <a:cs typeface="+mn-lt"/>
              </a:rPr>
              <a:t>для трехмерного моделирования применяются специализированные программы, такие как Autodesk, Maya и Blender</a:t>
            </a:r>
            <a:endParaRPr lang="ru-RU" sz="2600" dirty="0"/>
          </a:p>
        </p:txBody>
      </p:sp>
      <p:sp>
        <p:nvSpPr>
          <p:cNvPr id="11" name="Стрелка: изогнутая вверх 10">
            <a:extLst>
              <a:ext uri="{FF2B5EF4-FFF2-40B4-BE49-F238E27FC236}">
                <a16:creationId xmlns:a16="http://schemas.microsoft.com/office/drawing/2014/main" id="{A33DF25B-12F3-F0CA-032A-F44B27737AE3}"/>
              </a:ext>
            </a:extLst>
          </p:cNvPr>
          <p:cNvSpPr/>
          <p:nvPr/>
        </p:nvSpPr>
        <p:spPr>
          <a:xfrm rot="5400000">
            <a:off x="506848" y="1486757"/>
            <a:ext cx="516193" cy="626806"/>
          </a:xfrm>
          <a:prstGeom prst="bent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11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BA7A01-6585-CC41-77BF-4559319CF59F}"/>
              </a:ext>
            </a:extLst>
          </p:cNvPr>
          <p:cNvSpPr/>
          <p:nvPr/>
        </p:nvSpPr>
        <p:spPr>
          <a:xfrm>
            <a:off x="8545871" y="2122212"/>
            <a:ext cx="3367549" cy="250722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44801DC-44E7-5AAD-3CED-EE78F7BC5C10}"/>
              </a:ext>
            </a:extLst>
          </p:cNvPr>
          <p:cNvSpPr/>
          <p:nvPr/>
        </p:nvSpPr>
        <p:spPr>
          <a:xfrm>
            <a:off x="8078824" y="4780487"/>
            <a:ext cx="3084870" cy="18312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5342C19-885E-9B27-3EAC-DA3742018CCA}"/>
              </a:ext>
            </a:extLst>
          </p:cNvPr>
          <p:cNvSpPr/>
          <p:nvPr/>
        </p:nvSpPr>
        <p:spPr>
          <a:xfrm>
            <a:off x="279454" y="2263900"/>
            <a:ext cx="9488129" cy="37362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35ABFED-85B3-60EE-B91F-84D756745CF8}"/>
              </a:ext>
            </a:extLst>
          </p:cNvPr>
          <p:cNvSpPr/>
          <p:nvPr/>
        </p:nvSpPr>
        <p:spPr>
          <a:xfrm>
            <a:off x="721874" y="261103"/>
            <a:ext cx="9352935" cy="172064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8DD18-7778-143E-8667-1A457483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Основные принципы компьютерной графики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AE2B1-8A28-C899-451C-4D72CAFE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" y="2722819"/>
            <a:ext cx="770111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sz="3200" dirty="0">
                <a:ea typeface="+mn-lt"/>
                <a:cs typeface="+mn-lt"/>
              </a:rPr>
              <a:t>выбор подходящих цветов и текстур</a:t>
            </a:r>
            <a:endParaRPr lang="ru-RU" sz="3200" dirty="0"/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sz="3200" dirty="0">
                <a:ea typeface="+mn-lt"/>
                <a:cs typeface="+mn-lt"/>
              </a:rPr>
              <a:t>работу с освещением и тенями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sz="3200" dirty="0">
                <a:ea typeface="+mn-lt"/>
                <a:cs typeface="+mn-lt"/>
              </a:rPr>
              <a:t>использование композиционных правил для создания гармоничного и привлекательного изображения</a:t>
            </a:r>
            <a:endParaRPr lang="ru-RU" sz="3200"/>
          </a:p>
        </p:txBody>
      </p:sp>
      <p:pic>
        <p:nvPicPr>
          <p:cNvPr id="6" name="Рисунок 5" descr="Изображение выглядит как Графика, Шрифт, дизай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54D8B83-FC4D-1F55-8781-DA1C86B3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159" y="2622141"/>
            <a:ext cx="3377380" cy="33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9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52513D5-EAE5-F24E-F88D-093211174CD5}"/>
              </a:ext>
            </a:extLst>
          </p:cNvPr>
          <p:cNvSpPr/>
          <p:nvPr/>
        </p:nvSpPr>
        <p:spPr>
          <a:xfrm>
            <a:off x="8386082" y="306809"/>
            <a:ext cx="3097160" cy="1610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21188B8-ADB9-38AA-46A5-D30E01F7D872}"/>
              </a:ext>
            </a:extLst>
          </p:cNvPr>
          <p:cNvSpPr/>
          <p:nvPr/>
        </p:nvSpPr>
        <p:spPr>
          <a:xfrm>
            <a:off x="706515" y="451503"/>
            <a:ext cx="4793225" cy="8480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058D59C-4A17-247A-E128-D56AC344F8B9}"/>
              </a:ext>
            </a:extLst>
          </p:cNvPr>
          <p:cNvSpPr/>
          <p:nvPr/>
        </p:nvSpPr>
        <p:spPr>
          <a:xfrm>
            <a:off x="168856" y="1612698"/>
            <a:ext cx="11479161" cy="494070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68E85-9562-B7B4-EE83-DC9852AB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81" y="131609"/>
            <a:ext cx="10515600" cy="1325563"/>
          </a:xfrm>
        </p:spPr>
        <p:txBody>
          <a:bodyPr/>
          <a:lstStyle/>
          <a:p>
            <a:r>
              <a:rPr lang="ru-RU" dirty="0">
                <a:ea typeface="+mj-lt"/>
                <a:cs typeface="+mj-lt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110A8-0AA0-8664-7F3F-E3A12934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911658"/>
            <a:ext cx="100362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dirty="0">
                <a:ea typeface="+mn-lt"/>
                <a:cs typeface="+mn-lt"/>
              </a:rPr>
              <a:t>Компьютерная графика - увлекательная и многогранная область, которая требует специальных знаний и навыков</a:t>
            </a:r>
            <a:endParaRPr lang="ru-RU" dirty="0"/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ru-RU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dirty="0">
                <a:ea typeface="+mn-lt"/>
                <a:cs typeface="+mn-lt"/>
              </a:rPr>
              <a:t>В данном реферате мы ознакомились с основными понятиями компьютерной графики, такими как растровая и векторная графика, а также трехмерное моделирование</a:t>
            </a:r>
          </a:p>
          <a:p>
            <a:pPr marL="457200" indent="-457200">
              <a:buFont typeface="Wingdings" panose="020B0604020202020204" pitchFamily="34" charset="0"/>
              <a:buChar char="ü"/>
            </a:pPr>
            <a:endParaRPr lang="ru-RU" dirty="0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ü"/>
            </a:pPr>
            <a:r>
              <a:rPr lang="ru-RU" dirty="0">
                <a:ea typeface="+mn-lt"/>
                <a:cs typeface="+mn-lt"/>
              </a:rPr>
              <a:t>Были рассмотрены основные принципы компьютерной графики, которые помогут начинающим в этой области</a:t>
            </a:r>
            <a:endParaRPr lang="ru-RU" dirty="0"/>
          </a:p>
        </p:txBody>
      </p:sp>
      <p:pic>
        <p:nvPicPr>
          <p:cNvPr id="7" name="Рисунок 6" descr="Изображение выглядит как снимок экрана, Графика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F4374B8D-B233-FF5C-A699-40EDB5F4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560026" y="477479"/>
            <a:ext cx="2652253" cy="260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2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Основы компьютерной графики для начинающих</vt:lpstr>
      <vt:lpstr>Введение</vt:lpstr>
      <vt:lpstr>Основные понятия компьютерной графики</vt:lpstr>
      <vt:lpstr>Основные понятия компьютерной графики</vt:lpstr>
      <vt:lpstr>Основные понятия компьютерной графики</vt:lpstr>
      <vt:lpstr>Основные принципы компьютерной графики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319</cp:revision>
  <dcterms:created xsi:type="dcterms:W3CDTF">2024-03-18T17:19:21Z</dcterms:created>
  <dcterms:modified xsi:type="dcterms:W3CDTF">2024-03-18T19:19:07Z</dcterms:modified>
</cp:coreProperties>
</file>