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61" r:id="rId4"/>
    <p:sldId id="257" r:id="rId5"/>
    <p:sldId id="264" r:id="rId6"/>
    <p:sldId id="262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59934" autoAdjust="0"/>
  </p:normalViewPr>
  <p:slideViewPr>
    <p:cSldViewPr>
      <p:cViewPr varScale="1">
        <p:scale>
          <a:sx n="36" d="100"/>
          <a:sy n="36" d="100"/>
        </p:scale>
        <p:origin x="-1800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5ACFD-A117-4B49-A969-202049B2AA24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2CBA5-2174-4DA6-9DDD-4854C247E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不可分割的物品，如啤酒，尿布</a:t>
            </a:r>
            <a:endParaRPr lang="en-US" altLang="zh-CN" dirty="0" smtClean="0"/>
          </a:p>
          <a:p>
            <a:r>
              <a:rPr lang="zh-CN" altLang="en-US" dirty="0" smtClean="0"/>
              <a:t>项集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项构成的集合，如</a:t>
            </a:r>
            <a:r>
              <a:rPr lang="en-US" altLang="zh-CN" dirty="0" smtClean="0"/>
              <a:t>{</a:t>
            </a:r>
            <a:r>
              <a:rPr lang="zh-CN" altLang="en-US" dirty="0" smtClean="0"/>
              <a:t>啤酒，尿布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事务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类似于一次购买行为，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例如一个人买了啤酒、尿不湿、牛奶、鸡蛋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某几个物品一起出现在事物中的次数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置信度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在出现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时出现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的概率，就是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P(B|A) = P(A B) / P(A)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频繁项集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支持度大于等于最小支持度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(min_sup)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的集合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2CBA5-2174-4DA6-9DDD-4854C247E1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4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2024/9/13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2024/9/13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2024/9/13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2024/9/13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2024/9/13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2024/9/13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2024/9/13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C1DE59E-AF92-4EFE-8CDC-433B4F8ED568}" type="datetimeFigureOut">
              <a:rPr lang="zh-CN" altLang="en-US" smtClean="0"/>
              <a:pPr/>
              <a:t>2024/9/13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343400"/>
            <a:ext cx="8280920" cy="1975104"/>
          </a:xfrm>
        </p:spPr>
        <p:txBody>
          <a:bodyPr/>
          <a:lstStyle/>
          <a:p>
            <a:r>
              <a:rPr lang="zh-CN" altLang="en-US" dirty="0" smtClean="0"/>
              <a:t>第一个项目：频繁</a:t>
            </a:r>
            <a:r>
              <a:rPr lang="zh-CN" altLang="en-US" dirty="0"/>
              <a:t>模式</a:t>
            </a:r>
            <a:r>
              <a:rPr lang="zh-CN" altLang="en-US" dirty="0" smtClean="0"/>
              <a:t>挖掘（一）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频繁模式与关联规则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31640" y="2132856"/>
          <a:ext cx="6548388" cy="2653640"/>
        </p:xfrm>
        <a:graphic>
          <a:graphicData uri="http://schemas.openxmlformats.org/drawingml/2006/table">
            <a:tbl>
              <a:tblPr/>
              <a:tblGrid>
                <a:gridCol w="3274194"/>
                <a:gridCol w="3274194"/>
              </a:tblGrid>
              <a:tr h="66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TID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Itemset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4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{Beer, Coffee, Milk}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4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{Beer, Milk}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4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{Beer, Coffee, Milk, Fish}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频繁模式与关联规则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09328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/>
              <a:t>（项的集合）</a:t>
            </a:r>
            <a:r>
              <a:rPr lang="en-US" altLang="zh-CN" dirty="0" smtClean="0"/>
              <a:t>{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I1,I2,…,In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，项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（事务的</a:t>
            </a:r>
            <a:r>
              <a:rPr lang="zh-CN" altLang="en-US" dirty="0"/>
              <a:t>集合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T</a:t>
            </a:r>
            <a:r>
              <a:rPr lang="zh-CN" altLang="en-US" dirty="0" smtClean="0"/>
              <a:t>非空项集</a:t>
            </a:r>
            <a:endParaRPr lang="zh-CN" altLang="en-US" dirty="0"/>
          </a:p>
          <a:p>
            <a:r>
              <a:rPr lang="zh-CN" altLang="en-US" dirty="0" smtClean="0"/>
              <a:t>项集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k-</a:t>
            </a:r>
            <a:r>
              <a:rPr lang="zh-CN" altLang="en-US" dirty="0" smtClean="0"/>
              <a:t>项集</a:t>
            </a:r>
            <a:endParaRPr lang="en-US" altLang="zh-CN" dirty="0" smtClean="0"/>
          </a:p>
          <a:p>
            <a:r>
              <a:rPr lang="zh-CN" altLang="en-US" dirty="0"/>
              <a:t>支持</a:t>
            </a:r>
            <a:r>
              <a:rPr lang="zh-CN" altLang="en-US" dirty="0" smtClean="0"/>
              <a:t>度</a:t>
            </a:r>
            <a:r>
              <a:rPr lang="en-US" altLang="zh-CN" sz="3200" dirty="0"/>
              <a:t>P(A B)</a:t>
            </a:r>
            <a:endParaRPr lang="en-US" altLang="zh-CN" dirty="0" smtClean="0"/>
          </a:p>
          <a:p>
            <a:r>
              <a:rPr lang="zh-CN" altLang="en-US" dirty="0"/>
              <a:t>置信</a:t>
            </a:r>
            <a:r>
              <a:rPr lang="zh-CN" altLang="en-US" dirty="0" smtClean="0"/>
              <a:t>度</a:t>
            </a:r>
            <a:r>
              <a:rPr lang="en-US" altLang="zh-CN" sz="3200" dirty="0"/>
              <a:t>P(B|A)</a:t>
            </a:r>
            <a:endParaRPr lang="en-US" altLang="zh-CN" dirty="0" smtClean="0"/>
          </a:p>
          <a:p>
            <a:r>
              <a:rPr lang="zh-CN" altLang="en-US" dirty="0" smtClean="0"/>
              <a:t>频繁项集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altLang="zh-CN" dirty="0" smtClean="0">
                <a:sym typeface="Wingdings" panose="05000000000000000000" pitchFamily="2" charset="2"/>
              </a:rPr>
              <a:t>B, support(AB)=P(AUB)</a:t>
            </a:r>
          </a:p>
          <a:p>
            <a:pPr marL="6858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                  Confidence(AB)=P(B|A)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77767"/>
              </p:ext>
            </p:extLst>
          </p:nvPr>
        </p:nvGraphicFramePr>
        <p:xfrm>
          <a:off x="5580112" y="188640"/>
          <a:ext cx="3456384" cy="1876098"/>
        </p:xfrm>
        <a:graphic>
          <a:graphicData uri="http://schemas.openxmlformats.org/drawingml/2006/table">
            <a:tbl>
              <a:tblPr/>
              <a:tblGrid>
                <a:gridCol w="668646"/>
                <a:gridCol w="2787738"/>
              </a:tblGrid>
              <a:tr h="4729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TID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Itemset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2966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{Beer, Coffee, Milk}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2966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{Beer, Milk}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1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{Beer, Coffee, Milk, Fish}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2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Apriori</a:t>
            </a:r>
            <a:r>
              <a:rPr lang="zh-CN" altLang="en-US" dirty="0"/>
              <a:t>频繁模式挖掘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K-</a:t>
            </a:r>
            <a:r>
              <a:rPr lang="zh-CN" altLang="en-US" b="1" dirty="0" smtClean="0"/>
              <a:t>频繁项集由（</a:t>
            </a:r>
            <a:r>
              <a:rPr lang="en-US" altLang="zh-CN" b="1" dirty="0" smtClean="0"/>
              <a:t>k-1)</a:t>
            </a:r>
            <a:r>
              <a:rPr lang="zh-CN" altLang="en-US" b="1" dirty="0" smtClean="0"/>
              <a:t>频繁项集产生</a:t>
            </a:r>
            <a:endParaRPr lang="en-US" altLang="zh-CN" b="1" dirty="0" smtClean="0"/>
          </a:p>
          <a:p>
            <a:r>
              <a:rPr lang="zh-CN" altLang="en-US" b="1" dirty="0"/>
              <a:t>某个集合存在一个非空子集不是频繁项集，则该集合不是频繁</a:t>
            </a:r>
            <a:r>
              <a:rPr lang="zh-CN" altLang="en-US" b="1" dirty="0" smtClean="0"/>
              <a:t>项集（先验性质）</a:t>
            </a:r>
            <a:endParaRPr lang="en-US" altLang="zh-CN" b="1" dirty="0" smtClean="0"/>
          </a:p>
          <a:p>
            <a:r>
              <a:rPr lang="en-US" altLang="zh-CN" b="1" dirty="0" smtClean="0"/>
              <a:t>I1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l2</a:t>
            </a:r>
            <a:r>
              <a:rPr lang="zh-CN" altLang="en-US" b="1" dirty="0" smtClean="0"/>
              <a:t>可连接：</a:t>
            </a:r>
            <a:r>
              <a:rPr lang="en-US" altLang="zh-CN" dirty="0"/>
              <a:t>l1[1]=l2[1]</a:t>
            </a:r>
            <a:r>
              <a:rPr lang="zh-CN" altLang="en-US" dirty="0"/>
              <a:t>）</a:t>
            </a:r>
            <a:r>
              <a:rPr lang="en-US" altLang="zh-CN" dirty="0"/>
              <a:t>^</a:t>
            </a:r>
            <a:r>
              <a:rPr lang="zh-CN" altLang="en-US" dirty="0"/>
              <a:t>（</a:t>
            </a:r>
            <a:r>
              <a:rPr lang="en-US" altLang="zh-CN" dirty="0"/>
              <a:t>l1[2]=l2[2]</a:t>
            </a:r>
            <a:r>
              <a:rPr lang="zh-CN" altLang="en-US" dirty="0"/>
              <a:t>）</a:t>
            </a:r>
            <a:r>
              <a:rPr lang="en-US" altLang="zh-CN" dirty="0"/>
              <a:t>^...^</a:t>
            </a:r>
            <a:r>
              <a:rPr lang="zh-CN" altLang="en-US" dirty="0"/>
              <a:t>（</a:t>
            </a:r>
            <a:r>
              <a:rPr lang="en-US" altLang="zh-CN" dirty="0"/>
              <a:t>l1[k-2]=l2[k-2]</a:t>
            </a:r>
            <a:r>
              <a:rPr lang="zh-CN" altLang="en-US" dirty="0"/>
              <a:t>）</a:t>
            </a:r>
            <a:r>
              <a:rPr lang="en-US" altLang="zh-CN" dirty="0"/>
              <a:t>^</a:t>
            </a:r>
            <a:r>
              <a:rPr lang="zh-CN" altLang="en-US" dirty="0"/>
              <a:t>（</a:t>
            </a:r>
            <a:r>
              <a:rPr lang="en-US" altLang="zh-CN" b="1" dirty="0"/>
              <a:t>l1[k-1]&lt;l2[k-1]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b="1" dirty="0" smtClean="0"/>
              <a:t>产生</a:t>
            </a:r>
            <a:r>
              <a:rPr lang="en-US" altLang="zh-CN" b="1" dirty="0" smtClean="0"/>
              <a:t>k-</a:t>
            </a:r>
            <a:r>
              <a:rPr lang="zh-CN" altLang="en-US" b="1" dirty="0" smtClean="0"/>
              <a:t>项集后，去掉非频繁的项集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986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20688"/>
            <a:ext cx="8251985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Apriori</a:t>
            </a:r>
            <a:r>
              <a:rPr lang="zh-CN" altLang="en-US" dirty="0"/>
              <a:t>频繁模式挖掘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要求：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输入事务集，给定支持度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输出所有的频繁模式，并按支持度降序排列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输出极大频繁模式，并按支持度排序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输出支持度最大的前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个频繁模式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557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600" b="1" dirty="0">
                <a:ea typeface="楷体_GB2312" pitchFamily="49" charset="-122"/>
              </a:rPr>
              <a:t>一份完整的实验报告至少应包含以下部分内容：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（一）实验内容简介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（二）算法说明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（三）算法分析与设计</a:t>
            </a:r>
            <a:endParaRPr lang="en-US" altLang="zh-CN" b="1" dirty="0">
              <a:ea typeface="楷体_GB2312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（四）测试结果</a:t>
            </a:r>
            <a:endParaRPr lang="en-US" altLang="zh-CN" b="1" dirty="0">
              <a:ea typeface="楷体_GB2312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（五</a:t>
            </a:r>
            <a:r>
              <a:rPr lang="en-US" altLang="zh-CN" b="1" dirty="0">
                <a:ea typeface="楷体_GB2312" pitchFamily="49" charset="-122"/>
              </a:rPr>
              <a:t>) </a:t>
            </a:r>
            <a:r>
              <a:rPr lang="zh-CN" altLang="en-US" b="1" dirty="0">
                <a:ea typeface="楷体_GB2312" pitchFamily="49" charset="-122"/>
              </a:rPr>
              <a:t>分析与探讨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附录：源代码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6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837</TotalTime>
  <Words>544</Words>
  <Application>Microsoft Office PowerPoint</Application>
  <PresentationFormat>全屏显示(4:3)</PresentationFormat>
  <Paragraphs>54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穿越</vt:lpstr>
      <vt:lpstr>第一个项目：频繁模式挖掘（一）</vt:lpstr>
      <vt:lpstr>频繁模式与关联规则</vt:lpstr>
      <vt:lpstr>频繁模式与关联规则</vt:lpstr>
      <vt:lpstr>Apriori频繁模式挖掘</vt:lpstr>
      <vt:lpstr>PowerPoint 演示文稿</vt:lpstr>
      <vt:lpstr>Apriori频繁模式挖掘</vt:lpstr>
      <vt:lpstr>报告要求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lenovo</cp:lastModifiedBy>
  <cp:revision>25</cp:revision>
  <dcterms:created xsi:type="dcterms:W3CDTF">2012-07-12T03:08:52Z</dcterms:created>
  <dcterms:modified xsi:type="dcterms:W3CDTF">2024-09-13T03:14:13Z</dcterms:modified>
</cp:coreProperties>
</file>