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5" r:id="rId4"/>
    <p:sldId id="273" r:id="rId5"/>
    <p:sldId id="266" r:id="rId6"/>
    <p:sldId id="267" r:id="rId7"/>
    <p:sldId id="271" r:id="rId8"/>
    <p:sldId id="272" r:id="rId9"/>
    <p:sldId id="268" r:id="rId10"/>
    <p:sldId id="269" r:id="rId11"/>
    <p:sldId id="25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27" autoAdjust="0"/>
  </p:normalViewPr>
  <p:slideViewPr>
    <p:cSldViewPr>
      <p:cViewPr varScale="1">
        <p:scale>
          <a:sx n="83" d="100"/>
          <a:sy n="83" d="100"/>
        </p:scale>
        <p:origin x="-1200"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C1DE59E-AF92-4EFE-8CDC-433B4F8ED568}" type="datetimeFigureOut">
              <a:rPr lang="zh-CN" altLang="en-US" smtClean="0"/>
              <a:pPr/>
              <a:t>2022/11/26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1C1DE59E-AF92-4EFE-8CDC-433B4F8ED568}" type="datetimeFigureOut">
              <a:rPr lang="zh-CN" altLang="en-US" smtClean="0"/>
              <a:pPr/>
              <a:t>2022/11/26</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366C9128-8BBE-43D3-B07D-635E849CFE3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C1DE59E-AF92-4EFE-8CDC-433B4F8ED568}" type="datetimeFigureOut">
              <a:rPr lang="zh-CN" altLang="en-US" smtClean="0"/>
              <a:pPr/>
              <a:t>2022/11/26</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66C9128-8BBE-43D3-B07D-635E849CFE30}"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4343400"/>
            <a:ext cx="8280920" cy="1975104"/>
          </a:xfrm>
        </p:spPr>
        <p:txBody>
          <a:bodyPr/>
          <a:lstStyle/>
          <a:p>
            <a:r>
              <a:rPr lang="zh-CN" altLang="en-US" dirty="0" smtClean="0"/>
              <a:t>第三个项目：重要节点组挖掘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8685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试验内容</a:t>
            </a:r>
            <a:endParaRPr lang="zh-CN" altLang="en-US" dirty="0"/>
          </a:p>
        </p:txBody>
      </p:sp>
      <p:sp>
        <p:nvSpPr>
          <p:cNvPr id="3" name="内容占位符 2"/>
          <p:cNvSpPr>
            <a:spLocks noGrp="1"/>
          </p:cNvSpPr>
          <p:nvPr>
            <p:ph idx="1"/>
          </p:nvPr>
        </p:nvSpPr>
        <p:spPr>
          <a:xfrm>
            <a:off x="899592" y="1988840"/>
            <a:ext cx="7772400" cy="3373632"/>
          </a:xfrm>
        </p:spPr>
        <p:txBody>
          <a:bodyPr/>
          <a:lstStyle/>
          <a:p>
            <a:r>
              <a:rPr lang="zh-CN" altLang="en-US" dirty="0" smtClean="0"/>
              <a:t>对给定的网络，采用邻接表建立网络</a:t>
            </a:r>
            <a:endParaRPr lang="en-US" altLang="zh-CN" dirty="0" smtClean="0"/>
          </a:p>
          <a:p>
            <a:r>
              <a:rPr lang="zh-CN" altLang="en-US" dirty="0" smtClean="0"/>
              <a:t>采用度选择策略和基于投票的策略选出一组重要节点的算法设计及实现</a:t>
            </a:r>
            <a:endParaRPr lang="en-US" altLang="zh-CN" dirty="0" smtClean="0"/>
          </a:p>
          <a:p>
            <a:r>
              <a:rPr lang="zh-CN" altLang="en-US" dirty="0" smtClean="0"/>
              <a:t>试验对比，分析不同初始种子节点数量情况下，两种方法的感染规模对比；不同感染率</a:t>
            </a:r>
            <a:r>
              <a:rPr lang="en-US" altLang="zh-CN" dirty="0" smtClean="0"/>
              <a:t>\alpha</a:t>
            </a:r>
            <a:r>
              <a:rPr lang="zh-CN" altLang="en-US" dirty="0" smtClean="0"/>
              <a:t>情况下，两种方法的对比</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报告要求</a:t>
            </a:r>
            <a:endParaRPr lang="zh-CN" altLang="en-US" dirty="0"/>
          </a:p>
        </p:txBody>
      </p:sp>
      <p:sp>
        <p:nvSpPr>
          <p:cNvPr id="3" name="内容占位符 2"/>
          <p:cNvSpPr>
            <a:spLocks noGrp="1"/>
          </p:cNvSpPr>
          <p:nvPr>
            <p:ph idx="1"/>
          </p:nvPr>
        </p:nvSpPr>
        <p:spPr/>
        <p:txBody>
          <a:bodyPr/>
          <a:lstStyle/>
          <a:p>
            <a:pPr>
              <a:lnSpc>
                <a:spcPct val="90000"/>
              </a:lnSpc>
              <a:spcAft>
                <a:spcPct val="20000"/>
              </a:spcAft>
              <a:buFont typeface="Wingdings" pitchFamily="2" charset="2"/>
              <a:buChar char="l"/>
            </a:pPr>
            <a:r>
              <a:rPr lang="zh-CN" altLang="en-US" sz="2600" b="1" dirty="0">
                <a:ea typeface="楷体_GB2312" pitchFamily="49" charset="-122"/>
              </a:rPr>
              <a:t>一份完整的实验报告至少应包含以下部分内容：</a:t>
            </a:r>
          </a:p>
          <a:p>
            <a:pPr lvl="1">
              <a:lnSpc>
                <a:spcPct val="90000"/>
              </a:lnSpc>
              <a:spcAft>
                <a:spcPct val="20000"/>
              </a:spcAft>
              <a:buFont typeface="Rockwell" pitchFamily="18" charset="0"/>
              <a:buChar char="•"/>
            </a:pPr>
            <a:r>
              <a:rPr lang="zh-CN" altLang="en-US" b="1" dirty="0">
                <a:ea typeface="楷体_GB2312" pitchFamily="49" charset="-122"/>
              </a:rPr>
              <a:t>（一）实验内容简介</a:t>
            </a:r>
          </a:p>
          <a:p>
            <a:pPr lvl="1">
              <a:lnSpc>
                <a:spcPct val="90000"/>
              </a:lnSpc>
              <a:spcAft>
                <a:spcPct val="20000"/>
              </a:spcAft>
              <a:buFont typeface="Rockwell" pitchFamily="18" charset="0"/>
              <a:buChar char="•"/>
            </a:pPr>
            <a:r>
              <a:rPr lang="zh-CN" altLang="en-US" b="1" dirty="0">
                <a:ea typeface="楷体_GB2312" pitchFamily="49" charset="-122"/>
              </a:rPr>
              <a:t>（二）算法说明</a:t>
            </a:r>
          </a:p>
          <a:p>
            <a:pPr lvl="1">
              <a:lnSpc>
                <a:spcPct val="90000"/>
              </a:lnSpc>
              <a:spcAft>
                <a:spcPct val="20000"/>
              </a:spcAft>
              <a:buFont typeface="Rockwell" pitchFamily="18" charset="0"/>
              <a:buChar char="•"/>
            </a:pPr>
            <a:r>
              <a:rPr lang="zh-CN" altLang="en-US" b="1" dirty="0">
                <a:ea typeface="楷体_GB2312" pitchFamily="49" charset="-122"/>
              </a:rPr>
              <a:t>（三）算法分析与设计</a:t>
            </a:r>
            <a:endParaRPr lang="en-US" altLang="zh-CN" b="1" dirty="0">
              <a:ea typeface="楷体_GB2312" pitchFamily="49" charset="-122"/>
            </a:endParaRPr>
          </a:p>
          <a:p>
            <a:pPr lvl="1">
              <a:lnSpc>
                <a:spcPct val="90000"/>
              </a:lnSpc>
              <a:spcAft>
                <a:spcPct val="20000"/>
              </a:spcAft>
              <a:buFont typeface="Rockwell" pitchFamily="18" charset="0"/>
              <a:buChar char="•"/>
            </a:pPr>
            <a:r>
              <a:rPr lang="zh-CN" altLang="en-US" b="1" dirty="0">
                <a:ea typeface="楷体_GB2312" pitchFamily="49" charset="-122"/>
              </a:rPr>
              <a:t>（四）测试结果</a:t>
            </a:r>
            <a:endParaRPr lang="en-US" altLang="zh-CN" b="1" dirty="0">
              <a:ea typeface="楷体_GB2312" pitchFamily="49" charset="-122"/>
            </a:endParaRPr>
          </a:p>
          <a:p>
            <a:pPr lvl="1">
              <a:lnSpc>
                <a:spcPct val="90000"/>
              </a:lnSpc>
              <a:spcAft>
                <a:spcPct val="20000"/>
              </a:spcAft>
              <a:buFont typeface="Rockwell" pitchFamily="18" charset="0"/>
              <a:buChar char="•"/>
            </a:pPr>
            <a:r>
              <a:rPr lang="zh-CN" altLang="en-US" b="1" dirty="0">
                <a:ea typeface="楷体_GB2312" pitchFamily="49" charset="-122"/>
              </a:rPr>
              <a:t>（五</a:t>
            </a:r>
            <a:r>
              <a:rPr lang="en-US" altLang="zh-CN" b="1" dirty="0">
                <a:ea typeface="楷体_GB2312" pitchFamily="49" charset="-122"/>
              </a:rPr>
              <a:t>) </a:t>
            </a:r>
            <a:r>
              <a:rPr lang="zh-CN" altLang="en-US" b="1" dirty="0">
                <a:ea typeface="楷体_GB2312" pitchFamily="49" charset="-122"/>
              </a:rPr>
              <a:t>分析与探讨</a:t>
            </a:r>
          </a:p>
          <a:p>
            <a:pPr lvl="1">
              <a:lnSpc>
                <a:spcPct val="90000"/>
              </a:lnSpc>
              <a:spcAft>
                <a:spcPct val="20000"/>
              </a:spcAft>
              <a:buFont typeface="Rockwell" pitchFamily="18" charset="0"/>
              <a:buChar char="•"/>
            </a:pPr>
            <a:r>
              <a:rPr lang="zh-CN" altLang="en-US" b="1" dirty="0">
                <a:ea typeface="楷体_GB2312" pitchFamily="49" charset="-122"/>
              </a:rPr>
              <a:t>附录：源代码</a:t>
            </a:r>
          </a:p>
          <a:p>
            <a:endParaRPr lang="zh-CN" altLang="en-US" dirty="0"/>
          </a:p>
        </p:txBody>
      </p:sp>
    </p:spTree>
    <p:extLst>
      <p:ext uri="{BB962C8B-B14F-4D97-AF65-F5344CB8AC3E}">
        <p14:creationId xmlns:p14="http://schemas.microsoft.com/office/powerpoint/2010/main" val="140567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问题引出</a:t>
            </a:r>
            <a:endParaRPr lang="zh-CN" altLang="en-US" dirty="0"/>
          </a:p>
        </p:txBody>
      </p:sp>
      <p:sp>
        <p:nvSpPr>
          <p:cNvPr id="5" name="矩形 4"/>
          <p:cNvSpPr/>
          <p:nvPr/>
        </p:nvSpPr>
        <p:spPr>
          <a:xfrm>
            <a:off x="1331640" y="1305342"/>
            <a:ext cx="6912768" cy="4524315"/>
          </a:xfrm>
          <a:prstGeom prst="rect">
            <a:avLst/>
          </a:prstGeom>
        </p:spPr>
        <p:txBody>
          <a:bodyPr wrap="square">
            <a:spAutoFit/>
          </a:bodyPr>
          <a:lstStyle/>
          <a:p>
            <a:r>
              <a:rPr lang="zh-CN" altLang="en-US" sz="3600" dirty="0" smtClean="0"/>
              <a:t> </a:t>
            </a:r>
            <a:r>
              <a:rPr lang="zh-CN" altLang="en-US" sz="3600" dirty="0" smtClean="0"/>
              <a:t>华为手</a:t>
            </a:r>
            <a:r>
              <a:rPr lang="zh-CN" altLang="en-US" sz="3600" dirty="0" smtClean="0"/>
              <a:t>机销售商为了大力推送自己的产品，决定选取一批用户免费送手机，前提是他需要帮商家宣传使用手机的体验，以吸引更多的用户购</a:t>
            </a:r>
            <a:r>
              <a:rPr lang="zh-CN" altLang="en-US" sz="3600" dirty="0" smtClean="0"/>
              <a:t>买华为手</a:t>
            </a:r>
            <a:r>
              <a:rPr lang="zh-CN" altLang="en-US" sz="3600" dirty="0" smtClean="0"/>
              <a:t>机，现在的问题是：销售商用于这次营销活动的经费非常有限，如何选择这些用</a:t>
            </a:r>
            <a:r>
              <a:rPr lang="zh-CN" altLang="en-US" sz="3600" dirty="0" smtClean="0"/>
              <a:t>户以达</a:t>
            </a:r>
            <a:r>
              <a:rPr lang="zh-CN" altLang="en-US" sz="3600" dirty="0" smtClean="0"/>
              <a:t>到最有效的营销效果。</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512064"/>
            <a:ext cx="7772400" cy="914400"/>
          </a:xfrm>
        </p:spPr>
        <p:txBody>
          <a:bodyPr/>
          <a:lstStyle/>
          <a:p>
            <a:r>
              <a:rPr lang="zh-CN" altLang="en-US" dirty="0" smtClean="0"/>
              <a:t>思路</a:t>
            </a:r>
            <a:endParaRPr lang="zh-CN" altLang="en-US" dirty="0"/>
          </a:p>
        </p:txBody>
      </p:sp>
      <p:sp>
        <p:nvSpPr>
          <p:cNvPr id="4" name="内容占位符 2"/>
          <p:cNvSpPr>
            <a:spLocks noGrp="1"/>
          </p:cNvSpPr>
          <p:nvPr>
            <p:ph idx="1"/>
          </p:nvPr>
        </p:nvSpPr>
        <p:spPr>
          <a:xfrm>
            <a:off x="971600" y="1772816"/>
            <a:ext cx="7772400" cy="2437528"/>
          </a:xfrm>
        </p:spPr>
        <p:txBody>
          <a:bodyPr/>
          <a:lstStyle/>
          <a:p>
            <a:pPr marL="82550" indent="-14288">
              <a:buNone/>
            </a:pPr>
            <a:r>
              <a:rPr lang="zh-CN" altLang="en-US" b="1" dirty="0" smtClean="0"/>
              <a:t>用户之间形成一个网络，利用人际关系中的口碑效应进行应用体验的传播，从而影响其他人。如何选择一些节点，使得信息从这些节点出发，能够传播得更深更广</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611560" y="332656"/>
            <a:ext cx="8316345" cy="6036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重要节点排序方法</a:t>
            </a:r>
            <a:endParaRPr lang="zh-CN" altLang="en-US" dirty="0"/>
          </a:p>
        </p:txBody>
      </p:sp>
      <p:sp>
        <p:nvSpPr>
          <p:cNvPr id="3" name="内容占位符 2"/>
          <p:cNvSpPr>
            <a:spLocks noGrp="1"/>
          </p:cNvSpPr>
          <p:nvPr>
            <p:ph idx="1"/>
          </p:nvPr>
        </p:nvSpPr>
        <p:spPr>
          <a:xfrm>
            <a:off x="827584" y="1412776"/>
            <a:ext cx="7772400" cy="925360"/>
          </a:xfrm>
        </p:spPr>
        <p:txBody>
          <a:bodyPr/>
          <a:lstStyle/>
          <a:p>
            <a:r>
              <a:rPr lang="zh-CN" altLang="en-US" dirty="0" smtClean="0"/>
              <a:t>按度排序</a:t>
            </a:r>
            <a:endParaRPr lang="zh-CN" altLang="en-US" dirty="0"/>
          </a:p>
        </p:txBody>
      </p:sp>
      <p:pic>
        <p:nvPicPr>
          <p:cNvPr id="43010" name="Picture 2"/>
          <p:cNvPicPr>
            <a:picLocks noChangeAspect="1" noChangeArrowheads="1"/>
          </p:cNvPicPr>
          <p:nvPr/>
        </p:nvPicPr>
        <p:blipFill>
          <a:blip r:embed="rId2" cstate="print"/>
          <a:srcRect/>
          <a:stretch>
            <a:fillRect/>
          </a:stretch>
        </p:blipFill>
        <p:spPr bwMode="auto">
          <a:xfrm>
            <a:off x="467544" y="1988840"/>
            <a:ext cx="838041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重要节点排序方法</a:t>
            </a:r>
            <a:endParaRPr lang="zh-CN" altLang="en-US" dirty="0"/>
          </a:p>
        </p:txBody>
      </p:sp>
      <p:sp>
        <p:nvSpPr>
          <p:cNvPr id="3" name="内容占位符 2"/>
          <p:cNvSpPr>
            <a:spLocks noGrp="1"/>
          </p:cNvSpPr>
          <p:nvPr>
            <p:ph idx="1"/>
          </p:nvPr>
        </p:nvSpPr>
        <p:spPr>
          <a:xfrm>
            <a:off x="827584" y="1412776"/>
            <a:ext cx="7772400" cy="1584176"/>
          </a:xfrm>
        </p:spPr>
        <p:txBody>
          <a:bodyPr>
            <a:normAutofit lnSpcReduction="10000"/>
          </a:bodyPr>
          <a:lstStyle/>
          <a:p>
            <a:r>
              <a:rPr lang="zh-CN" altLang="en-US" dirty="0" smtClean="0"/>
              <a:t>基于投票策略的排序</a:t>
            </a:r>
            <a:endParaRPr lang="en-US" altLang="zh-CN" dirty="0" smtClean="0"/>
          </a:p>
          <a:p>
            <a:r>
              <a:rPr lang="zh-CN" altLang="en-US" dirty="0" smtClean="0"/>
              <a:t>投票能力，投票分数</a:t>
            </a:r>
            <a:endParaRPr lang="en-US" altLang="zh-CN" dirty="0" smtClean="0"/>
          </a:p>
          <a:p>
            <a:r>
              <a:rPr lang="zh-CN" altLang="en-US" dirty="0" smtClean="0"/>
              <a:t>每次投票完成后选出一个节点</a:t>
            </a:r>
            <a:endParaRPr lang="zh-CN" altLang="en-US" dirty="0"/>
          </a:p>
        </p:txBody>
      </p:sp>
      <p:pic>
        <p:nvPicPr>
          <p:cNvPr id="43010" name="Picture 2"/>
          <p:cNvPicPr>
            <a:picLocks noChangeAspect="1" noChangeArrowheads="1"/>
          </p:cNvPicPr>
          <p:nvPr/>
        </p:nvPicPr>
        <p:blipFill>
          <a:blip r:embed="rId2" cstate="print"/>
          <a:srcRect/>
          <a:stretch>
            <a:fillRect/>
          </a:stretch>
        </p:blipFill>
        <p:spPr bwMode="auto">
          <a:xfrm>
            <a:off x="1331640" y="3068960"/>
            <a:ext cx="6580213" cy="358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重要节点排序方法</a:t>
            </a:r>
            <a:endParaRPr lang="zh-CN" altLang="en-US" dirty="0"/>
          </a:p>
        </p:txBody>
      </p:sp>
      <p:sp>
        <p:nvSpPr>
          <p:cNvPr id="3" name="内容占位符 2"/>
          <p:cNvSpPr>
            <a:spLocks noGrp="1"/>
          </p:cNvSpPr>
          <p:nvPr>
            <p:ph idx="1"/>
          </p:nvPr>
        </p:nvSpPr>
        <p:spPr>
          <a:xfrm>
            <a:off x="827584" y="1412776"/>
            <a:ext cx="8064896" cy="1152128"/>
          </a:xfrm>
        </p:spPr>
        <p:txBody>
          <a:bodyPr>
            <a:normAutofit/>
          </a:bodyPr>
          <a:lstStyle/>
          <a:p>
            <a:r>
              <a:rPr lang="zh-CN" altLang="en-US" dirty="0" smtClean="0"/>
              <a:t>投票能力更新</a:t>
            </a:r>
            <a:endParaRPr lang="en-US" altLang="zh-CN" dirty="0" smtClean="0"/>
          </a:p>
          <a:p>
            <a:r>
              <a:rPr lang="zh-CN" altLang="en-US" dirty="0" smtClean="0"/>
              <a:t>选中节点投票能力</a:t>
            </a:r>
            <a:r>
              <a:rPr lang="en-US" altLang="zh-CN" dirty="0" smtClean="0"/>
              <a:t>=0</a:t>
            </a:r>
            <a:r>
              <a:rPr lang="zh-CN" altLang="en-US" dirty="0" smtClean="0"/>
              <a:t>，选中节点的邻居节点：</a:t>
            </a:r>
            <a:endParaRPr lang="en-US" altLang="zh-CN" dirty="0" smtClean="0"/>
          </a:p>
          <a:p>
            <a:endParaRPr lang="zh-CN" altLang="en-US" dirty="0"/>
          </a:p>
        </p:txBody>
      </p:sp>
      <p:graphicFrame>
        <p:nvGraphicFramePr>
          <p:cNvPr id="62466" name="Object 2"/>
          <p:cNvGraphicFramePr>
            <a:graphicFrameLocks noChangeAspect="1"/>
          </p:cNvGraphicFramePr>
          <p:nvPr/>
        </p:nvGraphicFramePr>
        <p:xfrm>
          <a:off x="827584" y="4005064"/>
          <a:ext cx="7949023" cy="1512168"/>
        </p:xfrm>
        <a:graphic>
          <a:graphicData uri="http://schemas.openxmlformats.org/presentationml/2006/ole">
            <mc:AlternateContent xmlns:mc="http://schemas.openxmlformats.org/markup-compatibility/2006">
              <mc:Choice xmlns:v="urn:schemas-microsoft-com:vml" Requires="v">
                <p:oleObj spid="_x0000_s62467" name="Equation" r:id="rId3" imgW="1536480" imgH="291960" progId="Equation.DSMT4">
                  <p:embed/>
                </p:oleObj>
              </mc:Choice>
              <mc:Fallback>
                <p:oleObj name="Equation" r:id="rId3" imgW="1536480" imgH="2919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05064"/>
                        <a:ext cx="7949023" cy="1512168"/>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重要节点排序方法</a:t>
            </a:r>
            <a:endParaRPr lang="zh-CN" altLang="en-US" dirty="0"/>
          </a:p>
        </p:txBody>
      </p:sp>
      <p:sp>
        <p:nvSpPr>
          <p:cNvPr id="3" name="内容占位符 2"/>
          <p:cNvSpPr>
            <a:spLocks noGrp="1"/>
          </p:cNvSpPr>
          <p:nvPr>
            <p:ph idx="1"/>
          </p:nvPr>
        </p:nvSpPr>
        <p:spPr>
          <a:xfrm>
            <a:off x="827584" y="1412776"/>
            <a:ext cx="8064896" cy="1152128"/>
          </a:xfrm>
        </p:spPr>
        <p:txBody>
          <a:bodyPr>
            <a:normAutofit/>
          </a:bodyPr>
          <a:lstStyle/>
          <a:p>
            <a:r>
              <a:rPr lang="zh-CN" altLang="en-US" dirty="0" smtClean="0"/>
              <a:t>投票能力更新</a:t>
            </a:r>
            <a:endParaRPr lang="en-US" altLang="zh-CN" dirty="0" smtClean="0"/>
          </a:p>
          <a:p>
            <a:r>
              <a:rPr lang="zh-CN" altLang="en-US" dirty="0" smtClean="0"/>
              <a:t>选中节点投票能力</a:t>
            </a:r>
            <a:r>
              <a:rPr lang="en-US" altLang="zh-CN" dirty="0" smtClean="0"/>
              <a:t>=0</a:t>
            </a:r>
            <a:r>
              <a:rPr lang="zh-CN" altLang="en-US" dirty="0" smtClean="0"/>
              <a:t>，选中节点的邻居节点：</a:t>
            </a:r>
            <a:endParaRPr lang="en-US" altLang="zh-CN" dirty="0" smtClean="0"/>
          </a:p>
          <a:p>
            <a:endParaRPr lang="zh-CN" altLang="en-US" dirty="0"/>
          </a:p>
        </p:txBody>
      </p:sp>
      <p:pic>
        <p:nvPicPr>
          <p:cNvPr id="43010" name="Picture 2"/>
          <p:cNvPicPr>
            <a:picLocks noChangeAspect="1" noChangeArrowheads="1"/>
          </p:cNvPicPr>
          <p:nvPr/>
        </p:nvPicPr>
        <p:blipFill>
          <a:blip r:embed="rId2" cstate="print"/>
          <a:srcRect/>
          <a:stretch>
            <a:fillRect/>
          </a:stretch>
        </p:blipFill>
        <p:spPr bwMode="auto">
          <a:xfrm>
            <a:off x="899592" y="2564904"/>
            <a:ext cx="7660333" cy="4179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评价方法</a:t>
            </a:r>
            <a:endParaRPr lang="zh-CN" altLang="en-US" dirty="0"/>
          </a:p>
        </p:txBody>
      </p:sp>
      <p:sp>
        <p:nvSpPr>
          <p:cNvPr id="3" name="内容占位符 2"/>
          <p:cNvSpPr>
            <a:spLocks noGrp="1"/>
          </p:cNvSpPr>
          <p:nvPr>
            <p:ph idx="1"/>
          </p:nvPr>
        </p:nvSpPr>
        <p:spPr>
          <a:xfrm>
            <a:off x="914400" y="1783560"/>
            <a:ext cx="7772400" cy="781344"/>
          </a:xfrm>
        </p:spPr>
        <p:txBody>
          <a:bodyPr/>
          <a:lstStyle/>
          <a:p>
            <a:r>
              <a:rPr lang="zh-CN" altLang="en-US" dirty="0" smtClean="0"/>
              <a:t>信息传播模型</a:t>
            </a:r>
            <a:r>
              <a:rPr lang="en-US" altLang="zh-CN" dirty="0" smtClean="0"/>
              <a:t>SIR</a:t>
            </a:r>
            <a:endParaRPr lang="zh-CN" altLang="en-US" dirty="0"/>
          </a:p>
        </p:txBody>
      </p:sp>
      <p:graphicFrame>
        <p:nvGraphicFramePr>
          <p:cNvPr id="4" name="对象 3"/>
          <p:cNvGraphicFramePr>
            <a:graphicFrameLocks noChangeAspect="1"/>
          </p:cNvGraphicFramePr>
          <p:nvPr/>
        </p:nvGraphicFramePr>
        <p:xfrm>
          <a:off x="1763688" y="2636912"/>
          <a:ext cx="4896544" cy="936104"/>
        </p:xfrm>
        <a:graphic>
          <a:graphicData uri="http://schemas.openxmlformats.org/presentationml/2006/ole">
            <mc:AlternateContent xmlns:mc="http://schemas.openxmlformats.org/markup-compatibility/2006">
              <mc:Choice xmlns:v="urn:schemas-microsoft-com:vml" Requires="v">
                <p:oleObj spid="_x0000_s44035" name="Equation" r:id="rId3" imgW="863280" imgH="164880" progId="Equation.DSMT4">
                  <p:embed/>
                </p:oleObj>
              </mc:Choice>
              <mc:Fallback>
                <p:oleObj name="Equation" r:id="rId3" imgW="863280" imgH="164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636912"/>
                        <a:ext cx="4896544" cy="936104"/>
                      </a:xfrm>
                      <a:prstGeom prst="rect">
                        <a:avLst/>
                      </a:prstGeom>
                      <a:solidFill>
                        <a:schemeClr val="tx2"/>
                      </a:solidFill>
                    </p:spPr>
                  </p:pic>
                </p:oleObj>
              </mc:Fallback>
            </mc:AlternateContent>
          </a:graphicData>
        </a:graphic>
      </p:graphicFrame>
      <p:sp>
        <p:nvSpPr>
          <p:cNvPr id="5" name="内容占位符 2"/>
          <p:cNvSpPr txBox="1">
            <a:spLocks/>
          </p:cNvSpPr>
          <p:nvPr/>
        </p:nvSpPr>
        <p:spPr>
          <a:xfrm>
            <a:off x="1043608" y="4221088"/>
            <a:ext cx="7772400" cy="1440160"/>
          </a:xfrm>
          <a:prstGeom prst="rect">
            <a:avLst/>
          </a:prstGeom>
        </p:spPr>
        <p:txBody>
          <a:bodyPr vert="horz">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选出的节点作为种子节点，然后在网络里传播，一直到稳态，统计感染的规模</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NR</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作为评价标准</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920</TotalTime>
  <Words>437</Words>
  <Application>Microsoft Office PowerPoint</Application>
  <PresentationFormat>全屏显示(4:3)</PresentationFormat>
  <Paragraphs>32</Paragraphs>
  <Slides>11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3" baseType="lpstr">
      <vt:lpstr>穿越</vt:lpstr>
      <vt:lpstr>Equation</vt:lpstr>
      <vt:lpstr>第三个项目：重要节点组挖掘</vt:lpstr>
      <vt:lpstr>问题引出</vt:lpstr>
      <vt:lpstr>思路</vt:lpstr>
      <vt:lpstr>PowerPoint 演示文稿</vt:lpstr>
      <vt:lpstr>重要节点排序方法</vt:lpstr>
      <vt:lpstr>重要节点排序方法</vt:lpstr>
      <vt:lpstr>重要节点排序方法</vt:lpstr>
      <vt:lpstr>重要节点排序方法</vt:lpstr>
      <vt:lpstr>评价方法</vt:lpstr>
      <vt:lpstr>试验内容</vt:lpstr>
      <vt:lpstr>报告要求</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lenovo</cp:lastModifiedBy>
  <cp:revision>37</cp:revision>
  <dcterms:created xsi:type="dcterms:W3CDTF">2012-07-12T03:08:52Z</dcterms:created>
  <dcterms:modified xsi:type="dcterms:W3CDTF">2022-11-26T01:40:05Z</dcterms:modified>
</cp:coreProperties>
</file>