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3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68128" autoAdjust="0"/>
  </p:normalViewPr>
  <p:slideViewPr>
    <p:cSldViewPr>
      <p:cViewPr>
        <p:scale>
          <a:sx n="50" d="100"/>
          <a:sy n="50" d="100"/>
        </p:scale>
        <p:origin x="-2160" y="-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FF31-4F15-45CC-BF90-3E744699831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B2E87-F330-4988-8BF6-B102B055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0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支持度：同时出现的次数</a:t>
            </a:r>
            <a:endParaRPr lang="en-US" altLang="zh-CN" dirty="0" smtClean="0"/>
          </a:p>
          <a:p>
            <a:r>
              <a:rPr lang="zh-CN" altLang="en-US" dirty="0" smtClean="0"/>
              <a:t>置信度：出现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的同时出现</a:t>
            </a:r>
            <a:r>
              <a:rPr lang="en-US" altLang="zh-CN" dirty="0" smtClean="0"/>
              <a:t>B</a:t>
            </a:r>
            <a:r>
              <a:rPr lang="zh-CN" altLang="en-US" smtClean="0"/>
              <a:t>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B2E87-F330-4988-8BF6-B102B0554B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0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C1DE59E-AF92-4EFE-8CDC-433B4F8ED568}" type="datetimeFigureOut">
              <a:rPr lang="zh-CN" altLang="en-US" smtClean="0"/>
              <a:pPr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343400"/>
            <a:ext cx="8280920" cy="1975104"/>
          </a:xfrm>
        </p:spPr>
        <p:txBody>
          <a:bodyPr/>
          <a:lstStyle/>
          <a:p>
            <a:r>
              <a:rPr lang="zh-CN" altLang="en-US" dirty="0" smtClean="0"/>
              <a:t>第四个项目：频繁模式与关联规则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条件模式树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484784"/>
            <a:ext cx="7772400" cy="4572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啤酒：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zh-CN" dirty="0" smtClean="0"/>
              <a:t>薯片：</a:t>
            </a:r>
            <a:r>
              <a:rPr lang="pt-BR" altLang="zh-CN" dirty="0" smtClean="0"/>
              <a:t>1</a:t>
            </a:r>
            <a:r>
              <a:rPr lang="zh-CN" altLang="zh-CN" dirty="0" smtClean="0"/>
              <a:t>，鸡蛋：</a:t>
            </a:r>
            <a:r>
              <a:rPr lang="pt-BR" altLang="zh-CN" dirty="0" smtClean="0"/>
              <a:t>1</a:t>
            </a:r>
            <a:r>
              <a:rPr lang="zh-CN" altLang="zh-CN" dirty="0" smtClean="0"/>
              <a:t>，面包：</a:t>
            </a:r>
            <a:r>
              <a:rPr lang="pt-BR" altLang="zh-CN" dirty="0" smtClean="0"/>
              <a:t>1</a:t>
            </a:r>
            <a:r>
              <a:rPr lang="zh-CN" altLang="zh-CN" dirty="0" smtClean="0"/>
              <a:t>，牛奶：</a:t>
            </a:r>
            <a:r>
              <a:rPr lang="pt-BR" altLang="zh-CN" dirty="0" smtClean="0"/>
              <a:t>1</a:t>
            </a:r>
            <a:endParaRPr lang="zh-CN" altLang="zh-CN" dirty="0" smtClean="0"/>
          </a:p>
          <a:p>
            <a:r>
              <a:rPr lang="zh-CN" altLang="zh-CN" dirty="0" smtClean="0"/>
              <a:t>薯片：</a:t>
            </a:r>
            <a:r>
              <a:rPr lang="pt-BR" altLang="zh-CN" dirty="0" smtClean="0"/>
              <a:t>1</a:t>
            </a:r>
            <a:r>
              <a:rPr lang="zh-CN" altLang="zh-CN" dirty="0" smtClean="0"/>
              <a:t>，鸡蛋</a:t>
            </a:r>
            <a:r>
              <a:rPr lang="pt-BR" altLang="zh-CN" dirty="0" smtClean="0"/>
              <a:t>1</a:t>
            </a:r>
            <a:endParaRPr lang="zh-CN" altLang="zh-CN" dirty="0" smtClean="0"/>
          </a:p>
          <a:p>
            <a:r>
              <a:rPr lang="zh-CN" altLang="zh-CN" dirty="0" smtClean="0"/>
              <a:t>面包：</a:t>
            </a:r>
            <a:r>
              <a:rPr lang="pt-BR" altLang="zh-CN" dirty="0" smtClean="0"/>
              <a:t>1</a:t>
            </a:r>
            <a:r>
              <a:rPr lang="zh-CN" altLang="zh-CN" dirty="0" smtClean="0"/>
              <a:t>，牛奶：</a:t>
            </a:r>
            <a:r>
              <a:rPr lang="pt-BR" altLang="zh-CN" dirty="0" smtClean="0"/>
              <a:t>1</a:t>
            </a:r>
            <a:endParaRPr lang="zh-CN" altLang="zh-CN" dirty="0" smtClean="0"/>
          </a:p>
          <a:p>
            <a:r>
              <a:rPr lang="zh-CN" altLang="zh-CN" dirty="0" smtClean="0"/>
              <a:t>鸡蛋：</a:t>
            </a:r>
            <a:r>
              <a:rPr lang="pt-BR" altLang="zh-CN" dirty="0" smtClean="0"/>
              <a:t>1</a:t>
            </a:r>
            <a:r>
              <a:rPr lang="zh-CN" altLang="zh-CN" dirty="0" smtClean="0"/>
              <a:t>，面包：</a:t>
            </a:r>
            <a:r>
              <a:rPr lang="pt-BR" altLang="zh-CN" dirty="0" smtClean="0"/>
              <a:t>1</a:t>
            </a:r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5603" y="2780928"/>
            <a:ext cx="428089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7772400" cy="914400"/>
          </a:xfrm>
        </p:spPr>
        <p:txBody>
          <a:bodyPr/>
          <a:lstStyle/>
          <a:p>
            <a:r>
              <a:rPr lang="zh-CN" altLang="en-US" dirty="0" smtClean="0"/>
              <a:t>递归建立条件模式树</a:t>
            </a:r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94975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5229200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 smtClean="0"/>
              <a:t>节点</a:t>
            </a:r>
            <a:r>
              <a:rPr lang="pt-BR" altLang="zh-CN" sz="2800" dirty="0" smtClean="0"/>
              <a:t>“</a:t>
            </a:r>
            <a:r>
              <a:rPr lang="zh-CN" altLang="zh-CN" sz="2800" dirty="0" smtClean="0"/>
              <a:t>面包</a:t>
            </a:r>
            <a:r>
              <a:rPr lang="pt-BR" altLang="zh-CN" sz="2800" dirty="0" smtClean="0"/>
              <a:t>”</a:t>
            </a:r>
            <a:r>
              <a:rPr lang="zh-CN" altLang="zh-CN" sz="2800" dirty="0" smtClean="0"/>
              <a:t>的条件模式树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24428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  <a:r>
              <a:rPr lang="zh-CN" altLang="en-US" dirty="0" smtClean="0"/>
              <a:t>面包，鸡蛋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</a:t>
            </a:r>
            <a:r>
              <a:rPr lang="zh-CN" altLang="en-US" dirty="0" smtClean="0"/>
              <a:t>面包，薯片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644008" y="234888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36096" y="582442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  <a:r>
              <a:rPr lang="zh-CN" altLang="en-US" dirty="0" smtClean="0"/>
              <a:t>面包，鸡蛋，薯片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65072" y="5229200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dirty="0" smtClean="0"/>
              <a:t>“</a:t>
            </a:r>
            <a:r>
              <a:rPr lang="zh-CN" altLang="en-US" sz="2800" dirty="0" smtClean="0"/>
              <a:t>鸡蛋</a:t>
            </a:r>
            <a:r>
              <a:rPr lang="pt-BR" altLang="zh-CN" sz="2800" dirty="0" smtClean="0"/>
              <a:t>”</a:t>
            </a:r>
            <a:r>
              <a:rPr lang="zh-CN" altLang="zh-CN" sz="2800" dirty="0" smtClean="0"/>
              <a:t>的条件模式树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FP-tree</a:t>
            </a:r>
          </a:p>
          <a:p>
            <a:r>
              <a:rPr lang="zh-CN" altLang="en-US" dirty="0" smtClean="0"/>
              <a:t>构建条件模式树，根据条件模式树，输出所有的频繁模式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附加：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给出推理规则（关联规则）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600" b="1" dirty="0">
                <a:ea typeface="楷体_GB2312" pitchFamily="49" charset="-122"/>
              </a:rPr>
              <a:t>一份完整的实验报告至少应包含以下部分内容：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（一）实验内容简介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（二）算法说明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（三）算法分析与设计</a:t>
            </a:r>
            <a:endParaRPr lang="en-US" altLang="zh-CN" b="1" dirty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（四）测试结果</a:t>
            </a:r>
            <a:endParaRPr lang="en-US" altLang="zh-CN" b="1" dirty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（五</a:t>
            </a:r>
            <a:r>
              <a:rPr lang="en-US" altLang="zh-CN" b="1" dirty="0">
                <a:ea typeface="楷体_GB2312" pitchFamily="49" charset="-122"/>
              </a:rPr>
              <a:t>) </a:t>
            </a:r>
            <a:r>
              <a:rPr lang="zh-CN" altLang="en-US" b="1" dirty="0">
                <a:ea typeface="楷体_GB2312" pitchFamily="49" charset="-122"/>
              </a:rPr>
              <a:t>分析与探讨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附录：源代码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6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关联分析又称关联挖掘，就是查找存在于项目集合之间的频繁模式、关联、相关性或因果结构。关联分析的一个典型例子是购物篮分析。通过发现顾客放入购物篮中不同商品之间的联系，分析顾客的购买习惯。比如，</a:t>
            </a:r>
            <a:r>
              <a:rPr lang="en-US" altLang="zh-CN" dirty="0" smtClean="0"/>
              <a:t>67%</a:t>
            </a:r>
            <a:r>
              <a:rPr lang="zh-CN" altLang="en-US" dirty="0" smtClean="0"/>
              <a:t>的顾客在购买尿布的同时也会购买啤酒。通过了解哪些商品频繁地被顾客同时购买，可以帮助零售商制定营销策略。关联分析也可以应用于其他领域，如生物信息学、医疗诊断、网页挖掘和科学数据分析等。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频繁模式与关联规则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592" y="1556790"/>
          <a:ext cx="7848872" cy="4824540"/>
        </p:xfrm>
        <a:graphic>
          <a:graphicData uri="http://schemas.openxmlformats.org/drawingml/2006/table">
            <a:tbl>
              <a:tblPr/>
              <a:tblGrid>
                <a:gridCol w="1896013"/>
                <a:gridCol w="5952859"/>
              </a:tblGrid>
              <a:tr h="482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TID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Itemset</a:t>
                      </a:r>
                      <a:endParaRPr lang="zh-CN" sz="20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2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爆米花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啤酒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3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4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爆米花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啤酒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5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啤酒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6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啤酒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7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8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黄油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9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黄油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en-US" altLang="zh-CN" sz="900" b="1" i="0" u="none" strike="noStrike" cap="none" normalizeH="0" baseline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4.4 </a:t>
            </a:r>
            <a:r>
              <a:rPr kumimoji="0" lang="zh-CN" altLang="en-US" sz="900" b="1" i="0" u="none" strike="noStrike" cap="none" normalizeH="0" baseline="0" smtClean="0" bmk="_Toc46075344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一个简单的数据集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频繁模式与关联规则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所谓的关联规则是指形如</a:t>
            </a:r>
            <a:r>
              <a:rPr lang="en-US" altLang="zh-CN" dirty="0" smtClean="0"/>
              <a:t>X→Y</a:t>
            </a:r>
            <a:r>
              <a:rPr lang="zh-CN" altLang="en-US" dirty="0" smtClean="0"/>
              <a:t>的表达式，其中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是不相交的项集。</a:t>
            </a:r>
            <a:endParaRPr lang="en-US" altLang="zh-CN" dirty="0" smtClean="0"/>
          </a:p>
          <a:p>
            <a:r>
              <a:rPr lang="zh-CN" altLang="en-US" dirty="0" smtClean="0"/>
              <a:t>支持度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置信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356992"/>
            <a:ext cx="3831540" cy="88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5301208"/>
            <a:ext cx="384616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2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频繁模式与关联规则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132856"/>
            <a:ext cx="7772400" cy="3229616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频繁项集产生</a:t>
            </a:r>
            <a:r>
              <a:rPr lang="zh-CN" altLang="en-US" dirty="0" smtClean="0"/>
              <a:t>：其目标是发现满足最小支持度阈值的所有项集，这些项集称作频繁项集。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规则的产生</a:t>
            </a:r>
            <a:r>
              <a:rPr lang="zh-CN" altLang="en-US" dirty="0" smtClean="0"/>
              <a:t>：其目标是从上一步发现的频繁项集中提取所有高置信度的规则，这些规则称作强规则。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7777309" cy="609329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1268760"/>
          <a:ext cx="7920880" cy="5112570"/>
        </p:xfrm>
        <a:graphic>
          <a:graphicData uri="http://schemas.openxmlformats.org/drawingml/2006/table">
            <a:tbl>
              <a:tblPr/>
              <a:tblGrid>
                <a:gridCol w="1913407"/>
                <a:gridCol w="6007473"/>
              </a:tblGrid>
              <a:tr h="51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TID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Itemset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1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 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1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2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啤酒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1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3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 }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1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4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 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啤酒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1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5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啤酒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1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6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啤酒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1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7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1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8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 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面包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}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1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9</a:t>
                      </a:r>
                      <a:endParaRPr lang="zh-CN" sz="20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{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薯片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鸡蛋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,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牛奶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宋体"/>
                        </a:rPr>
                        <a:t> }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0648"/>
            <a:ext cx="7848872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7777309" cy="609329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891</TotalTime>
  <Words>867</Words>
  <Application>Microsoft Office PowerPoint</Application>
  <PresentationFormat>全屏显示(4:3)</PresentationFormat>
  <Paragraphs>82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穿越</vt:lpstr>
      <vt:lpstr>第四个项目：频繁模式与关联规则</vt:lpstr>
      <vt:lpstr>关联分析</vt:lpstr>
      <vt:lpstr>频繁模式与关联规则</vt:lpstr>
      <vt:lpstr>频繁模式与关联规则</vt:lpstr>
      <vt:lpstr>频繁模式与关联规则</vt:lpstr>
      <vt:lpstr>PowerPoint 演示文稿</vt:lpstr>
      <vt:lpstr>PowerPoint 演示文稿</vt:lpstr>
      <vt:lpstr>PowerPoint 演示文稿</vt:lpstr>
      <vt:lpstr>PowerPoint 演示文稿</vt:lpstr>
      <vt:lpstr>条件模式树</vt:lpstr>
      <vt:lpstr>递归建立条件模式树</vt:lpstr>
      <vt:lpstr>实验内容</vt:lpstr>
      <vt:lpstr>报告要求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lenovo</cp:lastModifiedBy>
  <cp:revision>32</cp:revision>
  <dcterms:created xsi:type="dcterms:W3CDTF">2012-07-12T03:08:52Z</dcterms:created>
  <dcterms:modified xsi:type="dcterms:W3CDTF">2022-12-24T00:53:46Z</dcterms:modified>
</cp:coreProperties>
</file>