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322" r:id="rId2"/>
    <p:sldId id="323" r:id="rId3"/>
    <p:sldId id="328" r:id="rId4"/>
    <p:sldId id="341" r:id="rId5"/>
    <p:sldId id="342" r:id="rId6"/>
    <p:sldId id="351" r:id="rId7"/>
    <p:sldId id="346" r:id="rId8"/>
    <p:sldId id="344" r:id="rId9"/>
    <p:sldId id="350" r:id="rId10"/>
    <p:sldId id="345" r:id="rId11"/>
    <p:sldId id="339" r:id="rId12"/>
    <p:sldId id="34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F75"/>
    <a:srgbClr val="697EA4"/>
    <a:srgbClr val="D4A8A7"/>
    <a:srgbClr val="5A77AA"/>
    <a:srgbClr val="304860"/>
    <a:srgbClr val="444F53"/>
    <a:srgbClr val="517399"/>
    <a:srgbClr val="4B6075"/>
    <a:srgbClr val="4C5E74"/>
    <a:srgbClr val="F5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96054" autoAdjust="0"/>
  </p:normalViewPr>
  <p:slideViewPr>
    <p:cSldViewPr snapToGrid="0" showGuides="1">
      <p:cViewPr varScale="1">
        <p:scale>
          <a:sx n="123" d="100"/>
          <a:sy n="123" d="100"/>
        </p:scale>
        <p:origin x="840" y="184"/>
      </p:cViewPr>
      <p:guideLst>
        <p:guide orient="horz" pos="2546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CECB0-B8BE-4A4D-BDE6-303D842CD3E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A9B20C-906C-5C44-A892-7EC4C51E487B}">
      <dgm:prSet phldrT="[文本]" custT="1"/>
      <dgm:spPr/>
      <dgm:t>
        <a:bodyPr/>
        <a:lstStyle/>
        <a:p>
          <a:r>
            <a:rPr lang="en-US" altLang="zh-CN" sz="2000" b="1" dirty="0"/>
            <a:t>2022.11</a:t>
          </a:r>
          <a:r>
            <a:rPr lang="zh-CN" altLang="en-US" sz="2000" b="1" dirty="0"/>
            <a:t> </a:t>
          </a:r>
          <a:r>
            <a:rPr lang="en-US" altLang="zh-CN" sz="2000" b="1" dirty="0"/>
            <a:t>-</a:t>
          </a:r>
          <a:r>
            <a:rPr lang="zh-CN" altLang="en-US" sz="2000" b="1" dirty="0"/>
            <a:t> </a:t>
          </a:r>
          <a:r>
            <a:rPr lang="en-US" altLang="zh-CN" sz="2000" b="1" dirty="0"/>
            <a:t>2023.04</a:t>
          </a:r>
          <a:r>
            <a:rPr lang="zh-CN" altLang="en-US" sz="2000" dirty="0"/>
            <a:t> ：广泛阅读相关领域文献，初步确定研究方向</a:t>
          </a:r>
        </a:p>
      </dgm:t>
    </dgm:pt>
    <dgm:pt modelId="{127D6188-6EA3-6C4D-A8E4-05FD6EC33777}" type="parTrans" cxnId="{E3362BD2-F026-6647-9645-D03EDDB98FDD}">
      <dgm:prSet/>
      <dgm:spPr/>
      <dgm:t>
        <a:bodyPr/>
        <a:lstStyle/>
        <a:p>
          <a:endParaRPr lang="zh-CN" altLang="en-US"/>
        </a:p>
      </dgm:t>
    </dgm:pt>
    <dgm:pt modelId="{65CF2ECC-6E4A-5C49-AD42-2BC7571EB5B5}" type="sibTrans" cxnId="{E3362BD2-F026-6647-9645-D03EDDB98FDD}">
      <dgm:prSet/>
      <dgm:spPr/>
      <dgm:t>
        <a:bodyPr/>
        <a:lstStyle/>
        <a:p>
          <a:endParaRPr lang="zh-CN" altLang="en-US"/>
        </a:p>
      </dgm:t>
    </dgm:pt>
    <dgm:pt modelId="{5669498A-4177-4E47-AA5F-E8E106D771BB}">
      <dgm:prSet phldrT="[文本]" custT="1"/>
      <dgm:spPr/>
      <dgm:t>
        <a:bodyPr/>
        <a:lstStyle/>
        <a:p>
          <a:r>
            <a:rPr lang="en-US" altLang="zh-CN" sz="2000" b="1" dirty="0"/>
            <a:t>2023.05 - 2023.12 </a:t>
          </a:r>
          <a:r>
            <a:rPr lang="zh-CN" altLang="en-US" sz="2000" b="1" dirty="0"/>
            <a:t>：</a:t>
          </a:r>
          <a:r>
            <a:rPr lang="zh-CN" altLang="en-US" sz="2000" dirty="0"/>
            <a:t>进行初步实验，确定毕业题目和提纲</a:t>
          </a:r>
          <a:r>
            <a:rPr lang="en-US" altLang="zh-CN" sz="2000" dirty="0"/>
            <a:t> </a:t>
          </a:r>
          <a:endParaRPr lang="zh-CN" altLang="en-US" sz="2000" dirty="0"/>
        </a:p>
      </dgm:t>
    </dgm:pt>
    <dgm:pt modelId="{B917462A-2FB2-1F40-9C9E-0025976CBD50}" type="parTrans" cxnId="{CF0E38E6-3877-A649-A668-DBDB5473DE9F}">
      <dgm:prSet/>
      <dgm:spPr/>
      <dgm:t>
        <a:bodyPr/>
        <a:lstStyle/>
        <a:p>
          <a:endParaRPr lang="zh-CN" altLang="en-US"/>
        </a:p>
      </dgm:t>
    </dgm:pt>
    <dgm:pt modelId="{41DEC1B8-9AF7-8746-938A-29417CAD97C8}" type="sibTrans" cxnId="{CF0E38E6-3877-A649-A668-DBDB5473DE9F}">
      <dgm:prSet/>
      <dgm:spPr/>
      <dgm:t>
        <a:bodyPr/>
        <a:lstStyle/>
        <a:p>
          <a:endParaRPr lang="zh-CN" altLang="en-US"/>
        </a:p>
      </dgm:t>
    </dgm:pt>
    <dgm:pt modelId="{92031CFC-F7C6-194C-B3FC-53F1F8DC482E}">
      <dgm:prSet phldrT="[文本]" custT="1"/>
      <dgm:spPr/>
      <dgm:t>
        <a:bodyPr/>
        <a:lstStyle/>
        <a:p>
          <a:r>
            <a:rPr lang="en-US" altLang="zh-CN" sz="2000" b="1" dirty="0"/>
            <a:t>2024.01 - 2024.07</a:t>
          </a:r>
          <a:r>
            <a:rPr lang="zh-CN" altLang="en-US" sz="2000" b="1" dirty="0"/>
            <a:t>：</a:t>
          </a:r>
          <a:r>
            <a:rPr lang="en-US" altLang="zh-CN" sz="2000" b="1" dirty="0"/>
            <a:t> </a:t>
          </a:r>
          <a:r>
            <a:rPr lang="zh-CN" altLang="en-US" sz="2000" dirty="0"/>
            <a:t>进行实验</a:t>
          </a:r>
        </a:p>
      </dgm:t>
    </dgm:pt>
    <dgm:pt modelId="{9460B7A6-1C42-244D-B46A-7A4BAC8CC26F}" type="parTrans" cxnId="{982EE2F9-E4A3-1842-AA3A-0A5DD44C9554}">
      <dgm:prSet/>
      <dgm:spPr/>
      <dgm:t>
        <a:bodyPr/>
        <a:lstStyle/>
        <a:p>
          <a:endParaRPr lang="zh-CN" altLang="en-US"/>
        </a:p>
      </dgm:t>
    </dgm:pt>
    <dgm:pt modelId="{D16464C4-04FB-3A45-9612-46CB8930391F}" type="sibTrans" cxnId="{982EE2F9-E4A3-1842-AA3A-0A5DD44C9554}">
      <dgm:prSet/>
      <dgm:spPr/>
      <dgm:t>
        <a:bodyPr/>
        <a:lstStyle/>
        <a:p>
          <a:endParaRPr lang="zh-CN" altLang="en-US"/>
        </a:p>
      </dgm:t>
    </dgm:pt>
    <dgm:pt modelId="{18F9EE3A-B6B4-A444-9A1D-257343C9C3B4}">
      <dgm:prSet custT="1"/>
      <dgm:spPr/>
      <dgm:t>
        <a:bodyPr/>
        <a:lstStyle/>
        <a:p>
          <a:r>
            <a:rPr lang="en-US" altLang="zh-CN" sz="2000" b="1" dirty="0"/>
            <a:t>2024.08</a:t>
          </a:r>
          <a:r>
            <a:rPr lang="zh-CN" altLang="en-US" sz="2000" b="1" dirty="0"/>
            <a:t> </a:t>
          </a:r>
          <a:r>
            <a:rPr lang="en-US" altLang="zh-CN" sz="2000" b="1" dirty="0"/>
            <a:t>-</a:t>
          </a:r>
          <a:r>
            <a:rPr lang="zh-CN" altLang="en-US" sz="2000" b="1" dirty="0"/>
            <a:t> </a:t>
          </a:r>
          <a:r>
            <a:rPr lang="en-US" altLang="zh-CN" sz="2000" b="1" dirty="0"/>
            <a:t>2025.03</a:t>
          </a:r>
          <a:r>
            <a:rPr lang="zh-CN" altLang="en-US" sz="2000" b="1" dirty="0"/>
            <a:t> ：</a:t>
          </a:r>
          <a:r>
            <a:rPr lang="zh-CN" altLang="en-US" sz="2000" dirty="0"/>
            <a:t>补充、整理和撰写论文</a:t>
          </a:r>
        </a:p>
      </dgm:t>
    </dgm:pt>
    <dgm:pt modelId="{F0D5F382-90AC-DF45-867D-9282FCFDCD39}" type="parTrans" cxnId="{FB58007F-A4E2-0743-8989-E75B3EE5BDB4}">
      <dgm:prSet/>
      <dgm:spPr/>
      <dgm:t>
        <a:bodyPr/>
        <a:lstStyle/>
        <a:p>
          <a:endParaRPr lang="zh-CN" altLang="en-US"/>
        </a:p>
      </dgm:t>
    </dgm:pt>
    <dgm:pt modelId="{1DEBCB68-CD35-774C-A4A8-4B82D6809AF1}" type="sibTrans" cxnId="{FB58007F-A4E2-0743-8989-E75B3EE5BDB4}">
      <dgm:prSet/>
      <dgm:spPr/>
      <dgm:t>
        <a:bodyPr/>
        <a:lstStyle/>
        <a:p>
          <a:endParaRPr lang="zh-CN" altLang="en-US"/>
        </a:p>
      </dgm:t>
    </dgm:pt>
    <dgm:pt modelId="{3D28A375-2B33-7D47-9AA9-1E631302D654}">
      <dgm:prSet custT="1"/>
      <dgm:spPr/>
      <dgm:t>
        <a:bodyPr/>
        <a:lstStyle/>
        <a:p>
          <a:r>
            <a:rPr lang="en-US" altLang="zh-CN" sz="2000" b="1" dirty="0"/>
            <a:t>2025.03</a:t>
          </a:r>
          <a:r>
            <a:rPr lang="zh-CN" altLang="en-US" sz="2000" b="1" dirty="0"/>
            <a:t> </a:t>
          </a:r>
          <a:r>
            <a:rPr lang="en-US" altLang="zh-CN" sz="2000" b="1" dirty="0"/>
            <a:t>-</a:t>
          </a:r>
          <a:r>
            <a:rPr lang="zh-CN" altLang="en-US" sz="2000" b="1" dirty="0"/>
            <a:t> </a:t>
          </a:r>
          <a:r>
            <a:rPr lang="en-US" altLang="zh-CN" sz="2000" b="1" dirty="0"/>
            <a:t>2025.04</a:t>
          </a:r>
          <a:r>
            <a:rPr lang="zh-CN" altLang="en-US" sz="2000" dirty="0"/>
            <a:t> ：修改、校对论文并准备论文答辩</a:t>
          </a:r>
        </a:p>
      </dgm:t>
    </dgm:pt>
    <dgm:pt modelId="{2284DBF1-6CF9-BD44-9261-30A3DA3B1B7E}" type="parTrans" cxnId="{1FB383EB-EC6C-044A-9AE6-6207B110F08B}">
      <dgm:prSet/>
      <dgm:spPr/>
      <dgm:t>
        <a:bodyPr/>
        <a:lstStyle/>
        <a:p>
          <a:endParaRPr lang="zh-CN" altLang="en-US"/>
        </a:p>
      </dgm:t>
    </dgm:pt>
    <dgm:pt modelId="{AF856C66-47DD-1743-B554-5EE51D9ED693}" type="sibTrans" cxnId="{1FB383EB-EC6C-044A-9AE6-6207B110F08B}">
      <dgm:prSet/>
      <dgm:spPr/>
      <dgm:t>
        <a:bodyPr/>
        <a:lstStyle/>
        <a:p>
          <a:endParaRPr lang="zh-CN" altLang="en-US"/>
        </a:p>
      </dgm:t>
    </dgm:pt>
    <dgm:pt modelId="{93F22C5C-36B5-FA48-9859-42485CC9B530}" type="pres">
      <dgm:prSet presAssocID="{24FCECB0-B8BE-4A4D-BDE6-303D842CD3EA}" presName="outerComposite" presStyleCnt="0">
        <dgm:presLayoutVars>
          <dgm:chMax val="5"/>
          <dgm:dir/>
          <dgm:resizeHandles val="exact"/>
        </dgm:presLayoutVars>
      </dgm:prSet>
      <dgm:spPr/>
    </dgm:pt>
    <dgm:pt modelId="{32448FE1-8091-BB43-A383-8B6F2E03F4E1}" type="pres">
      <dgm:prSet presAssocID="{24FCECB0-B8BE-4A4D-BDE6-303D842CD3EA}" presName="dummyMaxCanvas" presStyleCnt="0">
        <dgm:presLayoutVars/>
      </dgm:prSet>
      <dgm:spPr/>
    </dgm:pt>
    <dgm:pt modelId="{B0417A21-AE79-AF4B-B3B1-64C32E8AB233}" type="pres">
      <dgm:prSet presAssocID="{24FCECB0-B8BE-4A4D-BDE6-303D842CD3EA}" presName="FiveNodes_1" presStyleLbl="node1" presStyleIdx="0" presStyleCnt="5">
        <dgm:presLayoutVars>
          <dgm:bulletEnabled val="1"/>
        </dgm:presLayoutVars>
      </dgm:prSet>
      <dgm:spPr/>
    </dgm:pt>
    <dgm:pt modelId="{61A6FFA6-E3E7-C944-BA9D-A88F933C37CE}" type="pres">
      <dgm:prSet presAssocID="{24FCECB0-B8BE-4A4D-BDE6-303D842CD3EA}" presName="FiveNodes_2" presStyleLbl="node1" presStyleIdx="1" presStyleCnt="5">
        <dgm:presLayoutVars>
          <dgm:bulletEnabled val="1"/>
        </dgm:presLayoutVars>
      </dgm:prSet>
      <dgm:spPr/>
    </dgm:pt>
    <dgm:pt modelId="{5E65E3AF-B903-6F45-8869-DB051301E8E9}" type="pres">
      <dgm:prSet presAssocID="{24FCECB0-B8BE-4A4D-BDE6-303D842CD3EA}" presName="FiveNodes_3" presStyleLbl="node1" presStyleIdx="2" presStyleCnt="5">
        <dgm:presLayoutVars>
          <dgm:bulletEnabled val="1"/>
        </dgm:presLayoutVars>
      </dgm:prSet>
      <dgm:spPr/>
    </dgm:pt>
    <dgm:pt modelId="{0339C0DE-5E34-6341-8CA1-77CDBACE1BB9}" type="pres">
      <dgm:prSet presAssocID="{24FCECB0-B8BE-4A4D-BDE6-303D842CD3EA}" presName="FiveNodes_4" presStyleLbl="node1" presStyleIdx="3" presStyleCnt="5">
        <dgm:presLayoutVars>
          <dgm:bulletEnabled val="1"/>
        </dgm:presLayoutVars>
      </dgm:prSet>
      <dgm:spPr/>
    </dgm:pt>
    <dgm:pt modelId="{2DB60432-9019-6A44-A46C-EC6C195E540B}" type="pres">
      <dgm:prSet presAssocID="{24FCECB0-B8BE-4A4D-BDE6-303D842CD3EA}" presName="FiveNodes_5" presStyleLbl="node1" presStyleIdx="4" presStyleCnt="5">
        <dgm:presLayoutVars>
          <dgm:bulletEnabled val="1"/>
        </dgm:presLayoutVars>
      </dgm:prSet>
      <dgm:spPr/>
    </dgm:pt>
    <dgm:pt modelId="{7A12A0EF-D6DA-BE45-83BA-14D291ECA351}" type="pres">
      <dgm:prSet presAssocID="{24FCECB0-B8BE-4A4D-BDE6-303D842CD3EA}" presName="FiveConn_1-2" presStyleLbl="fgAccFollowNode1" presStyleIdx="0" presStyleCnt="4">
        <dgm:presLayoutVars>
          <dgm:bulletEnabled val="1"/>
        </dgm:presLayoutVars>
      </dgm:prSet>
      <dgm:spPr/>
    </dgm:pt>
    <dgm:pt modelId="{9B6084C8-5DA6-094A-B3A1-7813AB234358}" type="pres">
      <dgm:prSet presAssocID="{24FCECB0-B8BE-4A4D-BDE6-303D842CD3EA}" presName="FiveConn_2-3" presStyleLbl="fgAccFollowNode1" presStyleIdx="1" presStyleCnt="4">
        <dgm:presLayoutVars>
          <dgm:bulletEnabled val="1"/>
        </dgm:presLayoutVars>
      </dgm:prSet>
      <dgm:spPr/>
    </dgm:pt>
    <dgm:pt modelId="{6A09F8FC-4A6A-174C-82C9-456579BDFD9B}" type="pres">
      <dgm:prSet presAssocID="{24FCECB0-B8BE-4A4D-BDE6-303D842CD3EA}" presName="FiveConn_3-4" presStyleLbl="fgAccFollowNode1" presStyleIdx="2" presStyleCnt="4">
        <dgm:presLayoutVars>
          <dgm:bulletEnabled val="1"/>
        </dgm:presLayoutVars>
      </dgm:prSet>
      <dgm:spPr/>
    </dgm:pt>
    <dgm:pt modelId="{6777107E-9D5B-B54C-B593-77CFCCDD4192}" type="pres">
      <dgm:prSet presAssocID="{24FCECB0-B8BE-4A4D-BDE6-303D842CD3EA}" presName="FiveConn_4-5" presStyleLbl="fgAccFollowNode1" presStyleIdx="3" presStyleCnt="4">
        <dgm:presLayoutVars>
          <dgm:bulletEnabled val="1"/>
        </dgm:presLayoutVars>
      </dgm:prSet>
      <dgm:spPr/>
    </dgm:pt>
    <dgm:pt modelId="{CBB95DC1-19FC-B345-AE17-60B5D9A7EDB5}" type="pres">
      <dgm:prSet presAssocID="{24FCECB0-B8BE-4A4D-BDE6-303D842CD3EA}" presName="FiveNodes_1_text" presStyleLbl="node1" presStyleIdx="4" presStyleCnt="5">
        <dgm:presLayoutVars>
          <dgm:bulletEnabled val="1"/>
        </dgm:presLayoutVars>
      </dgm:prSet>
      <dgm:spPr/>
    </dgm:pt>
    <dgm:pt modelId="{F3D1CF4D-C2DA-3643-BE2A-6D84335185ED}" type="pres">
      <dgm:prSet presAssocID="{24FCECB0-B8BE-4A4D-BDE6-303D842CD3EA}" presName="FiveNodes_2_text" presStyleLbl="node1" presStyleIdx="4" presStyleCnt="5">
        <dgm:presLayoutVars>
          <dgm:bulletEnabled val="1"/>
        </dgm:presLayoutVars>
      </dgm:prSet>
      <dgm:spPr/>
    </dgm:pt>
    <dgm:pt modelId="{B7DF8CFD-465F-3D40-A461-B30CA09244B6}" type="pres">
      <dgm:prSet presAssocID="{24FCECB0-B8BE-4A4D-BDE6-303D842CD3EA}" presName="FiveNodes_3_text" presStyleLbl="node1" presStyleIdx="4" presStyleCnt="5">
        <dgm:presLayoutVars>
          <dgm:bulletEnabled val="1"/>
        </dgm:presLayoutVars>
      </dgm:prSet>
      <dgm:spPr/>
    </dgm:pt>
    <dgm:pt modelId="{2C950D35-3D55-534B-9180-17C96BEC380E}" type="pres">
      <dgm:prSet presAssocID="{24FCECB0-B8BE-4A4D-BDE6-303D842CD3EA}" presName="FiveNodes_4_text" presStyleLbl="node1" presStyleIdx="4" presStyleCnt="5">
        <dgm:presLayoutVars>
          <dgm:bulletEnabled val="1"/>
        </dgm:presLayoutVars>
      </dgm:prSet>
      <dgm:spPr/>
    </dgm:pt>
    <dgm:pt modelId="{D23E642F-B106-1F43-B417-8235D154EC47}" type="pres">
      <dgm:prSet presAssocID="{24FCECB0-B8BE-4A4D-BDE6-303D842CD3E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A6BD309-D4E4-824D-8AB5-6EF15F7EA284}" type="presOf" srcId="{3D28A375-2B33-7D47-9AA9-1E631302D654}" destId="{D23E642F-B106-1F43-B417-8235D154EC47}" srcOrd="1" destOrd="0" presId="urn:microsoft.com/office/officeart/2005/8/layout/vProcess5"/>
    <dgm:cxn modelId="{332F7F25-CED0-C34A-AE5D-E7E3A2019216}" type="presOf" srcId="{92031CFC-F7C6-194C-B3FC-53F1F8DC482E}" destId="{5E65E3AF-B903-6F45-8869-DB051301E8E9}" srcOrd="0" destOrd="0" presId="urn:microsoft.com/office/officeart/2005/8/layout/vProcess5"/>
    <dgm:cxn modelId="{E8977A30-94D5-2047-9A3B-63A53EB8BCB1}" type="presOf" srcId="{24FCECB0-B8BE-4A4D-BDE6-303D842CD3EA}" destId="{93F22C5C-36B5-FA48-9859-42485CC9B530}" srcOrd="0" destOrd="0" presId="urn:microsoft.com/office/officeart/2005/8/layout/vProcess5"/>
    <dgm:cxn modelId="{D01F2338-9498-9C45-A611-21CD5E94BF90}" type="presOf" srcId="{92031CFC-F7C6-194C-B3FC-53F1F8DC482E}" destId="{B7DF8CFD-465F-3D40-A461-B30CA09244B6}" srcOrd="1" destOrd="0" presId="urn:microsoft.com/office/officeart/2005/8/layout/vProcess5"/>
    <dgm:cxn modelId="{D3633639-9AD9-264B-9AA9-C102DCE9A469}" type="presOf" srcId="{1DEBCB68-CD35-774C-A4A8-4B82D6809AF1}" destId="{6777107E-9D5B-B54C-B593-77CFCCDD4192}" srcOrd="0" destOrd="0" presId="urn:microsoft.com/office/officeart/2005/8/layout/vProcess5"/>
    <dgm:cxn modelId="{93C58C45-3E66-7E40-BCD8-DED33A772BBE}" type="presOf" srcId="{5669498A-4177-4E47-AA5F-E8E106D771BB}" destId="{61A6FFA6-E3E7-C944-BA9D-A88F933C37CE}" srcOrd="0" destOrd="0" presId="urn:microsoft.com/office/officeart/2005/8/layout/vProcess5"/>
    <dgm:cxn modelId="{95E6FE53-F57D-2640-B703-6F367CEA60E5}" type="presOf" srcId="{E6A9B20C-906C-5C44-A892-7EC4C51E487B}" destId="{CBB95DC1-19FC-B345-AE17-60B5D9A7EDB5}" srcOrd="1" destOrd="0" presId="urn:microsoft.com/office/officeart/2005/8/layout/vProcess5"/>
    <dgm:cxn modelId="{F9B89E5E-7DB4-1B45-BD08-D1341F9DD5FB}" type="presOf" srcId="{18F9EE3A-B6B4-A444-9A1D-257343C9C3B4}" destId="{0339C0DE-5E34-6341-8CA1-77CDBACE1BB9}" srcOrd="0" destOrd="0" presId="urn:microsoft.com/office/officeart/2005/8/layout/vProcess5"/>
    <dgm:cxn modelId="{28AD0561-C5EB-3E4E-B8E7-DD3EBE6F604B}" type="presOf" srcId="{3D28A375-2B33-7D47-9AA9-1E631302D654}" destId="{2DB60432-9019-6A44-A46C-EC6C195E540B}" srcOrd="0" destOrd="0" presId="urn:microsoft.com/office/officeart/2005/8/layout/vProcess5"/>
    <dgm:cxn modelId="{9D536765-D251-0B49-B162-29252E166FBF}" type="presOf" srcId="{18F9EE3A-B6B4-A444-9A1D-257343C9C3B4}" destId="{2C950D35-3D55-534B-9180-17C96BEC380E}" srcOrd="1" destOrd="0" presId="urn:microsoft.com/office/officeart/2005/8/layout/vProcess5"/>
    <dgm:cxn modelId="{D012947B-3226-7946-99D9-08EB40B9B88D}" type="presOf" srcId="{41DEC1B8-9AF7-8746-938A-29417CAD97C8}" destId="{9B6084C8-5DA6-094A-B3A1-7813AB234358}" srcOrd="0" destOrd="0" presId="urn:microsoft.com/office/officeart/2005/8/layout/vProcess5"/>
    <dgm:cxn modelId="{FB58007F-A4E2-0743-8989-E75B3EE5BDB4}" srcId="{24FCECB0-B8BE-4A4D-BDE6-303D842CD3EA}" destId="{18F9EE3A-B6B4-A444-9A1D-257343C9C3B4}" srcOrd="3" destOrd="0" parTransId="{F0D5F382-90AC-DF45-867D-9282FCFDCD39}" sibTransId="{1DEBCB68-CD35-774C-A4A8-4B82D6809AF1}"/>
    <dgm:cxn modelId="{48B36A96-DB05-CD4D-A6F4-79BA4887F6BD}" type="presOf" srcId="{65CF2ECC-6E4A-5C49-AD42-2BC7571EB5B5}" destId="{7A12A0EF-D6DA-BE45-83BA-14D291ECA351}" srcOrd="0" destOrd="0" presId="urn:microsoft.com/office/officeart/2005/8/layout/vProcess5"/>
    <dgm:cxn modelId="{D08A5298-C9EA-794C-8164-5C8DAC750CF5}" type="presOf" srcId="{E6A9B20C-906C-5C44-A892-7EC4C51E487B}" destId="{B0417A21-AE79-AF4B-B3B1-64C32E8AB233}" srcOrd="0" destOrd="0" presId="urn:microsoft.com/office/officeart/2005/8/layout/vProcess5"/>
    <dgm:cxn modelId="{1DAA85AB-53C6-5B4E-A902-C6368D6109E2}" type="presOf" srcId="{D16464C4-04FB-3A45-9612-46CB8930391F}" destId="{6A09F8FC-4A6A-174C-82C9-456579BDFD9B}" srcOrd="0" destOrd="0" presId="urn:microsoft.com/office/officeart/2005/8/layout/vProcess5"/>
    <dgm:cxn modelId="{C1FCBDB9-3CC7-354A-998C-3B022B1030A7}" type="presOf" srcId="{5669498A-4177-4E47-AA5F-E8E106D771BB}" destId="{F3D1CF4D-C2DA-3643-BE2A-6D84335185ED}" srcOrd="1" destOrd="0" presId="urn:microsoft.com/office/officeart/2005/8/layout/vProcess5"/>
    <dgm:cxn modelId="{E3362BD2-F026-6647-9645-D03EDDB98FDD}" srcId="{24FCECB0-B8BE-4A4D-BDE6-303D842CD3EA}" destId="{E6A9B20C-906C-5C44-A892-7EC4C51E487B}" srcOrd="0" destOrd="0" parTransId="{127D6188-6EA3-6C4D-A8E4-05FD6EC33777}" sibTransId="{65CF2ECC-6E4A-5C49-AD42-2BC7571EB5B5}"/>
    <dgm:cxn modelId="{CF0E38E6-3877-A649-A668-DBDB5473DE9F}" srcId="{24FCECB0-B8BE-4A4D-BDE6-303D842CD3EA}" destId="{5669498A-4177-4E47-AA5F-E8E106D771BB}" srcOrd="1" destOrd="0" parTransId="{B917462A-2FB2-1F40-9C9E-0025976CBD50}" sibTransId="{41DEC1B8-9AF7-8746-938A-29417CAD97C8}"/>
    <dgm:cxn modelId="{1FB383EB-EC6C-044A-9AE6-6207B110F08B}" srcId="{24FCECB0-B8BE-4A4D-BDE6-303D842CD3EA}" destId="{3D28A375-2B33-7D47-9AA9-1E631302D654}" srcOrd="4" destOrd="0" parTransId="{2284DBF1-6CF9-BD44-9261-30A3DA3B1B7E}" sibTransId="{AF856C66-47DD-1743-B554-5EE51D9ED693}"/>
    <dgm:cxn modelId="{982EE2F9-E4A3-1842-AA3A-0A5DD44C9554}" srcId="{24FCECB0-B8BE-4A4D-BDE6-303D842CD3EA}" destId="{92031CFC-F7C6-194C-B3FC-53F1F8DC482E}" srcOrd="2" destOrd="0" parTransId="{9460B7A6-1C42-244D-B46A-7A4BAC8CC26F}" sibTransId="{D16464C4-04FB-3A45-9612-46CB8930391F}"/>
    <dgm:cxn modelId="{7EF2C185-B22C-4248-91AE-CD1CCD0E1F73}" type="presParOf" srcId="{93F22C5C-36B5-FA48-9859-42485CC9B530}" destId="{32448FE1-8091-BB43-A383-8B6F2E03F4E1}" srcOrd="0" destOrd="0" presId="urn:microsoft.com/office/officeart/2005/8/layout/vProcess5"/>
    <dgm:cxn modelId="{CB817DB2-D610-A545-B0C5-94804BD28E95}" type="presParOf" srcId="{93F22C5C-36B5-FA48-9859-42485CC9B530}" destId="{B0417A21-AE79-AF4B-B3B1-64C32E8AB233}" srcOrd="1" destOrd="0" presId="urn:microsoft.com/office/officeart/2005/8/layout/vProcess5"/>
    <dgm:cxn modelId="{5237551C-60A8-CB47-AB7E-1208B893B87A}" type="presParOf" srcId="{93F22C5C-36B5-FA48-9859-42485CC9B530}" destId="{61A6FFA6-E3E7-C944-BA9D-A88F933C37CE}" srcOrd="2" destOrd="0" presId="urn:microsoft.com/office/officeart/2005/8/layout/vProcess5"/>
    <dgm:cxn modelId="{2D3563B8-E6DA-DC49-9DD2-6D5EE8A93D04}" type="presParOf" srcId="{93F22C5C-36B5-FA48-9859-42485CC9B530}" destId="{5E65E3AF-B903-6F45-8869-DB051301E8E9}" srcOrd="3" destOrd="0" presId="urn:microsoft.com/office/officeart/2005/8/layout/vProcess5"/>
    <dgm:cxn modelId="{2A298A46-350D-0147-B09F-B9D94CB51472}" type="presParOf" srcId="{93F22C5C-36B5-FA48-9859-42485CC9B530}" destId="{0339C0DE-5E34-6341-8CA1-77CDBACE1BB9}" srcOrd="4" destOrd="0" presId="urn:microsoft.com/office/officeart/2005/8/layout/vProcess5"/>
    <dgm:cxn modelId="{B02B5699-A16E-C244-AA73-920C544DC426}" type="presParOf" srcId="{93F22C5C-36B5-FA48-9859-42485CC9B530}" destId="{2DB60432-9019-6A44-A46C-EC6C195E540B}" srcOrd="5" destOrd="0" presId="urn:microsoft.com/office/officeart/2005/8/layout/vProcess5"/>
    <dgm:cxn modelId="{ABD9EA50-03DF-2B49-AC1D-7C310EB4ABF7}" type="presParOf" srcId="{93F22C5C-36B5-FA48-9859-42485CC9B530}" destId="{7A12A0EF-D6DA-BE45-83BA-14D291ECA351}" srcOrd="6" destOrd="0" presId="urn:microsoft.com/office/officeart/2005/8/layout/vProcess5"/>
    <dgm:cxn modelId="{C7C4C2EA-CA29-AB4B-886E-46C26CA2498A}" type="presParOf" srcId="{93F22C5C-36B5-FA48-9859-42485CC9B530}" destId="{9B6084C8-5DA6-094A-B3A1-7813AB234358}" srcOrd="7" destOrd="0" presId="urn:microsoft.com/office/officeart/2005/8/layout/vProcess5"/>
    <dgm:cxn modelId="{FD847760-5887-1347-9A8B-99D921045D62}" type="presParOf" srcId="{93F22C5C-36B5-FA48-9859-42485CC9B530}" destId="{6A09F8FC-4A6A-174C-82C9-456579BDFD9B}" srcOrd="8" destOrd="0" presId="urn:microsoft.com/office/officeart/2005/8/layout/vProcess5"/>
    <dgm:cxn modelId="{F2274378-AFF5-CE4F-8536-C00F60652551}" type="presParOf" srcId="{93F22C5C-36B5-FA48-9859-42485CC9B530}" destId="{6777107E-9D5B-B54C-B593-77CFCCDD4192}" srcOrd="9" destOrd="0" presId="urn:microsoft.com/office/officeart/2005/8/layout/vProcess5"/>
    <dgm:cxn modelId="{9533A1A5-6211-074E-AE0C-55ACCAEF4570}" type="presParOf" srcId="{93F22C5C-36B5-FA48-9859-42485CC9B530}" destId="{CBB95DC1-19FC-B345-AE17-60B5D9A7EDB5}" srcOrd="10" destOrd="0" presId="urn:microsoft.com/office/officeart/2005/8/layout/vProcess5"/>
    <dgm:cxn modelId="{9A9C55E7-F39A-864C-ACAC-483530DE14F3}" type="presParOf" srcId="{93F22C5C-36B5-FA48-9859-42485CC9B530}" destId="{F3D1CF4D-C2DA-3643-BE2A-6D84335185ED}" srcOrd="11" destOrd="0" presId="urn:microsoft.com/office/officeart/2005/8/layout/vProcess5"/>
    <dgm:cxn modelId="{03759281-4416-904E-9389-B8F7B7F30478}" type="presParOf" srcId="{93F22C5C-36B5-FA48-9859-42485CC9B530}" destId="{B7DF8CFD-465F-3D40-A461-B30CA09244B6}" srcOrd="12" destOrd="0" presId="urn:microsoft.com/office/officeart/2005/8/layout/vProcess5"/>
    <dgm:cxn modelId="{5A37569B-42A3-FA43-ABBF-A240F465618C}" type="presParOf" srcId="{93F22C5C-36B5-FA48-9859-42485CC9B530}" destId="{2C950D35-3D55-534B-9180-17C96BEC380E}" srcOrd="13" destOrd="0" presId="urn:microsoft.com/office/officeart/2005/8/layout/vProcess5"/>
    <dgm:cxn modelId="{1840E8D2-741F-A643-B715-599C5ECC2307}" type="presParOf" srcId="{93F22C5C-36B5-FA48-9859-42485CC9B530}" destId="{D23E642F-B106-1F43-B417-8235D154EC4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17A21-AE79-AF4B-B3B1-64C32E8AB233}">
      <dsp:nvSpPr>
        <dsp:cNvPr id="0" name=""/>
        <dsp:cNvSpPr/>
      </dsp:nvSpPr>
      <dsp:spPr>
        <a:xfrm>
          <a:off x="0" y="0"/>
          <a:ext cx="6000012" cy="85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2022.11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-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2023.04</a:t>
          </a:r>
          <a:r>
            <a:rPr lang="zh-CN" altLang="en-US" sz="2000" kern="1200" dirty="0"/>
            <a:t> ：广泛阅读相关领域文献，初步确定研究方向</a:t>
          </a:r>
        </a:p>
      </dsp:txBody>
      <dsp:txXfrm>
        <a:off x="25159" y="25159"/>
        <a:ext cx="4972578" cy="808684"/>
      </dsp:txXfrm>
    </dsp:sp>
    <dsp:sp modelId="{61A6FFA6-E3E7-C944-BA9D-A88F933C37CE}">
      <dsp:nvSpPr>
        <dsp:cNvPr id="0" name=""/>
        <dsp:cNvSpPr/>
      </dsp:nvSpPr>
      <dsp:spPr>
        <a:xfrm>
          <a:off x="448052" y="978308"/>
          <a:ext cx="6000012" cy="85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2023.05 - 2023.12 </a:t>
          </a:r>
          <a:r>
            <a:rPr lang="zh-CN" altLang="en-US" sz="2000" b="1" kern="1200" dirty="0"/>
            <a:t>：</a:t>
          </a:r>
          <a:r>
            <a:rPr lang="zh-CN" altLang="en-US" sz="2000" kern="1200" dirty="0"/>
            <a:t>进行初步实验，确定毕业题目和提纲</a:t>
          </a:r>
          <a:r>
            <a:rPr lang="en-US" altLang="zh-CN" sz="2000" kern="1200" dirty="0"/>
            <a:t> </a:t>
          </a:r>
          <a:endParaRPr lang="zh-CN" altLang="en-US" sz="2000" kern="1200" dirty="0"/>
        </a:p>
      </dsp:txBody>
      <dsp:txXfrm>
        <a:off x="473211" y="1003467"/>
        <a:ext cx="4943289" cy="808684"/>
      </dsp:txXfrm>
    </dsp:sp>
    <dsp:sp modelId="{5E65E3AF-B903-6F45-8869-DB051301E8E9}">
      <dsp:nvSpPr>
        <dsp:cNvPr id="0" name=""/>
        <dsp:cNvSpPr/>
      </dsp:nvSpPr>
      <dsp:spPr>
        <a:xfrm>
          <a:off x="896105" y="1956617"/>
          <a:ext cx="6000012" cy="85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2024.01 - 2024.07</a:t>
          </a:r>
          <a:r>
            <a:rPr lang="zh-CN" altLang="en-US" sz="2000" b="1" kern="1200" dirty="0"/>
            <a:t>：</a:t>
          </a:r>
          <a:r>
            <a:rPr lang="en-US" altLang="zh-CN" sz="2000" b="1" kern="1200" dirty="0"/>
            <a:t> </a:t>
          </a:r>
          <a:r>
            <a:rPr lang="zh-CN" altLang="en-US" sz="2000" kern="1200" dirty="0"/>
            <a:t>进行实验</a:t>
          </a:r>
        </a:p>
      </dsp:txBody>
      <dsp:txXfrm>
        <a:off x="921264" y="1981776"/>
        <a:ext cx="4943289" cy="808684"/>
      </dsp:txXfrm>
    </dsp:sp>
    <dsp:sp modelId="{0339C0DE-5E34-6341-8CA1-77CDBACE1BB9}">
      <dsp:nvSpPr>
        <dsp:cNvPr id="0" name=""/>
        <dsp:cNvSpPr/>
      </dsp:nvSpPr>
      <dsp:spPr>
        <a:xfrm>
          <a:off x="1344158" y="2934926"/>
          <a:ext cx="6000012" cy="85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2024.08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-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2025.03</a:t>
          </a:r>
          <a:r>
            <a:rPr lang="zh-CN" altLang="en-US" sz="2000" b="1" kern="1200" dirty="0"/>
            <a:t> ：</a:t>
          </a:r>
          <a:r>
            <a:rPr lang="zh-CN" altLang="en-US" sz="2000" kern="1200" dirty="0"/>
            <a:t>补充、整理和撰写论文</a:t>
          </a:r>
        </a:p>
      </dsp:txBody>
      <dsp:txXfrm>
        <a:off x="1369317" y="2960085"/>
        <a:ext cx="4943289" cy="808684"/>
      </dsp:txXfrm>
    </dsp:sp>
    <dsp:sp modelId="{2DB60432-9019-6A44-A46C-EC6C195E540B}">
      <dsp:nvSpPr>
        <dsp:cNvPr id="0" name=""/>
        <dsp:cNvSpPr/>
      </dsp:nvSpPr>
      <dsp:spPr>
        <a:xfrm>
          <a:off x="1792211" y="3913235"/>
          <a:ext cx="6000012" cy="85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2025.03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-</a:t>
          </a:r>
          <a:r>
            <a:rPr lang="zh-CN" altLang="en-US" sz="2000" b="1" kern="1200" dirty="0"/>
            <a:t> </a:t>
          </a:r>
          <a:r>
            <a:rPr lang="en-US" altLang="zh-CN" sz="2000" b="1" kern="1200" dirty="0"/>
            <a:t>2025.04</a:t>
          </a:r>
          <a:r>
            <a:rPr lang="zh-CN" altLang="en-US" sz="2000" kern="1200" dirty="0"/>
            <a:t> ：修改、校对论文并准备论文答辩</a:t>
          </a:r>
        </a:p>
      </dsp:txBody>
      <dsp:txXfrm>
        <a:off x="1817370" y="3938394"/>
        <a:ext cx="4943289" cy="808684"/>
      </dsp:txXfrm>
    </dsp:sp>
    <dsp:sp modelId="{7A12A0EF-D6DA-BE45-83BA-14D291ECA351}">
      <dsp:nvSpPr>
        <dsp:cNvPr id="0" name=""/>
        <dsp:cNvSpPr/>
      </dsp:nvSpPr>
      <dsp:spPr>
        <a:xfrm>
          <a:off x="5441660" y="627549"/>
          <a:ext cx="558351" cy="55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567289" y="627549"/>
        <a:ext cx="307093" cy="420159"/>
      </dsp:txXfrm>
    </dsp:sp>
    <dsp:sp modelId="{9B6084C8-5DA6-094A-B3A1-7813AB234358}">
      <dsp:nvSpPr>
        <dsp:cNvPr id="0" name=""/>
        <dsp:cNvSpPr/>
      </dsp:nvSpPr>
      <dsp:spPr>
        <a:xfrm>
          <a:off x="5889713" y="1605858"/>
          <a:ext cx="558351" cy="55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015342" y="1605858"/>
        <a:ext cx="307093" cy="420159"/>
      </dsp:txXfrm>
    </dsp:sp>
    <dsp:sp modelId="{6A09F8FC-4A6A-174C-82C9-456579BDFD9B}">
      <dsp:nvSpPr>
        <dsp:cNvPr id="0" name=""/>
        <dsp:cNvSpPr/>
      </dsp:nvSpPr>
      <dsp:spPr>
        <a:xfrm>
          <a:off x="6337766" y="2569850"/>
          <a:ext cx="558351" cy="55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463395" y="2569850"/>
        <a:ext cx="307093" cy="420159"/>
      </dsp:txXfrm>
    </dsp:sp>
    <dsp:sp modelId="{6777107E-9D5B-B54C-B593-77CFCCDD4192}">
      <dsp:nvSpPr>
        <dsp:cNvPr id="0" name=""/>
        <dsp:cNvSpPr/>
      </dsp:nvSpPr>
      <dsp:spPr>
        <a:xfrm>
          <a:off x="6785819" y="3557703"/>
          <a:ext cx="558351" cy="55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911448" y="3557703"/>
        <a:ext cx="307093" cy="420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1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5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2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1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4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1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517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8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624263" y="5002530"/>
            <a:ext cx="4943475" cy="400050"/>
            <a:chOff x="5250" y="7800"/>
            <a:chExt cx="7785" cy="630"/>
          </a:xfrm>
        </p:grpSpPr>
        <p:sp>
          <p:nvSpPr>
            <p:cNvPr id="20" name="TextBox 10"/>
            <p:cNvSpPr txBox="1"/>
            <p:nvPr/>
          </p:nvSpPr>
          <p:spPr>
            <a:xfrm>
              <a:off x="9917" y="7800"/>
              <a:ext cx="3118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答辩人：刘柄汐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5250" y="7800"/>
              <a:ext cx="321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导师：蒋芸 教授</a:t>
              </a:r>
            </a:p>
          </p:txBody>
        </p:sp>
      </p:grpSp>
      <p:pic>
        <p:nvPicPr>
          <p:cNvPr id="23" name="图片 22" descr="E:\未标题-1.png未标题-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51780" y="1116965"/>
            <a:ext cx="1488440" cy="14884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4E2358-4673-AD17-F81F-92191AE0BFD2}"/>
              </a:ext>
            </a:extLst>
          </p:cNvPr>
          <p:cNvSpPr txBox="1"/>
          <p:nvPr/>
        </p:nvSpPr>
        <p:spPr>
          <a:xfrm>
            <a:off x="1097153" y="3429000"/>
            <a:ext cx="99976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uppy SC" panose="020F0603040207020204" pitchFamily="34" charset="-122"/>
              </a:rPr>
              <a:t>基于点云数据表示的磁共振图像分割方法的研究与应用</a:t>
            </a:r>
          </a:p>
          <a:p>
            <a:pPr algn="ctr"/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uppy SC" panose="020F0603040207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1"/>
          <p:cNvSpPr txBox="1"/>
          <p:nvPr/>
        </p:nvSpPr>
        <p:spPr>
          <a:xfrm>
            <a:off x="1001625" y="212819"/>
            <a:ext cx="23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参考文献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6350C-71F8-14B2-6104-6A21889B6F3A}"/>
              </a:ext>
            </a:extLst>
          </p:cNvPr>
          <p:cNvSpPr txBox="1"/>
          <p:nvPr/>
        </p:nvSpPr>
        <p:spPr>
          <a:xfrm>
            <a:off x="211873" y="935770"/>
            <a:ext cx="1170566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Ronneberger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O, Fischer P,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Brox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T. U-net: Convolutional networks for biomedical image segmentation[C]//Medical Image Computing and Computer-Assisted Intervention–MICCAI 2015: 18th International Conference, Munich, Germany, October 5-9, 2015, Proceedings, Part III 18. Springer International Publishing, 2015: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Milletari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Navab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N, Ahmadi S A. V-net: Fully convolutional neural networks for volumetric medical image segmentation[C]//2016 fourth international conference on 3D vision (3DV).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2016: 565-571.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Oktay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Schlemper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Folgoc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 L, et al. Attention u-net: Learning where to look for the pancreas[J].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arXiv:1804.03999, 2018.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Isensee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Jäger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F, Full P M, et al.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nnU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-Net for brain tumor segmentation[C]//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Brainlesion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Glioma, Multiple Sclerosis, Stroke and Traumatic Brain Injuries: 6th International Workshop,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BrainLes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2020, Held in Conjunction with MICCAI 2020, Lima, Peru, October 4, 2020, Revised Selected Papers, Part II 6. Springer International Publishing, 2021: 118-132.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Hatamizadeh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Tang Y, Nath V, et al.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Transformers for 3d medical image segmentation[C]//Proceedings of the IEEE/CVF winter conference on applications of computer vision. 2022: 574-584.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[6]. Cao H, Wang Y, Chen J, et al. Swin-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Unet-like pure transformer for medical image segmentation[C]//European conference on computer vision. Cham: [13]. Springer Nature Switzerland, 2022: 205-218.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[7]. Chen J, Lu Y, Yu Q, et al.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Transformers make strong encoders for medical image segmentation[J].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arXiv:2102.04306, 2021.</a:t>
            </a:r>
          </a:p>
          <a:p>
            <a:pPr indent="-781200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[8]. Shin H, Kim H, Kim S, et al. SDC-UDA: Volumetric Unsupervised Domain Adaptation Framework for Slice-Direction Continuous Cross-Modality Medical Image Segmentation[C]//Proceedings of the IEEE/CVF Conference on Computer Vision and Pattern Recognition. 2023: 7412-7421.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5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6472" y="2996175"/>
            <a:ext cx="7879056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恳请各位老师批评指正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E:\未标题-1.png未标题-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51780" y="1107440"/>
            <a:ext cx="1488440" cy="148844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B64FAE3-3B4A-BD5F-5089-9261BC96CECC}"/>
              </a:ext>
            </a:extLst>
          </p:cNvPr>
          <p:cNvGrpSpPr/>
          <p:nvPr/>
        </p:nvGrpSpPr>
        <p:grpSpPr>
          <a:xfrm>
            <a:off x="3714115" y="4983480"/>
            <a:ext cx="4763770" cy="369570"/>
            <a:chOff x="5250" y="7800"/>
            <a:chExt cx="7502" cy="582"/>
          </a:xfrm>
        </p:grpSpPr>
        <p:sp>
          <p:nvSpPr>
            <p:cNvPr id="3" name="TextBox 10">
              <a:extLst>
                <a:ext uri="{FF2B5EF4-FFF2-40B4-BE49-F238E27FC236}">
                  <a16:creationId xmlns:a16="http://schemas.microsoft.com/office/drawing/2014/main" id="{24E93F61-4863-4B8D-CD5A-8BCE5351F14A}"/>
                </a:ext>
              </a:extLst>
            </p:cNvPr>
            <p:cNvSpPr txBox="1"/>
            <p:nvPr/>
          </p:nvSpPr>
          <p:spPr>
            <a:xfrm>
              <a:off x="9917" y="7800"/>
              <a:ext cx="283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答辩人：刘柄汐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892496D3-370F-A8DD-6036-77599FF31013}"/>
                </a:ext>
              </a:extLst>
            </p:cNvPr>
            <p:cNvSpPr txBox="1"/>
            <p:nvPr/>
          </p:nvSpPr>
          <p:spPr>
            <a:xfrm>
              <a:off x="5250" y="7800"/>
              <a:ext cx="294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导师：蒋芸 教授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64796" y="3034352"/>
            <a:ext cx="3262407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感谢观看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E:\未标题-1.png未标题-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51780" y="1107440"/>
            <a:ext cx="1488440" cy="148844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B64FAE3-3B4A-BD5F-5089-9261BC96CECC}"/>
              </a:ext>
            </a:extLst>
          </p:cNvPr>
          <p:cNvGrpSpPr/>
          <p:nvPr/>
        </p:nvGrpSpPr>
        <p:grpSpPr>
          <a:xfrm>
            <a:off x="3714115" y="4983480"/>
            <a:ext cx="4763770" cy="369570"/>
            <a:chOff x="5250" y="7800"/>
            <a:chExt cx="7502" cy="582"/>
          </a:xfrm>
        </p:grpSpPr>
        <p:sp>
          <p:nvSpPr>
            <p:cNvPr id="3" name="TextBox 10">
              <a:extLst>
                <a:ext uri="{FF2B5EF4-FFF2-40B4-BE49-F238E27FC236}">
                  <a16:creationId xmlns:a16="http://schemas.microsoft.com/office/drawing/2014/main" id="{24E93F61-4863-4B8D-CD5A-8BCE5351F14A}"/>
                </a:ext>
              </a:extLst>
            </p:cNvPr>
            <p:cNvSpPr txBox="1"/>
            <p:nvPr/>
          </p:nvSpPr>
          <p:spPr>
            <a:xfrm>
              <a:off x="9917" y="7800"/>
              <a:ext cx="283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答辩人：刘柄汐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892496D3-370F-A8DD-6036-77599FF31013}"/>
                </a:ext>
              </a:extLst>
            </p:cNvPr>
            <p:cNvSpPr txBox="1"/>
            <p:nvPr/>
          </p:nvSpPr>
          <p:spPr>
            <a:xfrm>
              <a:off x="5250" y="7800"/>
              <a:ext cx="294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导师：蒋芸 教授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742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19664" y="358411"/>
            <a:ext cx="1569636" cy="646317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36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5" name="矩形 4"/>
          <p:cNvSpPr/>
          <p:nvPr/>
        </p:nvSpPr>
        <p:spPr>
          <a:xfrm>
            <a:off x="5123896" y="85098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5173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V="1">
            <a:off x="5520019" y="1312035"/>
            <a:ext cx="768927" cy="1"/>
          </a:xfrm>
          <a:prstGeom prst="line">
            <a:avLst/>
          </a:prstGeom>
          <a:ln w="38100">
            <a:solidFill>
              <a:srgbClr val="44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1"/>
          <p:cNvSpPr txBox="1"/>
          <p:nvPr/>
        </p:nvSpPr>
        <p:spPr>
          <a:xfrm>
            <a:off x="4369963" y="1594343"/>
            <a:ext cx="34520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选题背景与意义</a:t>
            </a:r>
          </a:p>
        </p:txBody>
      </p:sp>
      <p:sp>
        <p:nvSpPr>
          <p:cNvPr id="25" name="TextBox 32"/>
          <p:cNvSpPr txBox="1"/>
          <p:nvPr/>
        </p:nvSpPr>
        <p:spPr>
          <a:xfrm>
            <a:off x="4369963" y="2553590"/>
            <a:ext cx="34520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研究现状</a:t>
            </a:r>
          </a:p>
        </p:txBody>
      </p:sp>
      <p:sp>
        <p:nvSpPr>
          <p:cNvPr id="27" name="TextBox 34"/>
          <p:cNvSpPr txBox="1"/>
          <p:nvPr/>
        </p:nvSpPr>
        <p:spPr>
          <a:xfrm>
            <a:off x="4369963" y="3512837"/>
            <a:ext cx="46859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研究内容与重难点分析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4369963" y="4472084"/>
            <a:ext cx="30664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进度安排</a:t>
            </a:r>
          </a:p>
        </p:txBody>
      </p:sp>
      <p:sp>
        <p:nvSpPr>
          <p:cNvPr id="2" name="TextBox 35">
            <a:extLst>
              <a:ext uri="{FF2B5EF4-FFF2-40B4-BE49-F238E27FC236}">
                <a16:creationId xmlns:a16="http://schemas.microsoft.com/office/drawing/2014/main" id="{65EBACB9-4735-73A5-B7A0-BD6A5B488EBA}"/>
              </a:ext>
            </a:extLst>
          </p:cNvPr>
          <p:cNvSpPr txBox="1"/>
          <p:nvPr/>
        </p:nvSpPr>
        <p:spPr>
          <a:xfrm>
            <a:off x="4369963" y="5431331"/>
            <a:ext cx="30664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写作提纲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1"/>
          <p:cNvSpPr txBox="1"/>
          <p:nvPr/>
        </p:nvSpPr>
        <p:spPr>
          <a:xfrm>
            <a:off x="1001625" y="212819"/>
            <a:ext cx="400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选题背景与意义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E108D36-8B0A-93CA-9305-430D1165ADE5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242F8B8-1361-3F63-1674-2529B8720666}"/>
              </a:ext>
            </a:extLst>
          </p:cNvPr>
          <p:cNvSpPr txBox="1"/>
          <p:nvPr/>
        </p:nvSpPr>
        <p:spPr>
          <a:xfrm>
            <a:off x="1278162" y="7311129"/>
            <a:ext cx="8740048" cy="13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神经胶质瘤是成年患者最常见的原始脑肿瘤，具有不同程度的侵袭性。要全面评估肿瘤的异质性，需要进行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磁共振成像（MRI）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，通常使用以下序列：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T1加权序列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（T1）、使用钆造影剂的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T1加权对比增强序列（T1Gd）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T2加权序列（T2）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液体衰减反转恢复（FLAIR）序列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。如下图所示：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4A4694-3BDA-8F67-D5D4-8581B959548C}"/>
              </a:ext>
            </a:extLst>
          </p:cNvPr>
          <p:cNvSpPr txBox="1"/>
          <p:nvPr/>
        </p:nvSpPr>
        <p:spPr>
          <a:xfrm>
            <a:off x="2587057" y="2730186"/>
            <a:ext cx="8740047" cy="13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脑肿瘤的磁共振成像分割被认为是医学领域最难的分割问题之一。与此同时，准确的肿瘤的分割能够极大程度上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辅助诊断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制定治疗计划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治疗反应监测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，从而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显著提高医疗质量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56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此外，对肿瘤及相关亚区域进行分割还能识别新型成像生物标记物，进而实现更精确、更可靠的疾病分层和治疗反应预测。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BDC810CF-A7CC-0554-0020-C1436FB7F49C}"/>
              </a:ext>
            </a:extLst>
          </p:cNvPr>
          <p:cNvSpPr/>
          <p:nvPr/>
        </p:nvSpPr>
        <p:spPr>
          <a:xfrm>
            <a:off x="794665" y="1255930"/>
            <a:ext cx="1380742" cy="690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35A18407-2875-874A-2BB2-3A5B9B735FB7}"/>
              </a:ext>
            </a:extLst>
          </p:cNvPr>
          <p:cNvSpPr/>
          <p:nvPr/>
        </p:nvSpPr>
        <p:spPr>
          <a:xfrm>
            <a:off x="794665" y="3038713"/>
            <a:ext cx="1380742" cy="690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意义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6178A5-50D7-C622-D84F-D1D63882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058" y="1080632"/>
            <a:ext cx="9218136" cy="139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ts val="25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图像分割在定量医学图像分析中起着重要作用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，因为它通常是解剖结构分析的第一步</a:t>
            </a:r>
            <a:r>
              <a:rPr kumimoji="0" lang="zh-CN" altLang="zh-CN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。而人体内的疾病诊断通常需要不同的医学成像技术，例如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CT成像、磁共振成像（MRI）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等。人体2/3的重量为水分，如此高的比例正是磁共振成像技术能被广泛应用于医学诊断的基础。人体内器官和组织中的水分并不相同，很多疾病的病理过程会导致水分形态的变化，即可由磁共振图像反应出来。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2B460-5673-4288-0921-A72EEF259299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33" y="4175613"/>
            <a:ext cx="4679873" cy="21428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99027A-0F10-DA4F-C564-44DCCA107099}"/>
              </a:ext>
            </a:extLst>
          </p:cNvPr>
          <p:cNvSpPr txBox="1"/>
          <p:nvPr/>
        </p:nvSpPr>
        <p:spPr>
          <a:xfrm>
            <a:off x="2906711" y="636630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四种成像序列的切面图和原始标签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1001625" y="212819"/>
            <a:ext cx="210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研究现状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02CC490A-AFE8-E737-6736-507AEB1A4CAD}"/>
              </a:ext>
            </a:extLst>
          </p:cNvPr>
          <p:cNvSpPr/>
          <p:nvPr/>
        </p:nvSpPr>
        <p:spPr>
          <a:xfrm>
            <a:off x="1252092" y="4913123"/>
            <a:ext cx="1872867" cy="713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深度学习方法的缺陷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92C755-4AD7-93C2-1295-99CA93EFD7F8}"/>
              </a:ext>
            </a:extLst>
          </p:cNvPr>
          <p:cNvSpPr txBox="1"/>
          <p:nvPr/>
        </p:nvSpPr>
        <p:spPr>
          <a:xfrm>
            <a:off x="883119" y="1354640"/>
            <a:ext cx="10425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U-Net(2015)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Unet++(2018), V-Net(2017)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[2]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Attention U-Net(2018)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,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nnU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-Net(2020)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[4]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UNETR(2022)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[5]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Swin-Unet(2021)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[6]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TransUNet(2021)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[7]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U-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Netmer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(2023),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nnFormer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(2022),SDC-UDA(2023)</a:t>
            </a:r>
            <a:r>
              <a:rPr kumimoji="1"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[8]</a:t>
            </a: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深度学习的方法，几乎采用了基于全卷积神经网络（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FCNN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）的方法，并采用了高度对称的“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”型架构，这种架构在过去一直主导着医学分割任务的设计范式 ，并且已经取得了理想的结果。基于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的方法具有强大的长距离依赖建模能力，并能捕捉全局上下文。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Vision Transformer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）及其变体在训练代理任务方面表现出卓越的能力，这些任务可转移到下游任务中。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6A15E1-66F0-3B9F-A836-8833009C659A}"/>
              </a:ext>
            </a:extLst>
          </p:cNvPr>
          <p:cNvSpPr txBox="1"/>
          <p:nvPr/>
        </p:nvSpPr>
        <p:spPr>
          <a:xfrm>
            <a:off x="3464806" y="4835160"/>
            <a:ext cx="7906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可解释性差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三维医学图像中的体素不可避免地增加了图像的维度和分辨率，从而增加了图像分割的复杂性。因此，处理三维图像的训练必须考虑复杂性和模型大小问题</a:t>
            </a:r>
          </a:p>
        </p:txBody>
      </p:sp>
    </p:spTree>
    <p:extLst>
      <p:ext uri="{BB962C8B-B14F-4D97-AF65-F5344CB8AC3E}">
        <p14:creationId xmlns:p14="http://schemas.microsoft.com/office/powerpoint/2010/main" val="28838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1001625" y="212819"/>
            <a:ext cx="427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研究内容与重难点分析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385C4D3-5E29-8E7D-F474-1F8A3EBFC522}"/>
              </a:ext>
            </a:extLst>
          </p:cNvPr>
          <p:cNvSpPr/>
          <p:nvPr/>
        </p:nvSpPr>
        <p:spPr>
          <a:xfrm>
            <a:off x="681052" y="1354640"/>
            <a:ext cx="2181222" cy="690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研究目标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E74D5-C08C-B741-0774-AAEEA1A3737B}"/>
              </a:ext>
            </a:extLst>
          </p:cNvPr>
          <p:cNvSpPr txBox="1"/>
          <p:nvPr/>
        </p:nvSpPr>
        <p:spPr>
          <a:xfrm>
            <a:off x="3047874" y="1070104"/>
            <a:ext cx="7907594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拟研究一种</a:t>
            </a:r>
            <a:r>
              <a:rPr lang="zh-CN" altLang="zh-CN" sz="1600" b="1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基于点云</a:t>
            </a:r>
            <a:r>
              <a:rPr lang="zh-CN" altLang="en-US" sz="1600" b="1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数据表示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的磁共振成像</a:t>
            </a:r>
            <a:r>
              <a:rPr lang="zh-CN" altLang="en-US" sz="16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的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深度学习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分割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模型，用于医学影像背景下的磁共振成像的肿瘤分割，旨在使该模型能够在深度学习分割</a:t>
            </a:r>
            <a:r>
              <a:rPr lang="zh-CN" altLang="en-US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技术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的帮助下实现精确的辅助临床医生进行患者治疗或疾病诊断的目标。</a:t>
            </a:r>
            <a:endParaRPr lang="zh-CN" altLang="zh-CN" sz="20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D19BCA1-A784-175D-FDF1-975BBD27250C}"/>
              </a:ext>
            </a:extLst>
          </p:cNvPr>
          <p:cNvSpPr/>
          <p:nvPr/>
        </p:nvSpPr>
        <p:spPr>
          <a:xfrm>
            <a:off x="1858171" y="3155147"/>
            <a:ext cx="2379406" cy="1337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三维医学图像中的体素不可避免地增加了图像的维度和分辨率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FE7DDFD-ACFA-FA5B-B7EF-54993741BA7A}"/>
              </a:ext>
            </a:extLst>
          </p:cNvPr>
          <p:cNvSpPr/>
          <p:nvPr/>
        </p:nvSpPr>
        <p:spPr>
          <a:xfrm>
            <a:off x="1858171" y="5254332"/>
            <a:ext cx="2379406" cy="1337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点云网络对医学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图像进行分割的方法很少</a:t>
            </a:r>
            <a:endParaRPr kumimoji="1" lang="zh-CN" alt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9F73817D-3A25-703D-ABEE-0B2FDE2C617F}"/>
              </a:ext>
            </a:extLst>
          </p:cNvPr>
          <p:cNvSpPr/>
          <p:nvPr/>
        </p:nvSpPr>
        <p:spPr>
          <a:xfrm>
            <a:off x="4934179" y="3668259"/>
            <a:ext cx="2043590" cy="296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49F41A03-6DDB-C4E1-9376-DD7B256A9BF0}"/>
              </a:ext>
            </a:extLst>
          </p:cNvPr>
          <p:cNvSpPr/>
          <p:nvPr/>
        </p:nvSpPr>
        <p:spPr>
          <a:xfrm>
            <a:off x="4934179" y="5774794"/>
            <a:ext cx="2043590" cy="296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179AB02-313F-ABF0-6960-18F6DE5C3D44}"/>
              </a:ext>
            </a:extLst>
          </p:cNvPr>
          <p:cNvSpPr/>
          <p:nvPr/>
        </p:nvSpPr>
        <p:spPr>
          <a:xfrm>
            <a:off x="1061522" y="3591121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1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181FD6-F749-4A47-CE24-759C956E7239}"/>
              </a:ext>
            </a:extLst>
          </p:cNvPr>
          <p:cNvSpPr/>
          <p:nvPr/>
        </p:nvSpPr>
        <p:spPr>
          <a:xfrm>
            <a:off x="1061522" y="5690306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2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96E7D7D-58DC-A7DD-D4C5-E2D959331D3C}"/>
              </a:ext>
            </a:extLst>
          </p:cNvPr>
          <p:cNvSpPr/>
          <p:nvPr/>
        </p:nvSpPr>
        <p:spPr>
          <a:xfrm>
            <a:off x="7674371" y="3325186"/>
            <a:ext cx="2379406" cy="9012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3D</a:t>
            </a:r>
            <a:r>
              <a:rPr lang="zh-CN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磁共振成像采样成点云数据</a:t>
            </a:r>
            <a:r>
              <a:rPr lang="zh-CN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73545F0-ED12-9A38-21B9-E48BD8BE2CB6}"/>
              </a:ext>
            </a:extLst>
          </p:cNvPr>
          <p:cNvSpPr/>
          <p:nvPr/>
        </p:nvSpPr>
        <p:spPr>
          <a:xfrm>
            <a:off x="7674375" y="5465105"/>
            <a:ext cx="2379406" cy="9012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设计一个针对医学点云的分割网络</a:t>
            </a:r>
            <a:r>
              <a:rPr lang="zh-CN" altLang="zh-CN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1E5D89-A752-DCFD-28B5-220072A138ED}"/>
              </a:ext>
            </a:extLst>
          </p:cNvPr>
          <p:cNvSpPr txBox="1"/>
          <p:nvPr/>
        </p:nvSpPr>
        <p:spPr>
          <a:xfrm>
            <a:off x="5247990" y="3406455"/>
            <a:ext cx="1143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 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2F512E-F837-8317-DAF1-529D82504CB0}"/>
              </a:ext>
            </a:extLst>
          </p:cNvPr>
          <p:cNvSpPr txBox="1"/>
          <p:nvPr/>
        </p:nvSpPr>
        <p:spPr>
          <a:xfrm>
            <a:off x="5384171" y="5465105"/>
            <a:ext cx="1143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 </a:t>
            </a:r>
            <a:endParaRPr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2313CF7D-9E1F-B1C1-FB5F-C05E6DFC9DF8}"/>
              </a:ext>
            </a:extLst>
          </p:cNvPr>
          <p:cNvSpPr/>
          <p:nvPr/>
        </p:nvSpPr>
        <p:spPr>
          <a:xfrm>
            <a:off x="4458886" y="2394343"/>
            <a:ext cx="3001859" cy="42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重点问题及拟解决方案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91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1001625" y="212819"/>
            <a:ext cx="427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研究内容与重难点分析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D19BCA1-A784-175D-FDF1-975BBD27250C}"/>
              </a:ext>
            </a:extLst>
          </p:cNvPr>
          <p:cNvSpPr/>
          <p:nvPr/>
        </p:nvSpPr>
        <p:spPr>
          <a:xfrm>
            <a:off x="1616742" y="2013016"/>
            <a:ext cx="9356058" cy="1133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设计一个适合的采样方法，能够将 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 MRI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图像采样为点云数据同时</a:t>
            </a:r>
            <a:r>
              <a:rPr kumimoji="1"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也保存了相关的信息。 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FE7DDFD-ACFA-FA5B-B7EF-54993741BA7A}"/>
              </a:ext>
            </a:extLst>
          </p:cNvPr>
          <p:cNvSpPr/>
          <p:nvPr/>
        </p:nvSpPr>
        <p:spPr>
          <a:xfrm>
            <a:off x="1616742" y="4125806"/>
            <a:ext cx="9356058" cy="1133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根据点云数据表示的特征设计一个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针对于医学点云的分割网络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，使得网络能够更好的捕获点云数据的表征信息。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179AB02-313F-ABF0-6960-18F6DE5C3D44}"/>
              </a:ext>
            </a:extLst>
          </p:cNvPr>
          <p:cNvSpPr/>
          <p:nvPr/>
        </p:nvSpPr>
        <p:spPr>
          <a:xfrm>
            <a:off x="1001625" y="2346923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1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181FD6-F749-4A47-CE24-759C956E7239}"/>
              </a:ext>
            </a:extLst>
          </p:cNvPr>
          <p:cNvSpPr/>
          <p:nvPr/>
        </p:nvSpPr>
        <p:spPr>
          <a:xfrm>
            <a:off x="982979" y="4459713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2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2313CF7D-9E1F-B1C1-FB5F-C05E6DFC9DF8}"/>
              </a:ext>
            </a:extLst>
          </p:cNvPr>
          <p:cNvSpPr/>
          <p:nvPr/>
        </p:nvSpPr>
        <p:spPr>
          <a:xfrm>
            <a:off x="866888" y="1190972"/>
            <a:ext cx="1162634" cy="42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难点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9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F3DDD04-96B1-736C-C4A3-CF2A48915835}"/>
              </a:ext>
            </a:extLst>
          </p:cNvPr>
          <p:cNvSpPr/>
          <p:nvPr/>
        </p:nvSpPr>
        <p:spPr>
          <a:xfrm>
            <a:off x="2377234" y="1277963"/>
            <a:ext cx="7223966" cy="21179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拟提出一种基于点云数据表示的</a:t>
            </a:r>
            <a:r>
              <a:rPr kumimoji="1"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kumimoji="1"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医学图像分割网络</a:t>
            </a:r>
            <a:endParaRPr kumimoji="1"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拟提出一种点云数据的采样方案，将体素医学数据采样为点云数据，根据实际数据集的大小设置采样点数</a:t>
            </a:r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拟提出一个密集编码器和稀疏编码器分别进行特征提取，捕获密集和稀疏的表征信息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4FD98CB-3B7C-A01D-7A92-BD3BEE025B21}"/>
              </a:ext>
            </a:extLst>
          </p:cNvPr>
          <p:cNvSpPr/>
          <p:nvPr/>
        </p:nvSpPr>
        <p:spPr>
          <a:xfrm>
            <a:off x="2377234" y="3771191"/>
            <a:ext cx="7223966" cy="22561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拟提出</a:t>
            </a:r>
            <a:r>
              <a:rPr lang="zh-CN" altLang="zh-CN" sz="2000" b="1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基于自监督点云的磁共振图像预训练分割方法</a:t>
            </a:r>
            <a:endParaRPr lang="en-US" altLang="zh-CN" sz="2000" b="1" kern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Helvetica" pitchFamily="2" charset="0"/>
            </a:endParaRPr>
          </a:p>
          <a:p>
            <a:endParaRPr lang="en-US" altLang="zh-CN" sz="2000" b="1" kern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Helvetica" pitchFamily="2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拟提出一种新的预训练代理任务，学习无标注点云数据的特征信息</a:t>
            </a:r>
            <a:endParaRPr kumimoji="1" lang="en-US" altLang="zh-CN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zh-CN" altLang="en-US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拟将预训练好的网络用在多个医学的下游任务，进行评估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732EEE-E945-1675-0779-F58FEE7C0892}"/>
              </a:ext>
            </a:extLst>
          </p:cNvPr>
          <p:cNvSpPr/>
          <p:nvPr/>
        </p:nvSpPr>
        <p:spPr>
          <a:xfrm>
            <a:off x="1411199" y="2014927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1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050FD5-A07C-87BB-F1B3-D1A01542CB2D}"/>
              </a:ext>
            </a:extLst>
          </p:cNvPr>
          <p:cNvSpPr/>
          <p:nvPr/>
        </p:nvSpPr>
        <p:spPr>
          <a:xfrm>
            <a:off x="1411199" y="4666660"/>
            <a:ext cx="465226" cy="465226"/>
          </a:xfrm>
          <a:prstGeom prst="ellipse">
            <a:avLst/>
          </a:prstGeom>
          <a:solidFill>
            <a:srgbClr val="4D5F7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25000"/>
                    <a:lumOff val="75000"/>
                  </a:schemeClr>
                </a:solidFill>
                <a:latin typeface="Apple Braille" pitchFamily="2" charset="0"/>
              </a:rPr>
              <a:t>2</a:t>
            </a:r>
            <a:endParaRPr kumimoji="1" lang="zh-CN" altLang="en-US" dirty="0">
              <a:solidFill>
                <a:schemeClr val="tx2">
                  <a:lumMod val="25000"/>
                  <a:lumOff val="7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2" name="TextBox 31">
            <a:extLst>
              <a:ext uri="{FF2B5EF4-FFF2-40B4-BE49-F238E27FC236}">
                <a16:creationId xmlns:a16="http://schemas.microsoft.com/office/drawing/2014/main" id="{27091025-74A5-469F-3F71-1E790985164C}"/>
              </a:ext>
            </a:extLst>
          </p:cNvPr>
          <p:cNvSpPr txBox="1"/>
          <p:nvPr/>
        </p:nvSpPr>
        <p:spPr>
          <a:xfrm>
            <a:off x="1001625" y="212819"/>
            <a:ext cx="427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研究内容与重难点分析</a:t>
            </a:r>
          </a:p>
        </p:txBody>
      </p:sp>
    </p:spTree>
    <p:extLst>
      <p:ext uri="{BB962C8B-B14F-4D97-AF65-F5344CB8AC3E}">
        <p14:creationId xmlns:p14="http://schemas.microsoft.com/office/powerpoint/2010/main" val="124294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31"/>
          <p:cNvSpPr txBox="1"/>
          <p:nvPr/>
        </p:nvSpPr>
        <p:spPr>
          <a:xfrm>
            <a:off x="1001625" y="212819"/>
            <a:ext cx="33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进度安排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6E213A5-F11E-8D5F-9C5D-8A9921957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526172"/>
              </p:ext>
            </p:extLst>
          </p:nvPr>
        </p:nvGraphicFramePr>
        <p:xfrm>
          <a:off x="1206811" y="1388397"/>
          <a:ext cx="7792224" cy="477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9844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7CF530-B364-09BE-8684-2754FD3E2356}"/>
              </a:ext>
            </a:extLst>
          </p:cNvPr>
          <p:cNvCxnSpPr/>
          <p:nvPr/>
        </p:nvCxnSpPr>
        <p:spPr>
          <a:xfrm>
            <a:off x="499431" y="830644"/>
            <a:ext cx="111931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C34F58E-1853-D3C6-2B4E-2C19D8A69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46" y="105659"/>
            <a:ext cx="2516647" cy="7970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796915-F847-E9E7-CA98-158A9CCD66DC}"/>
              </a:ext>
            </a:extLst>
          </p:cNvPr>
          <p:cNvSpPr/>
          <p:nvPr/>
        </p:nvSpPr>
        <p:spPr>
          <a:xfrm>
            <a:off x="681052" y="378723"/>
            <a:ext cx="250932" cy="250932"/>
          </a:xfrm>
          <a:prstGeom prst="ellipse">
            <a:avLst/>
          </a:prstGeom>
          <a:solidFill>
            <a:srgbClr val="D4A8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7B646AFD-66C5-D63E-3697-372628A1BD9D}"/>
              </a:ext>
            </a:extLst>
          </p:cNvPr>
          <p:cNvSpPr txBox="1"/>
          <p:nvPr/>
        </p:nvSpPr>
        <p:spPr>
          <a:xfrm>
            <a:off x="1001625" y="212819"/>
            <a:ext cx="243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写作提纲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52F6B5-CFAA-9D0F-3594-F8DD06ED124C}"/>
              </a:ext>
            </a:extLst>
          </p:cNvPr>
          <p:cNvSpPr txBox="1"/>
          <p:nvPr/>
        </p:nvSpPr>
        <p:spPr>
          <a:xfrm>
            <a:off x="931984" y="1090455"/>
            <a:ext cx="5562741" cy="554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摘要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第一章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绪论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第二章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相关理论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第三章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基于点云数据表示的磁共振图像分割方法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第四章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基于自监督点云的磁共振图像预训练分割方法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第五章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总结与展望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参考文献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致谢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Helvetica" pitchFamily="2" charset="0"/>
              </a:rPr>
              <a:t>攻读硕士学位期间发表的学术论文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35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10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11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2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3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4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5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6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7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8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ppt/theme/themeOverride9.xml><?xml version="1.0" encoding="utf-8"?>
<a:themeOverride xmlns:a="http://schemas.openxmlformats.org/drawingml/2006/main">
  <a:clrScheme name="我的主题色">
    <a:dk1>
      <a:sysClr val="windowText" lastClr="000000"/>
    </a:dk1>
    <a:lt1>
      <a:sysClr val="window" lastClr="FFFFFF"/>
    </a:lt1>
    <a:dk2>
      <a:srgbClr val="0C0C0C"/>
    </a:dk2>
    <a:lt2>
      <a:srgbClr val="FFFFFF"/>
    </a:lt2>
    <a:accent1>
      <a:srgbClr val="4A5F74"/>
    </a:accent1>
    <a:accent2>
      <a:srgbClr val="304860"/>
    </a:accent2>
    <a:accent3>
      <a:srgbClr val="4A5F74"/>
    </a:accent3>
    <a:accent4>
      <a:srgbClr val="304860"/>
    </a:accent4>
    <a:accent5>
      <a:srgbClr val="4A5F74"/>
    </a:accent5>
    <a:accent6>
      <a:srgbClr val="304860"/>
    </a:accent6>
    <a:hlink>
      <a:srgbClr val="4A5F74"/>
    </a:hlink>
    <a:folHlink>
      <a:srgbClr val="30486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1441</Words>
  <Application>Microsoft Macintosh PowerPoint</Application>
  <PresentationFormat>宽屏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</vt:lpstr>
      <vt:lpstr>Apple Braille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旅行的意义18993127448</cp:lastModifiedBy>
  <cp:revision>4</cp:revision>
  <dcterms:created xsi:type="dcterms:W3CDTF">2021-05-02T07:40:00Z</dcterms:created>
  <dcterms:modified xsi:type="dcterms:W3CDTF">2023-12-29T12:37:40Z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6F6F123FAF384AC1A890371BA2B33288</vt:lpwstr>
  </property>
  <property fmtid="{D5CDD505-2E9C-101B-9397-08002B2CF9AE}" pid="3" name="KSOProductBuildVer">
    <vt:lpwstr>2052-11.1.0.11636</vt:lpwstr>
  </property>
</Properties>
</file>