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75" r:id="rId3"/>
    <p:sldId id="257" r:id="rId4"/>
    <p:sldId id="258" r:id="rId5"/>
    <p:sldId id="259" r:id="rId6"/>
    <p:sldId id="269" r:id="rId7"/>
    <p:sldId id="270" r:id="rId8"/>
    <p:sldId id="260" r:id="rId9"/>
    <p:sldId id="271" r:id="rId10"/>
    <p:sldId id="261" r:id="rId11"/>
    <p:sldId id="272" r:id="rId12"/>
    <p:sldId id="262" r:id="rId13"/>
    <p:sldId id="273" r:id="rId14"/>
    <p:sldId id="263" r:id="rId15"/>
    <p:sldId id="264" r:id="rId16"/>
    <p:sldId id="265" r:id="rId17"/>
    <p:sldId id="266" r:id="rId18"/>
    <p:sldId id="267" r:id="rId19"/>
    <p:sldId id="268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E88C-99DE-4A61-B278-76DB8716736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A1CCA0-1CBF-4C16-A498-C737DA520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1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E88C-99DE-4A61-B278-76DB8716736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A1CCA0-1CBF-4C16-A498-C737DA520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9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E88C-99DE-4A61-B278-76DB8716736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A1CCA0-1CBF-4C16-A498-C737DA5203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072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E88C-99DE-4A61-B278-76DB8716736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A1CCA0-1CBF-4C16-A498-C737DA520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46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E88C-99DE-4A61-B278-76DB8716736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A1CCA0-1CBF-4C16-A498-C737DA52037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0712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E88C-99DE-4A61-B278-76DB8716736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A1CCA0-1CBF-4C16-A498-C737DA520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99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E88C-99DE-4A61-B278-76DB8716736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CCA0-1CBF-4C16-A498-C737DA520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E88C-99DE-4A61-B278-76DB8716736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CCA0-1CBF-4C16-A498-C737DA520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E88C-99DE-4A61-B278-76DB8716736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CCA0-1CBF-4C16-A498-C737DA520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E88C-99DE-4A61-B278-76DB8716736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A1CCA0-1CBF-4C16-A498-C737DA520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5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E88C-99DE-4A61-B278-76DB8716736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A1CCA0-1CBF-4C16-A498-C737DA520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2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E88C-99DE-4A61-B278-76DB8716736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A1CCA0-1CBF-4C16-A498-C737DA520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7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E88C-99DE-4A61-B278-76DB8716736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CCA0-1CBF-4C16-A498-C737DA520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E88C-99DE-4A61-B278-76DB8716736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CCA0-1CBF-4C16-A498-C737DA520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1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E88C-99DE-4A61-B278-76DB8716736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CCA0-1CBF-4C16-A498-C737DA520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4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E88C-99DE-4A61-B278-76DB8716736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A1CCA0-1CBF-4C16-A498-C737DA520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5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FE88C-99DE-4A61-B278-76DB8716736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A1CCA0-1CBF-4C16-A498-C737DA520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0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4527-0AE1-F8FB-DB6C-F4F39D79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61818"/>
            <a:ext cx="8915399" cy="1791855"/>
          </a:xfrm>
        </p:spPr>
        <p:txBody>
          <a:bodyPr/>
          <a:lstStyle/>
          <a:p>
            <a:pPr algn="ctr"/>
            <a:r>
              <a:rPr lang="en-US" dirty="0"/>
              <a:t>Linear Regression of California Airbnb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53EB0-D030-B920-C897-2848CEAD2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576945"/>
            <a:ext cx="8915399" cy="3326717"/>
          </a:xfrm>
        </p:spPr>
        <p:txBody>
          <a:bodyPr/>
          <a:lstStyle/>
          <a:p>
            <a:pPr algn="ctr"/>
            <a:r>
              <a:rPr lang="en-US" dirty="0"/>
              <a:t>D214: Capstone</a:t>
            </a:r>
          </a:p>
          <a:p>
            <a:pPr algn="ctr"/>
            <a:r>
              <a:rPr lang="en-US" dirty="0"/>
              <a:t>Shawn Wheeler</a:t>
            </a:r>
          </a:p>
          <a:p>
            <a:pPr algn="ctr"/>
            <a:r>
              <a:rPr lang="en-US" dirty="0"/>
              <a:t>000364855</a:t>
            </a:r>
          </a:p>
        </p:txBody>
      </p:sp>
    </p:spTree>
    <p:extLst>
      <p:ext uri="{BB962C8B-B14F-4D97-AF65-F5344CB8AC3E}">
        <p14:creationId xmlns:p14="http://schemas.microsoft.com/office/powerpoint/2010/main" val="196113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35CA-3EA4-C916-9581-7845ECDF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LinearRegression</a:t>
            </a:r>
            <a:r>
              <a:rPr lang="en-US" dirty="0"/>
              <a:t>()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1D88A9-D593-E417-5974-34EC96C1D6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5509" y="1536049"/>
            <a:ext cx="1659035" cy="495796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082486-46E1-2669-D99A-3B5D9C9A42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91281" y="1435258"/>
            <a:ext cx="3157388" cy="2434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BB6AC1-E1B4-C6D3-62B5-753DEC53B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712" y="1264555"/>
            <a:ext cx="2060627" cy="170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1889A7-BAF7-D498-BE59-65CE6A1BE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280" y="3869871"/>
            <a:ext cx="3157389" cy="253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7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FCC8-D13C-F988-3BF1-D8279E70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LinearRegression</a:t>
            </a:r>
            <a:r>
              <a:rPr lang="en-US" dirty="0"/>
              <a:t>()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61F11-6B95-3956-6DDA-79D7D49704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08879" y="3429000"/>
            <a:ext cx="1121761" cy="129856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ABDD05-40BB-6AEE-EC2B-C97F2F72F2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09435" y="2564633"/>
            <a:ext cx="5553094" cy="302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5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63BF-CC71-6ADC-AF20-74D978E2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5B7FDB-E499-7BC6-8460-C2C2912628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06254" y="2768143"/>
            <a:ext cx="4579491" cy="280142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3150DB-6A64-2EB3-61F3-E00FAA95D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547485" y="1662966"/>
            <a:ext cx="3300281" cy="2505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64571-44E8-3634-E70E-834D3E167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485" y="4168853"/>
            <a:ext cx="3300281" cy="2557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67D820-1273-B702-5490-187B92700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696" y="2248446"/>
            <a:ext cx="2127688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5D85-752C-EA8D-AC85-A0E63AC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 Regression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25D530-F463-6B7A-11B6-3F25F14F07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88676" y="2801058"/>
            <a:ext cx="1914310" cy="62794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BBF032-996C-2C51-FB84-35AA6B4271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547886"/>
            <a:ext cx="5603235" cy="3040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1C8A53-2B94-2F27-A707-499642FA2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676" y="3772949"/>
            <a:ext cx="1914310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8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E882-96B0-0A0A-D726-D30753D1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9AE5CE-3FA4-3EF0-4B2F-A62D7C305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713032"/>
              </p:ext>
            </p:extLst>
          </p:nvPr>
        </p:nvGraphicFramePr>
        <p:xfrm>
          <a:off x="3967113" y="2333076"/>
          <a:ext cx="6163310" cy="996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2675">
                  <a:extLst>
                    <a:ext uri="{9D8B030D-6E8A-4147-A177-3AD203B41FA5}">
                      <a16:colId xmlns:a16="http://schemas.microsoft.com/office/drawing/2014/main" val="22538967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83822366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12723431"/>
                    </a:ext>
                  </a:extLst>
                </a:gridCol>
                <a:gridCol w="1765935">
                  <a:extLst>
                    <a:ext uri="{9D8B030D-6E8A-4147-A177-3AD203B41FA5}">
                      <a16:colId xmlns:a16="http://schemas.microsoft.com/office/drawing/2014/main" val="3176274306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Stepwise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LinearRegression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Random Forest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71726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RMSE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0.42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0.42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0.41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26175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MSE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0.18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0.18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0.17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9045698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R-squared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0.49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0.49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0.52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57880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Mean Score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0.0018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0.0023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7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98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A0BB-0059-29DB-B706-6C4F3E4F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7FD2-F512-5E93-578B-1C5EE5C04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hypothesis was accepted.  Not all independent variables had a statistically significant relationship with ‘price.’</a:t>
            </a:r>
          </a:p>
          <a:p>
            <a:r>
              <a:rPr lang="en-US" dirty="0"/>
              <a:t>Random forest regression had the best RMSE, MSE, and R-squared values proving a superior model</a:t>
            </a:r>
          </a:p>
          <a:p>
            <a:r>
              <a:rPr lang="en-US" dirty="0"/>
              <a:t>None of the models are accurate enough to recommend for price prediction</a:t>
            </a:r>
          </a:p>
          <a:p>
            <a:r>
              <a:rPr lang="en-US" dirty="0"/>
              <a:t>Variables like ‘accommodates’ correlated highly and positively across all regressions whereas ‘</a:t>
            </a:r>
            <a:r>
              <a:rPr lang="en-US" dirty="0" err="1"/>
              <a:t>room_type_shared</a:t>
            </a:r>
            <a:r>
              <a:rPr lang="en-US" dirty="0"/>
              <a:t> room’ was negatively correlated similarly</a:t>
            </a:r>
          </a:p>
        </p:txBody>
      </p:sp>
    </p:spTree>
    <p:extLst>
      <p:ext uri="{BB962C8B-B14F-4D97-AF65-F5344CB8AC3E}">
        <p14:creationId xmlns:p14="http://schemas.microsoft.com/office/powerpoint/2010/main" val="3628190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D3D9-E7D0-90B2-FCF8-D58F842E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E39E-517D-22FE-E864-9C26B74D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Complications with the original data set regarding columns like ‘amenities’ which is essentially just a list of words without homogeneity</a:t>
            </a:r>
          </a:p>
          <a:p>
            <a:r>
              <a:rPr lang="en-US" dirty="0"/>
              <a:t>- Linear regression has assumptions that required to prevent issues.  Some of these include having a linear relationship with the dependent and independent variables, lack of autocorrection, lack of multicollinearity, and outliers.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89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310C-528A-9576-843A-EE6EE9F1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08D5C-AE66-0C6C-D682-91650452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Since null hypothesis was accepted, all of the independent variables were not all statistically significant.  Some, however, were shown to be.</a:t>
            </a:r>
          </a:p>
          <a:p>
            <a:r>
              <a:rPr lang="en-US" dirty="0"/>
              <a:t>- The models were not accurate enough to recommend</a:t>
            </a:r>
          </a:p>
          <a:p>
            <a:r>
              <a:rPr lang="en-US" dirty="0"/>
              <a:t>- Therefore, more data points should be collected, additional variables should be included in the compilation, and then the tests should be performed once again</a:t>
            </a:r>
          </a:p>
          <a:p>
            <a:r>
              <a:rPr lang="en-US" dirty="0"/>
              <a:t>Other studies have shown the alternative hypothesis to be able to be accepted in other locations with Airbnb data sets (Wang, 2023)</a:t>
            </a:r>
          </a:p>
        </p:txBody>
      </p:sp>
    </p:spTree>
    <p:extLst>
      <p:ext uri="{BB962C8B-B14F-4D97-AF65-F5344CB8AC3E}">
        <p14:creationId xmlns:p14="http://schemas.microsoft.com/office/powerpoint/2010/main" val="62621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0764-C20B-E00C-995C-39833AD5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1E0E-3D57-572A-CC9C-5D5CD99ED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Predicting price prior to entering a property rental market</a:t>
            </a:r>
          </a:p>
          <a:p>
            <a:r>
              <a:rPr lang="en-US" dirty="0"/>
              <a:t>- For instance, a property being underpriced by $20 for 20 days a month would be a loss of $4,800 in potential revenue for the year</a:t>
            </a:r>
          </a:p>
          <a:p>
            <a:r>
              <a:rPr lang="en-US" dirty="0"/>
              <a:t>- Greater insight into how much certain variables affect price in order to maximize profits</a:t>
            </a:r>
          </a:p>
          <a:p>
            <a:r>
              <a:rPr lang="en-US" dirty="0"/>
              <a:t>- Based on this study, the number of people a property can accommodate is by far the most positively correlated variable with price while having a shared room is the most </a:t>
            </a:r>
            <a:r>
              <a:rPr lang="en-US"/>
              <a:t>negatively correlated</a:t>
            </a:r>
            <a:endParaRPr lang="en-US" dirty="0"/>
          </a:p>
          <a:p>
            <a:r>
              <a:rPr lang="en-US" dirty="0"/>
              <a:t>Therefore, when designing a property, these could be focused upon </a:t>
            </a:r>
          </a:p>
        </p:txBody>
      </p:sp>
    </p:spTree>
    <p:extLst>
      <p:ext uri="{BB962C8B-B14F-4D97-AF65-F5344CB8AC3E}">
        <p14:creationId xmlns:p14="http://schemas.microsoft.com/office/powerpoint/2010/main" val="3527593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C2A4-DB62-73A9-DE9A-AD4ED003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0E57-EC45-AEE8-7557-3E308CE5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Anon. (n.d.). Is Predictive Modelling easier with R or with Python? (n.d.).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ProjectPro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https://www.projectpro.io/article/is-predictive-modelling-easier-with-r-or-with-python/245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Beheshti, N. (2022, March 2). Random Forest Regression. Medium. https://towardsdatascience.com/random-forest-regression-5f605132d19d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Codify. (2024).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AirBnB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Listings in California. Kaggle.com. https://www.kaggle.com/datasets/setseries/airbnb-listings-in-california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GeeksforGeeks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(2017, March 19).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Linear Regression (Python Implementation) - 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GeeksforGeeks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GeeksforGeeks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https://www.geeksforgeeks.org/linear-regression-python-implementation/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GeeksforGeeks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(2022).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Stepwise Regression in Python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(2022, December 28).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GeeksforGeeks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https://www.geeksforgeeks.org/stepwise-regression-in-python/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GeeksforGeeks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(2023). SAS vs R vs Python. (2023, June 12).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GeeksforGeeks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https://www.geeksforgeeks.org/sas-vs-r-vs-python/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GeeksForGeeks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(2024, February 15). What are the Advantages and Disadvantages of Random Forest?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GeeksforGeeks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https://www.geeksforgeeks.org/what-are-the-advantages-and-disadvantages-of-random-forest/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0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92E8-D5D6-4D13-A8E3-E47E2F70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D0CF7-A7E2-FF0F-AF72-A6681137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My name is Shawn Wheeler</a:t>
            </a:r>
          </a:p>
          <a:p>
            <a:r>
              <a:rPr lang="en-US" dirty="0"/>
              <a:t>- 37 years old</a:t>
            </a:r>
          </a:p>
          <a:p>
            <a:r>
              <a:rPr lang="en-US" dirty="0"/>
              <a:t>- I’m a student in the MSDA program</a:t>
            </a:r>
          </a:p>
          <a:p>
            <a:r>
              <a:rPr lang="en-US" dirty="0"/>
              <a:t>- I have a background most recently in database administration and CRM development and support</a:t>
            </a:r>
          </a:p>
          <a:p>
            <a:r>
              <a:rPr lang="en-US" dirty="0"/>
              <a:t>- Looking for a career shift into a more data-centric role</a:t>
            </a:r>
          </a:p>
        </p:txBody>
      </p:sp>
    </p:spTree>
    <p:extLst>
      <p:ext uri="{BB962C8B-B14F-4D97-AF65-F5344CB8AC3E}">
        <p14:creationId xmlns:p14="http://schemas.microsoft.com/office/powerpoint/2010/main" val="323015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3D0B-499B-E92D-E323-F085C117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F5C1-4360-790C-02FF-D4031BC46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Get the Data. (n.d.). Insideairbnb.com. https://insideairbnb.com/get-the-data/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Humaizi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A. (2024, January 4). 10.0 Shapiro-Wilk test - Ahmad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Humaizi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Medium. Medium; Medium. https://medium.com/@maizi5469/10-0-shapiro-wilk-test-5be38fd3c2a6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kfollis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(2023, October 31). Specify a Column to Use as Regressor in a Model. Learn.microsoft.com. https://learn.microsoft.com/en-us/analysis-services/data-mining/specify-a-column-to-use-as-regressor-in-a-model?view=asallproducts-allversions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Numeracy. (n.d.). Numeracy,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Maths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Statistics - Academic Skills Kit. (n.d.). Www.ncl.ac.uk. https://www.ncl.ac.uk/webtemplate/ask-assets/external/maths-resources/statistics/regression-and-correlation/assumptions-of-regression-analysis.html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Qualtrics. (2017). Interpreting Residual Plots to Improve Your Regression - Qualtrics Support. (2017, July 19). Qualtrics Support. https://www.qualtrics.com/support/stats-iq/analyses/regression-guides/interpreting-residual-plots-improve-regression/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Tersakyan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A. (2019, October 18). Airbnb Price Prediction Using Linear Regression (Scikit-Learn and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StatsModels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 Medium. https://towardsdatascience.com/airbnb-price-prediction-using-linear-regression-scikit-learn-and-statsmodels-6e1fc2bd51a6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Wang,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Haoqian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(2023). Predicting Airbnb Listing Price with Different models. Highlights in Science, Engineering and Technology. 47. 79-86. 10.54097/hset.v47i.8169.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0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DB8A-534E-4271-0025-74337DD5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28CB-D269-8ED7-B21B-D778B2DF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Within the California </a:t>
            </a:r>
            <a:r>
              <a:rPr lang="en-US" dirty="0" err="1"/>
              <a:t>Aribnb</a:t>
            </a:r>
            <a:r>
              <a:rPr lang="en-US" dirty="0"/>
              <a:t> data set, to what extent do the independent variables ‘accommodates,’ ‘beds,’ ‘</a:t>
            </a:r>
            <a:r>
              <a:rPr lang="en-US" dirty="0" err="1"/>
              <a:t>bathrooms_text</a:t>
            </a:r>
            <a:r>
              <a:rPr lang="en-US" dirty="0"/>
              <a:t>,’ ‘bedrooms,’ ‘amenities,’ ‘</a:t>
            </a:r>
            <a:r>
              <a:rPr lang="en-US" dirty="0" err="1"/>
              <a:t>room_type</a:t>
            </a:r>
            <a:r>
              <a:rPr lang="en-US" dirty="0"/>
              <a:t>,’ and ‘city’ affect the dependent variable ‘price?’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4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A46B-0872-CC73-928A-06353ED9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FDF8-A000-B938-AE91-0658E0916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Hypothesis: The independent variables ‘accommodates,’ ‘beds,’ ‘</a:t>
            </a:r>
            <a:r>
              <a:rPr lang="en-US" dirty="0" err="1"/>
              <a:t>bathrooms_text</a:t>
            </a:r>
            <a:r>
              <a:rPr lang="en-US" dirty="0"/>
              <a:t>,’ ‘bedrooms,’ ‘amenities,’ ‘</a:t>
            </a:r>
            <a:r>
              <a:rPr lang="en-US" dirty="0" err="1"/>
              <a:t>room_type</a:t>
            </a:r>
            <a:r>
              <a:rPr lang="en-US" dirty="0"/>
              <a:t>,’ and ‘city’ do not affect the dependent variable ‘price in a statistically significant way based on an alpha value of 0.05.</a:t>
            </a:r>
          </a:p>
          <a:p>
            <a:r>
              <a:rPr lang="en-US" dirty="0"/>
              <a:t>Alternative Hypothesis: The independent variables ‘accommodates,’ ‘beds,’ ‘</a:t>
            </a:r>
            <a:r>
              <a:rPr lang="en-US" dirty="0" err="1"/>
              <a:t>bathrooms_text</a:t>
            </a:r>
            <a:r>
              <a:rPr lang="en-US" dirty="0"/>
              <a:t>,’ ‘bedrooms,’ ‘amenities,’ ‘</a:t>
            </a:r>
            <a:r>
              <a:rPr lang="en-US" dirty="0" err="1"/>
              <a:t>room_type</a:t>
            </a:r>
            <a:r>
              <a:rPr lang="en-US" dirty="0"/>
              <a:t>,’ and ‘city’ affect the dependent variable ‘price’ in a statistically significant way based on an alpha value of 0.05.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0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6BAC-A3B3-7964-518A-EE5C410D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EFE7D-221C-9196-3036-25C65D4CE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- Data Collection and Extraction:  Data was sourced from Kaggle and is a compilation of Airbnb data over the course of 3 months.</a:t>
            </a:r>
          </a:p>
          <a:p>
            <a:r>
              <a:rPr lang="en-US" dirty="0"/>
              <a:t>- Exploratory Data Analysis</a:t>
            </a:r>
          </a:p>
          <a:p>
            <a:r>
              <a:rPr lang="en-US" dirty="0"/>
              <a:t>- Data Cleaning: Data was checked and corrected for duplicates, outliers, missing data, and any other aberrations.</a:t>
            </a:r>
          </a:p>
          <a:p>
            <a:r>
              <a:rPr lang="en-US" dirty="0"/>
              <a:t>- Data Preparation:  Data was converted to numerical values, variables were broken down into more specific variables (i.e. amenities), data was standardized, ‘price’ was converted to a logarithm of ‘price,’ data was tested for normality, and split into training and testing data (80% and 20% respectively). </a:t>
            </a:r>
          </a:p>
          <a:p>
            <a:r>
              <a:rPr lang="en-US" dirty="0"/>
              <a:t>- Data Analysis:  Stepwise OLS regression, </a:t>
            </a:r>
            <a:r>
              <a:rPr lang="en-US" dirty="0" err="1"/>
              <a:t>LinearRegression</a:t>
            </a:r>
            <a:r>
              <a:rPr lang="en-US" dirty="0"/>
              <a:t>() from </a:t>
            </a:r>
            <a:r>
              <a:rPr lang="en-US" dirty="0" err="1"/>
              <a:t>sklearn.linear_model</a:t>
            </a:r>
            <a:r>
              <a:rPr lang="en-US" dirty="0"/>
              <a:t>, and a random forest regression performed</a:t>
            </a:r>
          </a:p>
        </p:txBody>
      </p:sp>
    </p:spTree>
    <p:extLst>
      <p:ext uri="{BB962C8B-B14F-4D97-AF65-F5344CB8AC3E}">
        <p14:creationId xmlns:p14="http://schemas.microsoft.com/office/powerpoint/2010/main" val="93947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0E27-0F93-49FC-DE75-19BA5312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Prepared Data Frame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1FF0B3-D6E8-577E-6166-634E19C79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105" y="1904999"/>
            <a:ext cx="3187786" cy="4721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FB4CE9-3218-7573-259A-25B65E886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146" y="3308743"/>
            <a:ext cx="865707" cy="707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EE830F-1133-6432-98C8-9E860BBFD443}"/>
              </a:ext>
            </a:extLst>
          </p:cNvPr>
          <p:cNvSpPr txBox="1"/>
          <p:nvPr/>
        </p:nvSpPr>
        <p:spPr>
          <a:xfrm>
            <a:off x="6705600" y="282632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Post-split</a:t>
            </a:r>
          </a:p>
        </p:txBody>
      </p:sp>
    </p:spTree>
    <p:extLst>
      <p:ext uri="{BB962C8B-B14F-4D97-AF65-F5344CB8AC3E}">
        <p14:creationId xmlns:p14="http://schemas.microsoft.com/office/powerpoint/2010/main" val="62492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BDFA-66B9-F245-E161-7D967946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E49B34-808F-F90B-B8B5-B302E0BA52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70888" y="2133600"/>
            <a:ext cx="4148747" cy="418013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FA3208-2C2E-0BD1-5E6D-26D1D9112B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12727" y="2067841"/>
            <a:ext cx="1616189" cy="447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1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082F-AD84-EE43-3D0D-518AC4D0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Stepwise OLS Linear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A80B52-7C2C-2A4B-00DA-638D266D90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61518" y="2133599"/>
            <a:ext cx="4627740" cy="440574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AFF205-0218-571D-9CAB-12AA9ECB51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43830" y="1481786"/>
            <a:ext cx="3383573" cy="2627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2B7342-B484-0E0F-1BD4-97D6F0037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830" y="4109390"/>
            <a:ext cx="3377477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2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5957-74F0-59B4-CF66-4ACD1601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Stepwise OLS Values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567D7E-04ED-1969-D079-11842AEC05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79467" y="2797689"/>
            <a:ext cx="5269693" cy="312189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8FAB1-F4B8-19AE-18A0-CB2475F8BE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9838" y="2051853"/>
            <a:ext cx="1358160" cy="5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465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69</TotalTime>
  <Words>1200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Century Gothic</vt:lpstr>
      <vt:lpstr>Wingdings 3</vt:lpstr>
      <vt:lpstr>Wisp</vt:lpstr>
      <vt:lpstr>Linear Regression of California Airbnb Data</vt:lpstr>
      <vt:lpstr>About Me</vt:lpstr>
      <vt:lpstr>Research Question</vt:lpstr>
      <vt:lpstr>Hypotheses</vt:lpstr>
      <vt:lpstr>Data Analysis Process</vt:lpstr>
      <vt:lpstr>Prepared Data Frame</vt:lpstr>
      <vt:lpstr>Correlation</vt:lpstr>
      <vt:lpstr>Stepwise OLS Linear Regression</vt:lpstr>
      <vt:lpstr>Stepwise OLS Values</vt:lpstr>
      <vt:lpstr>LinearRegression()</vt:lpstr>
      <vt:lpstr>LinearRegression() Values</vt:lpstr>
      <vt:lpstr>Random Forest Regression</vt:lpstr>
      <vt:lpstr>Random Forest Regression Values</vt:lpstr>
      <vt:lpstr>Comparison of Models</vt:lpstr>
      <vt:lpstr>Findings</vt:lpstr>
      <vt:lpstr>Limitations</vt:lpstr>
      <vt:lpstr>Proposed Actions</vt:lpstr>
      <vt:lpstr>Benefits</vt:lpstr>
      <vt:lpstr>Sources</vt:lpstr>
      <vt:lpstr>Sources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Shawn Wheeler</dc:creator>
  <cp:lastModifiedBy>Shawn Wheeler</cp:lastModifiedBy>
  <cp:revision>5</cp:revision>
  <dcterms:created xsi:type="dcterms:W3CDTF">2024-08-01T05:17:02Z</dcterms:created>
  <dcterms:modified xsi:type="dcterms:W3CDTF">2024-08-01T06:26:13Z</dcterms:modified>
</cp:coreProperties>
</file>