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7" r:id="rId7"/>
    <p:sldId id="271" r:id="rId8"/>
    <p:sldId id="272" r:id="rId9"/>
    <p:sldId id="268" r:id="rId10"/>
    <p:sldId id="269"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07745" y="621030"/>
            <a:ext cx="10363200" cy="1899920"/>
          </a:xfrm>
        </p:spPr>
        <p:txBody>
          <a:bodyPr/>
          <a:p>
            <a:r>
              <a:rPr lang="en-IN" altLang="en-US" sz="6600"/>
              <a:t>DATA SCIENCE</a:t>
            </a:r>
            <a:endParaRPr lang="en-IN" altLang="en-US" sz="6600"/>
          </a:p>
        </p:txBody>
      </p:sp>
      <p:sp>
        <p:nvSpPr>
          <p:cNvPr id="3" name="Subtitle 2"/>
          <p:cNvSpPr>
            <a:spLocks noGrp="1"/>
          </p:cNvSpPr>
          <p:nvPr>
            <p:ph type="subTitle" idx="1"/>
          </p:nvPr>
        </p:nvSpPr>
        <p:spPr>
          <a:xfrm>
            <a:off x="4910455" y="2636520"/>
            <a:ext cx="7393305" cy="1071245"/>
          </a:xfrm>
        </p:spPr>
        <p:txBody>
          <a:bodyPr/>
          <a:p>
            <a:r>
              <a:rPr lang="en-IN" altLang="en-US"/>
              <a:t>HARSH JAIN</a:t>
            </a:r>
            <a:endParaRPr lang="en-IN" altLang="en-US"/>
          </a:p>
          <a:p>
            <a:r>
              <a:rPr lang="en-IN" altLang="en-US"/>
              <a:t>harshjain997@gmail.com</a:t>
            </a:r>
            <a:endParaRPr lang="en-IN" altLang="en-US"/>
          </a:p>
        </p:txBody>
      </p:sp>
      <p:pic>
        <p:nvPicPr>
          <p:cNvPr id="5" name="Picture 4"/>
          <p:cNvPicPr>
            <a:picLocks noChangeAspect="1"/>
          </p:cNvPicPr>
          <p:nvPr/>
        </p:nvPicPr>
        <p:blipFill>
          <a:blip r:embed="rId1"/>
          <a:stretch>
            <a:fillRect/>
          </a:stretch>
        </p:blipFill>
        <p:spPr>
          <a:xfrm>
            <a:off x="300355" y="2520950"/>
            <a:ext cx="5758815" cy="3820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0250" y="2450148"/>
            <a:ext cx="10972800" cy="1143000"/>
          </a:xfrm>
        </p:spPr>
        <p:txBody>
          <a:bodyPr/>
          <a:p>
            <a:r>
              <a:rPr lang="en-IN" altLang="en-US"/>
              <a:t>THANKYOU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2854" name="Content Placeholder 1073742853"/>
          <p:cNvPicPr>
            <a:picLocks noChangeAspect="1"/>
          </p:cNvPicPr>
          <p:nvPr>
            <p:ph idx="1"/>
          </p:nvPr>
        </p:nvPicPr>
        <p:blipFill>
          <a:blip r:embed="rId1">
            <a:clrChange>
              <a:clrFrom>
                <a:srgbClr val="FFFFFF"/>
              </a:clrFrom>
              <a:clrTo>
                <a:srgbClr val="FFFFFF">
                  <a:alpha val="0"/>
                </a:srgbClr>
              </a:clrTo>
            </a:clrChange>
          </a:blip>
          <a:stretch>
            <a:fillRect/>
          </a:stretch>
        </p:blipFill>
        <p:spPr>
          <a:xfrm>
            <a:off x="999490" y="541655"/>
            <a:ext cx="2638425" cy="876300"/>
          </a:xfrm>
          <a:prstGeom prst="rect">
            <a:avLst/>
          </a:prstGeom>
          <a:noFill/>
          <a:ln w="9525">
            <a:noFill/>
          </a:ln>
        </p:spPr>
      </p:pic>
      <p:sp>
        <p:nvSpPr>
          <p:cNvPr id="100" name="Text Box 99"/>
          <p:cNvSpPr txBox="1"/>
          <p:nvPr/>
        </p:nvSpPr>
        <p:spPr>
          <a:xfrm>
            <a:off x="999490" y="1730375"/>
            <a:ext cx="8644255" cy="2922905"/>
          </a:xfrm>
          <a:prstGeom prst="rect">
            <a:avLst/>
          </a:prstGeom>
          <a:noFill/>
          <a:ln w="9525">
            <a:noFill/>
          </a:ln>
        </p:spPr>
        <p:txBody>
          <a:bodyPr wrap="square">
            <a:spAutoFit/>
          </a:bodyPr>
          <a:p>
            <a:pPr marL="457200" indent="-457200">
              <a:buFont typeface="Arial" panose="020B0604020202020204" pitchFamily="34" charset="0"/>
              <a:buChar char="•"/>
            </a:pPr>
            <a:r>
              <a:rPr lang="en-IN" altLang="en-US" sz="2300" b="0">
                <a:latin typeface="Lucida Sans Unicode" panose="020B0602030504020204" charset="0"/>
              </a:rPr>
              <a:t>What is data science</a:t>
            </a:r>
            <a:endParaRPr lang="en-IN" altLang="en-US" sz="2300" b="0">
              <a:latin typeface="Lucida Sans Unicode" panose="020B0602030504020204" charset="0"/>
            </a:endParaRPr>
          </a:p>
          <a:p>
            <a:pPr marL="457200" indent="-457200">
              <a:buFont typeface="Arial" panose="020B0604020202020204" pitchFamily="34" charset="0"/>
              <a:buChar char="•"/>
            </a:pPr>
            <a:r>
              <a:rPr lang="en-IN" altLang="en-US" sz="2300" b="0">
                <a:latin typeface="Lucida Sans Unicode" panose="020B0602030504020204" charset="0"/>
              </a:rPr>
              <a:t>python basics </a:t>
            </a:r>
            <a:endParaRPr lang="en-IN" altLang="en-US" sz="2300" b="0">
              <a:latin typeface="Lucida Sans Unicode" panose="020B0602030504020204" charset="0"/>
            </a:endParaRPr>
          </a:p>
          <a:p>
            <a:pPr marL="457200" indent="-457200">
              <a:buFont typeface="Arial" panose="020B0604020202020204" pitchFamily="34" charset="0"/>
              <a:buChar char="•"/>
            </a:pPr>
            <a:r>
              <a:rPr lang="en-IN" altLang="en-US" sz="2300" b="0">
                <a:latin typeface="Lucida Sans Unicode" panose="020B0602030504020204" charset="0"/>
              </a:rPr>
              <a:t>open Source tools for Data Science</a:t>
            </a:r>
            <a:endParaRPr lang="en-IN" altLang="en-US" sz="2300" b="0">
              <a:latin typeface="Lucida Sans Unicode" panose="020B0602030504020204" charset="0"/>
            </a:endParaRPr>
          </a:p>
          <a:p>
            <a:pPr marL="457200" indent="-457200">
              <a:buFont typeface="Arial" panose="020B0604020202020204" pitchFamily="34" charset="0"/>
              <a:buChar char="•"/>
            </a:pPr>
            <a:r>
              <a:rPr lang="en-IN" altLang="en-US" sz="2300" b="0">
                <a:latin typeface="Lucida Sans Unicode" panose="020B0602030504020204" charset="0"/>
              </a:rPr>
              <a:t>Business understanding analytical approach</a:t>
            </a:r>
            <a:endParaRPr lang="en-IN" altLang="en-US" sz="2300" b="0">
              <a:latin typeface="Lucida Sans Unicode" panose="020B0602030504020204" charset="0"/>
            </a:endParaRPr>
          </a:p>
          <a:p>
            <a:pPr marL="457200" indent="-457200">
              <a:buFont typeface="Arial" panose="020B0604020202020204" pitchFamily="34" charset="0"/>
              <a:buChar char="•"/>
            </a:pPr>
            <a:r>
              <a:rPr lang="en-IN" altLang="en-US" sz="2300" b="0">
                <a:latin typeface="Lucida Sans Unicode" panose="020B0602030504020204" charset="0"/>
              </a:rPr>
              <a:t>database and SQL for data science</a:t>
            </a:r>
            <a:endParaRPr lang="en-IN" altLang="en-US" sz="2300" b="0">
              <a:latin typeface="Lucida Sans Unicode" panose="020B0602030504020204" charset="0"/>
            </a:endParaRPr>
          </a:p>
          <a:p>
            <a:pPr marL="457200" indent="-457200">
              <a:buFont typeface="Arial" panose="020B0604020202020204" pitchFamily="34" charset="0"/>
              <a:buChar char="•"/>
            </a:pPr>
            <a:r>
              <a:rPr lang="en-IN" altLang="en-US" sz="2300" b="0">
                <a:latin typeface="Lucida Sans Unicode" panose="020B0602030504020204" charset="0"/>
              </a:rPr>
              <a:t>data analysis and visualisation with python</a:t>
            </a:r>
            <a:endParaRPr lang="en-IN" altLang="en-US" sz="2300" b="0">
              <a:latin typeface="Lucida Sans Unicode" panose="020B0602030504020204" charset="0"/>
            </a:endParaRPr>
          </a:p>
          <a:p>
            <a:pPr marL="457200" indent="-457200">
              <a:buFont typeface="Arial" panose="020B0604020202020204" pitchFamily="34" charset="0"/>
              <a:buChar char="•"/>
            </a:pPr>
            <a:r>
              <a:rPr lang="en-IN" altLang="en-US" sz="2300" b="0">
                <a:latin typeface="Lucida Sans Unicode" panose="020B0602030504020204" charset="0"/>
              </a:rPr>
              <a:t>Basic capstone  project on data science using python in jupyter notebook </a:t>
            </a:r>
            <a:endParaRPr lang="en-IN" altLang="en-US" sz="2300" b="0">
              <a:latin typeface="Lucida Sans Unicode" panose="020B06020305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a:spLocks noChangeArrowheads="1"/>
          </p:cNvSpPr>
          <p:nvPr>
            <p:ph type="subTitle" idx="1"/>
          </p:nvPr>
        </p:nvSpPr>
        <p:spPr>
          <a:xfrm>
            <a:off x="1153795" y="2628900"/>
            <a:ext cx="10325100" cy="3321050"/>
          </a:xfrm>
        </p:spPr>
        <p:txBody>
          <a:bodyPr/>
          <a:p>
            <a:pPr lvl="1" algn="l"/>
            <a:r>
              <a:rPr lang="en-IN" altLang="en-US" sz="2400" dirty="0" smtClean="0">
                <a:sym typeface="+mn-ea"/>
              </a:rPr>
              <a:t>Basic </a:t>
            </a:r>
            <a:r>
              <a:rPr lang="en-US" sz="2400" dirty="0" smtClean="0">
                <a:sym typeface="+mn-ea"/>
              </a:rPr>
              <a:t>Programming </a:t>
            </a:r>
            <a:r>
              <a:rPr lang="en-IN" altLang="en-US" sz="2400" dirty="0" smtClean="0">
                <a:sym typeface="+mn-ea"/>
              </a:rPr>
              <a:t>understanding</a:t>
            </a:r>
            <a:endParaRPr lang="en-IN" altLang="en-US" sz="2400" dirty="0" smtClean="0">
              <a:sym typeface="+mn-ea"/>
            </a:endParaRPr>
          </a:p>
          <a:p>
            <a:pPr lvl="1" algn="l"/>
            <a:r>
              <a:rPr lang="en-IN" altLang="en-US" sz="2400" dirty="0" smtClean="0">
                <a:sym typeface="+mn-ea"/>
              </a:rPr>
              <a:t>(oops concepts)</a:t>
            </a:r>
            <a:r>
              <a:rPr lang="en-US" sz="2400" dirty="0" smtClean="0">
                <a:sym typeface="+mn-ea"/>
              </a:rPr>
              <a:t> </a:t>
            </a:r>
            <a:endParaRPr lang="en-US" sz="2400" dirty="0" smtClean="0"/>
          </a:p>
          <a:p>
            <a:pPr lvl="1" algn="l"/>
            <a:r>
              <a:rPr lang="en-US" sz="2400" dirty="0" smtClean="0">
                <a:sym typeface="+mn-ea"/>
              </a:rPr>
              <a:t>Data Structures and Algorithm </a:t>
            </a:r>
            <a:endParaRPr lang="en-US" sz="2400" dirty="0" smtClean="0"/>
          </a:p>
          <a:p>
            <a:pPr lvl="1" algn="l"/>
            <a:r>
              <a:rPr lang="en-US" sz="2400" dirty="0" smtClean="0">
                <a:sym typeface="+mn-ea"/>
              </a:rPr>
              <a:t>Basic Statistics and Probability</a:t>
            </a:r>
            <a:endParaRPr lang="en-US" sz="2400" dirty="0" smtClean="0"/>
          </a:p>
          <a:p>
            <a:pPr lvl="1" algn="l"/>
            <a:r>
              <a:rPr lang="en-US" sz="2400" dirty="0" smtClean="0">
                <a:sym typeface="+mn-ea"/>
              </a:rPr>
              <a:t>Database </a:t>
            </a:r>
            <a:endParaRPr lang="en-US" sz="2400"/>
          </a:p>
          <a:p>
            <a:pPr algn="ctr"/>
            <a:endParaRPr lang="en-IN" altLang="en-US" sz="2400"/>
          </a:p>
          <a:p>
            <a:pPr marL="342900" indent="-342900" algn="l">
              <a:buFont typeface="Arial" panose="020B0604020202020204" pitchFamily="34" charset="0"/>
              <a:buChar char="•"/>
            </a:pPr>
            <a:endParaRPr lang="en-US" sz="2400"/>
          </a:p>
        </p:txBody>
      </p:sp>
      <p:sp>
        <p:nvSpPr>
          <p:cNvPr id="7" name="Title 6"/>
          <p:cNvSpPr>
            <a:spLocks noChangeArrowheads="1"/>
          </p:cNvSpPr>
          <p:nvPr>
            <p:ph type="ctrTitle"/>
          </p:nvPr>
        </p:nvSpPr>
        <p:spPr>
          <a:xfrm>
            <a:off x="1524000" y="338455"/>
            <a:ext cx="9144000" cy="1962785"/>
          </a:xfrm>
        </p:spPr>
        <p:txBody>
          <a:bodyPr/>
          <a:p>
            <a:r>
              <a:rPr lang="en-IN" altLang="en-US"/>
              <a:t>What are the prerequisites for DATA SCIENCE?</a:t>
            </a:r>
            <a:br>
              <a:rPr lang="en-IN" altLang="en-US" sz="2400"/>
            </a:br>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12085" y="1341120"/>
            <a:ext cx="6767830" cy="35248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a:t>Skills that Data Scientist Requires</a:t>
            </a:r>
            <a:endParaRPr lang="en-IN" altLang="en-US"/>
          </a:p>
        </p:txBody>
      </p:sp>
      <p:sp>
        <p:nvSpPr>
          <p:cNvPr id="4" name="Content Placeholder 3"/>
          <p:cNvSpPr>
            <a:spLocks noGrp="1"/>
          </p:cNvSpPr>
          <p:nvPr>
            <p:ph idx="1"/>
          </p:nvPr>
        </p:nvSpPr>
        <p:spPr>
          <a:xfrm>
            <a:off x="609600" y="1417955"/>
            <a:ext cx="10972800" cy="4935220"/>
          </a:xfrm>
        </p:spPr>
        <p:txBody>
          <a:bodyPr/>
          <a:p>
            <a:r>
              <a:rPr lang="en-US" sz="2400"/>
              <a:t>Education</a:t>
            </a:r>
            <a:endParaRPr lang="en-US" sz="2400"/>
          </a:p>
          <a:p>
            <a:endParaRPr lang="en-US" sz="2400"/>
          </a:p>
          <a:p>
            <a:pPr marL="0" indent="0">
              <a:buNone/>
            </a:pPr>
            <a:r>
              <a:rPr lang="en-US" sz="2000"/>
              <a:t>Data scientists are highly educated – 88% have at least a Master’s degree and 46% have PhDs – and while there are notable exceptions, a very strong educational background is usually required to develop the depth of knowledge necessary to be a data scientist.</a:t>
            </a:r>
            <a:endParaRPr lang="en-US" sz="2000"/>
          </a:p>
          <a:p>
            <a:pPr marL="0" indent="0">
              <a:buNone/>
            </a:pPr>
            <a:endParaRPr lang="en-US" sz="2000"/>
          </a:p>
          <a:p>
            <a:r>
              <a:rPr lang="en-US" sz="2400">
                <a:sym typeface="+mn-ea"/>
              </a:rPr>
              <a:t>R Programming</a:t>
            </a:r>
            <a:r>
              <a:rPr lang="en-IN" altLang="en-US" sz="2400">
                <a:sym typeface="+mn-ea"/>
              </a:rPr>
              <a:t>(techinical/non-technical)</a:t>
            </a:r>
            <a:endParaRPr lang="en-IN" altLang="en-US" sz="2400">
              <a:sym typeface="+mn-ea"/>
            </a:endParaRPr>
          </a:p>
          <a:p>
            <a:endParaRPr lang="en-IN" altLang="en-US" sz="2400">
              <a:sym typeface="+mn-ea"/>
            </a:endParaRPr>
          </a:p>
          <a:p>
            <a:pPr marL="0" indent="0">
              <a:buNone/>
            </a:pPr>
            <a:r>
              <a:rPr lang="en-US" sz="2000"/>
              <a:t>In-depth knowledge of at least one of these analytical tools, for data science R is generally preferred. R is specifically designed for data science needs.</a:t>
            </a:r>
            <a:endParaRPr lang="en-US" sz="2000"/>
          </a:p>
          <a:p>
            <a:pPr marL="0" indent="0">
              <a:buNone/>
            </a:pPr>
            <a:endParaRPr lang="en-US" sz="2400"/>
          </a:p>
          <a:p>
            <a:r>
              <a:rPr lang="en-IN" altLang="en-US" sz="2400">
                <a:sym typeface="+mn-ea"/>
              </a:rPr>
              <a:t>Python Coding</a:t>
            </a:r>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2105"/>
            <a:ext cx="10972800" cy="6035675"/>
          </a:xfrm>
        </p:spPr>
        <p:txBody>
          <a:bodyPr/>
          <a:p>
            <a:r>
              <a:rPr lang="en-IN" altLang="en-US" sz="2400">
                <a:sym typeface="+mn-ea"/>
              </a:rPr>
              <a:t>Hadoop Platform</a:t>
            </a:r>
            <a:endParaRPr lang="en-IN" altLang="en-US" sz="2400">
              <a:sym typeface="+mn-ea"/>
            </a:endParaRPr>
          </a:p>
          <a:p>
            <a:pPr marL="0" indent="0">
              <a:buNone/>
            </a:pPr>
            <a:endParaRPr lang="en-IN" altLang="en-US">
              <a:sym typeface="+mn-ea"/>
            </a:endParaRPr>
          </a:p>
          <a:p>
            <a:pPr marL="0" indent="0">
              <a:buNone/>
            </a:pPr>
            <a:r>
              <a:rPr lang="en-US" sz="2000"/>
              <a:t>As a data scientist, you may encounter a situation where the volume of data you have exceeds the memory of your system or you need to send data to different servers, this is where Hadoop comes in. </a:t>
            </a:r>
            <a:endParaRPr lang="en-US" sz="2000"/>
          </a:p>
          <a:p>
            <a:pPr marL="0" indent="0">
              <a:buNone/>
            </a:pPr>
            <a:endParaRPr lang="en-US" sz="2000"/>
          </a:p>
          <a:p>
            <a:r>
              <a:rPr lang="en-IN" altLang="en-US" sz="2400">
                <a:sym typeface="+mn-ea"/>
              </a:rPr>
              <a:t>SQL Database/Coding</a:t>
            </a:r>
            <a:endParaRPr lang="en-IN" altLang="en-US" sz="2400">
              <a:sym typeface="+mn-ea"/>
            </a:endParaRPr>
          </a:p>
          <a:p>
            <a:pPr marL="0" indent="0">
              <a:buNone/>
            </a:pPr>
            <a:endParaRPr lang="en-US" sz="2400"/>
          </a:p>
          <a:p>
            <a:pPr marL="0" indent="0">
              <a:buNone/>
            </a:pPr>
            <a:r>
              <a:rPr lang="en-US" sz="2000"/>
              <a:t>Even though NoSQL and Hadoop have become a large component of data science, it is still expected that a candidate will be able to write and execute complex queries in SQL.</a:t>
            </a:r>
            <a:endParaRPr lang="en-US" sz="2000"/>
          </a:p>
          <a:p>
            <a:pPr marL="0" indent="0">
              <a:buNone/>
            </a:pPr>
            <a:endParaRPr lang="en-US" sz="2000"/>
          </a:p>
          <a:p>
            <a:r>
              <a:rPr lang="en-IN" altLang="en-US" sz="2400">
                <a:sym typeface="+mn-ea"/>
              </a:rPr>
              <a:t>Apache Spark</a:t>
            </a:r>
            <a:endParaRPr lang="en-IN" altLang="en-US" sz="2400">
              <a:sym typeface="+mn-ea"/>
            </a:endParaRPr>
          </a:p>
          <a:p>
            <a:pPr marL="0" indent="0">
              <a:buNone/>
            </a:pPr>
            <a:endParaRPr lang="en-US" sz="2400"/>
          </a:p>
          <a:p>
            <a:pPr marL="0" indent="0">
              <a:buNone/>
            </a:pPr>
            <a:r>
              <a:rPr lang="en-US" sz="2000"/>
              <a:t>Apache Spark is becoming the most popular big data technology worldwide. It is a big data computation framework just like Hadoop. The only difference is that Spark is faster than Hadoop.</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10185"/>
            <a:ext cx="10972800" cy="6399530"/>
          </a:xfrm>
        </p:spPr>
        <p:txBody>
          <a:bodyPr/>
          <a:p>
            <a:r>
              <a:rPr lang="en-IN" altLang="en-US" sz="2400">
                <a:sym typeface="+mn-ea"/>
              </a:rPr>
              <a:t>Machine Learning and AI</a:t>
            </a:r>
            <a:endParaRPr lang="en-IN" altLang="en-US" sz="2400">
              <a:sym typeface="+mn-ea"/>
            </a:endParaRPr>
          </a:p>
          <a:p>
            <a:endParaRPr lang="en-US" sz="2400"/>
          </a:p>
          <a:p>
            <a:pPr marL="0" indent="0">
              <a:buNone/>
            </a:pPr>
            <a:r>
              <a:rPr lang="en-US" sz="2000"/>
              <a:t>A large number of data scientists are not proficient in machine learning areas and techniques. This includes neural networks, reinforcement learning, adversarial learning, etc. If you want to stand out from other data scientists, you need to know Machine learning techniques such as supervised machine learning, decision trees, logistic regression etc</a:t>
            </a:r>
            <a:r>
              <a:rPr lang="en-US" sz="2400"/>
              <a:t>.</a:t>
            </a:r>
            <a:endParaRPr lang="en-US" sz="2400"/>
          </a:p>
          <a:p>
            <a:pPr marL="0" indent="0">
              <a:buNone/>
            </a:pPr>
            <a:endParaRPr lang="en-US" sz="2400"/>
          </a:p>
          <a:p>
            <a:r>
              <a:rPr lang="en-IN" altLang="en-US" sz="2400">
                <a:sym typeface="+mn-ea"/>
              </a:rPr>
              <a:t>Data Visualization</a:t>
            </a:r>
            <a:endParaRPr lang="en-IN" altLang="en-US" sz="2400">
              <a:sym typeface="+mn-ea"/>
            </a:endParaRPr>
          </a:p>
          <a:p>
            <a:pPr marL="0" indent="0">
              <a:buNone/>
            </a:pPr>
            <a:endParaRPr lang="en-US" sz="2400"/>
          </a:p>
          <a:p>
            <a:pPr marL="0" indent="0">
              <a:buNone/>
            </a:pPr>
            <a:r>
              <a:rPr lang="en-US" sz="2000"/>
              <a:t>Data visualization gives organizations the opportunity to work with data directly. They can quickly grasp insights that will help them to act on new business opportunities and stay ahead of competitions.</a:t>
            </a:r>
            <a:endParaRPr lang="en-US" sz="2000"/>
          </a:p>
          <a:p>
            <a:pPr marL="0" indent="0">
              <a:buNone/>
            </a:pPr>
            <a:endParaRPr lang="en-US" sz="2000"/>
          </a:p>
          <a:p>
            <a:r>
              <a:rPr lang="en-IN" altLang="en-US" sz="2400">
                <a:sym typeface="+mn-ea"/>
              </a:rPr>
              <a:t>Unstructured data</a:t>
            </a:r>
            <a:endParaRPr lang="en-IN" altLang="en-US" sz="2400">
              <a:sym typeface="+mn-ea"/>
            </a:endParaRPr>
          </a:p>
          <a:p>
            <a:endParaRPr lang="en-US" sz="2400"/>
          </a:p>
          <a:p>
            <a:pPr marL="0" indent="0">
              <a:buNone/>
            </a:pPr>
            <a:r>
              <a:rPr lang="en-US" sz="2000"/>
              <a:t>Working with unstructured data helps you to unravel insights that can be useful for decision making.</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Non Technical Skills </a:t>
            </a:r>
            <a:endParaRPr lang="en-IN" altLang="en-US"/>
          </a:p>
        </p:txBody>
      </p:sp>
      <p:sp>
        <p:nvSpPr>
          <p:cNvPr id="3" name="Content Placeholder 2"/>
          <p:cNvSpPr>
            <a:spLocks noGrp="1"/>
          </p:cNvSpPr>
          <p:nvPr>
            <p:ph idx="1"/>
          </p:nvPr>
        </p:nvSpPr>
        <p:spPr/>
        <p:txBody>
          <a:bodyPr/>
          <a:p>
            <a:r>
              <a:rPr lang="en-US" sz="2400"/>
              <a:t>Intellectual curiosity </a:t>
            </a:r>
            <a:endParaRPr lang="en-US"/>
          </a:p>
          <a:p>
            <a:pPr marL="0" indent="0">
              <a:buNone/>
            </a:pPr>
            <a:r>
              <a:rPr lang="en-US"/>
              <a:t>"</a:t>
            </a:r>
            <a:r>
              <a:rPr lang="en-US" sz="2000"/>
              <a:t>I have no special talent. I am only passionately curious."</a:t>
            </a:r>
            <a:endParaRPr lang="en-US" sz="2000"/>
          </a:p>
          <a:p>
            <a:pPr marL="0" indent="0">
              <a:buNone/>
            </a:pPr>
            <a:r>
              <a:rPr lang="en-US" sz="2000"/>
              <a:t>-Albert Einstein.</a:t>
            </a:r>
            <a:endParaRPr lang="en-US" sz="2000"/>
          </a:p>
          <a:p>
            <a:pPr marL="0" indent="0">
              <a:buNone/>
            </a:pPr>
            <a:r>
              <a:rPr lang="en-US" sz="2000"/>
              <a:t>Curiosity can be defined as the desire to acquire more knowledge.  As a data scientist, you need to be able to ask questions about data because data scientists spend about 80 percent of their time discovering and preparing data. This is because data science field is a field that is evolving very fast and you have to learn more to keep up with the pace</a:t>
            </a:r>
            <a:r>
              <a:rPr lang="en-IN" altLang="en-US" sz="2000"/>
              <a:t>.</a:t>
            </a:r>
            <a:endParaRPr lang="en-IN" altLang="en-US" sz="2000"/>
          </a:p>
          <a:p>
            <a:pPr marL="0" indent="0">
              <a:buNone/>
            </a:pPr>
            <a:endParaRPr lang="en-IN" altLang="en-US" sz="2000"/>
          </a:p>
          <a:p>
            <a:r>
              <a:rPr lang="en-IN" altLang="en-US" sz="2400"/>
              <a:t>Business</a:t>
            </a:r>
            <a:endParaRPr lang="en-IN" altLang="en-US" sz="2400"/>
          </a:p>
          <a:p>
            <a:pPr marL="0" indent="0">
              <a:buNone/>
            </a:pPr>
            <a:r>
              <a:rPr lang="en-IN" altLang="en-US" sz="2000"/>
              <a:t>To be a data scientist you’ll need a solid understanding of the industry you’re working in, and know what business problems your company is trying to solve.</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ubtitle 6"/>
          <p:cNvSpPr>
            <a:spLocks noChangeArrowheads="1"/>
          </p:cNvSpPr>
          <p:nvPr>
            <p:ph type="subTitle" idx="1"/>
          </p:nvPr>
        </p:nvSpPr>
        <p:spPr>
          <a:xfrm>
            <a:off x="1063625" y="438150"/>
            <a:ext cx="9991725" cy="5828665"/>
          </a:xfrm>
        </p:spPr>
        <p:txBody>
          <a:bodyPr/>
          <a:p>
            <a:pPr marL="342900" indent="-342900" algn="l">
              <a:buFont typeface="Arial" panose="020B0604020202020204" pitchFamily="34" charset="0"/>
              <a:buChar char="•"/>
            </a:pPr>
            <a:r>
              <a:rPr lang="en-US" sz="2400">
                <a:sym typeface="+mn-ea"/>
              </a:rPr>
              <a:t>Communication skills </a:t>
            </a:r>
            <a:endParaRPr lang="en-US" sz="2400">
              <a:sym typeface="+mn-ea"/>
            </a:endParaRPr>
          </a:p>
          <a:p>
            <a:pPr algn="l">
              <a:buFont typeface="Arial" panose="020B0604020202020204" pitchFamily="34" charset="0"/>
            </a:pPr>
            <a:br>
              <a:rPr lang="en-US" sz="2000">
                <a:sym typeface="+mn-ea"/>
              </a:rPr>
            </a:br>
            <a:r>
              <a:rPr lang="en-US" sz="2000">
                <a:sym typeface="+mn-ea"/>
              </a:rPr>
              <a:t>Companies searching for a strong data scientist are looking for someone who can clearly and fluently translate their technical findings to a non-technical team, such as the Marketing or Sales departments. A data scientist must enable the business to make decisions by arming them with quantified insights, in addition to understanding the needs of their non-technical colleagues in order to wrangle the data appropriately. </a:t>
            </a:r>
            <a:endParaRPr lang="en-US" sz="2000">
              <a:sym typeface="+mn-ea"/>
            </a:endParaRPr>
          </a:p>
          <a:p>
            <a:pPr algn="l">
              <a:buFont typeface="Arial" panose="020B0604020202020204" pitchFamily="34" charset="0"/>
            </a:pPr>
            <a:endParaRPr lang="en-US" sz="2000">
              <a:sym typeface="+mn-ea"/>
            </a:endParaRPr>
          </a:p>
          <a:p>
            <a:pPr marL="342900" indent="-342900" algn="l">
              <a:buFont typeface="Arial" panose="020B0604020202020204" pitchFamily="34" charset="0"/>
              <a:buChar char="•"/>
            </a:pPr>
            <a:r>
              <a:rPr lang="en-US" sz="2400"/>
              <a:t>Teamwork</a:t>
            </a:r>
            <a:endParaRPr lang="en-US" sz="2400"/>
          </a:p>
          <a:p>
            <a:pPr algn="l">
              <a:buFont typeface="Arial" panose="020B0604020202020204" pitchFamily="34" charset="0"/>
            </a:pPr>
            <a:r>
              <a:rPr lang="en-US" sz="2000"/>
              <a:t>A data scientist cannot work alone. You will have to work with company executives to develop strategies, work product managers and designers to create better products, work with marketers to launch better-converting campaigns, work with client and server software developers to create data pipelines and improve workflow. You will literally have to work with everyone in the organization, including your customers.</a:t>
            </a:r>
            <a:endParaRPr lang="en-US" sz="20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3801</Words>
  <Application>WPS Presentation</Application>
  <PresentationFormat>Widescreen</PresentationFormat>
  <Paragraphs>77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 Unicode MS</vt:lpstr>
      <vt:lpstr>Calibri Light</vt:lpstr>
      <vt:lpstr>Calibri</vt:lpstr>
      <vt:lpstr>Microsoft YaHei</vt:lpstr>
      <vt:lpstr>Lucida Sans Unicode</vt:lpstr>
      <vt:lpstr>Wingdings</vt:lpstr>
      <vt:lpstr>Default Design</vt:lpstr>
      <vt:lpstr>BIG DATA AND HADOOP</vt:lpstr>
      <vt:lpstr>PowerPoint 演示文稿</vt:lpstr>
      <vt:lpstr>What are the prerequisites for learning Hadoop? </vt:lpstr>
      <vt:lpstr>PowerPoint 演示文稿</vt:lpstr>
      <vt:lpstr>PowerPoint 演示文稿</vt:lpstr>
      <vt:lpstr>PowerPoint 演示文稿</vt:lpstr>
      <vt:lpstr>PowerPoint 演示文稿</vt:lpstr>
      <vt:lpstr>PowerPoint 演示文稿</vt:lpstr>
      <vt:lpstr>PowerPoint 演示文稿</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hars jain</dc:creator>
  <cp:lastModifiedBy>hars jain</cp:lastModifiedBy>
  <cp:revision>1</cp:revision>
  <dcterms:created xsi:type="dcterms:W3CDTF">2019-06-07T10:52:00Z</dcterms:created>
  <dcterms:modified xsi:type="dcterms:W3CDTF">2019-06-07T10:52:00Z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