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handoutMasterIdLst>
    <p:handoutMasterId r:id="rId37"/>
  </p:handoutMasterIdLst>
  <p:sldIdLst>
    <p:sldId id="257" r:id="rId3"/>
    <p:sldId id="259" r:id="rId4"/>
    <p:sldId id="260" r:id="rId5"/>
    <p:sldId id="278" r:id="rId6"/>
    <p:sldId id="276" r:id="rId7"/>
    <p:sldId id="281" r:id="rId8"/>
    <p:sldId id="282" r:id="rId9"/>
    <p:sldId id="291" r:id="rId10"/>
    <p:sldId id="263" r:id="rId11"/>
    <p:sldId id="280" r:id="rId12"/>
    <p:sldId id="264" r:id="rId13"/>
    <p:sldId id="266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61" r:id="rId30"/>
    <p:sldId id="293" r:id="rId31"/>
    <p:sldId id="290" r:id="rId32"/>
    <p:sldId id="262" r:id="rId33"/>
    <p:sldId id="268" r:id="rId34"/>
    <p:sldId id="27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치수" initials="신치" lastIdx="1" clrIdx="0">
    <p:extLst>
      <p:ext uri="{19B8F6BF-5375-455C-9EA6-DF929625EA0E}">
        <p15:presenceInfo xmlns:p15="http://schemas.microsoft.com/office/powerpoint/2012/main" userId="79dba2d6104a0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3ACB3"/>
    <a:srgbClr val="FF9999"/>
    <a:srgbClr val="EFCCCA"/>
    <a:srgbClr val="F8E9E8"/>
    <a:srgbClr val="ACB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9" autoAdjust="0"/>
    <p:restoredTop sz="86842" autoAdjust="0"/>
  </p:normalViewPr>
  <p:slideViewPr>
    <p:cSldViewPr snapToGrid="0">
      <p:cViewPr varScale="1">
        <p:scale>
          <a:sx n="99" d="100"/>
          <a:sy n="99" d="100"/>
        </p:scale>
        <p:origin x="648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7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EBCCC-C688-4D17-956D-53A5139E001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3220-6A80-4B2A-B0A3-BC6B1E08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3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C743F-B384-4BED-B8D4-29000CA60A5C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07F08-3A42-4C13-8730-9800CC411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3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6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어떠한 주제에 대한 순위</a:t>
            </a:r>
            <a:r>
              <a:rPr lang="en-US" altLang="ko-KR" sz="1200" dirty="0"/>
              <a:t>(</a:t>
            </a:r>
            <a:r>
              <a:rPr lang="ko-KR" altLang="en-US" sz="1200" dirty="0"/>
              <a:t>랭킹</a:t>
            </a:r>
            <a:r>
              <a:rPr lang="en-US" altLang="ko-KR" sz="1200" dirty="0"/>
              <a:t>)</a:t>
            </a:r>
            <a:r>
              <a:rPr lang="ko-KR" altLang="en-US" sz="1200" dirty="0"/>
              <a:t>를 검색하고자 할 때 참고할 수 있는 사이트가 다양하지만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그만큼 랭킹을 선정하는 이유가 주관적인 경우도 있어서 </a:t>
            </a:r>
            <a:endParaRPr lang="en-US" altLang="ko-KR" sz="1200" dirty="0"/>
          </a:p>
          <a:p>
            <a:r>
              <a:rPr lang="ko-KR" altLang="en-US" sz="1200" dirty="0"/>
              <a:t>사이트마다 랭킹이 다른 경우가 많다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이로 인해 검색한 시간에 비해 자신이 원하는 순위에 대한 결과를 얻기 힘든 경우가 많다</a:t>
            </a:r>
            <a:endParaRPr lang="en-US" altLang="ko-KR" sz="1200" dirty="0"/>
          </a:p>
          <a:p>
            <a:r>
              <a:rPr lang="ko-KR" altLang="en-US" sz="1200" dirty="0"/>
              <a:t>따라서 이러한 불편한 부분들을 보완하고자   </a:t>
            </a:r>
            <a:endParaRPr lang="en-US" altLang="ko-KR" sz="1200" dirty="0"/>
          </a:p>
          <a:p>
            <a:r>
              <a:rPr lang="ko-KR" altLang="en-US" sz="1200" dirty="0"/>
              <a:t>각 주제에 대한 사람들의 공통적인 의견을 모아서 </a:t>
            </a:r>
            <a:endParaRPr lang="en-US" altLang="ko-KR" sz="1200" dirty="0"/>
          </a:p>
          <a:p>
            <a:r>
              <a:rPr lang="ko-KR" altLang="en-US" sz="1200" dirty="0"/>
              <a:t>랭킹을 정하는 사이트를 개발해 보고자 하였다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https://www.freevector.com/people-with-activity-vector-28555</a:t>
            </a:r>
          </a:p>
          <a:p>
            <a:r>
              <a:rPr lang="en-US" altLang="ko-KR" dirty="0"/>
              <a:t>https://www.vecteezy.com/free-vector/vector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4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사람들이 원하는 정보를 검색해서 찾을 수 있고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해당 정보에 대한 주관적인 의견을 공유할 수 있습니다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정보 검색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댓글 시스템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정보를 카테고리 별로 필요한 항목으로 특정 지어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다양한 선택을 할 수 있도록 도와줍니다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     ex)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치킨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매운 치킨 랭킹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	        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사람들이 가장 많이 찾는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브랜드 랭킹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	      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지역별 가장 인기 있는 치킨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 원하는 정보를 검색하여 노출되는 랭킹으로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</a:rPr>
              <a:t>사용자가 후회 없는 선택을 할 수 있도록 도와줍니다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https://www.vecteezy.com/free-vector</a:t>
            </a:r>
          </a:p>
          <a:p>
            <a:pPr marL="0" indent="0">
              <a:buNone/>
            </a:pPr>
            <a:r>
              <a:rPr lang="en-US" altLang="ko-KR" dirty="0"/>
              <a:t>https://www.vecteezy.com/free-vector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https://www.vecteezy.com/free-vector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ko-KR" dirty="0"/>
              <a:t>https://www.freevector.com/man-with-question-mark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0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사용자는 카테고리별 순위를 확인 및 검색하여</a:t>
            </a:r>
            <a:r>
              <a:rPr lang="en-US" altLang="ko-KR" dirty="0"/>
              <a:t>, </a:t>
            </a:r>
            <a:r>
              <a:rPr lang="ko-KR" altLang="en-US" dirty="0"/>
              <a:t>검색한 정보에 대한 랭킹을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사용자의 선택의 폭을 넓혀주고 시간 절약을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예시로 단순히 영화</a:t>
            </a:r>
            <a:r>
              <a:rPr lang="en-US" altLang="ko-KR" sz="1050" dirty="0"/>
              <a:t>(</a:t>
            </a:r>
            <a:r>
              <a:rPr lang="ko-KR" altLang="en-US" sz="1050" dirty="0"/>
              <a:t>대분류</a:t>
            </a:r>
            <a:r>
              <a:rPr lang="en-US" altLang="ko-KR" sz="1050" dirty="0"/>
              <a:t>)</a:t>
            </a:r>
            <a:r>
              <a:rPr lang="ko-KR" altLang="en-US" dirty="0"/>
              <a:t>를 보고 싶을 때 공포</a:t>
            </a:r>
            <a:r>
              <a:rPr lang="en-US" altLang="ko-KR" dirty="0"/>
              <a:t>, </a:t>
            </a:r>
            <a:r>
              <a:rPr lang="ko-KR" altLang="en-US" dirty="0"/>
              <a:t>코미디</a:t>
            </a:r>
            <a:r>
              <a:rPr lang="en-US" altLang="ko-KR" dirty="0"/>
              <a:t>, </a:t>
            </a:r>
            <a:r>
              <a:rPr lang="ko-KR" altLang="en-US" dirty="0"/>
              <a:t>액션영화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sz="1050" dirty="0"/>
              <a:t>(</a:t>
            </a:r>
            <a:r>
              <a:rPr lang="ko-KR" altLang="en-US" sz="1050" dirty="0"/>
              <a:t>소분류</a:t>
            </a:r>
            <a:r>
              <a:rPr lang="en-US" altLang="ko-KR" sz="1050" dirty="0"/>
              <a:t>)</a:t>
            </a:r>
            <a:r>
              <a:rPr lang="ko-KR" altLang="en-US" dirty="0"/>
              <a:t>으로 분류 된 순위를 확인하여 보고자 하는 영화를 선택할 수 있다</a:t>
            </a:r>
            <a:r>
              <a:rPr lang="en-US" altLang="ko-KR" dirty="0"/>
              <a:t>. </a:t>
            </a:r>
            <a:r>
              <a:rPr lang="ko-KR" altLang="en-US" dirty="0"/>
              <a:t>집 주변 배달이 빠른 치킨 집이 궁금한 경우</a:t>
            </a:r>
            <a:r>
              <a:rPr lang="en-US" altLang="ko-KR" dirty="0"/>
              <a:t>, </a:t>
            </a:r>
            <a:r>
              <a:rPr lang="ko-KR" altLang="en-US" dirty="0"/>
              <a:t>특정 지역의 배달 시간만을 가지고 순위가 결정된 결과를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사용자는 각 카테고리별 정보에 대해 추천하기 버튼을 통해 순위 투표에 참여할 수 있으며</a:t>
            </a:r>
            <a:r>
              <a:rPr lang="en-US" altLang="ko-KR" dirty="0"/>
              <a:t>, </a:t>
            </a:r>
            <a:r>
              <a:rPr lang="ko-KR" altLang="en-US" dirty="0"/>
              <a:t>댓글을 남겨 다른 사람들과 소통할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6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0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07F08-3A42-4C13-8730-9800CC4115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8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rot="1211993">
            <a:off x="-125399" y="759779"/>
            <a:ext cx="12810464" cy="4164171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427627">
            <a:off x="599944" y="1177172"/>
            <a:ext cx="7246946" cy="3352319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3462" y="138707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5462" y="4834356"/>
            <a:ext cx="6096000" cy="15101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개발</a:t>
            </a:r>
            <a:endParaRPr lang="en-US" altLang="ko-KR" sz="4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-</a:t>
            </a:r>
            <a:r>
              <a:rPr lang="ko-KR" altLang="en-US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중간 발표</a:t>
            </a:r>
            <a:r>
              <a:rPr lang="en-US" altLang="ko-KR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-</a:t>
            </a:r>
          </a:p>
        </p:txBody>
      </p:sp>
      <p:pic>
        <p:nvPicPr>
          <p:cNvPr id="1026" name="Picture 2" descr="C:\human_team\web_html\images\모두의랭킹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0"/>
          <a:stretch/>
        </p:blipFill>
        <p:spPr bwMode="auto">
          <a:xfrm>
            <a:off x="5075447" y="1590620"/>
            <a:ext cx="1675348" cy="22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human_team\web_html\images\모두의랭킹6.png">
            <a:extLst>
              <a:ext uri="{FF2B5EF4-FFF2-40B4-BE49-F238E27FC236}">
                <a16:creationId xmlns:a16="http://schemas.microsoft.com/office/drawing/2014/main" id="{6AF07846-5045-41F8-A709-6F5D8A60D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3"/>
          <a:stretch/>
        </p:blipFill>
        <p:spPr bwMode="auto">
          <a:xfrm>
            <a:off x="5193269" y="3802147"/>
            <a:ext cx="1675348" cy="59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0536-443B-4CA6-9703-38E30A93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7B823-6701-4B14-8CA0-52E2E2CD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CA7943-40E4-40DF-A449-BB891993D82E}"/>
              </a:ext>
            </a:extLst>
          </p:cNvPr>
          <p:cNvSpPr/>
          <p:nvPr/>
        </p:nvSpPr>
        <p:spPr>
          <a:xfrm>
            <a:off x="409575" y="438206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B3ACB3"/>
                </a:solidFill>
              </a:rPr>
              <a:t>기능 및 요구사항 정의</a:t>
            </a:r>
            <a:endParaRPr lang="en-US" altLang="ko-KR" sz="2400" b="1" i="1" kern="0" dirty="0">
              <a:solidFill>
                <a:srgbClr val="B3ACB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rgbClr val="B3ACB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rgbClr val="B3ACB3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1B560B-20FA-4AEE-885C-DEA657B62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92086"/>
              </p:ext>
            </p:extLst>
          </p:nvPr>
        </p:nvGraphicFramePr>
        <p:xfrm>
          <a:off x="725534" y="1087655"/>
          <a:ext cx="10740932" cy="508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88964" marR="88964" marT="44482" marB="44482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88964" marR="88964" marT="44482" marB="44482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자신이 궁금한 정보를 검색할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카테고리별 분류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각 주제에 맞는 카테고리별 순위 리스트를 버튼 형식으로 제공해 주는 기능</a:t>
                      </a: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정보 등록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관리자는 각 정보를 입력하고 수정 및 삭제할 수 있다</a:t>
                      </a: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아이디 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비밀번호를 입력해 로그인할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방문자는 회원가입 기능을 통해 사용자로 등록될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회원정보에서 회원정보 수정 및 회원정보 조회 등 여러 기능을 사용할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회원정보 찾기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회원가입 시 입력한 정보를 토대로 회원정보를 찾을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본인이 원하면 회원탈퇴 기능을 통해 탈퇴가 가능하다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80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추천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자신이 생각하기에 카테고리에 맞는 주제라고 생각 되면 </a:t>
                      </a:r>
                      <a:endParaRPr lang="en-US" altLang="ko-KR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추천 기능을 통해 랭킹투표에 참여할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추천은 한번만 허용되며 추천버튼을 한번 더 누르게 되면 추천이 취소 된다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댓글 작성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각 정보에 대해 댓글을 작성할 수 있으며 다른 사람들과 소통할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건의 작성</a:t>
                      </a:r>
                    </a:p>
                  </a:txBody>
                  <a:tcPr marL="88964" marR="88964" marT="44482" marB="44482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사용자는 불편사항이나 추가되지 않은 정보에 대해 관리자에게 건의할 수 있다</a:t>
                      </a:r>
                      <a:r>
                        <a:rPr lang="en-US" altLang="ko-KR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4482" marB="44482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8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시나리오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925AE1-1444-4284-B4BC-6594B49B6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50" y="1466297"/>
            <a:ext cx="8327300" cy="421416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2372F3-FDAC-4338-9162-551E62D35DD7}"/>
              </a:ext>
            </a:extLst>
          </p:cNvPr>
          <p:cNvGrpSpPr/>
          <p:nvPr/>
        </p:nvGrpSpPr>
        <p:grpSpPr>
          <a:xfrm>
            <a:off x="7397272" y="895399"/>
            <a:ext cx="346509" cy="741145"/>
            <a:chOff x="1020278" y="789272"/>
            <a:chExt cx="346509" cy="74114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A9C1DCC-921E-446D-B585-69D9927BBED7}"/>
                </a:ext>
              </a:extLst>
            </p:cNvPr>
            <p:cNvSpPr/>
            <p:nvPr/>
          </p:nvSpPr>
          <p:spPr>
            <a:xfrm>
              <a:off x="1020278" y="789272"/>
              <a:ext cx="346509" cy="346509"/>
            </a:xfrm>
            <a:prstGeom prst="ellips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E303550-0B82-4D65-A121-962F3C50CF51}"/>
                </a:ext>
              </a:extLst>
            </p:cNvPr>
            <p:cNvCxnSpPr/>
            <p:nvPr/>
          </p:nvCxnSpPr>
          <p:spPr>
            <a:xfrm>
              <a:off x="1193533" y="1135781"/>
              <a:ext cx="0" cy="221381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DB4FD0-D96A-4A90-83D1-829C69DBB3A3}"/>
                </a:ext>
              </a:extLst>
            </p:cNvPr>
            <p:cNvCxnSpPr/>
            <p:nvPr/>
          </p:nvCxnSpPr>
          <p:spPr>
            <a:xfrm flipH="1">
              <a:off x="1020278" y="1357162"/>
              <a:ext cx="173255" cy="173255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3D50B30-4EAA-412E-817F-3EBCF1F86E04}"/>
                </a:ext>
              </a:extLst>
            </p:cNvPr>
            <p:cNvCxnSpPr/>
            <p:nvPr/>
          </p:nvCxnSpPr>
          <p:spPr>
            <a:xfrm>
              <a:off x="1193532" y="1357162"/>
              <a:ext cx="173255" cy="173255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91BC4A-8097-4459-AB2A-E66D83D88BB3}"/>
                </a:ext>
              </a:extLst>
            </p:cNvPr>
            <p:cNvCxnSpPr/>
            <p:nvPr/>
          </p:nvCxnSpPr>
          <p:spPr>
            <a:xfrm>
              <a:off x="1193531" y="1222406"/>
              <a:ext cx="173255" cy="0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C699C5C-5829-4B35-B63E-EE6AB3C4395E}"/>
                </a:ext>
              </a:extLst>
            </p:cNvPr>
            <p:cNvCxnSpPr/>
            <p:nvPr/>
          </p:nvCxnSpPr>
          <p:spPr>
            <a:xfrm flipH="1">
              <a:off x="1020278" y="1222406"/>
              <a:ext cx="173253" cy="0"/>
            </a:xfrm>
            <a:prstGeom prst="line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12C602-0639-4AE9-9A35-DB856D50CF47}"/>
              </a:ext>
            </a:extLst>
          </p:cNvPr>
          <p:cNvSpPr txBox="1"/>
          <p:nvPr/>
        </p:nvSpPr>
        <p:spPr>
          <a:xfrm>
            <a:off x="4103427" y="95877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1.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키워드 입력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6E2AA5C-749D-499B-ABDB-C3125A5FC36B}"/>
              </a:ext>
            </a:extLst>
          </p:cNvPr>
          <p:cNvSpPr/>
          <p:nvPr/>
        </p:nvSpPr>
        <p:spPr>
          <a:xfrm rot="3361361">
            <a:off x="6382078" y="959964"/>
            <a:ext cx="353394" cy="1742434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E4BA5-6801-422D-BC75-38AC1FEEBADA}"/>
              </a:ext>
            </a:extLst>
          </p:cNvPr>
          <p:cNvSpPr/>
          <p:nvPr/>
        </p:nvSpPr>
        <p:spPr>
          <a:xfrm>
            <a:off x="4757488" y="2354332"/>
            <a:ext cx="1026493" cy="157959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B0709D6-21EB-4406-8C28-E904E2A26DD6}"/>
              </a:ext>
            </a:extLst>
          </p:cNvPr>
          <p:cNvCxnSpPr>
            <a:cxnSpLocks/>
            <a:stCxn id="31" idx="2"/>
            <a:endCxn id="23" idx="0"/>
          </p:cNvCxnSpPr>
          <p:nvPr/>
        </p:nvCxnSpPr>
        <p:spPr>
          <a:xfrm>
            <a:off x="3990051" y="979001"/>
            <a:ext cx="1280684" cy="1375331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AAC8537-1F7D-41AC-9DCA-C9CFF52B93E3}"/>
              </a:ext>
            </a:extLst>
          </p:cNvPr>
          <p:cNvSpPr/>
          <p:nvPr/>
        </p:nvSpPr>
        <p:spPr>
          <a:xfrm rot="6101678">
            <a:off x="4129531" y="2064556"/>
            <a:ext cx="353394" cy="588924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48D28AB-E0E6-4400-A23A-4A90F89E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57" y="605658"/>
            <a:ext cx="2349188" cy="373343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5373F7-225F-4418-9128-F8C136700879}"/>
              </a:ext>
            </a:extLst>
          </p:cNvPr>
          <p:cNvSpPr/>
          <p:nvPr/>
        </p:nvSpPr>
        <p:spPr>
          <a:xfrm>
            <a:off x="1932351" y="2055109"/>
            <a:ext cx="2040418" cy="1515864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685C55-DF68-4D35-9712-F7EBE1E8F4C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737786" y="1582109"/>
            <a:ext cx="1077671" cy="1401723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86E77E-B7E1-470C-9495-319FB6DA40C7}"/>
              </a:ext>
            </a:extLst>
          </p:cNvPr>
          <p:cNvSpPr txBox="1"/>
          <p:nvPr/>
        </p:nvSpPr>
        <p:spPr>
          <a:xfrm>
            <a:off x="687724" y="94000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2.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랭킹 항목 클릭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E978BC9-C538-4ABD-82DE-6C00DD805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59" y="1220108"/>
            <a:ext cx="924054" cy="362001"/>
          </a:xfrm>
          <a:prstGeom prst="rect">
            <a:avLst/>
          </a:prstGeom>
          <a:ln w="38100" cap="sq">
            <a:solidFill>
              <a:srgbClr val="FF99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E94C02EB-6BDE-4962-9F68-F67BB0587B4D}"/>
              </a:ext>
            </a:extLst>
          </p:cNvPr>
          <p:cNvSpPr/>
          <p:nvPr/>
        </p:nvSpPr>
        <p:spPr>
          <a:xfrm rot="21002686">
            <a:off x="2889766" y="3624149"/>
            <a:ext cx="353394" cy="542329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56541BB-D08E-4412-817A-24AD6B3DEFC5}"/>
              </a:ext>
            </a:extLst>
          </p:cNvPr>
          <p:cNvSpPr/>
          <p:nvPr/>
        </p:nvSpPr>
        <p:spPr>
          <a:xfrm>
            <a:off x="2746327" y="4203702"/>
            <a:ext cx="747644" cy="782184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30C5751-60E3-4F0D-890F-57DE176AE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890" y="3802363"/>
            <a:ext cx="1009791" cy="390580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3FC9E00-F307-4D8A-ACFE-5DD418FDD1BA}"/>
              </a:ext>
            </a:extLst>
          </p:cNvPr>
          <p:cNvCxnSpPr>
            <a:cxnSpLocks/>
            <a:stCxn id="55" idx="2"/>
            <a:endCxn id="53" idx="1"/>
          </p:cNvCxnSpPr>
          <p:nvPr/>
        </p:nvCxnSpPr>
        <p:spPr>
          <a:xfrm>
            <a:off x="1737786" y="4192943"/>
            <a:ext cx="1008541" cy="401851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5091CB-F539-4DC2-BBCD-1C6B8968EA30}"/>
              </a:ext>
            </a:extLst>
          </p:cNvPr>
          <p:cNvSpPr txBox="1"/>
          <p:nvPr/>
        </p:nvSpPr>
        <p:spPr>
          <a:xfrm>
            <a:off x="9255430" y="552899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4.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로그인</a:t>
            </a:r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0D3ECD17-802E-45D1-A63B-C27E2FB95ECE}"/>
              </a:ext>
            </a:extLst>
          </p:cNvPr>
          <p:cNvSpPr/>
          <p:nvPr/>
        </p:nvSpPr>
        <p:spPr>
          <a:xfrm rot="14480138">
            <a:off x="4848638" y="1737685"/>
            <a:ext cx="353394" cy="3324733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AD01C30-1BAE-4C1E-BC1A-1E6D74025BF2}"/>
              </a:ext>
            </a:extLst>
          </p:cNvPr>
          <p:cNvSpPr/>
          <p:nvPr/>
        </p:nvSpPr>
        <p:spPr>
          <a:xfrm>
            <a:off x="6595948" y="2055109"/>
            <a:ext cx="1026493" cy="981043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A88B764-7687-48F2-BC0C-BE52C173DE0E}"/>
              </a:ext>
            </a:extLst>
          </p:cNvPr>
          <p:cNvCxnSpPr>
            <a:cxnSpLocks/>
            <a:stCxn id="62" idx="0"/>
            <a:endCxn id="67" idx="1"/>
          </p:cNvCxnSpPr>
          <p:nvPr/>
        </p:nvCxnSpPr>
        <p:spPr>
          <a:xfrm flipV="1">
            <a:off x="7109195" y="1289418"/>
            <a:ext cx="3004110" cy="765691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FECCA433-3E67-4AEA-9625-377095D19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305" y="605658"/>
            <a:ext cx="1490905" cy="1367520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2D12DE6-AE4D-4FF9-A05A-8E4680E589D4}"/>
              </a:ext>
            </a:extLst>
          </p:cNvPr>
          <p:cNvSpPr txBox="1"/>
          <p:nvPr/>
        </p:nvSpPr>
        <p:spPr>
          <a:xfrm>
            <a:off x="791860" y="3514207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댓글 작성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A99AA7-9769-4B1C-86A7-ACF0E81C1FC1}"/>
              </a:ext>
            </a:extLst>
          </p:cNvPr>
          <p:cNvSpPr txBox="1"/>
          <p:nvPr/>
        </p:nvSpPr>
        <p:spPr>
          <a:xfrm>
            <a:off x="4012519" y="3231993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로그인이 안 된 경우</a:t>
            </a:r>
            <a:endParaRPr lang="en-US" altLang="ko-KR" sz="1400" dirty="0">
              <a:solidFill>
                <a:schemeClr val="bg1"/>
              </a:solidFill>
              <a:highlight>
                <a:srgbClr val="FF9999"/>
              </a:highlight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로그인 페이지로 이동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5425F5-AFD1-4426-B9B1-1447DB2094C1}"/>
              </a:ext>
            </a:extLst>
          </p:cNvPr>
          <p:cNvSpPr txBox="1"/>
          <p:nvPr/>
        </p:nvSpPr>
        <p:spPr>
          <a:xfrm>
            <a:off x="4214785" y="19791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검색</a:t>
            </a:r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FC4C3C11-44F5-4B80-BCB9-9541094B44F0}"/>
              </a:ext>
            </a:extLst>
          </p:cNvPr>
          <p:cNvSpPr/>
          <p:nvPr/>
        </p:nvSpPr>
        <p:spPr>
          <a:xfrm rot="21327102">
            <a:off x="6907972" y="3113726"/>
            <a:ext cx="353394" cy="1079463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4E49DC-F25C-4E2C-98F1-EE2878DBAFE4}"/>
              </a:ext>
            </a:extLst>
          </p:cNvPr>
          <p:cNvSpPr/>
          <p:nvPr/>
        </p:nvSpPr>
        <p:spPr>
          <a:xfrm>
            <a:off x="6763291" y="4231208"/>
            <a:ext cx="691248" cy="57991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D3A72B-9991-478A-B6B6-CA72CFF373E3}"/>
              </a:ext>
            </a:extLst>
          </p:cNvPr>
          <p:cNvSpPr/>
          <p:nvPr/>
        </p:nvSpPr>
        <p:spPr>
          <a:xfrm>
            <a:off x="10372079" y="1463289"/>
            <a:ext cx="937605" cy="45461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4B34A4-756A-42B6-AC2F-929CBDA1A079}"/>
              </a:ext>
            </a:extLst>
          </p:cNvPr>
          <p:cNvSpPr txBox="1"/>
          <p:nvPr/>
        </p:nvSpPr>
        <p:spPr>
          <a:xfrm>
            <a:off x="6253956" y="3367803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아이디가 없는 경우</a:t>
            </a:r>
            <a:endParaRPr lang="en-US" altLang="ko-KR" sz="1400" dirty="0">
              <a:solidFill>
                <a:schemeClr val="bg1"/>
              </a:solidFill>
              <a:highlight>
                <a:srgbClr val="FF9999"/>
              </a:highlight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회원가입 페이지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39C3CE83-2D69-4D9A-9FE4-09BA1F94C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139" y="5606195"/>
            <a:ext cx="1343641" cy="317485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004FCF3-5D98-4AFF-A8F7-C8F3427B27B0}"/>
              </a:ext>
            </a:extLst>
          </p:cNvPr>
          <p:cNvCxnSpPr>
            <a:cxnSpLocks/>
            <a:stCxn id="86" idx="2"/>
            <a:endCxn id="94" idx="0"/>
          </p:cNvCxnSpPr>
          <p:nvPr/>
        </p:nvCxnSpPr>
        <p:spPr>
          <a:xfrm flipH="1">
            <a:off x="7071960" y="4811123"/>
            <a:ext cx="36955" cy="79507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4E450AE-5644-4DBA-8294-5A14E79122FE}"/>
              </a:ext>
            </a:extLst>
          </p:cNvPr>
          <p:cNvSpPr txBox="1"/>
          <p:nvPr/>
        </p:nvSpPr>
        <p:spPr>
          <a:xfrm>
            <a:off x="6159182" y="5305314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5.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회원 정보 입력</a:t>
            </a:r>
          </a:p>
        </p:txBody>
      </p:sp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id="{94E1F038-6CFF-45A3-A3A4-5B657BDA4D4B}"/>
              </a:ext>
            </a:extLst>
          </p:cNvPr>
          <p:cNvSpPr/>
          <p:nvPr/>
        </p:nvSpPr>
        <p:spPr>
          <a:xfrm rot="13804374">
            <a:off x="8068962" y="3001128"/>
            <a:ext cx="353394" cy="1653695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D300175-3D22-42A0-8D05-4F1FF1BC95AA}"/>
              </a:ext>
            </a:extLst>
          </p:cNvPr>
          <p:cNvSpPr/>
          <p:nvPr/>
        </p:nvSpPr>
        <p:spPr>
          <a:xfrm>
            <a:off x="8498115" y="1982573"/>
            <a:ext cx="1761534" cy="122054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C2713C0E-D75C-4773-8ED8-C07F3F9BE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317" y="4114697"/>
            <a:ext cx="3167514" cy="2109717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1960F9-0323-4238-8080-6860127ABCD9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9378882" y="3203118"/>
            <a:ext cx="572192" cy="911579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1CD37F2-19B3-4866-9983-F8E15F81F4B7}"/>
              </a:ext>
            </a:extLst>
          </p:cNvPr>
          <p:cNvSpPr txBox="1"/>
          <p:nvPr/>
        </p:nvSpPr>
        <p:spPr>
          <a:xfrm>
            <a:off x="10084439" y="3821984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6.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9999"/>
                </a:highlight>
                <a:latin typeface="+mn-ea"/>
              </a:rPr>
              <a:t>회원 정보 수정</a:t>
            </a:r>
          </a:p>
        </p:txBody>
      </p:sp>
    </p:spTree>
    <p:extLst>
      <p:ext uri="{BB962C8B-B14F-4D97-AF65-F5344CB8AC3E}">
        <p14:creationId xmlns:p14="http://schemas.microsoft.com/office/powerpoint/2010/main" val="1139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 animBg="1"/>
      <p:bldP spid="23" grpId="0" animBg="1"/>
      <p:bldP spid="26" grpId="0" animBg="1"/>
      <p:bldP spid="35" grpId="0" animBg="1"/>
      <p:bldP spid="39" grpId="0"/>
      <p:bldP spid="52" grpId="0" animBg="1"/>
      <p:bldP spid="53" grpId="0" animBg="1"/>
      <p:bldP spid="59" grpId="0"/>
      <p:bldP spid="60" grpId="0" animBg="1"/>
      <p:bldP spid="62" grpId="0" animBg="1"/>
      <p:bldP spid="81" grpId="0"/>
      <p:bldP spid="82" grpId="0"/>
      <p:bldP spid="83" grpId="0"/>
      <p:bldP spid="84" grpId="0" animBg="1"/>
      <p:bldP spid="86" grpId="0" animBg="1"/>
      <p:bldP spid="88" grpId="0"/>
      <p:bldP spid="98" grpId="0"/>
      <p:bldP spid="99" grpId="0" animBg="1"/>
      <p:bldP spid="101" grpId="0" animBg="1"/>
      <p:bldP spid="1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2720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프로토</a:t>
            </a:r>
            <a:r>
              <a:rPr lang="ko-KR" altLang="en-US" sz="2800" b="1" i="1" kern="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타입</a:t>
            </a:r>
            <a:endParaRPr lang="en-US" altLang="ko-KR" sz="2800" b="1" i="1" kern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42" y="1391563"/>
            <a:ext cx="2755911" cy="2355774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529" y="1393502"/>
            <a:ext cx="3923587" cy="2355774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189" y="1372343"/>
            <a:ext cx="2284532" cy="2376933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42" y="4266319"/>
            <a:ext cx="3309937" cy="1923789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896" y="4266319"/>
            <a:ext cx="3214687" cy="1904767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0116" y="4257953"/>
            <a:ext cx="3265607" cy="1913133"/>
          </a:xfrm>
          <a:prstGeom prst="rect">
            <a:avLst/>
          </a:prstGeom>
          <a:ln>
            <a:solidFill>
              <a:srgbClr val="B3ACB3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823142" y="103317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Index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95121" y="1045032"/>
            <a:ext cx="828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Search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14109" y="1022323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Login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3142" y="3907933"/>
            <a:ext cx="193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정보수정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85187" y="3907933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비밀번호 변경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69683" y="3907933"/>
            <a:ext cx="970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56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6CF2D-91DD-46FE-B11F-FF1F790003BA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프로토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타입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3AB04-18F4-4C2C-A1CF-022ACC79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65" y="1526380"/>
            <a:ext cx="3122282" cy="1866108"/>
          </a:xfrm>
          <a:prstGeom prst="rect">
            <a:avLst/>
          </a:prstGeom>
          <a:ln>
            <a:solidFill>
              <a:srgbClr val="B3ACB3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DFF4E4-97DD-4E85-A51E-8228F2BEB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49" y="1526029"/>
            <a:ext cx="3643074" cy="1866108"/>
          </a:xfrm>
          <a:prstGeom prst="rect">
            <a:avLst/>
          </a:prstGeom>
          <a:ln>
            <a:solidFill>
              <a:srgbClr val="B3ACB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1F434-CB54-4199-AD0E-4D284E5ACE3C}"/>
              </a:ext>
            </a:extLst>
          </p:cNvPr>
          <p:cNvSpPr txBox="1"/>
          <p:nvPr/>
        </p:nvSpPr>
        <p:spPr>
          <a:xfrm>
            <a:off x="2204265" y="1148547"/>
            <a:ext cx="281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 Center(Q&amp;A</a:t>
            </a:r>
            <a:r>
              <a:rPr lang="ko-KR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건의</a:t>
            </a:r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B71AE-1190-4946-844A-F8A372AC0876}"/>
              </a:ext>
            </a:extLst>
          </p:cNvPr>
          <p:cNvSpPr txBox="1"/>
          <p:nvPr/>
        </p:nvSpPr>
        <p:spPr>
          <a:xfrm>
            <a:off x="8819250" y="1148547"/>
            <a:ext cx="15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Detail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B9E0D-9847-46D0-9593-97720A89B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004" y="3918982"/>
            <a:ext cx="2291778" cy="2247900"/>
          </a:xfrm>
          <a:prstGeom prst="rect">
            <a:avLst/>
          </a:prstGeom>
          <a:ln>
            <a:solidFill>
              <a:srgbClr val="B3ACB3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2C3B4F-65DD-4CBA-9F82-28283EADB13F}"/>
              </a:ext>
            </a:extLst>
          </p:cNvPr>
          <p:cNvSpPr txBox="1"/>
          <p:nvPr/>
        </p:nvSpPr>
        <p:spPr>
          <a:xfrm>
            <a:off x="9213814" y="3549650"/>
            <a:ext cx="166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</a:t>
            </a:r>
            <a:r>
              <a:rPr lang="en-US" altLang="ko-K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Passward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C28A56-3A3C-43AB-B5A3-9DC8A105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218" y="3967718"/>
            <a:ext cx="1774094" cy="2199164"/>
          </a:xfrm>
          <a:prstGeom prst="rect">
            <a:avLst/>
          </a:prstGeom>
          <a:ln>
            <a:solidFill>
              <a:srgbClr val="B3ACB3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DFCB8F-C764-4945-B413-0AC07596BEA6}"/>
              </a:ext>
            </a:extLst>
          </p:cNvPr>
          <p:cNvSpPr txBox="1"/>
          <p:nvPr/>
        </p:nvSpPr>
        <p:spPr>
          <a:xfrm>
            <a:off x="1317218" y="359838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 up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6476D6-CCDC-4590-83E0-B1BEA54D1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403" y="3933913"/>
            <a:ext cx="3882958" cy="2232969"/>
          </a:xfrm>
          <a:prstGeom prst="rect">
            <a:avLst/>
          </a:prstGeom>
          <a:ln>
            <a:solidFill>
              <a:srgbClr val="B3ACB3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A2464A-DBFF-4CE6-BD72-C5337B8FB0A5}"/>
              </a:ext>
            </a:extLst>
          </p:cNvPr>
          <p:cNvSpPr txBox="1"/>
          <p:nvPr/>
        </p:nvSpPr>
        <p:spPr>
          <a:xfrm>
            <a:off x="4355107" y="3547578"/>
            <a:ext cx="275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 Center(</a:t>
            </a:r>
            <a:r>
              <a:rPr lang="ko-KR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r>
              <a:rPr lang="en-US" altLang="ko-K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3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1813CE-55BB-4735-914A-BA78E81C2E93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43" y="1578543"/>
            <a:ext cx="8709175" cy="44442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37" y="2625074"/>
            <a:ext cx="2752381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B4D4CE-4353-4FE7-9C0F-EA140EA9EEDC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3" y="1572839"/>
            <a:ext cx="10347934" cy="40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0A5AB75-56E1-43D8-B10C-6E2736C2DD72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56" y="2151656"/>
            <a:ext cx="10101888" cy="30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9FB004-802A-4D57-8241-490A2F13CB37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67" y="1713297"/>
            <a:ext cx="6473485" cy="3158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2268" y="5308986"/>
            <a:ext cx="6147837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INDEX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화면에서 고객센터 클릭 시 고객센터 페이지로 이동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b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2. 1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문의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공지사항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신고센터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클릭시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각각의 페이지로 이동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48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70402C-E4A6-4939-99F2-AF568B351BE5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19" y="1854596"/>
            <a:ext cx="7504762" cy="2009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8851" y="4713948"/>
            <a:ext cx="70342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INDEX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페이지에서 카테고리를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대분류에서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소분류로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선택시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랭킹 슬라이드가 생성되며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원하는 순위를 선택 시 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5027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C99A9E-F42B-41EC-B3E2-4A7C93B13E8D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4" y="1395663"/>
            <a:ext cx="8843892" cy="2752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7937" y="4351946"/>
            <a:ext cx="7156126" cy="18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키워드에 대한 정보가</a:t>
            </a: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없을 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경우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사용자는 관리자에게 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키워드로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등록을 요청할 수 있는 고객센터로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이동할 수 있음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정보</a:t>
            </a: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있을 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경우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ko-KR" sz="14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검색어를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포함한 카테고리를 선택하고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그에 대한 랭킹 순위 결과만 확인할 수 </a:t>
            </a:r>
          </a:p>
          <a:p>
            <a:pPr>
              <a:lnSpc>
                <a:spcPct val="150000"/>
              </a:lnSpc>
            </a:pP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있으며 랭킹의 이름을 클릭했을 때 상세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8961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3875" y="514350"/>
            <a:ext cx="5572125" cy="581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48449" y="1457325"/>
            <a:ext cx="4324352" cy="430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1.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2.</a:t>
            </a:r>
            <a:r>
              <a:rPr lang="ko-KR" altLang="en-US" sz="2400" b="1" i="1" kern="0" dirty="0">
                <a:solidFill>
                  <a:schemeClr val="bg1">
                    <a:lumMod val="50000"/>
                  </a:schemeClr>
                </a:solidFill>
              </a:rPr>
              <a:t>내용설명</a:t>
            </a:r>
            <a:endParaRPr lang="en-US" altLang="ko-KR" sz="2400" b="1" i="1" kern="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3.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4.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요구사항 정의서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5.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시나리오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6.</a:t>
            </a:r>
            <a:r>
              <a:rPr lang="ko-KR" altLang="en-US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7.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화면 </a:t>
            </a:r>
            <a:r>
              <a:rPr lang="ko-KR" altLang="en-US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프로토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타입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8.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9.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데이터베이스 다이어그램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 rot="21398012">
            <a:off x="409576" y="410468"/>
            <a:ext cx="5581649" cy="6018014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21230744">
            <a:off x="409574" y="440862"/>
            <a:ext cx="5581649" cy="6018014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목차</a:t>
            </a:r>
            <a:endParaRPr lang="en-US" altLang="ko-KR" sz="5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1230744">
            <a:off x="517751" y="2453197"/>
            <a:ext cx="5581649" cy="3999863"/>
          </a:xfrm>
          <a:prstGeom prst="rect">
            <a:avLst/>
          </a:prstGeom>
          <a:noFill/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59C73D8-B2AE-43F1-9385-E60B9AB2C0BF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유즈케이스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71" y="1471591"/>
            <a:ext cx="5942857" cy="31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0293" y="4878346"/>
            <a:ext cx="8911414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상세정보 확인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정보의 상세정보 확인 및 추천 기능을 이용할 수 있음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댓글추가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-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댓글기능을 통해 다른 사용자들과 소통하고 다른 사용자들의 글 또한 추천할 수 있음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연관 순위 확인</a:t>
            </a:r>
            <a:r>
              <a:rPr lang="en-US" altLang="ko-KR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해당 랭킹과 연관된 다른 정보들을 확인할 수 있는 랭킹 상세 페이지로 이동할 수 있음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이미 추천한 정보나 댓글 내용을 다시 추천했을 경우에는 추천을 취소할 수 있음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ko-KR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35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0AA2D26-FD90-4E00-BAC7-DA4E6F842621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8340848" y="1470340"/>
            <a:ext cx="14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Index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8340848" y="2086810"/>
            <a:ext cx="2814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모든 페이지에서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Logo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버튼 클릭시에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Index page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Search bar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검색 혹은 카테고리 분류를 통해서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Content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Footer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제작자 </a:t>
            </a:r>
            <a:r>
              <a:rPr lang="ko-KR" altLang="en-US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정보등의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배치하여 해당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Login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통해 회원 가입 및 로그인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-&gt;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-&gt;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랭킹리스트 순서로 검색 가능하다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13D8C8-236D-4304-9614-1AE2A830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8" y="1470340"/>
            <a:ext cx="6873792" cy="44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2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38456C-3D8E-4AA5-A52A-CA92FA7ECB2D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6522722" y="2136365"/>
            <a:ext cx="14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Login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6522722" y="2644170"/>
            <a:ext cx="4721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이미 가입한 방문자는 아이디와 비밀번호를 입력하여 로그인할 수 있다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처음 방문한 사람은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Sign in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버튼을 통해 회원 가입할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회원가입을 완료하면 다시 로그인 페이지로 이동한다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로그인 후에는 로그인 버튼이 로그아웃 버튼으로 변경된다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EC909-DF8C-4D81-A992-FC20971F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47" y="1242899"/>
            <a:ext cx="4721433" cy="48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1266838-8013-4C35-BDE8-F632E6371D42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7151571" y="4478546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7151571" y="4898336"/>
            <a:ext cx="3984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검색결과가 있는 경우 해당 결과를 표시하고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그에 대한 카테고리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선택하면 랭킹리스트를 확인할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랭킹리스트를 통해 상세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C4D7A-AECF-484D-B813-D95922530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9" y="750279"/>
            <a:ext cx="7088185" cy="535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1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C0BB4C1-2D93-4CC3-8292-D5FF290C9BCB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6679339" y="4596932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6679339" y="4989234"/>
            <a:ext cx="47635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검색결과가 없는 경우 해당 결과를 표시하고</a:t>
            </a:r>
            <a:b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관리자에게 건의할 수 있도록 해당 페이지로 이동할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8A2273-061A-408A-BCFF-878AD52B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9" y="762102"/>
            <a:ext cx="5936884" cy="53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4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DB4824-A6A7-4B5B-914C-45FF6CF56947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9097065" y="3701598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Content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7201197" y="4164330"/>
            <a:ext cx="3684975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result detail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상세정보를 확인할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recommend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추천기능을 제공한다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 (Login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comments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에서 댓글을 작성할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(Login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필요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ranking 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연관된 다른 랭킹리스트를 확인 할 수 있다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0E62C-DA58-43BC-84CA-A72FCB591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5" y="698059"/>
            <a:ext cx="7281123" cy="54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61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BFE86EF-AD7C-43ED-899A-BFAB5213B27A}"/>
              </a:ext>
            </a:extLst>
          </p:cNvPr>
          <p:cNvSpPr/>
          <p:nvPr/>
        </p:nvSpPr>
        <p:spPr>
          <a:xfrm>
            <a:off x="409575" y="458747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7082559" y="4492479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Mypage</a:t>
            </a:r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7082559" y="4959844"/>
            <a:ext cx="390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Mypage</a:t>
            </a: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는 로그인을 한 후에 이용 가능 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프로필과 개인정보를 변경 가능 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8DFD87-B814-4688-9AED-82687C411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4" y="892049"/>
            <a:ext cx="6615814" cy="51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0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C92CF0-53EF-4BE0-AE01-DEBBAF52DBFA}"/>
              </a:ext>
            </a:extLst>
          </p:cNvPr>
          <p:cNvSpPr/>
          <p:nvPr/>
        </p:nvSpPr>
        <p:spPr>
          <a:xfrm>
            <a:off x="419100" y="43904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구조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4BC9-FDA7-4019-B3F2-2A94062DD65F}"/>
              </a:ext>
            </a:extLst>
          </p:cNvPr>
          <p:cNvSpPr txBox="1"/>
          <p:nvPr/>
        </p:nvSpPr>
        <p:spPr>
          <a:xfrm>
            <a:off x="7162137" y="4401542"/>
            <a:ext cx="11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S/C page</a:t>
            </a:r>
            <a:endParaRPr lang="ko-KR" alt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DA154-A0AE-4E76-B0F1-48D4471ED6AB}"/>
              </a:ext>
            </a:extLst>
          </p:cNvPr>
          <p:cNvSpPr txBox="1"/>
          <p:nvPr/>
        </p:nvSpPr>
        <p:spPr>
          <a:xfrm>
            <a:off x="7162137" y="4892242"/>
            <a:ext cx="342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공지사항은 누구나 확인 가능하다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건의사항 작성은 로그인 후 이용 가능하다</a:t>
            </a:r>
            <a:r>
              <a:rPr lang="en-US" altLang="ko-KR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E215F-EE64-41EC-BFB8-5525DB20D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2" y="1062923"/>
            <a:ext cx="6575845" cy="51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6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다이어그램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43" y="1226229"/>
            <a:ext cx="8186314" cy="52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웹 페이지 제작 진행 현황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9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주제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99573C2-034D-40C8-8B99-08936F1F3A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47" y="1792835"/>
            <a:ext cx="3199306" cy="31993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F4C443B-D263-4BD6-86C7-451375DE98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47" y="1792764"/>
            <a:ext cx="3199307" cy="319930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E7338F-0024-446B-9623-BDAB1CC37F87}"/>
              </a:ext>
            </a:extLst>
          </p:cNvPr>
          <p:cNvGrpSpPr/>
          <p:nvPr/>
        </p:nvGrpSpPr>
        <p:grpSpPr>
          <a:xfrm>
            <a:off x="3962975" y="1792694"/>
            <a:ext cx="4266049" cy="3199306"/>
            <a:chOff x="3962975" y="1792694"/>
            <a:chExt cx="4266049" cy="319930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F9CB481-19A7-4537-B940-3B0722EBD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975" y="1792694"/>
              <a:ext cx="4266049" cy="319930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8AFBFD0-CCC6-4B09-95F0-6E53D3E6E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86" y="2701177"/>
              <a:ext cx="1552015" cy="84982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5F8304-71AF-439D-A69A-94BC452B7FB5}"/>
              </a:ext>
            </a:extLst>
          </p:cNvPr>
          <p:cNvSpPr txBox="1"/>
          <p:nvPr/>
        </p:nvSpPr>
        <p:spPr>
          <a:xfrm>
            <a:off x="4778592" y="5081656"/>
            <a:ext cx="2634816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막연하게 정보를 찾을 때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C47C3-36AC-487E-98D0-3C0FF2B69D74}"/>
              </a:ext>
            </a:extLst>
          </p:cNvPr>
          <p:cNvSpPr txBox="1"/>
          <p:nvPr/>
        </p:nvSpPr>
        <p:spPr>
          <a:xfrm>
            <a:off x="5103657" y="5421277"/>
            <a:ext cx="1813741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랭킹을 이용하여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2352" y="5760365"/>
            <a:ext cx="1810111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보다 쉽고 빠르게</a:t>
            </a:r>
          </a:p>
        </p:txBody>
      </p: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22269-98C3-48DA-BF38-7E0990DA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필요없는</a:t>
            </a:r>
            <a:r>
              <a:rPr lang="ko-KR" altLang="en-US" dirty="0"/>
              <a:t>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F5A8B-E8FC-42E8-8B18-4A2D1D83C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159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※</a:t>
            </a:r>
            <a:r>
              <a:rPr lang="ko-KR" altLang="en-US" sz="1400" dirty="0">
                <a:solidFill>
                  <a:prstClr val="white"/>
                </a:solidFill>
              </a:rPr>
              <a:t>표준색상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solidFill>
              <a:srgbClr val="F8E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179</a:t>
            </a:r>
          </a:p>
        </p:txBody>
      </p:sp>
    </p:spTree>
    <p:extLst>
      <p:ext uri="{BB962C8B-B14F-4D97-AF65-F5344CB8AC3E}">
        <p14:creationId xmlns:p14="http://schemas.microsoft.com/office/powerpoint/2010/main" val="2132614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요구사항 정의서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3875" y="514350"/>
            <a:ext cx="5572125" cy="581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35888"/>
              </p:ext>
            </p:extLst>
          </p:nvPr>
        </p:nvGraphicFramePr>
        <p:xfrm>
          <a:off x="523875" y="1283261"/>
          <a:ext cx="11134725" cy="5758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서비스명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요구사항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시나리오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홈버튼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로고로 구성 되어야 하며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클릭시 초기 </a:t>
                      </a:r>
                      <a:r>
                        <a:rPr lang="en-US" altLang="ko-KR" sz="500" u="none" strike="noStrike">
                          <a:effectLst/>
                        </a:rPr>
                        <a:t>index </a:t>
                      </a:r>
                      <a:r>
                        <a:rPr lang="ko-KR" altLang="en-US" sz="500" u="none" strike="noStrike">
                          <a:effectLst/>
                        </a:rPr>
                        <a:t>화면으로 돌아가야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언제든지 초기 화면으로 돌아 갈수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검색창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입력이 가능하여야 하고 엔터 시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검색 결과 페이지로 이동해야함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검색을 입력 혹은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고객센터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 건의 페이지로 이동 해야함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사이트의 불편한 점 입력할수 있는 페이지로 이동한다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클릭시 로그인 페이지로 이동 해야하며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로그인 완료시 </a:t>
                      </a:r>
                      <a:r>
                        <a:rPr lang="en-US" altLang="ko-KR" sz="500" u="none" strike="noStrike">
                          <a:effectLst/>
                        </a:rPr>
                        <a:t>MyPage Button </a:t>
                      </a:r>
                      <a:r>
                        <a:rPr lang="ko-KR" altLang="en-US" sz="500" u="none" strike="noStrike">
                          <a:effectLst/>
                        </a:rPr>
                        <a:t>이 활성화 되어야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회원정보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500" u="none" strike="noStrike" dirty="0">
                          <a:effectLst/>
                        </a:rPr>
                        <a:t> 회원정보 수정 페이지로 이동 하여야 함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자신의 회원 정보를 수정할수 있는 페이지로 이동한다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대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카테고리에 마우스를 올릴시 소분류 카테고리가 나와야 하고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순위표에 카테고리로 선정한 순위가 나와야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대분류의 카테고리에 마우스를 올릴시 반응하며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하단에 소분류의 카테고리를 선택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소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</a:rPr>
                        <a:t>소분류 카테고리 클릭 시 순위 표가 나와야 함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소분류의 카테고리에 마우스를 올릴시 반응하며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 후엔 하단에 순위표가 생성된다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순위표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랭킹 순위가 나와야하며 랭킹 내 이름 클릭 시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해당 항목의 페이지로 이동 하여야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순위별로 정돈된 정보를 확인 할수 있으며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순위 항목중 하나를 클릭 하면 해당 관련 페이지로 이동할수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월간 주간 순위표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슬라이드 형식 이여어 하며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 시 해당 항목의 페이지로 이동 하여야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초기 화면에서 주간 월간 현재 인기 있는 랭킹의 순위를 확인 할수 있고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해당 자료를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아이디 찾기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클릭시 아이디 찾기 창이 하단에 나타나야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자신이 잃어 버린 아이디를 찾기 위해 단계별 인증 절차를 거쳐야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비밀번호 찾기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클릭시 비밀번호 찾기 창이 하단에 나타나야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자신이 잃어 버린 비밀번호를 찾기 위해 단계별 인증 절차를 거쳐야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 정보 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사용자의 정보를 입력 할수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자신의 정보를 입력하여 아이디 혹은 비밀번호를 찾을수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찾기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 정보를 찾아 회원 아이디</a:t>
                      </a:r>
                      <a:r>
                        <a:rPr lang="en-US" altLang="ko-KR" sz="500" u="none" strike="noStrike">
                          <a:effectLst/>
                        </a:rPr>
                        <a:t>/</a:t>
                      </a:r>
                      <a:r>
                        <a:rPr lang="ko-KR" altLang="en-US" sz="500" u="none" strike="noStrike">
                          <a:effectLst/>
                        </a:rPr>
                        <a:t>비밀번호를 띄어주어야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입력 받은 정보를 바탕으로 사용자는 아이디와 비밀번호를 찾을수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 정보 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사용자의 정보를 입력 할수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회원가입 자신의 개인정보를 입력하여 가입 절차를 밟아야 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회원가입 완료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 정보가 저장되어 </a:t>
                      </a:r>
                      <a:r>
                        <a:rPr lang="en-US" altLang="ko-KR" sz="500" u="none" strike="noStrike">
                          <a:effectLst/>
                        </a:rPr>
                        <a:t>index </a:t>
                      </a:r>
                      <a:r>
                        <a:rPr lang="ko-KR" altLang="en-US" sz="500" u="none" strike="noStrike">
                          <a:effectLst/>
                        </a:rPr>
                        <a:t>화면으로 돌아가야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입력이 완료되면 버튼을 클릭하여 회원가입을 완료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아이디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사용자의 아이디를 입력할수 있는 바가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자신의 아이디를 입력하여 로그인을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비밀번호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사용자의 비밀번호를 입력할수 있는 바가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자신의 비밀번호를 입력하여 로그인을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저장된 아이디와 비밀번호의 정보를 매치하고 </a:t>
                      </a:r>
                      <a:r>
                        <a:rPr lang="en-US" altLang="ko-KR" sz="500" u="none" strike="noStrike">
                          <a:effectLst/>
                        </a:rPr>
                        <a:t>index </a:t>
                      </a:r>
                      <a:r>
                        <a:rPr lang="ko-KR" altLang="en-US" sz="500" u="none" strike="noStrike">
                          <a:effectLst/>
                        </a:rPr>
                        <a:t>창으로 이동해야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아이디 및 비밀번호 입력이 완료되면 클릭하여 로그인을 완료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아이디</a:t>
                      </a:r>
                      <a:r>
                        <a:rPr lang="en-US" altLang="ko-KR" sz="500" u="none" strike="noStrike">
                          <a:effectLst/>
                        </a:rPr>
                        <a:t>/</a:t>
                      </a:r>
                      <a:r>
                        <a:rPr lang="ko-KR" altLang="en-US" sz="500" u="none" strike="noStrike">
                          <a:effectLst/>
                        </a:rPr>
                        <a:t>비밀번호 찾기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Find </a:t>
                      </a:r>
                      <a:r>
                        <a:rPr lang="ko-KR" altLang="en-US" sz="500" u="none" strike="noStrike">
                          <a:effectLst/>
                        </a:rPr>
                        <a:t>페이지로 이동 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아이디 혹은 비밀번호를 잃어 버렸을 경우에 찾기 페이지로 이동할수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Sign up </a:t>
                      </a:r>
                      <a:r>
                        <a:rPr lang="ko-KR" altLang="en-US" sz="500" u="none" strike="noStrike">
                          <a:effectLst/>
                        </a:rPr>
                        <a:t>페이지로 이동 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신규 가입을 해야할 경우 회원가입 페이지로 이동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검색된 수가 나타 나야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검색어의  연관정보의 수를 볼수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 카테고리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검색어와 일치 하는 내용을 카테고리 별로 나타내야 하며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카테고리를 클릭 시 하단에 순위표가 나타나야함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연관 정보의 카테고리 분류들을 확인할수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카테고리 순위표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랭킹 순위가 나와야하며 랭킹 내 이름 클릭 시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해당 항목의 페이지로 이동 하여야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검색한 정보의 순위를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관리자에게 등록 요청하기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클릭 시 검색어가 관리자에게 전송 되어야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검색과정중 연관정보의 수가 없을 경우 사용자는 관리자에서 등록을 요청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댓글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다른 사람들의 댓글을 볼수 있어야 하고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댓글을 입력 할수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사용자들은 검색된 정보와 관련된 코멘트를 남길수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단 로그인을 할 경우만 가능하다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 상세정보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검색어의 관련 상세 정보가 있어야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검색어의 상세정보를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연관 순위표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 관련 순위표가 있어야 하고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 시 해당 항목의 페이지로 이동 하여야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검색어와 연관된 다른 정보들을 순위표로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고객센터 카테고리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고객센터 카테고리가 떠야하며 클릭시 해당 메뉴가 우측에 떠야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사용자는 고객센터에 등록된 카테고리 내에서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 관리자에서 문의 하고 싶은 내용을 선택할수있다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20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관련내용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고객센터 카테고리 내에 관련 내용이 나타나 야함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선택한 내용를 확인 할수 있다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6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모바일 디자인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창이 줄어 들면 활성화 되며 상단에 메뉴 아이콘이 생겨야 하고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메뉴를 클릭시 헤더에 적용된 기능들이 나열 되어야 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</a:rPr>
                        <a:t>모바일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이용량이</a:t>
                      </a:r>
                      <a:r>
                        <a:rPr lang="ko-KR" altLang="en-US" sz="500" u="none" strike="noStrike" dirty="0">
                          <a:effectLst/>
                        </a:rPr>
                        <a:t> 증가하는 만큼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모바일에서의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가독성을</a:t>
                      </a:r>
                      <a:r>
                        <a:rPr lang="ko-KR" altLang="en-US" sz="500" u="none" strike="noStrike" dirty="0">
                          <a:effectLst/>
                        </a:rPr>
                        <a:t> 위해 웹에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모바일</a:t>
                      </a:r>
                      <a:r>
                        <a:rPr lang="ko-KR" altLang="en-US" sz="500" u="none" strike="noStrike" dirty="0">
                          <a:effectLst/>
                        </a:rPr>
                        <a:t> 레이아웃을 적용시키거나 사용자가 선택할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수있어야</a:t>
                      </a:r>
                      <a:r>
                        <a:rPr lang="ko-KR" altLang="en-US" sz="500" u="none" strike="noStrike" dirty="0">
                          <a:effectLst/>
                        </a:rPr>
                        <a:t> 함</a:t>
                      </a:r>
                      <a:r>
                        <a:rPr lang="en-US" altLang="ko-KR" sz="500" u="none" strike="noStrike" dirty="0">
                          <a:effectLst/>
                        </a:rPr>
                        <a:t>.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495" marR="4495" marT="4495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60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7552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 flip="none" rotWithShape="1"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1574" y="2759613"/>
            <a:ext cx="3156758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페이지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2-2.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전송 및 인증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1574" y="1218408"/>
            <a:ext cx="3819677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로그인 페이지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로그인 정보 일치 여부 확인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1-2.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로그아웃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761261" y="1624980"/>
            <a:ext cx="4201645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메인페이지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  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 검색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키워드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    4-2.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 검색 결과 확인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4-3.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랭킹 순위표 구현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4-4.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 등록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4-5.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검색어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추천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45037" y="3411808"/>
            <a:ext cx="2869780" cy="259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상세페이지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 추천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연관 랭킹 노출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5-3.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   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5-3-1.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   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5-3-2.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추천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   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5-3-3.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신고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   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5-3-4.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권한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114816" y="1905147"/>
            <a:ext cx="4201645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회원정보 수정 및 조회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6-2.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비밀번호 변경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6-3.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 탈퇴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1574" y="4374529"/>
            <a:ext cx="5083991" cy="131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회원정보 일치 확인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3-2.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전송 및 인증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비밀번호 변경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114817" y="4153921"/>
            <a:ext cx="4201645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7.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고객센터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  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7-1.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개발자 게시판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    7-2.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사용자 게시판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문의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요청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4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DD9DD9-4E8C-4B2E-B530-A02A3467CCF7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목적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AF5D3-EC82-47A4-A362-DE6D467B1A8A}"/>
              </a:ext>
            </a:extLst>
          </p:cNvPr>
          <p:cNvSpPr txBox="1"/>
          <p:nvPr/>
        </p:nvSpPr>
        <p:spPr>
          <a:xfrm>
            <a:off x="1961605" y="4796745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정보 검색 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08671-0997-4F7B-A29D-D5653438248A}"/>
              </a:ext>
            </a:extLst>
          </p:cNvPr>
          <p:cNvSpPr txBox="1"/>
          <p:nvPr/>
        </p:nvSpPr>
        <p:spPr>
          <a:xfrm>
            <a:off x="5074397" y="4796745"/>
            <a:ext cx="19341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2)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소통과 정보공유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 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56108-E0D0-42F9-9682-D9AB7A985F5E}"/>
              </a:ext>
            </a:extLst>
          </p:cNvPr>
          <p:cNvSpPr txBox="1"/>
          <p:nvPr/>
        </p:nvSpPr>
        <p:spPr>
          <a:xfrm>
            <a:off x="8047891" y="4796745"/>
            <a:ext cx="304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3) 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뭘 골라야 할 지 어려울 때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D54950-1798-498D-8BB5-D39D48EAD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65" y="2184094"/>
            <a:ext cx="2403686" cy="2403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88A3EB-0137-44DA-AD1B-7F972A2019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39" y="2184094"/>
            <a:ext cx="2403686" cy="2403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1CD17F-4446-4F78-882E-CA9848D72B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51" y="2190645"/>
            <a:ext cx="2403686" cy="24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내용 설명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FB5FE-67B0-4DA8-83DC-A74880EE3742}"/>
              </a:ext>
            </a:extLst>
          </p:cNvPr>
          <p:cNvSpPr txBox="1"/>
          <p:nvPr/>
        </p:nvSpPr>
        <p:spPr>
          <a:xfrm>
            <a:off x="4493298" y="4738678"/>
            <a:ext cx="4354725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모랭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모두의 랭킹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은 랭킹 정보사이트로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키워드를 검색을 하여</a:t>
            </a: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자세한 정보와 관련된 랭킹을 확인할 수 있습니다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497453A-A023-4992-BE08-D31185AD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3" y="2159480"/>
            <a:ext cx="4333893" cy="203532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565E7B1-EA41-403C-A373-57C590818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25649">
            <a:off x="7415694" y="1763716"/>
            <a:ext cx="1335070" cy="791529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DE7C809F-FA91-4D57-B835-778303811398}"/>
              </a:ext>
            </a:extLst>
          </p:cNvPr>
          <p:cNvSpPr/>
          <p:nvPr/>
        </p:nvSpPr>
        <p:spPr>
          <a:xfrm rot="2351555">
            <a:off x="7931813" y="2096915"/>
            <a:ext cx="154005" cy="25988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6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A9163E-E7FD-4C4D-AB14-814804DFFEF0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내용 설명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16F5C07-484A-4FBE-8913-E2B0198D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85" y="1847089"/>
            <a:ext cx="3715028" cy="29720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FB5B0-C4CF-41D5-ACA1-08A533D4EF70}"/>
              </a:ext>
            </a:extLst>
          </p:cNvPr>
          <p:cNvSpPr txBox="1"/>
          <p:nvPr/>
        </p:nvSpPr>
        <p:spPr>
          <a:xfrm>
            <a:off x="4589206" y="5152023"/>
            <a:ext cx="3013587" cy="1020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사용자는 각각의 정보페이지에서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추천하기 버튼을 통해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순위 투표에 참여할 수 있으며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76C269-5C8F-4A6F-8224-E89A51D021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37" y="2274744"/>
            <a:ext cx="1805925" cy="2133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041964-4FFE-4756-AB3C-29051F1B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485" y="1736452"/>
            <a:ext cx="3715028" cy="314980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4A68B-8F0D-458F-82A6-7371931E56BE}"/>
              </a:ext>
            </a:extLst>
          </p:cNvPr>
          <p:cNvSpPr txBox="1"/>
          <p:nvPr/>
        </p:nvSpPr>
        <p:spPr>
          <a:xfrm>
            <a:off x="4589206" y="4990440"/>
            <a:ext cx="3013588" cy="13433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댓글 기능을 통해 다른 사람들과</a:t>
            </a:r>
            <a:b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소통 할 수 있습니다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D09CFD-B660-42A0-A946-36BE43B137D3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내용 설명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AE02F9-AB1E-4F2F-BC04-69E4A976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216819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27210-E873-405E-96DC-D6BF5A2AE134}"/>
              </a:ext>
            </a:extLst>
          </p:cNvPr>
          <p:cNvSpPr txBox="1"/>
          <p:nvPr/>
        </p:nvSpPr>
        <p:spPr>
          <a:xfrm>
            <a:off x="3250406" y="5381214"/>
            <a:ext cx="5691187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이로 인해 사용자 선택의 폭을 넓혀주고 시간 절약을 할 수 있습니다</a:t>
            </a:r>
            <a:r>
              <a:rPr lang="en-US" altLang="ko-KR" sz="14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57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AD4A2B-AEBA-4428-B567-66DE38CD2ECD}"/>
              </a:ext>
            </a:extLst>
          </p:cNvPr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개발 환경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0D204F8-983B-4977-B306-1323C0CD4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43036"/>
              </p:ext>
            </p:extLst>
          </p:nvPr>
        </p:nvGraphicFramePr>
        <p:xfrm>
          <a:off x="2127398" y="1884869"/>
          <a:ext cx="7937203" cy="361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949">
                  <a:extLst>
                    <a:ext uri="{9D8B030D-6E8A-4147-A177-3AD203B41FA5}">
                      <a16:colId xmlns:a16="http://schemas.microsoft.com/office/drawing/2014/main" val="2371430864"/>
                    </a:ext>
                  </a:extLst>
                </a:gridCol>
                <a:gridCol w="6082254">
                  <a:extLst>
                    <a:ext uri="{9D8B030D-6E8A-4147-A177-3AD203B41FA5}">
                      <a16:colId xmlns:a16="http://schemas.microsoft.com/office/drawing/2014/main" val="3739114225"/>
                    </a:ext>
                  </a:extLst>
                </a:gridCol>
              </a:tblGrid>
              <a:tr h="472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marL="88964" marR="88964" marT="48930" marB="4893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8964" marR="88964" marT="48930" marB="48930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60921"/>
                  </a:ext>
                </a:extLst>
              </a:tr>
              <a:tr h="4017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88964" marR="88964" marT="48930" marB="48930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Window 10</a:t>
                      </a:r>
                      <a:endParaRPr lang="ko-KR" altLang="en-US" sz="15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8930" marB="48930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0791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marL="88964" marR="88964" marT="48930" marB="48930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HTML5, CSS3, JavaScript, Java, Oracle SQL(19c)</a:t>
                      </a:r>
                      <a:endParaRPr lang="ko-KR" altLang="en-US" sz="15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8930" marB="48930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320315"/>
                  </a:ext>
                </a:extLst>
              </a:tr>
              <a:tr h="40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개발 도구</a:t>
                      </a:r>
                    </a:p>
                  </a:txBody>
                  <a:tcPr marL="88964" marR="88964" marT="48930" marB="48930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Eclipse, Atom, SQL Developer</a:t>
                      </a:r>
                      <a:endParaRPr lang="ko-KR" altLang="en-US" sz="15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8930" marB="48930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261156"/>
                  </a:ext>
                </a:extLst>
              </a:tr>
              <a:tr h="1465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개발 인원</a:t>
                      </a:r>
                    </a:p>
                  </a:txBody>
                  <a:tcPr marL="88964" marR="88964" marT="48930" marB="48930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조장</a:t>
                      </a:r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500" b="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박창주</a:t>
                      </a:r>
                      <a:b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팀원 </a:t>
                      </a:r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500" b="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강전석</a:t>
                      </a:r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김동연</a:t>
                      </a:r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김정명</a:t>
                      </a:r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신치수</a:t>
                      </a:r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김동호</a:t>
                      </a:r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( </a:t>
                      </a:r>
                      <a:r>
                        <a:rPr lang="ko-KR" altLang="en-US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명 </a:t>
                      </a:r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5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8930" marB="48930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65106"/>
                  </a:ext>
                </a:extLst>
              </a:tr>
              <a:tr h="401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개발 기간</a:t>
                      </a:r>
                    </a:p>
                  </a:txBody>
                  <a:tcPr marL="88964" marR="88964" marT="48930" marB="48930" anchor="ctr">
                    <a:solidFill>
                      <a:srgbClr val="EFCC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5/17(</a:t>
                      </a:r>
                      <a:r>
                        <a:rPr lang="ko-KR" altLang="en-US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5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 ~</a:t>
                      </a:r>
                      <a:endParaRPr lang="ko-KR" altLang="en-US" sz="15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8964" marR="88964" marT="48930" marB="48930" anchor="ctr">
                    <a:solidFill>
                      <a:srgbClr val="F8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51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59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38206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4874" y="3371699"/>
            <a:ext cx="2991108" cy="55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2-1.</a:t>
            </a:r>
            <a:r>
              <a:rPr lang="ko-KR" altLang="en-US" sz="1400" i="1" dirty="0">
                <a:solidFill>
                  <a:srgbClr val="B3ACB3"/>
                </a:solidFill>
              </a:rPr>
              <a:t>회원가입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2-2.</a:t>
            </a:r>
            <a:r>
              <a:rPr lang="ko-KR" altLang="en-US" sz="1400" i="1" dirty="0" err="1">
                <a:solidFill>
                  <a:srgbClr val="B3ACB3"/>
                </a:solidFill>
              </a:rPr>
              <a:t>이메일</a:t>
            </a:r>
            <a:r>
              <a:rPr lang="ko-KR" altLang="en-US" sz="1400" i="1" dirty="0">
                <a:solidFill>
                  <a:srgbClr val="B3ACB3"/>
                </a:solidFill>
              </a:rPr>
              <a:t> 전송 및 인증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64875" y="1855853"/>
            <a:ext cx="2991108" cy="57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1-1.</a:t>
            </a:r>
            <a:r>
              <a:rPr lang="ko-KR" altLang="en-US" sz="1400" i="1" dirty="0">
                <a:solidFill>
                  <a:srgbClr val="B3ACB3"/>
                </a:solidFill>
              </a:rPr>
              <a:t>로그인 정보 일치 여부 확인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1-2.</a:t>
            </a:r>
            <a:r>
              <a:rPr lang="ko-KR" altLang="en-US" sz="1400" i="1" dirty="0">
                <a:solidFill>
                  <a:srgbClr val="B3ACB3"/>
                </a:solidFill>
              </a:rPr>
              <a:t>로그아웃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61111" y="2446108"/>
            <a:ext cx="2991108" cy="13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   </a:t>
            </a:r>
            <a:r>
              <a:rPr lang="en-US" altLang="ko-KR" sz="1400" i="1" dirty="0">
                <a:solidFill>
                  <a:srgbClr val="B3ACB3"/>
                </a:solidFill>
              </a:rPr>
              <a:t>4-1.</a:t>
            </a:r>
            <a:r>
              <a:rPr lang="ko-KR" altLang="en-US" sz="1400" i="1" dirty="0">
                <a:solidFill>
                  <a:srgbClr val="B3ACB3"/>
                </a:solidFill>
              </a:rPr>
              <a:t>정보 검색</a:t>
            </a:r>
            <a:r>
              <a:rPr lang="en-US" altLang="ko-KR" sz="1400" i="1" dirty="0">
                <a:solidFill>
                  <a:srgbClr val="B3ACB3"/>
                </a:solidFill>
              </a:rPr>
              <a:t>(</a:t>
            </a:r>
            <a:r>
              <a:rPr lang="ko-KR" altLang="en-US" sz="1400" i="1" dirty="0">
                <a:solidFill>
                  <a:srgbClr val="B3ACB3"/>
                </a:solidFill>
              </a:rPr>
              <a:t>키워드</a:t>
            </a:r>
            <a:r>
              <a:rPr lang="en-US" altLang="ko-KR" sz="1400" i="1" dirty="0">
                <a:solidFill>
                  <a:srgbClr val="B3ACB3"/>
                </a:solidFill>
              </a:rPr>
              <a:t>)</a:t>
            </a:r>
          </a:p>
          <a:p>
            <a:r>
              <a:rPr lang="en-US" altLang="ko-KR" sz="1400" i="1" dirty="0">
                <a:solidFill>
                  <a:srgbClr val="B3ACB3"/>
                </a:solidFill>
              </a:rPr>
              <a:t>    4-2.</a:t>
            </a:r>
            <a:r>
              <a:rPr lang="ko-KR" altLang="en-US" sz="1400" i="1" dirty="0">
                <a:solidFill>
                  <a:srgbClr val="B3ACB3"/>
                </a:solidFill>
              </a:rPr>
              <a:t>정보 검색 결과 확인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4-3.</a:t>
            </a:r>
            <a:r>
              <a:rPr lang="ko-KR" altLang="en-US" sz="1400" i="1" dirty="0">
                <a:solidFill>
                  <a:srgbClr val="B3ACB3"/>
                </a:solidFill>
              </a:rPr>
              <a:t>랭킹 순위표 구현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4-4.</a:t>
            </a:r>
            <a:r>
              <a:rPr lang="ko-KR" altLang="en-US" sz="1400" i="1" dirty="0">
                <a:solidFill>
                  <a:srgbClr val="B3ACB3"/>
                </a:solidFill>
              </a:rPr>
              <a:t>정보 등록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4-5.</a:t>
            </a:r>
            <a:r>
              <a:rPr lang="ko-KR" altLang="en-US" sz="1400" i="1" dirty="0" err="1">
                <a:solidFill>
                  <a:srgbClr val="B3ACB3"/>
                </a:solidFill>
              </a:rPr>
              <a:t>검색어</a:t>
            </a:r>
            <a:r>
              <a:rPr lang="ko-KR" altLang="en-US" sz="1400" i="1" dirty="0">
                <a:solidFill>
                  <a:srgbClr val="B3ACB3"/>
                </a:solidFill>
              </a:rPr>
              <a:t> 추천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61110" y="4494665"/>
            <a:ext cx="2991108" cy="1570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5-1.</a:t>
            </a:r>
            <a:r>
              <a:rPr lang="ko-KR" altLang="en-US" sz="1400" i="1" dirty="0">
                <a:solidFill>
                  <a:srgbClr val="B3ACB3"/>
                </a:solidFill>
              </a:rPr>
              <a:t>정보 추천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5-2.</a:t>
            </a:r>
            <a:r>
              <a:rPr lang="ko-KR" altLang="en-US" sz="1400" i="1" dirty="0">
                <a:solidFill>
                  <a:srgbClr val="B3ACB3"/>
                </a:solidFill>
              </a:rPr>
              <a:t>연관 랭킹 노출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5-3.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endParaRPr lang="ko-KR" altLang="en-US" sz="1400" i="1" dirty="0">
              <a:solidFill>
                <a:srgbClr val="B3ACB3"/>
              </a:solidFill>
            </a:endParaRP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5-3-1.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댓글의</a:t>
            </a:r>
            <a:r>
              <a:rPr lang="ko-KR" altLang="en-US" sz="1400" i="1" dirty="0">
                <a:solidFill>
                  <a:srgbClr val="B3ACB3"/>
                </a:solidFill>
              </a:rPr>
              <a:t> 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endParaRPr lang="ko-KR" altLang="en-US" sz="1400" i="1" dirty="0">
              <a:solidFill>
                <a:srgbClr val="B3ACB3"/>
              </a:solidFill>
            </a:endParaRP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5-3-2.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r>
              <a:rPr lang="ko-KR" altLang="en-US" sz="1400" i="1" dirty="0">
                <a:solidFill>
                  <a:srgbClr val="B3ACB3"/>
                </a:solidFill>
              </a:rPr>
              <a:t> 추천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5-3-3.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r>
              <a:rPr lang="ko-KR" altLang="en-US" sz="1400" i="1" dirty="0">
                <a:solidFill>
                  <a:srgbClr val="B3ACB3"/>
                </a:solidFill>
              </a:rPr>
              <a:t> 신고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       </a:t>
            </a:r>
            <a:r>
              <a:rPr lang="en-US" altLang="ko-KR" sz="1400" i="1" dirty="0">
                <a:solidFill>
                  <a:srgbClr val="B3ACB3"/>
                </a:solidFill>
              </a:rPr>
              <a:t>5-3-4.</a:t>
            </a:r>
            <a:r>
              <a:rPr lang="ko-KR" altLang="en-US" sz="1400" i="1" dirty="0" err="1">
                <a:solidFill>
                  <a:srgbClr val="B3ACB3"/>
                </a:solidFill>
              </a:rPr>
              <a:t>댓글</a:t>
            </a:r>
            <a:r>
              <a:rPr lang="ko-KR" altLang="en-US" sz="1400" i="1" dirty="0">
                <a:solidFill>
                  <a:srgbClr val="B3ACB3"/>
                </a:solidFill>
              </a:rPr>
              <a:t> 권한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13006" y="2578895"/>
            <a:ext cx="2991108" cy="63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6-1.</a:t>
            </a:r>
            <a:r>
              <a:rPr lang="ko-KR" altLang="en-US" sz="1400" i="1" dirty="0">
                <a:solidFill>
                  <a:srgbClr val="B3ACB3"/>
                </a:solidFill>
              </a:rPr>
              <a:t>회원정보 수정 및 조회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6-2.</a:t>
            </a:r>
            <a:r>
              <a:rPr lang="ko-KR" altLang="en-US" sz="1400" i="1" dirty="0">
                <a:solidFill>
                  <a:srgbClr val="B3ACB3"/>
                </a:solidFill>
              </a:rPr>
              <a:t>비밀번호 변경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6-3.</a:t>
            </a:r>
            <a:r>
              <a:rPr lang="ko-KR" altLang="en-US" sz="1400" i="1" dirty="0">
                <a:solidFill>
                  <a:srgbClr val="B3ACB3"/>
                </a:solidFill>
              </a:rPr>
              <a:t>회원 탈퇴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64875" y="5059360"/>
            <a:ext cx="2991108" cy="55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3-1.</a:t>
            </a:r>
            <a:r>
              <a:rPr lang="ko-KR" altLang="en-US" sz="1400" i="1" dirty="0">
                <a:solidFill>
                  <a:srgbClr val="B3ACB3"/>
                </a:solidFill>
              </a:rPr>
              <a:t>회원정보 일치 확인</a:t>
            </a:r>
          </a:p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3-2.</a:t>
            </a:r>
            <a:r>
              <a:rPr lang="ko-KR" altLang="en-US" sz="1400" i="1" dirty="0">
                <a:solidFill>
                  <a:srgbClr val="B3ACB3"/>
                </a:solidFill>
              </a:rPr>
              <a:t>이메일 전송 및 인증</a:t>
            </a:r>
            <a:br>
              <a:rPr lang="en-US" altLang="ko-KR" sz="1400" i="1" dirty="0">
                <a:solidFill>
                  <a:srgbClr val="B3ACB3"/>
                </a:solidFill>
              </a:rPr>
            </a:br>
            <a:r>
              <a:rPr lang="en-US" altLang="ko-KR" sz="1400" i="1" dirty="0">
                <a:solidFill>
                  <a:srgbClr val="B3ACB3"/>
                </a:solidFill>
              </a:rPr>
              <a:t>	+ </a:t>
            </a:r>
            <a:r>
              <a:rPr lang="ko-KR" altLang="en-US" sz="1400" i="1" dirty="0">
                <a:solidFill>
                  <a:srgbClr val="B3ACB3"/>
                </a:solidFill>
              </a:rPr>
              <a:t>비밀번호 변경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328220" y="4493847"/>
            <a:ext cx="2991108" cy="63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rgbClr val="B3ACB3"/>
                </a:solidFill>
              </a:rPr>
              <a:t>    </a:t>
            </a:r>
            <a:r>
              <a:rPr lang="en-US" altLang="ko-KR" sz="1400" i="1" dirty="0">
                <a:solidFill>
                  <a:srgbClr val="B3ACB3"/>
                </a:solidFill>
              </a:rPr>
              <a:t>7-1.</a:t>
            </a:r>
            <a:r>
              <a:rPr lang="ko-KR" altLang="en-US" sz="1400" i="1" dirty="0">
                <a:solidFill>
                  <a:srgbClr val="B3ACB3"/>
                </a:solidFill>
              </a:rPr>
              <a:t>개발자 게시판</a:t>
            </a:r>
            <a:r>
              <a:rPr lang="en-US" altLang="ko-KR" sz="1400" i="1" dirty="0">
                <a:solidFill>
                  <a:srgbClr val="B3ACB3"/>
                </a:solidFill>
              </a:rPr>
              <a:t>(</a:t>
            </a:r>
            <a:r>
              <a:rPr lang="ko-KR" altLang="en-US" sz="1400" i="1" dirty="0">
                <a:solidFill>
                  <a:srgbClr val="B3ACB3"/>
                </a:solidFill>
              </a:rPr>
              <a:t>공지사항</a:t>
            </a:r>
            <a:r>
              <a:rPr lang="en-US" altLang="ko-KR" sz="1400" i="1" dirty="0">
                <a:solidFill>
                  <a:srgbClr val="B3ACB3"/>
                </a:solidFill>
              </a:rPr>
              <a:t>)</a:t>
            </a:r>
          </a:p>
          <a:p>
            <a:r>
              <a:rPr lang="en-US" altLang="ko-KR" sz="1400" i="1" dirty="0">
                <a:solidFill>
                  <a:srgbClr val="B3ACB3"/>
                </a:solidFill>
              </a:rPr>
              <a:t>    7-2.</a:t>
            </a:r>
            <a:r>
              <a:rPr lang="ko-KR" altLang="en-US" sz="1400" i="1" dirty="0">
                <a:solidFill>
                  <a:srgbClr val="B3ACB3"/>
                </a:solidFill>
              </a:rPr>
              <a:t>사용자 게시판</a:t>
            </a:r>
            <a:br>
              <a:rPr lang="en-US" altLang="ko-KR" sz="1400" i="1" dirty="0">
                <a:solidFill>
                  <a:srgbClr val="B3ACB3"/>
                </a:solidFill>
              </a:rPr>
            </a:br>
            <a:r>
              <a:rPr lang="en-US" altLang="ko-KR" sz="1400" i="1" dirty="0">
                <a:solidFill>
                  <a:srgbClr val="B3ACB3"/>
                </a:solidFill>
              </a:rPr>
              <a:t>	(1</a:t>
            </a:r>
            <a:r>
              <a:rPr lang="ko-KR" altLang="en-US" sz="1400" i="1" dirty="0">
                <a:solidFill>
                  <a:srgbClr val="B3ACB3"/>
                </a:solidFill>
              </a:rPr>
              <a:t>대</a:t>
            </a:r>
            <a:r>
              <a:rPr lang="en-US" altLang="ko-KR" sz="1400" i="1" dirty="0">
                <a:solidFill>
                  <a:srgbClr val="B3ACB3"/>
                </a:solidFill>
              </a:rPr>
              <a:t>1 </a:t>
            </a:r>
            <a:r>
              <a:rPr lang="ko-KR" altLang="en-US" sz="1400" i="1" dirty="0">
                <a:solidFill>
                  <a:srgbClr val="B3ACB3"/>
                </a:solidFill>
              </a:rPr>
              <a:t>문의</a:t>
            </a:r>
            <a:r>
              <a:rPr lang="en-US" altLang="ko-KR" sz="1400" i="1" dirty="0">
                <a:solidFill>
                  <a:srgbClr val="B3ACB3"/>
                </a:solidFill>
              </a:rPr>
              <a:t>, </a:t>
            </a:r>
            <a:r>
              <a:rPr lang="ko-KR" altLang="en-US" sz="1400" i="1" dirty="0">
                <a:solidFill>
                  <a:srgbClr val="B3ACB3"/>
                </a:solidFill>
              </a:rPr>
              <a:t>요청</a:t>
            </a:r>
            <a:r>
              <a:rPr lang="en-US" altLang="ko-KR" sz="1400" i="1" dirty="0">
                <a:solidFill>
                  <a:srgbClr val="B3ACB3"/>
                </a:solidFill>
              </a:rPr>
              <a:t>)</a:t>
            </a:r>
            <a:endParaRPr lang="ko-KR" altLang="en-US" sz="1400" i="1" dirty="0">
              <a:solidFill>
                <a:srgbClr val="B3ACB3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8C6A7-D3C0-4311-871C-E8C156D50AE1}"/>
              </a:ext>
            </a:extLst>
          </p:cNvPr>
          <p:cNvSpPr/>
          <p:nvPr/>
        </p:nvSpPr>
        <p:spPr>
          <a:xfrm>
            <a:off x="964875" y="2730896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회원가입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0A28B-4DF8-475D-B07D-508C73544710}"/>
              </a:ext>
            </a:extLst>
          </p:cNvPr>
          <p:cNvSpPr/>
          <p:nvPr/>
        </p:nvSpPr>
        <p:spPr>
          <a:xfrm>
            <a:off x="964875" y="4355833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F6818F-C60D-4F1B-90F6-3B6E13D2E3CC}"/>
              </a:ext>
            </a:extLst>
          </p:cNvPr>
          <p:cNvSpPr/>
          <p:nvPr/>
        </p:nvSpPr>
        <p:spPr>
          <a:xfrm>
            <a:off x="4661110" y="187817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ko-KR" altLang="en-US" sz="1600" b="1" i="1" dirty="0" err="1">
                <a:solidFill>
                  <a:schemeClr val="bg1">
                    <a:lumMod val="50000"/>
                  </a:schemeClr>
                </a:solidFill>
              </a:rPr>
              <a:t>메인페이지</a:t>
            </a:r>
            <a:endParaRPr lang="ko-KR" alt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2903F7-5E8B-4C95-BE75-F314CCA94AF6}"/>
              </a:ext>
            </a:extLst>
          </p:cNvPr>
          <p:cNvSpPr/>
          <p:nvPr/>
        </p:nvSpPr>
        <p:spPr>
          <a:xfrm>
            <a:off x="4661110" y="390031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5.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상세페이지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5C9F6D-F7E7-4BAA-8E14-619485709B36}"/>
              </a:ext>
            </a:extLst>
          </p:cNvPr>
          <p:cNvSpPr/>
          <p:nvPr/>
        </p:nvSpPr>
        <p:spPr>
          <a:xfrm>
            <a:off x="8313005" y="187817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6.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마이페이지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2447F2-B093-4038-809A-D5606A8C5C47}"/>
              </a:ext>
            </a:extLst>
          </p:cNvPr>
          <p:cNvSpPr/>
          <p:nvPr/>
        </p:nvSpPr>
        <p:spPr>
          <a:xfrm>
            <a:off x="8328219" y="3900319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7.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고객센터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DBF4FF-F566-4054-970E-B3112B60C710}"/>
              </a:ext>
            </a:extLst>
          </p:cNvPr>
          <p:cNvSpPr/>
          <p:nvPr/>
        </p:nvSpPr>
        <p:spPr>
          <a:xfrm>
            <a:off x="964875" y="1215526"/>
            <a:ext cx="2869780" cy="338554"/>
          </a:xfrm>
          <a:prstGeom prst="rect">
            <a:avLst/>
          </a:prstGeom>
          <a:gradFill>
            <a:gsLst>
              <a:gs pos="50000">
                <a:srgbClr val="EFCCCA"/>
              </a:gs>
              <a:gs pos="51000">
                <a:schemeClr val="bg1">
                  <a:lumMod val="85000"/>
                </a:schemeClr>
              </a:gs>
            </a:gsLst>
            <a:lin ang="6600000" scaled="0"/>
          </a:gra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ko-KR" altLang="en-US" sz="1600" b="1" i="1" dirty="0">
                <a:solidFill>
                  <a:schemeClr val="bg1">
                    <a:lumMod val="50000"/>
                  </a:schemeClr>
                </a:solidFill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1139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2391</Words>
  <Application>Microsoft Office PowerPoint</Application>
  <PresentationFormat>와이드스크린</PresentationFormat>
  <Paragraphs>370</Paragraphs>
  <Slides>33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7_Office 테마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필요없는 페이지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치수</cp:lastModifiedBy>
  <cp:revision>80</cp:revision>
  <dcterms:created xsi:type="dcterms:W3CDTF">2021-03-15T01:16:55Z</dcterms:created>
  <dcterms:modified xsi:type="dcterms:W3CDTF">2021-06-15T08:26:46Z</dcterms:modified>
</cp:coreProperties>
</file>