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68" r:id="rId19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8DB"/>
    <a:srgbClr val="A10058"/>
    <a:srgbClr val="00404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0" autoAdjust="0"/>
    <p:restoredTop sz="89165" autoAdjust="0"/>
  </p:normalViewPr>
  <p:slideViewPr>
    <p:cSldViewPr snapToGrid="0" snapToObjects="1" showGuides="1">
      <p:cViewPr varScale="1">
        <p:scale>
          <a:sx n="183" d="100"/>
          <a:sy n="183" d="100"/>
        </p:scale>
        <p:origin x="-40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68BDD-2763-4CE5-A73B-034891CD5961}" type="datetimeFigureOut">
              <a:rPr lang="nl-NL" smtClean="0"/>
              <a:t>8/18/14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C79F-7A95-4BB6-853A-D19E785EE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77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0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ijdelijke aanduiding voor inhoud 4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325436"/>
            <a:ext cx="7244448" cy="409704"/>
          </a:xfrm>
        </p:spPr>
        <p:txBody>
          <a:bodyPr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lang="nl-NL" dirty="0" smtClean="0"/>
              <a:t>Name, </a:t>
            </a:r>
            <a:r>
              <a:rPr lang="nl-NL" dirty="0" err="1" smtClean="0"/>
              <a:t>faculty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7" name="Titel 3"/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1481764"/>
            <a:ext cx="7244448" cy="1324713"/>
          </a:xfrm>
        </p:spPr>
        <p:txBody>
          <a:bodyPr anchor="t"/>
          <a:lstStyle>
            <a:lvl1pPr>
              <a:defRPr>
                <a:solidFill>
                  <a:srgbClr val="82C8FA"/>
                </a:solidFill>
              </a:defRPr>
            </a:lvl1pPr>
          </a:lstStyle>
          <a:p>
            <a:r>
              <a:rPr lang="en-GB" dirty="0" smtClean="0"/>
              <a:t>Title goes here…</a:t>
            </a:r>
            <a:endParaRPr lang="nl-NL" dirty="0"/>
          </a:p>
        </p:txBody>
      </p:sp>
      <p:sp>
        <p:nvSpPr>
          <p:cNvPr id="8" name="Tijdelijke aanduiding voor inhoud 9"/>
          <p:cNvSpPr>
            <a:spLocks noGrp="1"/>
          </p:cNvSpPr>
          <p:nvPr userDrawn="1">
            <p:ph idx="10" hasCustomPrompt="1"/>
          </p:nvPr>
        </p:nvSpPr>
        <p:spPr>
          <a:xfrm>
            <a:off x="457201" y="2874758"/>
            <a:ext cx="7244448" cy="334182"/>
          </a:xfrm>
        </p:spPr>
        <p:txBody>
          <a:bodyPr anchor="ctr">
            <a:noAutofit/>
          </a:bodyPr>
          <a:lstStyle>
            <a:lvl1pPr>
              <a:defRPr sz="22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Course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57200" y="1454451"/>
            <a:ext cx="8229599" cy="35234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400">
                <a:solidFill>
                  <a:srgbClr val="3C3C3C"/>
                </a:solidFill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200" y="1481764"/>
            <a:ext cx="7244448" cy="1658895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82C8FA"/>
                </a:solidFill>
                <a:latin typeface="Calibri"/>
                <a:cs typeface="Calibri"/>
              </a:defRPr>
            </a:lvl1pPr>
          </a:lstStyle>
          <a:p>
            <a:r>
              <a:rPr lang="nl-NL" dirty="0" err="1" smtClean="0"/>
              <a:t>Outro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407F8-77CB-B145-851C-10C8401A1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5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187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considered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a </a:t>
            </a:r>
            <a:r>
              <a:rPr lang="nl-NL" dirty="0" err="1" smtClean="0"/>
              <a:t>very</a:t>
            </a:r>
            <a:r>
              <a:rPr lang="nl-NL" dirty="0" smtClean="0"/>
              <a:t> long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powerpoint</a:t>
            </a:r>
            <a:r>
              <a:rPr lang="nl-NL" dirty="0" smtClean="0"/>
              <a:t> </a:t>
            </a:r>
            <a:r>
              <a:rPr lang="nl-NL" dirty="0" err="1" smtClean="0"/>
              <a:t>presentation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454451"/>
            <a:ext cx="8229600" cy="331281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E284-6B6E-3744-B4AD-483F0080AEF9}" type="datetimeFigureOut">
              <a:rPr lang="nl-NL" smtClean="0"/>
              <a:pPr/>
              <a:t>8/18/14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15C-3F33-DA47-867F-1BE216EB2415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0" y="0"/>
            <a:ext cx="334557" cy="1179943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 dirty="0">
              <a:solidFill>
                <a:schemeClr val="accent4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1" kern="1200" spc="0">
          <a:solidFill>
            <a:schemeClr val="accent4"/>
          </a:solidFill>
          <a:latin typeface="Calibri"/>
          <a:ea typeface="+mj-ea"/>
          <a:cs typeface="Calibri"/>
        </a:defRPr>
      </a:lvl1pPr>
    </p:titleStyle>
    <p:bodyStyle>
      <a:lvl1pPr marL="0" indent="-342900" algn="l" defTabSz="457200" rtl="0" eaLnBrk="1" latinLnBrk="0" hangingPunct="1">
        <a:spcBef>
          <a:spcPct val="20000"/>
        </a:spcBef>
        <a:buFont typeface="Arial"/>
        <a:buNone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Tahoma"/>
          <a:ea typeface="+mn-ea"/>
          <a:cs typeface="Tahom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Tahoma"/>
          <a:ea typeface="+mn-ea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Erik Meijer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FP101x - </a:t>
            </a:r>
            <a:r>
              <a:rPr lang="nl-NL" dirty="0" err="1" smtClean="0"/>
              <a:t>Functional</a:t>
            </a:r>
            <a:r>
              <a:rPr lang="nl-NL" dirty="0" smtClean="0"/>
              <a:t> Programming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Programming in Haskell - Introduction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1324711"/>
            <a:ext cx="11028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1960s: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01700" y="3614738"/>
            <a:ext cx="7227888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Peter </a:t>
            </a:r>
            <a:r>
              <a:rPr lang="en-US" sz="2400" dirty="0" err="1">
                <a:latin typeface="Tahoma"/>
                <a:cs typeface="Tahoma"/>
              </a:rPr>
              <a:t>Landin</a:t>
            </a:r>
            <a:r>
              <a:rPr lang="en-US" sz="2400" dirty="0">
                <a:latin typeface="Tahoma"/>
                <a:cs typeface="Tahoma"/>
              </a:rPr>
              <a:t> develops </a:t>
            </a:r>
            <a:r>
              <a:rPr lang="en-US" sz="2400" u="sng" dirty="0">
                <a:latin typeface="Tahoma"/>
                <a:cs typeface="Tahoma"/>
              </a:rPr>
              <a:t>ISWIM</a:t>
            </a:r>
            <a:r>
              <a:rPr lang="en-US" sz="2400" dirty="0">
                <a:latin typeface="Tahoma"/>
                <a:cs typeface="Tahoma"/>
              </a:rPr>
              <a:t>, the first </a:t>
            </a:r>
            <a:r>
              <a:rPr lang="en-US" sz="2400" i="1" dirty="0">
                <a:latin typeface="Tahoma"/>
                <a:cs typeface="Tahoma"/>
              </a:rPr>
              <a:t>pure</a:t>
            </a:r>
            <a:r>
              <a:rPr lang="en-US" sz="2400" dirty="0">
                <a:latin typeface="Tahoma"/>
                <a:cs typeface="Tahoma"/>
              </a:rPr>
              <a:t> functional language, based strongly on the lambda calculus, with no assignments.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8382000" y="48006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98B8CD39-7F8C-9145-B4C4-ABB2E5957B8F}" type="slidenum">
              <a:rPr lang="en-US" sz="1400">
                <a:cs typeface="+mn-cs"/>
              </a:rPr>
              <a:pPr algn="r">
                <a:defRPr/>
              </a:pPr>
              <a:t>10</a:t>
            </a:fld>
            <a:endParaRPr lang="en-US" sz="1400">
              <a:cs typeface="+mn-cs"/>
            </a:endParaRPr>
          </a:p>
        </p:txBody>
      </p:sp>
      <p:pic>
        <p:nvPicPr>
          <p:cNvPr id="25605" name="Picture 12" descr="C:\Documents and Settings\gmh.POLIHALE\Desktop\landin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6" t="14764" r="33527" b="47751"/>
          <a:stretch>
            <a:fillRect/>
          </a:stretch>
        </p:blipFill>
        <p:spPr bwMode="auto">
          <a:xfrm>
            <a:off x="3835401" y="1720692"/>
            <a:ext cx="1471613" cy="177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219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1319963"/>
            <a:ext cx="11028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1970s: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28725" y="3653732"/>
            <a:ext cx="670560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smtClean="0">
                <a:latin typeface="Tahoma"/>
                <a:cs typeface="Tahoma"/>
              </a:rPr>
              <a:t>John Backus develops </a:t>
            </a:r>
            <a:r>
              <a:rPr lang="en-US" sz="2400" u="sng" dirty="0" smtClean="0">
                <a:latin typeface="Tahoma"/>
                <a:cs typeface="Tahoma"/>
              </a:rPr>
              <a:t>FP</a:t>
            </a:r>
            <a:r>
              <a:rPr lang="en-US" sz="2400" dirty="0" smtClean="0">
                <a:latin typeface="Tahoma"/>
                <a:cs typeface="Tahoma"/>
              </a:rPr>
              <a:t>, a functional language that emphasizes </a:t>
            </a:r>
            <a:r>
              <a:rPr lang="en-US" sz="2400" i="1" dirty="0" smtClean="0">
                <a:latin typeface="Tahoma"/>
                <a:cs typeface="Tahoma"/>
              </a:rPr>
              <a:t>higher-order functions</a:t>
            </a:r>
            <a:r>
              <a:rPr lang="en-US" sz="2400" dirty="0" smtClean="0">
                <a:latin typeface="Tahoma"/>
                <a:cs typeface="Tahoma"/>
              </a:rPr>
              <a:t> and </a:t>
            </a:r>
            <a:r>
              <a:rPr lang="en-US" sz="2400" i="1" dirty="0" smtClean="0">
                <a:latin typeface="Tahoma"/>
                <a:cs typeface="Tahoma"/>
              </a:rPr>
              <a:t>reasoning about programs</a:t>
            </a:r>
            <a:r>
              <a:rPr lang="en-US" sz="2400" dirty="0" smtClean="0">
                <a:latin typeface="Tahoma"/>
                <a:cs typeface="Tahoma"/>
              </a:rPr>
              <a:t>.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8382000" y="48006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478D2A86-4319-DD4D-B7D7-53FA67812F2D}" type="slidenum">
              <a:rPr lang="en-US" sz="1400">
                <a:cs typeface="+mn-cs"/>
              </a:rPr>
              <a:pPr algn="r">
                <a:defRPr/>
              </a:pPr>
              <a:t>11</a:t>
            </a:fld>
            <a:endParaRPr lang="en-US" sz="1400">
              <a:cs typeface="+mn-cs"/>
            </a:endParaRPr>
          </a:p>
        </p:txBody>
      </p:sp>
      <p:pic>
        <p:nvPicPr>
          <p:cNvPr id="26629" name="Picture 7" descr="C:\Documents and Settings\gmh.POLIHALE\Desktop\john_backus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710324"/>
            <a:ext cx="1714500" cy="186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55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324711"/>
            <a:ext cx="11028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1970s: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96925" y="3670698"/>
            <a:ext cx="7729538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Robin Milner and others develop </a:t>
            </a:r>
            <a:r>
              <a:rPr lang="en-US" sz="2400" u="sng" dirty="0">
                <a:latin typeface="Tahoma"/>
                <a:cs typeface="Tahoma"/>
              </a:rPr>
              <a:t>ML</a:t>
            </a:r>
            <a:r>
              <a:rPr lang="en-US" sz="2400" dirty="0">
                <a:latin typeface="Tahoma"/>
                <a:cs typeface="Tahoma"/>
              </a:rPr>
              <a:t>, the first modern functional language, which introduced </a:t>
            </a:r>
            <a:r>
              <a:rPr lang="en-US" sz="2400" i="1" dirty="0">
                <a:latin typeface="Tahoma"/>
                <a:cs typeface="Tahoma"/>
              </a:rPr>
              <a:t>type inference</a:t>
            </a:r>
            <a:r>
              <a:rPr lang="en-US" sz="2400" dirty="0">
                <a:latin typeface="Tahoma"/>
                <a:cs typeface="Tahoma"/>
              </a:rPr>
              <a:t> and </a:t>
            </a:r>
            <a:r>
              <a:rPr lang="en-US" sz="2400" i="1" dirty="0">
                <a:latin typeface="Tahoma"/>
                <a:cs typeface="Tahoma"/>
              </a:rPr>
              <a:t>polymorphic types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8382000" y="48006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9F79AFB6-4E53-0F41-9C96-14F4F4894EF2}" type="slidenum">
              <a:rPr lang="en-US" sz="1400">
                <a:cs typeface="+mn-cs"/>
              </a:rPr>
              <a:pPr algn="r">
                <a:defRPr/>
              </a:pPr>
              <a:t>12</a:t>
            </a:fld>
            <a:endParaRPr lang="en-US" sz="1400">
              <a:cs typeface="+mn-cs"/>
            </a:endParaRPr>
          </a:p>
        </p:txBody>
      </p:sp>
      <p:pic>
        <p:nvPicPr>
          <p:cNvPr id="27653" name="Picture 9" descr="C:\Documents and Settings\gmh.POLIHALE\Desktop\milner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9" y="1741430"/>
            <a:ext cx="1506537" cy="192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21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324711"/>
            <a:ext cx="2216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1970s - 1980s: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95300" y="3845719"/>
            <a:ext cx="81359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David Turner develops a number of </a:t>
            </a:r>
            <a:r>
              <a:rPr lang="en-US" sz="2400" i="1" dirty="0">
                <a:latin typeface="Tahoma"/>
                <a:cs typeface="Tahoma"/>
              </a:rPr>
              <a:t>lazy</a:t>
            </a:r>
            <a:r>
              <a:rPr lang="en-US" sz="2400" dirty="0">
                <a:latin typeface="Tahoma"/>
                <a:cs typeface="Tahoma"/>
              </a:rPr>
              <a:t> functional languages, culminating in the </a:t>
            </a:r>
            <a:r>
              <a:rPr lang="en-US" sz="2400" u="sng" dirty="0">
                <a:latin typeface="Tahoma"/>
                <a:cs typeface="Tahoma"/>
              </a:rPr>
              <a:t>Miranda</a:t>
            </a:r>
            <a:r>
              <a:rPr lang="en-US" sz="2400" dirty="0">
                <a:latin typeface="Tahoma"/>
                <a:cs typeface="Tahoma"/>
              </a:rPr>
              <a:t> system.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8382000" y="48006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306BC0D5-CEDF-9144-8D92-9F5E1F6BDD43}" type="slidenum">
              <a:rPr lang="en-US" sz="1400">
                <a:cs typeface="+mn-cs"/>
              </a:rPr>
              <a:pPr algn="r">
                <a:defRPr/>
              </a:pPr>
              <a:t>13</a:t>
            </a:fld>
            <a:endParaRPr lang="en-US" sz="1400">
              <a:cs typeface="+mn-cs"/>
            </a:endParaRPr>
          </a:p>
        </p:txBody>
      </p:sp>
      <p:pic>
        <p:nvPicPr>
          <p:cNvPr id="28677" name="Picture 7" descr="C:\Documents and Settings\gmh.POLIHALE\Desktop\d_tur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1804292"/>
            <a:ext cx="1384300" cy="18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56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57200" y="1324711"/>
            <a:ext cx="9184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1987</a:t>
            </a:r>
            <a:r>
              <a:rPr lang="en-US" dirty="0">
                <a:cs typeface="+mn-cs"/>
              </a:rPr>
              <a:t>:</a:t>
            </a:r>
            <a:endParaRPr lang="en-US" sz="3200" dirty="0">
              <a:cs typeface="+mn-cs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141413" y="3658792"/>
            <a:ext cx="6919912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Tahoma"/>
                <a:cs typeface="Tahoma"/>
              </a:rPr>
              <a:t>An international committee of researchers initiates the development of </a:t>
            </a:r>
            <a:r>
              <a:rPr lang="en-US" sz="2400" u="sng">
                <a:latin typeface="Tahoma"/>
                <a:cs typeface="Tahoma"/>
              </a:rPr>
              <a:t>Haskell</a:t>
            </a:r>
            <a:r>
              <a:rPr lang="en-US" sz="2400">
                <a:latin typeface="Tahoma"/>
                <a:cs typeface="Tahoma"/>
              </a:rPr>
              <a:t>, a standard lazy functional language.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8382000" y="48006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4AC575B5-42E5-2B4F-916C-58CDBA581721}" type="slidenum">
              <a:rPr lang="en-US" sz="1400">
                <a:cs typeface="+mn-cs"/>
              </a:rPr>
              <a:pPr algn="r">
                <a:defRPr/>
              </a:pPr>
              <a:t>14</a:t>
            </a:fld>
            <a:endParaRPr lang="en-US" sz="1400">
              <a:cs typeface="+mn-cs"/>
            </a:endParaRPr>
          </a:p>
        </p:txBody>
      </p:sp>
      <p:pic>
        <p:nvPicPr>
          <p:cNvPr id="29701" name="Picture 8" descr="C:\Documents and Settings\gmh.POLIHALE\Desktop\HaskellLogo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21"/>
          <a:stretch>
            <a:fillRect/>
          </a:stretch>
        </p:blipFill>
        <p:spPr bwMode="auto">
          <a:xfrm>
            <a:off x="2291111" y="1852094"/>
            <a:ext cx="4570496" cy="164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44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324711"/>
            <a:ext cx="9184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2003</a:t>
            </a:r>
            <a:r>
              <a:rPr lang="en-US" dirty="0">
                <a:cs typeface="+mn-cs"/>
              </a:rPr>
              <a:t>:</a:t>
            </a:r>
            <a:endParaRPr lang="en-US" sz="3200" dirty="0">
              <a:cs typeface="+mn-cs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00101" y="3912394"/>
            <a:ext cx="77263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The committee publishes the </a:t>
            </a:r>
            <a:r>
              <a:rPr lang="en-US" sz="2400" u="sng" dirty="0">
                <a:latin typeface="Tahoma"/>
                <a:cs typeface="Tahoma"/>
              </a:rPr>
              <a:t>Haskell 98</a:t>
            </a:r>
            <a:r>
              <a:rPr lang="en-US" sz="2400" dirty="0">
                <a:latin typeface="Tahoma"/>
                <a:cs typeface="Tahoma"/>
              </a:rPr>
              <a:t> report, defining a stable version of the language.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8382000" y="48006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0726E6C5-B118-614A-8B98-0F65DAC05864}" type="slidenum">
              <a:rPr lang="en-US" sz="1400">
                <a:cs typeface="+mn-cs"/>
              </a:rPr>
              <a:pPr algn="r">
                <a:defRPr/>
              </a:pPr>
              <a:t>15</a:t>
            </a:fld>
            <a:endParaRPr lang="en-US" sz="1400">
              <a:cs typeface="+mn-cs"/>
            </a:endParaRPr>
          </a:p>
        </p:txBody>
      </p:sp>
      <p:pic>
        <p:nvPicPr>
          <p:cNvPr id="30725" name="Picture 10" descr="C:\Documents and Settings\gmh.POLIHALE\Desktop\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9" y="1566758"/>
            <a:ext cx="1495425" cy="222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40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324711"/>
            <a:ext cx="16739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2003-date: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73125" y="3655219"/>
            <a:ext cx="739775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Standard distribution, library support, new language features, development tools, use in industry, influence on other languages, etc.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8382000" y="48006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4AD8DB79-A028-394A-AA46-E07DD27FFF6D}" type="slidenum">
              <a:rPr lang="en-US" sz="1400">
                <a:cs typeface="+mn-cs"/>
              </a:rPr>
              <a:pPr algn="r">
                <a:defRPr/>
              </a:pPr>
              <a:t>16</a:t>
            </a:fld>
            <a:endParaRPr lang="en-US" sz="1400">
              <a:cs typeface="+mn-cs"/>
            </a:endParaRPr>
          </a:p>
        </p:txBody>
      </p:sp>
      <p:pic>
        <p:nvPicPr>
          <p:cNvPr id="31749" name="Picture 2" descr="Screen Shot 2014-01-20 at 11.46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14" y="1573376"/>
            <a:ext cx="2187575" cy="208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01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A Taste of Haskell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903288" y="1331119"/>
            <a:ext cx="7339012" cy="2831544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f []     = []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f 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x:xs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) = f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ys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++ [x] ++ f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zs</a:t>
            </a:r>
            <a:endParaRPr lang="en-US" sz="2400" dirty="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          where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            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ys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= [a | a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, a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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x]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            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zs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= [b | b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, b &gt; x]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4191000" y="4042123"/>
            <a:ext cx="6125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200" dirty="0">
                <a:cs typeface="+mn-cs"/>
              </a:rPr>
              <a:t>?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8382000" y="48006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18D507B4-E99E-D243-AC21-F553E5DA4A62}" type="slidenum">
              <a:rPr lang="en-US" sz="1400">
                <a:cs typeface="+mn-cs"/>
              </a:rPr>
              <a:pPr algn="r">
                <a:defRPr/>
              </a:pPr>
              <a:t>17</a:t>
            </a:fld>
            <a:endParaRPr lang="en-US" sz="14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07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Happy </a:t>
            </a:r>
            <a:r>
              <a:rPr lang="nl-NL" dirty="0" err="1" smtClean="0"/>
              <a:t>Hacking</a:t>
            </a:r>
            <a:r>
              <a:rPr lang="nl-NL" smtClean="0"/>
              <a:t>!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 Crisis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</a:rPr>
              <a:t>How can we cope with the size and complexity of modern computer programs?</a:t>
            </a:r>
          </a:p>
          <a:p>
            <a:endParaRPr lang="en-US" dirty="0" smtClean="0"/>
          </a:p>
          <a:p>
            <a:r>
              <a:rPr lang="en-US" dirty="0">
                <a:latin typeface="Tahoma" charset="0"/>
                <a:ea typeface="ＭＳ Ｐゴシック" charset="0"/>
              </a:rPr>
              <a:t>How can we reduce the time and cost of program development?</a:t>
            </a:r>
          </a:p>
          <a:p>
            <a:endParaRPr lang="en-US" dirty="0" smtClean="0"/>
          </a:p>
          <a:p>
            <a:r>
              <a:rPr lang="en-US" dirty="0">
                <a:latin typeface="Tahoma" charset="0"/>
                <a:ea typeface="ＭＳ Ｐゴシック" charset="0"/>
              </a:rPr>
              <a:t>How can we increase our confidence that the finished programs work correctly?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2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ahoma"/>
                <a:cs typeface="Tahoma"/>
              </a:rPr>
              <a:t>One approach to the software crisis is to design new programming languages that: </a:t>
            </a:r>
            <a:endParaRPr lang="en-US" dirty="0" smtClean="0">
              <a:latin typeface="Tahoma"/>
              <a:cs typeface="Tahoma"/>
            </a:endParaRPr>
          </a:p>
          <a:p>
            <a:endParaRPr lang="en-US" dirty="0">
              <a:latin typeface="Tahoma"/>
              <a:cs typeface="Tahoma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ahoma" charset="0"/>
                <a:ea typeface="ＭＳ Ｐゴシック" charset="0"/>
              </a:rPr>
              <a:t>Allow programs to be written clearly, concisely, and at a </a:t>
            </a:r>
            <a:r>
              <a:rPr lang="en-US" dirty="0" smtClean="0">
                <a:latin typeface="Tahoma" charset="0"/>
                <a:ea typeface="ＭＳ Ｐゴシック" charset="0"/>
              </a:rPr>
              <a:t>high</a:t>
            </a:r>
            <a:r>
              <a:rPr lang="en-US" dirty="0">
                <a:latin typeface="Tahoma" charset="0"/>
                <a:ea typeface="ＭＳ Ｐゴシック" charset="0"/>
              </a:rPr>
              <a:t>-level of </a:t>
            </a:r>
            <a:r>
              <a:rPr lang="en-US" dirty="0" smtClean="0">
                <a:latin typeface="Tahoma" charset="0"/>
                <a:ea typeface="ＭＳ Ｐゴシック" charset="0"/>
              </a:rPr>
              <a:t>abstraction</a:t>
            </a:r>
          </a:p>
          <a:p>
            <a:pPr>
              <a:buFont typeface="Arial"/>
              <a:buChar char="•"/>
            </a:pPr>
            <a:endParaRPr lang="en-US" dirty="0" smtClean="0">
              <a:latin typeface="Tahoma" charset="0"/>
              <a:ea typeface="ＭＳ Ｐゴシック" charset="0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ahoma" charset="0"/>
                <a:ea typeface="ＭＳ Ｐゴシック" charset="0"/>
              </a:rPr>
              <a:t>Support reusable software </a:t>
            </a:r>
            <a:r>
              <a:rPr lang="en-US" dirty="0" smtClean="0">
                <a:latin typeface="Tahoma" charset="0"/>
                <a:ea typeface="ＭＳ Ｐゴシック" charset="0"/>
              </a:rPr>
              <a:t>components</a:t>
            </a:r>
          </a:p>
          <a:p>
            <a:pPr>
              <a:buFont typeface="Arial"/>
              <a:buChar char="•"/>
            </a:pPr>
            <a:endParaRPr lang="en-US" dirty="0" smtClean="0">
              <a:latin typeface="Tahoma" charset="0"/>
              <a:ea typeface="ＭＳ Ｐゴシック" charset="0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ahoma" charset="0"/>
                <a:ea typeface="ＭＳ Ｐゴシック" charset="0"/>
              </a:rPr>
              <a:t>Encourage the use of formal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1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82613" y="304486"/>
            <a:ext cx="8153400" cy="168592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chemeClr val="bg2">
                    <a:lumMod val="2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chemeClr val="bg2">
                    <a:lumMod val="2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chemeClr val="bg2">
                    <a:lumMod val="2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ahoma" charset="0"/>
                <a:ea typeface="ＭＳ Ｐゴシック" charset="0"/>
              </a:rPr>
              <a:t>Permit rapid prototyping;</a:t>
            </a:r>
          </a:p>
          <a:p>
            <a:endParaRPr lang="en-US" dirty="0" smtClean="0">
              <a:latin typeface="Tahoma" charset="0"/>
              <a:ea typeface="ＭＳ Ｐゴシック" charset="0"/>
            </a:endParaRPr>
          </a:p>
          <a:p>
            <a:r>
              <a:rPr lang="en-US" dirty="0" smtClean="0">
                <a:latin typeface="Tahoma" charset="0"/>
                <a:ea typeface="ＭＳ Ｐゴシック" charset="0"/>
              </a:rPr>
              <a:t>Provide powerful problem-solving tools.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pic>
        <p:nvPicPr>
          <p:cNvPr id="5" name="Picture 23" descr="C:\Program Files\Microsoft Office\Clipart\standard\stddir1\bd05030_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2000085"/>
            <a:ext cx="136525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8313" y="4051015"/>
            <a:ext cx="82677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Functional languages provide a particularly </a:t>
            </a:r>
            <a:r>
              <a:rPr lang="en-US" sz="2400" u="sng" dirty="0">
                <a:latin typeface="Tahoma"/>
                <a:cs typeface="Tahoma"/>
              </a:rPr>
              <a:t>elegant</a:t>
            </a:r>
            <a:r>
              <a:rPr lang="en-US" sz="2400" dirty="0">
                <a:latin typeface="Tahoma"/>
                <a:cs typeface="Tahoma"/>
              </a:rPr>
              <a:t> framework in which to address these goals.</a:t>
            </a:r>
          </a:p>
        </p:txBody>
      </p:sp>
    </p:spTree>
    <p:extLst>
      <p:ext uri="{BB962C8B-B14F-4D97-AF65-F5344CB8AC3E}">
        <p14:creationId xmlns:p14="http://schemas.microsoft.com/office/powerpoint/2010/main" val="174278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4800600"/>
            <a:ext cx="609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52F849-21E5-0840-9BCB-39E34377A01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205788" cy="514350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What is a Functional Language?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2478881"/>
            <a:ext cx="8178800" cy="2266950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>
                <a:latin typeface="Tahoma" charset="0"/>
                <a:ea typeface="ＭＳ Ｐゴシック" charset="0"/>
              </a:rPr>
              <a:t>Functional programming is </a:t>
            </a:r>
            <a:r>
              <a:rPr lang="en-US" u="sng" dirty="0">
                <a:latin typeface="Tahoma" charset="0"/>
                <a:ea typeface="ＭＳ Ｐゴシック" charset="0"/>
              </a:rPr>
              <a:t>style</a:t>
            </a:r>
            <a:r>
              <a:rPr lang="en-US" dirty="0">
                <a:latin typeface="Tahoma" charset="0"/>
                <a:ea typeface="ＭＳ Ｐゴシック" charset="0"/>
              </a:rPr>
              <a:t> of programming in which the basic method of computation is the application of functions to arguments;</a:t>
            </a:r>
          </a:p>
          <a:p>
            <a:pPr>
              <a:buFont typeface="Arial"/>
              <a:buChar char="•"/>
            </a:pPr>
            <a:endParaRPr lang="en-US" dirty="0">
              <a:latin typeface="Tahoma" charset="0"/>
              <a:ea typeface="ＭＳ Ｐゴシック" charset="0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ahoma" charset="0"/>
                <a:ea typeface="ＭＳ Ｐゴシック" charset="0"/>
              </a:rPr>
              <a:t>A functional language is one that </a:t>
            </a:r>
            <a:r>
              <a:rPr lang="en-US" u="sng" dirty="0">
                <a:latin typeface="Tahoma" charset="0"/>
                <a:ea typeface="ＭＳ Ｐゴシック" charset="0"/>
              </a:rPr>
              <a:t>supports</a:t>
            </a:r>
            <a:r>
              <a:rPr lang="en-US" dirty="0">
                <a:latin typeface="Tahoma" charset="0"/>
                <a:ea typeface="ＭＳ Ｐゴシック" charset="0"/>
              </a:rPr>
              <a:t> and </a:t>
            </a:r>
            <a:r>
              <a:rPr lang="en-US" u="sng" dirty="0">
                <a:latin typeface="Tahoma" charset="0"/>
                <a:ea typeface="ＭＳ Ｐゴシック" charset="0"/>
              </a:rPr>
              <a:t>encourages</a:t>
            </a:r>
            <a:r>
              <a:rPr lang="en-US" dirty="0">
                <a:latin typeface="Tahoma" charset="0"/>
                <a:ea typeface="ＭＳ Ｐゴシック" charset="0"/>
              </a:rPr>
              <a:t> the functional style.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52438" y="1287066"/>
            <a:ext cx="8031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Opinions differ, and it is difficult to give a precise definition, but generally speaking:</a:t>
            </a:r>
          </a:p>
        </p:txBody>
      </p:sp>
    </p:spTree>
    <p:extLst>
      <p:ext uri="{BB962C8B-B14F-4D97-AF65-F5344CB8AC3E}">
        <p14:creationId xmlns:p14="http://schemas.microsoft.com/office/powerpoint/2010/main" val="423348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2439" y="1221582"/>
            <a:ext cx="53753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Summing the integers 1 to 10 in Java: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662114" y="2068892"/>
            <a:ext cx="4618872" cy="1618905"/>
          </a:xfrm>
          <a:prstGeom prst="rect">
            <a:avLst/>
          </a:prstGeom>
          <a:noFill/>
          <a:ln>
            <a:solidFill>
              <a:srgbClr val="15A8DB"/>
            </a:solidFill>
          </a:ln>
          <a:effectLst/>
          <a:ex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total = 0;</a:t>
            </a: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for 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= 1;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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10; ++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)</a:t>
            </a: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  total =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total+i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;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27051" y="4226570"/>
            <a:ext cx="6795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The computation method is </a:t>
            </a:r>
            <a:r>
              <a:rPr lang="en-US" sz="2400" u="sng" dirty="0">
                <a:latin typeface="Tahoma"/>
                <a:cs typeface="Tahoma"/>
              </a:rPr>
              <a:t>variable assignment</a:t>
            </a:r>
            <a:r>
              <a:rPr lang="en-US" sz="2400" dirty="0">
                <a:latin typeface="Tahoma"/>
                <a:cs typeface="Tahoma"/>
              </a:rPr>
              <a:t>. 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8382000" y="48006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DA9E5557-C17A-BE43-B7B7-1B0B29973BA6}" type="slidenum">
              <a:rPr lang="en-US" sz="1400">
                <a:cs typeface="+mn-cs"/>
              </a:rPr>
              <a:pPr algn="r">
                <a:defRPr/>
              </a:pPr>
              <a:t>6</a:t>
            </a:fld>
            <a:endParaRPr lang="en-US" sz="14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00104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Example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2764" y="1501051"/>
            <a:ext cx="57396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Summing the integers 1 to 10 in Haskell: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614488" y="2589282"/>
            <a:ext cx="2224587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sum [1..10]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501651" y="3562023"/>
            <a:ext cx="6748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The computation method is </a:t>
            </a:r>
            <a:r>
              <a:rPr lang="en-US" sz="2400" u="sng" dirty="0">
                <a:latin typeface="Tahoma"/>
                <a:cs typeface="Tahoma"/>
              </a:rPr>
              <a:t>function application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8382000" y="48006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B07E3AFF-6DDE-9946-A3DB-7BDCF059E9BD}" type="slidenum">
              <a:rPr lang="en-US" sz="1400">
                <a:cs typeface="+mn-cs"/>
              </a:rPr>
              <a:pPr algn="r">
                <a:defRPr/>
              </a:pPr>
              <a:t>7</a:t>
            </a:fld>
            <a:endParaRPr lang="en-US" sz="14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94219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324711"/>
            <a:ext cx="11028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1930s:</a:t>
            </a:r>
          </a:p>
        </p:txBody>
      </p:sp>
      <p:sp>
        <p:nvSpPr>
          <p:cNvPr id="31748" name="Text Box 4" descr="White marble"/>
          <p:cNvSpPr txBox="1">
            <a:spLocks noChangeArrowheads="1"/>
          </p:cNvSpPr>
          <p:nvPr/>
        </p:nvSpPr>
        <p:spPr bwMode="auto">
          <a:xfrm>
            <a:off x="893764" y="3757612"/>
            <a:ext cx="74374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smtClean="0">
                <a:latin typeface="Tahoma"/>
                <a:cs typeface="Tahoma"/>
              </a:rPr>
              <a:t>Alonzo Church develops the </a:t>
            </a:r>
            <a:r>
              <a:rPr lang="en-US" sz="2400" u="sng" dirty="0" smtClean="0">
                <a:latin typeface="Tahoma"/>
                <a:cs typeface="Tahoma"/>
              </a:rPr>
              <a:t>lambda calculus</a:t>
            </a:r>
            <a:r>
              <a:rPr lang="en-US" sz="2400" dirty="0" smtClean="0">
                <a:latin typeface="Tahoma"/>
                <a:cs typeface="Tahoma"/>
              </a:rPr>
              <a:t>, a simple but powerful theory of functions.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8382000" y="48006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B7F55897-DB57-5346-AB5C-FC5A83A651E6}" type="slidenum">
              <a:rPr lang="en-US" sz="1400">
                <a:cs typeface="+mn-cs"/>
              </a:rPr>
              <a:pPr algn="r">
                <a:defRPr/>
              </a:pPr>
              <a:t>8</a:t>
            </a:fld>
            <a:endParaRPr lang="en-US" sz="1400">
              <a:cs typeface="+mn-cs"/>
            </a:endParaRPr>
          </a:p>
        </p:txBody>
      </p:sp>
      <p:pic>
        <p:nvPicPr>
          <p:cNvPr id="23557" name="Picture 8" descr="C:\Documents and Settings\gmh.POLIHALE\Desktop\chu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4"/>
          <a:stretch>
            <a:fillRect/>
          </a:stretch>
        </p:blipFill>
        <p:spPr bwMode="auto">
          <a:xfrm>
            <a:off x="3776663" y="1637349"/>
            <a:ext cx="1452562" cy="165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29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57200" y="1324711"/>
            <a:ext cx="10764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1950s</a:t>
            </a:r>
            <a:r>
              <a:rPr lang="en-US" sz="2400" dirty="0">
                <a:cs typeface="+mn-cs"/>
              </a:rPr>
              <a:t>: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04838" y="3598069"/>
            <a:ext cx="7942262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John McCarthy develops </a:t>
            </a:r>
            <a:r>
              <a:rPr lang="en-US" sz="2400" u="sng" dirty="0">
                <a:latin typeface="Tahoma"/>
                <a:cs typeface="Tahoma"/>
              </a:rPr>
              <a:t>Lisp</a:t>
            </a:r>
            <a:r>
              <a:rPr lang="en-US" sz="2400" dirty="0">
                <a:latin typeface="Tahoma"/>
                <a:cs typeface="Tahoma"/>
              </a:rPr>
              <a:t>, the first functional language, with some influences from the lambda calculus, but retaining variable assignments.</a:t>
            </a:r>
          </a:p>
        </p:txBody>
      </p:sp>
      <p:pic>
        <p:nvPicPr>
          <p:cNvPr id="24580" name="Picture 6" descr="C:\WINNT\Profiles\gmh\Desktop\McCarth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68"/>
          <a:stretch>
            <a:fillRect/>
          </a:stretch>
        </p:blipFill>
        <p:spPr bwMode="auto">
          <a:xfrm>
            <a:off x="3817939" y="1729681"/>
            <a:ext cx="1506537" cy="17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8382000" y="48006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D1FA56D4-ED84-0446-A120-58BD39191D35}" type="slidenum">
              <a:rPr lang="en-US" sz="1400">
                <a:cs typeface="+mn-cs"/>
              </a:rPr>
              <a:pPr algn="r">
                <a:defRPr/>
              </a:pPr>
              <a:t>9</a:t>
            </a:fld>
            <a:endParaRPr lang="en-US" sz="14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213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U_online_basis_19-03">
  <a:themeElements>
    <a:clrScheme name="Aangepast 7">
      <a:dk1>
        <a:srgbClr val="545454"/>
      </a:dk1>
      <a:lt1>
        <a:sysClr val="window" lastClr="FFFFFF"/>
      </a:lt1>
      <a:dk2>
        <a:srgbClr val="002B60"/>
      </a:dk2>
      <a:lt2>
        <a:srgbClr val="F0F0F0"/>
      </a:lt2>
      <a:accent1>
        <a:srgbClr val="A10058"/>
      </a:accent1>
      <a:accent2>
        <a:srgbClr val="66B010"/>
      </a:accent2>
      <a:accent3>
        <a:srgbClr val="ED9E0F"/>
      </a:accent3>
      <a:accent4>
        <a:srgbClr val="00A6D6"/>
      </a:accent4>
      <a:accent5>
        <a:srgbClr val="64C8E4"/>
      </a:accent5>
      <a:accent6>
        <a:srgbClr val="F2601C"/>
      </a:accent6>
      <a:hlink>
        <a:srgbClr val="4C1D7C"/>
      </a:hlink>
      <a:folHlink>
        <a:srgbClr val="00404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solidFill>
            <a:srgbClr val="000000"/>
          </a:solidFill>
        </a:ln>
        <a:effectLst/>
        <a:extLst/>
      </a:spPr>
      <a:bodyPr wrap="none">
        <a:spAutoFit/>
      </a:bodyPr>
      <a:lstStyle>
        <a:defPPr>
          <a:lnSpc>
            <a:spcPct val="140000"/>
          </a:lnSpc>
          <a:defRPr sz="2400" dirty="0">
            <a:solidFill>
              <a:srgbClr val="000000"/>
            </a:solidFill>
            <a:latin typeface="Lucida Sans Typewriter" charset="0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TU_online_basis_19-03.thmx</Template>
  <TotalTime>854</TotalTime>
  <Words>531</Words>
  <Application>Microsoft Macintosh PowerPoint</Application>
  <PresentationFormat>On-screen Show (16:9)</PresentationFormat>
  <Paragraphs>85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TU_online_basis_19-03</vt:lpstr>
      <vt:lpstr>FP101x - Functional Programming</vt:lpstr>
      <vt:lpstr>The Software Crisis</vt:lpstr>
      <vt:lpstr>Programming Languages</vt:lpstr>
      <vt:lpstr>PowerPoint Presentation</vt:lpstr>
      <vt:lpstr>What is a Functional Language?</vt:lpstr>
      <vt:lpstr>Example</vt:lpstr>
      <vt:lpstr>Example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A Taste of Haskell</vt:lpstr>
      <vt:lpstr>Happy Hacking!</vt:lpstr>
    </vt:vector>
  </TitlesOfParts>
  <Company>MultiMedia Services 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Roland van Roijen</dc:creator>
  <cp:lastModifiedBy>Georgi Khomeriki</cp:lastModifiedBy>
  <cp:revision>78</cp:revision>
  <dcterms:created xsi:type="dcterms:W3CDTF">2013-04-16T14:50:03Z</dcterms:created>
  <dcterms:modified xsi:type="dcterms:W3CDTF">2014-08-18T09:52:12Z</dcterms:modified>
</cp:coreProperties>
</file>