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68" r:id="rId2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28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77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7D81D-578B-B24E-8DC0-8A8F54558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84A46-2ABA-0942-974C-BB080B0D5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First Steps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D89A833-E174-7741-8871-B557BF57DFE7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2438" y="858441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 </a:t>
            </a:r>
            <a:r>
              <a:rPr lang="en-US" sz="2400" u="sng" dirty="0"/>
              <a:t>Haskell</a:t>
            </a:r>
            <a:r>
              <a:rPr lang="en-US" sz="2400" dirty="0"/>
              <a:t>, function application is denoted using space, and multiplication is denoted using *.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38300" y="2425304"/>
            <a:ext cx="2224587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 a b + c*d</a:t>
            </a:r>
          </a:p>
        </p:txBody>
      </p:sp>
      <p:sp>
        <p:nvSpPr>
          <p:cNvPr id="24581" name="AutoShape 8"/>
          <p:cNvSpPr>
            <a:spLocks noChangeArrowheads="1"/>
          </p:cNvSpPr>
          <p:nvPr/>
        </p:nvSpPr>
        <p:spPr bwMode="auto">
          <a:xfrm>
            <a:off x="850900" y="3702844"/>
            <a:ext cx="6457950" cy="51077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As previously, but in Haskell syntax.</a:t>
            </a:r>
          </a:p>
        </p:txBody>
      </p:sp>
    </p:spTree>
    <p:extLst>
      <p:ext uri="{BB962C8B-B14F-4D97-AF65-F5344CB8AC3E}">
        <p14:creationId xmlns:p14="http://schemas.microsoft.com/office/powerpoint/2010/main" val="197993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5F7A9F-8E6E-7C46-95F8-77EE1E9E095B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01650" y="817989"/>
            <a:ext cx="8174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Moreover, function application is assumed to have </a:t>
            </a:r>
            <a:r>
              <a:rPr lang="en-US" sz="2400" u="sng" dirty="0"/>
              <a:t>higher priority</a:t>
            </a:r>
            <a:r>
              <a:rPr lang="en-US" sz="2400" dirty="0"/>
              <a:t> than all other operators.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641475" y="2426494"/>
            <a:ext cx="1482798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 a + b</a:t>
            </a:r>
          </a:p>
        </p:txBody>
      </p:sp>
      <p:sp>
        <p:nvSpPr>
          <p:cNvPr id="25605" name="AutoShape 9"/>
          <p:cNvSpPr>
            <a:spLocks noChangeArrowheads="1"/>
          </p:cNvSpPr>
          <p:nvPr/>
        </p:nvSpPr>
        <p:spPr bwMode="auto">
          <a:xfrm>
            <a:off x="850900" y="3702844"/>
            <a:ext cx="6915150" cy="51077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Means (f a) + b, rather than f (a + b).</a:t>
            </a:r>
          </a:p>
        </p:txBody>
      </p:sp>
    </p:spTree>
    <p:extLst>
      <p:ext uri="{BB962C8B-B14F-4D97-AF65-F5344CB8AC3E}">
        <p14:creationId xmlns:p14="http://schemas.microsoft.com/office/powerpoint/2010/main" val="88149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A9BA65A-8F67-4C47-A2D7-02B337E7476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Examples</a:t>
            </a:r>
          </a:p>
        </p:txBody>
      </p:sp>
      <p:grpSp>
        <p:nvGrpSpPr>
          <p:cNvPr id="26628" name="Group 46"/>
          <p:cNvGrpSpPr>
            <a:grpSpLocks/>
          </p:cNvGrpSpPr>
          <p:nvPr/>
        </p:nvGrpSpPr>
        <p:grpSpPr bwMode="auto">
          <a:xfrm>
            <a:off x="1873250" y="1096566"/>
            <a:ext cx="5072064" cy="3573065"/>
            <a:chOff x="1234" y="882"/>
            <a:chExt cx="3195" cy="3001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1234" y="882"/>
              <a:ext cx="137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3202" y="883"/>
              <a:ext cx="82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289" y="1457"/>
              <a:ext cx="584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f(x)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1288" y="1967"/>
              <a:ext cx="817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f(</a:t>
              </a:r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</a:rPr>
                <a:t>x,y</a:t>
              </a: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)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288" y="2478"/>
              <a:ext cx="934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1287" y="2989"/>
              <a:ext cx="116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f(</a:t>
              </a:r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</a:rPr>
                <a:t>x,g</a:t>
              </a:r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(y))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289" y="3492"/>
              <a:ext cx="1051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6" name="Text Box 18"/>
            <p:cNvSpPr txBox="1">
              <a:spLocks noChangeArrowheads="1"/>
            </p:cNvSpPr>
            <p:nvPr/>
          </p:nvSpPr>
          <p:spPr bwMode="auto">
            <a:xfrm>
              <a:off x="3263" y="1453"/>
              <a:ext cx="467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 x</a:t>
              </a:r>
            </a:p>
          </p:txBody>
        </p:sp>
        <p:sp>
          <p:nvSpPr>
            <p:cNvPr id="26637" name="Text Box 19"/>
            <p:cNvSpPr txBox="1">
              <a:spLocks noChangeArrowheads="1"/>
            </p:cNvSpPr>
            <p:nvPr/>
          </p:nvSpPr>
          <p:spPr bwMode="auto">
            <a:xfrm>
              <a:off x="3262" y="1963"/>
              <a:ext cx="70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 x y</a:t>
              </a:r>
            </a:p>
          </p:txBody>
        </p:sp>
        <p:sp>
          <p:nvSpPr>
            <p:cNvPr id="26638" name="Text Box 20"/>
            <p:cNvSpPr txBox="1">
              <a:spLocks noChangeArrowheads="1"/>
            </p:cNvSpPr>
            <p:nvPr/>
          </p:nvSpPr>
          <p:spPr bwMode="auto">
            <a:xfrm>
              <a:off x="3261" y="2474"/>
              <a:ext cx="934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9" name="Text Box 21"/>
            <p:cNvSpPr txBox="1">
              <a:spLocks noChangeArrowheads="1"/>
            </p:cNvSpPr>
            <p:nvPr/>
          </p:nvSpPr>
          <p:spPr bwMode="auto">
            <a:xfrm>
              <a:off x="3260" y="2984"/>
              <a:ext cx="116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40" name="Text Box 22"/>
            <p:cNvSpPr txBox="1">
              <a:spLocks noChangeArrowheads="1"/>
            </p:cNvSpPr>
            <p:nvPr/>
          </p:nvSpPr>
          <p:spPr bwMode="auto">
            <a:xfrm>
              <a:off x="3261" y="3495"/>
              <a:ext cx="1168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 x * g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61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DFC6E5C-6893-CD44-B422-3F8B245698F9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Haskell Scripts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charset="0"/>
              </a:rPr>
              <a:t>As well as the functions in the standard library, you can also define your own functions;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New functions are defined within a </a:t>
            </a:r>
            <a:r>
              <a:rPr lang="en-US" u="sng" dirty="0">
                <a:latin typeface="Tahoma" charset="0"/>
              </a:rPr>
              <a:t>script</a:t>
            </a:r>
            <a:r>
              <a:rPr lang="en-US" dirty="0">
                <a:latin typeface="Tahoma" charset="0"/>
              </a:rPr>
              <a:t>, a text file comprising a sequence of definitions;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By convention, Haskell scripts usually have a </a:t>
            </a:r>
            <a:r>
              <a:rPr lang="en-US" u="sng" dirty="0">
                <a:latin typeface="Tahoma" charset="0"/>
              </a:rPr>
              <a:t>.</a:t>
            </a:r>
            <a:r>
              <a:rPr lang="en-US" u="sng" dirty="0" err="1">
                <a:latin typeface="Tahoma" charset="0"/>
              </a:rPr>
              <a:t>hs</a:t>
            </a:r>
            <a:r>
              <a:rPr lang="en-US" dirty="0">
                <a:latin typeface="Tahoma" charset="0"/>
              </a:rPr>
              <a:t> suffix on their filename.  This is not mandatory, but is useful for identification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22462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54117B-6BF0-0D46-9F68-68C4576048FD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My First Script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393825" y="3596790"/>
            <a:ext cx="5933535" cy="120032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double x    = x + x</a:t>
            </a: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449263" y="1116361"/>
            <a:ext cx="80692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When developing a Haskell script, it is useful to keep two windows open, one running an editor for the script, and the other running </a:t>
            </a:r>
            <a:r>
              <a:rPr lang="en-US" sz="2400" dirty="0" err="1"/>
              <a:t>GHCi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Start an editor, type in the following two function definitions, and save the script as </a:t>
            </a:r>
            <a:r>
              <a:rPr lang="en-US" sz="2400" u="sng" dirty="0" err="1"/>
              <a:t>test.hs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997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6E915F-6195-F04B-945F-53EC0EC6B80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1292225" y="1390800"/>
            <a:ext cx="2780930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%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ghci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test.hs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374650" y="259586"/>
            <a:ext cx="828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Leaving the editor open, in another window start up </a:t>
            </a:r>
            <a:r>
              <a:rPr lang="en-US" sz="2400" dirty="0" err="1"/>
              <a:t>GHCi</a:t>
            </a:r>
            <a:r>
              <a:rPr lang="en-US" sz="2400" dirty="0"/>
              <a:t> with the new script:</a:t>
            </a:r>
          </a:p>
        </p:txBody>
      </p:sp>
      <p:sp>
        <p:nvSpPr>
          <p:cNvPr id="29701" name="Rectangle 1030"/>
          <p:cNvSpPr>
            <a:spLocks noChangeArrowheads="1"/>
          </p:cNvSpPr>
          <p:nvPr/>
        </p:nvSpPr>
        <p:spPr bwMode="auto">
          <a:xfrm>
            <a:off x="1292225" y="3077439"/>
            <a:ext cx="5933535" cy="1938992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quadruple 10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40</a:t>
            </a:r>
            <a:b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take (double 2) [1,2,3,4,5,6]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[1,2,3,4]</a:t>
            </a:r>
          </a:p>
        </p:txBody>
      </p:sp>
      <p:sp>
        <p:nvSpPr>
          <p:cNvPr id="29702" name="Text Box 1032"/>
          <p:cNvSpPr txBox="1">
            <a:spLocks noChangeArrowheads="1"/>
          </p:cNvSpPr>
          <p:nvPr/>
        </p:nvSpPr>
        <p:spPr bwMode="auto">
          <a:xfrm>
            <a:off x="415925" y="2153872"/>
            <a:ext cx="828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Now both the standard library and the file </a:t>
            </a:r>
            <a:r>
              <a:rPr lang="en-US" sz="2400" dirty="0" err="1"/>
              <a:t>test.hs</a:t>
            </a:r>
            <a:r>
              <a:rPr lang="en-US" sz="2400" dirty="0"/>
              <a:t> are loaded, and functions from both can be used:</a:t>
            </a:r>
          </a:p>
        </p:txBody>
      </p:sp>
    </p:spTree>
    <p:extLst>
      <p:ext uri="{BB962C8B-B14F-4D97-AF65-F5344CB8AC3E}">
        <p14:creationId xmlns:p14="http://schemas.microsoft.com/office/powerpoint/2010/main" val="13991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12C4011-C38C-C745-BBBA-A47A98CB9974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154113" y="1267927"/>
            <a:ext cx="6860772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factorial n = product [1..n]</a:t>
            </a: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average ns  = sum ns `div` length ns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74650" y="259586"/>
            <a:ext cx="828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Leaving </a:t>
            </a:r>
            <a:r>
              <a:rPr lang="en-US" sz="2400" dirty="0" err="1"/>
              <a:t>GHCi</a:t>
            </a:r>
            <a:r>
              <a:rPr lang="en-US" sz="2400" dirty="0"/>
              <a:t> open, return to the editor, add the following two definitions, and resave: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742951" y="3490913"/>
            <a:ext cx="7561263" cy="127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div is enclosed in </a:t>
            </a:r>
            <a:r>
              <a:rPr kumimoji="1" lang="en-US" sz="2400" u="sng" dirty="0">
                <a:latin typeface="Tahoma"/>
                <a:cs typeface="Tahoma"/>
              </a:rPr>
              <a:t>back</a:t>
            </a:r>
            <a:r>
              <a:rPr kumimoji="1" lang="en-US" sz="2400" dirty="0">
                <a:latin typeface="Tahoma"/>
                <a:cs typeface="Tahoma"/>
              </a:rPr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x `f` y is just </a:t>
            </a:r>
            <a:r>
              <a:rPr kumimoji="1" lang="en-US" sz="2400" u="sng" dirty="0">
                <a:latin typeface="Tahoma"/>
                <a:cs typeface="Tahoma"/>
              </a:rPr>
              <a:t>syntactic sugar</a:t>
            </a:r>
            <a:r>
              <a:rPr kumimoji="1" lang="en-US" sz="2400" dirty="0">
                <a:latin typeface="Tahoma"/>
                <a:cs typeface="Tahoma"/>
              </a:rPr>
              <a:t> for f x y.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427038" y="2671317"/>
            <a:ext cx="930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3036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78B719A-075F-B943-9DF0-97ADA09AA47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339850" y="1655736"/>
            <a:ext cx="4264509" cy="304698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:reload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Reading file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test.hs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factorial 10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3628800</a:t>
            </a: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average [1,2,3,4,5]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3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65125" y="233869"/>
            <a:ext cx="828833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/>
              <a:t>GHCi</a:t>
            </a:r>
            <a:r>
              <a:rPr lang="en-US" sz="2400" dirty="0"/>
              <a:t> does not automatically detect that the script has been changed, so a </a:t>
            </a:r>
            <a:r>
              <a:rPr lang="en-US" sz="2400" u="sng" dirty="0"/>
              <a:t>reload</a:t>
            </a:r>
            <a:r>
              <a:rPr lang="en-US" sz="2400" dirty="0"/>
              <a:t> command must be executed before the new definitions can be used:</a:t>
            </a:r>
          </a:p>
        </p:txBody>
      </p:sp>
    </p:spTree>
    <p:extLst>
      <p:ext uri="{BB962C8B-B14F-4D97-AF65-F5344CB8AC3E}">
        <p14:creationId xmlns:p14="http://schemas.microsoft.com/office/powerpoint/2010/main" val="267733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4825F1-5C2A-D943-9534-4BEF6470941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Naming Requirements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43000"/>
            <a:ext cx="8178800" cy="8215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charset="0"/>
              </a:rPr>
              <a:t>Function and argument names must begin with a lower-case letter.  For example: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564949" y="2275434"/>
            <a:ext cx="111190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myFun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561085" y="2275434"/>
            <a:ext cx="926456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fun1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371774" y="2275434"/>
            <a:ext cx="111190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arg_2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386574" y="2275434"/>
            <a:ext cx="524002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x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09588" y="3048001"/>
            <a:ext cx="8178800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 dirty="0">
                <a:latin typeface="Tahoma"/>
                <a:cs typeface="Tahoma"/>
              </a:rPr>
              <a:t>By convention, list arguments usually have an </a:t>
            </a:r>
            <a:r>
              <a:rPr kumimoji="1" lang="en-US" sz="2400" u="sng" dirty="0">
                <a:latin typeface="Tahoma"/>
                <a:cs typeface="Tahoma"/>
              </a:rPr>
              <a:t>s</a:t>
            </a:r>
            <a:r>
              <a:rPr kumimoji="1" lang="en-US" sz="2400" dirty="0">
                <a:latin typeface="Tahoma"/>
                <a:cs typeface="Tahoma"/>
              </a:rPr>
              <a:t> suffix on their name.  For example:</a:t>
            </a:r>
          </a:p>
        </p:txBody>
      </p: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1658939" y="4180289"/>
            <a:ext cx="3671888" cy="461963"/>
            <a:chOff x="1052" y="3215"/>
            <a:chExt cx="2313" cy="388"/>
          </a:xfrm>
        </p:grpSpPr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052" y="3215"/>
              <a:ext cx="35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</a:rPr>
                <a:t>xs</a:t>
              </a:r>
              <a:endParaRPr lang="en-US" sz="2400" dirty="0">
                <a:solidFill>
                  <a:srgbClr val="000000"/>
                </a:solidFill>
                <a:latin typeface="Lucida Sans Typewriter" charset="0"/>
              </a:endParaRPr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975" y="3215"/>
              <a:ext cx="350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ns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2898" y="3215"/>
              <a:ext cx="467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 err="1">
                  <a:solidFill>
                    <a:srgbClr val="000000"/>
                  </a:solidFill>
                  <a:latin typeface="Lucida Sans Typewriter" charset="0"/>
                </a:rPr>
                <a:t>nss</a:t>
              </a:r>
              <a:endParaRPr lang="en-US" sz="2400" dirty="0">
                <a:solidFill>
                  <a:srgbClr val="000000"/>
                </a:solidFill>
                <a:latin typeface="Lucida Sans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11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16B418-2085-C647-AED9-D4BC543B521C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Layout Rule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63550" y="1097786"/>
            <a:ext cx="825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 a sequence of definitions, each definition must begin in precisely the same column:</a:t>
            </a:r>
          </a:p>
        </p:txBody>
      </p:sp>
      <p:grpSp>
        <p:nvGrpSpPr>
          <p:cNvPr id="33797" name="Group 29"/>
          <p:cNvGrpSpPr>
            <a:grpSpLocks/>
          </p:cNvGrpSpPr>
          <p:nvPr/>
        </p:nvGrpSpPr>
        <p:grpSpPr bwMode="auto">
          <a:xfrm>
            <a:off x="1420814" y="2218219"/>
            <a:ext cx="6069012" cy="2500312"/>
            <a:chOff x="895" y="1683"/>
            <a:chExt cx="3823" cy="2100"/>
          </a:xfrm>
        </p:grpSpPr>
        <p:grpSp>
          <p:nvGrpSpPr>
            <p:cNvPr id="33798" name="Group 27"/>
            <p:cNvGrpSpPr>
              <a:grpSpLocks/>
            </p:cNvGrpSpPr>
            <p:nvPr/>
          </p:nvGrpSpPr>
          <p:grpSpPr bwMode="auto">
            <a:xfrm>
              <a:off x="895" y="1683"/>
              <a:ext cx="3823" cy="1629"/>
              <a:chOff x="895" y="1683"/>
              <a:chExt cx="3823" cy="1629"/>
            </a:xfrm>
          </p:grpSpPr>
          <p:sp>
            <p:nvSpPr>
              <p:cNvPr id="33809" name="Text Box 4"/>
              <p:cNvSpPr txBox="1">
                <a:spLocks noChangeArrowheads="1"/>
              </p:cNvSpPr>
              <p:nvPr/>
            </p:nvSpPr>
            <p:spPr bwMode="auto">
              <a:xfrm>
                <a:off x="895" y="1683"/>
                <a:ext cx="817" cy="1629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a = 10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b = 20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3810" name="Text Box 5"/>
              <p:cNvSpPr txBox="1">
                <a:spLocks noChangeArrowheads="1"/>
              </p:cNvSpPr>
              <p:nvPr/>
            </p:nvSpPr>
            <p:spPr bwMode="auto">
              <a:xfrm>
                <a:off x="2281" y="1683"/>
                <a:ext cx="934" cy="1629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a = 10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 b = 20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3811" name="Text Box 6"/>
              <p:cNvSpPr txBox="1">
                <a:spLocks noChangeArrowheads="1"/>
              </p:cNvSpPr>
              <p:nvPr/>
            </p:nvSpPr>
            <p:spPr bwMode="auto">
              <a:xfrm>
                <a:off x="3784" y="1683"/>
                <a:ext cx="934" cy="1629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 a = 10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b = 20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3799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3800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3807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01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3805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02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380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408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B528F6-708C-B24B-B287-DF5145E99A2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Glasgow Haskell Compiler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48638" cy="28063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charset="0"/>
              </a:rPr>
              <a:t>GHC is the leading implementation of Haskell, and comprises a compiler and interpreter;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The interactive nature of the interpreter makes it well suited for teaching and prototyping;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GHC is freely available from: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643063" y="4146947"/>
            <a:ext cx="4635404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www.haskell.org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/platform</a:t>
            </a:r>
          </a:p>
        </p:txBody>
      </p:sp>
    </p:spTree>
    <p:extLst>
      <p:ext uri="{BB962C8B-B14F-4D97-AF65-F5344CB8AC3E}">
        <p14:creationId xmlns:p14="http://schemas.microsoft.com/office/powerpoint/2010/main" val="58976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3C0226E-2CAF-6A4C-A4E4-BB84EBD2A96A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4819" name="Group 22"/>
          <p:cNvGrpSpPr>
            <a:grpSpLocks/>
          </p:cNvGrpSpPr>
          <p:nvPr/>
        </p:nvGrpSpPr>
        <p:grpSpPr bwMode="auto">
          <a:xfrm>
            <a:off x="3624264" y="2321718"/>
            <a:ext cx="1347787" cy="572691"/>
            <a:chOff x="2268" y="2106"/>
            <a:chExt cx="849" cy="481"/>
          </a:xfrm>
        </p:grpSpPr>
        <p:sp>
          <p:nvSpPr>
            <p:cNvPr id="34825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Text Box 18"/>
            <p:cNvSpPr txBox="1">
              <a:spLocks noChangeArrowheads="1"/>
            </p:cNvSpPr>
            <p:nvPr/>
          </p:nvSpPr>
          <p:spPr bwMode="auto">
            <a:xfrm>
              <a:off x="2274" y="2106"/>
              <a:ext cx="77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700" dirty="0">
                  <a:solidFill>
                    <a:srgbClr val="FFFFFF"/>
                  </a:solidFill>
                </a:rPr>
                <a:t>means</a:t>
              </a:r>
            </a:p>
          </p:txBody>
        </p:sp>
      </p:grp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400051" y="325428"/>
            <a:ext cx="81391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layout rule avoids the need for explicit syntax to indicate the grouping of definitions.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930275" y="1611780"/>
            <a:ext cx="2224587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 = b + c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where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b = 1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c = 2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 = a * 2</a:t>
            </a:r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5353050" y="1611780"/>
            <a:ext cx="2780930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 = b + c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where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{b = 1;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 c = 2}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 = a * 2</a:t>
            </a:r>
          </a:p>
        </p:txBody>
      </p:sp>
      <p:sp>
        <p:nvSpPr>
          <p:cNvPr id="34823" name="AutoShape 14"/>
          <p:cNvSpPr>
            <a:spLocks noChangeArrowheads="1"/>
          </p:cNvSpPr>
          <p:nvPr/>
        </p:nvSpPr>
        <p:spPr bwMode="auto">
          <a:xfrm>
            <a:off x="509589" y="4113611"/>
            <a:ext cx="3113087" cy="510778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implicit grouping</a:t>
            </a:r>
          </a:p>
        </p:txBody>
      </p:sp>
      <p:sp>
        <p:nvSpPr>
          <p:cNvPr id="34824" name="AutoShape 15"/>
          <p:cNvSpPr>
            <a:spLocks noChangeArrowheads="1"/>
          </p:cNvSpPr>
          <p:nvPr/>
        </p:nvSpPr>
        <p:spPr bwMode="auto">
          <a:xfrm>
            <a:off x="5324475" y="4113611"/>
            <a:ext cx="3113088" cy="510778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explicit grouping</a:t>
            </a:r>
          </a:p>
        </p:txBody>
      </p:sp>
    </p:spTree>
    <p:extLst>
      <p:ext uri="{BB962C8B-B14F-4D97-AF65-F5344CB8AC3E}">
        <p14:creationId xmlns:p14="http://schemas.microsoft.com/office/powerpoint/2010/main" val="301887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BB4CF4-5219-AE4E-9D27-E4E1B383056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Useful GHCi Commands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056492" y="1211861"/>
            <a:ext cx="5415401" cy="374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u="sng" dirty="0"/>
              <a:t>Command</a:t>
            </a:r>
            <a:r>
              <a:rPr lang="en-US" sz="2400" dirty="0"/>
              <a:t>		</a:t>
            </a:r>
            <a:r>
              <a:rPr lang="en-US" sz="2400" dirty="0" smtClean="0"/>
              <a:t>	</a:t>
            </a:r>
            <a:r>
              <a:rPr lang="en-US" sz="2400" u="sng" dirty="0" smtClean="0"/>
              <a:t>Meaning</a:t>
            </a:r>
            <a:endParaRPr lang="en-US" sz="2400" u="sng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:load </a:t>
            </a:r>
            <a:r>
              <a:rPr lang="en-US" sz="2400" i="1" dirty="0"/>
              <a:t>name</a:t>
            </a:r>
            <a:r>
              <a:rPr lang="en-US" sz="2400" dirty="0"/>
              <a:t>		load script </a:t>
            </a:r>
            <a:r>
              <a:rPr lang="en-US" sz="2400" i="1" dirty="0"/>
              <a:t>name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:reload		</a:t>
            </a:r>
            <a:r>
              <a:rPr lang="en-US" sz="2400" dirty="0" smtClean="0"/>
              <a:t>	reload </a:t>
            </a:r>
            <a:r>
              <a:rPr lang="en-US" sz="2400" dirty="0"/>
              <a:t>current script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:edit </a:t>
            </a:r>
            <a:r>
              <a:rPr lang="en-US" sz="2400" i="1" dirty="0"/>
              <a:t>name</a:t>
            </a:r>
            <a:r>
              <a:rPr lang="en-US" sz="2400" dirty="0"/>
              <a:t>		edit script </a:t>
            </a:r>
            <a:r>
              <a:rPr lang="en-US" sz="2400" i="1" dirty="0"/>
              <a:t>name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:edit			</a:t>
            </a:r>
            <a:r>
              <a:rPr lang="en-US" sz="2400" dirty="0" smtClean="0"/>
              <a:t>	edit </a:t>
            </a:r>
            <a:r>
              <a:rPr lang="en-US" sz="2400" dirty="0"/>
              <a:t>current script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:type </a:t>
            </a:r>
            <a:r>
              <a:rPr lang="en-US" sz="2400" i="1" dirty="0" err="1"/>
              <a:t>expr</a:t>
            </a:r>
            <a:r>
              <a:rPr lang="en-US" sz="2400" dirty="0"/>
              <a:t>		show type of </a:t>
            </a:r>
            <a:r>
              <a:rPr lang="en-US" sz="2400" i="1" dirty="0" err="1"/>
              <a:t>expr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:?			</a:t>
            </a:r>
            <a:r>
              <a:rPr lang="en-US" sz="2400" dirty="0" smtClean="0"/>
              <a:t>		show </a:t>
            </a:r>
            <a:r>
              <a:rPr lang="en-US" sz="2400" dirty="0"/>
              <a:t>all commands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:quit			</a:t>
            </a:r>
            <a:r>
              <a:rPr lang="en-US" sz="2400" dirty="0" smtClean="0"/>
              <a:t>	quit </a:t>
            </a:r>
            <a:r>
              <a:rPr lang="en-US" sz="2400" dirty="0" err="1"/>
              <a:t>GHCi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8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812B927-F0CC-4240-9750-F0C6D9330BC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76413" y="3124844"/>
            <a:ext cx="4264509" cy="185281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N = a 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div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length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= [1,2,3,4,5]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149350" y="1187898"/>
            <a:ext cx="7264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Try out slides 2-8 and 14-17 using </a:t>
            </a:r>
            <a:r>
              <a:rPr lang="en-US" dirty="0" err="1"/>
              <a:t>GHCi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Fix the syntax errors in the program below, and test your solution using </a:t>
            </a:r>
            <a:r>
              <a:rPr lang="en-US" dirty="0" err="1"/>
              <a:t>GHCi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50078" y="1193727"/>
            <a:ext cx="6555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(1)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(2)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3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41C7DD-6CF5-0040-8D4C-4B1BBA84AD63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37891" name="Group 2062"/>
          <p:cNvGrpSpPr>
            <a:grpSpLocks/>
          </p:cNvGrpSpPr>
          <p:nvPr/>
        </p:nvGrpSpPr>
        <p:grpSpPr bwMode="auto">
          <a:xfrm>
            <a:off x="365127" y="402432"/>
            <a:ext cx="8215313" cy="1401365"/>
            <a:chOff x="230" y="338"/>
            <a:chExt cx="5175" cy="1177"/>
          </a:xfrm>
        </p:grpSpPr>
        <p:sp>
          <p:nvSpPr>
            <p:cNvPr id="37898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9" name="Text Box 2055"/>
            <p:cNvSpPr txBox="1">
              <a:spLocks noChangeArrowheads="1"/>
            </p:cNvSpPr>
            <p:nvPr/>
          </p:nvSpPr>
          <p:spPr bwMode="auto">
            <a:xfrm>
              <a:off x="230" y="338"/>
              <a:ext cx="41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2" name="Group 2060"/>
          <p:cNvGrpSpPr>
            <a:grpSpLocks/>
          </p:cNvGrpSpPr>
          <p:nvPr/>
        </p:nvGrpSpPr>
        <p:grpSpPr bwMode="auto">
          <a:xfrm>
            <a:off x="365126" y="2665812"/>
            <a:ext cx="8123238" cy="1391841"/>
            <a:chOff x="230" y="2075"/>
            <a:chExt cx="5117" cy="1169"/>
          </a:xfrm>
        </p:grpSpPr>
        <p:sp>
          <p:nvSpPr>
            <p:cNvPr id="37896" name="Text Box 2054"/>
            <p:cNvSpPr txBox="1">
              <a:spLocks noChangeArrowheads="1"/>
            </p:cNvSpPr>
            <p:nvPr/>
          </p:nvSpPr>
          <p:spPr bwMode="auto">
            <a:xfrm>
              <a:off x="706" y="2081"/>
              <a:ext cx="4641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/>
                <a:t>Similarly, show how the library function </a:t>
              </a:r>
              <a:r>
                <a:rPr lang="en-US" u="sng" dirty="0" err="1"/>
                <a:t>init</a:t>
              </a:r>
              <a:r>
                <a:rPr lang="en-US" dirty="0"/>
                <a:t> that removes the last element from a list can be defined in two different ways.</a:t>
              </a:r>
            </a:p>
          </p:txBody>
        </p:sp>
        <p:sp>
          <p:nvSpPr>
            <p:cNvPr id="37897" name="Text Box 2056"/>
            <p:cNvSpPr txBox="1">
              <a:spLocks noChangeArrowheads="1"/>
            </p:cNvSpPr>
            <p:nvPr/>
          </p:nvSpPr>
          <p:spPr bwMode="auto">
            <a:xfrm>
              <a:off x="230" y="2075"/>
              <a:ext cx="41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3" name="Group 2061"/>
          <p:cNvGrpSpPr>
            <a:grpSpLocks/>
          </p:cNvGrpSpPr>
          <p:nvPr/>
        </p:nvGrpSpPr>
        <p:grpSpPr bwMode="auto">
          <a:xfrm>
            <a:off x="365127" y="1937145"/>
            <a:ext cx="8215313" cy="539352"/>
            <a:chOff x="230" y="1586"/>
            <a:chExt cx="5175" cy="453"/>
          </a:xfrm>
        </p:grpSpPr>
        <p:sp>
          <p:nvSpPr>
            <p:cNvPr id="37894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5" name="Text Box 2058"/>
            <p:cNvSpPr txBox="1">
              <a:spLocks noChangeArrowheads="1"/>
            </p:cNvSpPr>
            <p:nvPr/>
          </p:nvSpPr>
          <p:spPr bwMode="auto">
            <a:xfrm>
              <a:off x="230" y="1586"/>
              <a:ext cx="41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46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dirty="0" err="1" smtClean="0"/>
              <a:t>Hacking</a:t>
            </a:r>
            <a:r>
              <a:rPr lang="nl-NL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DEC0E26-A72E-A145-806F-12A8DDE77F17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Starting GHC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15938" y="2130840"/>
            <a:ext cx="7726193" cy="270330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%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charset="0"/>
              </a:rPr>
              <a:t>ghci</a:t>
            </a:r>
            <a:r>
              <a:rPr lang="en-US" sz="1600" dirty="0" smtClean="0">
                <a:solidFill>
                  <a:srgbClr val="000000"/>
                </a:solidFill>
                <a:latin typeface="Lucida Sans Typewriter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16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 dirty="0" err="1">
                <a:solidFill>
                  <a:srgbClr val="000000"/>
                </a:solidFill>
                <a:latin typeface="Lucida Sans Typewriter" charset="0"/>
              </a:rPr>
              <a:t>GHCi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, version 7.4.1: http://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</a:rPr>
              <a:t>www.haskell.org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</a:rPr>
              <a:t>ghc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/  :? for help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Loading package 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</a:rPr>
              <a:t>ghc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-prim ... linking ... done.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Loading package integer-</a:t>
            </a:r>
            <a:r>
              <a:rPr lang="en-US" sz="1600" dirty="0" err="1">
                <a:solidFill>
                  <a:srgbClr val="000000"/>
                </a:solidFill>
                <a:latin typeface="Lucida Sans Typewriter" charset="0"/>
              </a:rPr>
              <a:t>gmp</a:t>
            </a: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 ... linking ... done.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Loading package base ... linking ... </a:t>
            </a:r>
            <a:r>
              <a:rPr lang="en-US" sz="1600" dirty="0" smtClean="0">
                <a:solidFill>
                  <a:srgbClr val="000000"/>
                </a:solidFill>
                <a:latin typeface="Lucida Sans Typewriter" charset="0"/>
              </a:rPr>
              <a:t>Done.</a:t>
            </a:r>
            <a:br>
              <a:rPr lang="en-US" sz="16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16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Lucida Sans Typewriter" charset="0"/>
              </a:rPr>
              <a:t>Prelude&gt;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15926" y="1166813"/>
            <a:ext cx="8334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GHC interpreter can be started from the Unix command prompt % by simply typing </a:t>
            </a:r>
            <a:r>
              <a:rPr lang="en-US" sz="2400" u="sng" dirty="0" err="1"/>
              <a:t>ghci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36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2D1540A-5ED2-D34E-BBF9-AC936D0783B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39739" y="467916"/>
            <a:ext cx="8016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dirty="0" err="1"/>
              <a:t>GHCi</a:t>
            </a:r>
            <a:r>
              <a:rPr lang="en-US" sz="2400" dirty="0"/>
              <a:t> prompt &gt; means that the interpreter is ready to evaluate an expression.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747941" y="1972581"/>
            <a:ext cx="3522719" cy="304698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2+3*4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14</a:t>
            </a:r>
            <a:b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(2+3)*4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20</a:t>
            </a:r>
            <a:b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</a:b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(3^2 + 4^2)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6999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FC12E6-05C7-CB46-A04E-E73B292E47A8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Standard Prelude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0851" y="1239441"/>
            <a:ext cx="7967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sz="2400" u="sng" dirty="0"/>
              <a:t>lists</a:t>
            </a:r>
            <a:r>
              <a:rPr lang="en-US" sz="2400" dirty="0"/>
              <a:t>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54038" y="3033713"/>
            <a:ext cx="5649912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 dirty="0"/>
              <a:t>Select the first element of a list: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495425" y="3821907"/>
            <a:ext cx="3522719" cy="83099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head [1,2,3,4,5]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825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B7B17DE-164B-2348-A5BB-F538135E6903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01638" y="374694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Remove the first element from a list: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427163" y="1010841"/>
            <a:ext cx="3522719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[2,3,4,5]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01638" y="1992008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Select the nth element of a list: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413494" y="2543176"/>
            <a:ext cx="3522719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3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01638" y="3563494"/>
            <a:ext cx="8178800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Select the first n elements of a list: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422750" y="4140994"/>
            <a:ext cx="3893614" cy="83099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take 3 [1,2,3,4,5]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[1,2,3]</a:t>
            </a:r>
          </a:p>
        </p:txBody>
      </p:sp>
    </p:spTree>
    <p:extLst>
      <p:ext uri="{BB962C8B-B14F-4D97-AF65-F5344CB8AC3E}">
        <p14:creationId xmlns:p14="http://schemas.microsoft.com/office/powerpoint/2010/main" val="383844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2C1549-B2A2-3E40-AC55-636EBCCC5FC3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01638" y="407678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Remove the first n elements from a list: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427163" y="1010841"/>
            <a:ext cx="3893614" cy="89870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[4,5]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01638" y="1993237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Calculate the length of a list: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429988" y="2564606"/>
            <a:ext cx="3893614" cy="89870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5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01638" y="3530510"/>
            <a:ext cx="8178800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Calculate the sum of a list of numbers: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439244" y="4118372"/>
            <a:ext cx="3337272" cy="89870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2549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0979411-400A-9C42-AD1B-84EFDF0AC083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01638" y="440662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Calculate the product of a list of numbers: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410669" y="1010841"/>
            <a:ext cx="4079061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120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01638" y="1993237"/>
            <a:ext cx="8178800" cy="4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Append two lists: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413494" y="2564606"/>
            <a:ext cx="3522719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[1,2,3,4,5]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01638" y="3530464"/>
            <a:ext cx="8178800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Reverse a list: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1422750" y="4118372"/>
            <a:ext cx="4079061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[5,4,3,2,1]</a:t>
            </a:r>
          </a:p>
        </p:txBody>
      </p:sp>
    </p:spTree>
    <p:extLst>
      <p:ext uri="{BB962C8B-B14F-4D97-AF65-F5344CB8AC3E}">
        <p14:creationId xmlns:p14="http://schemas.microsoft.com/office/powerpoint/2010/main" val="312225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47CD84-B887-9F4D-9F22-B40E8C17DD69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Function Application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5138" y="1212056"/>
            <a:ext cx="822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 </a:t>
            </a:r>
            <a:r>
              <a:rPr lang="en-US" sz="2400" u="sng" dirty="0"/>
              <a:t>mathematics</a:t>
            </a:r>
            <a:r>
              <a:rPr lang="en-US" sz="2400" dirty="0"/>
              <a:t>, function application is denoted using parentheses, and multiplication is often denoted using juxtaposition or space.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54163" y="2775347"/>
            <a:ext cx="2410035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f(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+ c d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1104901" y="3968727"/>
            <a:ext cx="7085013" cy="919401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Apply the function f to a and b, and add the result to the product of c and d.</a:t>
            </a:r>
          </a:p>
        </p:txBody>
      </p:sp>
    </p:spTree>
    <p:extLst>
      <p:ext uri="{BB962C8B-B14F-4D97-AF65-F5344CB8AC3E}">
        <p14:creationId xmlns:p14="http://schemas.microsoft.com/office/powerpoint/2010/main" val="17568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solidFill>
            <a:srgbClr val="000000"/>
          </a:solidFill>
        </a:ln>
        <a:extLst/>
      </a:spPr>
      <a:bodyPr wrap="none">
        <a:spAutoFit/>
      </a:bodyPr>
      <a:lstStyle>
        <a:defPPr>
          <a:defRPr sz="2400" dirty="0" err="1">
            <a:solidFill>
              <a:srgbClr val="000000"/>
            </a:solidFill>
            <a:latin typeface="Lucida Sans Typewriter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858</TotalTime>
  <Words>1058</Words>
  <Application>Microsoft Macintosh PowerPoint</Application>
  <PresentationFormat>On-screen Show (16:9)</PresentationFormat>
  <Paragraphs>213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TU_online_basis_19-03</vt:lpstr>
      <vt:lpstr>FP101x - Functional Programming</vt:lpstr>
      <vt:lpstr>Glasgow Haskell Compiler</vt:lpstr>
      <vt:lpstr>Starting GHC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Naming Requirements</vt:lpstr>
      <vt:lpstr>The Layout Rule</vt:lpstr>
      <vt:lpstr>PowerPoint Presentation</vt:lpstr>
      <vt:lpstr>Useful GHCi Commands</vt:lpstr>
      <vt:lpstr>Exercises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105</cp:revision>
  <dcterms:created xsi:type="dcterms:W3CDTF">2013-04-16T14:50:03Z</dcterms:created>
  <dcterms:modified xsi:type="dcterms:W3CDTF">2014-08-18T09:55:41Z</dcterms:modified>
</cp:coreProperties>
</file>