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68" r:id="rId25"/>
  </p:sldIdLst>
  <p:sldSz cx="9144000" cy="5143500" type="screen16x9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58"/>
    <a:srgbClr val="00404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65" autoAdjust="0"/>
  </p:normalViewPr>
  <p:slideViewPr>
    <p:cSldViewPr snapToGrid="0" snapToObjects="1" showGuides="1">
      <p:cViewPr varScale="1">
        <p:scale>
          <a:sx n="183" d="100"/>
          <a:sy n="183" d="100"/>
        </p:scale>
        <p:origin x="-30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68BDD-2763-4CE5-A73B-034891CD5961}" type="datetimeFigureOut">
              <a:rPr lang="nl-NL" smtClean="0"/>
              <a:t>8/18/14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2C79F-7A95-4BB6-853A-D19E785EE1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777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59A000-607B-C14F-A467-4E55B6A3F21D}" type="slidenum">
              <a:rPr lang="en-US"/>
              <a:pPr/>
              <a:t>17</a:t>
            </a:fld>
            <a:endParaRPr lang="en-US"/>
          </a:p>
        </p:txBody>
      </p:sp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3D8982-28BC-D94B-A435-2D0541FCD1E0}" type="slidenum">
              <a:rPr lang="en-US"/>
              <a:pPr/>
              <a:t>23</a:t>
            </a:fld>
            <a:endParaRPr lang="en-US"/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C79F-7A95-4BB6-853A-D19E785EE1E7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707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solidFill>
          <a:srgbClr val="002B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Bies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13917"/>
            <a:ext cx="9144000" cy="1129583"/>
          </a:xfrm>
          <a:prstGeom prst="rect">
            <a:avLst/>
          </a:prstGeom>
        </p:spPr>
      </p:pic>
      <p:sp>
        <p:nvSpPr>
          <p:cNvPr id="11" name="Rechthoek 10"/>
          <p:cNvSpPr/>
          <p:nvPr userDrawn="1"/>
        </p:nvSpPr>
        <p:spPr>
          <a:xfrm>
            <a:off x="330664" y="1324711"/>
            <a:ext cx="7534849" cy="241042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ijdelijke aanduiding voor inhoud 4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57200" y="3325436"/>
            <a:ext cx="7244448" cy="409704"/>
          </a:xfrm>
        </p:spPr>
        <p:txBody>
          <a:bodyPr/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r>
              <a:rPr lang="nl-NL" dirty="0" smtClean="0"/>
              <a:t>Name, </a:t>
            </a:r>
            <a:r>
              <a:rPr lang="nl-NL" dirty="0" err="1" smtClean="0"/>
              <a:t>faculty</a:t>
            </a:r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7" name="Titel 3"/>
          <p:cNvSpPr>
            <a:spLocks noGrp="1"/>
          </p:cNvSpPr>
          <p:nvPr userDrawn="1">
            <p:ph type="ctrTitle" hasCustomPrompt="1"/>
          </p:nvPr>
        </p:nvSpPr>
        <p:spPr>
          <a:xfrm>
            <a:off x="457200" y="1481764"/>
            <a:ext cx="7244448" cy="1324713"/>
          </a:xfrm>
        </p:spPr>
        <p:txBody>
          <a:bodyPr anchor="t"/>
          <a:lstStyle>
            <a:lvl1pPr>
              <a:defRPr>
                <a:solidFill>
                  <a:srgbClr val="82C8FA"/>
                </a:solidFill>
              </a:defRPr>
            </a:lvl1pPr>
          </a:lstStyle>
          <a:p>
            <a:r>
              <a:rPr lang="en-GB" dirty="0" smtClean="0"/>
              <a:t>Title goes here…</a:t>
            </a:r>
            <a:endParaRPr lang="nl-NL" dirty="0"/>
          </a:p>
        </p:txBody>
      </p:sp>
      <p:sp>
        <p:nvSpPr>
          <p:cNvPr id="8" name="Tijdelijke aanduiding voor inhoud 9"/>
          <p:cNvSpPr>
            <a:spLocks noGrp="1"/>
          </p:cNvSpPr>
          <p:nvPr userDrawn="1">
            <p:ph idx="10" hasCustomPrompt="1"/>
          </p:nvPr>
        </p:nvSpPr>
        <p:spPr>
          <a:xfrm>
            <a:off x="457201" y="2874758"/>
            <a:ext cx="7244448" cy="334182"/>
          </a:xfrm>
        </p:spPr>
        <p:txBody>
          <a:bodyPr anchor="ctr">
            <a:noAutofit/>
          </a:bodyPr>
          <a:lstStyle>
            <a:lvl1pPr>
              <a:defRPr sz="22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Course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57200" y="1454451"/>
            <a:ext cx="8229599" cy="352346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3C3C3C"/>
                </a:solidFill>
              </a:defRPr>
            </a:lvl1pPr>
            <a:lvl2pPr>
              <a:defRPr sz="2400">
                <a:solidFill>
                  <a:srgbClr val="3C3C3C"/>
                </a:solidFill>
              </a:defRPr>
            </a:lvl2pPr>
            <a:lvl3pPr>
              <a:defRPr sz="2400">
                <a:solidFill>
                  <a:srgbClr val="3C3C3C"/>
                </a:solidFill>
              </a:defRPr>
            </a:lvl3pPr>
            <a:lvl4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nl-NL" dirty="0" err="1" smtClean="0"/>
              <a:t>Edit</a:t>
            </a:r>
            <a:r>
              <a:rPr lang="nl-NL" dirty="0" smtClean="0"/>
              <a:t> the </a:t>
            </a:r>
            <a:r>
              <a:rPr lang="nl-NL" dirty="0" err="1" smtClean="0"/>
              <a:t>style</a:t>
            </a:r>
            <a:r>
              <a:rPr lang="nl-NL" dirty="0" smtClean="0"/>
              <a:t> of the model</a:t>
            </a:r>
          </a:p>
          <a:p>
            <a:pPr lvl="1"/>
            <a:r>
              <a:rPr lang="nl-NL" dirty="0" err="1" smtClean="0"/>
              <a:t>Second</a:t>
            </a:r>
            <a:r>
              <a:rPr lang="nl-NL" dirty="0" smtClean="0"/>
              <a:t>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dia">
    <p:bg>
      <p:bgPr>
        <a:solidFill>
          <a:srgbClr val="002B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330664" y="1324711"/>
            <a:ext cx="7534849" cy="241042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9" name="Afbeelding 8" descr="Bies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13917"/>
            <a:ext cx="9144000" cy="1129583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ctrTitle" hasCustomPrompt="1"/>
          </p:nvPr>
        </p:nvSpPr>
        <p:spPr>
          <a:xfrm>
            <a:off x="457200" y="1481764"/>
            <a:ext cx="7244448" cy="1658895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rgbClr val="82C8FA"/>
                </a:solidFill>
                <a:latin typeface="Calibri"/>
                <a:cs typeface="Calibri"/>
              </a:defRPr>
            </a:lvl1pPr>
          </a:lstStyle>
          <a:p>
            <a:r>
              <a:rPr lang="nl-NL" dirty="0" err="1" smtClean="0"/>
              <a:t>Outro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D99898-0F0A-1D44-B820-6EFFBBD4FE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6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1D4FF0-D755-2B4D-88F3-45D869C4E5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187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dirty="0" err="1" smtClean="0"/>
              <a:t>This</a:t>
            </a:r>
            <a:r>
              <a:rPr lang="nl-NL" dirty="0" smtClean="0"/>
              <a:t> is </a:t>
            </a:r>
            <a:r>
              <a:rPr lang="nl-NL" dirty="0" err="1" smtClean="0"/>
              <a:t>considered</a:t>
            </a:r>
            <a:r>
              <a:rPr lang="nl-NL" dirty="0" smtClean="0"/>
              <a:t> to </a:t>
            </a:r>
            <a:r>
              <a:rPr lang="nl-NL" dirty="0" err="1" smtClean="0"/>
              <a:t>be</a:t>
            </a:r>
            <a:r>
              <a:rPr lang="nl-NL" dirty="0" smtClean="0"/>
              <a:t> a </a:t>
            </a:r>
            <a:r>
              <a:rPr lang="nl-NL" dirty="0" err="1" smtClean="0"/>
              <a:t>very</a:t>
            </a:r>
            <a:r>
              <a:rPr lang="nl-NL" dirty="0" smtClean="0"/>
              <a:t> long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a </a:t>
            </a:r>
            <a:r>
              <a:rPr lang="nl-NL" dirty="0" err="1" smtClean="0"/>
              <a:t>powerpoint</a:t>
            </a:r>
            <a:r>
              <a:rPr lang="nl-NL" dirty="0" smtClean="0"/>
              <a:t> </a:t>
            </a:r>
            <a:r>
              <a:rPr lang="nl-NL" dirty="0" err="1" smtClean="0"/>
              <a:t>presentation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454451"/>
            <a:ext cx="8229600" cy="331281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dirty="0" err="1" smtClean="0"/>
              <a:t>Edit</a:t>
            </a:r>
            <a:r>
              <a:rPr lang="nl-NL" dirty="0" smtClean="0"/>
              <a:t> the </a:t>
            </a:r>
            <a:r>
              <a:rPr lang="nl-NL" dirty="0" err="1" smtClean="0"/>
              <a:t>style</a:t>
            </a:r>
            <a:r>
              <a:rPr lang="nl-NL" dirty="0" smtClean="0"/>
              <a:t> of the model</a:t>
            </a:r>
          </a:p>
          <a:p>
            <a:pPr lvl="1"/>
            <a:r>
              <a:rPr lang="nl-NL" dirty="0" err="1" smtClean="0"/>
              <a:t>Second</a:t>
            </a:r>
            <a:r>
              <a:rPr lang="nl-NL" dirty="0" smtClean="0"/>
              <a:t>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CE284-6B6E-3744-B4AD-483F0080AEF9}" type="datetimeFigureOut">
              <a:rPr lang="nl-NL" smtClean="0"/>
              <a:pPr/>
              <a:t>8/18/14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A15C-3F33-DA47-867F-1BE216EB2415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0" y="0"/>
            <a:ext cx="334557" cy="1179943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 dirty="0">
              <a:solidFill>
                <a:schemeClr val="accent4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b="1" kern="1200" spc="0">
          <a:solidFill>
            <a:schemeClr val="accent4"/>
          </a:solidFill>
          <a:latin typeface="Calibri"/>
          <a:ea typeface="+mj-ea"/>
          <a:cs typeface="Calibri"/>
        </a:defRPr>
      </a:lvl1pPr>
    </p:titleStyle>
    <p:bodyStyle>
      <a:lvl1pPr marL="0" indent="-342900" algn="l" defTabSz="457200" rtl="0" eaLnBrk="1" latinLnBrk="0" hangingPunct="1">
        <a:spcBef>
          <a:spcPct val="20000"/>
        </a:spcBef>
        <a:buFont typeface="Arial"/>
        <a:buNone/>
        <a:defRPr sz="2400" kern="1200" spc="0">
          <a:solidFill>
            <a:schemeClr val="bg2">
              <a:lumMod val="25000"/>
            </a:schemeClr>
          </a:solidFill>
          <a:latin typeface="Calibri"/>
          <a:ea typeface="+mn-ea"/>
          <a:cs typeface="Calibri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 spc="0">
          <a:solidFill>
            <a:schemeClr val="bg2">
              <a:lumMod val="25000"/>
            </a:schemeClr>
          </a:solidFill>
          <a:latin typeface="Calibri"/>
          <a:ea typeface="+mn-ea"/>
          <a:cs typeface="Calibri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spc="0">
          <a:solidFill>
            <a:schemeClr val="bg2">
              <a:lumMod val="25000"/>
            </a:schemeClr>
          </a:solidFill>
          <a:latin typeface="Calibri"/>
          <a:ea typeface="+mn-ea"/>
          <a:cs typeface="Calibri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Tahoma"/>
          <a:ea typeface="+mn-ea"/>
          <a:cs typeface="Tahom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Tahoma"/>
          <a:ea typeface="+mn-ea"/>
          <a:cs typeface="Tahom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Erik Meijer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FP101x - </a:t>
            </a:r>
            <a:r>
              <a:rPr lang="nl-NL" dirty="0" err="1" smtClean="0"/>
              <a:t>Functional</a:t>
            </a:r>
            <a:r>
              <a:rPr lang="nl-NL" dirty="0" smtClean="0"/>
              <a:t> Programming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 smtClean="0"/>
              <a:t>Programming in Haskell – The Countdown Problem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414CD-15FF-0645-BE9E-A4E65AC7DCDA}" type="slidenum">
              <a:rPr lang="en-US"/>
              <a:pPr/>
              <a:t>10</a:t>
            </a:fld>
            <a:endParaRPr lang="en-US"/>
          </a:p>
        </p:txBody>
      </p:sp>
      <p:sp>
        <p:nvSpPr>
          <p:cNvPr id="754691" name="Text Box 3"/>
          <p:cNvSpPr txBox="1">
            <a:spLocks noChangeArrowheads="1"/>
          </p:cNvSpPr>
          <p:nvPr/>
        </p:nvSpPr>
        <p:spPr bwMode="auto">
          <a:xfrm>
            <a:off x="306389" y="297210"/>
            <a:ext cx="80867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 charset="0"/>
              </a:rPr>
              <a:t>Return a list of all the values in an expression:</a:t>
            </a:r>
          </a:p>
        </p:txBody>
      </p:sp>
      <p:sp>
        <p:nvSpPr>
          <p:cNvPr id="754692" name="Text Box 4"/>
          <p:cNvSpPr txBox="1">
            <a:spLocks noChangeArrowheads="1"/>
          </p:cNvSpPr>
          <p:nvPr/>
        </p:nvSpPr>
        <p:spPr bwMode="auto">
          <a:xfrm>
            <a:off x="387081" y="1038136"/>
            <a:ext cx="7788009" cy="120032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values            :: Expr </a:t>
            </a: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 [Int]</a:t>
            </a:r>
          </a:p>
          <a:p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values (Val n)     = [n]</a:t>
            </a:r>
          </a:p>
          <a:p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values (App _ l r) = values l ++ values r</a:t>
            </a:r>
          </a:p>
        </p:txBody>
      </p:sp>
      <p:sp>
        <p:nvSpPr>
          <p:cNvPr id="754693" name="Text Box 5"/>
          <p:cNvSpPr txBox="1">
            <a:spLocks noChangeArrowheads="1"/>
          </p:cNvSpPr>
          <p:nvPr/>
        </p:nvSpPr>
        <p:spPr bwMode="auto">
          <a:xfrm>
            <a:off x="306388" y="2493199"/>
            <a:ext cx="82343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Decide if an expression is a solution for a given list of source numbers and a target number:</a:t>
            </a:r>
          </a:p>
        </p:txBody>
      </p:sp>
      <p:sp>
        <p:nvSpPr>
          <p:cNvPr id="754694" name="Text Box 6"/>
          <p:cNvSpPr txBox="1">
            <a:spLocks noChangeArrowheads="1"/>
          </p:cNvSpPr>
          <p:nvPr/>
        </p:nvSpPr>
        <p:spPr bwMode="auto">
          <a:xfrm>
            <a:off x="403575" y="3585940"/>
            <a:ext cx="8359806" cy="1154162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solution       :: </a:t>
            </a:r>
            <a:r>
              <a:rPr lang="en-US" sz="2300" dirty="0" err="1">
                <a:solidFill>
                  <a:srgbClr val="000000"/>
                </a:solidFill>
                <a:latin typeface="Lucida Sans Typewriter"/>
                <a:cs typeface="Lucida Sans Typewriter"/>
              </a:rPr>
              <a:t>Expr</a:t>
            </a:r>
            <a:r>
              <a:rPr lang="en-US" sz="23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</a:t>
            </a:r>
            <a:r>
              <a:rPr lang="en-US" sz="2300" dirty="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</a:t>
            </a:r>
            <a:r>
              <a:rPr lang="en-US" sz="23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[</a:t>
            </a:r>
            <a:r>
              <a:rPr lang="en-US" sz="2300" dirty="0" err="1">
                <a:solidFill>
                  <a:srgbClr val="000000"/>
                </a:solidFill>
                <a:latin typeface="Lucida Sans Typewriter"/>
                <a:cs typeface="Lucida Sans Typewriter"/>
              </a:rPr>
              <a:t>Int</a:t>
            </a:r>
            <a:r>
              <a:rPr lang="en-US" sz="23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] </a:t>
            </a:r>
            <a:r>
              <a:rPr lang="en-US" sz="2300" dirty="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</a:t>
            </a:r>
            <a:r>
              <a:rPr lang="en-US" sz="23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Lucida Sans Typewriter"/>
                <a:cs typeface="Lucida Sans Typewriter"/>
              </a:rPr>
              <a:t>Int</a:t>
            </a:r>
            <a:r>
              <a:rPr lang="en-US" sz="23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</a:t>
            </a:r>
            <a:r>
              <a:rPr lang="en-US" sz="2300" dirty="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</a:t>
            </a:r>
            <a:r>
              <a:rPr lang="en-US" sz="23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Lucida Sans Typewriter"/>
                <a:cs typeface="Lucida Sans Typewriter"/>
              </a:rPr>
              <a:t>Bool</a:t>
            </a:r>
            <a:endParaRPr lang="en-US" sz="2300" dirty="0">
              <a:solidFill>
                <a:srgbClr val="000000"/>
              </a:solidFill>
              <a:latin typeface="Lucida Sans Typewriter"/>
              <a:cs typeface="Lucida Sans Typewriter"/>
            </a:endParaRPr>
          </a:p>
          <a:p>
            <a:r>
              <a:rPr lang="en-US" sz="23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solution e ns n = </a:t>
            </a:r>
            <a:r>
              <a:rPr lang="en-US" sz="2300" dirty="0" err="1">
                <a:solidFill>
                  <a:srgbClr val="000000"/>
                </a:solidFill>
                <a:latin typeface="Lucida Sans Typewriter"/>
                <a:cs typeface="Lucida Sans Typewriter"/>
              </a:rPr>
              <a:t>elem</a:t>
            </a:r>
            <a:r>
              <a:rPr lang="en-US" sz="23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(values e) (choices ns)</a:t>
            </a:r>
          </a:p>
          <a:p>
            <a:r>
              <a:rPr lang="en-US" sz="23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                 &amp;&amp; </a:t>
            </a:r>
            <a:r>
              <a:rPr lang="en-US" sz="2300" dirty="0" err="1">
                <a:solidFill>
                  <a:srgbClr val="000000"/>
                </a:solidFill>
                <a:latin typeface="Lucida Sans Typewriter"/>
                <a:cs typeface="Lucida Sans Typewriter"/>
              </a:rPr>
              <a:t>eval</a:t>
            </a:r>
            <a:r>
              <a:rPr lang="en-US" sz="23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e == [n]</a:t>
            </a:r>
          </a:p>
        </p:txBody>
      </p:sp>
    </p:spTree>
    <p:extLst>
      <p:ext uri="{BB962C8B-B14F-4D97-AF65-F5344CB8AC3E}">
        <p14:creationId xmlns:p14="http://schemas.microsoft.com/office/powerpoint/2010/main" val="2223617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E096F-0B1E-0842-896C-F7E992B31E39}" type="slidenum">
              <a:rPr lang="en-US"/>
              <a:pPr/>
              <a:t>11</a:t>
            </a:fld>
            <a:endParaRPr lang="en-US"/>
          </a:p>
        </p:txBody>
      </p:sp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Solution</a:t>
            </a:r>
          </a:p>
        </p:txBody>
      </p:sp>
      <p:sp>
        <p:nvSpPr>
          <p:cNvPr id="757763" name="Text Box 3"/>
          <p:cNvSpPr txBox="1">
            <a:spLocks noChangeArrowheads="1"/>
          </p:cNvSpPr>
          <p:nvPr/>
        </p:nvSpPr>
        <p:spPr bwMode="auto">
          <a:xfrm>
            <a:off x="381001" y="1123980"/>
            <a:ext cx="80867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 charset="0"/>
              </a:rPr>
              <a:t>Return a list of all possible ways of splitting a list into two non-empty parts:</a:t>
            </a:r>
          </a:p>
        </p:txBody>
      </p:sp>
      <p:sp>
        <p:nvSpPr>
          <p:cNvPr id="757764" name="Text Box 4"/>
          <p:cNvSpPr txBox="1">
            <a:spLocks noChangeArrowheads="1"/>
          </p:cNvSpPr>
          <p:nvPr/>
        </p:nvSpPr>
        <p:spPr bwMode="auto">
          <a:xfrm>
            <a:off x="876300" y="2212331"/>
            <a:ext cx="5124570" cy="461665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split :: [a] </a:t>
            </a: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 [([a],[a])]</a:t>
            </a:r>
          </a:p>
        </p:txBody>
      </p:sp>
      <p:sp>
        <p:nvSpPr>
          <p:cNvPr id="757765" name="Text Box 5"/>
          <p:cNvSpPr txBox="1">
            <a:spLocks noChangeArrowheads="1"/>
          </p:cNvSpPr>
          <p:nvPr/>
        </p:nvSpPr>
        <p:spPr bwMode="auto">
          <a:xfrm>
            <a:off x="381001" y="2955875"/>
            <a:ext cx="80867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 charset="0"/>
              </a:rPr>
              <a:t>For example:</a:t>
            </a:r>
          </a:p>
        </p:txBody>
      </p:sp>
      <p:sp>
        <p:nvSpPr>
          <p:cNvPr id="757766" name="Text Box 6"/>
          <p:cNvSpPr txBox="1">
            <a:spLocks noChangeArrowheads="1"/>
          </p:cNvSpPr>
          <p:nvPr/>
        </p:nvSpPr>
        <p:spPr bwMode="auto">
          <a:xfrm>
            <a:off x="876300" y="3610943"/>
            <a:ext cx="7826644" cy="1154162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&gt; split [1,2,3,4]</a:t>
            </a:r>
          </a:p>
          <a:p>
            <a:endParaRPr lang="en-US" sz="2300" dirty="0">
              <a:solidFill>
                <a:srgbClr val="000000"/>
              </a:solidFill>
              <a:latin typeface="Lucida Sans Typewriter"/>
              <a:cs typeface="Lucida Sans Typewriter"/>
            </a:endParaRPr>
          </a:p>
          <a:p>
            <a:r>
              <a:rPr lang="en-US" sz="23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[([1],[2,3,4]),([1,2],[3,4]),([1,2,3],[4])]</a:t>
            </a:r>
          </a:p>
        </p:txBody>
      </p:sp>
    </p:spTree>
    <p:extLst>
      <p:ext uri="{BB962C8B-B14F-4D97-AF65-F5344CB8AC3E}">
        <p14:creationId xmlns:p14="http://schemas.microsoft.com/office/powerpoint/2010/main" val="36643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6B56E-F35F-804F-9A5A-4D21BA78747E}" type="slidenum">
              <a:rPr lang="en-US"/>
              <a:pPr/>
              <a:t>12</a:t>
            </a:fld>
            <a:endParaRPr lang="en-US"/>
          </a:p>
        </p:txBody>
      </p:sp>
      <p:sp>
        <p:nvSpPr>
          <p:cNvPr id="759812" name="Text Box 4"/>
          <p:cNvSpPr txBox="1">
            <a:spLocks noChangeArrowheads="1"/>
          </p:cNvSpPr>
          <p:nvPr/>
        </p:nvSpPr>
        <p:spPr bwMode="auto">
          <a:xfrm>
            <a:off x="333376" y="298877"/>
            <a:ext cx="85312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 charset="0"/>
              </a:rPr>
              <a:t>Return a list of all possible expressions whose values are precisely a given list of numbers:</a:t>
            </a:r>
          </a:p>
        </p:txBody>
      </p:sp>
      <p:sp>
        <p:nvSpPr>
          <p:cNvPr id="759813" name="Text Box 5"/>
          <p:cNvSpPr txBox="1">
            <a:spLocks noChangeArrowheads="1"/>
          </p:cNvSpPr>
          <p:nvPr/>
        </p:nvSpPr>
        <p:spPr bwMode="auto">
          <a:xfrm>
            <a:off x="830264" y="1220663"/>
            <a:ext cx="7535386" cy="2677656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exprs    :: [Int] </a:t>
            </a: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 [Expr]</a:t>
            </a:r>
          </a:p>
          <a:p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exprs []  = []</a:t>
            </a:r>
          </a:p>
          <a:p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exprs [n] = [Val n]</a:t>
            </a:r>
          </a:p>
          <a:p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exprs ns  = [e | (ls,rs) </a:t>
            </a: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 split ns</a:t>
            </a:r>
          </a:p>
          <a:p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               , l       </a:t>
            </a: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 exprs ls</a:t>
            </a:r>
          </a:p>
          <a:p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               , r       </a:t>
            </a: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 exprs rs</a:t>
            </a:r>
          </a:p>
          <a:p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               , e       </a:t>
            </a: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 combine l r]</a:t>
            </a:r>
          </a:p>
        </p:txBody>
      </p:sp>
      <p:sp>
        <p:nvSpPr>
          <p:cNvPr id="759816" name="AutoShape 8"/>
          <p:cNvSpPr>
            <a:spLocks noChangeArrowheads="1"/>
          </p:cNvSpPr>
          <p:nvPr/>
        </p:nvSpPr>
        <p:spPr bwMode="auto">
          <a:xfrm>
            <a:off x="1781175" y="4417479"/>
            <a:ext cx="5581650" cy="510778"/>
          </a:xfrm>
          <a:prstGeom prst="wedgeRoundRectCallout">
            <a:avLst>
              <a:gd name="adj1" fmla="val -22727"/>
              <a:gd name="adj2" fmla="val -13151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dirty="0">
                <a:latin typeface="Tahoma" charset="0"/>
              </a:rPr>
              <a:t>The key function in this lecture.</a:t>
            </a:r>
          </a:p>
        </p:txBody>
      </p:sp>
    </p:spTree>
    <p:extLst>
      <p:ext uri="{BB962C8B-B14F-4D97-AF65-F5344CB8AC3E}">
        <p14:creationId xmlns:p14="http://schemas.microsoft.com/office/powerpoint/2010/main" val="2354425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040BA-1147-2F46-B663-B46A26237934}" type="slidenum">
              <a:rPr lang="en-US"/>
              <a:pPr/>
              <a:t>13</a:t>
            </a:fld>
            <a:endParaRPr lang="en-US"/>
          </a:p>
        </p:txBody>
      </p:sp>
      <p:sp>
        <p:nvSpPr>
          <p:cNvPr id="758786" name="Text Box 2"/>
          <p:cNvSpPr txBox="1">
            <a:spLocks noChangeArrowheads="1"/>
          </p:cNvSpPr>
          <p:nvPr/>
        </p:nvSpPr>
        <p:spPr bwMode="auto">
          <a:xfrm>
            <a:off x="1138239" y="973842"/>
            <a:ext cx="7349939" cy="120032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combine    :: Expr </a:t>
            </a: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 Expr </a:t>
            </a: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 [Expr]</a:t>
            </a:r>
          </a:p>
          <a:p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combine l r =</a:t>
            </a:r>
          </a:p>
          <a:p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   [App o l r | o </a:t>
            </a: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 [Add,Sub,Mul,Div]]</a:t>
            </a:r>
          </a:p>
        </p:txBody>
      </p:sp>
      <p:sp>
        <p:nvSpPr>
          <p:cNvPr id="758787" name="Text Box 3"/>
          <p:cNvSpPr txBox="1">
            <a:spLocks noChangeArrowheads="1"/>
          </p:cNvSpPr>
          <p:nvPr/>
        </p:nvSpPr>
        <p:spPr bwMode="auto">
          <a:xfrm>
            <a:off x="320676" y="306735"/>
            <a:ext cx="82851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 charset="0"/>
              </a:rPr>
              <a:t>Combine two expressions using each operator:</a:t>
            </a:r>
          </a:p>
        </p:txBody>
      </p:sp>
      <p:sp>
        <p:nvSpPr>
          <p:cNvPr id="758790" name="Text Box 6"/>
          <p:cNvSpPr txBox="1">
            <a:spLocks noChangeArrowheads="1"/>
          </p:cNvSpPr>
          <p:nvPr/>
        </p:nvSpPr>
        <p:spPr bwMode="auto">
          <a:xfrm>
            <a:off x="1138239" y="3320446"/>
            <a:ext cx="7349939" cy="1569660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solutions     :: [Int] </a:t>
            </a: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 Int </a:t>
            </a: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 [Expr]</a:t>
            </a:r>
          </a:p>
          <a:p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solutions ns n = [e | ns' </a:t>
            </a: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 choices ns</a:t>
            </a:r>
          </a:p>
          <a:p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                    , e   </a:t>
            </a: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 exprs ns'</a:t>
            </a:r>
          </a:p>
          <a:p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                    , eval e == [n]]</a:t>
            </a:r>
          </a:p>
        </p:txBody>
      </p:sp>
      <p:sp>
        <p:nvSpPr>
          <p:cNvPr id="758791" name="Text Box 7"/>
          <p:cNvSpPr txBox="1">
            <a:spLocks noChangeArrowheads="1"/>
          </p:cNvSpPr>
          <p:nvPr/>
        </p:nvSpPr>
        <p:spPr bwMode="auto">
          <a:xfrm>
            <a:off x="320675" y="2355086"/>
            <a:ext cx="84455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 charset="0"/>
              </a:rPr>
              <a:t>Return a list of all possible expressions that solve an instance of the countdown problem:</a:t>
            </a:r>
          </a:p>
        </p:txBody>
      </p:sp>
    </p:spTree>
    <p:extLst>
      <p:ext uri="{BB962C8B-B14F-4D97-AF65-F5344CB8AC3E}">
        <p14:creationId xmlns:p14="http://schemas.microsoft.com/office/powerpoint/2010/main" val="2475402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A6CD2-9BD2-2C4F-A534-4A949C3A5DF3}" type="slidenum">
              <a:rPr lang="en-US"/>
              <a:pPr/>
              <a:t>14</a:t>
            </a:fld>
            <a:endParaRPr lang="en-US"/>
          </a:p>
        </p:txBody>
      </p:sp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Fast Is It?</a:t>
            </a:r>
          </a:p>
        </p:txBody>
      </p:sp>
      <p:sp>
        <p:nvSpPr>
          <p:cNvPr id="762883" name="Text Box 3"/>
          <p:cNvSpPr txBox="1">
            <a:spLocks noChangeArrowheads="1"/>
          </p:cNvSpPr>
          <p:nvPr/>
        </p:nvSpPr>
        <p:spPr bwMode="auto">
          <a:xfrm>
            <a:off x="381001" y="1115408"/>
            <a:ext cx="243522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 charset="0"/>
              </a:rPr>
              <a:t>System:</a:t>
            </a:r>
          </a:p>
          <a:p>
            <a:endParaRPr lang="en-US" sz="2400" dirty="0">
              <a:latin typeface="Tahoma" charset="0"/>
            </a:endParaRPr>
          </a:p>
          <a:p>
            <a:r>
              <a:rPr lang="en-US" sz="2400" dirty="0">
                <a:latin typeface="Tahoma" charset="0"/>
              </a:rPr>
              <a:t>Compiler:</a:t>
            </a:r>
          </a:p>
          <a:p>
            <a:endParaRPr lang="en-US" sz="2400" dirty="0">
              <a:latin typeface="Tahoma" charset="0"/>
            </a:endParaRPr>
          </a:p>
          <a:p>
            <a:r>
              <a:rPr lang="en-US" sz="2400" dirty="0">
                <a:latin typeface="Tahoma" charset="0"/>
              </a:rPr>
              <a:t>Example:	</a:t>
            </a:r>
          </a:p>
          <a:p>
            <a:endParaRPr lang="en-US" sz="2400" dirty="0">
              <a:latin typeface="Tahoma" charset="0"/>
            </a:endParaRPr>
          </a:p>
          <a:p>
            <a:r>
              <a:rPr lang="en-US" sz="2400" dirty="0">
                <a:latin typeface="Tahoma" charset="0"/>
              </a:rPr>
              <a:t>One solution:</a:t>
            </a:r>
          </a:p>
          <a:p>
            <a:endParaRPr lang="en-US" sz="2400" dirty="0">
              <a:latin typeface="Tahoma" charset="0"/>
            </a:endParaRPr>
          </a:p>
          <a:p>
            <a:r>
              <a:rPr lang="en-US" sz="2400" dirty="0">
                <a:latin typeface="Tahoma" charset="0"/>
              </a:rPr>
              <a:t>All solutions:</a:t>
            </a:r>
          </a:p>
        </p:txBody>
      </p:sp>
      <p:sp>
        <p:nvSpPr>
          <p:cNvPr id="762884" name="Text Box 4"/>
          <p:cNvSpPr txBox="1">
            <a:spLocks noChangeArrowheads="1"/>
          </p:cNvSpPr>
          <p:nvPr/>
        </p:nvSpPr>
        <p:spPr bwMode="auto">
          <a:xfrm>
            <a:off x="3060701" y="2609955"/>
            <a:ext cx="5516279" cy="446276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Lucida Sans Typewriter"/>
                <a:cs typeface="Lucida Sans Typewriter"/>
              </a:rPr>
              <a:t>solutions [1,3,7,10,25,50] 765</a:t>
            </a:r>
          </a:p>
        </p:txBody>
      </p:sp>
      <p:sp>
        <p:nvSpPr>
          <p:cNvPr id="762885" name="Text Box 5"/>
          <p:cNvSpPr txBox="1">
            <a:spLocks noChangeArrowheads="1"/>
          </p:cNvSpPr>
          <p:nvPr/>
        </p:nvSpPr>
        <p:spPr bwMode="auto">
          <a:xfrm>
            <a:off x="2924174" y="1115408"/>
            <a:ext cx="441115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400" dirty="0">
                <a:latin typeface="Tahoma" charset="0"/>
              </a:rPr>
              <a:t>1.2GHz Pentium M laptop</a:t>
            </a:r>
          </a:p>
          <a:p>
            <a:endParaRPr lang="en-US" sz="2400" dirty="0">
              <a:latin typeface="Tahoma" charset="0"/>
            </a:endParaRPr>
          </a:p>
          <a:p>
            <a:r>
              <a:rPr lang="en-US" sz="2400" dirty="0">
                <a:latin typeface="Tahoma" charset="0"/>
              </a:rPr>
              <a:t>GHC version 6.4.1</a:t>
            </a:r>
          </a:p>
          <a:p>
            <a:endParaRPr lang="en-US" sz="2400" dirty="0">
              <a:latin typeface="Tahoma" charset="0"/>
            </a:endParaRPr>
          </a:p>
          <a:p>
            <a:r>
              <a:rPr lang="en-US" sz="2400" dirty="0">
                <a:latin typeface="Tahoma" charset="0"/>
              </a:rPr>
              <a:t>		</a:t>
            </a:r>
          </a:p>
          <a:p>
            <a:endParaRPr lang="en-US" sz="2400" dirty="0">
              <a:latin typeface="Tahoma" charset="0"/>
            </a:endParaRPr>
          </a:p>
          <a:p>
            <a:r>
              <a:rPr lang="en-US" sz="2400" dirty="0">
                <a:latin typeface="Tahoma" charset="0"/>
              </a:rPr>
              <a:t>0.36 seconds   </a:t>
            </a:r>
          </a:p>
          <a:p>
            <a:endParaRPr lang="en-US" sz="2400" dirty="0">
              <a:latin typeface="Tahoma" charset="0"/>
            </a:endParaRPr>
          </a:p>
          <a:p>
            <a:r>
              <a:rPr lang="en-US" sz="2400" dirty="0">
                <a:latin typeface="Tahoma" charset="0"/>
              </a:rPr>
              <a:t>43.98 seconds</a:t>
            </a:r>
          </a:p>
        </p:txBody>
      </p:sp>
    </p:spTree>
    <p:extLst>
      <p:ext uri="{BB962C8B-B14F-4D97-AF65-F5344CB8AC3E}">
        <p14:creationId xmlns:p14="http://schemas.microsoft.com/office/powerpoint/2010/main" val="4030492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25905-B69A-1D4D-8A15-99CE64FAB7BB}" type="slidenum">
              <a:rPr lang="en-US"/>
              <a:pPr/>
              <a:t>15</a:t>
            </a:fld>
            <a:endParaRPr lang="en-US"/>
          </a:p>
        </p:txBody>
      </p:sp>
      <p:sp>
        <p:nvSpPr>
          <p:cNvPr id="775171" name="Rectangle 3"/>
          <p:cNvSpPr>
            <a:spLocks noChangeArrowheads="1"/>
          </p:cNvSpPr>
          <p:nvPr/>
        </p:nvSpPr>
        <p:spPr bwMode="auto">
          <a:xfrm>
            <a:off x="530225" y="1345406"/>
            <a:ext cx="790575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 charset="0"/>
              </a:rPr>
              <a:t>Many of the expressions that are considered will typically be </a:t>
            </a:r>
            <a:r>
              <a:rPr kumimoji="1" lang="en-US" sz="2400" u="sng" dirty="0">
                <a:latin typeface="Tahoma" charset="0"/>
              </a:rPr>
              <a:t>invalid</a:t>
            </a:r>
            <a:r>
              <a:rPr kumimoji="1" lang="en-US" sz="2400" dirty="0">
                <a:latin typeface="Tahoma" charset="0"/>
              </a:rPr>
              <a:t> - fail to evaluate.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400" dirty="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 charset="0"/>
              </a:rPr>
              <a:t>For our example, only around </a:t>
            </a:r>
            <a:r>
              <a:rPr kumimoji="1" lang="en-US" sz="2400" u="sng" dirty="0">
                <a:latin typeface="Tahoma" charset="0"/>
              </a:rPr>
              <a:t>5 million</a:t>
            </a:r>
            <a:r>
              <a:rPr kumimoji="1" lang="en-US" sz="2400" dirty="0">
                <a:latin typeface="Tahoma" charset="0"/>
              </a:rPr>
              <a:t> of the 33 million possible expressions are valid.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400" dirty="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 charset="0"/>
              </a:rPr>
              <a:t>Combining generation with evaluation would allow </a:t>
            </a:r>
            <a:r>
              <a:rPr kumimoji="1" lang="en-US" sz="2400" u="sng" dirty="0">
                <a:latin typeface="Tahoma" charset="0"/>
              </a:rPr>
              <a:t>earlier rejection</a:t>
            </a:r>
            <a:r>
              <a:rPr kumimoji="1" lang="en-US" sz="2400" dirty="0">
                <a:latin typeface="Tahoma" charset="0"/>
              </a:rPr>
              <a:t> of invalid expressions.</a:t>
            </a:r>
          </a:p>
        </p:txBody>
      </p:sp>
      <p:sp>
        <p:nvSpPr>
          <p:cNvPr id="775175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311286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F169-641C-0847-A012-9761350322CC}" type="slidenum">
              <a:rPr lang="en-US"/>
              <a:pPr/>
              <a:t>16</a:t>
            </a:fld>
            <a:endParaRPr lang="en-US"/>
          </a:p>
        </p:txBody>
      </p:sp>
      <p:sp>
        <p:nvSpPr>
          <p:cNvPr id="765955" name="Text Box 3"/>
          <p:cNvSpPr txBox="1">
            <a:spLocks noChangeArrowheads="1"/>
          </p:cNvSpPr>
          <p:nvPr/>
        </p:nvSpPr>
        <p:spPr bwMode="auto">
          <a:xfrm>
            <a:off x="1308100" y="3645605"/>
            <a:ext cx="6608149" cy="120032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results   :: [</a:t>
            </a:r>
            <a:r>
              <a:rPr lang="en-US" sz="2400" dirty="0" err="1">
                <a:solidFill>
                  <a:srgbClr val="000000"/>
                </a:solidFill>
                <a:latin typeface="Lucida Sans Typewriter"/>
                <a:cs typeface="Lucida Sans Typewriter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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[Result]</a:t>
            </a:r>
          </a:p>
          <a:p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results ns = [(</a:t>
            </a:r>
            <a:r>
              <a:rPr lang="en-US" sz="2400" dirty="0" err="1">
                <a:solidFill>
                  <a:srgbClr val="000000"/>
                </a:solidFill>
                <a:latin typeface="Lucida Sans Typewriter"/>
                <a:cs typeface="Lucida Sans Typewriter"/>
              </a:rPr>
              <a:t>e,n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) | e 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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Sans Typewriter"/>
                <a:cs typeface="Lucida Sans Typewriter"/>
              </a:rPr>
              <a:t>exprs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ns</a:t>
            </a:r>
          </a:p>
          <a:p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                   , n 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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Sans Typewriter"/>
                <a:cs typeface="Lucida Sans Typewriter"/>
              </a:rPr>
              <a:t>eval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e]</a:t>
            </a:r>
          </a:p>
        </p:txBody>
      </p:sp>
      <p:sp>
        <p:nvSpPr>
          <p:cNvPr id="765956" name="Text Box 4"/>
          <p:cNvSpPr txBox="1">
            <a:spLocks noChangeArrowheads="1"/>
          </p:cNvSpPr>
          <p:nvPr/>
        </p:nvSpPr>
        <p:spPr bwMode="auto">
          <a:xfrm>
            <a:off x="1308100" y="1943249"/>
            <a:ext cx="4635404" cy="461665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type Result = (Expr,Int)</a:t>
            </a:r>
          </a:p>
        </p:txBody>
      </p:sp>
      <p:sp>
        <p:nvSpPr>
          <p:cNvPr id="765957" name="Text Box 5"/>
          <p:cNvSpPr txBox="1">
            <a:spLocks noChangeArrowheads="1"/>
          </p:cNvSpPr>
          <p:nvPr/>
        </p:nvSpPr>
        <p:spPr bwMode="auto">
          <a:xfrm>
            <a:off x="381000" y="1217563"/>
            <a:ext cx="7962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 charset="0"/>
              </a:rPr>
              <a:t>Valid expressions and their values:</a:t>
            </a:r>
          </a:p>
        </p:txBody>
      </p:sp>
      <p:sp>
        <p:nvSpPr>
          <p:cNvPr id="765958" name="Text Box 6"/>
          <p:cNvSpPr txBox="1">
            <a:spLocks noChangeArrowheads="1"/>
          </p:cNvSpPr>
          <p:nvPr/>
        </p:nvSpPr>
        <p:spPr bwMode="auto">
          <a:xfrm>
            <a:off x="381001" y="2661076"/>
            <a:ext cx="82851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 charset="0"/>
              </a:rPr>
              <a:t>We seek to define a function that fuses together the generation and evaluation of expressions:</a:t>
            </a:r>
          </a:p>
        </p:txBody>
      </p:sp>
      <p:sp>
        <p:nvSpPr>
          <p:cNvPr id="765960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1" y="285750"/>
            <a:ext cx="8361363" cy="514350"/>
          </a:xfrm>
          <a:noFill/>
          <a:ln/>
        </p:spPr>
        <p:txBody>
          <a:bodyPr/>
          <a:lstStyle/>
          <a:p>
            <a:r>
              <a:rPr lang="en-US"/>
              <a:t>Fusing Two Functions </a:t>
            </a:r>
          </a:p>
        </p:txBody>
      </p:sp>
    </p:spTree>
    <p:extLst>
      <p:ext uri="{BB962C8B-B14F-4D97-AF65-F5344CB8AC3E}">
        <p14:creationId xmlns:p14="http://schemas.microsoft.com/office/powerpoint/2010/main" val="2296644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C1DE2-A2FC-A24D-95FE-0DB679C6303E}" type="slidenum">
              <a:rPr lang="en-US"/>
              <a:pPr/>
              <a:t>17</a:t>
            </a:fld>
            <a:endParaRPr lang="en-US"/>
          </a:p>
        </p:txBody>
      </p:sp>
      <p:sp>
        <p:nvSpPr>
          <p:cNvPr id="730120" name="Text Box 8"/>
          <p:cNvSpPr txBox="1">
            <a:spLocks noChangeArrowheads="1"/>
          </p:cNvSpPr>
          <p:nvPr/>
        </p:nvSpPr>
        <p:spPr bwMode="auto">
          <a:xfrm>
            <a:off x="1006475" y="882833"/>
            <a:ext cx="6793597" cy="2677656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results []  = []</a:t>
            </a:r>
          </a:p>
          <a:p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results [n] = [(Val n,n) | n &gt; 0]</a:t>
            </a:r>
          </a:p>
          <a:p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results ns  =</a:t>
            </a:r>
          </a:p>
          <a:p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   [res | (ls,rs) </a:t>
            </a: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 split ns</a:t>
            </a:r>
          </a:p>
          <a:p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        , lx      </a:t>
            </a: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 results ls</a:t>
            </a:r>
          </a:p>
          <a:p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        , ry      </a:t>
            </a: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 results rs</a:t>
            </a:r>
          </a:p>
          <a:p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        , res     </a:t>
            </a: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 combine' lx ry]</a:t>
            </a:r>
          </a:p>
        </p:txBody>
      </p:sp>
      <p:sp>
        <p:nvSpPr>
          <p:cNvPr id="730122" name="Text Box 10"/>
          <p:cNvSpPr txBox="1">
            <a:spLocks noChangeArrowheads="1"/>
          </p:cNvSpPr>
          <p:nvPr/>
        </p:nvSpPr>
        <p:spPr bwMode="auto">
          <a:xfrm>
            <a:off x="296863" y="331738"/>
            <a:ext cx="8420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 charset="0"/>
              </a:rPr>
              <a:t>This </a:t>
            </a:r>
            <a:r>
              <a:rPr lang="en-US" sz="2400" dirty="0" err="1">
                <a:latin typeface="Tahoma" charset="0"/>
              </a:rPr>
              <a:t>behaviour</a:t>
            </a:r>
            <a:r>
              <a:rPr lang="en-US" sz="2400" dirty="0">
                <a:latin typeface="Tahoma" charset="0"/>
              </a:rPr>
              <a:t> is achieved by defining</a:t>
            </a:r>
          </a:p>
        </p:txBody>
      </p:sp>
      <p:sp>
        <p:nvSpPr>
          <p:cNvPr id="730130" name="Text Box 18"/>
          <p:cNvSpPr txBox="1">
            <a:spLocks noChangeArrowheads="1"/>
          </p:cNvSpPr>
          <p:nvPr/>
        </p:nvSpPr>
        <p:spPr bwMode="auto">
          <a:xfrm>
            <a:off x="1006476" y="4142334"/>
            <a:ext cx="7468210" cy="461665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combine' :: Result </a:t>
            </a: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 Result </a:t>
            </a: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 [Result]</a:t>
            </a:r>
          </a:p>
        </p:txBody>
      </p:sp>
      <p:sp>
        <p:nvSpPr>
          <p:cNvPr id="730131" name="Text Box 19"/>
          <p:cNvSpPr txBox="1">
            <a:spLocks noChangeArrowheads="1"/>
          </p:cNvSpPr>
          <p:nvPr/>
        </p:nvSpPr>
        <p:spPr bwMode="auto">
          <a:xfrm>
            <a:off x="296863" y="3616933"/>
            <a:ext cx="82216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 charset="0"/>
              </a:rPr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4216711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29508-1AEA-824D-BA5A-CE8D0F1DFE6A}" type="slidenum">
              <a:rPr lang="en-US"/>
              <a:pPr/>
              <a:t>18</a:t>
            </a:fld>
            <a:endParaRPr lang="en-US"/>
          </a:p>
        </p:txBody>
      </p:sp>
      <p:sp>
        <p:nvSpPr>
          <p:cNvPr id="732163" name="Text Box 3"/>
          <p:cNvSpPr txBox="1">
            <a:spLocks noChangeArrowheads="1"/>
          </p:cNvSpPr>
          <p:nvPr/>
        </p:nvSpPr>
        <p:spPr bwMode="auto">
          <a:xfrm>
            <a:off x="1095376" y="2920384"/>
            <a:ext cx="7468210" cy="211750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solutions'     :: [Int] </a:t>
            </a: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 Int </a:t>
            </a: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 [Expr]</a:t>
            </a: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solutions' ns n =</a:t>
            </a: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   [e | ns'   </a:t>
            </a: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 choices ns</a:t>
            </a: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      , (e,m) </a:t>
            </a: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 results ns'</a:t>
            </a: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      , m == n]</a:t>
            </a:r>
          </a:p>
        </p:txBody>
      </p:sp>
      <p:sp>
        <p:nvSpPr>
          <p:cNvPr id="732164" name="Text Box 4"/>
          <p:cNvSpPr txBox="1">
            <a:spLocks noChangeArrowheads="1"/>
          </p:cNvSpPr>
          <p:nvPr/>
        </p:nvSpPr>
        <p:spPr bwMode="auto">
          <a:xfrm>
            <a:off x="404813" y="2439144"/>
            <a:ext cx="82216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 charset="0"/>
              </a:rPr>
              <a:t>New function that solves countdown problems:</a:t>
            </a:r>
          </a:p>
        </p:txBody>
      </p:sp>
      <p:sp>
        <p:nvSpPr>
          <p:cNvPr id="732175" name="Text Box 15"/>
          <p:cNvSpPr txBox="1">
            <a:spLocks noChangeArrowheads="1"/>
          </p:cNvSpPr>
          <p:nvPr/>
        </p:nvSpPr>
        <p:spPr bwMode="auto">
          <a:xfrm>
            <a:off x="1041400" y="706482"/>
            <a:ext cx="5680912" cy="171123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combine</a:t>
            </a:r>
            <a:r>
              <a:rPr lang="ja-JP" alt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Lucida Sans Typewriter"/>
                <a:cs typeface="Lucida Sans Typewriter"/>
              </a:rPr>
              <a:t>l,x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) (</a:t>
            </a:r>
            <a:r>
              <a:rPr lang="en-US" sz="2400" dirty="0" err="1">
                <a:solidFill>
                  <a:srgbClr val="000000"/>
                </a:solidFill>
                <a:latin typeface="Lucida Sans Typewriter"/>
                <a:cs typeface="Lucida Sans Typewriter"/>
              </a:rPr>
              <a:t>r,y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) =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  [(App o l r, apply o x y)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     | o 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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[</a:t>
            </a:r>
            <a:r>
              <a:rPr lang="en-US" sz="2400" dirty="0" err="1">
                <a:solidFill>
                  <a:srgbClr val="000000"/>
                </a:solidFill>
                <a:latin typeface="Lucida Sans Typewriter"/>
                <a:cs typeface="Lucida Sans Typewriter"/>
              </a:rPr>
              <a:t>Add,Sub,Mul,Div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]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     , valid o x y]</a:t>
            </a:r>
          </a:p>
        </p:txBody>
      </p:sp>
      <p:sp>
        <p:nvSpPr>
          <p:cNvPr id="732178" name="Text Box 18"/>
          <p:cNvSpPr txBox="1">
            <a:spLocks noChangeArrowheads="1"/>
          </p:cNvSpPr>
          <p:nvPr/>
        </p:nvSpPr>
        <p:spPr bwMode="auto">
          <a:xfrm>
            <a:off x="404813" y="223392"/>
            <a:ext cx="82216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 charset="0"/>
              </a:rPr>
              <a:t>Combining results:</a:t>
            </a:r>
          </a:p>
        </p:txBody>
      </p:sp>
    </p:spTree>
    <p:extLst>
      <p:ext uri="{BB962C8B-B14F-4D97-AF65-F5344CB8AC3E}">
        <p14:creationId xmlns:p14="http://schemas.microsoft.com/office/powerpoint/2010/main" val="643558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09244-AB51-3C42-80CF-12ED6E44E83E}" type="slidenum">
              <a:rPr lang="en-US"/>
              <a:pPr/>
              <a:t>19</a:t>
            </a:fld>
            <a:endParaRPr lang="en-US"/>
          </a:p>
        </p:txBody>
      </p:sp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Fast Is It Now?</a:t>
            </a:r>
          </a:p>
        </p:txBody>
      </p:sp>
      <p:sp>
        <p:nvSpPr>
          <p:cNvPr id="784387" name="Text Box 3"/>
          <p:cNvSpPr txBox="1">
            <a:spLocks noChangeArrowheads="1"/>
          </p:cNvSpPr>
          <p:nvPr/>
        </p:nvSpPr>
        <p:spPr bwMode="auto">
          <a:xfrm>
            <a:off x="381001" y="1257883"/>
            <a:ext cx="243522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 charset="0"/>
              </a:rPr>
              <a:t>Example:	</a:t>
            </a:r>
          </a:p>
          <a:p>
            <a:endParaRPr lang="en-US" sz="2400" dirty="0">
              <a:latin typeface="Tahoma" charset="0"/>
            </a:endParaRPr>
          </a:p>
          <a:p>
            <a:endParaRPr lang="en-US" sz="2400" dirty="0">
              <a:latin typeface="Tahoma" charset="0"/>
            </a:endParaRPr>
          </a:p>
          <a:p>
            <a:endParaRPr lang="en-US" sz="2400" dirty="0">
              <a:latin typeface="Tahoma" charset="0"/>
            </a:endParaRPr>
          </a:p>
          <a:p>
            <a:r>
              <a:rPr lang="en-US" sz="2400" dirty="0">
                <a:latin typeface="Tahoma" charset="0"/>
              </a:rPr>
              <a:t>One solution:</a:t>
            </a:r>
          </a:p>
          <a:p>
            <a:endParaRPr lang="en-US" sz="2400" dirty="0">
              <a:latin typeface="Tahoma" charset="0"/>
            </a:endParaRPr>
          </a:p>
          <a:p>
            <a:endParaRPr lang="en-US" sz="2400" dirty="0">
              <a:latin typeface="Tahoma" charset="0"/>
            </a:endParaRPr>
          </a:p>
          <a:p>
            <a:endParaRPr lang="en-US" sz="2400" dirty="0">
              <a:latin typeface="Tahoma" charset="0"/>
            </a:endParaRPr>
          </a:p>
          <a:p>
            <a:r>
              <a:rPr lang="en-US" sz="2400" dirty="0">
                <a:latin typeface="Tahoma" charset="0"/>
              </a:rPr>
              <a:t>All solutions:</a:t>
            </a:r>
          </a:p>
        </p:txBody>
      </p:sp>
      <p:sp>
        <p:nvSpPr>
          <p:cNvPr id="784388" name="Text Box 4"/>
          <p:cNvSpPr txBox="1">
            <a:spLocks noChangeArrowheads="1"/>
          </p:cNvSpPr>
          <p:nvPr/>
        </p:nvSpPr>
        <p:spPr bwMode="auto">
          <a:xfrm>
            <a:off x="2973389" y="1308601"/>
            <a:ext cx="5693999" cy="446276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solutions' [1,3,7,10,25,50] 765</a:t>
            </a:r>
          </a:p>
        </p:txBody>
      </p:sp>
      <p:sp>
        <p:nvSpPr>
          <p:cNvPr id="784389" name="Text Box 5"/>
          <p:cNvSpPr txBox="1">
            <a:spLocks noChangeArrowheads="1"/>
          </p:cNvSpPr>
          <p:nvPr/>
        </p:nvSpPr>
        <p:spPr bwMode="auto">
          <a:xfrm>
            <a:off x="2852738" y="2732659"/>
            <a:ext cx="43243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 charset="0"/>
              </a:rPr>
              <a:t>0.04 seconds   </a:t>
            </a:r>
          </a:p>
          <a:p>
            <a:endParaRPr lang="en-US" sz="2400" dirty="0">
              <a:latin typeface="Tahoma" charset="0"/>
            </a:endParaRPr>
          </a:p>
          <a:p>
            <a:endParaRPr lang="en-US" sz="2400" dirty="0">
              <a:latin typeface="Tahoma" charset="0"/>
            </a:endParaRPr>
          </a:p>
          <a:p>
            <a:endParaRPr lang="en-US" sz="2400" dirty="0">
              <a:latin typeface="Tahoma" charset="0"/>
            </a:endParaRPr>
          </a:p>
          <a:p>
            <a:r>
              <a:rPr lang="en-US" sz="2400" dirty="0">
                <a:latin typeface="Tahoma" charset="0"/>
              </a:rPr>
              <a:t>3.47 seconds</a:t>
            </a:r>
          </a:p>
        </p:txBody>
      </p:sp>
      <p:sp>
        <p:nvSpPr>
          <p:cNvPr id="784390" name="AutoShape 6"/>
          <p:cNvSpPr>
            <a:spLocks noChangeArrowheads="1"/>
          </p:cNvSpPr>
          <p:nvPr/>
        </p:nvSpPr>
        <p:spPr bwMode="auto">
          <a:xfrm>
            <a:off x="5880101" y="2826306"/>
            <a:ext cx="2625725" cy="1328023"/>
          </a:xfrm>
          <a:prstGeom prst="wedgeRoundRectCallout">
            <a:avLst>
              <a:gd name="adj1" fmla="val -68741"/>
              <a:gd name="adj2" fmla="val 5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dirty="0">
                <a:latin typeface="Tahoma" charset="0"/>
              </a:rPr>
              <a:t>Around 10 times faster in both cases.</a:t>
            </a:r>
          </a:p>
        </p:txBody>
      </p:sp>
    </p:spTree>
    <p:extLst>
      <p:ext uri="{BB962C8B-B14F-4D97-AF65-F5344CB8AC3E}">
        <p14:creationId xmlns:p14="http://schemas.microsoft.com/office/powerpoint/2010/main" val="3034082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BB529-9BEA-8B48-AB9D-350F32CBC811}" type="slidenum">
              <a:rPr lang="en-US"/>
              <a:pPr/>
              <a:t>2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Countdown?</a:t>
            </a:r>
          </a:p>
        </p:txBody>
      </p:sp>
      <p:sp>
        <p:nvSpPr>
          <p:cNvPr id="736260" name="Rectangle 4"/>
          <p:cNvSpPr>
            <a:spLocks noChangeArrowheads="1"/>
          </p:cNvSpPr>
          <p:nvPr/>
        </p:nvSpPr>
        <p:spPr bwMode="auto">
          <a:xfrm>
            <a:off x="508000" y="1244204"/>
            <a:ext cx="8178800" cy="312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 charset="0"/>
              </a:rPr>
              <a:t>A popular </a:t>
            </a:r>
            <a:r>
              <a:rPr kumimoji="1" lang="en-US" sz="2400" u="sng" dirty="0">
                <a:latin typeface="Tahoma" charset="0"/>
              </a:rPr>
              <a:t>quiz </a:t>
            </a:r>
            <a:r>
              <a:rPr kumimoji="1" lang="en-US" sz="2400" u="sng" dirty="0" err="1">
                <a:latin typeface="Tahoma" charset="0"/>
              </a:rPr>
              <a:t>programme</a:t>
            </a:r>
            <a:r>
              <a:rPr kumimoji="1" lang="en-US" sz="2400" dirty="0">
                <a:latin typeface="Tahoma" charset="0"/>
              </a:rPr>
              <a:t> on British television that has been running since 1982.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400" dirty="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 charset="0"/>
              </a:rPr>
              <a:t>Based upon an original </a:t>
            </a:r>
            <a:r>
              <a:rPr kumimoji="1" lang="en-US" sz="2400" u="sng" dirty="0">
                <a:latin typeface="Tahoma" charset="0"/>
              </a:rPr>
              <a:t>French</a:t>
            </a:r>
            <a:r>
              <a:rPr kumimoji="1" lang="en-US" sz="2400" dirty="0">
                <a:latin typeface="Tahoma" charset="0"/>
              </a:rPr>
              <a:t> version called "Des </a:t>
            </a:r>
            <a:r>
              <a:rPr kumimoji="1" lang="en-US" sz="2400" dirty="0" err="1">
                <a:latin typeface="Tahoma" charset="0"/>
              </a:rPr>
              <a:t>Chiffres</a:t>
            </a:r>
            <a:r>
              <a:rPr kumimoji="1" lang="en-US" sz="2400" dirty="0">
                <a:latin typeface="Tahoma" charset="0"/>
              </a:rPr>
              <a:t> et Des </a:t>
            </a:r>
            <a:r>
              <a:rPr kumimoji="1" lang="en-US" sz="2400" dirty="0" err="1">
                <a:latin typeface="Tahoma" charset="0"/>
              </a:rPr>
              <a:t>Lettres</a:t>
            </a:r>
            <a:r>
              <a:rPr kumimoji="1" lang="en-US" sz="2400" dirty="0">
                <a:latin typeface="Tahoma" charset="0"/>
              </a:rPr>
              <a:t>".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400" dirty="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 charset="0"/>
              </a:rPr>
              <a:t>Includes a numbers game that we shall refer to as the </a:t>
            </a:r>
            <a:r>
              <a:rPr kumimoji="1" lang="en-US" sz="2400" u="sng" dirty="0">
                <a:latin typeface="Tahoma" charset="0"/>
              </a:rPr>
              <a:t>countdown problem</a:t>
            </a:r>
            <a:r>
              <a:rPr kumimoji="1" lang="en-US" sz="2400" dirty="0">
                <a:latin typeface="Tahoma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9458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2E686-10BA-B14B-96D2-BFF68A7D6988}" type="slidenum">
              <a:rPr lang="en-US"/>
              <a:pPr/>
              <a:t>20</a:t>
            </a:fld>
            <a:endParaRPr lang="en-US"/>
          </a:p>
        </p:txBody>
      </p:sp>
      <p:sp>
        <p:nvSpPr>
          <p:cNvPr id="778242" name="Rectangle 2"/>
          <p:cNvSpPr>
            <a:spLocks noChangeArrowheads="1"/>
          </p:cNvSpPr>
          <p:nvPr/>
        </p:nvSpPr>
        <p:spPr bwMode="auto">
          <a:xfrm>
            <a:off x="493714" y="1309688"/>
            <a:ext cx="8104187" cy="7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 charset="0"/>
              </a:rPr>
              <a:t>Many expressions will be </a:t>
            </a:r>
            <a:r>
              <a:rPr kumimoji="1" lang="en-US" sz="2400" u="sng" dirty="0">
                <a:latin typeface="Tahoma" charset="0"/>
              </a:rPr>
              <a:t>essentially the same</a:t>
            </a:r>
            <a:r>
              <a:rPr kumimoji="1" lang="en-US" sz="2400" dirty="0">
                <a:latin typeface="Tahoma" charset="0"/>
              </a:rPr>
              <a:t> using simple arithmetic properties, such as:</a:t>
            </a:r>
          </a:p>
        </p:txBody>
      </p:sp>
      <p:sp>
        <p:nvSpPr>
          <p:cNvPr id="778247" name="Rectangle 7"/>
          <p:cNvSpPr>
            <a:spLocks noChangeArrowheads="1"/>
          </p:cNvSpPr>
          <p:nvPr/>
        </p:nvSpPr>
        <p:spPr bwMode="auto">
          <a:xfrm>
            <a:off x="493714" y="3910013"/>
            <a:ext cx="8016875" cy="735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 charset="0"/>
              </a:rPr>
              <a:t>Exploiting such properties would considerably </a:t>
            </a:r>
            <a:r>
              <a:rPr kumimoji="1" lang="en-US" sz="2400" u="sng" dirty="0">
                <a:latin typeface="Tahoma" charset="0"/>
              </a:rPr>
              <a:t>reduce</a:t>
            </a:r>
            <a:r>
              <a:rPr kumimoji="1" lang="en-US" sz="2400" dirty="0">
                <a:latin typeface="Tahoma" charset="0"/>
              </a:rPr>
              <a:t> the search and solution spaces.</a:t>
            </a:r>
          </a:p>
        </p:txBody>
      </p:sp>
      <p:sp>
        <p:nvSpPr>
          <p:cNvPr id="778258" name="Rectangle 1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Can We Do Better?</a:t>
            </a:r>
          </a:p>
        </p:txBody>
      </p:sp>
      <p:grpSp>
        <p:nvGrpSpPr>
          <p:cNvPr id="778261" name="Group 21"/>
          <p:cNvGrpSpPr>
            <a:grpSpLocks/>
          </p:cNvGrpSpPr>
          <p:nvPr/>
        </p:nvGrpSpPr>
        <p:grpSpPr bwMode="auto">
          <a:xfrm>
            <a:off x="1958976" y="2391964"/>
            <a:ext cx="3051176" cy="1207293"/>
            <a:chOff x="1156" y="1935"/>
            <a:chExt cx="1922" cy="1014"/>
          </a:xfrm>
        </p:grpSpPr>
        <p:sp>
          <p:nvSpPr>
            <p:cNvPr id="778244" name="Text Box 4"/>
            <p:cNvSpPr txBox="1">
              <a:spLocks noChangeArrowheads="1"/>
            </p:cNvSpPr>
            <p:nvPr/>
          </p:nvSpPr>
          <p:spPr bwMode="auto">
            <a:xfrm>
              <a:off x="1156" y="1935"/>
              <a:ext cx="700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Lucida Sans Typewriter"/>
                  <a:cs typeface="Lucida Sans Typewriter"/>
                </a:rPr>
                <a:t>x </a:t>
              </a:r>
              <a:r>
                <a:rPr lang="en-US" sz="2400" dirty="0">
                  <a:solidFill>
                    <a:srgbClr val="000000"/>
                  </a:solidFill>
                  <a:latin typeface="Lucida Sans Typewriter"/>
                  <a:cs typeface="Lucida Sans Typewriter"/>
                  <a:sym typeface="Symbol" charset="0"/>
                </a:rPr>
                <a:t></a:t>
              </a:r>
              <a:r>
                <a:rPr lang="en-US" sz="2400" dirty="0">
                  <a:solidFill>
                    <a:srgbClr val="000000"/>
                  </a:solidFill>
                  <a:latin typeface="Lucida Sans Typewriter"/>
                  <a:cs typeface="Lucida Sans Typewriter"/>
                </a:rPr>
                <a:t> y</a:t>
              </a:r>
            </a:p>
          </p:txBody>
        </p:sp>
        <p:sp>
          <p:nvSpPr>
            <p:cNvPr id="778245" name="Text Box 5"/>
            <p:cNvSpPr txBox="1">
              <a:spLocks noChangeArrowheads="1"/>
            </p:cNvSpPr>
            <p:nvPr/>
          </p:nvSpPr>
          <p:spPr bwMode="auto">
            <a:xfrm>
              <a:off x="2378" y="1935"/>
              <a:ext cx="700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Lucida Sans Typewriter"/>
                  <a:cs typeface="Lucida Sans Typewriter"/>
                </a:rPr>
                <a:t>y </a:t>
              </a:r>
              <a:r>
                <a:rPr lang="en-US" sz="2400">
                  <a:solidFill>
                    <a:srgbClr val="000000"/>
                  </a:solidFill>
                  <a:latin typeface="Lucida Sans Typewriter"/>
                  <a:cs typeface="Lucida Sans Typewriter"/>
                  <a:sym typeface="Symbol" charset="0"/>
                </a:rPr>
                <a:t></a:t>
              </a:r>
              <a:r>
                <a:rPr lang="en-US" sz="2400">
                  <a:solidFill>
                    <a:srgbClr val="000000"/>
                  </a:solidFill>
                  <a:latin typeface="Lucida Sans Typewriter"/>
                  <a:cs typeface="Lucida Sans Typewriter"/>
                </a:rPr>
                <a:t> x</a:t>
              </a:r>
            </a:p>
          </p:txBody>
        </p:sp>
        <p:sp>
          <p:nvSpPr>
            <p:cNvPr id="778248" name="Text Box 8"/>
            <p:cNvSpPr txBox="1">
              <a:spLocks noChangeArrowheads="1"/>
            </p:cNvSpPr>
            <p:nvPr/>
          </p:nvSpPr>
          <p:spPr bwMode="auto">
            <a:xfrm>
              <a:off x="1156" y="2561"/>
              <a:ext cx="700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Lucida Sans Typewriter"/>
                  <a:cs typeface="Lucida Sans Typewriter"/>
                </a:rPr>
                <a:t>x </a:t>
              </a:r>
              <a:r>
                <a:rPr lang="en-US" sz="2400">
                  <a:solidFill>
                    <a:srgbClr val="000000"/>
                  </a:solidFill>
                  <a:latin typeface="Lucida Sans Typewriter"/>
                  <a:cs typeface="Lucida Sans Typewriter"/>
                  <a:sym typeface="Symbol" charset="0"/>
                </a:rPr>
                <a:t></a:t>
              </a:r>
              <a:r>
                <a:rPr lang="en-US" sz="2400">
                  <a:solidFill>
                    <a:srgbClr val="000000"/>
                  </a:solidFill>
                  <a:latin typeface="Lucida Sans Typewriter"/>
                  <a:cs typeface="Lucida Sans Typewriter"/>
                </a:rPr>
                <a:t> 1</a:t>
              </a:r>
            </a:p>
          </p:txBody>
        </p:sp>
        <p:sp>
          <p:nvSpPr>
            <p:cNvPr id="778249" name="Text Box 9"/>
            <p:cNvSpPr txBox="1">
              <a:spLocks noChangeArrowheads="1"/>
            </p:cNvSpPr>
            <p:nvPr/>
          </p:nvSpPr>
          <p:spPr bwMode="auto">
            <a:xfrm>
              <a:off x="2378" y="2561"/>
              <a:ext cx="233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Lucida Sans Typewriter"/>
                  <a:cs typeface="Lucida Sans Typewriter"/>
                </a:rPr>
                <a:t>x</a:t>
              </a:r>
            </a:p>
          </p:txBody>
        </p:sp>
        <p:sp>
          <p:nvSpPr>
            <p:cNvPr id="778259" name="Text Box 19"/>
            <p:cNvSpPr txBox="1">
              <a:spLocks noChangeArrowheads="1"/>
            </p:cNvSpPr>
            <p:nvPr/>
          </p:nvSpPr>
          <p:spPr bwMode="auto">
            <a:xfrm>
              <a:off x="1947" y="1936"/>
              <a:ext cx="315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2400">
                  <a:latin typeface="Tahoma" charset="0"/>
                </a:rPr>
                <a:t>=</a:t>
              </a:r>
            </a:p>
          </p:txBody>
        </p:sp>
        <p:sp>
          <p:nvSpPr>
            <p:cNvPr id="778260" name="Text Box 20"/>
            <p:cNvSpPr txBox="1">
              <a:spLocks noChangeArrowheads="1"/>
            </p:cNvSpPr>
            <p:nvPr/>
          </p:nvSpPr>
          <p:spPr bwMode="auto">
            <a:xfrm>
              <a:off x="1947" y="2561"/>
              <a:ext cx="315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2400">
                  <a:latin typeface="Tahoma" charset="0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2507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01617" y="2179200"/>
            <a:ext cx="7618412" cy="283450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/>
          <a:lstStyle/>
          <a:p>
            <a:pPr>
              <a:lnSpc>
                <a:spcPct val="160000"/>
              </a:lnSpc>
            </a:pPr>
            <a:r>
              <a:rPr lang="en-US" sz="23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valid         :: Op </a:t>
            </a:r>
            <a:r>
              <a:rPr lang="en-US" sz="2300" dirty="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</a:t>
            </a:r>
            <a:r>
              <a:rPr lang="en-US" sz="23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Lucida Sans Typewriter"/>
                <a:cs typeface="Lucida Sans Typewriter"/>
              </a:rPr>
              <a:t>Int</a:t>
            </a:r>
            <a:r>
              <a:rPr lang="en-US" sz="23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</a:t>
            </a:r>
            <a:r>
              <a:rPr lang="en-US" sz="2300" dirty="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</a:t>
            </a:r>
            <a:r>
              <a:rPr lang="en-US" sz="23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Lucida Sans Typewriter"/>
                <a:cs typeface="Lucida Sans Typewriter"/>
              </a:rPr>
              <a:t>Int</a:t>
            </a:r>
            <a:r>
              <a:rPr lang="en-US" sz="23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</a:t>
            </a:r>
            <a:r>
              <a:rPr lang="en-US" sz="2300" dirty="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</a:t>
            </a:r>
            <a:r>
              <a:rPr lang="en-US" sz="23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Lucida Sans Typewriter"/>
                <a:cs typeface="Lucida Sans Typewriter"/>
              </a:rPr>
              <a:t>Bool</a:t>
            </a:r>
            <a:endParaRPr lang="en-US" sz="2300" dirty="0">
              <a:solidFill>
                <a:srgbClr val="000000"/>
              </a:solidFill>
              <a:latin typeface="Lucida Sans Typewriter"/>
              <a:cs typeface="Lucida Sans Typewriter"/>
            </a:endParaRPr>
          </a:p>
          <a:p>
            <a:pPr>
              <a:lnSpc>
                <a:spcPct val="160000"/>
              </a:lnSpc>
            </a:pPr>
            <a:r>
              <a:rPr lang="en-US" sz="23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valid Add x y  = True</a:t>
            </a:r>
          </a:p>
          <a:p>
            <a:pPr>
              <a:lnSpc>
                <a:spcPct val="160000"/>
              </a:lnSpc>
            </a:pPr>
            <a:r>
              <a:rPr lang="en-US" sz="23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valid Sub x y  = x &gt; y</a:t>
            </a:r>
          </a:p>
          <a:p>
            <a:pPr>
              <a:lnSpc>
                <a:spcPct val="160000"/>
              </a:lnSpc>
            </a:pPr>
            <a:r>
              <a:rPr lang="en-US" sz="23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valid </a:t>
            </a:r>
            <a:r>
              <a:rPr lang="en-US" sz="2300" dirty="0" err="1">
                <a:solidFill>
                  <a:srgbClr val="000000"/>
                </a:solidFill>
                <a:latin typeface="Lucida Sans Typewriter"/>
                <a:cs typeface="Lucida Sans Typewriter"/>
              </a:rPr>
              <a:t>Mul</a:t>
            </a:r>
            <a:r>
              <a:rPr lang="en-US" sz="23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x y  = True</a:t>
            </a:r>
          </a:p>
          <a:p>
            <a:pPr>
              <a:lnSpc>
                <a:spcPct val="160000"/>
              </a:lnSpc>
            </a:pPr>
            <a:r>
              <a:rPr lang="en-US" sz="23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valid </a:t>
            </a:r>
            <a:r>
              <a:rPr lang="en-US" sz="2300" dirty="0" err="1">
                <a:solidFill>
                  <a:srgbClr val="000000"/>
                </a:solidFill>
                <a:latin typeface="Lucida Sans Typewriter"/>
                <a:cs typeface="Lucida Sans Typewriter"/>
              </a:rPr>
              <a:t>Div</a:t>
            </a:r>
            <a:r>
              <a:rPr lang="en-US" sz="23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x y  = x `mod` y == 0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7A5DD-9DE4-E94A-8B79-33266AD27003}" type="slidenum">
              <a:rPr lang="en-US"/>
              <a:pPr/>
              <a:t>21</a:t>
            </a:fld>
            <a:endParaRPr lang="en-US"/>
          </a:p>
        </p:txBody>
      </p:sp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1" y="285750"/>
            <a:ext cx="7872413" cy="514350"/>
          </a:xfrm>
        </p:spPr>
        <p:txBody>
          <a:bodyPr/>
          <a:lstStyle/>
          <a:p>
            <a:r>
              <a:rPr lang="en-US"/>
              <a:t>Exploiting Properties</a:t>
            </a:r>
          </a:p>
        </p:txBody>
      </p:sp>
      <p:sp>
        <p:nvSpPr>
          <p:cNvPr id="733188" name="Text Box 4"/>
          <p:cNvSpPr txBox="1">
            <a:spLocks noChangeArrowheads="1"/>
          </p:cNvSpPr>
          <p:nvPr/>
        </p:nvSpPr>
        <p:spPr bwMode="auto">
          <a:xfrm>
            <a:off x="381000" y="1198988"/>
            <a:ext cx="79629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 charset="0"/>
              </a:rPr>
              <a:t>Strengthening the valid predicate to take account of </a:t>
            </a:r>
            <a:r>
              <a:rPr lang="en-US" sz="2400" dirty="0" err="1">
                <a:latin typeface="Tahoma" charset="0"/>
              </a:rPr>
              <a:t>commutativity</a:t>
            </a:r>
            <a:r>
              <a:rPr lang="en-US" sz="2400" dirty="0">
                <a:latin typeface="Tahoma" charset="0"/>
              </a:rPr>
              <a:t> and identity properties: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563016" y="4004540"/>
            <a:ext cx="1101725" cy="446276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15A8DB"/>
            </a:solidFill>
            <a:miter lim="800000"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Lucida Sans Typewriter"/>
                <a:cs typeface="Lucida Sans Typewriter"/>
              </a:rPr>
              <a:t>x </a:t>
            </a:r>
            <a:r>
              <a:rPr lang="en-US" sz="230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</a:t>
            </a:r>
            <a:r>
              <a:rPr lang="en-US" sz="2300">
                <a:solidFill>
                  <a:srgbClr val="000000"/>
                </a:solidFill>
                <a:latin typeface="Lucida Sans Typewriter"/>
                <a:cs typeface="Lucida Sans Typewriter"/>
              </a:rPr>
              <a:t> y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554459" y="2916042"/>
            <a:ext cx="1112838" cy="446276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15A8DB"/>
            </a:solidFill>
            <a:miter lim="800000"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Lucida Sans Typewriter"/>
                <a:cs typeface="Lucida Sans Typewriter"/>
              </a:rPr>
              <a:t>x </a:t>
            </a:r>
            <a:r>
              <a:rPr lang="en-US" sz="230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</a:t>
            </a:r>
            <a:r>
              <a:rPr lang="en-US" sz="2300">
                <a:solidFill>
                  <a:srgbClr val="000000"/>
                </a:solidFill>
                <a:latin typeface="Lucida Sans Typewriter"/>
                <a:cs typeface="Lucida Sans Typewriter"/>
              </a:rPr>
              <a:t> y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6177089" y="4539881"/>
            <a:ext cx="1657350" cy="446276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15A8DB"/>
            </a:solidFill>
            <a:miter lim="800000"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&amp;&amp; y </a:t>
            </a:r>
            <a:r>
              <a:rPr lang="en-US" sz="2300" dirty="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</a:t>
            </a:r>
            <a:r>
              <a:rPr lang="en-US" sz="23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1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551903" y="4001365"/>
            <a:ext cx="2746375" cy="446276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15A8DB"/>
            </a:solidFill>
            <a:miter lim="800000"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x </a:t>
            </a:r>
            <a:r>
              <a:rPr lang="en-US" sz="2300" dirty="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</a:t>
            </a:r>
            <a:r>
              <a:rPr lang="en-US" sz="23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y &amp;&amp; x </a:t>
            </a:r>
            <a:r>
              <a:rPr lang="en-US" sz="2300" dirty="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</a:t>
            </a:r>
            <a:r>
              <a:rPr lang="en-US" sz="23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1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550316" y="3995258"/>
            <a:ext cx="4389437" cy="461665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15A8DB"/>
            </a:solidFill>
            <a:miter lim="800000"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x 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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y &amp;&amp; x 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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1 &amp;&amp; y 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 1</a:t>
            </a:r>
          </a:p>
        </p:txBody>
      </p:sp>
    </p:spTree>
    <p:extLst>
      <p:ext uri="{BB962C8B-B14F-4D97-AF65-F5344CB8AC3E}">
        <p14:creationId xmlns:p14="http://schemas.microsoft.com/office/powerpoint/2010/main" val="2240265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  <p:bldP spid="15" grpId="0" animBg="1" autoUpdateAnimBg="0"/>
      <p:bldP spid="16" grpId="0" animBg="1" autoUpdateAnimBg="0"/>
      <p:bldP spid="13" grpId="0" animBg="1" autoUpdateAnimBg="0"/>
      <p:bldP spid="14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3DA38-AD45-E642-9DAC-E2F8D6836C9C}" type="slidenum">
              <a:rPr lang="en-US"/>
              <a:pPr/>
              <a:t>22</a:t>
            </a:fld>
            <a:endParaRPr lang="en-US"/>
          </a:p>
        </p:txBody>
      </p:sp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Fast Is It Now?</a:t>
            </a:r>
          </a:p>
        </p:txBody>
      </p:sp>
      <p:sp>
        <p:nvSpPr>
          <p:cNvPr id="783363" name="Text Box 3"/>
          <p:cNvSpPr txBox="1">
            <a:spLocks noChangeArrowheads="1"/>
          </p:cNvSpPr>
          <p:nvPr/>
        </p:nvSpPr>
        <p:spPr bwMode="auto">
          <a:xfrm>
            <a:off x="381001" y="1257883"/>
            <a:ext cx="247332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 charset="0"/>
              </a:rPr>
              <a:t>Example:	</a:t>
            </a:r>
          </a:p>
          <a:p>
            <a:endParaRPr lang="en-US" sz="2400" dirty="0">
              <a:latin typeface="Tahoma" charset="0"/>
            </a:endParaRPr>
          </a:p>
          <a:p>
            <a:endParaRPr lang="en-US" sz="2400" dirty="0">
              <a:latin typeface="Tahoma" charset="0"/>
            </a:endParaRPr>
          </a:p>
          <a:p>
            <a:endParaRPr lang="en-US" sz="2400" dirty="0">
              <a:latin typeface="Tahoma" charset="0"/>
            </a:endParaRPr>
          </a:p>
          <a:p>
            <a:r>
              <a:rPr lang="en-US" sz="2400" dirty="0">
                <a:latin typeface="Tahoma" charset="0"/>
              </a:rPr>
              <a:t>Valid:</a:t>
            </a:r>
          </a:p>
          <a:p>
            <a:endParaRPr lang="en-US" sz="2400" dirty="0">
              <a:latin typeface="Tahoma" charset="0"/>
            </a:endParaRPr>
          </a:p>
          <a:p>
            <a:endParaRPr lang="en-US" sz="2400" dirty="0">
              <a:latin typeface="Tahoma" charset="0"/>
            </a:endParaRPr>
          </a:p>
          <a:p>
            <a:endParaRPr lang="en-US" sz="2400" dirty="0">
              <a:latin typeface="Tahoma" charset="0"/>
            </a:endParaRPr>
          </a:p>
          <a:p>
            <a:r>
              <a:rPr lang="en-US" sz="2400" dirty="0">
                <a:latin typeface="Tahoma" charset="0"/>
              </a:rPr>
              <a:t>Solutions:</a:t>
            </a:r>
          </a:p>
        </p:txBody>
      </p:sp>
      <p:sp>
        <p:nvSpPr>
          <p:cNvPr id="783364" name="Text Box 4"/>
          <p:cNvSpPr txBox="1">
            <a:spLocks noChangeArrowheads="1"/>
          </p:cNvSpPr>
          <p:nvPr/>
        </p:nvSpPr>
        <p:spPr bwMode="auto">
          <a:xfrm>
            <a:off x="2377187" y="1311159"/>
            <a:ext cx="5871719" cy="446276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solutions'' [1,3,7,10,25,50] 765</a:t>
            </a:r>
          </a:p>
        </p:txBody>
      </p:sp>
      <p:sp>
        <p:nvSpPr>
          <p:cNvPr id="783365" name="Text Box 5"/>
          <p:cNvSpPr txBox="1">
            <a:spLocks noChangeArrowheads="1"/>
          </p:cNvSpPr>
          <p:nvPr/>
        </p:nvSpPr>
        <p:spPr bwMode="auto">
          <a:xfrm>
            <a:off x="2319338" y="2718719"/>
            <a:ext cx="34226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 charset="0"/>
              </a:rPr>
              <a:t>250,000 expressions</a:t>
            </a:r>
          </a:p>
          <a:p>
            <a:endParaRPr lang="en-US" sz="2400" dirty="0">
              <a:latin typeface="Tahoma" charset="0"/>
            </a:endParaRPr>
          </a:p>
          <a:p>
            <a:endParaRPr lang="en-US" sz="2400" dirty="0">
              <a:latin typeface="Tahoma" charset="0"/>
            </a:endParaRPr>
          </a:p>
          <a:p>
            <a:endParaRPr lang="en-US" sz="2400" dirty="0">
              <a:latin typeface="Tahoma" charset="0"/>
            </a:endParaRPr>
          </a:p>
          <a:p>
            <a:r>
              <a:rPr lang="en-US" sz="2400" dirty="0">
                <a:latin typeface="Tahoma" charset="0"/>
              </a:rPr>
              <a:t>49 expressions</a:t>
            </a:r>
          </a:p>
        </p:txBody>
      </p:sp>
      <p:sp>
        <p:nvSpPr>
          <p:cNvPr id="783366" name="AutoShape 6"/>
          <p:cNvSpPr>
            <a:spLocks noChangeArrowheads="1"/>
          </p:cNvSpPr>
          <p:nvPr/>
        </p:nvSpPr>
        <p:spPr bwMode="auto">
          <a:xfrm>
            <a:off x="6419851" y="2563450"/>
            <a:ext cx="1979613" cy="1055608"/>
          </a:xfrm>
          <a:prstGeom prst="wedgeRoundRectCallout">
            <a:avLst>
              <a:gd name="adj1" fmla="val -103927"/>
              <a:gd name="adj2" fmla="val -831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800">
                <a:latin typeface="Tahoma" charset="0"/>
              </a:rPr>
              <a:t>Around 20 times less.</a:t>
            </a:r>
          </a:p>
        </p:txBody>
      </p:sp>
      <p:sp>
        <p:nvSpPr>
          <p:cNvPr id="783367" name="AutoShape 7"/>
          <p:cNvSpPr>
            <a:spLocks noChangeArrowheads="1"/>
          </p:cNvSpPr>
          <p:nvPr/>
        </p:nvSpPr>
        <p:spPr bwMode="auto">
          <a:xfrm>
            <a:off x="6396038" y="3890820"/>
            <a:ext cx="2005012" cy="1055608"/>
          </a:xfrm>
          <a:prstGeom prst="wedgeRoundRectCallout">
            <a:avLst>
              <a:gd name="adj1" fmla="val -137867"/>
              <a:gd name="adj2" fmla="val 7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800">
                <a:latin typeface="Tahoma" charset="0"/>
              </a:rPr>
              <a:t>Around 16 times less.</a:t>
            </a:r>
          </a:p>
        </p:txBody>
      </p:sp>
    </p:spTree>
    <p:extLst>
      <p:ext uri="{BB962C8B-B14F-4D97-AF65-F5344CB8AC3E}">
        <p14:creationId xmlns:p14="http://schemas.microsoft.com/office/powerpoint/2010/main" val="2531428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F52C5-2222-3641-8956-F2D614680167}" type="slidenum">
              <a:rPr lang="en-US" sz="2400">
                <a:latin typeface="Tahoma"/>
                <a:cs typeface="Tahoma"/>
              </a:rPr>
              <a:pPr/>
              <a:t>23</a:t>
            </a:fld>
            <a:endParaRPr lang="en-US" sz="2400">
              <a:latin typeface="Tahoma"/>
              <a:cs typeface="Tahoma"/>
            </a:endParaRPr>
          </a:p>
        </p:txBody>
      </p:sp>
      <p:sp>
        <p:nvSpPr>
          <p:cNvPr id="785411" name="Text Box 3"/>
          <p:cNvSpPr txBox="1">
            <a:spLocks noChangeArrowheads="1"/>
          </p:cNvSpPr>
          <p:nvPr/>
        </p:nvSpPr>
        <p:spPr bwMode="auto">
          <a:xfrm>
            <a:off x="473076" y="472232"/>
            <a:ext cx="243522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>
                <a:latin typeface="Tahoma"/>
                <a:cs typeface="Tahoma"/>
              </a:rPr>
              <a:t>One solution:</a:t>
            </a:r>
          </a:p>
          <a:p>
            <a:endParaRPr lang="en-US" sz="2400">
              <a:latin typeface="Tahoma"/>
              <a:cs typeface="Tahoma"/>
            </a:endParaRPr>
          </a:p>
          <a:p>
            <a:endParaRPr lang="en-US" sz="2400">
              <a:latin typeface="Tahoma"/>
              <a:cs typeface="Tahoma"/>
            </a:endParaRPr>
          </a:p>
          <a:p>
            <a:endParaRPr lang="en-US" sz="2400">
              <a:latin typeface="Tahoma"/>
              <a:cs typeface="Tahoma"/>
            </a:endParaRPr>
          </a:p>
          <a:p>
            <a:endParaRPr lang="en-US" sz="2400">
              <a:latin typeface="Tahoma"/>
              <a:cs typeface="Tahoma"/>
            </a:endParaRPr>
          </a:p>
          <a:p>
            <a:r>
              <a:rPr lang="en-US" sz="2400">
                <a:latin typeface="Tahoma"/>
                <a:cs typeface="Tahoma"/>
              </a:rPr>
              <a:t>All solutions:</a:t>
            </a:r>
          </a:p>
        </p:txBody>
      </p:sp>
      <p:sp>
        <p:nvSpPr>
          <p:cNvPr id="785413" name="Text Box 5"/>
          <p:cNvSpPr txBox="1">
            <a:spLocks noChangeArrowheads="1"/>
          </p:cNvSpPr>
          <p:nvPr/>
        </p:nvSpPr>
        <p:spPr bwMode="auto">
          <a:xfrm>
            <a:off x="2913063" y="472232"/>
            <a:ext cx="43243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>
                <a:latin typeface="Tahoma"/>
                <a:cs typeface="Tahoma"/>
              </a:rPr>
              <a:t>0.02 seconds   </a:t>
            </a:r>
          </a:p>
          <a:p>
            <a:endParaRPr lang="en-US" sz="2400">
              <a:latin typeface="Tahoma"/>
              <a:cs typeface="Tahoma"/>
            </a:endParaRPr>
          </a:p>
          <a:p>
            <a:endParaRPr lang="en-US" sz="2400">
              <a:latin typeface="Tahoma"/>
              <a:cs typeface="Tahoma"/>
            </a:endParaRPr>
          </a:p>
          <a:p>
            <a:endParaRPr lang="en-US" sz="2400">
              <a:latin typeface="Tahoma"/>
              <a:cs typeface="Tahoma"/>
            </a:endParaRPr>
          </a:p>
          <a:p>
            <a:endParaRPr lang="en-US" sz="2400">
              <a:latin typeface="Tahoma"/>
              <a:cs typeface="Tahoma"/>
            </a:endParaRPr>
          </a:p>
          <a:p>
            <a:r>
              <a:rPr lang="en-US" sz="2400">
                <a:latin typeface="Tahoma"/>
                <a:cs typeface="Tahoma"/>
              </a:rPr>
              <a:t>0.44 seconds</a:t>
            </a:r>
          </a:p>
        </p:txBody>
      </p:sp>
      <p:sp>
        <p:nvSpPr>
          <p:cNvPr id="785414" name="AutoShape 6"/>
          <p:cNvSpPr>
            <a:spLocks noChangeArrowheads="1"/>
          </p:cNvSpPr>
          <p:nvPr/>
        </p:nvSpPr>
        <p:spPr bwMode="auto">
          <a:xfrm>
            <a:off x="5900739" y="397550"/>
            <a:ext cx="2332037" cy="919401"/>
          </a:xfrm>
          <a:prstGeom prst="wedgeRoundRectCallout">
            <a:avLst>
              <a:gd name="adj1" fmla="val -74370"/>
              <a:gd name="adj2" fmla="val -632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>
                <a:latin typeface="Tahoma"/>
                <a:cs typeface="Tahoma"/>
              </a:rPr>
              <a:t>Around 2 times faster.</a:t>
            </a:r>
          </a:p>
        </p:txBody>
      </p:sp>
      <p:sp>
        <p:nvSpPr>
          <p:cNvPr id="785415" name="AutoShape 7"/>
          <p:cNvSpPr>
            <a:spLocks noChangeArrowheads="1"/>
          </p:cNvSpPr>
          <p:nvPr/>
        </p:nvSpPr>
        <p:spPr bwMode="auto">
          <a:xfrm>
            <a:off x="5926139" y="2087837"/>
            <a:ext cx="2327275" cy="919401"/>
          </a:xfrm>
          <a:prstGeom prst="wedgeRoundRectCallout">
            <a:avLst>
              <a:gd name="adj1" fmla="val -76056"/>
              <a:gd name="adj2" fmla="val -262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>
                <a:latin typeface="Tahoma"/>
                <a:cs typeface="Tahoma"/>
              </a:rPr>
              <a:t>Around 7 times faster.</a:t>
            </a:r>
          </a:p>
        </p:txBody>
      </p:sp>
      <p:sp>
        <p:nvSpPr>
          <p:cNvPr id="785418" name="Text Box 10"/>
          <p:cNvSpPr txBox="1">
            <a:spLocks noChangeArrowheads="1"/>
          </p:cNvSpPr>
          <p:nvPr/>
        </p:nvSpPr>
        <p:spPr bwMode="auto">
          <a:xfrm>
            <a:off x="473075" y="3528329"/>
            <a:ext cx="8174038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>
                <a:latin typeface="Tahoma"/>
                <a:cs typeface="Tahoma"/>
              </a:rPr>
              <a:t>More generally, our program usually produces a solution to problems from the television show in an instant, and all solutions in under a second.</a:t>
            </a:r>
          </a:p>
        </p:txBody>
      </p:sp>
    </p:spTree>
    <p:extLst>
      <p:ext uri="{BB962C8B-B14F-4D97-AF65-F5344CB8AC3E}">
        <p14:creationId xmlns:p14="http://schemas.microsoft.com/office/powerpoint/2010/main" val="2659116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Happy </a:t>
            </a:r>
            <a:r>
              <a:rPr lang="nl-NL" smtClean="0"/>
              <a:t>Hacking!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2B086-168D-7A46-B687-4C7F56D1D4DF}" type="slidenum">
              <a:rPr lang="en-US"/>
              <a:pPr/>
              <a:t>3</a:t>
            </a:fld>
            <a:endParaRPr lang="en-US"/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737315" name="Group 35"/>
          <p:cNvGrpSpPr>
            <a:grpSpLocks/>
          </p:cNvGrpSpPr>
          <p:nvPr/>
        </p:nvGrpSpPr>
        <p:grpSpPr bwMode="auto">
          <a:xfrm>
            <a:off x="1452563" y="1907383"/>
            <a:ext cx="4424361" cy="461963"/>
            <a:chOff x="915" y="1547"/>
            <a:chExt cx="2787" cy="388"/>
          </a:xfrm>
        </p:grpSpPr>
        <p:sp>
          <p:nvSpPr>
            <p:cNvPr id="737285" name="Text Box 5"/>
            <p:cNvSpPr txBox="1">
              <a:spLocks noChangeArrowheads="1"/>
            </p:cNvSpPr>
            <p:nvPr/>
          </p:nvSpPr>
          <p:spPr bwMode="auto">
            <a:xfrm>
              <a:off x="915" y="1547"/>
              <a:ext cx="222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Tahoma"/>
                  <a:cs typeface="Tahoma"/>
                </a:rPr>
                <a:t>1</a:t>
              </a:r>
            </a:p>
          </p:txBody>
        </p:sp>
        <p:sp>
          <p:nvSpPr>
            <p:cNvPr id="737286" name="Text Box 6"/>
            <p:cNvSpPr txBox="1">
              <a:spLocks noChangeArrowheads="1"/>
            </p:cNvSpPr>
            <p:nvPr/>
          </p:nvSpPr>
          <p:spPr bwMode="auto">
            <a:xfrm>
              <a:off x="1360" y="1547"/>
              <a:ext cx="222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Tahoma"/>
                  <a:cs typeface="Tahoma"/>
                </a:rPr>
                <a:t>3</a:t>
              </a:r>
            </a:p>
          </p:txBody>
        </p:sp>
        <p:sp>
          <p:nvSpPr>
            <p:cNvPr id="737287" name="Text Box 7"/>
            <p:cNvSpPr txBox="1">
              <a:spLocks noChangeArrowheads="1"/>
            </p:cNvSpPr>
            <p:nvPr/>
          </p:nvSpPr>
          <p:spPr bwMode="auto">
            <a:xfrm>
              <a:off x="1805" y="1547"/>
              <a:ext cx="222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Tahoma"/>
                  <a:cs typeface="Tahoma"/>
                </a:rPr>
                <a:t>7</a:t>
              </a:r>
            </a:p>
          </p:txBody>
        </p:sp>
        <p:sp>
          <p:nvSpPr>
            <p:cNvPr id="737288" name="Text Box 8"/>
            <p:cNvSpPr txBox="1">
              <a:spLocks noChangeArrowheads="1"/>
            </p:cNvSpPr>
            <p:nvPr/>
          </p:nvSpPr>
          <p:spPr bwMode="auto">
            <a:xfrm>
              <a:off x="2251" y="1547"/>
              <a:ext cx="328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Tahoma"/>
                  <a:cs typeface="Tahoma"/>
                </a:rPr>
                <a:t>10</a:t>
              </a:r>
            </a:p>
          </p:txBody>
        </p:sp>
        <p:sp>
          <p:nvSpPr>
            <p:cNvPr id="737289" name="Text Box 9"/>
            <p:cNvSpPr txBox="1">
              <a:spLocks noChangeArrowheads="1"/>
            </p:cNvSpPr>
            <p:nvPr/>
          </p:nvSpPr>
          <p:spPr bwMode="auto">
            <a:xfrm>
              <a:off x="2812" y="1547"/>
              <a:ext cx="328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Tahoma"/>
                  <a:cs typeface="Tahoma"/>
                </a:rPr>
                <a:t>25</a:t>
              </a:r>
            </a:p>
          </p:txBody>
        </p:sp>
        <p:sp>
          <p:nvSpPr>
            <p:cNvPr id="737290" name="Text Box 10"/>
            <p:cNvSpPr txBox="1">
              <a:spLocks noChangeArrowheads="1"/>
            </p:cNvSpPr>
            <p:nvPr/>
          </p:nvSpPr>
          <p:spPr bwMode="auto">
            <a:xfrm>
              <a:off x="3374" y="1547"/>
              <a:ext cx="328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Tahoma"/>
                  <a:cs typeface="Tahoma"/>
                </a:rPr>
                <a:t>50</a:t>
              </a:r>
            </a:p>
          </p:txBody>
        </p:sp>
      </p:grpSp>
      <p:sp>
        <p:nvSpPr>
          <p:cNvPr id="737291" name="Text Box 11"/>
          <p:cNvSpPr txBox="1">
            <a:spLocks noChangeArrowheads="1"/>
          </p:cNvSpPr>
          <p:nvPr/>
        </p:nvSpPr>
        <p:spPr bwMode="auto">
          <a:xfrm>
            <a:off x="381000" y="1187798"/>
            <a:ext cx="78755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 charset="0"/>
              </a:rPr>
              <a:t>Using the numbers</a:t>
            </a:r>
          </a:p>
        </p:txBody>
      </p:sp>
      <p:sp>
        <p:nvSpPr>
          <p:cNvPr id="737298" name="Text Box 18"/>
          <p:cNvSpPr txBox="1">
            <a:spLocks noChangeArrowheads="1"/>
          </p:cNvSpPr>
          <p:nvPr/>
        </p:nvSpPr>
        <p:spPr bwMode="auto">
          <a:xfrm>
            <a:off x="381000" y="2627262"/>
            <a:ext cx="78755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 charset="0"/>
              </a:rPr>
              <a:t>and the arithmetic operators</a:t>
            </a:r>
          </a:p>
        </p:txBody>
      </p:sp>
      <p:sp>
        <p:nvSpPr>
          <p:cNvPr id="737299" name="Text Box 19"/>
          <p:cNvSpPr txBox="1">
            <a:spLocks noChangeArrowheads="1"/>
          </p:cNvSpPr>
          <p:nvPr/>
        </p:nvSpPr>
        <p:spPr bwMode="auto">
          <a:xfrm>
            <a:off x="5894751" y="4092151"/>
            <a:ext cx="688710" cy="461665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ahoma"/>
                <a:cs typeface="Tahoma"/>
              </a:rPr>
              <a:t>765</a:t>
            </a:r>
          </a:p>
        </p:txBody>
      </p:sp>
      <p:grpSp>
        <p:nvGrpSpPr>
          <p:cNvPr id="737316" name="Group 36"/>
          <p:cNvGrpSpPr>
            <a:grpSpLocks/>
          </p:cNvGrpSpPr>
          <p:nvPr/>
        </p:nvGrpSpPr>
        <p:grpSpPr bwMode="auto">
          <a:xfrm>
            <a:off x="1452564" y="3346851"/>
            <a:ext cx="2481263" cy="461963"/>
            <a:chOff x="921" y="2774"/>
            <a:chExt cx="1563" cy="388"/>
          </a:xfrm>
        </p:grpSpPr>
        <p:sp>
          <p:nvSpPr>
            <p:cNvPr id="737301" name="Text Box 21"/>
            <p:cNvSpPr txBox="1">
              <a:spLocks noChangeArrowheads="1"/>
            </p:cNvSpPr>
            <p:nvPr/>
          </p:nvSpPr>
          <p:spPr bwMode="auto">
            <a:xfrm>
              <a:off x="921" y="2774"/>
              <a:ext cx="257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Tahoma"/>
                  <a:cs typeface="Tahoma"/>
                </a:rPr>
                <a:t>+</a:t>
              </a:r>
            </a:p>
          </p:txBody>
        </p:sp>
        <p:sp>
          <p:nvSpPr>
            <p:cNvPr id="737302" name="Text Box 22"/>
            <p:cNvSpPr txBox="1">
              <a:spLocks noChangeArrowheads="1"/>
            </p:cNvSpPr>
            <p:nvPr/>
          </p:nvSpPr>
          <p:spPr bwMode="auto">
            <a:xfrm>
              <a:off x="1374" y="2774"/>
              <a:ext cx="187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Tahoma"/>
                  <a:cs typeface="Tahoma"/>
                </a:rPr>
                <a:t>-</a:t>
              </a:r>
            </a:p>
          </p:txBody>
        </p:sp>
        <p:sp>
          <p:nvSpPr>
            <p:cNvPr id="737303" name="Text Box 23"/>
            <p:cNvSpPr txBox="1">
              <a:spLocks noChangeArrowheads="1"/>
            </p:cNvSpPr>
            <p:nvPr/>
          </p:nvSpPr>
          <p:spPr bwMode="auto">
            <a:xfrm>
              <a:off x="1827" y="2774"/>
              <a:ext cx="222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Tahoma"/>
                  <a:cs typeface="Tahoma"/>
                  <a:sym typeface="Symbol" charset="0"/>
                </a:rPr>
                <a:t></a:t>
              </a:r>
              <a:endParaRPr lang="en-US" sz="2400" dirty="0">
                <a:solidFill>
                  <a:srgbClr val="000000"/>
                </a:solidFill>
                <a:latin typeface="Tahoma"/>
                <a:cs typeface="Tahoma"/>
              </a:endParaRPr>
            </a:p>
          </p:txBody>
        </p:sp>
        <p:sp>
          <p:nvSpPr>
            <p:cNvPr id="737304" name="Text Box 24"/>
            <p:cNvSpPr txBox="1">
              <a:spLocks noChangeArrowheads="1"/>
            </p:cNvSpPr>
            <p:nvPr/>
          </p:nvSpPr>
          <p:spPr bwMode="auto">
            <a:xfrm>
              <a:off x="2261" y="2774"/>
              <a:ext cx="223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Tahoma"/>
                  <a:cs typeface="Tahoma"/>
                  <a:sym typeface="Symbol" charset="0"/>
                </a:rPr>
                <a:t></a:t>
              </a:r>
              <a:endParaRPr lang="en-US" sz="2400">
                <a:solidFill>
                  <a:srgbClr val="000000"/>
                </a:solidFill>
                <a:latin typeface="Tahoma"/>
                <a:cs typeface="Tahoma"/>
              </a:endParaRPr>
            </a:p>
          </p:txBody>
        </p:sp>
      </p:grpSp>
      <p:sp>
        <p:nvSpPr>
          <p:cNvPr id="737305" name="Text Box 25"/>
          <p:cNvSpPr txBox="1">
            <a:spLocks noChangeArrowheads="1"/>
          </p:cNvSpPr>
          <p:nvPr/>
        </p:nvSpPr>
        <p:spPr bwMode="auto">
          <a:xfrm>
            <a:off x="380999" y="4075063"/>
            <a:ext cx="54959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400" dirty="0">
                <a:latin typeface="Tahoma" charset="0"/>
              </a:rPr>
              <a:t>construct an expression whose value is</a:t>
            </a:r>
          </a:p>
        </p:txBody>
      </p:sp>
    </p:spTree>
    <p:extLst>
      <p:ext uri="{BB962C8B-B14F-4D97-AF65-F5344CB8AC3E}">
        <p14:creationId xmlns:p14="http://schemas.microsoft.com/office/powerpoint/2010/main" val="2261795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2AC92-A5DB-7441-A318-9000877A3F45}" type="slidenum">
              <a:rPr lang="en-US"/>
              <a:pPr/>
              <a:t>4</a:t>
            </a:fld>
            <a:endParaRPr lang="en-US"/>
          </a:p>
        </p:txBody>
      </p:sp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</a:t>
            </a:r>
          </a:p>
        </p:txBody>
      </p:sp>
      <p:sp>
        <p:nvSpPr>
          <p:cNvPr id="739331" name="Rectangle 3"/>
          <p:cNvSpPr>
            <a:spLocks noChangeArrowheads="1"/>
          </p:cNvSpPr>
          <p:nvPr/>
        </p:nvSpPr>
        <p:spPr bwMode="auto">
          <a:xfrm>
            <a:off x="508000" y="1244204"/>
            <a:ext cx="8178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 charset="0"/>
              </a:rPr>
              <a:t>All the numbers, including intermediate results, must be </a:t>
            </a:r>
            <a:r>
              <a:rPr kumimoji="1" lang="en-US" sz="2400" u="sng" dirty="0">
                <a:latin typeface="Tahoma" charset="0"/>
              </a:rPr>
              <a:t>positive naturals</a:t>
            </a:r>
            <a:r>
              <a:rPr kumimoji="1" lang="en-US" sz="2400" dirty="0">
                <a:latin typeface="Tahoma" charset="0"/>
              </a:rPr>
              <a:t> (1,2,3,…).</a:t>
            </a:r>
            <a:endParaRPr kumimoji="1" lang="en-US" sz="2400" u="sng" dirty="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400" u="sng" dirty="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 charset="0"/>
              </a:rPr>
              <a:t>Each of the source numbers can be used at</a:t>
            </a:r>
            <a:r>
              <a:rPr kumimoji="1" lang="en-US" sz="2400" u="sng" dirty="0">
                <a:latin typeface="Tahoma" charset="0"/>
              </a:rPr>
              <a:t> most once</a:t>
            </a:r>
            <a:r>
              <a:rPr kumimoji="1" lang="en-US" sz="2400" dirty="0">
                <a:latin typeface="Tahoma" charset="0"/>
              </a:rPr>
              <a:t> when constructing the expression.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400" dirty="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 charset="0"/>
              </a:rPr>
              <a:t>We </a:t>
            </a:r>
            <a:r>
              <a:rPr kumimoji="1" lang="en-US" sz="2400" u="sng" dirty="0">
                <a:latin typeface="Tahoma" charset="0"/>
              </a:rPr>
              <a:t>abstract</a:t>
            </a:r>
            <a:r>
              <a:rPr kumimoji="1" lang="en-US" sz="2400" dirty="0">
                <a:latin typeface="Tahoma" charset="0"/>
              </a:rPr>
              <a:t> from other rules that are adopted on television for pragmatic reasons.</a:t>
            </a:r>
          </a:p>
        </p:txBody>
      </p:sp>
    </p:spTree>
    <p:extLst>
      <p:ext uri="{BB962C8B-B14F-4D97-AF65-F5344CB8AC3E}">
        <p14:creationId xmlns:p14="http://schemas.microsoft.com/office/powerpoint/2010/main" val="494527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2E580-3A74-9443-854A-421F6C92E1C4}" type="slidenum">
              <a:rPr lang="en-US"/>
              <a:pPr/>
              <a:t>5</a:t>
            </a:fld>
            <a:endParaRPr lang="en-US"/>
          </a:p>
        </p:txBody>
      </p:sp>
      <p:sp>
        <p:nvSpPr>
          <p:cNvPr id="740358" name="Text Box 6"/>
          <p:cNvSpPr txBox="1">
            <a:spLocks noChangeArrowheads="1"/>
          </p:cNvSpPr>
          <p:nvPr/>
        </p:nvSpPr>
        <p:spPr bwMode="auto">
          <a:xfrm>
            <a:off x="323850" y="295008"/>
            <a:ext cx="78755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800">
                <a:latin typeface="Tahoma" charset="0"/>
              </a:rPr>
              <a:t>For our example, one possible solution is</a:t>
            </a:r>
          </a:p>
        </p:txBody>
      </p:sp>
      <p:sp>
        <p:nvSpPr>
          <p:cNvPr id="740363" name="Rectangle 11"/>
          <p:cNvSpPr>
            <a:spLocks noChangeArrowheads="1"/>
          </p:cNvSpPr>
          <p:nvPr/>
        </p:nvSpPr>
        <p:spPr bwMode="auto">
          <a:xfrm>
            <a:off x="471489" y="3071813"/>
            <a:ext cx="7572375" cy="153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 charset="0"/>
              </a:rPr>
              <a:t>There are </a:t>
            </a:r>
            <a:r>
              <a:rPr kumimoji="1" lang="en-US" sz="2400" u="sng" dirty="0">
                <a:latin typeface="Tahoma" charset="0"/>
              </a:rPr>
              <a:t>780</a:t>
            </a:r>
            <a:r>
              <a:rPr kumimoji="1" lang="en-US" sz="2400" dirty="0">
                <a:latin typeface="Tahoma" charset="0"/>
              </a:rPr>
              <a:t> solutions for this example.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400" dirty="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 charset="0"/>
              </a:rPr>
              <a:t>Changing the target number to          gives an example that has </a:t>
            </a:r>
            <a:r>
              <a:rPr kumimoji="1" lang="en-US" sz="2400" u="sng" dirty="0">
                <a:latin typeface="Tahoma" charset="0"/>
              </a:rPr>
              <a:t>no</a:t>
            </a:r>
            <a:r>
              <a:rPr kumimoji="1" lang="en-US" sz="2400" dirty="0">
                <a:latin typeface="Tahoma" charset="0"/>
              </a:rPr>
              <a:t> solutions.</a:t>
            </a:r>
          </a:p>
        </p:txBody>
      </p:sp>
      <p:sp>
        <p:nvSpPr>
          <p:cNvPr id="740364" name="Text Box 12"/>
          <p:cNvSpPr txBox="1">
            <a:spLocks noChangeArrowheads="1"/>
          </p:cNvSpPr>
          <p:nvPr/>
        </p:nvSpPr>
        <p:spPr bwMode="auto">
          <a:xfrm>
            <a:off x="323850" y="2131963"/>
            <a:ext cx="78755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>
                <a:latin typeface="Tahoma" charset="0"/>
              </a:rPr>
              <a:t>Notes:</a:t>
            </a:r>
          </a:p>
        </p:txBody>
      </p:sp>
      <p:sp>
        <p:nvSpPr>
          <p:cNvPr id="740366" name="Text Box 14"/>
          <p:cNvSpPr txBox="1">
            <a:spLocks noChangeArrowheads="1"/>
          </p:cNvSpPr>
          <p:nvPr/>
        </p:nvSpPr>
        <p:spPr bwMode="auto">
          <a:xfrm>
            <a:off x="5208689" y="3956196"/>
            <a:ext cx="688710" cy="461665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Tahoma"/>
                <a:cs typeface="Tahoma"/>
              </a:rPr>
              <a:t>831</a:t>
            </a:r>
          </a:p>
        </p:txBody>
      </p:sp>
      <p:grpSp>
        <p:nvGrpSpPr>
          <p:cNvPr id="740368" name="Group 16"/>
          <p:cNvGrpSpPr>
            <a:grpSpLocks/>
          </p:cNvGrpSpPr>
          <p:nvPr/>
        </p:nvGrpSpPr>
        <p:grpSpPr bwMode="auto">
          <a:xfrm>
            <a:off x="1168400" y="1227534"/>
            <a:ext cx="3906838" cy="463154"/>
            <a:chOff x="736" y="940"/>
            <a:chExt cx="2461" cy="389"/>
          </a:xfrm>
        </p:grpSpPr>
        <p:sp>
          <p:nvSpPr>
            <p:cNvPr id="740355" name="Text Box 3"/>
            <p:cNvSpPr txBox="1">
              <a:spLocks noChangeArrowheads="1"/>
            </p:cNvSpPr>
            <p:nvPr/>
          </p:nvSpPr>
          <p:spPr bwMode="auto">
            <a:xfrm>
              <a:off x="736" y="940"/>
              <a:ext cx="1593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Tahoma"/>
                  <a:cs typeface="Tahoma"/>
                </a:rPr>
                <a:t>(25-10) </a:t>
              </a:r>
              <a:r>
                <a:rPr lang="en-US" sz="2400">
                  <a:solidFill>
                    <a:srgbClr val="000000"/>
                  </a:solidFill>
                  <a:latin typeface="Tahoma"/>
                  <a:cs typeface="Tahoma"/>
                  <a:sym typeface="Symbol" charset="0"/>
                </a:rPr>
                <a:t> </a:t>
              </a:r>
              <a:r>
                <a:rPr lang="en-US" sz="2400">
                  <a:solidFill>
                    <a:srgbClr val="000000"/>
                  </a:solidFill>
                  <a:latin typeface="Tahoma"/>
                  <a:cs typeface="Tahoma"/>
                </a:rPr>
                <a:t>(50+1)</a:t>
              </a:r>
            </a:p>
          </p:txBody>
        </p:sp>
        <p:sp>
          <p:nvSpPr>
            <p:cNvPr id="740356" name="Text Box 4"/>
            <p:cNvSpPr txBox="1">
              <a:spLocks noChangeArrowheads="1"/>
            </p:cNvSpPr>
            <p:nvPr/>
          </p:nvSpPr>
          <p:spPr bwMode="auto">
            <a:xfrm>
              <a:off x="2763" y="940"/>
              <a:ext cx="434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Tahoma"/>
                  <a:cs typeface="Tahoma"/>
                </a:rPr>
                <a:t>765</a:t>
              </a:r>
            </a:p>
          </p:txBody>
        </p:sp>
        <p:sp>
          <p:nvSpPr>
            <p:cNvPr id="740367" name="Text Box 15"/>
            <p:cNvSpPr txBox="1">
              <a:spLocks noChangeArrowheads="1"/>
            </p:cNvSpPr>
            <p:nvPr/>
          </p:nvSpPr>
          <p:spPr bwMode="auto">
            <a:xfrm>
              <a:off x="2423" y="941"/>
              <a:ext cx="315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2400" dirty="0">
                  <a:latin typeface="Tahoma"/>
                  <a:cs typeface="Tahoma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4291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E24D8-C53E-6F40-BCB7-801FD0923C36}" type="slidenum">
              <a:rPr lang="en-US"/>
              <a:pPr/>
              <a:t>6</a:t>
            </a:fld>
            <a:endParaRPr lang="en-US"/>
          </a:p>
        </p:txBody>
      </p:sp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Expressions</a:t>
            </a:r>
          </a:p>
        </p:txBody>
      </p:sp>
      <p:sp>
        <p:nvSpPr>
          <p:cNvPr id="741379" name="Text Box 3"/>
          <p:cNvSpPr txBox="1">
            <a:spLocks noChangeArrowheads="1"/>
          </p:cNvSpPr>
          <p:nvPr/>
        </p:nvSpPr>
        <p:spPr bwMode="auto">
          <a:xfrm>
            <a:off x="447675" y="1149698"/>
            <a:ext cx="78755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 charset="0"/>
              </a:rPr>
              <a:t>Operators:</a:t>
            </a:r>
          </a:p>
        </p:txBody>
      </p:sp>
      <p:sp>
        <p:nvSpPr>
          <p:cNvPr id="741380" name="Text Box 4"/>
          <p:cNvSpPr txBox="1">
            <a:spLocks noChangeArrowheads="1"/>
          </p:cNvSpPr>
          <p:nvPr/>
        </p:nvSpPr>
        <p:spPr bwMode="auto">
          <a:xfrm>
            <a:off x="1149350" y="1818234"/>
            <a:ext cx="5933535" cy="461665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data Op = Add | Sub | </a:t>
            </a:r>
            <a:r>
              <a:rPr lang="en-US" sz="2400" dirty="0" err="1">
                <a:solidFill>
                  <a:srgbClr val="000000"/>
                </a:solidFill>
                <a:latin typeface="Lucida Sans Typewriter"/>
                <a:cs typeface="Lucida Sans Typewriter"/>
              </a:rPr>
              <a:t>Mul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| </a:t>
            </a:r>
            <a:r>
              <a:rPr lang="en-US" sz="2400" dirty="0" err="1">
                <a:solidFill>
                  <a:srgbClr val="000000"/>
                </a:solidFill>
                <a:latin typeface="Lucida Sans Typewriter"/>
                <a:cs typeface="Lucida Sans Typewriter"/>
              </a:rPr>
              <a:t>Div</a:t>
            </a:r>
            <a:endParaRPr lang="en-US" sz="2400" dirty="0">
              <a:solidFill>
                <a:srgbClr val="000000"/>
              </a:solidFill>
              <a:latin typeface="Lucida Sans Typewriter"/>
              <a:cs typeface="Lucida Sans Typewriter"/>
            </a:endParaRPr>
          </a:p>
        </p:txBody>
      </p:sp>
      <p:sp>
        <p:nvSpPr>
          <p:cNvPr id="741382" name="Text Box 6"/>
          <p:cNvSpPr txBox="1">
            <a:spLocks noChangeArrowheads="1"/>
          </p:cNvSpPr>
          <p:nvPr/>
        </p:nvSpPr>
        <p:spPr bwMode="auto">
          <a:xfrm>
            <a:off x="447675" y="2486769"/>
            <a:ext cx="78755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 charset="0"/>
              </a:rPr>
              <a:t>Apply an operator:</a:t>
            </a:r>
          </a:p>
        </p:txBody>
      </p:sp>
      <p:sp>
        <p:nvSpPr>
          <p:cNvPr id="741384" name="Text Box 8"/>
          <p:cNvSpPr txBox="1">
            <a:spLocks noChangeArrowheads="1"/>
          </p:cNvSpPr>
          <p:nvPr/>
        </p:nvSpPr>
        <p:spPr bwMode="auto">
          <a:xfrm>
            <a:off x="1149351" y="3080965"/>
            <a:ext cx="7401034" cy="1938992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apply         :: Op 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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Sans Typewriter"/>
                <a:cs typeface="Lucida Sans Typewriter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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Sans Typewriter"/>
                <a:cs typeface="Lucida Sans Typewriter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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Sans Typewriter"/>
                <a:cs typeface="Lucida Sans Typewriter"/>
              </a:rPr>
              <a:t>Int</a:t>
            </a:r>
            <a:endParaRPr lang="en-US" sz="2400" dirty="0">
              <a:solidFill>
                <a:srgbClr val="000000"/>
              </a:solidFill>
              <a:latin typeface="Lucida Sans Typewriter"/>
              <a:cs typeface="Lucida Sans Typewrit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apply Add x y  = x + y</a:t>
            </a:r>
          </a:p>
          <a:p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apply Sub x y  = x - y</a:t>
            </a:r>
          </a:p>
          <a:p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apply </a:t>
            </a:r>
            <a:r>
              <a:rPr lang="en-US" sz="2400" dirty="0" err="1">
                <a:solidFill>
                  <a:srgbClr val="000000"/>
                </a:solidFill>
                <a:latin typeface="Lucida Sans Typewriter"/>
                <a:cs typeface="Lucida Sans Typewriter"/>
              </a:rPr>
              <a:t>Mul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x y  = x * y</a:t>
            </a:r>
          </a:p>
          <a:p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apply </a:t>
            </a:r>
            <a:r>
              <a:rPr lang="en-US" sz="2400" dirty="0" err="1">
                <a:solidFill>
                  <a:srgbClr val="000000"/>
                </a:solidFill>
                <a:latin typeface="Lucida Sans Typewriter"/>
                <a:cs typeface="Lucida Sans Typewriter"/>
              </a:rPr>
              <a:t>Div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x y  = x `div` y</a:t>
            </a:r>
          </a:p>
        </p:txBody>
      </p:sp>
    </p:spTree>
    <p:extLst>
      <p:ext uri="{BB962C8B-B14F-4D97-AF65-F5344CB8AC3E}">
        <p14:creationId xmlns:p14="http://schemas.microsoft.com/office/powerpoint/2010/main" val="2058279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2534B-E017-FE45-899D-D63FF35E06C1}" type="slidenum">
              <a:rPr lang="en-US"/>
              <a:pPr/>
              <a:t>7</a:t>
            </a:fld>
            <a:endParaRPr lang="en-US"/>
          </a:p>
        </p:txBody>
      </p:sp>
      <p:sp>
        <p:nvSpPr>
          <p:cNvPr id="750594" name="Text Box 2"/>
          <p:cNvSpPr txBox="1">
            <a:spLocks noChangeArrowheads="1"/>
          </p:cNvSpPr>
          <p:nvPr/>
        </p:nvSpPr>
        <p:spPr bwMode="auto">
          <a:xfrm>
            <a:off x="333376" y="304830"/>
            <a:ext cx="82470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 charset="0"/>
              </a:rPr>
              <a:t>Decide if the result of applying an operator to two positive natural numbers is another such:</a:t>
            </a:r>
          </a:p>
        </p:txBody>
      </p:sp>
      <p:sp>
        <p:nvSpPr>
          <p:cNvPr id="750595" name="Text Box 3"/>
          <p:cNvSpPr txBox="1">
            <a:spLocks noChangeArrowheads="1"/>
          </p:cNvSpPr>
          <p:nvPr/>
        </p:nvSpPr>
        <p:spPr bwMode="auto">
          <a:xfrm>
            <a:off x="1084263" y="1285195"/>
            <a:ext cx="7586482" cy="1938992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valid         :: Op 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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Sans Typewriter"/>
                <a:cs typeface="Lucida Sans Typewriter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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Sans Typewriter"/>
                <a:cs typeface="Lucida Sans Typewriter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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Sans Typewriter"/>
                <a:cs typeface="Lucida Sans Typewriter"/>
              </a:rPr>
              <a:t>Bool</a:t>
            </a:r>
            <a:endParaRPr lang="en-US" sz="2400" dirty="0">
              <a:solidFill>
                <a:srgbClr val="000000"/>
              </a:solidFill>
              <a:latin typeface="Lucida Sans Typewriter"/>
              <a:cs typeface="Lucida Sans Typewrit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valid Add _ _  = True</a:t>
            </a:r>
          </a:p>
          <a:p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valid Sub x y  = x &gt; y</a:t>
            </a:r>
          </a:p>
          <a:p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valid </a:t>
            </a:r>
            <a:r>
              <a:rPr lang="en-US" sz="2400" dirty="0" err="1">
                <a:solidFill>
                  <a:srgbClr val="000000"/>
                </a:solidFill>
                <a:latin typeface="Lucida Sans Typewriter"/>
                <a:cs typeface="Lucida Sans Typewriter"/>
              </a:rPr>
              <a:t>Mul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_ _  = True</a:t>
            </a:r>
          </a:p>
          <a:p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valid </a:t>
            </a:r>
            <a:r>
              <a:rPr lang="en-US" sz="2400" dirty="0" err="1">
                <a:solidFill>
                  <a:srgbClr val="000000"/>
                </a:solidFill>
                <a:latin typeface="Lucida Sans Typewriter"/>
                <a:cs typeface="Lucida Sans Typewriter"/>
              </a:rPr>
              <a:t>Div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x y  </a:t>
            </a:r>
            <a:r>
              <a:rPr lang="en-US" sz="24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x `mod` y == 0</a:t>
            </a:r>
          </a:p>
        </p:txBody>
      </p:sp>
      <p:sp>
        <p:nvSpPr>
          <p:cNvPr id="750596" name="Text Box 4"/>
          <p:cNvSpPr txBox="1">
            <a:spLocks noChangeArrowheads="1"/>
          </p:cNvSpPr>
          <p:nvPr/>
        </p:nvSpPr>
        <p:spPr bwMode="auto">
          <a:xfrm>
            <a:off x="333375" y="3464049"/>
            <a:ext cx="78755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 charset="0"/>
              </a:rPr>
              <a:t>Expressions:</a:t>
            </a:r>
          </a:p>
        </p:txBody>
      </p:sp>
      <p:sp>
        <p:nvSpPr>
          <p:cNvPr id="750597" name="Text Box 5"/>
          <p:cNvSpPr txBox="1">
            <a:spLocks noChangeArrowheads="1"/>
          </p:cNvSpPr>
          <p:nvPr/>
        </p:nvSpPr>
        <p:spPr bwMode="auto">
          <a:xfrm>
            <a:off x="1084263" y="4126856"/>
            <a:ext cx="7231667" cy="461665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data Expr = Val Int | App Op Expr Expr</a:t>
            </a:r>
          </a:p>
        </p:txBody>
      </p:sp>
    </p:spTree>
    <p:extLst>
      <p:ext uri="{BB962C8B-B14F-4D97-AF65-F5344CB8AC3E}">
        <p14:creationId xmlns:p14="http://schemas.microsoft.com/office/powerpoint/2010/main" val="689019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D4179-3765-1F4E-8634-2E3BFEB8F7F7}" type="slidenum">
              <a:rPr lang="en-US"/>
              <a:pPr/>
              <a:t>8</a:t>
            </a:fld>
            <a:endParaRPr lang="en-US"/>
          </a:p>
        </p:txBody>
      </p:sp>
      <p:sp>
        <p:nvSpPr>
          <p:cNvPr id="748546" name="Text Box 2"/>
          <p:cNvSpPr txBox="1">
            <a:spLocks noChangeArrowheads="1"/>
          </p:cNvSpPr>
          <p:nvPr/>
        </p:nvSpPr>
        <p:spPr bwMode="auto">
          <a:xfrm>
            <a:off x="212617" y="1352819"/>
            <a:ext cx="8782573" cy="1938992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eval</a:t>
            </a:r>
            <a:r>
              <a:rPr lang="en-US" sz="24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                :: </a:t>
            </a:r>
            <a:r>
              <a:rPr lang="en-US" sz="2400" dirty="0" err="1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Expr</a:t>
            </a:r>
            <a:r>
              <a:rPr lang="en-US" sz="24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</a:t>
            </a:r>
            <a:r>
              <a:rPr lang="en-US" sz="24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 [</a:t>
            </a:r>
            <a:r>
              <a:rPr lang="en-US" sz="2400" dirty="0" err="1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]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eval</a:t>
            </a:r>
            <a:r>
              <a:rPr lang="en-US" sz="24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 (Val n)      = [n | n &gt; 0]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eval</a:t>
            </a:r>
            <a:r>
              <a:rPr lang="en-US" sz="24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 (App o l r) = [apply o x y | x </a:t>
            </a:r>
            <a:r>
              <a:rPr lang="en-US" sz="2400" dirty="0" smtClean="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</a:t>
            </a:r>
            <a:r>
              <a:rPr lang="en-US" sz="24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eval</a:t>
            </a:r>
            <a:r>
              <a:rPr lang="en-US" sz="24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 l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                                , y </a:t>
            </a:r>
            <a:r>
              <a:rPr lang="en-US" sz="2400" dirty="0" smtClean="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</a:t>
            </a:r>
            <a:r>
              <a:rPr lang="en-US" sz="24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eval</a:t>
            </a:r>
            <a:r>
              <a:rPr lang="en-US" sz="24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 r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                                , valid o x y]</a:t>
            </a:r>
            <a:endParaRPr lang="en-US" sz="2400" dirty="0">
              <a:solidFill>
                <a:srgbClr val="000000"/>
              </a:solidFill>
              <a:latin typeface="Lucida Sans Typewriter"/>
              <a:cs typeface="Lucida Sans Typewriter"/>
            </a:endParaRPr>
          </a:p>
        </p:txBody>
      </p:sp>
      <p:sp>
        <p:nvSpPr>
          <p:cNvPr id="748547" name="Text Box 3"/>
          <p:cNvSpPr txBox="1">
            <a:spLocks noChangeArrowheads="1"/>
          </p:cNvSpPr>
          <p:nvPr/>
        </p:nvSpPr>
        <p:spPr bwMode="auto">
          <a:xfrm>
            <a:off x="320675" y="306020"/>
            <a:ext cx="83708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 charset="0"/>
              </a:rPr>
              <a:t>Return the overall value of an expression, provided that it is a positive natural number:</a:t>
            </a:r>
          </a:p>
        </p:txBody>
      </p:sp>
      <p:sp>
        <p:nvSpPr>
          <p:cNvPr id="748548" name="AutoShape 4"/>
          <p:cNvSpPr>
            <a:spLocks noChangeArrowheads="1"/>
          </p:cNvSpPr>
          <p:nvPr/>
        </p:nvSpPr>
        <p:spPr bwMode="auto">
          <a:xfrm>
            <a:off x="1119189" y="3896112"/>
            <a:ext cx="6904037" cy="1055608"/>
          </a:xfrm>
          <a:prstGeom prst="wedgeRoundRectCallout">
            <a:avLst>
              <a:gd name="adj1" fmla="val -21833"/>
              <a:gd name="adj2" fmla="val -9181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800">
                <a:latin typeface="Tahoma" charset="0"/>
              </a:rPr>
              <a:t>Either succeeds and returns a singleton list, or fails and returns the empty list.</a:t>
            </a:r>
          </a:p>
        </p:txBody>
      </p:sp>
    </p:spTree>
    <p:extLst>
      <p:ext uri="{BB962C8B-B14F-4D97-AF65-F5344CB8AC3E}">
        <p14:creationId xmlns:p14="http://schemas.microsoft.com/office/powerpoint/2010/main" val="2931409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C72C4-0454-974D-802F-75B4F432C2EF}" type="slidenum">
              <a:rPr lang="en-US"/>
              <a:pPr/>
              <a:t>9</a:t>
            </a:fld>
            <a:endParaRPr lang="en-US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Formalising The Problem</a:t>
            </a:r>
          </a:p>
        </p:txBody>
      </p:sp>
      <p:sp>
        <p:nvSpPr>
          <p:cNvPr id="753667" name="Text Box 3"/>
          <p:cNvSpPr txBox="1">
            <a:spLocks noChangeArrowheads="1"/>
          </p:cNvSpPr>
          <p:nvPr/>
        </p:nvSpPr>
        <p:spPr bwMode="auto">
          <a:xfrm>
            <a:off x="381001" y="1123980"/>
            <a:ext cx="80867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 charset="0"/>
              </a:rPr>
              <a:t>Return a list of all possible ways of choosing zero or more elements from a list:</a:t>
            </a:r>
          </a:p>
        </p:txBody>
      </p:sp>
      <p:sp>
        <p:nvSpPr>
          <p:cNvPr id="753668" name="Text Box 4"/>
          <p:cNvSpPr txBox="1">
            <a:spLocks noChangeArrowheads="1"/>
          </p:cNvSpPr>
          <p:nvPr/>
        </p:nvSpPr>
        <p:spPr bwMode="auto">
          <a:xfrm>
            <a:off x="1492250" y="2206378"/>
            <a:ext cx="4382780" cy="461665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choices :: [a] </a:t>
            </a: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 [[a]]</a:t>
            </a:r>
          </a:p>
        </p:txBody>
      </p:sp>
      <p:sp>
        <p:nvSpPr>
          <p:cNvPr id="753669" name="Text Box 5"/>
          <p:cNvSpPr txBox="1">
            <a:spLocks noChangeArrowheads="1"/>
          </p:cNvSpPr>
          <p:nvPr/>
        </p:nvSpPr>
        <p:spPr bwMode="auto">
          <a:xfrm>
            <a:off x="381001" y="2945160"/>
            <a:ext cx="80867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>
                <a:latin typeface="Tahoma" charset="0"/>
              </a:rPr>
              <a:t>For example:</a:t>
            </a:r>
          </a:p>
        </p:txBody>
      </p:sp>
      <p:sp>
        <p:nvSpPr>
          <p:cNvPr id="753670" name="Text Box 6"/>
          <p:cNvSpPr txBox="1">
            <a:spLocks noChangeArrowheads="1"/>
          </p:cNvSpPr>
          <p:nvPr/>
        </p:nvSpPr>
        <p:spPr bwMode="auto">
          <a:xfrm>
            <a:off x="1492250" y="3588455"/>
            <a:ext cx="4635404" cy="120032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&gt; choices [1,2]</a:t>
            </a:r>
          </a:p>
          <a:p>
            <a:endParaRPr lang="en-US" sz="2400">
              <a:solidFill>
                <a:srgbClr val="000000"/>
              </a:solidFill>
              <a:latin typeface="Lucida Sans Typewriter"/>
              <a:cs typeface="Lucida Sans Typewriter"/>
            </a:endParaRPr>
          </a:p>
          <a:p>
            <a:r>
              <a:rPr lang="en-US" sz="2400">
                <a:solidFill>
                  <a:srgbClr val="000000"/>
                </a:solidFill>
                <a:latin typeface="Lucida Sans Typewriter"/>
                <a:cs typeface="Lucida Sans Typewriter"/>
              </a:rPr>
              <a:t>[[],[1],[2],[1,2],[2,1]]</a:t>
            </a:r>
          </a:p>
        </p:txBody>
      </p:sp>
    </p:spTree>
    <p:extLst>
      <p:ext uri="{BB962C8B-B14F-4D97-AF65-F5344CB8AC3E}">
        <p14:creationId xmlns:p14="http://schemas.microsoft.com/office/powerpoint/2010/main" val="1880746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U_online_basis_19-03">
  <a:themeElements>
    <a:clrScheme name="Aangepast 7">
      <a:dk1>
        <a:srgbClr val="545454"/>
      </a:dk1>
      <a:lt1>
        <a:sysClr val="window" lastClr="FFFFFF"/>
      </a:lt1>
      <a:dk2>
        <a:srgbClr val="002B60"/>
      </a:dk2>
      <a:lt2>
        <a:srgbClr val="F0F0F0"/>
      </a:lt2>
      <a:accent1>
        <a:srgbClr val="A10058"/>
      </a:accent1>
      <a:accent2>
        <a:srgbClr val="66B010"/>
      </a:accent2>
      <a:accent3>
        <a:srgbClr val="ED9E0F"/>
      </a:accent3>
      <a:accent4>
        <a:srgbClr val="00A6D6"/>
      </a:accent4>
      <a:accent5>
        <a:srgbClr val="64C8E4"/>
      </a:accent5>
      <a:accent6>
        <a:srgbClr val="F2601C"/>
      </a:accent6>
      <a:hlink>
        <a:srgbClr val="4C1D7C"/>
      </a:hlink>
      <a:folHlink>
        <a:srgbClr val="00404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TU_online_basis_19-03.thmx</Template>
  <TotalTime>858</TotalTime>
  <Words>1392</Words>
  <Application>Microsoft Macintosh PowerPoint</Application>
  <PresentationFormat>On-screen Show (16:9)</PresentationFormat>
  <Paragraphs>254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TU_online_basis_19-03</vt:lpstr>
      <vt:lpstr>FP101x - Functional Programming</vt:lpstr>
      <vt:lpstr>What Is Countdown?</vt:lpstr>
      <vt:lpstr>Example</vt:lpstr>
      <vt:lpstr>Rules</vt:lpstr>
      <vt:lpstr>PowerPoint Presentation</vt:lpstr>
      <vt:lpstr>Evaluating Expressions</vt:lpstr>
      <vt:lpstr>PowerPoint Presentation</vt:lpstr>
      <vt:lpstr>PowerPoint Presentation</vt:lpstr>
      <vt:lpstr>Formalising The Problem</vt:lpstr>
      <vt:lpstr>PowerPoint Presentation</vt:lpstr>
      <vt:lpstr>Brute Force Solution</vt:lpstr>
      <vt:lpstr>PowerPoint Presentation</vt:lpstr>
      <vt:lpstr>PowerPoint Presentation</vt:lpstr>
      <vt:lpstr>How Fast Is It?</vt:lpstr>
      <vt:lpstr>Can We Do Better?</vt:lpstr>
      <vt:lpstr>Fusing Two Functions </vt:lpstr>
      <vt:lpstr>PowerPoint Presentation</vt:lpstr>
      <vt:lpstr>PowerPoint Presentation</vt:lpstr>
      <vt:lpstr>How Fast Is It Now?</vt:lpstr>
      <vt:lpstr>Can We Do Better?</vt:lpstr>
      <vt:lpstr>Exploiting Properties</vt:lpstr>
      <vt:lpstr>How Fast Is It Now?</vt:lpstr>
      <vt:lpstr>PowerPoint Presentation</vt:lpstr>
      <vt:lpstr>Happy Hacking!</vt:lpstr>
    </vt:vector>
  </TitlesOfParts>
  <Company>MultiMedia Services 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presentation</dc:title>
  <dc:creator>Roland van Roijen</dc:creator>
  <cp:lastModifiedBy>Georgi Khomeriki</cp:lastModifiedBy>
  <cp:revision>127</cp:revision>
  <dcterms:created xsi:type="dcterms:W3CDTF">2013-04-16T14:50:03Z</dcterms:created>
  <dcterms:modified xsi:type="dcterms:W3CDTF">2014-08-18T11:33:44Z</dcterms:modified>
</cp:coreProperties>
</file>