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68" r:id="rId28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5EB2E-AFFD-B843-B8FF-0384D4028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BDD7C-CEFC-2D4C-92B1-4F56C5E59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Types and Classes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1F421A-3AF4-A045-A4FA-A589F47A2C3E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28638" y="996554"/>
            <a:ext cx="8189912" cy="50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type of a tuple encodes its size: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198563" y="1583094"/>
            <a:ext cx="7231667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False,True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      ::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Bool,Bool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False,True,False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::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Bool,Bool,Bool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198564" y="3592516"/>
            <a:ext cx="7418387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,(False,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)) :: (Char,(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Bool,Char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))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(True,[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])  ::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,[Char])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93700" y="277148"/>
            <a:ext cx="1055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8638" y="3001566"/>
            <a:ext cx="8189912" cy="47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type of the components is unrestricted:</a:t>
            </a:r>
          </a:p>
        </p:txBody>
      </p:sp>
    </p:spTree>
    <p:extLst>
      <p:ext uri="{BB962C8B-B14F-4D97-AF65-F5344CB8AC3E}">
        <p14:creationId xmlns:p14="http://schemas.microsoft.com/office/powerpoint/2010/main" val="75569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6B6766B-6A60-2846-9824-B72F06E14B4B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Function Types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146175" y="1959151"/>
            <a:ext cx="4382780" cy="1304973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not    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isDigit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:: Char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74664" y="3414219"/>
            <a:ext cx="8226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In general: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474663" y="1118027"/>
            <a:ext cx="7916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 </a:t>
            </a:r>
            <a:r>
              <a:rPr lang="en-US" sz="2400" u="sng" dirty="0"/>
              <a:t>function</a:t>
            </a:r>
            <a:r>
              <a:rPr lang="en-US" sz="2400" dirty="0"/>
              <a:t> is a mapping from values of one type to values of another type: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1146175" y="3901708"/>
            <a:ext cx="7385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Tahoma"/>
                <a:cs typeface="Tahoma"/>
              </a:rPr>
              <a:t>t1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</a:t>
            </a:r>
            <a:r>
              <a:rPr lang="en-US" sz="2400" dirty="0">
                <a:latin typeface="Tahoma"/>
                <a:cs typeface="Tahoma"/>
              </a:rPr>
              <a:t> t2 is the type of functions that map values of type t1 to values to type t2.</a:t>
            </a:r>
          </a:p>
        </p:txBody>
      </p:sp>
    </p:spTree>
    <p:extLst>
      <p:ext uri="{BB962C8B-B14F-4D97-AF65-F5344CB8AC3E}">
        <p14:creationId xmlns:p14="http://schemas.microsoft.com/office/powerpoint/2010/main" val="113339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2A6E31E-2220-1C43-92D5-481435FD4FAD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41338" y="1221656"/>
            <a:ext cx="818991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arrow 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</a:t>
            </a:r>
            <a:r>
              <a:rPr kumimoji="1" lang="en-US" sz="2400" dirty="0">
                <a:latin typeface="Tahoma"/>
                <a:cs typeface="Tahoma"/>
              </a:rPr>
              <a:t> is typed at the keyboard as -&gt;</a:t>
            </a:r>
            <a:r>
              <a:rPr kumimoji="1" lang="en-US" sz="2400" dirty="0" smtClean="0">
                <a:latin typeface="Tahoma"/>
                <a:cs typeface="Tahoma"/>
              </a:rPr>
              <a:t>.</a:t>
            </a: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 smtClean="0">
                <a:latin typeface="Tahoma"/>
                <a:cs typeface="Tahoma"/>
              </a:rPr>
              <a:t>The argument and result types are unrestricted.  For example, functions with multiple arguments or results are possible using lists or tuples:</a:t>
            </a:r>
            <a:endParaRPr kumimoji="1" lang="en-US" sz="2400" dirty="0">
              <a:latin typeface="Tahoma"/>
              <a:cs typeface="Tahoma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393700" y="277148"/>
            <a:ext cx="1055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6629" name="Text Box 10"/>
          <p:cNvSpPr txBox="1">
            <a:spLocks noChangeArrowheads="1"/>
          </p:cNvSpPr>
          <p:nvPr/>
        </p:nvSpPr>
        <p:spPr bwMode="auto">
          <a:xfrm>
            <a:off x="1593850" y="2963587"/>
            <a:ext cx="5495465" cy="20497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add       ::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Int,Int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add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x,y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 =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x+y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zeroto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zeroto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n   = [0..n]</a:t>
            </a:r>
          </a:p>
        </p:txBody>
      </p:sp>
    </p:spTree>
    <p:extLst>
      <p:ext uri="{BB962C8B-B14F-4D97-AF65-F5344CB8AC3E}">
        <p14:creationId xmlns:p14="http://schemas.microsoft.com/office/powerpoint/2010/main" val="71227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403B20D-8358-8841-8D45-BFC9DD52210D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74663" y="1267646"/>
            <a:ext cx="83359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Functions with multiple arguments are also possible by returning </a:t>
            </a:r>
            <a:r>
              <a:rPr lang="en-US" sz="2400" u="sng" dirty="0"/>
              <a:t>functions as results</a:t>
            </a:r>
            <a:r>
              <a:rPr lang="en-US" sz="2400" dirty="0"/>
              <a:t>: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460501" y="2211307"/>
            <a:ext cx="5582177" cy="966418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add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sym typeface="Symbo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add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x y =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x+y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766765" y="3742333"/>
            <a:ext cx="6672142" cy="1328023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add</a:t>
            </a:r>
            <a:r>
              <a:rPr lang="ja-JP" altLang="en-US" sz="2400" dirty="0">
                <a:latin typeface="Tahoma"/>
                <a:cs typeface="Tahoma"/>
              </a:rPr>
              <a:t>’</a:t>
            </a:r>
            <a:r>
              <a:rPr lang="en-US" sz="2400" dirty="0">
                <a:latin typeface="Tahoma"/>
                <a:cs typeface="Tahoma"/>
              </a:rPr>
              <a:t> takes an integer x and returns a function </a:t>
            </a:r>
            <a:r>
              <a:rPr lang="en-US" sz="2400" u="sng" dirty="0">
                <a:latin typeface="Tahoma"/>
                <a:cs typeface="Tahoma"/>
              </a:rPr>
              <a:t>add</a:t>
            </a:r>
            <a:r>
              <a:rPr lang="ja-JP" altLang="en-US" sz="2400" u="sng" dirty="0">
                <a:latin typeface="Tahoma"/>
                <a:cs typeface="Tahoma"/>
              </a:rPr>
              <a:t>’</a:t>
            </a:r>
            <a:r>
              <a:rPr lang="en-US" sz="2400" u="sng" dirty="0">
                <a:latin typeface="Tahoma"/>
                <a:cs typeface="Tahoma"/>
              </a:rPr>
              <a:t> x</a:t>
            </a:r>
            <a:r>
              <a:rPr lang="en-US" sz="2400" dirty="0">
                <a:latin typeface="Tahoma"/>
                <a:cs typeface="Tahoma"/>
              </a:rPr>
              <a:t>.  In turn, this function takes an integer y and returns the result </a:t>
            </a:r>
            <a:r>
              <a:rPr lang="en-US" sz="2400" dirty="0" err="1">
                <a:latin typeface="Tahoma"/>
                <a:cs typeface="Tahoma"/>
              </a:rPr>
              <a:t>x+y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27654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Curried Functions</a:t>
            </a:r>
          </a:p>
        </p:txBody>
      </p:sp>
    </p:spTree>
    <p:extLst>
      <p:ext uri="{BB962C8B-B14F-4D97-AF65-F5344CB8AC3E}">
        <p14:creationId xmlns:p14="http://schemas.microsoft.com/office/powerpoint/2010/main" val="83765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162D8F7-BE7C-1049-9356-C06E541F799D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541339" y="1086994"/>
            <a:ext cx="8239125" cy="110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add and add</a:t>
            </a:r>
            <a:r>
              <a:rPr kumimoji="1" lang="ja-JP" altLang="en-US" sz="2400" dirty="0">
                <a:latin typeface="Tahoma"/>
                <a:cs typeface="Tahoma"/>
              </a:rPr>
              <a:t>’</a:t>
            </a:r>
            <a:r>
              <a:rPr kumimoji="1" lang="en-US" sz="2400" dirty="0">
                <a:latin typeface="Tahoma"/>
                <a:cs typeface="Tahoma"/>
              </a:rPr>
              <a:t> produce the same final result, but add takes its two arguments at the same time, whereas add</a:t>
            </a:r>
            <a:r>
              <a:rPr kumimoji="1" lang="ja-JP" altLang="en-US" sz="2400" dirty="0">
                <a:latin typeface="Tahoma"/>
                <a:cs typeface="Tahoma"/>
              </a:rPr>
              <a:t>’</a:t>
            </a:r>
            <a:r>
              <a:rPr kumimoji="1" lang="en-US" sz="2400" dirty="0">
                <a:latin typeface="Tahoma"/>
                <a:cs typeface="Tahoma"/>
              </a:rPr>
              <a:t> takes them one at a time: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93700" y="277148"/>
            <a:ext cx="1055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541338" y="3855198"/>
            <a:ext cx="801211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>
                <a:latin typeface="Tahoma"/>
                <a:cs typeface="Tahoma"/>
              </a:rPr>
              <a:t>Functions that take their arguments one at a time are called </a:t>
            </a:r>
            <a:r>
              <a:rPr kumimoji="1" lang="en-US" sz="2400" u="sng">
                <a:latin typeface="Tahoma"/>
                <a:cs typeface="Tahoma"/>
              </a:rPr>
              <a:t>curried</a:t>
            </a:r>
            <a:r>
              <a:rPr kumimoji="1" lang="en-US" sz="2400">
                <a:latin typeface="Tahoma"/>
                <a:cs typeface="Tahoma"/>
              </a:rPr>
              <a:t> functions, celebrating the work of Haskell Curry on such functions.</a:t>
            </a: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1522414" y="2390947"/>
            <a:ext cx="5025835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add  ::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Int,Int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sym typeface="Symbol" charset="0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 charset="0"/>
              <a:sym typeface="Symbol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add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sym typeface="Symbo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051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085346-906E-F448-8F01-717327BA9573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9699" name="Rectangle 1026"/>
          <p:cNvSpPr>
            <a:spLocks noChangeArrowheads="1"/>
          </p:cNvSpPr>
          <p:nvPr/>
        </p:nvSpPr>
        <p:spPr bwMode="auto">
          <a:xfrm>
            <a:off x="492126" y="415529"/>
            <a:ext cx="8239125" cy="75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Functions with more than two arguments can be curried by returning nested functions:</a:t>
            </a:r>
          </a:p>
        </p:txBody>
      </p:sp>
      <p:sp>
        <p:nvSpPr>
          <p:cNvPr id="29700" name="Text Box 1030"/>
          <p:cNvSpPr txBox="1">
            <a:spLocks noChangeArrowheads="1"/>
          </p:cNvSpPr>
          <p:nvPr/>
        </p:nvSpPr>
        <p:spPr bwMode="auto">
          <a:xfrm>
            <a:off x="917576" y="1386297"/>
            <a:ext cx="7586482" cy="966418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mult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  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sym typeface="Symbo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))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mult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x y z = x*y*z</a:t>
            </a:r>
          </a:p>
        </p:txBody>
      </p:sp>
      <p:sp>
        <p:nvSpPr>
          <p:cNvPr id="29701" name="AutoShape 1040"/>
          <p:cNvSpPr>
            <a:spLocks noChangeArrowheads="1"/>
          </p:cNvSpPr>
          <p:nvPr/>
        </p:nvSpPr>
        <p:spPr bwMode="auto">
          <a:xfrm>
            <a:off x="508000" y="3275359"/>
            <a:ext cx="8077200" cy="1736646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mult takes an integer x and returns a function </a:t>
            </a:r>
            <a:r>
              <a:rPr lang="en-US" sz="2400" u="sng">
                <a:latin typeface="Tahoma"/>
                <a:cs typeface="Tahoma"/>
              </a:rPr>
              <a:t>mult x</a:t>
            </a:r>
            <a:r>
              <a:rPr lang="en-US" sz="2400">
                <a:latin typeface="Tahoma"/>
                <a:cs typeface="Tahoma"/>
              </a:rPr>
              <a:t>, which in turn takes an integer y and returns a function </a:t>
            </a:r>
            <a:r>
              <a:rPr lang="en-US" sz="2400" u="sng">
                <a:latin typeface="Tahoma"/>
                <a:cs typeface="Tahoma"/>
              </a:rPr>
              <a:t>mult x y</a:t>
            </a:r>
            <a:r>
              <a:rPr lang="en-US" sz="2400">
                <a:latin typeface="Tahoma"/>
                <a:cs typeface="Tahoma"/>
              </a:rPr>
              <a:t>, which finally takes an integer z and returns the result x*y*z.</a:t>
            </a:r>
          </a:p>
        </p:txBody>
      </p:sp>
    </p:spTree>
    <p:extLst>
      <p:ext uri="{BB962C8B-B14F-4D97-AF65-F5344CB8AC3E}">
        <p14:creationId xmlns:p14="http://schemas.microsoft.com/office/powerpoint/2010/main" val="338606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04C5DA8-C639-6C4D-84E3-A823FAFBE1A6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Why is Currying Useful?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33389" y="1097140"/>
            <a:ext cx="82057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Curried functions are more flexible than functions on tuples, because useful functions can often be made by </a:t>
            </a:r>
            <a:r>
              <a:rPr lang="en-US" sz="2400" u="sng" dirty="0"/>
              <a:t>partially applying</a:t>
            </a:r>
            <a:r>
              <a:rPr lang="en-US" sz="2400" dirty="0"/>
              <a:t> a curried function.</a:t>
            </a:r>
          </a:p>
          <a:p>
            <a:endParaRPr lang="en-US" sz="2400" dirty="0"/>
          </a:p>
          <a:p>
            <a:r>
              <a:rPr lang="en-US" sz="2400" dirty="0"/>
              <a:t>For example: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446214" y="3082508"/>
            <a:ext cx="4575175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add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1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take 5 :: 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drop 5 :: 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5307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69C79E7-CAB7-F94B-B716-B452B58DC51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Currying Conventions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6" y="2223911"/>
            <a:ext cx="7388225" cy="477441"/>
          </a:xfrm>
        </p:spPr>
        <p:txBody>
          <a:bodyPr>
            <a:normAutofit/>
          </a:bodyPr>
          <a:lstStyle/>
          <a:p>
            <a:r>
              <a:rPr lang="en-US" dirty="0">
                <a:latin typeface="Tahoma"/>
                <a:cs typeface="Tahoma"/>
              </a:rPr>
              <a:t>The arrow </a:t>
            </a:r>
            <a:r>
              <a:rPr lang="en-US" dirty="0">
                <a:latin typeface="Tahoma"/>
                <a:cs typeface="Tahoma"/>
                <a:sym typeface="Symbol" charset="0"/>
              </a:rPr>
              <a:t></a:t>
            </a:r>
            <a:r>
              <a:rPr lang="en-US" dirty="0">
                <a:latin typeface="Tahoma"/>
                <a:cs typeface="Tahoma"/>
              </a:rPr>
              <a:t> associates to the </a:t>
            </a:r>
            <a:r>
              <a:rPr lang="en-US" u="sng" dirty="0">
                <a:latin typeface="Tahoma"/>
                <a:cs typeface="Tahoma"/>
              </a:rPr>
              <a:t>right</a:t>
            </a:r>
            <a:r>
              <a:rPr lang="en-US" dirty="0">
                <a:latin typeface="Tahoma"/>
                <a:cs typeface="Tahoma"/>
              </a:rPr>
              <a:t>.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590676" y="3038624"/>
            <a:ext cx="4433876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</a:p>
        </p:txBody>
      </p:sp>
      <p:sp>
        <p:nvSpPr>
          <p:cNvPr id="31750" name="Text Box 13"/>
          <p:cNvSpPr txBox="1">
            <a:spLocks noChangeArrowheads="1"/>
          </p:cNvSpPr>
          <p:nvPr/>
        </p:nvSpPr>
        <p:spPr bwMode="auto">
          <a:xfrm>
            <a:off x="463551" y="1165428"/>
            <a:ext cx="8386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To avoid excess parentheses when using curried functions, two simple conventions are adopted:</a:t>
            </a:r>
          </a:p>
        </p:txBody>
      </p:sp>
      <p:sp>
        <p:nvSpPr>
          <p:cNvPr id="31751" name="AutoShape 14"/>
          <p:cNvSpPr>
            <a:spLocks noChangeArrowheads="1"/>
          </p:cNvSpPr>
          <p:nvPr/>
        </p:nvSpPr>
        <p:spPr bwMode="auto">
          <a:xfrm>
            <a:off x="1358900" y="4256486"/>
            <a:ext cx="5824538" cy="510778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Means </a:t>
            </a:r>
            <a:r>
              <a:rPr lang="en-US" sz="2400" dirty="0" err="1">
                <a:latin typeface="Tahoma"/>
                <a:cs typeface="Tahoma"/>
              </a:rPr>
              <a:t>Int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</a:t>
            </a:r>
            <a:r>
              <a:rPr lang="en-US" sz="2400" dirty="0">
                <a:latin typeface="Tahoma"/>
                <a:cs typeface="Tahoma"/>
              </a:rPr>
              <a:t> (</a:t>
            </a:r>
            <a:r>
              <a:rPr lang="en-US" sz="2400" dirty="0" err="1">
                <a:latin typeface="Tahoma"/>
                <a:cs typeface="Tahoma"/>
              </a:rPr>
              <a:t>Int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</a:t>
            </a:r>
            <a:r>
              <a:rPr lang="en-US" sz="2400" dirty="0">
                <a:latin typeface="Tahoma"/>
                <a:cs typeface="Tahoma"/>
              </a:rPr>
              <a:t> (</a:t>
            </a:r>
            <a:r>
              <a:rPr lang="en-US" sz="2400" dirty="0" err="1">
                <a:latin typeface="Tahoma"/>
                <a:cs typeface="Tahoma"/>
              </a:rPr>
              <a:t>Int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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dirty="0" err="1">
                <a:latin typeface="Tahoma"/>
                <a:cs typeface="Tahoma"/>
              </a:rPr>
              <a:t>Int</a:t>
            </a:r>
            <a:r>
              <a:rPr lang="en-US" sz="2400" dirty="0">
                <a:latin typeface="Tahoma"/>
                <a:cs typeface="Tahoma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98250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3E9B65-F1F4-C04F-A056-99872342AD5A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49275" y="389335"/>
            <a:ext cx="8178800" cy="80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As a consequence, it is then natural for function application to associate to the </a:t>
            </a:r>
            <a:r>
              <a:rPr kumimoji="1" lang="en-US" sz="2400" u="sng" dirty="0">
                <a:latin typeface="Tahoma"/>
                <a:cs typeface="Tahoma"/>
              </a:rPr>
              <a:t>left</a:t>
            </a:r>
            <a:r>
              <a:rPr kumimoji="1"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681163" y="1674299"/>
            <a:ext cx="2039140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mult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x y z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1409701" y="2958303"/>
            <a:ext cx="4016375" cy="510778"/>
          </a:xfrm>
          <a:prstGeom prst="wedgeRoundRectCallout">
            <a:avLst>
              <a:gd name="adj1" fmla="val -26009"/>
              <a:gd name="adj2" fmla="val -18137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Means ((</a:t>
            </a:r>
            <a:r>
              <a:rPr lang="en-US" sz="2400" dirty="0" err="1">
                <a:latin typeface="Tahoma"/>
                <a:cs typeface="Tahoma"/>
              </a:rPr>
              <a:t>mult</a:t>
            </a:r>
            <a:r>
              <a:rPr lang="en-US" sz="2400" dirty="0">
                <a:latin typeface="Tahoma"/>
                <a:cs typeface="Tahoma"/>
              </a:rPr>
              <a:t> x) y) z.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495301" y="3932664"/>
            <a:ext cx="8302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Unless </a:t>
            </a:r>
            <a:r>
              <a:rPr lang="en-US" sz="2400" dirty="0" err="1"/>
              <a:t>tupling</a:t>
            </a:r>
            <a:r>
              <a:rPr lang="en-US" sz="2400" dirty="0"/>
              <a:t> is explicitly required, all functions in Haskell are normally defined in curried form.</a:t>
            </a:r>
          </a:p>
        </p:txBody>
      </p:sp>
    </p:spTree>
    <p:extLst>
      <p:ext uri="{BB962C8B-B14F-4D97-AF65-F5344CB8AC3E}">
        <p14:creationId xmlns:p14="http://schemas.microsoft.com/office/powerpoint/2010/main" val="262634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2B29BF7-0CC4-CD40-99C9-AD517EFC0467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Polymorphic Functions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14338" y="1192636"/>
            <a:ext cx="8145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Tahoma"/>
                <a:cs typeface="Tahoma"/>
              </a:rPr>
              <a:t>A function is called </a:t>
            </a:r>
            <a:r>
              <a:rPr lang="en-US" sz="2400" u="sng" dirty="0">
                <a:latin typeface="Tahoma"/>
                <a:cs typeface="Tahoma"/>
              </a:rPr>
              <a:t>polymorphic</a:t>
            </a:r>
            <a:r>
              <a:rPr lang="en-US" sz="2400" dirty="0">
                <a:latin typeface="Tahoma"/>
                <a:cs typeface="Tahoma"/>
              </a:rPr>
              <a:t> (</a:t>
            </a:r>
            <a:r>
              <a:rPr lang="ja-JP" altLang="en-US" sz="2400" dirty="0">
                <a:latin typeface="Tahoma"/>
                <a:cs typeface="Tahoma"/>
              </a:rPr>
              <a:t>“</a:t>
            </a:r>
            <a:r>
              <a:rPr lang="en-US" sz="2400" dirty="0">
                <a:latin typeface="Tahoma"/>
                <a:cs typeface="Tahoma"/>
              </a:rPr>
              <a:t>of many forms</a:t>
            </a:r>
            <a:r>
              <a:rPr lang="ja-JP" altLang="en-US" sz="2400" dirty="0">
                <a:latin typeface="Tahoma"/>
                <a:cs typeface="Tahoma"/>
              </a:rPr>
              <a:t>”</a:t>
            </a:r>
            <a:r>
              <a:rPr lang="en-US" sz="2400" dirty="0">
                <a:latin typeface="Tahoma"/>
                <a:cs typeface="Tahoma"/>
              </a:rPr>
              <a:t>) if its type contains one or more type variables.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471614" y="2346872"/>
            <a:ext cx="3826438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length :: [a]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1103313" y="3825620"/>
            <a:ext cx="6938962" cy="919401"/>
          </a:xfrm>
          <a:prstGeom prst="wedgeRoundRectCallout">
            <a:avLst>
              <a:gd name="adj1" fmla="val -29912"/>
              <a:gd name="adj2" fmla="val -13922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for any type a, length takes a list of values of type a and returns an integer.</a:t>
            </a:r>
          </a:p>
        </p:txBody>
      </p:sp>
    </p:spTree>
    <p:extLst>
      <p:ext uri="{BB962C8B-B14F-4D97-AF65-F5344CB8AC3E}">
        <p14:creationId xmlns:p14="http://schemas.microsoft.com/office/powerpoint/2010/main" val="358034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F290138-61ED-5E42-BB21-0493D6B1C106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What is a Type?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68314" y="1360821"/>
            <a:ext cx="8213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 </a:t>
            </a:r>
            <a:r>
              <a:rPr lang="en-US" sz="2400" u="sng" dirty="0"/>
              <a:t>type</a:t>
            </a:r>
            <a:r>
              <a:rPr lang="en-US" sz="2400" dirty="0"/>
              <a:t> is a name for a collection of related values.  For example, in Haskell the basic type</a:t>
            </a:r>
          </a:p>
        </p:txBody>
      </p:sp>
      <p:grpSp>
        <p:nvGrpSpPr>
          <p:cNvPr id="16389" name="Group 52"/>
          <p:cNvGrpSpPr>
            <a:grpSpLocks/>
          </p:cNvGrpSpPr>
          <p:nvPr/>
        </p:nvGrpSpPr>
        <p:grpSpPr bwMode="auto">
          <a:xfrm>
            <a:off x="1612900" y="4118730"/>
            <a:ext cx="3201988" cy="461963"/>
            <a:chOff x="1016" y="3487"/>
            <a:chExt cx="2017" cy="388"/>
          </a:xfrm>
          <a:solidFill>
            <a:srgbClr val="FFFFFF"/>
          </a:solidFill>
        </p:grpSpPr>
        <p:sp>
          <p:nvSpPr>
            <p:cNvPr id="16392" name="Text Box 37"/>
            <p:cNvSpPr txBox="1">
              <a:spLocks noChangeArrowheads="1"/>
            </p:cNvSpPr>
            <p:nvPr/>
          </p:nvSpPr>
          <p:spPr bwMode="auto">
            <a:xfrm>
              <a:off x="2449" y="3487"/>
              <a:ext cx="584" cy="388"/>
            </a:xfrm>
            <a:prstGeom prst="rect">
              <a:avLst/>
            </a:prstGeom>
            <a:grpFill/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True</a:t>
              </a:r>
            </a:p>
          </p:txBody>
        </p:sp>
        <p:sp>
          <p:nvSpPr>
            <p:cNvPr id="16393" name="Text Box 39"/>
            <p:cNvSpPr txBox="1">
              <a:spLocks noChangeArrowheads="1"/>
            </p:cNvSpPr>
            <p:nvPr/>
          </p:nvSpPr>
          <p:spPr bwMode="auto">
            <a:xfrm>
              <a:off x="1016" y="3487"/>
              <a:ext cx="700" cy="388"/>
            </a:xfrm>
            <a:prstGeom prst="rect">
              <a:avLst/>
            </a:prstGeom>
            <a:grpFill/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Lucida Sans Typewriter" charset="0"/>
                </a:rPr>
                <a:t>False</a:t>
              </a:r>
            </a:p>
          </p:txBody>
        </p:sp>
      </p:grpSp>
      <p:sp>
        <p:nvSpPr>
          <p:cNvPr id="16390" name="Text Box 44"/>
          <p:cNvSpPr txBox="1">
            <a:spLocks noChangeArrowheads="1"/>
          </p:cNvSpPr>
          <p:nvPr/>
        </p:nvSpPr>
        <p:spPr bwMode="auto">
          <a:xfrm>
            <a:off x="1613222" y="2499048"/>
            <a:ext cx="926456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16391" name="Text Box 50"/>
          <p:cNvSpPr txBox="1">
            <a:spLocks noChangeArrowheads="1"/>
          </p:cNvSpPr>
          <p:nvPr/>
        </p:nvSpPr>
        <p:spPr bwMode="auto">
          <a:xfrm>
            <a:off x="468314" y="3259485"/>
            <a:ext cx="7780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contains the two logical values:</a:t>
            </a:r>
          </a:p>
        </p:txBody>
      </p:sp>
    </p:spTree>
    <p:extLst>
      <p:ext uri="{BB962C8B-B14F-4D97-AF65-F5344CB8AC3E}">
        <p14:creationId xmlns:p14="http://schemas.microsoft.com/office/powerpoint/2010/main" val="80995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261C610-91A4-0F42-8986-9FC13DE5E252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541339" y="953031"/>
            <a:ext cx="8239125" cy="8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Type variables can be instantiated to different types in different circumstances: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69888" y="249765"/>
            <a:ext cx="1055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541339" y="4194656"/>
            <a:ext cx="8239125" cy="71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Type variables must begin with a lower-case letter, and are usually named a, b, c, etc.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671638" y="1890139"/>
            <a:ext cx="4079061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length 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False,True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2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length [1,2,3,4]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4</a:t>
            </a:r>
            <a:endParaRPr lang="en-US" sz="2400" dirty="0">
              <a:solidFill>
                <a:srgbClr val="000000"/>
              </a:solidFill>
              <a:latin typeface="Lucida Sans Typewriter" charset="0"/>
              <a:sym typeface="Symbol" charset="0"/>
            </a:endParaRPr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6632576" y="1886044"/>
            <a:ext cx="1774825" cy="51077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a = </a:t>
            </a:r>
            <a:r>
              <a:rPr lang="en-US" sz="2400" dirty="0" err="1">
                <a:latin typeface="Tahoma"/>
                <a:cs typeface="Tahoma"/>
              </a:rPr>
              <a:t>Bool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34824" name="AutoShape 7"/>
          <p:cNvSpPr>
            <a:spLocks noChangeArrowheads="1"/>
          </p:cNvSpPr>
          <p:nvPr/>
        </p:nvSpPr>
        <p:spPr bwMode="auto">
          <a:xfrm>
            <a:off x="6632576" y="3297632"/>
            <a:ext cx="1774825" cy="510778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a = </a:t>
            </a:r>
            <a:r>
              <a:rPr lang="en-US" sz="2400" dirty="0" err="1">
                <a:latin typeface="Tahoma"/>
                <a:cs typeface="Tahoma"/>
              </a:rPr>
              <a:t>Int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1671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C0DFDCC-9E6B-DF4F-A0C6-1A8AD5B47E9A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5843" name="Rectangle 2050"/>
          <p:cNvSpPr>
            <a:spLocks noChangeArrowheads="1"/>
          </p:cNvSpPr>
          <p:nvPr/>
        </p:nvSpPr>
        <p:spPr bwMode="auto">
          <a:xfrm>
            <a:off x="430214" y="417910"/>
            <a:ext cx="8239125" cy="78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Many of the functions defined in the standard prelude are polymorphic.  For example: </a:t>
            </a:r>
          </a:p>
        </p:txBody>
      </p:sp>
      <p:sp>
        <p:nvSpPr>
          <p:cNvPr id="35844" name="Text Box 2051"/>
          <p:cNvSpPr txBox="1">
            <a:spLocks noChangeArrowheads="1"/>
          </p:cNvSpPr>
          <p:nvPr/>
        </p:nvSpPr>
        <p:spPr bwMode="auto">
          <a:xfrm>
            <a:off x="1655764" y="1775927"/>
            <a:ext cx="5470525" cy="2763834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fst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::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head :: [a]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take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[a]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zip  :: [a]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[b]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)]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id   :: a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24024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B2B6055-2704-F84E-A3A5-351A87B203DB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Overloaded Functions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14338" y="1123627"/>
            <a:ext cx="8145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 polymorphic function is called </a:t>
            </a:r>
            <a:r>
              <a:rPr lang="en-US" sz="2400" u="sng" dirty="0"/>
              <a:t>overloaded</a:t>
            </a:r>
            <a:r>
              <a:rPr lang="en-US" sz="2400" dirty="0"/>
              <a:t> if its type contains one or more class constraints.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458914" y="2379018"/>
            <a:ext cx="4501052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sum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a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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[a]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a</a:t>
            </a:r>
          </a:p>
        </p:txBody>
      </p:sp>
      <p:sp>
        <p:nvSpPr>
          <p:cNvPr id="36870" name="AutoShape 5"/>
          <p:cNvSpPr>
            <a:spLocks noChangeArrowheads="1"/>
          </p:cNvSpPr>
          <p:nvPr/>
        </p:nvSpPr>
        <p:spPr bwMode="auto">
          <a:xfrm>
            <a:off x="981075" y="3529434"/>
            <a:ext cx="5322888" cy="1328023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for any numeric type a, sum takes a list of values of type a and returns a value of type a.</a:t>
            </a:r>
          </a:p>
        </p:txBody>
      </p:sp>
    </p:spTree>
    <p:extLst>
      <p:ext uri="{BB962C8B-B14F-4D97-AF65-F5344CB8AC3E}">
        <p14:creationId xmlns:p14="http://schemas.microsoft.com/office/powerpoint/2010/main" val="168680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D50CAF0-68A4-5E41-BCB6-06F453025A6C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41339" y="859195"/>
            <a:ext cx="8239125" cy="8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Constrained type variables can be instantiated to any types that satisfy the constraints: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69888" y="249765"/>
            <a:ext cx="1055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549400" y="1789074"/>
            <a:ext cx="3708167" cy="3336298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sum [1,2,3]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6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sum [1.1,2.2,3.3]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6.6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sum [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ERROR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6029326" y="3894545"/>
            <a:ext cx="2530475" cy="919401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Char is not a numeric type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6407151" y="1825368"/>
            <a:ext cx="1774825" cy="510778"/>
          </a:xfrm>
          <a:prstGeom prst="wedgeRoundRectCallout">
            <a:avLst>
              <a:gd name="adj1" fmla="val -100718"/>
              <a:gd name="adj2" fmla="val -630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a = </a:t>
            </a:r>
            <a:r>
              <a:rPr lang="en-US" sz="2400" dirty="0" err="1">
                <a:latin typeface="Tahoma"/>
                <a:cs typeface="Tahoma"/>
              </a:rPr>
              <a:t>Int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407151" y="2999186"/>
            <a:ext cx="1774825" cy="510778"/>
          </a:xfrm>
          <a:prstGeom prst="wedgeRoundRectCallout">
            <a:avLst>
              <a:gd name="adj1" fmla="val -100894"/>
              <a:gd name="adj2" fmla="val -152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a = Float</a:t>
            </a:r>
          </a:p>
        </p:txBody>
      </p:sp>
    </p:spTree>
    <p:extLst>
      <p:ext uri="{BB962C8B-B14F-4D97-AF65-F5344CB8AC3E}">
        <p14:creationId xmlns:p14="http://schemas.microsoft.com/office/powerpoint/2010/main" val="1424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58B48AF-2064-BA42-9FFB-DB9EF48BDD59}" type="slidenum">
              <a:rPr lang="en-US" sz="1400"/>
              <a:pPr/>
              <a:t>24</a:t>
            </a:fld>
            <a:endParaRPr lang="en-US" sz="1400"/>
          </a:p>
        </p:txBody>
      </p:sp>
      <p:grpSp>
        <p:nvGrpSpPr>
          <p:cNvPr id="38915" name="Group 21"/>
          <p:cNvGrpSpPr>
            <a:grpSpLocks/>
          </p:cNvGrpSpPr>
          <p:nvPr/>
        </p:nvGrpSpPr>
        <p:grpSpPr bwMode="auto">
          <a:xfrm>
            <a:off x="1501776" y="1056438"/>
            <a:ext cx="3725861" cy="1595438"/>
            <a:chOff x="957" y="967"/>
            <a:chExt cx="2347" cy="1340"/>
          </a:xfrm>
        </p:grpSpPr>
        <p:grpSp>
          <p:nvGrpSpPr>
            <p:cNvPr id="38919" name="Group 18"/>
            <p:cNvGrpSpPr>
              <a:grpSpLocks/>
            </p:cNvGrpSpPr>
            <p:nvPr/>
          </p:nvGrpSpPr>
          <p:grpSpPr bwMode="auto">
            <a:xfrm>
              <a:off x="957" y="967"/>
              <a:ext cx="2347" cy="439"/>
              <a:chOff x="957" y="928"/>
              <a:chExt cx="2347" cy="439"/>
            </a:xfrm>
          </p:grpSpPr>
          <p:sp>
            <p:nvSpPr>
              <p:cNvPr id="38926" name="Text Box 8"/>
              <p:cNvSpPr txBox="1">
                <a:spLocks noChangeArrowheads="1"/>
              </p:cNvSpPr>
              <p:nvPr/>
            </p:nvSpPr>
            <p:spPr bwMode="auto">
              <a:xfrm>
                <a:off x="957" y="957"/>
                <a:ext cx="467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 err="1">
                    <a:solidFill>
                      <a:srgbClr val="000000"/>
                    </a:solidFill>
                    <a:latin typeface="Lucida Sans Typewriter" charset="0"/>
                  </a:rPr>
                  <a:t>Num</a:t>
                </a:r>
                <a:endParaRPr lang="en-US" sz="2400" dirty="0">
                  <a:solidFill>
                    <a:srgbClr val="000000"/>
                  </a:solidFill>
                  <a:latin typeface="Lucida Sans Typewriter" charset="0"/>
                </a:endParaRPr>
              </a:p>
            </p:txBody>
          </p:sp>
          <p:sp>
            <p:nvSpPr>
              <p:cNvPr id="38927" name="Text Box 9"/>
              <p:cNvSpPr txBox="1">
                <a:spLocks noChangeArrowheads="1"/>
              </p:cNvSpPr>
              <p:nvPr/>
            </p:nvSpPr>
            <p:spPr bwMode="auto">
              <a:xfrm>
                <a:off x="1539" y="928"/>
                <a:ext cx="1765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Numeric types</a:t>
                </a:r>
              </a:p>
            </p:txBody>
          </p:sp>
        </p:grpSp>
        <p:grpSp>
          <p:nvGrpSpPr>
            <p:cNvPr id="38920" name="Group 19"/>
            <p:cNvGrpSpPr>
              <a:grpSpLocks/>
            </p:cNvGrpSpPr>
            <p:nvPr/>
          </p:nvGrpSpPr>
          <p:grpSpPr bwMode="auto">
            <a:xfrm>
              <a:off x="957" y="1417"/>
              <a:ext cx="2311" cy="439"/>
              <a:chOff x="957" y="1433"/>
              <a:chExt cx="2311" cy="439"/>
            </a:xfrm>
          </p:grpSpPr>
          <p:sp>
            <p:nvSpPr>
              <p:cNvPr id="38924" name="Text Box 4"/>
              <p:cNvSpPr txBox="1">
                <a:spLocks noChangeArrowheads="1"/>
              </p:cNvSpPr>
              <p:nvPr/>
            </p:nvSpPr>
            <p:spPr bwMode="auto">
              <a:xfrm>
                <a:off x="957" y="1446"/>
                <a:ext cx="350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000000"/>
                    </a:solidFill>
                    <a:latin typeface="Lucida Sans Typewriter" charset="0"/>
                  </a:rPr>
                  <a:t>Eq</a:t>
                </a:r>
              </a:p>
            </p:txBody>
          </p:sp>
          <p:sp>
            <p:nvSpPr>
              <p:cNvPr id="38925" name="Text Box 10"/>
              <p:cNvSpPr txBox="1">
                <a:spLocks noChangeArrowheads="1"/>
              </p:cNvSpPr>
              <p:nvPr/>
            </p:nvSpPr>
            <p:spPr bwMode="auto">
              <a:xfrm>
                <a:off x="1539" y="1433"/>
                <a:ext cx="1729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Equality types</a:t>
                </a:r>
              </a:p>
            </p:txBody>
          </p:sp>
        </p:grpSp>
        <p:grpSp>
          <p:nvGrpSpPr>
            <p:cNvPr id="38921" name="Group 20"/>
            <p:cNvGrpSpPr>
              <a:grpSpLocks/>
            </p:cNvGrpSpPr>
            <p:nvPr/>
          </p:nvGrpSpPr>
          <p:grpSpPr bwMode="auto">
            <a:xfrm>
              <a:off x="957" y="1868"/>
              <a:ext cx="2333" cy="439"/>
              <a:chOff x="957" y="1907"/>
              <a:chExt cx="2333" cy="439"/>
            </a:xfrm>
          </p:grpSpPr>
          <p:sp>
            <p:nvSpPr>
              <p:cNvPr id="38922" name="Text Box 5"/>
              <p:cNvSpPr txBox="1">
                <a:spLocks noChangeArrowheads="1"/>
              </p:cNvSpPr>
              <p:nvPr/>
            </p:nvSpPr>
            <p:spPr bwMode="auto">
              <a:xfrm>
                <a:off x="957" y="1936"/>
                <a:ext cx="467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000000"/>
                    </a:solidFill>
                    <a:latin typeface="Lucida Sans Typewriter" charset="0"/>
                  </a:rPr>
                  <a:t>Ord</a:t>
                </a:r>
              </a:p>
            </p:txBody>
          </p:sp>
          <p:sp>
            <p:nvSpPr>
              <p:cNvPr id="38923" name="Text Box 11"/>
              <p:cNvSpPr txBox="1">
                <a:spLocks noChangeArrowheads="1"/>
              </p:cNvSpPr>
              <p:nvPr/>
            </p:nvSpPr>
            <p:spPr bwMode="auto">
              <a:xfrm>
                <a:off x="1539" y="1907"/>
                <a:ext cx="1751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-  Ordered types</a:t>
                </a:r>
              </a:p>
            </p:txBody>
          </p:sp>
        </p:grpSp>
      </p:grpSp>
      <p:sp>
        <p:nvSpPr>
          <p:cNvPr id="38916" name="Rectangle 14"/>
          <p:cNvSpPr>
            <a:spLocks noChangeArrowheads="1"/>
          </p:cNvSpPr>
          <p:nvPr/>
        </p:nvSpPr>
        <p:spPr bwMode="auto">
          <a:xfrm>
            <a:off x="430214" y="417910"/>
            <a:ext cx="8510587" cy="5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Haskell has a number of type classes, including:</a:t>
            </a:r>
          </a:p>
        </p:txBody>
      </p:sp>
      <p:sp>
        <p:nvSpPr>
          <p:cNvPr id="38917" name="Rectangle 16"/>
          <p:cNvSpPr>
            <a:spLocks noChangeArrowheads="1"/>
          </p:cNvSpPr>
          <p:nvPr/>
        </p:nvSpPr>
        <p:spPr bwMode="auto">
          <a:xfrm>
            <a:off x="430214" y="2827428"/>
            <a:ext cx="8510587" cy="43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8918" name="Text Box 17"/>
          <p:cNvSpPr txBox="1">
            <a:spLocks noChangeArrowheads="1"/>
          </p:cNvSpPr>
          <p:nvPr/>
        </p:nvSpPr>
        <p:spPr bwMode="auto">
          <a:xfrm>
            <a:off x="1503363" y="3432823"/>
            <a:ext cx="5686227" cy="158197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(+)  :: Num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(==) :: Eq a 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</a:t>
            </a:r>
          </a:p>
          <a:p>
            <a:pPr>
              <a:lnSpc>
                <a:spcPct val="8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(&lt;)  :: Ord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</a:t>
            </a:r>
          </a:p>
        </p:txBody>
      </p:sp>
    </p:spTree>
    <p:extLst>
      <p:ext uri="{BB962C8B-B14F-4D97-AF65-F5344CB8AC3E}">
        <p14:creationId xmlns:p14="http://schemas.microsoft.com/office/powerpoint/2010/main" val="187495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E6AABF-9CD3-8447-9799-08D2D7FE773C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Exercises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830388" y="1645124"/>
            <a:ext cx="4509167" cy="34163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[(False,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0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),(True,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1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)]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([False,True],[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0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1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])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[tail,init,reverse]</a:t>
            </a:r>
          </a:p>
        </p:txBody>
      </p:sp>
      <p:grpSp>
        <p:nvGrpSpPr>
          <p:cNvPr id="40965" name="Group 9"/>
          <p:cNvGrpSpPr>
            <a:grpSpLocks/>
          </p:cNvGrpSpPr>
          <p:nvPr/>
        </p:nvGrpSpPr>
        <p:grpSpPr bwMode="auto">
          <a:xfrm>
            <a:off x="401638" y="1065610"/>
            <a:ext cx="8129588" cy="522684"/>
            <a:chOff x="253" y="802"/>
            <a:chExt cx="5121" cy="439"/>
          </a:xfrm>
        </p:grpSpPr>
        <p:sp>
          <p:nvSpPr>
            <p:cNvPr id="40966" name="Text Box 3"/>
            <p:cNvSpPr txBox="1">
              <a:spLocks noChangeArrowheads="1"/>
            </p:cNvSpPr>
            <p:nvPr/>
          </p:nvSpPr>
          <p:spPr bwMode="auto">
            <a:xfrm>
              <a:off x="675" y="802"/>
              <a:ext cx="4699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dirty="0"/>
                <a:t>What are the types of the following values?</a:t>
              </a:r>
            </a:p>
          </p:txBody>
        </p:sp>
        <p:sp>
          <p:nvSpPr>
            <p:cNvPr id="40967" name="Text Box 6"/>
            <p:cNvSpPr txBox="1">
              <a:spLocks noChangeArrowheads="1"/>
            </p:cNvSpPr>
            <p:nvPr/>
          </p:nvSpPr>
          <p:spPr bwMode="auto">
            <a:xfrm>
              <a:off x="253" y="802"/>
              <a:ext cx="41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05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820992F-FFA5-E94A-8092-EDA66A4BA9F6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768475" y="866796"/>
            <a:ext cx="6118983" cy="3754874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second xs     = head (tail xs)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swap (x,y)    = (y,x)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pair x y      = (x,y)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double x      = x*2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palindrome xs = reverse xs == xs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twice f x     = f (f x) </a:t>
            </a:r>
          </a:p>
        </p:txBody>
      </p:sp>
      <p:grpSp>
        <p:nvGrpSpPr>
          <p:cNvPr id="41988" name="Group 12"/>
          <p:cNvGrpSpPr>
            <a:grpSpLocks/>
          </p:cNvGrpSpPr>
          <p:nvPr/>
        </p:nvGrpSpPr>
        <p:grpSpPr bwMode="auto">
          <a:xfrm>
            <a:off x="379414" y="342900"/>
            <a:ext cx="8115301" cy="522685"/>
            <a:chOff x="239" y="288"/>
            <a:chExt cx="5112" cy="439"/>
          </a:xfrm>
        </p:grpSpPr>
        <p:sp>
          <p:nvSpPr>
            <p:cNvPr id="41992" name="Text Box 3"/>
            <p:cNvSpPr txBox="1">
              <a:spLocks noChangeArrowheads="1"/>
            </p:cNvSpPr>
            <p:nvPr/>
          </p:nvSpPr>
          <p:spPr bwMode="auto">
            <a:xfrm>
              <a:off x="652" y="288"/>
              <a:ext cx="4699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the types of the following functions?</a:t>
              </a:r>
            </a:p>
          </p:txBody>
        </p:sp>
        <p:sp>
          <p:nvSpPr>
            <p:cNvPr id="41993" name="Text Box 6"/>
            <p:cNvSpPr txBox="1">
              <a:spLocks noChangeArrowheads="1"/>
            </p:cNvSpPr>
            <p:nvPr/>
          </p:nvSpPr>
          <p:spPr bwMode="auto">
            <a:xfrm>
              <a:off x="239" y="288"/>
              <a:ext cx="41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41989" name="Group 13"/>
          <p:cNvGrpSpPr>
            <a:grpSpLocks/>
          </p:cNvGrpSpPr>
          <p:nvPr/>
        </p:nvGrpSpPr>
        <p:grpSpPr bwMode="auto">
          <a:xfrm>
            <a:off x="377733" y="4591087"/>
            <a:ext cx="8342405" cy="522684"/>
            <a:chOff x="244" y="288"/>
            <a:chExt cx="5107" cy="439"/>
          </a:xfrm>
        </p:grpSpPr>
        <p:sp>
          <p:nvSpPr>
            <p:cNvPr id="41990" name="Text Box 14"/>
            <p:cNvSpPr txBox="1">
              <a:spLocks noChangeArrowheads="1"/>
            </p:cNvSpPr>
            <p:nvPr/>
          </p:nvSpPr>
          <p:spPr bwMode="auto">
            <a:xfrm>
              <a:off x="652" y="288"/>
              <a:ext cx="4699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Check your answers using GHCi.</a:t>
              </a:r>
            </a:p>
          </p:txBody>
        </p:sp>
        <p:sp>
          <p:nvSpPr>
            <p:cNvPr id="41991" name="Text Box 15"/>
            <p:cNvSpPr txBox="1">
              <a:spLocks noChangeArrowheads="1"/>
            </p:cNvSpPr>
            <p:nvPr/>
          </p:nvSpPr>
          <p:spPr bwMode="auto">
            <a:xfrm>
              <a:off x="244" y="288"/>
              <a:ext cx="401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50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dirty="0" err="1" smtClean="0"/>
              <a:t>Hacking</a:t>
            </a:r>
            <a:r>
              <a:rPr lang="nl-NL" dirty="0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E5BB7C9-5CC9-2C47-838D-9CC65F91B076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Type Errors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66726" y="1199296"/>
            <a:ext cx="8378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Applying a function to one or more arguments of the wrong type is called a </a:t>
            </a:r>
            <a:r>
              <a:rPr lang="en-US" sz="2400" u="sng" dirty="0"/>
              <a:t>type error</a:t>
            </a:r>
            <a:r>
              <a:rPr lang="en-US" sz="2400" dirty="0"/>
              <a:t>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490663" y="2417979"/>
            <a:ext cx="2224587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1 +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Error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14375" y="4036360"/>
            <a:ext cx="6273800" cy="919401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1 is a number and False is a logical value, but + requires two numbers.</a:t>
            </a:r>
          </a:p>
        </p:txBody>
      </p:sp>
    </p:spTree>
    <p:extLst>
      <p:ext uri="{BB962C8B-B14F-4D97-AF65-F5344CB8AC3E}">
        <p14:creationId xmlns:p14="http://schemas.microsoft.com/office/powerpoint/2010/main" val="78906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4800600"/>
            <a:ext cx="609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96D61D8-13C7-D148-8B21-20E43FAA3279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Types in Haskell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0904"/>
            <a:ext cx="8178800" cy="8001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ahoma" charset="0"/>
              </a:rPr>
              <a:t>If evaluating an expression e would produce a value of type t, then e </a:t>
            </a:r>
            <a:r>
              <a:rPr lang="en-US" u="sng" dirty="0">
                <a:solidFill>
                  <a:schemeClr val="tx1"/>
                </a:solidFill>
                <a:latin typeface="Tahoma" charset="0"/>
              </a:rPr>
              <a:t>has type</a:t>
            </a:r>
            <a:r>
              <a:rPr lang="en-US" dirty="0">
                <a:solidFill>
                  <a:schemeClr val="tx1"/>
                </a:solidFill>
                <a:latin typeface="Tahoma" charset="0"/>
              </a:rPr>
              <a:t> t, written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689100" y="2555538"/>
            <a:ext cx="1297350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e :: t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3465910"/>
            <a:ext cx="817880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kumimoji="1" lang="en-US" sz="2400" dirty="0">
                <a:latin typeface="Tahoma"/>
                <a:cs typeface="Tahoma"/>
              </a:rPr>
              <a:t>Every well formed expression has a type, which can be automatically calculated at compile time using a process called </a:t>
            </a:r>
            <a:r>
              <a:rPr kumimoji="1" lang="en-US" sz="2400" u="sng" dirty="0">
                <a:latin typeface="Tahoma"/>
                <a:cs typeface="Tahoma"/>
              </a:rPr>
              <a:t>type inference</a:t>
            </a:r>
            <a:r>
              <a:rPr kumimoji="1" lang="en-US" sz="2400" dirty="0">
                <a:latin typeface="Tahoma"/>
                <a:cs typeface="Tahoma"/>
              </a:rPr>
              <a:t>.</a:t>
            </a:r>
            <a:endParaRPr kumimoji="1" lang="en-US" sz="2400" u="sng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878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D726F4-7ADE-244D-9820-1EDEF1B2FFBA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47675" y="447675"/>
            <a:ext cx="8178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All type errors are found at compile time, which makes programs </a:t>
            </a:r>
            <a:r>
              <a:rPr kumimoji="1" lang="en-US" sz="2400" u="sng" dirty="0">
                <a:latin typeface="Tahoma"/>
                <a:cs typeface="Tahoma"/>
              </a:rPr>
              <a:t>safer and faster</a:t>
            </a:r>
            <a:r>
              <a:rPr kumimoji="1" lang="en-US" sz="2400" dirty="0">
                <a:latin typeface="Tahoma"/>
                <a:cs typeface="Tahoma"/>
              </a:rPr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In </a:t>
            </a:r>
            <a:r>
              <a:rPr kumimoji="1" lang="en-US" sz="2400" dirty="0" err="1">
                <a:latin typeface="Tahoma"/>
                <a:cs typeface="Tahoma"/>
              </a:rPr>
              <a:t>GHCi</a:t>
            </a:r>
            <a:r>
              <a:rPr kumimoji="1" lang="en-US" sz="2400" dirty="0">
                <a:latin typeface="Tahoma"/>
                <a:cs typeface="Tahoma"/>
              </a:rPr>
              <a:t>, the </a:t>
            </a:r>
            <a:r>
              <a:rPr kumimoji="1" lang="en-US" sz="2400" u="sng" dirty="0">
                <a:latin typeface="Tahoma"/>
                <a:cs typeface="Tahoma"/>
              </a:rPr>
              <a:t>:type</a:t>
            </a:r>
            <a:r>
              <a:rPr kumimoji="1" lang="en-US" sz="2400" dirty="0">
                <a:latin typeface="Tahoma"/>
                <a:cs typeface="Tahoma"/>
              </a:rPr>
              <a:t> command calculates the type of an expression, without evaluating it: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600200" y="2934801"/>
            <a:ext cx="3337272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not False :: Bool</a:t>
            </a:r>
          </a:p>
        </p:txBody>
      </p:sp>
    </p:spTree>
    <p:extLst>
      <p:ext uri="{BB962C8B-B14F-4D97-AF65-F5344CB8AC3E}">
        <p14:creationId xmlns:p14="http://schemas.microsoft.com/office/powerpoint/2010/main" val="54432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3E98642-3454-2642-89A9-BF72273F225D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</a:rPr>
              <a:t>Basic Types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42914" y="1102252"/>
            <a:ext cx="8378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has a number of </a:t>
            </a:r>
            <a:r>
              <a:rPr lang="en-US" u="sng"/>
              <a:t>basic types</a:t>
            </a:r>
            <a:r>
              <a:rPr lang="en-US"/>
              <a:t>, including:</a:t>
            </a:r>
          </a:p>
        </p:txBody>
      </p:sp>
      <p:grpSp>
        <p:nvGrpSpPr>
          <p:cNvPr id="20485" name="Group 25"/>
          <p:cNvGrpSpPr>
            <a:grpSpLocks/>
          </p:cNvGrpSpPr>
          <p:nvPr/>
        </p:nvGrpSpPr>
        <p:grpSpPr bwMode="auto">
          <a:xfrm>
            <a:off x="1174750" y="1753791"/>
            <a:ext cx="6589711" cy="3067050"/>
            <a:chOff x="740" y="1500"/>
            <a:chExt cx="4151" cy="2576"/>
          </a:xfrm>
        </p:grpSpPr>
        <p:grpSp>
          <p:nvGrpSpPr>
            <p:cNvPr id="20486" name="Group 19"/>
            <p:cNvGrpSpPr>
              <a:grpSpLocks/>
            </p:cNvGrpSpPr>
            <p:nvPr/>
          </p:nvGrpSpPr>
          <p:grpSpPr bwMode="auto">
            <a:xfrm>
              <a:off x="741" y="1500"/>
              <a:ext cx="2798" cy="439"/>
              <a:chOff x="741" y="1563"/>
              <a:chExt cx="2798" cy="439"/>
            </a:xfrm>
          </p:grpSpPr>
          <p:sp>
            <p:nvSpPr>
              <p:cNvPr id="20502" name="Text Box 9"/>
              <p:cNvSpPr txBox="1">
                <a:spLocks noChangeArrowheads="1"/>
              </p:cNvSpPr>
              <p:nvPr/>
            </p:nvSpPr>
            <p:spPr bwMode="auto">
              <a:xfrm>
                <a:off x="741" y="1614"/>
                <a:ext cx="584" cy="3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 err="1">
                    <a:solidFill>
                      <a:srgbClr val="000000"/>
                    </a:solidFill>
                    <a:latin typeface="Lucida Sans Typewriter" charset="0"/>
                  </a:rPr>
                  <a:t>Bool</a:t>
                </a:r>
                <a:endParaRPr lang="en-US" sz="2400" dirty="0">
                  <a:solidFill>
                    <a:srgbClr val="000000"/>
                  </a:solidFill>
                  <a:latin typeface="Lucida Sans Typewriter" charset="0"/>
                </a:endParaRPr>
              </a:p>
            </p:txBody>
          </p:sp>
          <p:sp>
            <p:nvSpPr>
              <p:cNvPr id="20503" name="Text Box 10"/>
              <p:cNvSpPr txBox="1">
                <a:spLocks noChangeArrowheads="1"/>
              </p:cNvSpPr>
              <p:nvPr/>
            </p:nvSpPr>
            <p:spPr bwMode="auto">
              <a:xfrm>
                <a:off x="1878" y="1563"/>
                <a:ext cx="1661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logical values</a:t>
                </a:r>
              </a:p>
            </p:txBody>
          </p:sp>
        </p:grpSp>
        <p:grpSp>
          <p:nvGrpSpPr>
            <p:cNvPr id="20487" name="Group 20"/>
            <p:cNvGrpSpPr>
              <a:grpSpLocks/>
            </p:cNvGrpSpPr>
            <p:nvPr/>
          </p:nvGrpSpPr>
          <p:grpSpPr bwMode="auto">
            <a:xfrm>
              <a:off x="741" y="1927"/>
              <a:ext cx="3149" cy="439"/>
              <a:chOff x="741" y="2068"/>
              <a:chExt cx="3149" cy="439"/>
            </a:xfrm>
          </p:grpSpPr>
          <p:sp>
            <p:nvSpPr>
              <p:cNvPr id="20500" name="Text Box 5"/>
              <p:cNvSpPr txBox="1">
                <a:spLocks noChangeArrowheads="1"/>
              </p:cNvSpPr>
              <p:nvPr/>
            </p:nvSpPr>
            <p:spPr bwMode="auto">
              <a:xfrm>
                <a:off x="741" y="2103"/>
                <a:ext cx="584" cy="3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Char</a:t>
                </a:r>
              </a:p>
            </p:txBody>
          </p:sp>
          <p:sp>
            <p:nvSpPr>
              <p:cNvPr id="20501" name="Text Box 11"/>
              <p:cNvSpPr txBox="1">
                <a:spLocks noChangeArrowheads="1"/>
              </p:cNvSpPr>
              <p:nvPr/>
            </p:nvSpPr>
            <p:spPr bwMode="auto">
              <a:xfrm>
                <a:off x="1878" y="2068"/>
                <a:ext cx="2012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single characters</a:t>
                </a:r>
              </a:p>
            </p:txBody>
          </p:sp>
        </p:grpSp>
        <p:grpSp>
          <p:nvGrpSpPr>
            <p:cNvPr id="20488" name="Group 23"/>
            <p:cNvGrpSpPr>
              <a:grpSpLocks/>
            </p:cNvGrpSpPr>
            <p:nvPr/>
          </p:nvGrpSpPr>
          <p:grpSpPr bwMode="auto">
            <a:xfrm>
              <a:off x="740" y="3188"/>
              <a:ext cx="4151" cy="439"/>
              <a:chOff x="740" y="3209"/>
              <a:chExt cx="4151" cy="439"/>
            </a:xfrm>
          </p:grpSpPr>
          <p:sp>
            <p:nvSpPr>
              <p:cNvPr id="20498" name="Text Box 6"/>
              <p:cNvSpPr txBox="1">
                <a:spLocks noChangeArrowheads="1"/>
              </p:cNvSpPr>
              <p:nvPr/>
            </p:nvSpPr>
            <p:spPr bwMode="auto">
              <a:xfrm>
                <a:off x="740" y="3260"/>
                <a:ext cx="934" cy="3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Integer</a:t>
                </a:r>
              </a:p>
            </p:txBody>
          </p:sp>
          <p:sp>
            <p:nvSpPr>
              <p:cNvPr id="20499" name="Text Box 12"/>
              <p:cNvSpPr txBox="1">
                <a:spLocks noChangeArrowheads="1"/>
              </p:cNvSpPr>
              <p:nvPr/>
            </p:nvSpPr>
            <p:spPr bwMode="auto">
              <a:xfrm>
                <a:off x="1878" y="3209"/>
                <a:ext cx="3013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arbitrary-precision integers</a:t>
                </a:r>
              </a:p>
            </p:txBody>
          </p:sp>
        </p:grpSp>
        <p:grpSp>
          <p:nvGrpSpPr>
            <p:cNvPr id="20489" name="Group 24"/>
            <p:cNvGrpSpPr>
              <a:grpSpLocks/>
            </p:cNvGrpSpPr>
            <p:nvPr/>
          </p:nvGrpSpPr>
          <p:grpSpPr bwMode="auto">
            <a:xfrm>
              <a:off x="741" y="3637"/>
              <a:ext cx="3743" cy="439"/>
              <a:chOff x="741" y="3721"/>
              <a:chExt cx="3743" cy="439"/>
            </a:xfrm>
          </p:grpSpPr>
          <p:sp>
            <p:nvSpPr>
              <p:cNvPr id="20496" name="Text Box 8"/>
              <p:cNvSpPr txBox="1">
                <a:spLocks noChangeArrowheads="1"/>
              </p:cNvSpPr>
              <p:nvPr/>
            </p:nvSpPr>
            <p:spPr bwMode="auto">
              <a:xfrm>
                <a:off x="741" y="3749"/>
                <a:ext cx="700" cy="3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Float</a:t>
                </a:r>
              </a:p>
            </p:txBody>
          </p:sp>
          <p:sp>
            <p:nvSpPr>
              <p:cNvPr id="20497" name="Text Box 13"/>
              <p:cNvSpPr txBox="1">
                <a:spLocks noChangeArrowheads="1"/>
              </p:cNvSpPr>
              <p:nvPr/>
            </p:nvSpPr>
            <p:spPr bwMode="auto">
              <a:xfrm>
                <a:off x="1878" y="3721"/>
                <a:ext cx="2606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floating-point numbers</a:t>
                </a:r>
              </a:p>
            </p:txBody>
          </p:sp>
        </p:grpSp>
        <p:grpSp>
          <p:nvGrpSpPr>
            <p:cNvPr id="20490" name="Group 21"/>
            <p:cNvGrpSpPr>
              <a:grpSpLocks/>
            </p:cNvGrpSpPr>
            <p:nvPr/>
          </p:nvGrpSpPr>
          <p:grpSpPr bwMode="auto">
            <a:xfrm>
              <a:off x="740" y="2354"/>
              <a:ext cx="3503" cy="439"/>
              <a:chOff x="740" y="2407"/>
              <a:chExt cx="3503" cy="439"/>
            </a:xfrm>
          </p:grpSpPr>
          <p:sp>
            <p:nvSpPr>
              <p:cNvPr id="20494" name="Text Box 15"/>
              <p:cNvSpPr txBox="1">
                <a:spLocks noChangeArrowheads="1"/>
              </p:cNvSpPr>
              <p:nvPr/>
            </p:nvSpPr>
            <p:spPr bwMode="auto">
              <a:xfrm>
                <a:off x="740" y="2442"/>
                <a:ext cx="817" cy="3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</a:rPr>
                  <a:t>String</a:t>
                </a:r>
              </a:p>
            </p:txBody>
          </p:sp>
          <p:sp>
            <p:nvSpPr>
              <p:cNvPr id="20495" name="Text Box 16"/>
              <p:cNvSpPr txBox="1">
                <a:spLocks noChangeArrowheads="1"/>
              </p:cNvSpPr>
              <p:nvPr/>
            </p:nvSpPr>
            <p:spPr bwMode="auto">
              <a:xfrm>
                <a:off x="1878" y="2407"/>
                <a:ext cx="2365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strings of characters</a:t>
                </a:r>
              </a:p>
            </p:txBody>
          </p:sp>
        </p:grpSp>
        <p:grpSp>
          <p:nvGrpSpPr>
            <p:cNvPr id="20491" name="Group 22"/>
            <p:cNvGrpSpPr>
              <a:grpSpLocks/>
            </p:cNvGrpSpPr>
            <p:nvPr/>
          </p:nvGrpSpPr>
          <p:grpSpPr bwMode="auto">
            <a:xfrm>
              <a:off x="742" y="2782"/>
              <a:ext cx="3787" cy="439"/>
              <a:chOff x="742" y="2751"/>
              <a:chExt cx="3787" cy="439"/>
            </a:xfrm>
          </p:grpSpPr>
          <p:sp>
            <p:nvSpPr>
              <p:cNvPr id="20492" name="Text Box 17"/>
              <p:cNvSpPr txBox="1">
                <a:spLocks noChangeArrowheads="1"/>
              </p:cNvSpPr>
              <p:nvPr/>
            </p:nvSpPr>
            <p:spPr bwMode="auto">
              <a:xfrm>
                <a:off x="742" y="2786"/>
                <a:ext cx="467" cy="3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 err="1">
                    <a:solidFill>
                      <a:srgbClr val="000000"/>
                    </a:solidFill>
                    <a:latin typeface="Lucida Sans Typewriter" charset="0"/>
                  </a:rPr>
                  <a:t>Int</a:t>
                </a:r>
                <a:endParaRPr lang="en-US" sz="2400" dirty="0">
                  <a:solidFill>
                    <a:srgbClr val="000000"/>
                  </a:solidFill>
                  <a:latin typeface="Lucida Sans Typewriter" charset="0"/>
                </a:endParaRPr>
              </a:p>
            </p:txBody>
          </p:sp>
          <p:sp>
            <p:nvSpPr>
              <p:cNvPr id="20493" name="Text Box 18"/>
              <p:cNvSpPr txBox="1">
                <a:spLocks noChangeArrowheads="1"/>
              </p:cNvSpPr>
              <p:nvPr/>
            </p:nvSpPr>
            <p:spPr bwMode="auto">
              <a:xfrm>
                <a:off x="1878" y="2751"/>
                <a:ext cx="2651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fixed-precision integers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442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7802163-42CD-F543-80A3-7C59E9A9AED9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List Types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46175" y="1904511"/>
            <a:ext cx="5377193" cy="1304973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False,True,False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 :: 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d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  :: [Char]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74664" y="3370523"/>
            <a:ext cx="8226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474663" y="1221444"/>
            <a:ext cx="7916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list</a:t>
            </a:r>
            <a:r>
              <a:rPr lang="en-US"/>
              <a:t> is sequence of values of the </a:t>
            </a:r>
            <a:r>
              <a:rPr lang="en-US" u="sng"/>
              <a:t>same</a:t>
            </a:r>
            <a:r>
              <a:rPr lang="en-US"/>
              <a:t> type: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1146175" y="4153954"/>
            <a:ext cx="7385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[t] is the type of lists with elements of type t.</a:t>
            </a:r>
          </a:p>
        </p:txBody>
      </p:sp>
    </p:spTree>
    <p:extLst>
      <p:ext uri="{BB962C8B-B14F-4D97-AF65-F5344CB8AC3E}">
        <p14:creationId xmlns:p14="http://schemas.microsoft.com/office/powerpoint/2010/main" val="157578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CABE7AA-EAA0-4747-9023-E1D796D6C363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28638" y="1100445"/>
            <a:ext cx="8189912" cy="50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type of a list says nothing about its length: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82725" y="1806179"/>
            <a:ext cx="5377193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False,True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       :: 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False,True,False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 :: [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01675" y="3040856"/>
            <a:ext cx="8178800" cy="81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GB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482725" y="4167188"/>
            <a:ext cx="5530850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[[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],[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b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]] :: [[Char]]</a:t>
            </a: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528638" y="3228399"/>
            <a:ext cx="8189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type of the elements is unrestricted.  For example, we can have lists of lists: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3700" y="277148"/>
            <a:ext cx="1055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76672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1F0953E-242A-7E4C-9625-00934C511932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Tuple Types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27038" y="1287940"/>
            <a:ext cx="8266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 </a:t>
            </a:r>
            <a:r>
              <a:rPr lang="en-US" sz="2400" u="sng" dirty="0"/>
              <a:t>tuple</a:t>
            </a:r>
            <a:r>
              <a:rPr lang="en-US" sz="2400" dirty="0"/>
              <a:t> is a sequence of values of </a:t>
            </a:r>
            <a:r>
              <a:rPr lang="en-US" sz="2400" u="sng" dirty="0"/>
              <a:t>different</a:t>
            </a:r>
            <a:r>
              <a:rPr lang="en-US" sz="2400" dirty="0"/>
              <a:t> types: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146175" y="1875936"/>
            <a:ext cx="6797654" cy="1304973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False,True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     ::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Bool,Bool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(False,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,True) ::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Bool,Char,Bool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427039" y="3356716"/>
            <a:ext cx="8226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/>
              <a:t>In general:</a:t>
            </a: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1146175" y="3918200"/>
            <a:ext cx="7385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(t1,t2,…,</a:t>
            </a:r>
            <a:r>
              <a:rPr lang="en-US" sz="2400" dirty="0" err="1"/>
              <a:t>tn</a:t>
            </a:r>
            <a:r>
              <a:rPr lang="en-US" sz="2400" dirty="0"/>
              <a:t>) is the type of n-tuples whose </a:t>
            </a:r>
            <a:r>
              <a:rPr lang="en-US" sz="2400" dirty="0" err="1"/>
              <a:t>ith</a:t>
            </a:r>
            <a:r>
              <a:rPr lang="en-US" sz="2400" dirty="0"/>
              <a:t> components have type </a:t>
            </a:r>
            <a:r>
              <a:rPr lang="en-US" sz="2400" dirty="0" err="1"/>
              <a:t>ti</a:t>
            </a:r>
            <a:r>
              <a:rPr lang="en-US" sz="2400" dirty="0"/>
              <a:t> for any </a:t>
            </a:r>
            <a:r>
              <a:rPr lang="en-US" sz="2400" dirty="0" err="1"/>
              <a:t>i</a:t>
            </a:r>
            <a:r>
              <a:rPr lang="en-US" sz="2400" dirty="0"/>
              <a:t> in 1…n.</a:t>
            </a:r>
          </a:p>
        </p:txBody>
      </p:sp>
    </p:spTree>
    <p:extLst>
      <p:ext uri="{BB962C8B-B14F-4D97-AF65-F5344CB8AC3E}">
        <p14:creationId xmlns:p14="http://schemas.microsoft.com/office/powerpoint/2010/main" val="178245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929</TotalTime>
  <Words>1566</Words>
  <Application>Microsoft Macintosh PowerPoint</Application>
  <PresentationFormat>On-screen Show (16:9)</PresentationFormat>
  <Paragraphs>226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TU_online_basis_19-03</vt:lpstr>
      <vt:lpstr>FP101x - Functional Programming</vt:lpstr>
      <vt:lpstr>What is a Type?</vt:lpstr>
      <vt:lpstr>Type Errors</vt:lpstr>
      <vt:lpstr>Types in Haskell</vt:lpstr>
      <vt:lpstr>PowerPoint Presentation</vt:lpstr>
      <vt:lpstr>Basic Types</vt:lpstr>
      <vt:lpstr>List Types</vt:lpstr>
      <vt:lpstr>PowerPoint Presentation</vt:lpstr>
      <vt:lpstr>Tuple Types</vt:lpstr>
      <vt:lpstr>PowerPoint Presentation</vt:lpstr>
      <vt:lpstr>Function Types</vt:lpstr>
      <vt:lpstr>PowerPoint Presentation</vt:lpstr>
      <vt:lpstr>Curried Functions</vt:lpstr>
      <vt:lpstr>PowerPoint Presentation</vt:lpstr>
      <vt:lpstr>PowerPoint Presentation</vt:lpstr>
      <vt:lpstr>Why is Currying Useful?</vt:lpstr>
      <vt:lpstr>Currying Conventions</vt:lpstr>
      <vt:lpstr>PowerPoint Presentation</vt:lpstr>
      <vt:lpstr>Polymorphic Functions</vt:lpstr>
      <vt:lpstr>PowerPoint Presentation</vt:lpstr>
      <vt:lpstr>PowerPoint Presentation</vt:lpstr>
      <vt:lpstr>Overloaded Functions</vt:lpstr>
      <vt:lpstr>PowerPoint Presentation</vt:lpstr>
      <vt:lpstr>PowerPoint Presentation</vt:lpstr>
      <vt:lpstr>Exercises</vt:lpstr>
      <vt:lpstr>PowerPoint Presentation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131</cp:revision>
  <dcterms:created xsi:type="dcterms:W3CDTF">2013-04-16T14:50:03Z</dcterms:created>
  <dcterms:modified xsi:type="dcterms:W3CDTF">2014-08-18T10:03:46Z</dcterms:modified>
</cp:coreProperties>
</file>