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68" r:id="rId24"/>
  </p:sldIdLst>
  <p:sldSz cx="9144000" cy="5143500" type="screen16x9"/>
  <p:notesSz cx="6858000" cy="9144000"/>
  <p:defaultTextStyle>
    <a:defPPr>
      <a:defRPr lang="nl-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A8DB"/>
    <a:srgbClr val="A10058"/>
    <a:srgbClr val="00404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165" autoAdjust="0"/>
  </p:normalViewPr>
  <p:slideViewPr>
    <p:cSldViewPr snapToGrid="0" snapToObjects="1" showGuides="1">
      <p:cViewPr varScale="1">
        <p:scale>
          <a:sx n="183" d="100"/>
          <a:sy n="183" d="100"/>
        </p:scale>
        <p:origin x="-304" y="-1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A68BDD-2763-4CE5-A73B-034891CD5961}" type="datetimeFigureOut">
              <a:rPr lang="nl-NL" smtClean="0"/>
              <a:t>8/18/14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52C79F-7A95-4BB6-853A-D19E785EE1E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17778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103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8DE3936-8752-7340-9A28-521CE9AB1D1B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256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GB" smtClean="0"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2C79F-7A95-4BB6-853A-D19E785EE1E7}" type="slidenum">
              <a:rPr lang="nl-NL" smtClean="0"/>
              <a:t>23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8707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bg>
      <p:bgPr>
        <a:solidFill>
          <a:srgbClr val="002B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 descr="Bies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013917"/>
            <a:ext cx="9144000" cy="1129583"/>
          </a:xfrm>
          <a:prstGeom prst="rect">
            <a:avLst/>
          </a:prstGeom>
        </p:spPr>
      </p:pic>
      <p:sp>
        <p:nvSpPr>
          <p:cNvPr id="11" name="Rechthoek 10"/>
          <p:cNvSpPr/>
          <p:nvPr userDrawn="1"/>
        </p:nvSpPr>
        <p:spPr>
          <a:xfrm>
            <a:off x="330664" y="1324711"/>
            <a:ext cx="7534849" cy="2410429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6" name="Tijdelijke aanduiding voor inhoud 4"/>
          <p:cNvSpPr>
            <a:spLocks noGrp="1"/>
          </p:cNvSpPr>
          <p:nvPr userDrawn="1">
            <p:ph type="subTitle" idx="1" hasCustomPrompt="1"/>
          </p:nvPr>
        </p:nvSpPr>
        <p:spPr>
          <a:xfrm>
            <a:off x="457200" y="3325436"/>
            <a:ext cx="7244448" cy="409704"/>
          </a:xfrm>
        </p:spPr>
        <p:txBody>
          <a:bodyPr/>
          <a:lstStyle>
            <a:lvl1pPr>
              <a:defRPr sz="1500">
                <a:solidFill>
                  <a:srgbClr val="FFFFFF"/>
                </a:solidFill>
              </a:defRPr>
            </a:lvl1pPr>
          </a:lstStyle>
          <a:p>
            <a:r>
              <a:rPr lang="nl-NL" dirty="0" smtClean="0"/>
              <a:t>Name, </a:t>
            </a:r>
            <a:r>
              <a:rPr lang="nl-NL" dirty="0" err="1" smtClean="0"/>
              <a:t>faculty</a:t>
            </a:r>
            <a:endParaRPr lang="nl-NL" dirty="0" smtClean="0"/>
          </a:p>
          <a:p>
            <a:endParaRPr lang="nl-NL" dirty="0" smtClean="0"/>
          </a:p>
          <a:p>
            <a:endParaRPr lang="nl-NL" dirty="0" smtClean="0"/>
          </a:p>
          <a:p>
            <a:endParaRPr lang="nl-NL" dirty="0" smtClean="0"/>
          </a:p>
          <a:p>
            <a:endParaRPr lang="nl-NL" dirty="0"/>
          </a:p>
        </p:txBody>
      </p:sp>
      <p:sp>
        <p:nvSpPr>
          <p:cNvPr id="7" name="Titel 3"/>
          <p:cNvSpPr>
            <a:spLocks noGrp="1"/>
          </p:cNvSpPr>
          <p:nvPr userDrawn="1">
            <p:ph type="ctrTitle" hasCustomPrompt="1"/>
          </p:nvPr>
        </p:nvSpPr>
        <p:spPr>
          <a:xfrm>
            <a:off x="457200" y="1481764"/>
            <a:ext cx="7244448" cy="1324713"/>
          </a:xfrm>
        </p:spPr>
        <p:txBody>
          <a:bodyPr anchor="t"/>
          <a:lstStyle>
            <a:lvl1pPr>
              <a:defRPr>
                <a:solidFill>
                  <a:srgbClr val="82C8FA"/>
                </a:solidFill>
              </a:defRPr>
            </a:lvl1pPr>
          </a:lstStyle>
          <a:p>
            <a:r>
              <a:rPr lang="en-GB" dirty="0" smtClean="0"/>
              <a:t>Title goes here…</a:t>
            </a:r>
            <a:endParaRPr lang="nl-NL" dirty="0"/>
          </a:p>
        </p:txBody>
      </p:sp>
      <p:sp>
        <p:nvSpPr>
          <p:cNvPr id="8" name="Tijdelijke aanduiding voor inhoud 9"/>
          <p:cNvSpPr>
            <a:spLocks noGrp="1"/>
          </p:cNvSpPr>
          <p:nvPr userDrawn="1">
            <p:ph idx="10" hasCustomPrompt="1"/>
          </p:nvPr>
        </p:nvSpPr>
        <p:spPr>
          <a:xfrm>
            <a:off x="457201" y="2874758"/>
            <a:ext cx="7244448" cy="334182"/>
          </a:xfrm>
        </p:spPr>
        <p:txBody>
          <a:bodyPr anchor="ctr">
            <a:noAutofit/>
          </a:bodyPr>
          <a:lstStyle>
            <a:lvl1pPr>
              <a:defRPr sz="2200" i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Course</a:t>
            </a:r>
            <a:endParaRPr lang="nl-NL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457200" y="1454451"/>
            <a:ext cx="8229599" cy="3523460"/>
          </a:xfrm>
        </p:spPr>
        <p:txBody>
          <a:bodyPr>
            <a:normAutofit/>
          </a:bodyPr>
          <a:lstStyle>
            <a:lvl1pPr>
              <a:defRPr sz="2400">
                <a:solidFill>
                  <a:srgbClr val="3C3C3C"/>
                </a:solidFill>
              </a:defRPr>
            </a:lvl1pPr>
            <a:lvl2pPr>
              <a:defRPr sz="2400">
                <a:solidFill>
                  <a:srgbClr val="3C3C3C"/>
                </a:solidFill>
              </a:defRPr>
            </a:lvl2pPr>
            <a:lvl3pPr>
              <a:defRPr sz="2400">
                <a:solidFill>
                  <a:srgbClr val="3C3C3C"/>
                </a:solidFill>
              </a:defRPr>
            </a:lvl3pPr>
            <a:lvl4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nl-NL" dirty="0" err="1" smtClean="0"/>
              <a:t>Edit</a:t>
            </a:r>
            <a:r>
              <a:rPr lang="nl-NL" dirty="0" smtClean="0"/>
              <a:t> the </a:t>
            </a:r>
            <a:r>
              <a:rPr lang="nl-NL" dirty="0" err="1" smtClean="0"/>
              <a:t>style</a:t>
            </a:r>
            <a:r>
              <a:rPr lang="nl-NL" dirty="0" smtClean="0"/>
              <a:t> of the model</a:t>
            </a:r>
          </a:p>
          <a:p>
            <a:pPr lvl="1"/>
            <a:r>
              <a:rPr lang="nl-NL" dirty="0" err="1" smtClean="0"/>
              <a:t>Second</a:t>
            </a:r>
            <a:r>
              <a:rPr lang="nl-NL" dirty="0" smtClean="0"/>
              <a:t> level</a:t>
            </a:r>
          </a:p>
          <a:p>
            <a:pPr lvl="2"/>
            <a:r>
              <a:rPr lang="nl-NL" dirty="0" err="1" smtClean="0"/>
              <a:t>Third</a:t>
            </a:r>
            <a:r>
              <a:rPr lang="nl-NL" dirty="0" smtClean="0"/>
              <a:t> level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afbeelding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endParaRPr lang="nl-NL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dia">
    <p:bg>
      <p:bgPr>
        <a:solidFill>
          <a:srgbClr val="002B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/>
          <p:cNvSpPr/>
          <p:nvPr userDrawn="1"/>
        </p:nvSpPr>
        <p:spPr>
          <a:xfrm>
            <a:off x="330664" y="1324711"/>
            <a:ext cx="7534849" cy="2410429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pic>
        <p:nvPicPr>
          <p:cNvPr id="9" name="Afbeelding 8" descr="Bies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013917"/>
            <a:ext cx="9144000" cy="1129583"/>
          </a:xfrm>
          <a:prstGeom prst="rect">
            <a:avLst/>
          </a:prstGeom>
        </p:spPr>
      </p:pic>
      <p:sp>
        <p:nvSpPr>
          <p:cNvPr id="6" name="Titel 1"/>
          <p:cNvSpPr>
            <a:spLocks noGrp="1"/>
          </p:cNvSpPr>
          <p:nvPr>
            <p:ph type="ctrTitle" hasCustomPrompt="1"/>
          </p:nvPr>
        </p:nvSpPr>
        <p:spPr>
          <a:xfrm>
            <a:off x="457200" y="1481764"/>
            <a:ext cx="7244448" cy="1658895"/>
          </a:xfrm>
        </p:spPr>
        <p:txBody>
          <a:bodyPr>
            <a:normAutofit/>
          </a:bodyPr>
          <a:lstStyle>
            <a:lvl1pPr>
              <a:defRPr sz="3200" b="1" i="0" baseline="0">
                <a:solidFill>
                  <a:srgbClr val="82C8FA"/>
                </a:solidFill>
                <a:latin typeface="Calibri"/>
                <a:cs typeface="Calibri"/>
              </a:defRPr>
            </a:lvl1pPr>
          </a:lstStyle>
          <a:p>
            <a:r>
              <a:rPr lang="nl-NL" dirty="0" err="1" smtClean="0"/>
              <a:t>Outro</a:t>
            </a:r>
            <a:endParaRPr lang="nl-NL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2F680B-79E2-B244-8B9A-DBAE15CAE1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818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DFABEB-3D05-114F-AF78-47C7F292B7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298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111873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l-NL" dirty="0" err="1" smtClean="0"/>
              <a:t>This</a:t>
            </a:r>
            <a:r>
              <a:rPr lang="nl-NL" dirty="0" smtClean="0"/>
              <a:t> is </a:t>
            </a:r>
            <a:r>
              <a:rPr lang="nl-NL" dirty="0" err="1" smtClean="0"/>
              <a:t>considered</a:t>
            </a:r>
            <a:r>
              <a:rPr lang="nl-NL" dirty="0" smtClean="0"/>
              <a:t> to </a:t>
            </a:r>
            <a:r>
              <a:rPr lang="nl-NL" dirty="0" err="1" smtClean="0"/>
              <a:t>be</a:t>
            </a:r>
            <a:r>
              <a:rPr lang="nl-NL" dirty="0" smtClean="0"/>
              <a:t> a </a:t>
            </a:r>
            <a:r>
              <a:rPr lang="nl-NL" dirty="0" err="1" smtClean="0"/>
              <a:t>very</a:t>
            </a:r>
            <a:r>
              <a:rPr lang="nl-NL" dirty="0" smtClean="0"/>
              <a:t> long </a:t>
            </a:r>
            <a:r>
              <a:rPr lang="nl-NL" dirty="0" err="1" smtClean="0"/>
              <a:t>title</a:t>
            </a:r>
            <a:r>
              <a:rPr lang="nl-NL" dirty="0" smtClean="0"/>
              <a:t> </a:t>
            </a:r>
            <a:r>
              <a:rPr lang="nl-NL" dirty="0" err="1" smtClean="0"/>
              <a:t>for</a:t>
            </a:r>
            <a:r>
              <a:rPr lang="nl-NL" dirty="0" smtClean="0"/>
              <a:t> a </a:t>
            </a:r>
            <a:r>
              <a:rPr lang="nl-NL" dirty="0" err="1" smtClean="0"/>
              <a:t>powerpoint</a:t>
            </a:r>
            <a:r>
              <a:rPr lang="nl-NL" dirty="0" smtClean="0"/>
              <a:t> </a:t>
            </a:r>
            <a:r>
              <a:rPr lang="nl-NL" dirty="0" err="1" smtClean="0"/>
              <a:t>presentation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454451"/>
            <a:ext cx="8229600" cy="3312812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nl-NL" dirty="0" err="1" smtClean="0"/>
              <a:t>Edit</a:t>
            </a:r>
            <a:r>
              <a:rPr lang="nl-NL" dirty="0" smtClean="0"/>
              <a:t> the </a:t>
            </a:r>
            <a:r>
              <a:rPr lang="nl-NL" dirty="0" err="1" smtClean="0"/>
              <a:t>style</a:t>
            </a:r>
            <a:r>
              <a:rPr lang="nl-NL" dirty="0" smtClean="0"/>
              <a:t> of the model</a:t>
            </a:r>
          </a:p>
          <a:p>
            <a:pPr lvl="1"/>
            <a:r>
              <a:rPr lang="nl-NL" dirty="0" err="1" smtClean="0"/>
              <a:t>Second</a:t>
            </a:r>
            <a:r>
              <a:rPr lang="nl-NL" dirty="0" smtClean="0"/>
              <a:t> level</a:t>
            </a:r>
          </a:p>
          <a:p>
            <a:pPr lvl="2"/>
            <a:r>
              <a:rPr lang="nl-NL" dirty="0" err="1" smtClean="0"/>
              <a:t>Third</a:t>
            </a:r>
            <a:r>
              <a:rPr lang="nl-NL" dirty="0" smtClean="0"/>
              <a:t> level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CE284-6B6E-3744-B4AD-483F0080AEF9}" type="datetimeFigureOut">
              <a:rPr lang="nl-NL" smtClean="0"/>
              <a:pPr/>
              <a:t>8/18/14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9A15C-3F33-DA47-867F-1BE216EB2415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8" name="Rectangle 28"/>
          <p:cNvSpPr>
            <a:spLocks noChangeArrowheads="1"/>
          </p:cNvSpPr>
          <p:nvPr/>
        </p:nvSpPr>
        <p:spPr bwMode="auto">
          <a:xfrm>
            <a:off x="0" y="0"/>
            <a:ext cx="334557" cy="1179943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nl-NL" dirty="0">
              <a:solidFill>
                <a:schemeClr val="accent4"/>
              </a:solidFill>
              <a:latin typeface="Tahom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200" b="1" kern="1200" spc="0">
          <a:solidFill>
            <a:schemeClr val="accent4"/>
          </a:solidFill>
          <a:latin typeface="Calibri"/>
          <a:ea typeface="+mj-ea"/>
          <a:cs typeface="Calibri"/>
        </a:defRPr>
      </a:lvl1pPr>
    </p:titleStyle>
    <p:bodyStyle>
      <a:lvl1pPr marL="0" indent="-342900" algn="l" defTabSz="457200" rtl="0" eaLnBrk="1" latinLnBrk="0" hangingPunct="1">
        <a:spcBef>
          <a:spcPct val="20000"/>
        </a:spcBef>
        <a:buFont typeface="Arial"/>
        <a:buNone/>
        <a:defRPr sz="2400" kern="1200" spc="0">
          <a:solidFill>
            <a:schemeClr val="bg2">
              <a:lumMod val="25000"/>
            </a:schemeClr>
          </a:solidFill>
          <a:latin typeface="Calibri"/>
          <a:ea typeface="+mn-ea"/>
          <a:cs typeface="Calibri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 spc="0">
          <a:solidFill>
            <a:schemeClr val="bg2">
              <a:lumMod val="25000"/>
            </a:schemeClr>
          </a:solidFill>
          <a:latin typeface="Calibri"/>
          <a:ea typeface="+mn-ea"/>
          <a:cs typeface="Calibri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 spc="0">
          <a:solidFill>
            <a:schemeClr val="bg2">
              <a:lumMod val="25000"/>
            </a:schemeClr>
          </a:solidFill>
          <a:latin typeface="Calibri"/>
          <a:ea typeface="+mn-ea"/>
          <a:cs typeface="Calibri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bg1"/>
          </a:solidFill>
          <a:latin typeface="Tahoma"/>
          <a:ea typeface="+mn-ea"/>
          <a:cs typeface="Tahom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bg1"/>
          </a:solidFill>
          <a:latin typeface="Tahoma"/>
          <a:ea typeface="+mn-ea"/>
          <a:cs typeface="Tahom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smtClean="0"/>
              <a:t>Erik Meijer</a:t>
            </a:r>
            <a:endParaRPr lang="nl-NL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FP101x - </a:t>
            </a:r>
            <a:r>
              <a:rPr lang="nl-NL" dirty="0" err="1" smtClean="0"/>
              <a:t>Functional</a:t>
            </a:r>
            <a:r>
              <a:rPr lang="nl-NL" dirty="0" smtClean="0"/>
              <a:t> Programming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GB" dirty="0" smtClean="0"/>
              <a:t>Programming in Haskell – Defining Functions</a:t>
            </a:r>
            <a:endParaRPr lang="nl-NL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C2E1C8-1208-F243-BF99-F569385CBC9C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</a:rPr>
              <a:t>List Patterns</a:t>
            </a:r>
          </a:p>
        </p:txBody>
      </p:sp>
      <p:sp>
        <p:nvSpPr>
          <p:cNvPr id="259075" name="Text Box 3"/>
          <p:cNvSpPr txBox="1">
            <a:spLocks noChangeArrowheads="1"/>
          </p:cNvSpPr>
          <p:nvPr/>
        </p:nvSpPr>
        <p:spPr bwMode="auto">
          <a:xfrm>
            <a:off x="438151" y="1130410"/>
            <a:ext cx="8126413" cy="1200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sz="2400" dirty="0">
                <a:latin typeface="Tahoma"/>
                <a:cs typeface="Tahoma"/>
              </a:rPr>
              <a:t>Internally, every non-empty list is constructed by repeated use of an operator (:) called </a:t>
            </a:r>
            <a:r>
              <a:rPr lang="ja-JP" altLang="en-US" sz="2400" dirty="0">
                <a:latin typeface="Tahoma"/>
                <a:cs typeface="Tahoma"/>
              </a:rPr>
              <a:t>“</a:t>
            </a:r>
            <a:r>
              <a:rPr lang="en-US" sz="2400" u="sng" dirty="0">
                <a:latin typeface="Tahoma"/>
                <a:cs typeface="Tahoma"/>
              </a:rPr>
              <a:t>cons</a:t>
            </a:r>
            <a:r>
              <a:rPr lang="ja-JP" altLang="en-US" sz="2400" dirty="0">
                <a:latin typeface="Tahoma"/>
                <a:cs typeface="Tahoma"/>
              </a:rPr>
              <a:t>”</a:t>
            </a:r>
            <a:r>
              <a:rPr lang="en-US" sz="2400" dirty="0">
                <a:latin typeface="Tahoma"/>
                <a:cs typeface="Tahoma"/>
              </a:rPr>
              <a:t> that adds an element to the start of a list.</a:t>
            </a:r>
          </a:p>
        </p:txBody>
      </p:sp>
      <p:sp>
        <p:nvSpPr>
          <p:cNvPr id="259076" name="Text Box 4"/>
          <p:cNvSpPr txBox="1">
            <a:spLocks noChangeArrowheads="1"/>
          </p:cNvSpPr>
          <p:nvPr/>
        </p:nvSpPr>
        <p:spPr bwMode="auto">
          <a:xfrm>
            <a:off x="1609725" y="2770913"/>
            <a:ext cx="1853693" cy="523220"/>
          </a:xfrm>
          <a:prstGeom prst="rect">
            <a:avLst/>
          </a:prstGeom>
          <a:noFill/>
          <a:ln>
            <a:solidFill>
              <a:srgbClr val="15A8DB"/>
            </a:solidFill>
          </a:ln>
          <a:effectLst/>
          <a:extLst/>
        </p:spPr>
        <p:txBody>
          <a:bodyPr wrap="none" anchor="ctr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sz="2400" dirty="0">
                <a:solidFill>
                  <a:srgbClr val="000000"/>
                </a:solidFill>
                <a:latin typeface="Lucida Sans Typewriter" charset="0"/>
                <a:cs typeface="+mn-cs"/>
              </a:rPr>
              <a:t>[1,2,3,4]</a:t>
            </a:r>
          </a:p>
        </p:txBody>
      </p:sp>
      <p:sp>
        <p:nvSpPr>
          <p:cNvPr id="259077" name="AutoShape 5"/>
          <p:cNvSpPr>
            <a:spLocks noChangeArrowheads="1"/>
          </p:cNvSpPr>
          <p:nvPr/>
        </p:nvSpPr>
        <p:spPr bwMode="auto">
          <a:xfrm>
            <a:off x="1545642" y="4036834"/>
            <a:ext cx="3325392" cy="510778"/>
          </a:xfrm>
          <a:prstGeom prst="wedgeRoundRectCallout">
            <a:avLst>
              <a:gd name="adj1" fmla="val -20796"/>
              <a:gd name="adj2" fmla="val -137394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sz="2400" dirty="0">
                <a:latin typeface="Tahoma"/>
                <a:cs typeface="Tahoma"/>
              </a:rPr>
              <a:t>Means 1:(2:(3:(4:[]))).</a:t>
            </a:r>
          </a:p>
        </p:txBody>
      </p:sp>
    </p:spTree>
    <p:extLst>
      <p:ext uri="{BB962C8B-B14F-4D97-AF65-F5344CB8AC3E}">
        <p14:creationId xmlns:p14="http://schemas.microsoft.com/office/powerpoint/2010/main" val="4278065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939DD5-7766-ED4A-A535-02620D4995E7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252930" name="Text Box 2"/>
          <p:cNvSpPr txBox="1">
            <a:spLocks noChangeArrowheads="1"/>
          </p:cNvSpPr>
          <p:nvPr/>
        </p:nvSpPr>
        <p:spPr bwMode="auto">
          <a:xfrm>
            <a:off x="347664" y="457945"/>
            <a:ext cx="85883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sz="2400" dirty="0">
                <a:latin typeface="Tahoma"/>
                <a:cs typeface="Tahoma"/>
              </a:rPr>
              <a:t>Functions on lists can be defined using </a:t>
            </a:r>
            <a:r>
              <a:rPr lang="en-US" sz="2400" u="sng" dirty="0" err="1">
                <a:latin typeface="Tahoma"/>
                <a:cs typeface="Tahoma"/>
              </a:rPr>
              <a:t>x:xs</a:t>
            </a:r>
            <a:r>
              <a:rPr lang="en-US" sz="2400" dirty="0">
                <a:latin typeface="Tahoma"/>
                <a:cs typeface="Tahoma"/>
              </a:rPr>
              <a:t> patterns.</a:t>
            </a:r>
          </a:p>
        </p:txBody>
      </p:sp>
      <p:sp>
        <p:nvSpPr>
          <p:cNvPr id="252931" name="Text Box 3"/>
          <p:cNvSpPr txBox="1">
            <a:spLocks noChangeArrowheads="1"/>
          </p:cNvSpPr>
          <p:nvPr/>
        </p:nvSpPr>
        <p:spPr bwMode="auto">
          <a:xfrm>
            <a:off x="1706564" y="1271898"/>
            <a:ext cx="4568228" cy="2117503"/>
          </a:xfrm>
          <a:prstGeom prst="rect">
            <a:avLst/>
          </a:prstGeom>
          <a:noFill/>
          <a:ln w="12700" cap="sq">
            <a:solidFill>
              <a:srgbClr val="15A8DB"/>
            </a:solidFill>
            <a:miter lim="800000"/>
            <a:headEnd/>
            <a:tailEnd/>
          </a:ln>
          <a:effectLst/>
          <a:ex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</a:rPr>
              <a:t>head       :: [a] </a:t>
            </a:r>
            <a:r>
              <a:rPr lang="en-US" sz="2400">
                <a:solidFill>
                  <a:srgbClr val="000000"/>
                </a:solidFill>
                <a:latin typeface="Times New Roman" charset="0"/>
                <a:cs typeface="+mn-cs"/>
                <a:sym typeface="Symbol" charset="0"/>
              </a:rPr>
              <a:t>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</a:rPr>
              <a:t> a</a:t>
            </a:r>
          </a:p>
          <a:p>
            <a:pPr>
              <a:lnSpc>
                <a:spcPct val="110000"/>
              </a:lnSpc>
              <a:defRPr/>
            </a:pP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</a:rPr>
              <a:t>head (x:_)  = x</a:t>
            </a:r>
          </a:p>
          <a:p>
            <a:pPr>
              <a:lnSpc>
                <a:spcPct val="110000"/>
              </a:lnSpc>
              <a:defRPr/>
            </a:pPr>
            <a:endParaRPr lang="en-US" sz="2400">
              <a:solidFill>
                <a:srgbClr val="000000"/>
              </a:solidFill>
              <a:latin typeface="Lucida Sans Typewriter" charset="0"/>
              <a:cs typeface="+mn-cs"/>
            </a:endParaRPr>
          </a:p>
          <a:p>
            <a:pPr>
              <a:lnSpc>
                <a:spcPct val="110000"/>
              </a:lnSpc>
              <a:defRPr/>
            </a:pP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</a:rPr>
              <a:t>tail       :: [a] </a:t>
            </a:r>
            <a:r>
              <a:rPr lang="en-US" sz="2400">
                <a:solidFill>
                  <a:srgbClr val="000000"/>
                </a:solidFill>
                <a:latin typeface="Times New Roman" charset="0"/>
                <a:cs typeface="+mn-cs"/>
                <a:sym typeface="Symbol" charset="0"/>
              </a:rPr>
              <a:t>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</a:rPr>
              <a:t> [a]</a:t>
            </a:r>
          </a:p>
          <a:p>
            <a:pPr>
              <a:lnSpc>
                <a:spcPct val="110000"/>
              </a:lnSpc>
              <a:defRPr/>
            </a:pP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</a:rPr>
              <a:t>tail (_:xs) = xs</a:t>
            </a:r>
          </a:p>
        </p:txBody>
      </p:sp>
      <p:sp>
        <p:nvSpPr>
          <p:cNvPr id="252932" name="AutoShape 4"/>
          <p:cNvSpPr>
            <a:spLocks noChangeArrowheads="1"/>
          </p:cNvSpPr>
          <p:nvPr/>
        </p:nvSpPr>
        <p:spPr bwMode="auto">
          <a:xfrm>
            <a:off x="1022351" y="3929604"/>
            <a:ext cx="6765925" cy="919401"/>
          </a:xfrm>
          <a:prstGeom prst="wedgeRoundRectCallout">
            <a:avLst>
              <a:gd name="adj1" fmla="val -21398"/>
              <a:gd name="adj2" fmla="val -94185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sz="2400" dirty="0">
                <a:latin typeface="Tahoma"/>
                <a:cs typeface="Tahoma"/>
              </a:rPr>
              <a:t>head and tail map any non-empty list to its first and remaining elements.</a:t>
            </a:r>
          </a:p>
        </p:txBody>
      </p:sp>
    </p:spTree>
    <p:extLst>
      <p:ext uri="{BB962C8B-B14F-4D97-AF65-F5344CB8AC3E}">
        <p14:creationId xmlns:p14="http://schemas.microsoft.com/office/powerpoint/2010/main" val="1533080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4C1A14-DF87-C043-B372-C579A34E844D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254978" name="Text Box 2"/>
          <p:cNvSpPr txBox="1">
            <a:spLocks noChangeArrowheads="1"/>
          </p:cNvSpPr>
          <p:nvPr/>
        </p:nvSpPr>
        <p:spPr bwMode="auto">
          <a:xfrm>
            <a:off x="415925" y="317451"/>
            <a:ext cx="93096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sz="2400" dirty="0">
                <a:latin typeface="Tahoma"/>
                <a:cs typeface="Tahoma"/>
              </a:rPr>
              <a:t>Note:</a:t>
            </a: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546101" y="2878931"/>
            <a:ext cx="8226425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 sz="2400" dirty="0" err="1">
                <a:latin typeface="Tahoma"/>
                <a:cs typeface="Tahoma"/>
                <a:sym typeface="Symbol" charset="0"/>
              </a:rPr>
              <a:t>x:xs</a:t>
            </a:r>
            <a:r>
              <a:rPr kumimoji="1" lang="en-US" sz="2400" dirty="0">
                <a:latin typeface="Tahoma"/>
                <a:cs typeface="Tahoma"/>
                <a:sym typeface="Symbol" charset="0"/>
              </a:rPr>
              <a:t> patterns must be </a:t>
            </a:r>
            <a:r>
              <a:rPr kumimoji="1" lang="en-US" sz="2400" u="sng" dirty="0" err="1">
                <a:latin typeface="Tahoma"/>
                <a:cs typeface="Tahoma"/>
                <a:sym typeface="Symbol" charset="0"/>
              </a:rPr>
              <a:t>parenthesised</a:t>
            </a:r>
            <a:r>
              <a:rPr kumimoji="1" lang="en-US" sz="2400" dirty="0">
                <a:latin typeface="Tahoma"/>
                <a:cs typeface="Tahoma"/>
                <a:sym typeface="Symbol" charset="0"/>
              </a:rPr>
              <a:t>, because application has priority over (:).  For example, the following definition gives an error: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546101" y="1072754"/>
            <a:ext cx="8226425" cy="473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 sz="2400" dirty="0" err="1">
                <a:latin typeface="Tahoma"/>
                <a:cs typeface="Tahoma"/>
                <a:sym typeface="Symbol" charset="0"/>
              </a:rPr>
              <a:t>x:xs</a:t>
            </a:r>
            <a:r>
              <a:rPr kumimoji="1" lang="en-US" sz="2400" dirty="0">
                <a:latin typeface="Tahoma"/>
                <a:cs typeface="Tahoma"/>
                <a:sym typeface="Symbol" charset="0"/>
              </a:rPr>
              <a:t> patterns only match </a:t>
            </a:r>
            <a:r>
              <a:rPr kumimoji="1" lang="en-US" sz="2400" u="sng" dirty="0">
                <a:latin typeface="Tahoma"/>
                <a:cs typeface="Tahoma"/>
                <a:sym typeface="Symbol" charset="0"/>
              </a:rPr>
              <a:t>non-empty</a:t>
            </a:r>
            <a:r>
              <a:rPr kumimoji="1" lang="en-US" sz="2400" dirty="0">
                <a:latin typeface="Tahoma"/>
                <a:cs typeface="Tahoma"/>
                <a:sym typeface="Symbol" charset="0"/>
              </a:rPr>
              <a:t> lists:</a:t>
            </a:r>
          </a:p>
        </p:txBody>
      </p:sp>
      <p:sp>
        <p:nvSpPr>
          <p:cNvPr id="254981" name="Text Box 5"/>
          <p:cNvSpPr txBox="1">
            <a:spLocks noChangeArrowheads="1"/>
          </p:cNvSpPr>
          <p:nvPr/>
        </p:nvSpPr>
        <p:spPr bwMode="auto">
          <a:xfrm>
            <a:off x="1663701" y="1764019"/>
            <a:ext cx="1846263" cy="898707"/>
          </a:xfrm>
          <a:prstGeom prst="rect">
            <a:avLst/>
          </a:prstGeom>
          <a:noFill/>
          <a:ln>
            <a:solidFill>
              <a:srgbClr val="15A8DB"/>
            </a:solidFill>
          </a:ln>
          <a:effectLst/>
          <a:extLst/>
        </p:spPr>
        <p:txBody>
          <a:bodyPr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</a:rPr>
              <a:t>&gt; head []</a:t>
            </a:r>
          </a:p>
          <a:p>
            <a:pPr>
              <a:lnSpc>
                <a:spcPct val="110000"/>
              </a:lnSpc>
              <a:defRPr/>
            </a:pP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</a:rPr>
              <a:t>Error</a:t>
            </a:r>
          </a:p>
        </p:txBody>
      </p:sp>
      <p:sp>
        <p:nvSpPr>
          <p:cNvPr id="254982" name="Text Box 6"/>
          <p:cNvSpPr txBox="1">
            <a:spLocks noChangeArrowheads="1"/>
          </p:cNvSpPr>
          <p:nvPr/>
        </p:nvSpPr>
        <p:spPr bwMode="auto">
          <a:xfrm>
            <a:off x="1663702" y="4253746"/>
            <a:ext cx="2389118" cy="492443"/>
          </a:xfrm>
          <a:prstGeom prst="rect">
            <a:avLst/>
          </a:prstGeom>
          <a:noFill/>
          <a:ln w="12700" cap="sq">
            <a:solidFill>
              <a:srgbClr val="15A8DB"/>
            </a:solidFill>
            <a:miter lim="800000"/>
            <a:headEnd/>
            <a:tailEnd/>
          </a:ln>
          <a:effectLst/>
          <a:extLst/>
        </p:spPr>
        <p:txBody>
          <a:bodyPr wrap="square"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</a:rPr>
              <a:t>head x:_ = x</a:t>
            </a:r>
          </a:p>
        </p:txBody>
      </p:sp>
    </p:spTree>
    <p:extLst>
      <p:ext uri="{BB962C8B-B14F-4D97-AF65-F5344CB8AC3E}">
        <p14:creationId xmlns:p14="http://schemas.microsoft.com/office/powerpoint/2010/main" val="3019270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FE5FF7-2F1D-F349-BB96-FBBF3B849295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</a:rPr>
              <a:t>Lambda Expressions</a:t>
            </a:r>
          </a:p>
        </p:txBody>
      </p:sp>
      <p:sp>
        <p:nvSpPr>
          <p:cNvPr id="216067" name="Text Box 3"/>
          <p:cNvSpPr txBox="1">
            <a:spLocks noChangeArrowheads="1"/>
          </p:cNvSpPr>
          <p:nvPr/>
        </p:nvSpPr>
        <p:spPr bwMode="auto">
          <a:xfrm>
            <a:off x="403226" y="1320210"/>
            <a:ext cx="826611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sz="2400" dirty="0">
                <a:latin typeface="Tahoma"/>
                <a:cs typeface="Tahoma"/>
              </a:rPr>
              <a:t>Functions can be constructed without naming the functions by using </a:t>
            </a:r>
            <a:r>
              <a:rPr lang="en-US" sz="2400" u="sng" dirty="0">
                <a:latin typeface="Tahoma"/>
                <a:cs typeface="Tahoma"/>
              </a:rPr>
              <a:t>lambda expressions</a:t>
            </a:r>
            <a:r>
              <a:rPr lang="en-US" sz="2400" dirty="0">
                <a:latin typeface="Tahoma"/>
                <a:cs typeface="Tahoma"/>
              </a:rPr>
              <a:t>.</a:t>
            </a:r>
          </a:p>
        </p:txBody>
      </p:sp>
      <p:sp>
        <p:nvSpPr>
          <p:cNvPr id="216068" name="Text Box 4"/>
          <p:cNvSpPr txBox="1">
            <a:spLocks noChangeArrowheads="1"/>
          </p:cNvSpPr>
          <p:nvPr/>
        </p:nvSpPr>
        <p:spPr bwMode="auto">
          <a:xfrm>
            <a:off x="1822451" y="2499272"/>
            <a:ext cx="1769986" cy="461665"/>
          </a:xfrm>
          <a:prstGeom prst="rect">
            <a:avLst/>
          </a:prstGeom>
          <a:solidFill>
            <a:srgbClr val="FFFFFF"/>
          </a:solidFill>
          <a:ln w="12700" cap="sq">
            <a:solidFill>
              <a:srgbClr val="15A8DB"/>
            </a:solidFill>
            <a:miter lim="800000"/>
            <a:headEnd/>
            <a:tailEnd/>
          </a:ln>
          <a:effectLst/>
          <a:ex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  <a:sym typeface="Symbol" charset="0"/>
              </a:rPr>
              <a:t>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</a:rPr>
              <a:t>x </a:t>
            </a:r>
            <a:r>
              <a:rPr lang="en-US" sz="2400">
                <a:solidFill>
                  <a:srgbClr val="000000"/>
                </a:solidFill>
                <a:latin typeface="Times New Roman" charset="0"/>
                <a:cs typeface="+mn-cs"/>
                <a:sym typeface="Symbol" charset="0"/>
              </a:rPr>
              <a:t>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</a:rPr>
              <a:t> x+x</a:t>
            </a:r>
          </a:p>
        </p:txBody>
      </p:sp>
      <p:sp>
        <p:nvSpPr>
          <p:cNvPr id="216069" name="AutoShape 5"/>
          <p:cNvSpPr>
            <a:spLocks noChangeArrowheads="1"/>
          </p:cNvSpPr>
          <p:nvPr/>
        </p:nvSpPr>
        <p:spPr bwMode="auto">
          <a:xfrm>
            <a:off x="901700" y="3907112"/>
            <a:ext cx="6623050" cy="919401"/>
          </a:xfrm>
          <a:prstGeom prst="wedgeRoundRectCallout">
            <a:avLst>
              <a:gd name="adj1" fmla="val -23440"/>
              <a:gd name="adj2" fmla="val -125667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sz="2400" dirty="0">
                <a:latin typeface="Tahoma"/>
                <a:cs typeface="Tahoma"/>
              </a:rPr>
              <a:t>the nameless function that takes a number x and returns the result </a:t>
            </a:r>
            <a:r>
              <a:rPr lang="en-US" sz="2400" dirty="0" err="1">
                <a:latin typeface="Tahoma"/>
                <a:cs typeface="Tahoma"/>
              </a:rPr>
              <a:t>x+x</a:t>
            </a:r>
            <a:r>
              <a:rPr lang="en-US" sz="2400" dirty="0">
                <a:latin typeface="Tahoma"/>
                <a:cs typeface="Tahom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23921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33DB4F-2171-8C4E-BC58-16689121AB7E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503238" y="1137047"/>
            <a:ext cx="8189912" cy="3342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 sz="2400" dirty="0">
                <a:latin typeface="Tahoma"/>
                <a:cs typeface="Tahoma"/>
                <a:sym typeface="Symbol" charset="0"/>
              </a:rPr>
              <a:t>The symbol  is the Greek letter </a:t>
            </a:r>
            <a:r>
              <a:rPr kumimoji="1" lang="en-US" sz="2400" u="sng" dirty="0">
                <a:latin typeface="Tahoma"/>
                <a:cs typeface="Tahoma"/>
                <a:sym typeface="Symbol" charset="0"/>
              </a:rPr>
              <a:t>lambda</a:t>
            </a:r>
            <a:r>
              <a:rPr kumimoji="1" lang="en-US" sz="2400" dirty="0">
                <a:latin typeface="Tahoma"/>
                <a:cs typeface="Tahoma"/>
                <a:sym typeface="Symbol" charset="0"/>
              </a:rPr>
              <a:t>, and is typed at the keyboard as a backslash \.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endParaRPr kumimoji="1" lang="en-US" sz="2400" dirty="0">
              <a:latin typeface="Tahoma"/>
              <a:cs typeface="Tahoma"/>
              <a:sym typeface="Symbol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 sz="2400" dirty="0">
                <a:latin typeface="Tahoma"/>
                <a:cs typeface="Tahoma"/>
                <a:sym typeface="Symbol" charset="0"/>
              </a:rPr>
              <a:t>In mathematics, nameless functions are usually denoted using the </a:t>
            </a:r>
            <a:r>
              <a:rPr kumimoji="1" lang="en-US" sz="2400" dirty="0">
                <a:latin typeface="Tahoma"/>
                <a:cs typeface="Tahoma"/>
                <a:sym typeface="MT Extra" charset="0"/>
              </a:rPr>
              <a:t> symbol,</a:t>
            </a:r>
            <a:r>
              <a:rPr kumimoji="1" lang="en-US" sz="2400" dirty="0">
                <a:latin typeface="Tahoma"/>
                <a:cs typeface="Tahoma"/>
                <a:sym typeface="Symbol" charset="0"/>
              </a:rPr>
              <a:t> as in x </a:t>
            </a:r>
            <a:r>
              <a:rPr kumimoji="1" lang="en-US" sz="2400" dirty="0">
                <a:latin typeface="Tahoma"/>
                <a:cs typeface="Tahoma"/>
                <a:sym typeface="MT Extra" charset="0"/>
              </a:rPr>
              <a:t></a:t>
            </a:r>
            <a:r>
              <a:rPr kumimoji="1" lang="en-US" sz="2400" dirty="0">
                <a:latin typeface="Tahoma"/>
                <a:cs typeface="Tahoma"/>
                <a:sym typeface="Symbol" charset="0"/>
              </a:rPr>
              <a:t> </a:t>
            </a:r>
            <a:r>
              <a:rPr kumimoji="1" lang="en-US" sz="2400" dirty="0" err="1">
                <a:latin typeface="Tahoma"/>
                <a:cs typeface="Tahoma"/>
                <a:sym typeface="Symbol" charset="0"/>
              </a:rPr>
              <a:t>x+x</a:t>
            </a:r>
            <a:r>
              <a:rPr kumimoji="1" lang="en-US" sz="2400" dirty="0">
                <a:latin typeface="Tahoma"/>
                <a:cs typeface="Tahoma"/>
                <a:sym typeface="Symbol" charset="0"/>
              </a:rPr>
              <a:t>.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endParaRPr kumimoji="1" lang="en-US" sz="2400" dirty="0">
              <a:latin typeface="Tahoma"/>
              <a:cs typeface="Tahoma"/>
              <a:sym typeface="Symbol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 sz="2400" dirty="0">
                <a:latin typeface="Tahoma"/>
                <a:cs typeface="Tahoma"/>
                <a:sym typeface="Symbol" charset="0"/>
              </a:rPr>
              <a:t>In Haskell, the use of the  symbol for nameless functions comes from the </a:t>
            </a:r>
            <a:r>
              <a:rPr kumimoji="1" lang="en-US" sz="2400" u="sng" dirty="0">
                <a:latin typeface="Tahoma"/>
                <a:cs typeface="Tahoma"/>
                <a:sym typeface="Symbol" charset="0"/>
              </a:rPr>
              <a:t>lambda calculus</a:t>
            </a:r>
            <a:r>
              <a:rPr kumimoji="1" lang="en-US" sz="2400" dirty="0">
                <a:latin typeface="Tahoma"/>
                <a:cs typeface="Tahoma"/>
                <a:sym typeface="Symbol" charset="0"/>
              </a:rPr>
              <a:t>, the theory of functions on which Haskell is based.</a:t>
            </a:r>
          </a:p>
        </p:txBody>
      </p:sp>
      <p:sp>
        <p:nvSpPr>
          <p:cNvPr id="203779" name="Text Box 3"/>
          <p:cNvSpPr txBox="1">
            <a:spLocks noChangeArrowheads="1"/>
          </p:cNvSpPr>
          <p:nvPr/>
        </p:nvSpPr>
        <p:spPr bwMode="auto">
          <a:xfrm>
            <a:off x="379413" y="354360"/>
            <a:ext cx="93096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sz="2400" dirty="0">
                <a:latin typeface="Tahoma"/>
                <a:cs typeface="Tahoma"/>
              </a:rPr>
              <a:t>Note:</a:t>
            </a:r>
          </a:p>
        </p:txBody>
      </p:sp>
    </p:spTree>
    <p:extLst>
      <p:ext uri="{BB962C8B-B14F-4D97-AF65-F5344CB8AC3E}">
        <p14:creationId xmlns:p14="http://schemas.microsoft.com/office/powerpoint/2010/main" val="29407390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59C6D4-2286-224B-98B1-D1D9A4692CA0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1" y="285750"/>
            <a:ext cx="8081963" cy="514350"/>
          </a:xfrm>
        </p:spPr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</a:rPr>
              <a:t>Why Are </a:t>
            </a:r>
            <a:r>
              <a:rPr lang="en-US" sz="4000">
                <a:latin typeface="Arial Black" charset="0"/>
                <a:ea typeface="ＭＳ Ｐゴシック" charset="0"/>
                <a:sym typeface="Symbol" charset="0"/>
              </a:rPr>
              <a:t>Lambda's</a:t>
            </a:r>
            <a:r>
              <a:rPr lang="en-US">
                <a:latin typeface="Arial Black" charset="0"/>
                <a:ea typeface="ＭＳ Ｐゴシック" charset="0"/>
              </a:rPr>
              <a:t> Useful?</a:t>
            </a:r>
          </a:p>
        </p:txBody>
      </p:sp>
      <p:sp>
        <p:nvSpPr>
          <p:cNvPr id="265223" name="Text Box 7"/>
          <p:cNvSpPr txBox="1">
            <a:spLocks noChangeArrowheads="1"/>
          </p:cNvSpPr>
          <p:nvPr/>
        </p:nvSpPr>
        <p:spPr bwMode="auto">
          <a:xfrm>
            <a:off x="439738" y="1064211"/>
            <a:ext cx="8221662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sz="2400" dirty="0">
                <a:latin typeface="Tahoma"/>
                <a:cs typeface="Tahoma"/>
              </a:rPr>
              <a:t>Lambda expressions can be used to give a formal meaning to functions defined using </a:t>
            </a:r>
            <a:r>
              <a:rPr lang="en-US" sz="2400" u="sng" dirty="0">
                <a:latin typeface="Tahoma"/>
                <a:cs typeface="Tahoma"/>
              </a:rPr>
              <a:t>currying</a:t>
            </a:r>
            <a:r>
              <a:rPr lang="en-US" sz="2400" dirty="0">
                <a:latin typeface="Tahoma"/>
                <a:cs typeface="Tahoma"/>
              </a:rPr>
              <a:t>.</a:t>
            </a:r>
          </a:p>
          <a:p>
            <a:pPr>
              <a:defRPr/>
            </a:pPr>
            <a:endParaRPr lang="en-US" sz="2400" dirty="0">
              <a:latin typeface="Tahoma"/>
              <a:cs typeface="Tahoma"/>
            </a:endParaRPr>
          </a:p>
          <a:p>
            <a:pPr>
              <a:defRPr/>
            </a:pPr>
            <a:r>
              <a:rPr lang="en-US" sz="2400" dirty="0">
                <a:latin typeface="Tahoma"/>
                <a:cs typeface="Tahoma"/>
              </a:rPr>
              <a:t>For example:</a:t>
            </a:r>
          </a:p>
        </p:txBody>
      </p:sp>
      <p:sp>
        <p:nvSpPr>
          <p:cNvPr id="265224" name="Text Box 8"/>
          <p:cNvSpPr txBox="1">
            <a:spLocks noChangeArrowheads="1"/>
          </p:cNvSpPr>
          <p:nvPr/>
        </p:nvSpPr>
        <p:spPr bwMode="auto">
          <a:xfrm>
            <a:off x="1609725" y="2881108"/>
            <a:ext cx="2595582" cy="461665"/>
          </a:xfrm>
          <a:prstGeom prst="rect">
            <a:avLst/>
          </a:prstGeom>
          <a:solidFill>
            <a:srgbClr val="FFFFFF"/>
          </a:solidFill>
          <a:ln w="12700" cap="sq">
            <a:solidFill>
              <a:srgbClr val="15A8DB"/>
            </a:solidFill>
            <a:miter lim="800000"/>
            <a:headEnd/>
            <a:tailEnd/>
          </a:ln>
          <a:effectLst/>
          <a:ex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  <a:sym typeface="Symbol" charset="0"/>
              </a:rPr>
              <a:t>add x y = x+y</a:t>
            </a:r>
            <a:endParaRPr lang="en-US" sz="2400">
              <a:solidFill>
                <a:srgbClr val="000000"/>
              </a:solidFill>
              <a:latin typeface="Lucida Sans Typewriter" charset="0"/>
              <a:cs typeface="+mn-cs"/>
            </a:endParaRPr>
          </a:p>
        </p:txBody>
      </p:sp>
      <p:sp>
        <p:nvSpPr>
          <p:cNvPr id="265225" name="Text Box 9"/>
          <p:cNvSpPr txBox="1">
            <a:spLocks noChangeArrowheads="1"/>
          </p:cNvSpPr>
          <p:nvPr/>
        </p:nvSpPr>
        <p:spPr bwMode="auto">
          <a:xfrm>
            <a:off x="1609725" y="4271275"/>
            <a:ext cx="4282542" cy="461665"/>
          </a:xfrm>
          <a:prstGeom prst="rect">
            <a:avLst/>
          </a:prstGeom>
          <a:solidFill>
            <a:srgbClr val="FFFFFF"/>
          </a:solidFill>
          <a:ln w="12700" cap="sq">
            <a:solidFill>
              <a:srgbClr val="15A8DB"/>
            </a:solidFill>
            <a:miter lim="800000"/>
            <a:headEnd/>
            <a:tailEnd/>
          </a:ln>
          <a:effectLst/>
          <a:ex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  <a:sym typeface="Symbol" charset="0"/>
              </a:rPr>
              <a:t>add = x </a:t>
            </a:r>
            <a:r>
              <a:rPr lang="en-US" sz="2400">
                <a:solidFill>
                  <a:srgbClr val="000000"/>
                </a:solidFill>
                <a:latin typeface="Times New Roman" charset="0"/>
                <a:cs typeface="+mn-cs"/>
                <a:sym typeface="Symbol" charset="0"/>
              </a:rPr>
              <a:t>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  <a:sym typeface="Symbol" charset="0"/>
              </a:rPr>
              <a:t> (y </a:t>
            </a:r>
            <a:r>
              <a:rPr lang="en-US" sz="2400">
                <a:solidFill>
                  <a:srgbClr val="000000"/>
                </a:solidFill>
                <a:latin typeface="Times New Roman" charset="0"/>
                <a:cs typeface="+mn-cs"/>
                <a:sym typeface="Symbol" charset="0"/>
              </a:rPr>
              <a:t>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  <a:sym typeface="Symbol" charset="0"/>
              </a:rPr>
              <a:t> x+y)</a:t>
            </a:r>
          </a:p>
        </p:txBody>
      </p:sp>
      <p:sp>
        <p:nvSpPr>
          <p:cNvPr id="265226" name="Text Box 10"/>
          <p:cNvSpPr txBox="1">
            <a:spLocks noChangeArrowheads="1"/>
          </p:cNvSpPr>
          <p:nvPr/>
        </p:nvSpPr>
        <p:spPr bwMode="auto">
          <a:xfrm>
            <a:off x="428625" y="3576192"/>
            <a:ext cx="108234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sz="2400" dirty="0">
                <a:latin typeface="Tahoma"/>
                <a:cs typeface="Tahoma"/>
              </a:rPr>
              <a:t>means</a:t>
            </a:r>
          </a:p>
        </p:txBody>
      </p:sp>
    </p:spTree>
    <p:extLst>
      <p:ext uri="{BB962C8B-B14F-4D97-AF65-F5344CB8AC3E}">
        <p14:creationId xmlns:p14="http://schemas.microsoft.com/office/powerpoint/2010/main" val="2985982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E80E78-C96B-F144-96F6-562EDEEDFCB4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272386" name="Text Box 2"/>
          <p:cNvSpPr txBox="1">
            <a:spLocks noChangeArrowheads="1"/>
          </p:cNvSpPr>
          <p:nvPr/>
        </p:nvSpPr>
        <p:spPr bwMode="auto">
          <a:xfrm>
            <a:off x="1585914" y="2095531"/>
            <a:ext cx="4315604" cy="830997"/>
          </a:xfrm>
          <a:prstGeom prst="rect">
            <a:avLst/>
          </a:prstGeom>
          <a:solidFill>
            <a:srgbClr val="FFFFFF"/>
          </a:solidFill>
          <a:ln w="12700" cap="sq">
            <a:solidFill>
              <a:srgbClr val="15A8DB"/>
            </a:solidFill>
            <a:miter lim="800000"/>
            <a:headEnd/>
            <a:tailEnd/>
          </a:ln>
          <a:effectLst/>
          <a:ex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  <a:sym typeface="Symbol" charset="0"/>
              </a:rPr>
              <a:t>const    :: a </a:t>
            </a:r>
            <a:r>
              <a:rPr lang="en-US" sz="2400">
                <a:solidFill>
                  <a:srgbClr val="000000"/>
                </a:solidFill>
                <a:latin typeface="Times New Roman" charset="0"/>
                <a:cs typeface="+mn-cs"/>
                <a:sym typeface="Symbol" charset="0"/>
              </a:rPr>
              <a:t>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  <a:sym typeface="Symbol" charset="0"/>
              </a:rPr>
              <a:t> b </a:t>
            </a:r>
            <a:r>
              <a:rPr lang="en-US" sz="2400">
                <a:solidFill>
                  <a:srgbClr val="000000"/>
                </a:solidFill>
                <a:latin typeface="Times New Roman" charset="0"/>
                <a:cs typeface="+mn-cs"/>
                <a:sym typeface="Symbol" charset="0"/>
              </a:rPr>
              <a:t>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  <a:sym typeface="Symbol" charset="0"/>
              </a:rPr>
              <a:t> a</a:t>
            </a:r>
          </a:p>
          <a:p>
            <a:pPr>
              <a:defRPr/>
            </a:pP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  <a:sym typeface="Symbol" charset="0"/>
              </a:rPr>
              <a:t>const x _ = x</a:t>
            </a:r>
          </a:p>
        </p:txBody>
      </p:sp>
      <p:sp>
        <p:nvSpPr>
          <p:cNvPr id="272387" name="Text Box 3"/>
          <p:cNvSpPr txBox="1">
            <a:spLocks noChangeArrowheads="1"/>
          </p:cNvSpPr>
          <p:nvPr/>
        </p:nvSpPr>
        <p:spPr bwMode="auto">
          <a:xfrm>
            <a:off x="411164" y="3198764"/>
            <a:ext cx="466248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sz="2400" dirty="0">
                <a:latin typeface="Tahoma"/>
                <a:cs typeface="Tahoma"/>
              </a:rPr>
              <a:t>is more naturally defined by</a:t>
            </a:r>
          </a:p>
        </p:txBody>
      </p:sp>
      <p:sp>
        <p:nvSpPr>
          <p:cNvPr id="272388" name="Text Box 4"/>
          <p:cNvSpPr txBox="1">
            <a:spLocks noChangeArrowheads="1"/>
          </p:cNvSpPr>
          <p:nvPr/>
        </p:nvSpPr>
        <p:spPr bwMode="auto">
          <a:xfrm>
            <a:off x="1598614" y="3932665"/>
            <a:ext cx="4315604" cy="830997"/>
          </a:xfrm>
          <a:prstGeom prst="rect">
            <a:avLst/>
          </a:prstGeom>
          <a:solidFill>
            <a:srgbClr val="FFFFFF"/>
          </a:solidFill>
          <a:ln w="12700" cap="sq">
            <a:solidFill>
              <a:srgbClr val="15A8DB"/>
            </a:solidFill>
            <a:miter lim="800000"/>
            <a:headEnd/>
            <a:tailEnd/>
          </a:ln>
          <a:effectLst/>
          <a:ex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  <a:sym typeface="Symbol" charset="0"/>
              </a:rPr>
              <a:t>const  :: a </a:t>
            </a:r>
            <a:r>
              <a:rPr lang="en-US" sz="2400">
                <a:solidFill>
                  <a:srgbClr val="000000"/>
                </a:solidFill>
                <a:latin typeface="Times New Roman" charset="0"/>
                <a:cs typeface="+mn-cs"/>
                <a:sym typeface="Symbol" charset="0"/>
              </a:rPr>
              <a:t>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  <a:sym typeface="Symbol" charset="0"/>
              </a:rPr>
              <a:t> (b </a:t>
            </a:r>
            <a:r>
              <a:rPr lang="en-US" sz="2400">
                <a:solidFill>
                  <a:srgbClr val="000000"/>
                </a:solidFill>
                <a:latin typeface="Times New Roman" charset="0"/>
                <a:cs typeface="+mn-cs"/>
                <a:sym typeface="Symbol" charset="0"/>
              </a:rPr>
              <a:t>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  <a:sym typeface="Symbol" charset="0"/>
              </a:rPr>
              <a:t> a)</a:t>
            </a:r>
          </a:p>
          <a:p>
            <a:pPr>
              <a:defRPr/>
            </a:pP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  <a:sym typeface="Symbol" charset="0"/>
              </a:rPr>
              <a:t>const x = _ </a:t>
            </a:r>
            <a:r>
              <a:rPr lang="en-US" sz="2400">
                <a:solidFill>
                  <a:srgbClr val="000000"/>
                </a:solidFill>
                <a:latin typeface="Times New Roman" charset="0"/>
                <a:cs typeface="+mn-cs"/>
                <a:sym typeface="Symbol" charset="0"/>
              </a:rPr>
              <a:t>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  <a:sym typeface="Symbol" charset="0"/>
              </a:rPr>
              <a:t> x </a:t>
            </a:r>
          </a:p>
        </p:txBody>
      </p:sp>
      <p:sp>
        <p:nvSpPr>
          <p:cNvPr id="272389" name="Rectangle 5"/>
          <p:cNvSpPr>
            <a:spLocks noChangeArrowheads="1"/>
          </p:cNvSpPr>
          <p:nvPr/>
        </p:nvSpPr>
        <p:spPr bwMode="auto">
          <a:xfrm>
            <a:off x="411163" y="328405"/>
            <a:ext cx="82423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sz="2400" dirty="0">
                <a:latin typeface="Tahoma"/>
                <a:cs typeface="Tahoma"/>
              </a:rPr>
              <a:t>Lambda expressions are also useful when defining functions that return </a:t>
            </a:r>
            <a:r>
              <a:rPr lang="en-US" sz="2400" u="sng" dirty="0">
                <a:latin typeface="Tahoma"/>
                <a:cs typeface="Tahoma"/>
              </a:rPr>
              <a:t>functions as results</a:t>
            </a:r>
            <a:r>
              <a:rPr lang="en-US" sz="2400" dirty="0">
                <a:latin typeface="Tahoma"/>
                <a:cs typeface="Tahoma"/>
              </a:rPr>
              <a:t>.</a:t>
            </a:r>
          </a:p>
          <a:p>
            <a:pPr>
              <a:defRPr/>
            </a:pPr>
            <a:endParaRPr lang="en-US" sz="2400" dirty="0">
              <a:latin typeface="Tahoma"/>
              <a:cs typeface="Tahoma"/>
            </a:endParaRPr>
          </a:p>
          <a:p>
            <a:pPr>
              <a:defRPr/>
            </a:pPr>
            <a:r>
              <a:rPr lang="en-US" sz="2400" dirty="0">
                <a:latin typeface="Tahoma"/>
                <a:cs typeface="Tahoma"/>
              </a:rPr>
              <a:t>For example:</a:t>
            </a:r>
          </a:p>
        </p:txBody>
      </p:sp>
    </p:spTree>
    <p:extLst>
      <p:ext uri="{BB962C8B-B14F-4D97-AF65-F5344CB8AC3E}">
        <p14:creationId xmlns:p14="http://schemas.microsoft.com/office/powerpoint/2010/main" val="633201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E1BEA8-0B67-1541-BE54-C21A5430AC9C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218116" name="Text Box 4"/>
          <p:cNvSpPr txBox="1">
            <a:spLocks noChangeArrowheads="1"/>
          </p:cNvSpPr>
          <p:nvPr/>
        </p:nvSpPr>
        <p:spPr bwMode="auto">
          <a:xfrm>
            <a:off x="1455738" y="1999632"/>
            <a:ext cx="4820851" cy="1304973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ffectLst/>
          <a:ex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  <a:sym typeface="Symbol" charset="0"/>
              </a:rPr>
              <a:t>odds n = map f [0..n-1]</a:t>
            </a:r>
          </a:p>
          <a:p>
            <a:pPr>
              <a:lnSpc>
                <a:spcPct val="110000"/>
              </a:lnSpc>
              <a:defRPr/>
            </a:pP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  <a:sym typeface="Symbol" charset="0"/>
              </a:rPr>
              <a:t>         where</a:t>
            </a:r>
          </a:p>
          <a:p>
            <a:pPr>
              <a:lnSpc>
                <a:spcPct val="110000"/>
              </a:lnSpc>
              <a:defRPr/>
            </a:pP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  <a:sym typeface="Symbol" charset="0"/>
              </a:rPr>
              <a:t>            f x = x*2 + 1</a:t>
            </a:r>
          </a:p>
        </p:txBody>
      </p:sp>
      <p:sp>
        <p:nvSpPr>
          <p:cNvPr id="218117" name="Text Box 5"/>
          <p:cNvSpPr txBox="1">
            <a:spLocks noChangeArrowheads="1"/>
          </p:cNvSpPr>
          <p:nvPr/>
        </p:nvSpPr>
        <p:spPr bwMode="auto">
          <a:xfrm>
            <a:off x="412750" y="3471417"/>
            <a:ext cx="33226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sz="2400" dirty="0">
                <a:latin typeface="Tahoma"/>
                <a:cs typeface="Tahoma"/>
              </a:rPr>
              <a:t>can be simplified to </a:t>
            </a:r>
          </a:p>
        </p:txBody>
      </p:sp>
      <p:sp>
        <p:nvSpPr>
          <p:cNvPr id="218118" name="Text Box 6"/>
          <p:cNvSpPr txBox="1">
            <a:spLocks noChangeArrowheads="1"/>
          </p:cNvSpPr>
          <p:nvPr/>
        </p:nvSpPr>
        <p:spPr bwMode="auto">
          <a:xfrm>
            <a:off x="1455739" y="4207818"/>
            <a:ext cx="6962513" cy="461665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ffectLst/>
          <a:ex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  <a:sym typeface="Symbol" charset="0"/>
              </a:rPr>
              <a:t>odds n = map (x </a:t>
            </a:r>
            <a:r>
              <a:rPr lang="en-US" sz="2400">
                <a:solidFill>
                  <a:srgbClr val="000000"/>
                </a:solidFill>
                <a:latin typeface="Times New Roman" charset="0"/>
                <a:cs typeface="+mn-cs"/>
                <a:sym typeface="Symbol" charset="0"/>
              </a:rPr>
              <a:t>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  <a:sym typeface="Symbol" charset="0"/>
              </a:rPr>
              <a:t> x*2 + 1) [0..n-1]</a:t>
            </a:r>
          </a:p>
        </p:txBody>
      </p:sp>
      <p:sp>
        <p:nvSpPr>
          <p:cNvPr id="218119" name="Rectangle 7"/>
          <p:cNvSpPr>
            <a:spLocks noChangeArrowheads="1"/>
          </p:cNvSpPr>
          <p:nvPr/>
        </p:nvSpPr>
        <p:spPr bwMode="auto">
          <a:xfrm>
            <a:off x="412751" y="336740"/>
            <a:ext cx="8131175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sz="2400" dirty="0">
                <a:latin typeface="Tahoma"/>
                <a:cs typeface="Tahoma"/>
              </a:rPr>
              <a:t>Lambda expressions can be used to avoid naming functions that are only </a:t>
            </a:r>
            <a:r>
              <a:rPr lang="en-US" sz="2400" u="sng" dirty="0">
                <a:latin typeface="Tahoma"/>
                <a:cs typeface="Tahoma"/>
              </a:rPr>
              <a:t>referenced once</a:t>
            </a:r>
            <a:r>
              <a:rPr lang="en-US" sz="2400" dirty="0">
                <a:latin typeface="Tahoma"/>
                <a:cs typeface="Tahoma"/>
              </a:rPr>
              <a:t>.</a:t>
            </a:r>
          </a:p>
          <a:p>
            <a:pPr>
              <a:defRPr/>
            </a:pPr>
            <a:endParaRPr lang="en-US" sz="2400" dirty="0">
              <a:latin typeface="Tahoma"/>
              <a:cs typeface="Tahoma"/>
            </a:endParaRPr>
          </a:p>
          <a:p>
            <a:pPr>
              <a:defRPr/>
            </a:pPr>
            <a:r>
              <a:rPr lang="en-US" sz="2400" dirty="0">
                <a:latin typeface="Tahoma"/>
                <a:cs typeface="Tahoma"/>
              </a:rPr>
              <a:t>For example:</a:t>
            </a:r>
          </a:p>
        </p:txBody>
      </p:sp>
    </p:spTree>
    <p:extLst>
      <p:ext uri="{BB962C8B-B14F-4D97-AF65-F5344CB8AC3E}">
        <p14:creationId xmlns:p14="http://schemas.microsoft.com/office/powerpoint/2010/main" val="791406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491351-669C-F242-A0E0-7EECC3C12DB7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</a:rPr>
              <a:t>Sections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>
            <a:off x="415925" y="1031350"/>
            <a:ext cx="83185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sz="2400" dirty="0">
                <a:latin typeface="Tahoma"/>
                <a:cs typeface="Tahoma"/>
              </a:rPr>
              <a:t>An operator written </a:t>
            </a:r>
            <a:r>
              <a:rPr lang="en-US" sz="2400" u="sng" dirty="0">
                <a:latin typeface="Tahoma"/>
                <a:cs typeface="Tahoma"/>
              </a:rPr>
              <a:t>between</a:t>
            </a:r>
            <a:r>
              <a:rPr lang="en-US" sz="2400" dirty="0">
                <a:latin typeface="Tahoma"/>
                <a:cs typeface="Tahoma"/>
              </a:rPr>
              <a:t> its two arguments can be converted into a curried function written </a:t>
            </a:r>
            <a:r>
              <a:rPr lang="en-US" sz="2400" u="sng" dirty="0">
                <a:latin typeface="Tahoma"/>
                <a:cs typeface="Tahoma"/>
              </a:rPr>
              <a:t>before</a:t>
            </a:r>
            <a:r>
              <a:rPr lang="en-US" sz="2400" dirty="0">
                <a:latin typeface="Tahoma"/>
                <a:cs typeface="Tahoma"/>
              </a:rPr>
              <a:t> its two arguments by using parentheses</a:t>
            </a:r>
            <a:r>
              <a:rPr lang="en-US" sz="2400" dirty="0" smtClean="0">
                <a:latin typeface="Tahoma"/>
                <a:cs typeface="Tahoma"/>
              </a:rPr>
              <a:t>.</a:t>
            </a:r>
            <a:br>
              <a:rPr lang="en-US" sz="2400" dirty="0" smtClean="0">
                <a:latin typeface="Tahoma"/>
                <a:cs typeface="Tahoma"/>
              </a:rPr>
            </a:br>
            <a:endParaRPr lang="en-US" sz="2400" dirty="0">
              <a:latin typeface="Tahoma"/>
              <a:cs typeface="Tahoma"/>
            </a:endParaRPr>
          </a:p>
          <a:p>
            <a:pPr>
              <a:defRPr/>
            </a:pPr>
            <a:r>
              <a:rPr lang="en-US" sz="2400" dirty="0">
                <a:latin typeface="Tahoma"/>
                <a:cs typeface="Tahoma"/>
              </a:rPr>
              <a:t>For example:</a:t>
            </a:r>
          </a:p>
        </p:txBody>
      </p:sp>
      <p:sp>
        <p:nvSpPr>
          <p:cNvPr id="242694" name="Text Box 6"/>
          <p:cNvSpPr txBox="1">
            <a:spLocks noChangeArrowheads="1"/>
          </p:cNvSpPr>
          <p:nvPr/>
        </p:nvSpPr>
        <p:spPr bwMode="auto">
          <a:xfrm>
            <a:off x="1749425" y="2985514"/>
            <a:ext cx="1853693" cy="2117503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ffectLst/>
          <a:ex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400" dirty="0">
                <a:solidFill>
                  <a:srgbClr val="000000"/>
                </a:solidFill>
                <a:latin typeface="Lucida Sans Typewriter" charset="0"/>
                <a:cs typeface="+mn-cs"/>
                <a:sym typeface="Symbol" charset="0"/>
              </a:rPr>
              <a:t>&gt; 1+2</a:t>
            </a:r>
          </a:p>
          <a:p>
            <a:pPr>
              <a:lnSpc>
                <a:spcPct val="110000"/>
              </a:lnSpc>
              <a:defRPr/>
            </a:pPr>
            <a:r>
              <a:rPr lang="en-US" sz="2400" dirty="0">
                <a:solidFill>
                  <a:srgbClr val="000000"/>
                </a:solidFill>
                <a:latin typeface="Lucida Sans Typewriter" charset="0"/>
                <a:cs typeface="+mn-cs"/>
                <a:sym typeface="Symbol" charset="0"/>
              </a:rPr>
              <a:t>3</a:t>
            </a:r>
          </a:p>
          <a:p>
            <a:pPr>
              <a:lnSpc>
                <a:spcPct val="110000"/>
              </a:lnSpc>
              <a:defRPr/>
            </a:pPr>
            <a:endParaRPr lang="en-US" sz="2400" dirty="0">
              <a:solidFill>
                <a:srgbClr val="000000"/>
              </a:solidFill>
              <a:latin typeface="Lucida Sans Typewriter" charset="0"/>
              <a:cs typeface="+mn-cs"/>
              <a:sym typeface="Symbol" charset="0"/>
            </a:endParaRPr>
          </a:p>
          <a:p>
            <a:pPr>
              <a:lnSpc>
                <a:spcPct val="110000"/>
              </a:lnSpc>
              <a:defRPr/>
            </a:pPr>
            <a:r>
              <a:rPr lang="en-US" sz="2400" dirty="0">
                <a:solidFill>
                  <a:srgbClr val="000000"/>
                </a:solidFill>
                <a:latin typeface="Lucida Sans Typewriter" charset="0"/>
                <a:cs typeface="+mn-cs"/>
                <a:sym typeface="Symbol" charset="0"/>
              </a:rPr>
              <a:t>&gt; (+) 1 2</a:t>
            </a:r>
          </a:p>
          <a:p>
            <a:pPr>
              <a:lnSpc>
                <a:spcPct val="110000"/>
              </a:lnSpc>
              <a:defRPr/>
            </a:pPr>
            <a:r>
              <a:rPr lang="en-US" sz="2400" dirty="0">
                <a:solidFill>
                  <a:srgbClr val="000000"/>
                </a:solidFill>
                <a:latin typeface="Lucida Sans Typewriter" charset="0"/>
                <a:cs typeface="+mn-cs"/>
                <a:sym typeface="Symbol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892223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86D3FE-D529-0143-A99C-F05FC5A917F6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274434" name="Text Box 2"/>
          <p:cNvSpPr txBox="1">
            <a:spLocks noChangeArrowheads="1"/>
          </p:cNvSpPr>
          <p:nvPr/>
        </p:nvSpPr>
        <p:spPr bwMode="auto">
          <a:xfrm>
            <a:off x="404814" y="274828"/>
            <a:ext cx="8231187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sz="2400" dirty="0">
                <a:latin typeface="Tahoma"/>
                <a:cs typeface="Tahoma"/>
              </a:rPr>
              <a:t>This convention also allows one of the arguments of the operator to be included in the parentheses.</a:t>
            </a:r>
          </a:p>
          <a:p>
            <a:pPr>
              <a:defRPr/>
            </a:pPr>
            <a:endParaRPr lang="en-US" sz="2400" dirty="0">
              <a:latin typeface="Tahoma"/>
              <a:cs typeface="Tahoma"/>
            </a:endParaRPr>
          </a:p>
          <a:p>
            <a:pPr>
              <a:defRPr/>
            </a:pPr>
            <a:r>
              <a:rPr lang="en-US" sz="2400" dirty="0">
                <a:latin typeface="Tahoma"/>
                <a:cs typeface="Tahoma"/>
              </a:rPr>
              <a:t>For example:</a:t>
            </a:r>
          </a:p>
        </p:txBody>
      </p:sp>
      <p:sp>
        <p:nvSpPr>
          <p:cNvPr id="274435" name="Text Box 3"/>
          <p:cNvSpPr txBox="1">
            <a:spLocks noChangeArrowheads="1"/>
          </p:cNvSpPr>
          <p:nvPr/>
        </p:nvSpPr>
        <p:spPr bwMode="auto">
          <a:xfrm>
            <a:off x="1712913" y="1963498"/>
            <a:ext cx="1668245" cy="1938992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ffectLst/>
          <a:ex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000000"/>
                </a:solidFill>
                <a:latin typeface="Lucida Sans Typewriter" charset="0"/>
                <a:cs typeface="+mn-cs"/>
                <a:sym typeface="Symbol" charset="0"/>
              </a:rPr>
              <a:t>&gt; (1+) 2</a:t>
            </a:r>
          </a:p>
          <a:p>
            <a:pPr>
              <a:defRPr/>
            </a:pPr>
            <a:r>
              <a:rPr lang="en-US" sz="2400" dirty="0">
                <a:solidFill>
                  <a:srgbClr val="000000"/>
                </a:solidFill>
                <a:latin typeface="Lucida Sans Typewriter" charset="0"/>
                <a:cs typeface="+mn-cs"/>
                <a:sym typeface="Symbol" charset="0"/>
              </a:rPr>
              <a:t>3</a:t>
            </a:r>
          </a:p>
          <a:p>
            <a:pPr>
              <a:defRPr/>
            </a:pPr>
            <a:endParaRPr lang="en-US" sz="2400" dirty="0">
              <a:solidFill>
                <a:srgbClr val="000000"/>
              </a:solidFill>
              <a:latin typeface="Lucida Sans Typewriter" charset="0"/>
              <a:cs typeface="+mn-cs"/>
              <a:sym typeface="Symbol" charset="0"/>
            </a:endParaRPr>
          </a:p>
          <a:p>
            <a:pPr>
              <a:defRPr/>
            </a:pPr>
            <a:r>
              <a:rPr lang="en-US" sz="2400" dirty="0">
                <a:solidFill>
                  <a:srgbClr val="000000"/>
                </a:solidFill>
                <a:latin typeface="Lucida Sans Typewriter" charset="0"/>
                <a:cs typeface="+mn-cs"/>
                <a:sym typeface="Symbol" charset="0"/>
              </a:rPr>
              <a:t>&gt; (+2) 1</a:t>
            </a:r>
          </a:p>
          <a:p>
            <a:pPr>
              <a:defRPr/>
            </a:pPr>
            <a:r>
              <a:rPr lang="en-US" sz="2400" dirty="0">
                <a:solidFill>
                  <a:srgbClr val="000000"/>
                </a:solidFill>
                <a:latin typeface="Lucida Sans Typewriter" charset="0"/>
                <a:cs typeface="+mn-cs"/>
                <a:sym typeface="Symbol" charset="0"/>
              </a:rPr>
              <a:t>3</a:t>
            </a:r>
          </a:p>
        </p:txBody>
      </p:sp>
      <p:sp>
        <p:nvSpPr>
          <p:cNvPr id="274438" name="Text Box 6"/>
          <p:cNvSpPr txBox="1">
            <a:spLocks noChangeArrowheads="1"/>
          </p:cNvSpPr>
          <p:nvPr/>
        </p:nvSpPr>
        <p:spPr bwMode="auto">
          <a:xfrm>
            <a:off x="404814" y="4041318"/>
            <a:ext cx="835342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sz="2400" dirty="0" smtClean="0">
                <a:latin typeface="Tahoma"/>
                <a:cs typeface="Tahoma"/>
              </a:rPr>
              <a:t>In general, if </a:t>
            </a:r>
            <a:r>
              <a:rPr lang="en-US" sz="2400" dirty="0" smtClean="0">
                <a:latin typeface="Tahoma"/>
                <a:cs typeface="Tahoma"/>
                <a:sym typeface="Symbol" charset="0"/>
              </a:rPr>
              <a:t></a:t>
            </a:r>
            <a:r>
              <a:rPr lang="en-US" sz="2400" dirty="0" smtClean="0">
                <a:latin typeface="Tahoma"/>
                <a:cs typeface="Tahoma"/>
              </a:rPr>
              <a:t> is an operator then functions of the form (</a:t>
            </a:r>
            <a:r>
              <a:rPr lang="en-US" sz="2400" dirty="0" smtClean="0">
                <a:latin typeface="Tahoma"/>
                <a:cs typeface="Tahoma"/>
                <a:sym typeface="Symbol" charset="0"/>
              </a:rPr>
              <a:t></a:t>
            </a:r>
            <a:r>
              <a:rPr lang="en-US" sz="2400" dirty="0" smtClean="0">
                <a:latin typeface="Tahoma"/>
                <a:cs typeface="Tahoma"/>
              </a:rPr>
              <a:t>), (x</a:t>
            </a:r>
            <a:r>
              <a:rPr lang="en-US" sz="2400" dirty="0" smtClean="0">
                <a:latin typeface="Tahoma"/>
                <a:cs typeface="Tahoma"/>
                <a:sym typeface="Symbol" charset="0"/>
              </a:rPr>
              <a:t></a:t>
            </a:r>
            <a:r>
              <a:rPr lang="en-US" sz="2400" dirty="0" smtClean="0">
                <a:latin typeface="Tahoma"/>
                <a:cs typeface="Tahoma"/>
              </a:rPr>
              <a:t>) and (</a:t>
            </a:r>
            <a:r>
              <a:rPr lang="en-US" sz="2400" dirty="0" smtClean="0">
                <a:latin typeface="Tahoma"/>
                <a:cs typeface="Tahoma"/>
                <a:sym typeface="Symbol" charset="0"/>
              </a:rPr>
              <a:t></a:t>
            </a:r>
            <a:r>
              <a:rPr lang="en-US" sz="2400" dirty="0" smtClean="0">
                <a:latin typeface="Tahoma"/>
                <a:cs typeface="Tahoma"/>
              </a:rPr>
              <a:t>y) are called </a:t>
            </a:r>
            <a:r>
              <a:rPr lang="en-US" sz="2400" u="sng" dirty="0" smtClean="0">
                <a:latin typeface="Tahoma"/>
                <a:cs typeface="Tahoma"/>
              </a:rPr>
              <a:t>sections</a:t>
            </a:r>
            <a:r>
              <a:rPr lang="en-US" sz="2400" dirty="0" smtClean="0">
                <a:latin typeface="Tahoma"/>
                <a:cs typeface="Tahoma"/>
              </a:rPr>
              <a:t>.</a:t>
            </a:r>
            <a:endParaRPr lang="en-US" sz="24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924529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13EE73-A473-4D43-826C-90D90E9E6741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</a:rPr>
              <a:t>Conditional Expressions</a:t>
            </a:r>
          </a:p>
        </p:txBody>
      </p:sp>
      <p:sp>
        <p:nvSpPr>
          <p:cNvPr id="220163" name="Text Box 3"/>
          <p:cNvSpPr txBox="1">
            <a:spLocks noChangeArrowheads="1"/>
          </p:cNvSpPr>
          <p:nvPr/>
        </p:nvSpPr>
        <p:spPr bwMode="auto">
          <a:xfrm>
            <a:off x="450851" y="1196254"/>
            <a:ext cx="808831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sz="2400" dirty="0">
                <a:latin typeface="Tahoma"/>
                <a:cs typeface="Tahoma"/>
              </a:rPr>
              <a:t>As in most programming languages, functions can be defined using </a:t>
            </a:r>
            <a:r>
              <a:rPr lang="en-US" sz="2400" u="sng" dirty="0">
                <a:latin typeface="Tahoma"/>
                <a:cs typeface="Tahoma"/>
              </a:rPr>
              <a:t>conditional expressions</a:t>
            </a:r>
            <a:r>
              <a:rPr lang="en-US" sz="2400" dirty="0">
                <a:latin typeface="Tahoma"/>
                <a:cs typeface="Tahoma"/>
              </a:rPr>
              <a:t>.</a:t>
            </a:r>
          </a:p>
        </p:txBody>
      </p:sp>
      <p:sp>
        <p:nvSpPr>
          <p:cNvPr id="220164" name="Text Box 4"/>
          <p:cNvSpPr txBox="1">
            <a:spLocks noChangeArrowheads="1"/>
          </p:cNvSpPr>
          <p:nvPr/>
        </p:nvSpPr>
        <p:spPr bwMode="auto">
          <a:xfrm>
            <a:off x="1336675" y="2381953"/>
            <a:ext cx="5917004" cy="898707"/>
          </a:xfrm>
          <a:prstGeom prst="rect">
            <a:avLst/>
          </a:prstGeom>
          <a:noFill/>
          <a:ln>
            <a:solidFill>
              <a:srgbClr val="15A8DB"/>
            </a:solidFill>
          </a:ln>
          <a:effectLst/>
          <a:ex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400" dirty="0">
                <a:solidFill>
                  <a:srgbClr val="000000"/>
                </a:solidFill>
                <a:latin typeface="Lucida Sans Typewriter" charset="0"/>
                <a:cs typeface="+mn-cs"/>
              </a:rPr>
              <a:t>abs  :: </a:t>
            </a:r>
            <a:r>
              <a:rPr lang="en-US" sz="2400" dirty="0" err="1">
                <a:solidFill>
                  <a:srgbClr val="000000"/>
                </a:solidFill>
                <a:latin typeface="Lucida Sans Typewriter" charset="0"/>
                <a:cs typeface="+mn-cs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Lucida Sans Typewriter" charset="0"/>
                <a:cs typeface="+mn-cs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Times New Roman" charset="0"/>
                <a:cs typeface="+mn-cs"/>
                <a:sym typeface="Symbol" charset="0"/>
              </a:rPr>
              <a:t></a:t>
            </a:r>
            <a:r>
              <a:rPr lang="en-US" sz="2400" dirty="0">
                <a:solidFill>
                  <a:srgbClr val="000000"/>
                </a:solidFill>
                <a:latin typeface="Lucida Sans Typewriter" charset="0"/>
                <a:cs typeface="+mn-cs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Lucida Sans Typewriter" charset="0"/>
                <a:cs typeface="+mn-cs"/>
              </a:rPr>
              <a:t>Int</a:t>
            </a:r>
            <a:endParaRPr lang="en-US" sz="2400" dirty="0">
              <a:solidFill>
                <a:srgbClr val="000000"/>
              </a:solidFill>
              <a:latin typeface="Lucida Sans Typewriter" charset="0"/>
              <a:cs typeface="+mn-cs"/>
            </a:endParaRPr>
          </a:p>
          <a:p>
            <a:pPr>
              <a:lnSpc>
                <a:spcPct val="110000"/>
              </a:lnSpc>
              <a:defRPr/>
            </a:pPr>
            <a:r>
              <a:rPr lang="en-US" sz="2400" dirty="0">
                <a:solidFill>
                  <a:srgbClr val="000000"/>
                </a:solidFill>
                <a:latin typeface="Lucida Sans Typewriter" charset="0"/>
                <a:cs typeface="+mn-cs"/>
              </a:rPr>
              <a:t>abs n = if n </a:t>
            </a:r>
            <a:r>
              <a:rPr lang="en-US" sz="2400" dirty="0">
                <a:solidFill>
                  <a:srgbClr val="000000"/>
                </a:solidFill>
                <a:latin typeface="Lucida Sans Typewriter" charset="0"/>
                <a:cs typeface="+mn-cs"/>
                <a:sym typeface="Symbol" charset="0"/>
              </a:rPr>
              <a:t></a:t>
            </a:r>
            <a:r>
              <a:rPr lang="en-US" sz="2400" dirty="0">
                <a:solidFill>
                  <a:srgbClr val="000000"/>
                </a:solidFill>
                <a:latin typeface="Lucida Sans Typewriter" charset="0"/>
                <a:cs typeface="+mn-cs"/>
              </a:rPr>
              <a:t> 0 then n else -n</a:t>
            </a:r>
          </a:p>
        </p:txBody>
      </p:sp>
      <p:sp>
        <p:nvSpPr>
          <p:cNvPr id="220171" name="AutoShape 11"/>
          <p:cNvSpPr>
            <a:spLocks noChangeArrowheads="1"/>
          </p:cNvSpPr>
          <p:nvPr/>
        </p:nvSpPr>
        <p:spPr bwMode="auto">
          <a:xfrm>
            <a:off x="919163" y="3911037"/>
            <a:ext cx="6642100" cy="919401"/>
          </a:xfrm>
          <a:prstGeom prst="wedgeRoundRectCallout">
            <a:avLst>
              <a:gd name="adj1" fmla="val -19218"/>
              <a:gd name="adj2" fmla="val -103704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sz="2400" dirty="0">
                <a:latin typeface="Tahoma"/>
                <a:cs typeface="Tahoma"/>
              </a:rPr>
              <a:t>abs takes an integer n and returns n if it is non-negative and -n otherwise.</a:t>
            </a:r>
          </a:p>
        </p:txBody>
      </p:sp>
    </p:spTree>
    <p:extLst>
      <p:ext uri="{BB962C8B-B14F-4D97-AF65-F5344CB8AC3E}">
        <p14:creationId xmlns:p14="http://schemas.microsoft.com/office/powerpoint/2010/main" val="2551546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A9AAB8-D684-1948-9BF1-57FE5CA6CE92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1" y="285750"/>
            <a:ext cx="8081963" cy="514350"/>
          </a:xfrm>
        </p:spPr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</a:rPr>
              <a:t>Why Are </a:t>
            </a:r>
            <a:r>
              <a:rPr lang="en-US" sz="4000">
                <a:latin typeface="Arial Black" charset="0"/>
                <a:ea typeface="ＭＳ Ｐゴシック" charset="0"/>
                <a:sym typeface="Symbol" charset="0"/>
              </a:rPr>
              <a:t>Sections</a:t>
            </a:r>
            <a:r>
              <a:rPr lang="en-US">
                <a:latin typeface="Arial Black" charset="0"/>
                <a:ea typeface="ＭＳ Ｐゴシック" charset="0"/>
              </a:rPr>
              <a:t> Useful?</a:t>
            </a:r>
          </a:p>
        </p:txBody>
      </p:sp>
      <p:sp>
        <p:nvSpPr>
          <p:cNvPr id="278531" name="Text Box 3"/>
          <p:cNvSpPr txBox="1">
            <a:spLocks noChangeArrowheads="1"/>
          </p:cNvSpPr>
          <p:nvPr/>
        </p:nvSpPr>
        <p:spPr bwMode="auto">
          <a:xfrm>
            <a:off x="428626" y="1187083"/>
            <a:ext cx="822166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sz="2400" dirty="0">
                <a:latin typeface="Tahoma"/>
                <a:cs typeface="Tahoma"/>
              </a:rPr>
              <a:t>Useful functions can sometimes be constructed in a simple way using sections.  For example:</a:t>
            </a:r>
          </a:p>
        </p:txBody>
      </p:sp>
      <p:grpSp>
        <p:nvGrpSpPr>
          <p:cNvPr id="25604" name="Group 23"/>
          <p:cNvGrpSpPr>
            <a:grpSpLocks/>
          </p:cNvGrpSpPr>
          <p:nvPr/>
        </p:nvGrpSpPr>
        <p:grpSpPr bwMode="auto">
          <a:xfrm>
            <a:off x="1758951" y="2350294"/>
            <a:ext cx="4511676" cy="2306239"/>
            <a:chOff x="1108" y="1974"/>
            <a:chExt cx="2842" cy="1937"/>
          </a:xfrm>
        </p:grpSpPr>
        <p:grpSp>
          <p:nvGrpSpPr>
            <p:cNvPr id="25605" name="Group 22"/>
            <p:cNvGrpSpPr>
              <a:grpSpLocks/>
            </p:cNvGrpSpPr>
            <p:nvPr/>
          </p:nvGrpSpPr>
          <p:grpSpPr bwMode="auto">
            <a:xfrm>
              <a:off x="1794" y="1974"/>
              <a:ext cx="2156" cy="1932"/>
              <a:chOff x="1794" y="1998"/>
              <a:chExt cx="2156" cy="1932"/>
            </a:xfrm>
          </p:grpSpPr>
          <p:sp>
            <p:nvSpPr>
              <p:cNvPr id="278537" name="Text Box 9"/>
              <p:cNvSpPr txBox="1">
                <a:spLocks noChangeArrowheads="1"/>
              </p:cNvSpPr>
              <p:nvPr/>
            </p:nvSpPr>
            <p:spPr bwMode="auto">
              <a:xfrm>
                <a:off x="1794" y="1998"/>
                <a:ext cx="1880" cy="3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r>
                  <a:rPr lang="en-US" sz="2400" dirty="0">
                    <a:latin typeface="Tahoma"/>
                    <a:cs typeface="Tahoma"/>
                  </a:rPr>
                  <a:t>-  successor function</a:t>
                </a:r>
              </a:p>
            </p:txBody>
          </p:sp>
          <p:sp>
            <p:nvSpPr>
              <p:cNvPr id="278538" name="Text Box 10"/>
              <p:cNvSpPr txBox="1">
                <a:spLocks noChangeArrowheads="1"/>
              </p:cNvSpPr>
              <p:nvPr/>
            </p:nvSpPr>
            <p:spPr bwMode="auto">
              <a:xfrm>
                <a:off x="1794" y="2518"/>
                <a:ext cx="2156" cy="3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r>
                  <a:rPr lang="en-US" sz="2400" dirty="0">
                    <a:latin typeface="Tahoma"/>
                    <a:cs typeface="Tahoma"/>
                  </a:rPr>
                  <a:t>-  reciprocation function</a:t>
                </a:r>
              </a:p>
            </p:txBody>
          </p:sp>
          <p:sp>
            <p:nvSpPr>
              <p:cNvPr id="278539" name="Text Box 11"/>
              <p:cNvSpPr txBox="1">
                <a:spLocks noChangeArrowheads="1"/>
              </p:cNvSpPr>
              <p:nvPr/>
            </p:nvSpPr>
            <p:spPr bwMode="auto">
              <a:xfrm>
                <a:off x="1794" y="3032"/>
                <a:ext cx="1788" cy="3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r>
                  <a:rPr lang="en-US" sz="2400" dirty="0">
                    <a:latin typeface="Tahoma"/>
                    <a:cs typeface="Tahoma"/>
                  </a:rPr>
                  <a:t>-  doubling function</a:t>
                </a:r>
              </a:p>
            </p:txBody>
          </p:sp>
          <p:sp>
            <p:nvSpPr>
              <p:cNvPr id="278540" name="Text Box 12"/>
              <p:cNvSpPr txBox="1">
                <a:spLocks noChangeArrowheads="1"/>
              </p:cNvSpPr>
              <p:nvPr/>
            </p:nvSpPr>
            <p:spPr bwMode="auto">
              <a:xfrm>
                <a:off x="1794" y="3542"/>
                <a:ext cx="1667" cy="3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r>
                  <a:rPr lang="en-US" sz="2400" dirty="0">
                    <a:latin typeface="Tahoma"/>
                    <a:cs typeface="Tahoma"/>
                  </a:rPr>
                  <a:t>-  halving function</a:t>
                </a:r>
              </a:p>
            </p:txBody>
          </p:sp>
        </p:grpSp>
        <p:grpSp>
          <p:nvGrpSpPr>
            <p:cNvPr id="25606" name="Group 21"/>
            <p:cNvGrpSpPr>
              <a:grpSpLocks/>
            </p:cNvGrpSpPr>
            <p:nvPr/>
          </p:nvGrpSpPr>
          <p:grpSpPr bwMode="auto">
            <a:xfrm>
              <a:off x="1108" y="1979"/>
              <a:ext cx="584" cy="1932"/>
              <a:chOff x="1108" y="1979"/>
              <a:chExt cx="584" cy="1932"/>
            </a:xfrm>
          </p:grpSpPr>
          <p:sp>
            <p:nvSpPr>
              <p:cNvPr id="278542" name="Text Box 14"/>
              <p:cNvSpPr txBox="1">
                <a:spLocks noChangeArrowheads="1"/>
              </p:cNvSpPr>
              <p:nvPr/>
            </p:nvSpPr>
            <p:spPr bwMode="auto">
              <a:xfrm>
                <a:off x="1108" y="1979"/>
                <a:ext cx="584" cy="388"/>
              </a:xfrm>
              <a:prstGeom prst="rect">
                <a:avLst/>
              </a:prstGeom>
              <a:solidFill>
                <a:srgbClr val="FFFFFF"/>
              </a:solidFill>
              <a:ln w="12700" cap="sq">
                <a:solidFill>
                  <a:srgbClr val="15A8DB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>
                  <a:defRPr/>
                </a:pPr>
                <a:r>
                  <a:rPr lang="en-US" sz="2400">
                    <a:solidFill>
                      <a:srgbClr val="000000"/>
                    </a:solidFill>
                    <a:latin typeface="Lucida Sans Typewriter" charset="0"/>
                    <a:cs typeface="+mn-cs"/>
                  </a:rPr>
                  <a:t>(1+)</a:t>
                </a:r>
              </a:p>
            </p:txBody>
          </p:sp>
          <p:sp>
            <p:nvSpPr>
              <p:cNvPr id="278543" name="Text Box 15"/>
              <p:cNvSpPr txBox="1">
                <a:spLocks noChangeArrowheads="1"/>
              </p:cNvSpPr>
              <p:nvPr/>
            </p:nvSpPr>
            <p:spPr bwMode="auto">
              <a:xfrm>
                <a:off x="1108" y="3013"/>
                <a:ext cx="584" cy="388"/>
              </a:xfrm>
              <a:prstGeom prst="rect">
                <a:avLst/>
              </a:prstGeom>
              <a:solidFill>
                <a:srgbClr val="FFFFFF"/>
              </a:solidFill>
              <a:ln w="12700" cap="sq">
                <a:solidFill>
                  <a:srgbClr val="15A8DB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>
                  <a:defRPr/>
                </a:pPr>
                <a:r>
                  <a:rPr lang="en-US" sz="2400" dirty="0">
                    <a:solidFill>
                      <a:srgbClr val="000000"/>
                    </a:solidFill>
                    <a:latin typeface="Lucida Sans Typewriter" charset="0"/>
                    <a:cs typeface="+mn-cs"/>
                  </a:rPr>
                  <a:t>(*2)</a:t>
                </a:r>
              </a:p>
            </p:txBody>
          </p:sp>
          <p:sp>
            <p:nvSpPr>
              <p:cNvPr id="278544" name="Text Box 16"/>
              <p:cNvSpPr txBox="1">
                <a:spLocks noChangeArrowheads="1"/>
              </p:cNvSpPr>
              <p:nvPr/>
            </p:nvSpPr>
            <p:spPr bwMode="auto">
              <a:xfrm>
                <a:off x="1108" y="3523"/>
                <a:ext cx="584" cy="388"/>
              </a:xfrm>
              <a:prstGeom prst="rect">
                <a:avLst/>
              </a:prstGeom>
              <a:solidFill>
                <a:srgbClr val="FFFFFF"/>
              </a:solidFill>
              <a:ln w="12700" cap="sq">
                <a:solidFill>
                  <a:srgbClr val="15A8DB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>
                  <a:defRPr/>
                </a:pPr>
                <a:r>
                  <a:rPr lang="en-US" sz="2400">
                    <a:solidFill>
                      <a:srgbClr val="000000"/>
                    </a:solidFill>
                    <a:latin typeface="Lucida Sans Typewriter" charset="0"/>
                    <a:cs typeface="+mn-cs"/>
                  </a:rPr>
                  <a:t>(/2)</a:t>
                </a:r>
              </a:p>
            </p:txBody>
          </p:sp>
          <p:sp>
            <p:nvSpPr>
              <p:cNvPr id="278545" name="Text Box 17"/>
              <p:cNvSpPr txBox="1">
                <a:spLocks noChangeArrowheads="1"/>
              </p:cNvSpPr>
              <p:nvPr/>
            </p:nvSpPr>
            <p:spPr bwMode="auto">
              <a:xfrm>
                <a:off x="1108" y="2499"/>
                <a:ext cx="584" cy="388"/>
              </a:xfrm>
              <a:prstGeom prst="rect">
                <a:avLst/>
              </a:prstGeom>
              <a:solidFill>
                <a:srgbClr val="FFFFFF"/>
              </a:solidFill>
              <a:ln w="12700" cap="sq">
                <a:solidFill>
                  <a:srgbClr val="15A8DB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>
                  <a:defRPr/>
                </a:pPr>
                <a:r>
                  <a:rPr lang="en-US" sz="2400">
                    <a:solidFill>
                      <a:srgbClr val="000000"/>
                    </a:solidFill>
                    <a:latin typeface="Lucida Sans Typewriter" charset="0"/>
                    <a:cs typeface="+mn-cs"/>
                  </a:rPr>
                  <a:t>(1/)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39613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6E2BA3-BFD4-8E45-B08E-A3EA5F9349A1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</a:rPr>
              <a:t>Exercises</a:t>
            </a:r>
          </a:p>
        </p:txBody>
      </p:sp>
      <p:sp>
        <p:nvSpPr>
          <p:cNvPr id="288780" name="Text Box 12"/>
          <p:cNvSpPr txBox="1">
            <a:spLocks noChangeArrowheads="1"/>
          </p:cNvSpPr>
          <p:nvPr/>
        </p:nvSpPr>
        <p:spPr bwMode="auto">
          <a:xfrm>
            <a:off x="1035051" y="1031965"/>
            <a:ext cx="7758113" cy="4154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latin typeface="Tahoma"/>
                <a:cs typeface="Tahoma"/>
              </a:rPr>
              <a:t>Consider a function </a:t>
            </a:r>
            <a:r>
              <a:rPr lang="en-US" sz="2400" u="sng" dirty="0" err="1">
                <a:latin typeface="Tahoma"/>
                <a:cs typeface="Tahoma"/>
              </a:rPr>
              <a:t>safetail</a:t>
            </a:r>
            <a:r>
              <a:rPr lang="en-US" sz="2400" dirty="0">
                <a:latin typeface="Tahoma"/>
                <a:cs typeface="Tahoma"/>
              </a:rPr>
              <a:t> that behaves in the same way as tail, except that </a:t>
            </a:r>
            <a:r>
              <a:rPr lang="en-US" sz="2400" dirty="0" err="1">
                <a:latin typeface="Tahoma"/>
                <a:cs typeface="Tahoma"/>
              </a:rPr>
              <a:t>safetail</a:t>
            </a:r>
            <a:r>
              <a:rPr lang="en-US" sz="2400" dirty="0">
                <a:latin typeface="Tahoma"/>
                <a:cs typeface="Tahoma"/>
              </a:rPr>
              <a:t> maps the empty list to the empty list, whereas tail gives an error in this case.  Define </a:t>
            </a:r>
            <a:r>
              <a:rPr lang="en-US" sz="2400" dirty="0" err="1">
                <a:latin typeface="Tahoma"/>
                <a:cs typeface="Tahoma"/>
              </a:rPr>
              <a:t>safetail</a:t>
            </a:r>
            <a:r>
              <a:rPr lang="en-US" sz="2400" dirty="0">
                <a:latin typeface="Tahoma"/>
                <a:cs typeface="Tahoma"/>
              </a:rPr>
              <a:t> using:</a:t>
            </a:r>
          </a:p>
          <a:p>
            <a:pPr>
              <a:defRPr/>
            </a:pPr>
            <a:endParaRPr lang="en-US" sz="2400" dirty="0">
              <a:latin typeface="Tahoma"/>
              <a:cs typeface="Tahoma"/>
            </a:endParaRPr>
          </a:p>
          <a:p>
            <a:pPr>
              <a:defRPr/>
            </a:pPr>
            <a:r>
              <a:rPr lang="en-US" sz="2400" dirty="0">
                <a:latin typeface="Tahoma"/>
                <a:cs typeface="Tahoma"/>
              </a:rPr>
              <a:t>  </a:t>
            </a:r>
            <a:r>
              <a:rPr lang="en-US" sz="2400" dirty="0">
                <a:solidFill>
                  <a:schemeClr val="accent2"/>
                </a:solidFill>
                <a:latin typeface="Tahoma"/>
                <a:cs typeface="Tahoma"/>
              </a:rPr>
              <a:t>(a)</a:t>
            </a:r>
            <a:r>
              <a:rPr lang="en-US" sz="2400" dirty="0">
                <a:latin typeface="Tahoma"/>
                <a:cs typeface="Tahoma"/>
              </a:rPr>
              <a:t>	a conditional expression;</a:t>
            </a:r>
          </a:p>
          <a:p>
            <a:pPr>
              <a:defRPr/>
            </a:pPr>
            <a:r>
              <a:rPr lang="en-US" sz="2400" dirty="0">
                <a:latin typeface="Tahoma"/>
                <a:cs typeface="Tahoma"/>
              </a:rPr>
              <a:t>  </a:t>
            </a:r>
            <a:r>
              <a:rPr lang="en-US" sz="2400" dirty="0">
                <a:solidFill>
                  <a:schemeClr val="accent2"/>
                </a:solidFill>
                <a:latin typeface="Tahoma"/>
                <a:cs typeface="Tahoma"/>
              </a:rPr>
              <a:t>(b)</a:t>
            </a:r>
            <a:r>
              <a:rPr lang="en-US" sz="2400" dirty="0">
                <a:latin typeface="Tahoma"/>
                <a:cs typeface="Tahoma"/>
              </a:rPr>
              <a:t>	guarded equations;</a:t>
            </a:r>
          </a:p>
          <a:p>
            <a:pPr>
              <a:defRPr/>
            </a:pPr>
            <a:r>
              <a:rPr lang="en-US" sz="2400" dirty="0">
                <a:latin typeface="Tahoma"/>
                <a:cs typeface="Tahoma"/>
              </a:rPr>
              <a:t>  </a:t>
            </a:r>
            <a:r>
              <a:rPr lang="en-US" sz="2400" dirty="0">
                <a:solidFill>
                  <a:schemeClr val="accent2"/>
                </a:solidFill>
                <a:latin typeface="Tahoma"/>
                <a:cs typeface="Tahoma"/>
              </a:rPr>
              <a:t>(c)</a:t>
            </a:r>
            <a:r>
              <a:rPr lang="en-US" sz="2400" dirty="0">
                <a:latin typeface="Tahoma"/>
                <a:cs typeface="Tahoma"/>
              </a:rPr>
              <a:t>	pattern matching.</a:t>
            </a:r>
          </a:p>
          <a:p>
            <a:pPr>
              <a:defRPr/>
            </a:pPr>
            <a:endParaRPr lang="en-US" sz="2400" dirty="0">
              <a:latin typeface="Tahoma"/>
              <a:cs typeface="Tahoma"/>
            </a:endParaRPr>
          </a:p>
          <a:p>
            <a:pPr>
              <a:defRPr/>
            </a:pPr>
            <a:r>
              <a:rPr lang="en-US" sz="2400" dirty="0">
                <a:latin typeface="Tahoma"/>
                <a:cs typeface="Tahoma"/>
              </a:rPr>
              <a:t>Hint: the library function null :: [a] </a:t>
            </a:r>
            <a:r>
              <a:rPr lang="en-US" sz="2400" dirty="0">
                <a:latin typeface="Tahoma"/>
                <a:cs typeface="Tahoma"/>
                <a:sym typeface="Symbol" charset="0"/>
              </a:rPr>
              <a:t></a:t>
            </a:r>
            <a:r>
              <a:rPr lang="en-US" sz="2400" dirty="0">
                <a:latin typeface="Tahoma"/>
                <a:cs typeface="Tahoma"/>
              </a:rPr>
              <a:t> </a:t>
            </a:r>
            <a:r>
              <a:rPr lang="en-US" sz="2400" dirty="0" err="1">
                <a:latin typeface="Tahoma"/>
                <a:cs typeface="Tahoma"/>
              </a:rPr>
              <a:t>Bool</a:t>
            </a:r>
            <a:r>
              <a:rPr lang="en-US" sz="2400" dirty="0">
                <a:latin typeface="Tahoma"/>
                <a:cs typeface="Tahoma"/>
              </a:rPr>
              <a:t> can be used to test if a list is empty.</a:t>
            </a:r>
          </a:p>
        </p:txBody>
      </p:sp>
      <p:sp>
        <p:nvSpPr>
          <p:cNvPr id="288781" name="Text Box 13"/>
          <p:cNvSpPr txBox="1">
            <a:spLocks noChangeArrowheads="1"/>
          </p:cNvSpPr>
          <p:nvPr/>
        </p:nvSpPr>
        <p:spPr bwMode="auto">
          <a:xfrm>
            <a:off x="409103" y="1016878"/>
            <a:ext cx="58832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sz="2400" dirty="0">
                <a:solidFill>
                  <a:schemeClr val="accent2"/>
                </a:solidFill>
                <a:latin typeface="Tahoma"/>
                <a:cs typeface="Tahoma"/>
              </a:rPr>
              <a:t>(1)</a:t>
            </a:r>
          </a:p>
        </p:txBody>
      </p:sp>
    </p:spTree>
    <p:extLst>
      <p:ext uri="{BB962C8B-B14F-4D97-AF65-F5344CB8AC3E}">
        <p14:creationId xmlns:p14="http://schemas.microsoft.com/office/powerpoint/2010/main" val="1420560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A48E88-8B99-6643-8AC4-4DDF1BD5D8A7}" type="slidenum">
              <a:rPr lang="en-US"/>
              <a:pPr>
                <a:defRPr/>
              </a:pPr>
              <a:t>22</a:t>
            </a:fld>
            <a:endParaRPr lang="en-US"/>
          </a:p>
        </p:txBody>
      </p:sp>
      <p:grpSp>
        <p:nvGrpSpPr>
          <p:cNvPr id="27650" name="Group 36"/>
          <p:cNvGrpSpPr>
            <a:grpSpLocks/>
          </p:cNvGrpSpPr>
          <p:nvPr/>
        </p:nvGrpSpPr>
        <p:grpSpPr bwMode="auto">
          <a:xfrm>
            <a:off x="409576" y="267891"/>
            <a:ext cx="8035924" cy="831057"/>
            <a:chOff x="258" y="193"/>
            <a:chExt cx="5062" cy="698"/>
          </a:xfrm>
        </p:grpSpPr>
        <p:sp>
          <p:nvSpPr>
            <p:cNvPr id="233482" name="Text Box 10"/>
            <p:cNvSpPr txBox="1">
              <a:spLocks noChangeArrowheads="1"/>
            </p:cNvSpPr>
            <p:nvPr/>
          </p:nvSpPr>
          <p:spPr bwMode="auto">
            <a:xfrm>
              <a:off x="621" y="193"/>
              <a:ext cx="4699" cy="6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r>
                <a:rPr lang="en-US" sz="2400" dirty="0">
                  <a:latin typeface="Tahoma"/>
                  <a:cs typeface="Tahoma"/>
                </a:rPr>
                <a:t>Give three possible definitions for the logical or operator (||) using pattern matching.</a:t>
              </a:r>
            </a:p>
          </p:txBody>
        </p:sp>
        <p:sp>
          <p:nvSpPr>
            <p:cNvPr id="233483" name="Text Box 11"/>
            <p:cNvSpPr txBox="1">
              <a:spLocks noChangeArrowheads="1"/>
            </p:cNvSpPr>
            <p:nvPr/>
          </p:nvSpPr>
          <p:spPr bwMode="auto">
            <a:xfrm>
              <a:off x="258" y="212"/>
              <a:ext cx="371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 sz="2400" dirty="0">
                  <a:solidFill>
                    <a:schemeClr val="accent2"/>
                  </a:solidFill>
                  <a:latin typeface="Tahoma"/>
                  <a:cs typeface="Tahoma"/>
                </a:rPr>
                <a:t>(2)</a:t>
              </a:r>
            </a:p>
          </p:txBody>
        </p:sp>
      </p:grpSp>
      <p:grpSp>
        <p:nvGrpSpPr>
          <p:cNvPr id="27651" name="Group 35"/>
          <p:cNvGrpSpPr>
            <a:grpSpLocks/>
          </p:cNvGrpSpPr>
          <p:nvPr/>
        </p:nvGrpSpPr>
        <p:grpSpPr bwMode="auto">
          <a:xfrm>
            <a:off x="409576" y="1293019"/>
            <a:ext cx="8035924" cy="831057"/>
            <a:chOff x="258" y="1066"/>
            <a:chExt cx="5062" cy="698"/>
          </a:xfrm>
        </p:grpSpPr>
        <p:sp>
          <p:nvSpPr>
            <p:cNvPr id="233499" name="Text Box 27"/>
            <p:cNvSpPr txBox="1">
              <a:spLocks noChangeArrowheads="1"/>
            </p:cNvSpPr>
            <p:nvPr/>
          </p:nvSpPr>
          <p:spPr bwMode="auto">
            <a:xfrm>
              <a:off x="621" y="1066"/>
              <a:ext cx="4699" cy="6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r>
                <a:rPr lang="en-US" sz="2400">
                  <a:latin typeface="Tahoma"/>
                  <a:cs typeface="Tahoma"/>
                </a:rPr>
                <a:t>Redefine the following version of (&amp;&amp;) using conditionals rather than patterns:</a:t>
              </a:r>
            </a:p>
          </p:txBody>
        </p:sp>
        <p:sp>
          <p:nvSpPr>
            <p:cNvPr id="233500" name="Text Box 28"/>
            <p:cNvSpPr txBox="1">
              <a:spLocks noChangeArrowheads="1"/>
            </p:cNvSpPr>
            <p:nvPr/>
          </p:nvSpPr>
          <p:spPr bwMode="auto">
            <a:xfrm>
              <a:off x="258" y="1085"/>
              <a:ext cx="371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 sz="2400">
                  <a:solidFill>
                    <a:schemeClr val="accent2"/>
                  </a:solidFill>
                  <a:latin typeface="Tahoma"/>
                  <a:cs typeface="Tahoma"/>
                </a:rPr>
                <a:t>(3)</a:t>
              </a:r>
            </a:p>
          </p:txBody>
        </p:sp>
      </p:grpSp>
      <p:sp>
        <p:nvSpPr>
          <p:cNvPr id="233501" name="Text Box 29"/>
          <p:cNvSpPr txBox="1">
            <a:spLocks noChangeArrowheads="1"/>
          </p:cNvSpPr>
          <p:nvPr/>
        </p:nvSpPr>
        <p:spPr bwMode="auto">
          <a:xfrm>
            <a:off x="1719263" y="2264081"/>
            <a:ext cx="3893614" cy="898707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ffectLst/>
          <a:ex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</a:rPr>
              <a:t>True &amp;&amp; True = True</a:t>
            </a:r>
          </a:p>
          <a:p>
            <a:pPr>
              <a:lnSpc>
                <a:spcPct val="110000"/>
              </a:lnSpc>
              <a:defRPr/>
            </a:pP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</a:rPr>
              <a:t>_    &amp;&amp; _    = False</a:t>
            </a:r>
          </a:p>
        </p:txBody>
      </p:sp>
      <p:grpSp>
        <p:nvGrpSpPr>
          <p:cNvPr id="27653" name="Group 34"/>
          <p:cNvGrpSpPr>
            <a:grpSpLocks/>
          </p:cNvGrpSpPr>
          <p:nvPr/>
        </p:nvGrpSpPr>
        <p:grpSpPr bwMode="auto">
          <a:xfrm>
            <a:off x="409576" y="3327796"/>
            <a:ext cx="8035924" cy="461963"/>
            <a:chOff x="258" y="2677"/>
            <a:chExt cx="5062" cy="388"/>
          </a:xfrm>
        </p:grpSpPr>
        <p:sp>
          <p:nvSpPr>
            <p:cNvPr id="233503" name="Text Box 31"/>
            <p:cNvSpPr txBox="1">
              <a:spLocks noChangeArrowheads="1"/>
            </p:cNvSpPr>
            <p:nvPr/>
          </p:nvSpPr>
          <p:spPr bwMode="auto">
            <a:xfrm>
              <a:off x="621" y="2677"/>
              <a:ext cx="4699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r>
                <a:rPr lang="en-US" sz="2400">
                  <a:latin typeface="Tahoma"/>
                  <a:cs typeface="Tahoma"/>
                </a:rPr>
                <a:t>Do the same for the following version:</a:t>
              </a:r>
            </a:p>
          </p:txBody>
        </p:sp>
        <p:sp>
          <p:nvSpPr>
            <p:cNvPr id="233504" name="Text Box 32"/>
            <p:cNvSpPr txBox="1">
              <a:spLocks noChangeArrowheads="1"/>
            </p:cNvSpPr>
            <p:nvPr/>
          </p:nvSpPr>
          <p:spPr bwMode="auto">
            <a:xfrm>
              <a:off x="258" y="2677"/>
              <a:ext cx="371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 sz="2400">
                  <a:solidFill>
                    <a:schemeClr val="accent2"/>
                  </a:solidFill>
                  <a:latin typeface="Tahoma"/>
                  <a:cs typeface="Tahoma"/>
                </a:rPr>
                <a:t>(4)</a:t>
              </a:r>
            </a:p>
          </p:txBody>
        </p:sp>
      </p:grpSp>
      <p:sp>
        <p:nvSpPr>
          <p:cNvPr id="233505" name="Text Box 33"/>
          <p:cNvSpPr txBox="1">
            <a:spLocks noChangeArrowheads="1"/>
          </p:cNvSpPr>
          <p:nvPr/>
        </p:nvSpPr>
        <p:spPr bwMode="auto">
          <a:xfrm>
            <a:off x="1728788" y="3955959"/>
            <a:ext cx="3522719" cy="898707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ffectLst/>
          <a:ex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</a:rPr>
              <a:t>True  &amp;&amp; b = b</a:t>
            </a:r>
          </a:p>
          <a:p>
            <a:pPr>
              <a:lnSpc>
                <a:spcPct val="110000"/>
              </a:lnSpc>
              <a:defRPr/>
            </a:pP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</a:rPr>
              <a:t>False &amp;&amp; _ = False</a:t>
            </a:r>
          </a:p>
        </p:txBody>
      </p:sp>
    </p:spTree>
    <p:extLst>
      <p:ext uri="{BB962C8B-B14F-4D97-AF65-F5344CB8AC3E}">
        <p14:creationId xmlns:p14="http://schemas.microsoft.com/office/powerpoint/2010/main" val="582584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Happy </a:t>
            </a:r>
            <a:r>
              <a:rPr lang="nl-NL" dirty="0" err="1" smtClean="0"/>
              <a:t>Hacking</a:t>
            </a:r>
            <a:r>
              <a:rPr lang="nl-NL" dirty="0" smtClean="0"/>
              <a:t>!</a:t>
            </a:r>
            <a:endParaRPr lang="nl-NL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879E6A-9F60-4F47-938A-F6D8435065CF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236547" name="Text Box 3"/>
          <p:cNvSpPr txBox="1">
            <a:spLocks noChangeArrowheads="1"/>
          </p:cNvSpPr>
          <p:nvPr/>
        </p:nvSpPr>
        <p:spPr bwMode="auto">
          <a:xfrm>
            <a:off x="412750" y="384126"/>
            <a:ext cx="79883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sz="2400" dirty="0">
                <a:latin typeface="Tahoma"/>
                <a:cs typeface="Tahoma"/>
              </a:rPr>
              <a:t>Conditional expressions can be nested:</a:t>
            </a:r>
          </a:p>
        </p:txBody>
      </p:sp>
      <p:sp>
        <p:nvSpPr>
          <p:cNvPr id="236548" name="Text Box 4"/>
          <p:cNvSpPr txBox="1">
            <a:spLocks noChangeArrowheads="1"/>
          </p:cNvSpPr>
          <p:nvPr/>
        </p:nvSpPr>
        <p:spPr bwMode="auto">
          <a:xfrm>
            <a:off x="1214438" y="1248347"/>
            <a:ext cx="7046220" cy="1304973"/>
          </a:xfrm>
          <a:prstGeom prst="rect">
            <a:avLst/>
          </a:prstGeom>
          <a:noFill/>
          <a:ln w="12700" cap="sq">
            <a:solidFill>
              <a:srgbClr val="15A8DB"/>
            </a:solidFill>
            <a:miter lim="800000"/>
            <a:headEnd/>
            <a:tailEnd/>
          </a:ln>
          <a:effectLst/>
          <a:ex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</a:rPr>
              <a:t>signum  :: Int </a:t>
            </a:r>
            <a:r>
              <a:rPr lang="en-US" sz="2400">
                <a:solidFill>
                  <a:srgbClr val="000000"/>
                </a:solidFill>
                <a:latin typeface="Times New Roman" charset="0"/>
                <a:cs typeface="+mn-cs"/>
                <a:sym typeface="Symbol" charset="0"/>
              </a:rPr>
              <a:t>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</a:rPr>
              <a:t> Int</a:t>
            </a:r>
          </a:p>
          <a:p>
            <a:pPr>
              <a:lnSpc>
                <a:spcPct val="110000"/>
              </a:lnSpc>
              <a:defRPr/>
            </a:pP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</a:rPr>
              <a:t>signum n = if n &lt; 0 then -1 else</a:t>
            </a:r>
          </a:p>
          <a:p>
            <a:pPr>
              <a:lnSpc>
                <a:spcPct val="110000"/>
              </a:lnSpc>
              <a:defRPr/>
            </a:pP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</a:rPr>
              <a:t>              if n == 0 then 0 else 1</a:t>
            </a:r>
          </a:p>
        </p:txBody>
      </p:sp>
      <p:sp>
        <p:nvSpPr>
          <p:cNvPr id="7172" name="Rectangle 7"/>
          <p:cNvSpPr>
            <a:spLocks noChangeArrowheads="1"/>
          </p:cNvSpPr>
          <p:nvPr/>
        </p:nvSpPr>
        <p:spPr bwMode="auto">
          <a:xfrm>
            <a:off x="554038" y="3614738"/>
            <a:ext cx="8189912" cy="1077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 sz="2400" dirty="0">
                <a:latin typeface="Tahoma"/>
                <a:cs typeface="Tahoma"/>
                <a:sym typeface="Symbol" charset="0"/>
              </a:rPr>
              <a:t>In Haskell, conditional expressions must </a:t>
            </a:r>
            <a:r>
              <a:rPr kumimoji="1" lang="en-US" sz="2400" u="sng" dirty="0">
                <a:latin typeface="Tahoma"/>
                <a:cs typeface="Tahoma"/>
                <a:sym typeface="Symbol" charset="0"/>
              </a:rPr>
              <a:t>always</a:t>
            </a:r>
            <a:r>
              <a:rPr kumimoji="1" lang="en-US" sz="2400" dirty="0">
                <a:latin typeface="Tahoma"/>
                <a:cs typeface="Tahoma"/>
                <a:sym typeface="Symbol" charset="0"/>
              </a:rPr>
              <a:t> have an else branch, which avoids any possible ambiguity problems with nested conditionals.</a:t>
            </a:r>
          </a:p>
        </p:txBody>
      </p:sp>
      <p:sp>
        <p:nvSpPr>
          <p:cNvPr id="236552" name="Text Box 8"/>
          <p:cNvSpPr txBox="1">
            <a:spLocks noChangeArrowheads="1"/>
          </p:cNvSpPr>
          <p:nvPr/>
        </p:nvSpPr>
        <p:spPr bwMode="auto">
          <a:xfrm>
            <a:off x="412750" y="2957067"/>
            <a:ext cx="93096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sz="2400" dirty="0">
                <a:latin typeface="Tahoma"/>
                <a:cs typeface="Tahoma"/>
              </a:rPr>
              <a:t>Note:</a:t>
            </a:r>
          </a:p>
        </p:txBody>
      </p:sp>
    </p:spTree>
    <p:extLst>
      <p:ext uri="{BB962C8B-B14F-4D97-AF65-F5344CB8AC3E}">
        <p14:creationId xmlns:p14="http://schemas.microsoft.com/office/powerpoint/2010/main" val="3478842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A43EA2-58D8-6F43-9E3D-9F7CC8B90CB9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</a:rPr>
              <a:t>Guarded Equations</a:t>
            </a:r>
          </a:p>
        </p:txBody>
      </p:sp>
      <p:sp>
        <p:nvSpPr>
          <p:cNvPr id="221192" name="Text Box 8"/>
          <p:cNvSpPr txBox="1">
            <a:spLocks noChangeArrowheads="1"/>
          </p:cNvSpPr>
          <p:nvPr/>
        </p:nvSpPr>
        <p:spPr bwMode="auto">
          <a:xfrm>
            <a:off x="450850" y="1164461"/>
            <a:ext cx="826135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sz="2400" dirty="0">
                <a:latin typeface="Tahoma"/>
                <a:cs typeface="Tahoma"/>
              </a:rPr>
              <a:t>As an alternative to conditionals, functions can also be defined using </a:t>
            </a:r>
            <a:r>
              <a:rPr lang="en-US" sz="2400" u="sng" dirty="0">
                <a:latin typeface="Tahoma"/>
                <a:cs typeface="Tahoma"/>
              </a:rPr>
              <a:t>guarded equations</a:t>
            </a:r>
            <a:r>
              <a:rPr lang="en-US" sz="2400" dirty="0">
                <a:latin typeface="Tahoma"/>
                <a:cs typeface="Tahoma"/>
              </a:rPr>
              <a:t>. </a:t>
            </a:r>
          </a:p>
        </p:txBody>
      </p:sp>
      <p:sp>
        <p:nvSpPr>
          <p:cNvPr id="221193" name="Text Box 9"/>
          <p:cNvSpPr txBox="1">
            <a:spLocks noChangeArrowheads="1"/>
          </p:cNvSpPr>
          <p:nvPr/>
        </p:nvSpPr>
        <p:spPr bwMode="auto">
          <a:xfrm>
            <a:off x="1336675" y="2418863"/>
            <a:ext cx="4264509" cy="898707"/>
          </a:xfrm>
          <a:prstGeom prst="rect">
            <a:avLst/>
          </a:prstGeom>
          <a:noFill/>
          <a:ln>
            <a:solidFill>
              <a:srgbClr val="15A8DB"/>
            </a:solidFill>
          </a:ln>
          <a:effectLst/>
          <a:ex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</a:rPr>
              <a:t>abs n | n 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  <a:sym typeface="Symbol" charset="0"/>
              </a:rPr>
              <a:t>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</a:rPr>
              <a:t> 0     = n</a:t>
            </a:r>
          </a:p>
          <a:p>
            <a:pPr>
              <a:lnSpc>
                <a:spcPct val="110000"/>
              </a:lnSpc>
              <a:defRPr/>
            </a:pP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</a:rPr>
              <a:t>      | otherwise = -n</a:t>
            </a:r>
          </a:p>
        </p:txBody>
      </p:sp>
      <p:sp>
        <p:nvSpPr>
          <p:cNvPr id="221194" name="AutoShape 10"/>
          <p:cNvSpPr>
            <a:spLocks noChangeArrowheads="1"/>
          </p:cNvSpPr>
          <p:nvPr/>
        </p:nvSpPr>
        <p:spPr bwMode="auto">
          <a:xfrm>
            <a:off x="588964" y="4233640"/>
            <a:ext cx="7862887" cy="510778"/>
          </a:xfrm>
          <a:prstGeom prst="wedgeRoundRectCallout">
            <a:avLst>
              <a:gd name="adj1" fmla="val -24176"/>
              <a:gd name="adj2" fmla="val -190056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sz="2400">
                <a:latin typeface="Tahoma"/>
                <a:cs typeface="Tahoma"/>
              </a:rPr>
              <a:t>As previously, but using guarded equations.</a:t>
            </a:r>
          </a:p>
        </p:txBody>
      </p:sp>
    </p:spTree>
    <p:extLst>
      <p:ext uri="{BB962C8B-B14F-4D97-AF65-F5344CB8AC3E}">
        <p14:creationId xmlns:p14="http://schemas.microsoft.com/office/powerpoint/2010/main" val="21269741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B715F33-724C-D24C-ADAB-6F7C9B266546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237570" name="Text Box 2"/>
          <p:cNvSpPr txBox="1">
            <a:spLocks noChangeArrowheads="1"/>
          </p:cNvSpPr>
          <p:nvPr/>
        </p:nvSpPr>
        <p:spPr bwMode="auto">
          <a:xfrm>
            <a:off x="423863" y="366743"/>
            <a:ext cx="827246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sz="2400" dirty="0">
                <a:latin typeface="Tahoma"/>
                <a:cs typeface="Tahoma"/>
              </a:rPr>
              <a:t>Guarded equations can be used to make definitions involving multiple conditions easier to read:</a:t>
            </a:r>
          </a:p>
        </p:txBody>
      </p:sp>
      <p:sp>
        <p:nvSpPr>
          <p:cNvPr id="9219" name="Rectangle 4"/>
          <p:cNvSpPr>
            <a:spLocks noChangeArrowheads="1"/>
          </p:cNvSpPr>
          <p:nvPr/>
        </p:nvSpPr>
        <p:spPr bwMode="auto">
          <a:xfrm>
            <a:off x="504826" y="3929063"/>
            <a:ext cx="8215313" cy="759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 sz="2400" dirty="0">
                <a:latin typeface="Tahoma"/>
                <a:cs typeface="Tahoma"/>
                <a:sym typeface="Symbol" charset="0"/>
              </a:rPr>
              <a:t>The catch all condition </a:t>
            </a:r>
            <a:r>
              <a:rPr kumimoji="1" lang="en-US" sz="2400" u="sng" dirty="0">
                <a:latin typeface="Tahoma"/>
                <a:cs typeface="Tahoma"/>
                <a:sym typeface="Symbol" charset="0"/>
              </a:rPr>
              <a:t>otherwise</a:t>
            </a:r>
            <a:r>
              <a:rPr kumimoji="1" lang="en-US" sz="2400" dirty="0">
                <a:latin typeface="Tahoma"/>
                <a:cs typeface="Tahoma"/>
                <a:sym typeface="Symbol" charset="0"/>
              </a:rPr>
              <a:t> is defined in the prelude by otherwise = True.</a:t>
            </a:r>
          </a:p>
        </p:txBody>
      </p:sp>
      <p:sp>
        <p:nvSpPr>
          <p:cNvPr id="237573" name="Text Box 5"/>
          <p:cNvSpPr txBox="1">
            <a:spLocks noChangeArrowheads="1"/>
          </p:cNvSpPr>
          <p:nvPr/>
        </p:nvSpPr>
        <p:spPr bwMode="auto">
          <a:xfrm>
            <a:off x="423863" y="3267820"/>
            <a:ext cx="93096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sz="2400" dirty="0">
                <a:latin typeface="Tahoma"/>
                <a:cs typeface="Tahoma"/>
              </a:rPr>
              <a:t>Note:</a:t>
            </a:r>
          </a:p>
        </p:txBody>
      </p:sp>
      <p:sp>
        <p:nvSpPr>
          <p:cNvPr id="237574" name="Text Box 6"/>
          <p:cNvSpPr txBox="1">
            <a:spLocks noChangeArrowheads="1"/>
          </p:cNvSpPr>
          <p:nvPr/>
        </p:nvSpPr>
        <p:spPr bwMode="auto">
          <a:xfrm>
            <a:off x="1633538" y="1567434"/>
            <a:ext cx="4820851" cy="1304973"/>
          </a:xfrm>
          <a:prstGeom prst="rect">
            <a:avLst/>
          </a:prstGeom>
          <a:noFill/>
          <a:ln w="12700" cap="sq">
            <a:solidFill>
              <a:srgbClr val="15A8DB"/>
            </a:solidFill>
            <a:miter lim="800000"/>
            <a:headEnd/>
            <a:tailEnd/>
          </a:ln>
          <a:effectLst/>
          <a:ex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</a:rPr>
              <a:t>signum n | n &lt; 0     = -1</a:t>
            </a:r>
          </a:p>
          <a:p>
            <a:pPr>
              <a:lnSpc>
                <a:spcPct val="110000"/>
              </a:lnSpc>
              <a:defRPr/>
            </a:pP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</a:rPr>
              <a:t>         | n == 0    = 0</a:t>
            </a:r>
          </a:p>
          <a:p>
            <a:pPr>
              <a:lnSpc>
                <a:spcPct val="110000"/>
              </a:lnSpc>
              <a:defRPr/>
            </a:pP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</a:rPr>
              <a:t>         | otherwise = 1</a:t>
            </a:r>
          </a:p>
        </p:txBody>
      </p:sp>
    </p:spTree>
    <p:extLst>
      <p:ext uri="{BB962C8B-B14F-4D97-AF65-F5344CB8AC3E}">
        <p14:creationId xmlns:p14="http://schemas.microsoft.com/office/powerpoint/2010/main" val="2762201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36DA9D-4108-6E45-A8D0-774DFC3B2B56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</a:rPr>
              <a:t>Pattern Matching</a:t>
            </a:r>
          </a:p>
        </p:txBody>
      </p:sp>
      <p:sp>
        <p:nvSpPr>
          <p:cNvPr id="241667" name="Text Box 3"/>
          <p:cNvSpPr txBox="1">
            <a:spLocks noChangeArrowheads="1"/>
          </p:cNvSpPr>
          <p:nvPr/>
        </p:nvSpPr>
        <p:spPr bwMode="auto">
          <a:xfrm>
            <a:off x="450850" y="1168033"/>
            <a:ext cx="826135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sz="2400" dirty="0">
                <a:latin typeface="Tahoma"/>
                <a:cs typeface="Tahoma"/>
              </a:rPr>
              <a:t>Many functions have a particularly clear definition using </a:t>
            </a:r>
            <a:r>
              <a:rPr lang="en-US" sz="2400" u="sng" dirty="0">
                <a:latin typeface="Tahoma"/>
                <a:cs typeface="Tahoma"/>
              </a:rPr>
              <a:t>pattern matching</a:t>
            </a:r>
            <a:r>
              <a:rPr lang="en-US" sz="2400" dirty="0">
                <a:latin typeface="Tahoma"/>
                <a:cs typeface="Tahoma"/>
              </a:rPr>
              <a:t> on their arguments.</a:t>
            </a:r>
          </a:p>
        </p:txBody>
      </p:sp>
      <p:sp>
        <p:nvSpPr>
          <p:cNvPr id="241668" name="Text Box 4"/>
          <p:cNvSpPr txBox="1">
            <a:spLocks noChangeArrowheads="1"/>
          </p:cNvSpPr>
          <p:nvPr/>
        </p:nvSpPr>
        <p:spPr bwMode="auto">
          <a:xfrm>
            <a:off x="1336675" y="2216326"/>
            <a:ext cx="4568228" cy="1304973"/>
          </a:xfrm>
          <a:prstGeom prst="rect">
            <a:avLst/>
          </a:prstGeom>
          <a:noFill/>
          <a:ln>
            <a:solidFill>
              <a:srgbClr val="15A8DB"/>
            </a:solidFill>
          </a:ln>
          <a:effectLst/>
          <a:ex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</a:rPr>
              <a:t>not      :: Bool </a:t>
            </a:r>
            <a:r>
              <a:rPr lang="en-US" sz="2400">
                <a:solidFill>
                  <a:srgbClr val="000000"/>
                </a:solidFill>
                <a:latin typeface="Times New Roman" charset="0"/>
                <a:cs typeface="+mn-cs"/>
                <a:sym typeface="Symbol" charset="0"/>
              </a:rPr>
              <a:t>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</a:rPr>
              <a:t> Bool</a:t>
            </a:r>
          </a:p>
          <a:p>
            <a:pPr>
              <a:lnSpc>
                <a:spcPct val="110000"/>
              </a:lnSpc>
              <a:defRPr/>
            </a:pP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</a:rPr>
              <a:t>not False = True</a:t>
            </a:r>
          </a:p>
          <a:p>
            <a:pPr>
              <a:lnSpc>
                <a:spcPct val="110000"/>
              </a:lnSpc>
              <a:defRPr/>
            </a:pP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</a:rPr>
              <a:t>not True  = False</a:t>
            </a:r>
          </a:p>
        </p:txBody>
      </p:sp>
      <p:sp>
        <p:nvSpPr>
          <p:cNvPr id="241669" name="AutoShape 5"/>
          <p:cNvSpPr>
            <a:spLocks noChangeArrowheads="1"/>
          </p:cNvSpPr>
          <p:nvPr/>
        </p:nvSpPr>
        <p:spPr bwMode="auto">
          <a:xfrm>
            <a:off x="749301" y="4291273"/>
            <a:ext cx="7724775" cy="510778"/>
          </a:xfrm>
          <a:prstGeom prst="wedgeRoundRectCallout">
            <a:avLst>
              <a:gd name="adj1" fmla="val -25792"/>
              <a:gd name="adj2" fmla="val -170449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sz="2400" dirty="0">
                <a:latin typeface="Tahoma"/>
                <a:cs typeface="Tahoma"/>
              </a:rPr>
              <a:t>not maps False to True, and True to False.</a:t>
            </a:r>
          </a:p>
        </p:txBody>
      </p:sp>
    </p:spTree>
    <p:extLst>
      <p:ext uri="{BB962C8B-B14F-4D97-AF65-F5344CB8AC3E}">
        <p14:creationId xmlns:p14="http://schemas.microsoft.com/office/powerpoint/2010/main" val="1835592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05F21F-8936-A049-BDC7-34A0E225869B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239618" name="Text Box 2"/>
          <p:cNvSpPr txBox="1">
            <a:spLocks noChangeArrowheads="1"/>
          </p:cNvSpPr>
          <p:nvPr/>
        </p:nvSpPr>
        <p:spPr bwMode="auto">
          <a:xfrm>
            <a:off x="401639" y="320308"/>
            <a:ext cx="829468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sz="2400" dirty="0">
                <a:latin typeface="Tahoma"/>
                <a:cs typeface="Tahoma"/>
              </a:rPr>
              <a:t>Functions can often be defined in many different ways using pattern matching.  For example</a:t>
            </a:r>
          </a:p>
        </p:txBody>
      </p:sp>
      <p:sp>
        <p:nvSpPr>
          <p:cNvPr id="239619" name="Text Box 3"/>
          <p:cNvSpPr txBox="1">
            <a:spLocks noChangeArrowheads="1"/>
          </p:cNvSpPr>
          <p:nvPr/>
        </p:nvSpPr>
        <p:spPr bwMode="auto">
          <a:xfrm>
            <a:off x="1349376" y="1250419"/>
            <a:ext cx="6911868" cy="2117503"/>
          </a:xfrm>
          <a:prstGeom prst="rect">
            <a:avLst/>
          </a:prstGeom>
          <a:noFill/>
          <a:ln w="12700" cap="sq">
            <a:solidFill>
              <a:srgbClr val="15A8DB"/>
            </a:solidFill>
            <a:miter lim="800000"/>
            <a:headEnd/>
            <a:tailEnd/>
          </a:ln>
          <a:effectLst/>
          <a:ex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</a:rPr>
              <a:t>(&amp;&amp;)          :: Bool </a:t>
            </a:r>
            <a:r>
              <a:rPr lang="en-US" sz="2400">
                <a:solidFill>
                  <a:srgbClr val="000000"/>
                </a:solidFill>
                <a:latin typeface="Times New Roman" charset="0"/>
                <a:cs typeface="+mn-cs"/>
                <a:sym typeface="Symbol" charset="0"/>
              </a:rPr>
              <a:t>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</a:rPr>
              <a:t> Bool </a:t>
            </a:r>
            <a:r>
              <a:rPr lang="en-US" sz="2400">
                <a:solidFill>
                  <a:srgbClr val="000000"/>
                </a:solidFill>
                <a:latin typeface="Times New Roman" charset="0"/>
                <a:cs typeface="+mn-cs"/>
                <a:sym typeface="Symbol" charset="0"/>
              </a:rPr>
              <a:t>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</a:rPr>
              <a:t> Bool</a:t>
            </a:r>
          </a:p>
          <a:p>
            <a:pPr>
              <a:lnSpc>
                <a:spcPct val="110000"/>
              </a:lnSpc>
              <a:defRPr/>
            </a:pP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</a:rPr>
              <a:t>True  &amp;&amp; True  = True</a:t>
            </a:r>
          </a:p>
          <a:p>
            <a:pPr>
              <a:lnSpc>
                <a:spcPct val="110000"/>
              </a:lnSpc>
              <a:defRPr/>
            </a:pP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</a:rPr>
              <a:t>True  &amp;&amp; False = False</a:t>
            </a:r>
          </a:p>
          <a:p>
            <a:pPr>
              <a:lnSpc>
                <a:spcPct val="110000"/>
              </a:lnSpc>
              <a:defRPr/>
            </a:pP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</a:rPr>
              <a:t>False &amp;&amp; True  = False </a:t>
            </a:r>
          </a:p>
          <a:p>
            <a:pPr>
              <a:lnSpc>
                <a:spcPct val="110000"/>
              </a:lnSpc>
              <a:defRPr/>
            </a:pP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</a:rPr>
              <a:t>False &amp;&amp; False = False</a:t>
            </a:r>
          </a:p>
        </p:txBody>
      </p:sp>
      <p:sp>
        <p:nvSpPr>
          <p:cNvPr id="239622" name="Text Box 6"/>
          <p:cNvSpPr txBox="1">
            <a:spLocks noChangeArrowheads="1"/>
          </p:cNvSpPr>
          <p:nvPr/>
        </p:nvSpPr>
        <p:spPr bwMode="auto">
          <a:xfrm>
            <a:off x="1349375" y="3994543"/>
            <a:ext cx="3893614" cy="898707"/>
          </a:xfrm>
          <a:prstGeom prst="rect">
            <a:avLst/>
          </a:prstGeom>
          <a:noFill/>
          <a:ln w="12700" cap="sq">
            <a:solidFill>
              <a:srgbClr val="15A8DB"/>
            </a:solidFill>
            <a:miter lim="800000"/>
            <a:headEnd/>
            <a:tailEnd/>
          </a:ln>
          <a:effectLst/>
          <a:ex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</a:rPr>
              <a:t>True &amp;&amp; True = True</a:t>
            </a:r>
          </a:p>
          <a:p>
            <a:pPr>
              <a:lnSpc>
                <a:spcPct val="110000"/>
              </a:lnSpc>
              <a:defRPr/>
            </a:pP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</a:rPr>
              <a:t>_    &amp;&amp; _    = False</a:t>
            </a:r>
          </a:p>
        </p:txBody>
      </p:sp>
      <p:sp>
        <p:nvSpPr>
          <p:cNvPr id="239623" name="Text Box 7"/>
          <p:cNvSpPr txBox="1">
            <a:spLocks noChangeArrowheads="1"/>
          </p:cNvSpPr>
          <p:nvPr/>
        </p:nvSpPr>
        <p:spPr bwMode="auto">
          <a:xfrm>
            <a:off x="401639" y="3407913"/>
            <a:ext cx="486543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sz="2400" dirty="0">
                <a:latin typeface="Tahoma"/>
                <a:cs typeface="Tahoma"/>
              </a:rPr>
              <a:t>can be defined more compactly by</a:t>
            </a:r>
          </a:p>
        </p:txBody>
      </p:sp>
    </p:spTree>
    <p:extLst>
      <p:ext uri="{BB962C8B-B14F-4D97-AF65-F5344CB8AC3E}">
        <p14:creationId xmlns:p14="http://schemas.microsoft.com/office/powerpoint/2010/main" val="160538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A3FC6FE-E065-3C47-AAFB-1C83FE360176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226309" name="Text Box 5"/>
          <p:cNvSpPr txBox="1">
            <a:spLocks noChangeArrowheads="1"/>
          </p:cNvSpPr>
          <p:nvPr/>
        </p:nvSpPr>
        <p:spPr bwMode="auto">
          <a:xfrm>
            <a:off x="1344613" y="1941422"/>
            <a:ext cx="3522719" cy="898707"/>
          </a:xfrm>
          <a:prstGeom prst="rect">
            <a:avLst/>
          </a:prstGeom>
          <a:noFill/>
          <a:ln>
            <a:solidFill>
              <a:srgbClr val="15A8DB"/>
            </a:solidFill>
          </a:ln>
          <a:effectLst/>
          <a:ex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</a:rPr>
              <a:t>True  &amp;&amp; b = b</a:t>
            </a:r>
          </a:p>
          <a:p>
            <a:pPr>
              <a:lnSpc>
                <a:spcPct val="110000"/>
              </a:lnSpc>
              <a:defRPr/>
            </a:pP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</a:rPr>
              <a:t>False &amp;&amp; _ = False</a:t>
            </a:r>
          </a:p>
        </p:txBody>
      </p:sp>
      <p:sp>
        <p:nvSpPr>
          <p:cNvPr id="226311" name="Text Box 7"/>
          <p:cNvSpPr txBox="1">
            <a:spLocks noChangeArrowheads="1"/>
          </p:cNvSpPr>
          <p:nvPr/>
        </p:nvSpPr>
        <p:spPr bwMode="auto">
          <a:xfrm>
            <a:off x="427039" y="305307"/>
            <a:ext cx="8294687" cy="1200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sz="2400" dirty="0">
                <a:latin typeface="Tahoma"/>
                <a:cs typeface="Tahoma"/>
              </a:rPr>
              <a:t>However, the following definition is more efficient, because it avoids evaluating the second argument if the first argument is False:</a:t>
            </a:r>
          </a:p>
        </p:txBody>
      </p:sp>
      <p:sp>
        <p:nvSpPr>
          <p:cNvPr id="12292" name="Rectangle 8"/>
          <p:cNvSpPr>
            <a:spLocks noChangeArrowheads="1"/>
          </p:cNvSpPr>
          <p:nvPr/>
        </p:nvSpPr>
        <p:spPr bwMode="auto">
          <a:xfrm>
            <a:off x="579438" y="4013598"/>
            <a:ext cx="8189912" cy="788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 sz="2400" dirty="0">
                <a:latin typeface="Tahoma"/>
                <a:cs typeface="Tahoma"/>
                <a:sym typeface="Symbol" charset="0"/>
              </a:rPr>
              <a:t>The underscore symbol _ is a </a:t>
            </a:r>
            <a:r>
              <a:rPr kumimoji="1" lang="en-US" sz="2400" u="sng" dirty="0">
                <a:latin typeface="Tahoma"/>
                <a:cs typeface="Tahoma"/>
                <a:sym typeface="Symbol" charset="0"/>
              </a:rPr>
              <a:t>wildcard</a:t>
            </a:r>
            <a:r>
              <a:rPr kumimoji="1" lang="en-US" sz="2400" dirty="0">
                <a:latin typeface="Tahoma"/>
                <a:cs typeface="Tahoma"/>
                <a:sym typeface="Symbol" charset="0"/>
              </a:rPr>
              <a:t> pattern that matches any argument value.</a:t>
            </a:r>
          </a:p>
        </p:txBody>
      </p:sp>
      <p:sp>
        <p:nvSpPr>
          <p:cNvPr id="226313" name="Text Box 9"/>
          <p:cNvSpPr txBox="1">
            <a:spLocks noChangeArrowheads="1"/>
          </p:cNvSpPr>
          <p:nvPr/>
        </p:nvSpPr>
        <p:spPr bwMode="auto">
          <a:xfrm>
            <a:off x="427038" y="3328542"/>
            <a:ext cx="93096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sz="2400" dirty="0">
                <a:latin typeface="Tahoma"/>
                <a:cs typeface="Tahoma"/>
              </a:rPr>
              <a:t>Note:</a:t>
            </a:r>
          </a:p>
        </p:txBody>
      </p:sp>
    </p:spTree>
    <p:extLst>
      <p:ext uri="{BB962C8B-B14F-4D97-AF65-F5344CB8AC3E}">
        <p14:creationId xmlns:p14="http://schemas.microsoft.com/office/powerpoint/2010/main" val="302235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703146-04E2-A147-A7B6-F429C11B053D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465139" y="2807494"/>
            <a:ext cx="8226425" cy="744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 sz="2400" dirty="0">
                <a:latin typeface="Tahoma"/>
                <a:cs typeface="Tahoma"/>
                <a:sym typeface="Symbol" charset="0"/>
              </a:rPr>
              <a:t>Patterns may not </a:t>
            </a:r>
            <a:r>
              <a:rPr kumimoji="1" lang="en-US" sz="2400" u="sng" dirty="0">
                <a:latin typeface="Tahoma"/>
                <a:cs typeface="Tahoma"/>
                <a:sym typeface="Symbol" charset="0"/>
              </a:rPr>
              <a:t>repeat</a:t>
            </a:r>
            <a:r>
              <a:rPr kumimoji="1" lang="en-US" sz="2400" dirty="0">
                <a:latin typeface="Tahoma"/>
                <a:cs typeface="Tahoma"/>
                <a:sym typeface="Symbol" charset="0"/>
              </a:rPr>
              <a:t> variables.  For example, the following definition gives an error:</a:t>
            </a:r>
          </a:p>
        </p:txBody>
      </p:sp>
      <p:sp>
        <p:nvSpPr>
          <p:cNvPr id="240643" name="Text Box 3"/>
          <p:cNvSpPr txBox="1">
            <a:spLocks noChangeArrowheads="1"/>
          </p:cNvSpPr>
          <p:nvPr/>
        </p:nvSpPr>
        <p:spPr bwMode="auto">
          <a:xfrm>
            <a:off x="1733550" y="3926194"/>
            <a:ext cx="2762250" cy="898707"/>
          </a:xfrm>
          <a:prstGeom prst="rect">
            <a:avLst/>
          </a:prstGeom>
          <a:noFill/>
          <a:ln w="12700" cap="sq">
            <a:solidFill>
              <a:srgbClr val="15A8DB"/>
            </a:solidFill>
            <a:miter lim="800000"/>
            <a:headEnd/>
            <a:tailEnd/>
          </a:ln>
          <a:effectLst/>
          <a:extLst/>
        </p:spPr>
        <p:txBody>
          <a:bodyPr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</a:rPr>
              <a:t>b &amp;&amp; b = b</a:t>
            </a:r>
          </a:p>
          <a:p>
            <a:pPr>
              <a:lnSpc>
                <a:spcPct val="110000"/>
              </a:lnSpc>
              <a:defRPr/>
            </a:pP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</a:rPr>
              <a:t>_ &amp;&amp; _ = False</a:t>
            </a: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471489" y="360760"/>
            <a:ext cx="8226425" cy="798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 sz="2400" dirty="0">
                <a:latin typeface="Tahoma"/>
                <a:cs typeface="Tahoma"/>
                <a:sym typeface="Symbol" charset="0"/>
              </a:rPr>
              <a:t>Patterns are matched </a:t>
            </a:r>
            <a:r>
              <a:rPr kumimoji="1" lang="en-US" sz="2400" u="sng" dirty="0">
                <a:latin typeface="Tahoma"/>
                <a:cs typeface="Tahoma"/>
                <a:sym typeface="Symbol" charset="0"/>
              </a:rPr>
              <a:t>in order</a:t>
            </a:r>
            <a:r>
              <a:rPr kumimoji="1" lang="en-US" sz="2400" dirty="0">
                <a:latin typeface="Tahoma"/>
                <a:cs typeface="Tahoma"/>
                <a:sym typeface="Symbol" charset="0"/>
              </a:rPr>
              <a:t>.  For example, the following definition always returns False:</a:t>
            </a:r>
          </a:p>
        </p:txBody>
      </p:sp>
      <p:sp>
        <p:nvSpPr>
          <p:cNvPr id="240645" name="Text Box 5"/>
          <p:cNvSpPr txBox="1">
            <a:spLocks noChangeArrowheads="1"/>
          </p:cNvSpPr>
          <p:nvPr/>
        </p:nvSpPr>
        <p:spPr bwMode="auto">
          <a:xfrm>
            <a:off x="1733550" y="1534228"/>
            <a:ext cx="3893614" cy="898707"/>
          </a:xfrm>
          <a:prstGeom prst="rect">
            <a:avLst/>
          </a:prstGeom>
          <a:noFill/>
          <a:ln w="12700" cap="sq">
            <a:solidFill>
              <a:srgbClr val="15A8DB"/>
            </a:solidFill>
            <a:miter lim="800000"/>
            <a:headEnd/>
            <a:tailEnd/>
          </a:ln>
          <a:effectLst/>
          <a:ex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</a:rPr>
              <a:t>_    &amp;&amp; _    = False</a:t>
            </a:r>
          </a:p>
          <a:p>
            <a:pPr>
              <a:lnSpc>
                <a:spcPct val="110000"/>
              </a:lnSpc>
              <a:defRPr/>
            </a:pP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</a:rPr>
              <a:t>True &amp;&amp; True = True</a:t>
            </a:r>
          </a:p>
        </p:txBody>
      </p:sp>
    </p:spTree>
    <p:extLst>
      <p:ext uri="{BB962C8B-B14F-4D97-AF65-F5344CB8AC3E}">
        <p14:creationId xmlns:p14="http://schemas.microsoft.com/office/powerpoint/2010/main" val="162126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U_online_basis_19-03">
  <a:themeElements>
    <a:clrScheme name="Aangepast 7">
      <a:dk1>
        <a:srgbClr val="545454"/>
      </a:dk1>
      <a:lt1>
        <a:sysClr val="window" lastClr="FFFFFF"/>
      </a:lt1>
      <a:dk2>
        <a:srgbClr val="002B60"/>
      </a:dk2>
      <a:lt2>
        <a:srgbClr val="F0F0F0"/>
      </a:lt2>
      <a:accent1>
        <a:srgbClr val="A10058"/>
      </a:accent1>
      <a:accent2>
        <a:srgbClr val="66B010"/>
      </a:accent2>
      <a:accent3>
        <a:srgbClr val="ED9E0F"/>
      </a:accent3>
      <a:accent4>
        <a:srgbClr val="00A6D6"/>
      </a:accent4>
      <a:accent5>
        <a:srgbClr val="64C8E4"/>
      </a:accent5>
      <a:accent6>
        <a:srgbClr val="F2601C"/>
      </a:accent6>
      <a:hlink>
        <a:srgbClr val="4C1D7C"/>
      </a:hlink>
      <a:folHlink>
        <a:srgbClr val="00404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TU_online_basis_19-03.thmx</Template>
  <TotalTime>940</TotalTime>
  <Words>1162</Words>
  <Application>Microsoft Macintosh PowerPoint</Application>
  <PresentationFormat>On-screen Show (16:9)</PresentationFormat>
  <Paragraphs>171</Paragraphs>
  <Slides>23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TU_online_basis_19-03</vt:lpstr>
      <vt:lpstr>FP101x - Functional Programming</vt:lpstr>
      <vt:lpstr>Conditional Expressions</vt:lpstr>
      <vt:lpstr>PowerPoint Presentation</vt:lpstr>
      <vt:lpstr>Guarded Equations</vt:lpstr>
      <vt:lpstr>PowerPoint Presentation</vt:lpstr>
      <vt:lpstr>Pattern Matching</vt:lpstr>
      <vt:lpstr>PowerPoint Presentation</vt:lpstr>
      <vt:lpstr>PowerPoint Presentation</vt:lpstr>
      <vt:lpstr>PowerPoint Presentation</vt:lpstr>
      <vt:lpstr>List Patterns</vt:lpstr>
      <vt:lpstr>PowerPoint Presentation</vt:lpstr>
      <vt:lpstr>PowerPoint Presentation</vt:lpstr>
      <vt:lpstr>Lambda Expressions</vt:lpstr>
      <vt:lpstr>PowerPoint Presentation</vt:lpstr>
      <vt:lpstr>Why Are Lambda's Useful?</vt:lpstr>
      <vt:lpstr>PowerPoint Presentation</vt:lpstr>
      <vt:lpstr>PowerPoint Presentation</vt:lpstr>
      <vt:lpstr>Sections</vt:lpstr>
      <vt:lpstr>PowerPoint Presentation</vt:lpstr>
      <vt:lpstr>Why Are Sections Useful?</vt:lpstr>
      <vt:lpstr>Exercises</vt:lpstr>
      <vt:lpstr>PowerPoint Presentation</vt:lpstr>
      <vt:lpstr>Happy Hacking!</vt:lpstr>
    </vt:vector>
  </TitlesOfParts>
  <Company>MultiMedia Services TU Delft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presentation</dc:title>
  <dc:creator>Roland van Roijen</dc:creator>
  <cp:lastModifiedBy>Georgi Khomeriki</cp:lastModifiedBy>
  <cp:revision>104</cp:revision>
  <dcterms:created xsi:type="dcterms:W3CDTF">2013-04-16T14:50:03Z</dcterms:created>
  <dcterms:modified xsi:type="dcterms:W3CDTF">2014-08-18T10:04:07Z</dcterms:modified>
</cp:coreProperties>
</file>