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68" r:id="rId24"/>
  </p:sldIdLst>
  <p:sldSz cx="9144000" cy="5143500" type="screen16x9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A8DB"/>
    <a:srgbClr val="A10058"/>
    <a:srgbClr val="00404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65" autoAdjust="0"/>
  </p:normalViewPr>
  <p:slideViewPr>
    <p:cSldViewPr snapToGrid="0" snapToObjects="1" showGuides="1">
      <p:cViewPr varScale="1">
        <p:scale>
          <a:sx n="183" d="100"/>
          <a:sy n="183" d="100"/>
        </p:scale>
        <p:origin x="-30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68BDD-2763-4CE5-A73B-034891CD5961}" type="datetimeFigureOut">
              <a:rPr lang="nl-NL" smtClean="0"/>
              <a:t>8/18/14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2C79F-7A95-4BB6-853A-D19E785EE1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777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C60116-6D58-7649-AB8F-34CB892822C5}" type="slidenum">
              <a:rPr lang="en-US"/>
              <a:pPr/>
              <a:t>10</a:t>
            </a:fld>
            <a:endParaRPr lang="en-US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C79F-7A95-4BB6-853A-D19E785EE1E7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70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rgbClr val="002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Bie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13917"/>
            <a:ext cx="9144000" cy="1129583"/>
          </a:xfrm>
          <a:prstGeom prst="rect">
            <a:avLst/>
          </a:prstGeom>
        </p:spPr>
      </p:pic>
      <p:sp>
        <p:nvSpPr>
          <p:cNvPr id="11" name="Rechthoek 10"/>
          <p:cNvSpPr/>
          <p:nvPr userDrawn="1"/>
        </p:nvSpPr>
        <p:spPr>
          <a:xfrm>
            <a:off x="330664" y="1324711"/>
            <a:ext cx="7534849" cy="241042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ijdelijke aanduiding voor inhoud 4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57200" y="3325436"/>
            <a:ext cx="7244448" cy="409704"/>
          </a:xfrm>
        </p:spPr>
        <p:txBody>
          <a:bodyPr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r>
              <a:rPr lang="nl-NL" dirty="0" smtClean="0"/>
              <a:t>Name, </a:t>
            </a:r>
            <a:r>
              <a:rPr lang="nl-NL" dirty="0" err="1" smtClean="0"/>
              <a:t>faculty</a:t>
            </a: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7" name="Titel 3"/>
          <p:cNvSpPr>
            <a:spLocks noGrp="1"/>
          </p:cNvSpPr>
          <p:nvPr userDrawn="1">
            <p:ph type="ctrTitle" hasCustomPrompt="1"/>
          </p:nvPr>
        </p:nvSpPr>
        <p:spPr>
          <a:xfrm>
            <a:off x="457200" y="1481764"/>
            <a:ext cx="7244448" cy="1324713"/>
          </a:xfrm>
        </p:spPr>
        <p:txBody>
          <a:bodyPr anchor="t"/>
          <a:lstStyle>
            <a:lvl1pPr>
              <a:defRPr>
                <a:solidFill>
                  <a:srgbClr val="82C8FA"/>
                </a:solidFill>
              </a:defRPr>
            </a:lvl1pPr>
          </a:lstStyle>
          <a:p>
            <a:r>
              <a:rPr lang="en-GB" dirty="0" smtClean="0"/>
              <a:t>Title goes here…</a:t>
            </a:r>
            <a:endParaRPr lang="nl-NL" dirty="0"/>
          </a:p>
        </p:txBody>
      </p:sp>
      <p:sp>
        <p:nvSpPr>
          <p:cNvPr id="8" name="Tijdelijke aanduiding voor inhoud 9"/>
          <p:cNvSpPr>
            <a:spLocks noGrp="1"/>
          </p:cNvSpPr>
          <p:nvPr userDrawn="1">
            <p:ph idx="10" hasCustomPrompt="1"/>
          </p:nvPr>
        </p:nvSpPr>
        <p:spPr>
          <a:xfrm>
            <a:off x="457201" y="2874758"/>
            <a:ext cx="7244448" cy="334182"/>
          </a:xfrm>
        </p:spPr>
        <p:txBody>
          <a:bodyPr anchor="ctr">
            <a:noAutofit/>
          </a:bodyPr>
          <a:lstStyle>
            <a:lvl1pPr>
              <a:defRPr sz="22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Course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57200" y="1454451"/>
            <a:ext cx="8229599" cy="352346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3C3C3C"/>
                </a:solidFill>
              </a:defRPr>
            </a:lvl1pPr>
            <a:lvl2pPr>
              <a:defRPr sz="2400">
                <a:solidFill>
                  <a:srgbClr val="3C3C3C"/>
                </a:solidFill>
              </a:defRPr>
            </a:lvl2pPr>
            <a:lvl3pPr>
              <a:defRPr sz="2400">
                <a:solidFill>
                  <a:srgbClr val="3C3C3C"/>
                </a:solidFill>
              </a:defRPr>
            </a:lvl3pPr>
            <a:lvl4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nl-NL" dirty="0" err="1" smtClean="0"/>
              <a:t>Edit</a:t>
            </a:r>
            <a:r>
              <a:rPr lang="nl-NL" dirty="0" smtClean="0"/>
              <a:t> the </a:t>
            </a:r>
            <a:r>
              <a:rPr lang="nl-NL" dirty="0" err="1" smtClean="0"/>
              <a:t>style</a:t>
            </a:r>
            <a:r>
              <a:rPr lang="nl-NL" dirty="0" smtClean="0"/>
              <a:t> of the model</a:t>
            </a:r>
          </a:p>
          <a:p>
            <a:pPr lvl="1"/>
            <a:r>
              <a:rPr lang="nl-NL" dirty="0" err="1" smtClean="0"/>
              <a:t>Second</a:t>
            </a:r>
            <a:r>
              <a:rPr lang="nl-NL" dirty="0" smtClean="0"/>
              <a:t>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dia">
    <p:bg>
      <p:bgPr>
        <a:solidFill>
          <a:srgbClr val="002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330664" y="1324711"/>
            <a:ext cx="7534849" cy="241042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9" name="Afbeelding 8" descr="Bie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13917"/>
            <a:ext cx="9144000" cy="1129583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457200" y="1481764"/>
            <a:ext cx="7244448" cy="1658895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rgbClr val="82C8FA"/>
                </a:solidFill>
                <a:latin typeface="Calibri"/>
                <a:cs typeface="Calibri"/>
              </a:defRPr>
            </a:lvl1pPr>
          </a:lstStyle>
          <a:p>
            <a:r>
              <a:rPr lang="nl-NL" dirty="0" err="1" smtClean="0"/>
              <a:t>Outro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4910A8-2DDC-9640-8683-4FFC4AEC03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7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5537018-FB25-F942-8F70-92D18E6F45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4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187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dirty="0" err="1" smtClean="0"/>
              <a:t>This</a:t>
            </a:r>
            <a:r>
              <a:rPr lang="nl-NL" dirty="0" smtClean="0"/>
              <a:t> is </a:t>
            </a:r>
            <a:r>
              <a:rPr lang="nl-NL" dirty="0" err="1" smtClean="0"/>
              <a:t>considered</a:t>
            </a:r>
            <a:r>
              <a:rPr lang="nl-NL" dirty="0" smtClean="0"/>
              <a:t> to </a:t>
            </a:r>
            <a:r>
              <a:rPr lang="nl-NL" dirty="0" err="1" smtClean="0"/>
              <a:t>be</a:t>
            </a:r>
            <a:r>
              <a:rPr lang="nl-NL" dirty="0" smtClean="0"/>
              <a:t> a </a:t>
            </a:r>
            <a:r>
              <a:rPr lang="nl-NL" dirty="0" err="1" smtClean="0"/>
              <a:t>very</a:t>
            </a:r>
            <a:r>
              <a:rPr lang="nl-NL" dirty="0" smtClean="0"/>
              <a:t> long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a </a:t>
            </a:r>
            <a:r>
              <a:rPr lang="nl-NL" dirty="0" err="1" smtClean="0"/>
              <a:t>powerpoint</a:t>
            </a:r>
            <a:r>
              <a:rPr lang="nl-NL" dirty="0" smtClean="0"/>
              <a:t> </a:t>
            </a:r>
            <a:r>
              <a:rPr lang="nl-NL" dirty="0" err="1" smtClean="0"/>
              <a:t>presentation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454451"/>
            <a:ext cx="8229600" cy="331281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 err="1" smtClean="0"/>
              <a:t>Edit</a:t>
            </a:r>
            <a:r>
              <a:rPr lang="nl-NL" dirty="0" smtClean="0"/>
              <a:t> the </a:t>
            </a:r>
            <a:r>
              <a:rPr lang="nl-NL" dirty="0" err="1" smtClean="0"/>
              <a:t>style</a:t>
            </a:r>
            <a:r>
              <a:rPr lang="nl-NL" dirty="0" smtClean="0"/>
              <a:t> of the model</a:t>
            </a:r>
          </a:p>
          <a:p>
            <a:pPr lvl="1"/>
            <a:r>
              <a:rPr lang="nl-NL" dirty="0" err="1" smtClean="0"/>
              <a:t>Second</a:t>
            </a:r>
            <a:r>
              <a:rPr lang="nl-NL" dirty="0" smtClean="0"/>
              <a:t>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CE284-6B6E-3744-B4AD-483F0080AEF9}" type="datetimeFigureOut">
              <a:rPr lang="nl-NL" smtClean="0"/>
              <a:pPr/>
              <a:t>8/18/14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A15C-3F33-DA47-867F-1BE216EB2415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0" y="0"/>
            <a:ext cx="334557" cy="1179943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 dirty="0">
              <a:solidFill>
                <a:schemeClr val="accent4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b="1" kern="1200" spc="0">
          <a:solidFill>
            <a:schemeClr val="accent4"/>
          </a:solidFill>
          <a:latin typeface="Calibri"/>
          <a:ea typeface="+mj-ea"/>
          <a:cs typeface="Calibri"/>
        </a:defRPr>
      </a:lvl1pPr>
    </p:titleStyle>
    <p:bodyStyle>
      <a:lvl1pPr marL="0" indent="-342900" algn="l" defTabSz="457200" rtl="0" eaLnBrk="1" latinLnBrk="0" hangingPunct="1">
        <a:spcBef>
          <a:spcPct val="20000"/>
        </a:spcBef>
        <a:buFont typeface="Arial"/>
        <a:buNone/>
        <a:defRPr sz="2400" kern="1200" spc="0">
          <a:solidFill>
            <a:schemeClr val="bg2">
              <a:lumMod val="25000"/>
            </a:schemeClr>
          </a:solidFill>
          <a:latin typeface="Calibri"/>
          <a:ea typeface="+mn-ea"/>
          <a:cs typeface="Calibri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 spc="0">
          <a:solidFill>
            <a:schemeClr val="bg2">
              <a:lumMod val="25000"/>
            </a:schemeClr>
          </a:solidFill>
          <a:latin typeface="Calibri"/>
          <a:ea typeface="+mn-ea"/>
          <a:cs typeface="Calibri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0">
          <a:solidFill>
            <a:schemeClr val="bg2">
              <a:lumMod val="25000"/>
            </a:schemeClr>
          </a:solidFill>
          <a:latin typeface="Calibri"/>
          <a:ea typeface="+mn-ea"/>
          <a:cs typeface="Calibri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Tahoma"/>
          <a:ea typeface="+mn-ea"/>
          <a:cs typeface="Tahom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Tahoma"/>
          <a:ea typeface="+mn-ea"/>
          <a:cs typeface="Tahom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Erik Meijer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FP101x - </a:t>
            </a:r>
            <a:r>
              <a:rPr lang="nl-NL" dirty="0" err="1" smtClean="0"/>
              <a:t>Functional</a:t>
            </a:r>
            <a:r>
              <a:rPr lang="nl-NL" dirty="0" smtClean="0"/>
              <a:t> Programming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 smtClean="0"/>
              <a:t>Programming in Haskell – List Comprehensions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53921-33A9-B043-B0F1-31EA7720EABD}" type="slidenum">
              <a:rPr lang="en-US"/>
              <a:pPr/>
              <a:t>10</a:t>
            </a:fld>
            <a:endParaRPr lang="en-US"/>
          </a:p>
        </p:txBody>
      </p:sp>
      <p:sp>
        <p:nvSpPr>
          <p:cNvPr id="310276" name="Text Box 4"/>
          <p:cNvSpPr txBox="1">
            <a:spLocks noChangeArrowheads="1"/>
          </p:cNvSpPr>
          <p:nvPr/>
        </p:nvSpPr>
        <p:spPr bwMode="auto">
          <a:xfrm>
            <a:off x="1306514" y="1384078"/>
            <a:ext cx="6793597" cy="130497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factors  :: Int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[Int]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factors n =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[x | x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[1..n], n `mod` x == 0]</a:t>
            </a:r>
          </a:p>
        </p:txBody>
      </p:sp>
      <p:sp>
        <p:nvSpPr>
          <p:cNvPr id="310279" name="Text Box 7"/>
          <p:cNvSpPr txBox="1">
            <a:spLocks noChangeArrowheads="1"/>
          </p:cNvSpPr>
          <p:nvPr/>
        </p:nvSpPr>
        <p:spPr bwMode="auto">
          <a:xfrm>
            <a:off x="411163" y="375077"/>
            <a:ext cx="82089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Using a guard we can define a function that maps a positive integer to its list of </a:t>
            </a:r>
            <a:r>
              <a:rPr lang="en-US" sz="2400" u="sng" dirty="0">
                <a:latin typeface="Tahoma"/>
                <a:cs typeface="Tahoma"/>
              </a:rPr>
              <a:t>factors</a:t>
            </a:r>
            <a:r>
              <a:rPr lang="en-US" sz="2400" dirty="0">
                <a:latin typeface="Tahoma"/>
                <a:cs typeface="Tahoma"/>
              </a:rPr>
              <a:t>:</a:t>
            </a:r>
          </a:p>
        </p:txBody>
      </p:sp>
      <p:sp>
        <p:nvSpPr>
          <p:cNvPr id="310280" name="Text Box 8"/>
          <p:cNvSpPr txBox="1">
            <a:spLocks noChangeArrowheads="1"/>
          </p:cNvSpPr>
          <p:nvPr/>
        </p:nvSpPr>
        <p:spPr bwMode="auto">
          <a:xfrm>
            <a:off x="411163" y="2909442"/>
            <a:ext cx="2381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>
                <a:latin typeface="Tahoma"/>
                <a:cs typeface="Tahoma"/>
              </a:rPr>
              <a:t>For example:</a:t>
            </a:r>
          </a:p>
        </p:txBody>
      </p:sp>
      <p:sp>
        <p:nvSpPr>
          <p:cNvPr id="310281" name="Text Box 9"/>
          <p:cNvSpPr txBox="1">
            <a:spLocks noChangeArrowheads="1"/>
          </p:cNvSpPr>
          <p:nvPr/>
        </p:nvSpPr>
        <p:spPr bwMode="auto">
          <a:xfrm>
            <a:off x="1306513" y="3603933"/>
            <a:ext cx="2410035" cy="120032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&gt; factors 15</a:t>
            </a:r>
          </a:p>
          <a:p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[1,3,5,15]</a:t>
            </a:r>
          </a:p>
        </p:txBody>
      </p:sp>
    </p:spTree>
    <p:extLst>
      <p:ext uri="{BB962C8B-B14F-4D97-AF65-F5344CB8AC3E}">
        <p14:creationId xmlns:p14="http://schemas.microsoft.com/office/powerpoint/2010/main" val="41614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59A7F-7A1F-0C44-9097-5B4E7DC363D8}" type="slidenum">
              <a:rPr lang="en-US"/>
              <a:pPr/>
              <a:t>11</a:t>
            </a:fld>
            <a:endParaRPr lang="en-US"/>
          </a:p>
        </p:txBody>
      </p:sp>
      <p:sp>
        <p:nvSpPr>
          <p:cNvPr id="311298" name="Text Box 2"/>
          <p:cNvSpPr txBox="1">
            <a:spLocks noChangeArrowheads="1"/>
          </p:cNvSpPr>
          <p:nvPr/>
        </p:nvSpPr>
        <p:spPr bwMode="auto">
          <a:xfrm>
            <a:off x="434975" y="298163"/>
            <a:ext cx="8286750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A positive integer is </a:t>
            </a:r>
            <a:r>
              <a:rPr lang="en-US" sz="2400" u="sng" dirty="0">
                <a:latin typeface="Tahoma"/>
                <a:cs typeface="Tahoma"/>
              </a:rPr>
              <a:t>prime</a:t>
            </a:r>
            <a:r>
              <a:rPr lang="en-US" sz="2400" dirty="0">
                <a:latin typeface="Tahoma"/>
                <a:cs typeface="Tahoma"/>
              </a:rPr>
              <a:t> if its only factors are 1 and itself.  Hence, using factors we can define a function that decides if a number is prime:</a:t>
            </a:r>
          </a:p>
        </p:txBody>
      </p:sp>
      <p:sp>
        <p:nvSpPr>
          <p:cNvPr id="311299" name="Text Box 3"/>
          <p:cNvSpPr txBox="1">
            <a:spLocks noChangeArrowheads="1"/>
          </p:cNvSpPr>
          <p:nvPr/>
        </p:nvSpPr>
        <p:spPr bwMode="auto">
          <a:xfrm>
            <a:off x="1327150" y="1574192"/>
            <a:ext cx="5377193" cy="96641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prime  :: Int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Bool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prime n = factors n == [1,n]</a:t>
            </a:r>
          </a:p>
        </p:txBody>
      </p:sp>
      <p:sp>
        <p:nvSpPr>
          <p:cNvPr id="311300" name="Text Box 4"/>
          <p:cNvSpPr txBox="1">
            <a:spLocks noChangeArrowheads="1"/>
          </p:cNvSpPr>
          <p:nvPr/>
        </p:nvSpPr>
        <p:spPr bwMode="auto">
          <a:xfrm>
            <a:off x="434975" y="2665364"/>
            <a:ext cx="2381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For example:</a:t>
            </a:r>
          </a:p>
        </p:txBody>
      </p:sp>
      <p:sp>
        <p:nvSpPr>
          <p:cNvPr id="311301" name="Text Box 5"/>
          <p:cNvSpPr txBox="1">
            <a:spLocks noChangeArrowheads="1"/>
          </p:cNvSpPr>
          <p:nvPr/>
        </p:nvSpPr>
        <p:spPr bwMode="auto">
          <a:xfrm>
            <a:off x="1327150" y="3154476"/>
            <a:ext cx="2039140" cy="1938992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&gt; prime 15</a:t>
            </a:r>
          </a:p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False</a:t>
            </a:r>
          </a:p>
          <a:p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&gt; prime 7</a:t>
            </a:r>
          </a:p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052405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98413-C6C7-C44A-815F-072DD4529FF9}" type="slidenum">
              <a:rPr lang="en-US"/>
              <a:pPr/>
              <a:t>12</a:t>
            </a:fld>
            <a:endParaRPr lang="en-US"/>
          </a:p>
        </p:txBody>
      </p:sp>
      <p:sp>
        <p:nvSpPr>
          <p:cNvPr id="312322" name="Text Box 2"/>
          <p:cNvSpPr txBox="1">
            <a:spLocks noChangeArrowheads="1"/>
          </p:cNvSpPr>
          <p:nvPr/>
        </p:nvSpPr>
        <p:spPr bwMode="auto">
          <a:xfrm>
            <a:off x="423863" y="414368"/>
            <a:ext cx="82867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Using a guard we can now define a function that returns the list of all </a:t>
            </a:r>
            <a:r>
              <a:rPr lang="en-US" sz="2400" u="sng" dirty="0">
                <a:latin typeface="Tahoma"/>
                <a:cs typeface="Tahoma"/>
              </a:rPr>
              <a:t>primes</a:t>
            </a:r>
            <a:r>
              <a:rPr lang="en-US" sz="2400" dirty="0">
                <a:latin typeface="Tahoma"/>
                <a:cs typeface="Tahoma"/>
              </a:rPr>
              <a:t> up to a given limit:</a:t>
            </a:r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1327150" y="1556332"/>
            <a:ext cx="6979044" cy="96641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primes  :: Int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[Int]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primes n = [x | x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[2..n], prime x]</a:t>
            </a:r>
          </a:p>
        </p:txBody>
      </p:sp>
      <p:sp>
        <p:nvSpPr>
          <p:cNvPr id="312324" name="Text Box 4"/>
          <p:cNvSpPr txBox="1">
            <a:spLocks noChangeArrowheads="1"/>
          </p:cNvSpPr>
          <p:nvPr/>
        </p:nvSpPr>
        <p:spPr bwMode="auto">
          <a:xfrm>
            <a:off x="423863" y="2858245"/>
            <a:ext cx="2381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For example:</a:t>
            </a:r>
          </a:p>
        </p:txBody>
      </p:sp>
      <p:sp>
        <p:nvSpPr>
          <p:cNvPr id="312325" name="Text Box 5"/>
          <p:cNvSpPr txBox="1">
            <a:spLocks noChangeArrowheads="1"/>
          </p:cNvSpPr>
          <p:nvPr/>
        </p:nvSpPr>
        <p:spPr bwMode="auto">
          <a:xfrm>
            <a:off x="1327150" y="3620602"/>
            <a:ext cx="6304430" cy="120032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&gt; primes 40</a:t>
            </a:r>
          </a:p>
          <a:p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[2,3,5,7,11,13,17,19,23,29,31,37]</a:t>
            </a:r>
          </a:p>
        </p:txBody>
      </p:sp>
    </p:spTree>
    <p:extLst>
      <p:ext uri="{BB962C8B-B14F-4D97-AF65-F5344CB8AC3E}">
        <p14:creationId xmlns:p14="http://schemas.microsoft.com/office/powerpoint/2010/main" val="656061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B5D-3100-D448-BCC9-FE4E90A3D76A}" type="slidenum">
              <a:rPr lang="en-US"/>
              <a:pPr/>
              <a:t>13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Zip Function</a:t>
            </a:r>
          </a:p>
        </p:txBody>
      </p:sp>
      <p:sp>
        <p:nvSpPr>
          <p:cNvPr id="314371" name="Text Box 3"/>
          <p:cNvSpPr txBox="1">
            <a:spLocks noChangeArrowheads="1"/>
          </p:cNvSpPr>
          <p:nvPr/>
        </p:nvSpPr>
        <p:spPr bwMode="auto">
          <a:xfrm>
            <a:off x="422276" y="1165652"/>
            <a:ext cx="83470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A useful library function is </a:t>
            </a:r>
            <a:r>
              <a:rPr lang="en-US" sz="2400" u="sng" dirty="0" smtClean="0">
                <a:latin typeface="Tahoma"/>
                <a:cs typeface="Tahoma"/>
              </a:rPr>
              <a:t>zip</a:t>
            </a:r>
            <a:r>
              <a:rPr lang="en-US" sz="2400" dirty="0" smtClean="0">
                <a:latin typeface="Tahoma"/>
                <a:cs typeface="Tahoma"/>
              </a:rPr>
              <a:t>, which maps two lists to a list of pairs of their corresponding elements.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314372" name="Text Box 4"/>
          <p:cNvSpPr txBox="1">
            <a:spLocks noChangeArrowheads="1"/>
          </p:cNvSpPr>
          <p:nvPr/>
        </p:nvSpPr>
        <p:spPr bwMode="auto">
          <a:xfrm>
            <a:off x="1301751" y="2269481"/>
            <a:ext cx="5242841" cy="46166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zip :: [a]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[b]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[(a,b)]</a:t>
            </a:r>
          </a:p>
        </p:txBody>
      </p:sp>
      <p:sp>
        <p:nvSpPr>
          <p:cNvPr id="314373" name="Text Box 5"/>
          <p:cNvSpPr txBox="1">
            <a:spLocks noChangeArrowheads="1"/>
          </p:cNvSpPr>
          <p:nvPr/>
        </p:nvSpPr>
        <p:spPr bwMode="auto">
          <a:xfrm>
            <a:off x="422275" y="3029695"/>
            <a:ext cx="2381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For example:</a:t>
            </a:r>
          </a:p>
        </p:txBody>
      </p:sp>
      <p:sp>
        <p:nvSpPr>
          <p:cNvPr id="314374" name="Text Box 6"/>
          <p:cNvSpPr txBox="1">
            <a:spLocks noChangeArrowheads="1"/>
          </p:cNvSpPr>
          <p:nvPr/>
        </p:nvSpPr>
        <p:spPr bwMode="auto">
          <a:xfrm>
            <a:off x="1301750" y="3694421"/>
            <a:ext cx="5373286" cy="120032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&gt; zip [</a:t>
            </a:r>
            <a:r>
              <a:rPr lang="ja-JP" altLang="en-US" sz="2400">
                <a:solidFill>
                  <a:srgbClr val="000000"/>
                </a:solidFill>
                <a:latin typeface="Arial"/>
              </a:rPr>
              <a:t>’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a</a:t>
            </a:r>
            <a:r>
              <a:rPr lang="ja-JP" altLang="en-US" sz="2400">
                <a:solidFill>
                  <a:srgbClr val="000000"/>
                </a:solidFill>
                <a:latin typeface="Arial"/>
              </a:rPr>
              <a:t>’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,</a:t>
            </a:r>
            <a:r>
              <a:rPr lang="ja-JP" altLang="en-US" sz="2400">
                <a:solidFill>
                  <a:srgbClr val="000000"/>
                </a:solidFill>
                <a:latin typeface="Arial"/>
              </a:rPr>
              <a:t>’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b</a:t>
            </a:r>
            <a:r>
              <a:rPr lang="ja-JP" altLang="en-US" sz="2400">
                <a:solidFill>
                  <a:srgbClr val="000000"/>
                </a:solidFill>
                <a:latin typeface="Arial"/>
              </a:rPr>
              <a:t>’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,</a:t>
            </a:r>
            <a:r>
              <a:rPr lang="ja-JP" altLang="en-US" sz="2400">
                <a:solidFill>
                  <a:srgbClr val="000000"/>
                </a:solidFill>
                <a:latin typeface="Arial"/>
              </a:rPr>
              <a:t>’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ja-JP" altLang="en-US" sz="2400">
                <a:solidFill>
                  <a:srgbClr val="000000"/>
                </a:solidFill>
                <a:latin typeface="Arial"/>
              </a:rPr>
              <a:t>’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] [1,2,3,4]</a:t>
            </a:r>
          </a:p>
          <a:p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[(</a:t>
            </a:r>
            <a:r>
              <a:rPr lang="ja-JP" altLang="en-US" sz="2400">
                <a:solidFill>
                  <a:srgbClr val="000000"/>
                </a:solidFill>
                <a:latin typeface="Arial"/>
              </a:rPr>
              <a:t>’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a</a:t>
            </a:r>
            <a:r>
              <a:rPr lang="ja-JP" altLang="en-US" sz="2400">
                <a:solidFill>
                  <a:srgbClr val="000000"/>
                </a:solidFill>
                <a:latin typeface="Arial"/>
              </a:rPr>
              <a:t>’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,1),(</a:t>
            </a:r>
            <a:r>
              <a:rPr lang="ja-JP" altLang="en-US" sz="2400">
                <a:solidFill>
                  <a:srgbClr val="000000"/>
                </a:solidFill>
                <a:latin typeface="Arial"/>
              </a:rPr>
              <a:t>’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b</a:t>
            </a:r>
            <a:r>
              <a:rPr lang="ja-JP" altLang="en-US" sz="2400">
                <a:solidFill>
                  <a:srgbClr val="000000"/>
                </a:solidFill>
                <a:latin typeface="Arial"/>
              </a:rPr>
              <a:t>’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,2),(</a:t>
            </a:r>
            <a:r>
              <a:rPr lang="ja-JP" altLang="en-US" sz="2400">
                <a:solidFill>
                  <a:srgbClr val="000000"/>
                </a:solidFill>
                <a:latin typeface="Arial"/>
              </a:rPr>
              <a:t>’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ja-JP" altLang="en-US" sz="2400">
                <a:solidFill>
                  <a:srgbClr val="000000"/>
                </a:solidFill>
                <a:latin typeface="Arial"/>
              </a:rPr>
              <a:t>’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,3)]</a:t>
            </a:r>
          </a:p>
        </p:txBody>
      </p:sp>
    </p:spTree>
    <p:extLst>
      <p:ext uri="{BB962C8B-B14F-4D97-AF65-F5344CB8AC3E}">
        <p14:creationId xmlns:p14="http://schemas.microsoft.com/office/powerpoint/2010/main" val="2121567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E3CC8-FEEA-0746-9984-E3BE56DD4122}" type="slidenum">
              <a:rPr lang="en-US"/>
              <a:pPr/>
              <a:t>14</a:t>
            </a:fld>
            <a:endParaRPr lang="en-US"/>
          </a:p>
        </p:txBody>
      </p:sp>
      <p:sp>
        <p:nvSpPr>
          <p:cNvPr id="316418" name="Text Box 2"/>
          <p:cNvSpPr txBox="1">
            <a:spLocks noChangeArrowheads="1"/>
          </p:cNvSpPr>
          <p:nvPr/>
        </p:nvSpPr>
        <p:spPr bwMode="auto">
          <a:xfrm>
            <a:off x="428626" y="365552"/>
            <a:ext cx="81645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Using zip we can define a function returns the list of all </a:t>
            </a:r>
            <a:r>
              <a:rPr lang="en-US" sz="2400" u="sng" dirty="0">
                <a:latin typeface="Tahoma"/>
                <a:cs typeface="Tahoma"/>
              </a:rPr>
              <a:t>pairs</a:t>
            </a:r>
            <a:r>
              <a:rPr lang="en-US" sz="2400" dirty="0">
                <a:latin typeface="Tahoma"/>
                <a:cs typeface="Tahoma"/>
              </a:rPr>
              <a:t> of adjacent elements from a list:</a:t>
            </a:r>
          </a:p>
        </p:txBody>
      </p:sp>
      <p:sp>
        <p:nvSpPr>
          <p:cNvPr id="316425" name="Text Box 9"/>
          <p:cNvSpPr txBox="1">
            <a:spLocks noChangeArrowheads="1"/>
          </p:cNvSpPr>
          <p:nvPr/>
        </p:nvSpPr>
        <p:spPr bwMode="auto">
          <a:xfrm>
            <a:off x="428625" y="2818954"/>
            <a:ext cx="83010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For example:</a:t>
            </a:r>
          </a:p>
        </p:txBody>
      </p:sp>
      <p:sp>
        <p:nvSpPr>
          <p:cNvPr id="316426" name="Text Box 10"/>
          <p:cNvSpPr txBox="1">
            <a:spLocks noChangeArrowheads="1"/>
          </p:cNvSpPr>
          <p:nvPr/>
        </p:nvSpPr>
        <p:spPr bwMode="auto">
          <a:xfrm>
            <a:off x="1282700" y="1502755"/>
            <a:ext cx="5191746" cy="96641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pairs   :: [a]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[(a,a)]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pairs xs = zip xs (tail xs)</a:t>
            </a:r>
          </a:p>
        </p:txBody>
      </p:sp>
      <p:sp>
        <p:nvSpPr>
          <p:cNvPr id="316427" name="Text Box 11"/>
          <p:cNvSpPr txBox="1">
            <a:spLocks noChangeArrowheads="1"/>
          </p:cNvSpPr>
          <p:nvPr/>
        </p:nvSpPr>
        <p:spPr bwMode="auto">
          <a:xfrm>
            <a:off x="1282700" y="3577740"/>
            <a:ext cx="3708167" cy="120032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&gt; pairs [1,2,3,4]</a:t>
            </a:r>
          </a:p>
          <a:p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[(1,2),(2,3),(3,4)]</a:t>
            </a:r>
          </a:p>
        </p:txBody>
      </p:sp>
    </p:spTree>
    <p:extLst>
      <p:ext uri="{BB962C8B-B14F-4D97-AF65-F5344CB8AC3E}">
        <p14:creationId xmlns:p14="http://schemas.microsoft.com/office/powerpoint/2010/main" val="3071671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FC67E-FFEF-BC41-B043-5DA07DA1FFAA}" type="slidenum">
              <a:rPr lang="en-US"/>
              <a:pPr/>
              <a:t>15</a:t>
            </a:fld>
            <a:endParaRPr lang="en-US"/>
          </a:p>
        </p:txBody>
      </p:sp>
      <p:sp>
        <p:nvSpPr>
          <p:cNvPr id="317442" name="Text Box 2"/>
          <p:cNvSpPr txBox="1">
            <a:spLocks noChangeArrowheads="1"/>
          </p:cNvSpPr>
          <p:nvPr/>
        </p:nvSpPr>
        <p:spPr bwMode="auto">
          <a:xfrm>
            <a:off x="441325" y="375077"/>
            <a:ext cx="8128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Using pairs we can define a function that decides if the elements in a list are </a:t>
            </a:r>
            <a:r>
              <a:rPr lang="en-US" sz="2400" u="sng" dirty="0">
                <a:latin typeface="Tahoma"/>
                <a:cs typeface="Tahoma"/>
              </a:rPr>
              <a:t>sorted</a:t>
            </a:r>
            <a:r>
              <a:rPr lang="en-US" sz="2400" dirty="0">
                <a:latin typeface="Tahoma"/>
                <a:cs typeface="Tahoma"/>
              </a:rPr>
              <a:t>:</a:t>
            </a:r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441325" y="2654648"/>
            <a:ext cx="83010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For example:</a:t>
            </a:r>
          </a:p>
        </p:txBody>
      </p:sp>
      <p:sp>
        <p:nvSpPr>
          <p:cNvPr id="317444" name="Text Box 4"/>
          <p:cNvSpPr txBox="1">
            <a:spLocks noChangeArrowheads="1"/>
          </p:cNvSpPr>
          <p:nvPr/>
        </p:nvSpPr>
        <p:spPr bwMode="auto">
          <a:xfrm>
            <a:off x="1260476" y="1265015"/>
            <a:ext cx="6406171" cy="130497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sorted   :: Ord a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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[a]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Bool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sorted xs =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and [x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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y | (x,y)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pairs xs]</a:t>
            </a:r>
          </a:p>
        </p:txBody>
      </p:sp>
      <p:sp>
        <p:nvSpPr>
          <p:cNvPr id="317445" name="Text Box 5"/>
          <p:cNvSpPr txBox="1">
            <a:spLocks noChangeArrowheads="1"/>
          </p:cNvSpPr>
          <p:nvPr/>
        </p:nvSpPr>
        <p:spPr bwMode="auto">
          <a:xfrm>
            <a:off x="1260475" y="3116729"/>
            <a:ext cx="3522719" cy="1938992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&gt; sorted [1,2,3,4]</a:t>
            </a:r>
          </a:p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True</a:t>
            </a:r>
          </a:p>
          <a:p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&gt; sorted [1,3,2,4]</a:t>
            </a:r>
          </a:p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25372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E8675-6981-1744-9F52-F25ECE4372C9}" type="slidenum">
              <a:rPr lang="en-US"/>
              <a:pPr/>
              <a:t>16</a:t>
            </a:fld>
            <a:endParaRPr lang="en-US"/>
          </a:p>
        </p:txBody>
      </p:sp>
      <p:sp>
        <p:nvSpPr>
          <p:cNvPr id="323586" name="Text Box 2"/>
          <p:cNvSpPr txBox="1">
            <a:spLocks noChangeArrowheads="1"/>
          </p:cNvSpPr>
          <p:nvPr/>
        </p:nvSpPr>
        <p:spPr bwMode="auto">
          <a:xfrm>
            <a:off x="427039" y="364361"/>
            <a:ext cx="82772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Using zip we can define a function that returns the list of all </a:t>
            </a:r>
            <a:r>
              <a:rPr lang="en-US" sz="2400" u="sng" dirty="0">
                <a:latin typeface="Tahoma"/>
                <a:cs typeface="Tahoma"/>
              </a:rPr>
              <a:t>positions</a:t>
            </a:r>
            <a:r>
              <a:rPr lang="en-US" sz="2400" dirty="0">
                <a:latin typeface="Tahoma"/>
                <a:cs typeface="Tahoma"/>
              </a:rPr>
              <a:t> of a value in a list:</a:t>
            </a:r>
          </a:p>
        </p:txBody>
      </p:sp>
      <p:sp>
        <p:nvSpPr>
          <p:cNvPr id="323587" name="Text Box 3"/>
          <p:cNvSpPr txBox="1">
            <a:spLocks noChangeArrowheads="1"/>
          </p:cNvSpPr>
          <p:nvPr/>
        </p:nvSpPr>
        <p:spPr bwMode="auto">
          <a:xfrm>
            <a:off x="1241425" y="1292389"/>
            <a:ext cx="7657715" cy="185281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positions :: Eq a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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a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[a]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[Int]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positions x xs =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[i | (x</a:t>
            </a:r>
            <a:r>
              <a:rPr lang="ja-JP" altLang="en-US" sz="2400">
                <a:solidFill>
                  <a:srgbClr val="000000"/>
                </a:solidFill>
                <a:latin typeface="Arial"/>
              </a:rPr>
              <a:t>’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,i)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zip xs [0..n], x == x</a:t>
            </a:r>
            <a:r>
              <a:rPr lang="ja-JP" altLang="en-US" sz="2400">
                <a:solidFill>
                  <a:srgbClr val="000000"/>
                </a:solidFill>
                <a:latin typeface="Arial"/>
              </a:rPr>
              <a:t>’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where n = length xs - 1</a:t>
            </a:r>
          </a:p>
        </p:txBody>
      </p:sp>
      <p:sp>
        <p:nvSpPr>
          <p:cNvPr id="323588" name="Text Box 4"/>
          <p:cNvSpPr txBox="1">
            <a:spLocks noChangeArrowheads="1"/>
          </p:cNvSpPr>
          <p:nvPr/>
        </p:nvSpPr>
        <p:spPr bwMode="auto">
          <a:xfrm>
            <a:off x="427039" y="3267950"/>
            <a:ext cx="83010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For example:</a:t>
            </a:r>
          </a:p>
        </p:txBody>
      </p:sp>
      <p:sp>
        <p:nvSpPr>
          <p:cNvPr id="323589" name="Text Box 5"/>
          <p:cNvSpPr txBox="1">
            <a:spLocks noChangeArrowheads="1"/>
          </p:cNvSpPr>
          <p:nvPr/>
        </p:nvSpPr>
        <p:spPr bwMode="auto">
          <a:xfrm>
            <a:off x="1241425" y="3831462"/>
            <a:ext cx="5933535" cy="830997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&gt; positions 0 [1,0,0,1,0,1,1,0]</a:t>
            </a:r>
          </a:p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[1,2,4,7]</a:t>
            </a:r>
          </a:p>
        </p:txBody>
      </p:sp>
    </p:spTree>
    <p:extLst>
      <p:ext uri="{BB962C8B-B14F-4D97-AF65-F5344CB8AC3E}">
        <p14:creationId xmlns:p14="http://schemas.microsoft.com/office/powerpoint/2010/main" val="2631502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BEFC5-ABEC-4D45-A2DE-AF7FD508DFC4}" type="slidenum">
              <a:rPr lang="en-US"/>
              <a:pPr/>
              <a:t>17</a:t>
            </a:fld>
            <a:endParaRPr lang="en-US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Comprehensions</a:t>
            </a:r>
          </a:p>
        </p:txBody>
      </p:sp>
      <p:sp>
        <p:nvSpPr>
          <p:cNvPr id="318472" name="Text Box 8"/>
          <p:cNvSpPr txBox="1">
            <a:spLocks noChangeArrowheads="1"/>
          </p:cNvSpPr>
          <p:nvPr/>
        </p:nvSpPr>
        <p:spPr bwMode="auto">
          <a:xfrm>
            <a:off x="454025" y="1332063"/>
            <a:ext cx="8364538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A </a:t>
            </a:r>
            <a:r>
              <a:rPr lang="en-US" sz="2400" u="sng" dirty="0">
                <a:latin typeface="Tahoma"/>
                <a:cs typeface="Tahoma"/>
              </a:rPr>
              <a:t>string</a:t>
            </a:r>
            <a:r>
              <a:rPr lang="en-US" sz="2400" dirty="0">
                <a:latin typeface="Tahoma"/>
                <a:cs typeface="Tahoma"/>
              </a:rPr>
              <a:t> is a sequence of characters enclosed in double quotes.  Internally, however, strings are represented as lists of characters.</a:t>
            </a:r>
          </a:p>
        </p:txBody>
      </p:sp>
      <p:sp>
        <p:nvSpPr>
          <p:cNvPr id="318474" name="Text Box 10"/>
          <p:cNvSpPr txBox="1">
            <a:spLocks noChangeArrowheads="1"/>
          </p:cNvSpPr>
          <p:nvPr/>
        </p:nvSpPr>
        <p:spPr bwMode="auto">
          <a:xfrm>
            <a:off x="1897063" y="2838093"/>
            <a:ext cx="2966377" cy="49244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"abc" :: String</a:t>
            </a:r>
          </a:p>
        </p:txBody>
      </p:sp>
      <p:sp>
        <p:nvSpPr>
          <p:cNvPr id="318476" name="AutoShape 12"/>
          <p:cNvSpPr>
            <a:spLocks noChangeArrowheads="1"/>
          </p:cNvSpPr>
          <p:nvPr/>
        </p:nvSpPr>
        <p:spPr bwMode="auto">
          <a:xfrm>
            <a:off x="1127126" y="4059501"/>
            <a:ext cx="5565775" cy="510778"/>
          </a:xfrm>
          <a:prstGeom prst="wedgeRoundRectCallout">
            <a:avLst>
              <a:gd name="adj1" fmla="val -22759"/>
              <a:gd name="adj2" fmla="val -14768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dirty="0">
                <a:latin typeface="Tahoma"/>
                <a:cs typeface="Tahoma"/>
              </a:rPr>
              <a:t>Means [</a:t>
            </a:r>
            <a:r>
              <a:rPr lang="ja-JP" altLang="en-US" sz="2400" dirty="0">
                <a:latin typeface="Tahoma"/>
                <a:cs typeface="Tahoma"/>
              </a:rPr>
              <a:t>’</a:t>
            </a:r>
            <a:r>
              <a:rPr lang="en-US" sz="2400" dirty="0">
                <a:latin typeface="Tahoma"/>
                <a:cs typeface="Tahoma"/>
              </a:rPr>
              <a:t>a</a:t>
            </a:r>
            <a:r>
              <a:rPr lang="ja-JP" altLang="en-US" sz="2400" dirty="0">
                <a:latin typeface="Tahoma"/>
                <a:cs typeface="Tahoma"/>
              </a:rPr>
              <a:t>’</a:t>
            </a:r>
            <a:r>
              <a:rPr lang="en-US" sz="2400" dirty="0">
                <a:latin typeface="Tahoma"/>
                <a:cs typeface="Tahoma"/>
              </a:rPr>
              <a:t>,</a:t>
            </a:r>
            <a:r>
              <a:rPr lang="ja-JP" altLang="en-US" sz="2400" dirty="0">
                <a:latin typeface="Tahoma"/>
                <a:cs typeface="Tahoma"/>
              </a:rPr>
              <a:t>’</a:t>
            </a:r>
            <a:r>
              <a:rPr lang="en-US" sz="2400" dirty="0">
                <a:latin typeface="Tahoma"/>
                <a:cs typeface="Tahoma"/>
              </a:rPr>
              <a:t>b</a:t>
            </a:r>
            <a:r>
              <a:rPr lang="ja-JP" altLang="en-US" sz="2400" dirty="0">
                <a:latin typeface="Tahoma"/>
                <a:cs typeface="Tahoma"/>
              </a:rPr>
              <a:t>’</a:t>
            </a:r>
            <a:r>
              <a:rPr lang="en-US" sz="2400" dirty="0">
                <a:latin typeface="Tahoma"/>
                <a:cs typeface="Tahoma"/>
              </a:rPr>
              <a:t>,</a:t>
            </a:r>
            <a:r>
              <a:rPr lang="ja-JP" altLang="en-US" sz="2400" dirty="0">
                <a:latin typeface="Tahoma"/>
                <a:cs typeface="Tahoma"/>
              </a:rPr>
              <a:t>’</a:t>
            </a:r>
            <a:r>
              <a:rPr lang="en-US" sz="2400" dirty="0">
                <a:latin typeface="Tahoma"/>
                <a:cs typeface="Tahoma"/>
              </a:rPr>
              <a:t>c</a:t>
            </a:r>
            <a:r>
              <a:rPr lang="ja-JP" altLang="en-US" sz="2400" dirty="0">
                <a:latin typeface="Tahoma"/>
                <a:cs typeface="Tahoma"/>
              </a:rPr>
              <a:t>’</a:t>
            </a:r>
            <a:r>
              <a:rPr lang="en-US" sz="2400" dirty="0">
                <a:latin typeface="Tahoma"/>
                <a:cs typeface="Tahoma"/>
              </a:rPr>
              <a:t>] :: [Char].</a:t>
            </a:r>
          </a:p>
        </p:txBody>
      </p:sp>
    </p:spTree>
    <p:extLst>
      <p:ext uri="{BB962C8B-B14F-4D97-AF65-F5344CB8AC3E}">
        <p14:creationId xmlns:p14="http://schemas.microsoft.com/office/powerpoint/2010/main" val="1785569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66F52-B8C5-1A47-BAC1-D864C1E068F1}" type="slidenum">
              <a:rPr lang="en-US"/>
              <a:pPr/>
              <a:t>18</a:t>
            </a:fld>
            <a:endParaRPr lang="en-US"/>
          </a:p>
        </p:txBody>
      </p:sp>
      <p:sp>
        <p:nvSpPr>
          <p:cNvPr id="327682" name="Text Box 2"/>
          <p:cNvSpPr txBox="1">
            <a:spLocks noChangeArrowheads="1"/>
          </p:cNvSpPr>
          <p:nvPr/>
        </p:nvSpPr>
        <p:spPr bwMode="auto">
          <a:xfrm>
            <a:off x="466725" y="9158"/>
            <a:ext cx="8013700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Because strings are just special kinds of lists, any </a:t>
            </a:r>
            <a:r>
              <a:rPr lang="en-US" sz="2400" u="sng" dirty="0">
                <a:latin typeface="Tahoma"/>
                <a:cs typeface="Tahoma"/>
              </a:rPr>
              <a:t>polymorphic</a:t>
            </a:r>
            <a:r>
              <a:rPr lang="en-US" sz="2400" dirty="0">
                <a:latin typeface="Tahoma"/>
                <a:cs typeface="Tahoma"/>
              </a:rPr>
              <a:t> function that operates on lists can also be applied to strings.  For example:</a:t>
            </a:r>
          </a:p>
        </p:txBody>
      </p:sp>
      <p:sp>
        <p:nvSpPr>
          <p:cNvPr id="327683" name="Text Box 3"/>
          <p:cNvSpPr txBox="1">
            <a:spLocks noChangeArrowheads="1"/>
          </p:cNvSpPr>
          <p:nvPr/>
        </p:nvSpPr>
        <p:spPr bwMode="auto">
          <a:xfrm>
            <a:off x="1365250" y="1321321"/>
            <a:ext cx="4631496" cy="362560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&gt; length "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abcde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"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5</a:t>
            </a:r>
            <a:b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</a:b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&gt; take 3 "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abcde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"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"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abc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"</a:t>
            </a:r>
          </a:p>
          <a:p>
            <a:pPr>
              <a:lnSpc>
                <a:spcPct val="120000"/>
              </a:lnSpc>
            </a:pP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&gt; zip "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abc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" [1,2,3,4]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[(</a:t>
            </a:r>
            <a:r>
              <a:rPr lang="ja-JP" altLang="en-US" sz="2400" dirty="0">
                <a:solidFill>
                  <a:srgbClr val="000000"/>
                </a:solidFill>
                <a:latin typeface="Arial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a</a:t>
            </a:r>
            <a:r>
              <a:rPr lang="ja-JP" altLang="en-US" sz="2400" dirty="0">
                <a:solidFill>
                  <a:srgbClr val="000000"/>
                </a:solidFill>
                <a:latin typeface="Arial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,1),(</a:t>
            </a:r>
            <a:r>
              <a:rPr lang="ja-JP" altLang="en-US" sz="2400" dirty="0">
                <a:solidFill>
                  <a:srgbClr val="000000"/>
                </a:solidFill>
                <a:latin typeface="Arial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b</a:t>
            </a:r>
            <a:r>
              <a:rPr lang="ja-JP" altLang="en-US" sz="2400" dirty="0">
                <a:solidFill>
                  <a:srgbClr val="000000"/>
                </a:solidFill>
                <a:latin typeface="Arial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,2),(</a:t>
            </a:r>
            <a:r>
              <a:rPr lang="ja-JP" altLang="en-US" sz="2400" dirty="0">
                <a:solidFill>
                  <a:srgbClr val="000000"/>
                </a:solidFill>
                <a:latin typeface="Arial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ja-JP" altLang="en-US" sz="2400" dirty="0">
                <a:solidFill>
                  <a:srgbClr val="000000"/>
                </a:solidFill>
                <a:latin typeface="Arial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,3)]</a:t>
            </a:r>
          </a:p>
        </p:txBody>
      </p:sp>
    </p:spTree>
    <p:extLst>
      <p:ext uri="{BB962C8B-B14F-4D97-AF65-F5344CB8AC3E}">
        <p14:creationId xmlns:p14="http://schemas.microsoft.com/office/powerpoint/2010/main" val="1852560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BD1BB-CD62-0E40-A05A-40931270EBE8}" type="slidenum">
              <a:rPr lang="en-US"/>
              <a:pPr/>
              <a:t>19</a:t>
            </a:fld>
            <a:endParaRPr lang="en-US"/>
          </a:p>
        </p:txBody>
      </p:sp>
      <p:sp>
        <p:nvSpPr>
          <p:cNvPr id="328706" name="Text Box 2"/>
          <p:cNvSpPr txBox="1">
            <a:spLocks noChangeArrowheads="1"/>
          </p:cNvSpPr>
          <p:nvPr/>
        </p:nvSpPr>
        <p:spPr bwMode="auto">
          <a:xfrm>
            <a:off x="439739" y="345788"/>
            <a:ext cx="8174037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Similarly, list comprehensions can also be used to define functions on strings, such as a function that counts the lower-case letters in a string:</a:t>
            </a:r>
          </a:p>
        </p:txBody>
      </p:sp>
      <p:sp>
        <p:nvSpPr>
          <p:cNvPr id="328707" name="Text Box 3"/>
          <p:cNvSpPr txBox="1">
            <a:spLocks noChangeArrowheads="1"/>
          </p:cNvSpPr>
          <p:nvPr/>
        </p:nvSpPr>
        <p:spPr bwMode="auto">
          <a:xfrm>
            <a:off x="1343025" y="1615721"/>
            <a:ext cx="6422702" cy="1409617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lowers   :: String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Int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lowers xs =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length [x | x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xs, isLower x]</a:t>
            </a:r>
          </a:p>
        </p:txBody>
      </p:sp>
      <p:sp>
        <p:nvSpPr>
          <p:cNvPr id="328708" name="Text Box 4"/>
          <p:cNvSpPr txBox="1">
            <a:spLocks noChangeArrowheads="1"/>
          </p:cNvSpPr>
          <p:nvPr/>
        </p:nvSpPr>
        <p:spPr bwMode="auto">
          <a:xfrm>
            <a:off x="439739" y="3145185"/>
            <a:ext cx="83010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For example:</a:t>
            </a:r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1343025" y="3683222"/>
            <a:ext cx="3522719" cy="120032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&gt; lowers "Haskell"</a:t>
            </a:r>
          </a:p>
          <a:p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68589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C81E9-CF22-E147-A69F-DA85FF1268C1}" type="slidenum">
              <a:rPr lang="en-US"/>
              <a:pPr/>
              <a:t>2</a:t>
            </a:fld>
            <a:endParaRPr 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Comprehensions</a:t>
            </a:r>
          </a:p>
        </p:txBody>
      </p:sp>
      <p:sp>
        <p:nvSpPr>
          <p:cNvPr id="280579" name="Text Box 3"/>
          <p:cNvSpPr txBox="1">
            <a:spLocks noChangeArrowheads="1"/>
          </p:cNvSpPr>
          <p:nvPr/>
        </p:nvSpPr>
        <p:spPr bwMode="auto">
          <a:xfrm>
            <a:off x="427038" y="1181468"/>
            <a:ext cx="81851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In mathematics, the </a:t>
            </a:r>
            <a:r>
              <a:rPr lang="en-US" sz="2400" u="sng" dirty="0">
                <a:latin typeface="Tahoma"/>
                <a:cs typeface="Tahoma"/>
              </a:rPr>
              <a:t>comprehension</a:t>
            </a:r>
            <a:r>
              <a:rPr lang="en-US" sz="2400" dirty="0">
                <a:latin typeface="Tahoma"/>
                <a:cs typeface="Tahoma"/>
              </a:rPr>
              <a:t> notation can be used to construct new sets from old sets.</a:t>
            </a:r>
          </a:p>
        </p:txBody>
      </p:sp>
      <p:sp>
        <p:nvSpPr>
          <p:cNvPr id="280580" name="Text Box 4"/>
          <p:cNvSpPr txBox="1">
            <a:spLocks noChangeArrowheads="1"/>
          </p:cNvSpPr>
          <p:nvPr/>
        </p:nvSpPr>
        <p:spPr bwMode="auto">
          <a:xfrm>
            <a:off x="1479550" y="2627601"/>
            <a:ext cx="2690610" cy="46166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ahoma"/>
                <a:cs typeface="Tahoma"/>
              </a:rPr>
              <a:t>{x</a:t>
            </a:r>
            <a:r>
              <a:rPr lang="en-US" sz="2400" baseline="30000" dirty="0">
                <a:solidFill>
                  <a:srgbClr val="000000"/>
                </a:solidFill>
                <a:latin typeface="Tahoma"/>
                <a:cs typeface="Tahoma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Tahoma"/>
                <a:cs typeface="Tahoma"/>
              </a:rPr>
              <a:t> |  x </a:t>
            </a:r>
            <a:r>
              <a:rPr lang="en-US" sz="2400" dirty="0">
                <a:solidFill>
                  <a:srgbClr val="000000"/>
                </a:solidFill>
                <a:latin typeface="Tahoma"/>
                <a:cs typeface="Tahoma"/>
                <a:sym typeface="Symbol" charset="0"/>
              </a:rPr>
              <a:t> </a:t>
            </a:r>
            <a:r>
              <a:rPr lang="en-US" sz="2400" dirty="0">
                <a:solidFill>
                  <a:srgbClr val="000000"/>
                </a:solidFill>
                <a:latin typeface="Tahoma"/>
                <a:cs typeface="Tahoma"/>
              </a:rPr>
              <a:t>{1...5}}</a:t>
            </a:r>
          </a:p>
        </p:txBody>
      </p:sp>
      <p:sp>
        <p:nvSpPr>
          <p:cNvPr id="280581" name="AutoShape 5"/>
          <p:cNvSpPr>
            <a:spLocks noChangeArrowheads="1"/>
          </p:cNvSpPr>
          <p:nvPr/>
        </p:nvSpPr>
        <p:spPr bwMode="auto">
          <a:xfrm>
            <a:off x="685800" y="3684012"/>
            <a:ext cx="7545388" cy="919401"/>
          </a:xfrm>
          <a:prstGeom prst="wedgeRoundRectCallout">
            <a:avLst>
              <a:gd name="adj1" fmla="val -21384"/>
              <a:gd name="adj2" fmla="val -93542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>
                <a:latin typeface="Tahoma"/>
                <a:cs typeface="Tahoma"/>
              </a:rPr>
              <a:t>The set {1,4,9,16,25} of all numbers x</a:t>
            </a:r>
            <a:r>
              <a:rPr lang="en-US" sz="2400" baseline="30000">
                <a:latin typeface="Tahoma"/>
                <a:cs typeface="Tahoma"/>
              </a:rPr>
              <a:t>2</a:t>
            </a:r>
            <a:r>
              <a:rPr lang="en-US" sz="2400">
                <a:latin typeface="Tahoma"/>
                <a:cs typeface="Tahoma"/>
              </a:rPr>
              <a:t> such that x is an element of the set {1…5}.</a:t>
            </a:r>
          </a:p>
        </p:txBody>
      </p:sp>
    </p:spTree>
    <p:extLst>
      <p:ext uri="{BB962C8B-B14F-4D97-AF65-F5344CB8AC3E}">
        <p14:creationId xmlns:p14="http://schemas.microsoft.com/office/powerpoint/2010/main" val="331437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8784-177E-894C-A31E-CCCB9BEFA5DC}" type="slidenum">
              <a:rPr lang="en-US"/>
              <a:pPr/>
              <a:t>20</a:t>
            </a:fld>
            <a:endParaRPr lang="en-US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  <p:sp>
        <p:nvSpPr>
          <p:cNvPr id="332813" name="Text Box 13"/>
          <p:cNvSpPr txBox="1">
            <a:spLocks noChangeArrowheads="1"/>
          </p:cNvSpPr>
          <p:nvPr/>
        </p:nvSpPr>
        <p:spPr bwMode="auto">
          <a:xfrm>
            <a:off x="1041400" y="1114309"/>
            <a:ext cx="7386638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A triple (</a:t>
            </a:r>
            <a:r>
              <a:rPr lang="en-US" sz="2400" dirty="0" err="1">
                <a:latin typeface="Tahoma"/>
                <a:cs typeface="Tahoma"/>
              </a:rPr>
              <a:t>x,y,z</a:t>
            </a:r>
            <a:r>
              <a:rPr lang="en-US" sz="2400" dirty="0">
                <a:latin typeface="Tahoma"/>
                <a:cs typeface="Tahoma"/>
              </a:rPr>
              <a:t>) of positive integers is called </a:t>
            </a:r>
            <a:r>
              <a:rPr lang="en-US" sz="2400" u="sng" dirty="0" err="1">
                <a:latin typeface="Tahoma"/>
                <a:cs typeface="Tahoma"/>
              </a:rPr>
              <a:t>pythagorean</a:t>
            </a:r>
            <a:r>
              <a:rPr lang="en-US" sz="2400" dirty="0">
                <a:latin typeface="Tahoma"/>
                <a:cs typeface="Tahoma"/>
              </a:rPr>
              <a:t> if x</a:t>
            </a:r>
            <a:r>
              <a:rPr lang="en-US" sz="2400" baseline="30000" dirty="0">
                <a:latin typeface="Tahoma"/>
                <a:cs typeface="Tahoma"/>
              </a:rPr>
              <a:t>2</a:t>
            </a:r>
            <a:r>
              <a:rPr lang="en-US" sz="2400" dirty="0">
                <a:latin typeface="Tahoma"/>
                <a:cs typeface="Tahoma"/>
              </a:rPr>
              <a:t> + y</a:t>
            </a:r>
            <a:r>
              <a:rPr lang="en-US" sz="2400" baseline="30000" dirty="0">
                <a:latin typeface="Tahoma"/>
                <a:cs typeface="Tahoma"/>
              </a:rPr>
              <a:t>2</a:t>
            </a:r>
            <a:r>
              <a:rPr lang="en-US" sz="2400" dirty="0">
                <a:latin typeface="Tahoma"/>
                <a:cs typeface="Tahoma"/>
              </a:rPr>
              <a:t> = z</a:t>
            </a:r>
            <a:r>
              <a:rPr lang="en-US" sz="2400" baseline="30000" dirty="0">
                <a:latin typeface="Tahoma"/>
                <a:cs typeface="Tahoma"/>
              </a:rPr>
              <a:t>2</a:t>
            </a:r>
            <a:r>
              <a:rPr lang="en-US" sz="2400" dirty="0">
                <a:latin typeface="Tahoma"/>
                <a:cs typeface="Tahoma"/>
              </a:rPr>
              <a:t>.  Using a list comprehension, define a function</a:t>
            </a:r>
          </a:p>
        </p:txBody>
      </p:sp>
      <p:sp>
        <p:nvSpPr>
          <p:cNvPr id="332814" name="Text Box 14"/>
          <p:cNvSpPr txBox="1">
            <a:spLocks noChangeArrowheads="1"/>
          </p:cNvSpPr>
          <p:nvPr/>
        </p:nvSpPr>
        <p:spPr bwMode="auto">
          <a:xfrm>
            <a:off x="417041" y="1113886"/>
            <a:ext cx="5883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Tahoma"/>
                <a:cs typeface="Tahoma"/>
              </a:rPr>
              <a:t>(1)</a:t>
            </a:r>
          </a:p>
        </p:txBody>
      </p:sp>
      <p:sp>
        <p:nvSpPr>
          <p:cNvPr id="332815" name="Text Box 15"/>
          <p:cNvSpPr txBox="1">
            <a:spLocks noChangeArrowheads="1"/>
          </p:cNvSpPr>
          <p:nvPr/>
        </p:nvSpPr>
        <p:spPr bwMode="auto">
          <a:xfrm>
            <a:off x="1890714" y="2391715"/>
            <a:ext cx="5866360" cy="46166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pyths :: Int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[(Int,Int,Int)]</a:t>
            </a:r>
          </a:p>
        </p:txBody>
      </p:sp>
      <p:sp>
        <p:nvSpPr>
          <p:cNvPr id="332816" name="Text Box 16"/>
          <p:cNvSpPr txBox="1">
            <a:spLocks noChangeArrowheads="1"/>
          </p:cNvSpPr>
          <p:nvPr/>
        </p:nvSpPr>
        <p:spPr bwMode="auto">
          <a:xfrm>
            <a:off x="1041401" y="2971477"/>
            <a:ext cx="74469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that maps an integer n to all such triples with components in [1..n].  For example:</a:t>
            </a:r>
          </a:p>
        </p:txBody>
      </p:sp>
      <p:sp>
        <p:nvSpPr>
          <p:cNvPr id="332817" name="Text Box 17"/>
          <p:cNvSpPr txBox="1">
            <a:spLocks noChangeArrowheads="1"/>
          </p:cNvSpPr>
          <p:nvPr/>
        </p:nvSpPr>
        <p:spPr bwMode="auto">
          <a:xfrm>
            <a:off x="1890713" y="3942345"/>
            <a:ext cx="3337272" cy="96641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&gt; pyths 5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[(3,4,5),(4,3,5)]</a:t>
            </a:r>
          </a:p>
        </p:txBody>
      </p:sp>
    </p:spTree>
    <p:extLst>
      <p:ext uri="{BB962C8B-B14F-4D97-AF65-F5344CB8AC3E}">
        <p14:creationId xmlns:p14="http://schemas.microsoft.com/office/powerpoint/2010/main" val="3753395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50B84-76E8-7944-ABBE-EDACAF5AD985}" type="slidenum">
              <a:rPr lang="en-US"/>
              <a:pPr/>
              <a:t>21</a:t>
            </a:fld>
            <a:endParaRPr lang="en-US"/>
          </a:p>
        </p:txBody>
      </p:sp>
      <p:sp>
        <p:nvSpPr>
          <p:cNvPr id="322562" name="Text Box 2"/>
          <p:cNvSpPr txBox="1">
            <a:spLocks noChangeArrowheads="1"/>
          </p:cNvSpPr>
          <p:nvPr/>
        </p:nvSpPr>
        <p:spPr bwMode="auto">
          <a:xfrm>
            <a:off x="1035051" y="423863"/>
            <a:ext cx="7758113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A positive integer is </a:t>
            </a:r>
            <a:r>
              <a:rPr lang="en-US" sz="2400" u="sng" dirty="0">
                <a:latin typeface="Tahoma"/>
                <a:cs typeface="Tahoma"/>
              </a:rPr>
              <a:t>perfect</a:t>
            </a:r>
            <a:r>
              <a:rPr lang="en-US" sz="2400" dirty="0">
                <a:latin typeface="Tahoma"/>
                <a:cs typeface="Tahoma"/>
              </a:rPr>
              <a:t> if it equals the sum of all of its factors, excluding the number itself.  Using a list comprehension, define a function</a:t>
            </a:r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409103" y="387698"/>
            <a:ext cx="5883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Tahoma"/>
                <a:cs typeface="Tahoma"/>
              </a:rPr>
              <a:t>(2)</a:t>
            </a:r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1797050" y="1814662"/>
            <a:ext cx="4568228" cy="46166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perfects :: Int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[Int]</a:t>
            </a:r>
          </a:p>
        </p:txBody>
      </p:sp>
      <p:sp>
        <p:nvSpPr>
          <p:cNvPr id="322565" name="Text Box 5"/>
          <p:cNvSpPr txBox="1">
            <a:spLocks noChangeArrowheads="1"/>
          </p:cNvSpPr>
          <p:nvPr/>
        </p:nvSpPr>
        <p:spPr bwMode="auto">
          <a:xfrm>
            <a:off x="1100139" y="2571267"/>
            <a:ext cx="76342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that returns the list of all perfect numbers up to a given limit.  For example:</a:t>
            </a:r>
          </a:p>
        </p:txBody>
      </p:sp>
      <p:sp>
        <p:nvSpPr>
          <p:cNvPr id="322566" name="Text Box 6"/>
          <p:cNvSpPr txBox="1">
            <a:spLocks noChangeArrowheads="1"/>
          </p:cNvSpPr>
          <p:nvPr/>
        </p:nvSpPr>
        <p:spPr bwMode="auto">
          <a:xfrm>
            <a:off x="1797050" y="3602742"/>
            <a:ext cx="2762250" cy="120032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anchor="ctr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&gt; perfects 500</a:t>
            </a:r>
          </a:p>
          <a:p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[6,28,496]</a:t>
            </a:r>
          </a:p>
        </p:txBody>
      </p:sp>
    </p:spTree>
    <p:extLst>
      <p:ext uri="{BB962C8B-B14F-4D97-AF65-F5344CB8AC3E}">
        <p14:creationId xmlns:p14="http://schemas.microsoft.com/office/powerpoint/2010/main" val="881643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4CB45-5E22-E24E-BCF1-3D9081E2AA62}" type="slidenum">
              <a:rPr lang="en-US"/>
              <a:pPr/>
              <a:t>22</a:t>
            </a:fld>
            <a:endParaRPr lang="en-US"/>
          </a:p>
        </p:txBody>
      </p:sp>
      <p:sp>
        <p:nvSpPr>
          <p:cNvPr id="315399" name="Text Box 7"/>
          <p:cNvSpPr txBox="1">
            <a:spLocks noChangeArrowheads="1"/>
          </p:cNvSpPr>
          <p:nvPr/>
        </p:nvSpPr>
        <p:spPr bwMode="auto">
          <a:xfrm>
            <a:off x="1035050" y="3857431"/>
            <a:ext cx="73866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Using a list comprehension, define a function that returns the scalar product of two lists.</a:t>
            </a:r>
          </a:p>
        </p:txBody>
      </p:sp>
      <p:sp>
        <p:nvSpPr>
          <p:cNvPr id="315404" name="Text Box 12"/>
          <p:cNvSpPr txBox="1">
            <a:spLocks noChangeArrowheads="1"/>
          </p:cNvSpPr>
          <p:nvPr/>
        </p:nvSpPr>
        <p:spPr bwMode="auto">
          <a:xfrm>
            <a:off x="1035051" y="423863"/>
            <a:ext cx="7758113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The </a:t>
            </a:r>
            <a:r>
              <a:rPr lang="en-US" sz="2400" u="sng" dirty="0">
                <a:latin typeface="Tahoma"/>
                <a:cs typeface="Tahoma"/>
              </a:rPr>
              <a:t>scalar product</a:t>
            </a:r>
            <a:r>
              <a:rPr lang="en-US" sz="2400" dirty="0">
                <a:latin typeface="Tahoma"/>
                <a:cs typeface="Tahoma"/>
              </a:rPr>
              <a:t> of two lists of integers </a:t>
            </a:r>
            <a:r>
              <a:rPr lang="en-US" sz="2400" dirty="0" err="1">
                <a:latin typeface="Tahoma"/>
                <a:cs typeface="Tahoma"/>
              </a:rPr>
              <a:t>xs</a:t>
            </a:r>
            <a:r>
              <a:rPr lang="en-US" sz="2400" dirty="0">
                <a:latin typeface="Tahoma"/>
                <a:cs typeface="Tahoma"/>
              </a:rPr>
              <a:t> and </a:t>
            </a:r>
            <a:r>
              <a:rPr lang="en-US" sz="2400" dirty="0" err="1">
                <a:latin typeface="Tahoma"/>
                <a:cs typeface="Tahoma"/>
              </a:rPr>
              <a:t>ys</a:t>
            </a:r>
            <a:r>
              <a:rPr lang="en-US" sz="2400" dirty="0">
                <a:latin typeface="Tahoma"/>
                <a:cs typeface="Tahoma"/>
              </a:rPr>
              <a:t> of length n is give by the sum of the products of the corresponding integers:</a:t>
            </a:r>
          </a:p>
        </p:txBody>
      </p:sp>
      <p:sp>
        <p:nvSpPr>
          <p:cNvPr id="315405" name="Text Box 13"/>
          <p:cNvSpPr txBox="1">
            <a:spLocks noChangeArrowheads="1"/>
          </p:cNvSpPr>
          <p:nvPr/>
        </p:nvSpPr>
        <p:spPr bwMode="auto">
          <a:xfrm>
            <a:off x="439610" y="404190"/>
            <a:ext cx="5273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(3)</a:t>
            </a:r>
          </a:p>
        </p:txBody>
      </p: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1735138" y="1835353"/>
            <a:ext cx="2574925" cy="1819276"/>
            <a:chOff x="1247" y="1562"/>
            <a:chExt cx="1622" cy="1146"/>
          </a:xfrm>
        </p:grpSpPr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1247" y="1562"/>
              <a:ext cx="1622" cy="1146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1804" y="1946"/>
              <a:ext cx="9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  <a:latin typeface="Tahoma"/>
                  <a:cs typeface="Tahoma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latin typeface="Tahoma"/>
                  <a:cs typeface="Tahoma"/>
                </a:rPr>
                <a:t>xs</a:t>
              </a:r>
              <a:r>
                <a:rPr lang="en-US" sz="2400" baseline="-25000" dirty="0" err="1">
                  <a:solidFill>
                    <a:srgbClr val="000000"/>
                  </a:solidFill>
                  <a:latin typeface="Tahoma"/>
                  <a:cs typeface="Tahoma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Tahoma"/>
                  <a:cs typeface="Tahoma"/>
                </a:rPr>
                <a:t> * </a:t>
              </a:r>
              <a:r>
                <a:rPr lang="en-US" sz="2400" dirty="0" err="1">
                  <a:solidFill>
                    <a:srgbClr val="000000"/>
                  </a:solidFill>
                  <a:latin typeface="Tahoma"/>
                  <a:cs typeface="Tahoma"/>
                </a:rPr>
                <a:t>ys</a:t>
              </a:r>
              <a:r>
                <a:rPr lang="en-US" sz="2400" baseline="-25000" dirty="0" err="1">
                  <a:solidFill>
                    <a:srgbClr val="000000"/>
                  </a:solidFill>
                  <a:latin typeface="Tahoma"/>
                  <a:cs typeface="Tahoma"/>
                </a:rPr>
                <a:t>i</a:t>
              </a:r>
              <a:r>
                <a:rPr lang="en-US" sz="2400" baseline="-25000" dirty="0">
                  <a:solidFill>
                    <a:srgbClr val="000000"/>
                  </a:solidFill>
                  <a:latin typeface="Tahoma"/>
                  <a:cs typeface="Tahoma"/>
                </a:rPr>
                <a:t> </a:t>
              </a:r>
              <a:r>
                <a:rPr lang="en-US" sz="2400" dirty="0">
                  <a:solidFill>
                    <a:srgbClr val="000000"/>
                  </a:solidFill>
                  <a:latin typeface="Tahoma"/>
                  <a:cs typeface="Tahoma"/>
                </a:rPr>
                <a:t>)</a:t>
              </a:r>
            </a:p>
          </p:txBody>
        </p:sp>
        <p:sp>
          <p:nvSpPr>
            <p:cNvPr id="15" name="Text Box 3"/>
            <p:cNvSpPr txBox="1">
              <a:spLocks noChangeArrowheads="1"/>
            </p:cNvSpPr>
            <p:nvPr/>
          </p:nvSpPr>
          <p:spPr bwMode="auto">
            <a:xfrm>
              <a:off x="1371" y="1774"/>
              <a:ext cx="45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6000" dirty="0">
                  <a:solidFill>
                    <a:srgbClr val="000000"/>
                  </a:solidFill>
                  <a:sym typeface="Symbol" charset="0"/>
                </a:rPr>
                <a:t></a:t>
              </a:r>
              <a:endParaRPr lang="en-US" sz="6000" dirty="0">
                <a:solidFill>
                  <a:srgbClr val="000000"/>
                </a:solidFill>
              </a:endParaRPr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1344" y="2353"/>
              <a:ext cx="5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000000"/>
                  </a:solidFill>
                  <a:latin typeface="Tahoma"/>
                  <a:cs typeface="Tahoma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Tahoma"/>
                  <a:cs typeface="Tahoma"/>
                </a:rPr>
                <a:t> = 0</a:t>
              </a:r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1401" y="1577"/>
              <a:ext cx="40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  <a:latin typeface="Tahoma"/>
                  <a:cs typeface="Tahoma"/>
                </a:rPr>
                <a:t>n-1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223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Happy </a:t>
            </a:r>
            <a:r>
              <a:rPr lang="nl-NL" dirty="0" err="1" smtClean="0"/>
              <a:t>Hacking</a:t>
            </a:r>
            <a:r>
              <a:rPr lang="nl-NL" dirty="0" smtClean="0"/>
              <a:t>!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F8172-371E-3E4F-909A-1CC4F3EB3E63}" type="slidenum">
              <a:rPr lang="en-US"/>
              <a:pPr/>
              <a:t>3</a:t>
            </a:fld>
            <a:endParaRPr lang="en-US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 Comprehensions</a:t>
            </a:r>
          </a:p>
        </p:txBody>
      </p:sp>
      <p:sp>
        <p:nvSpPr>
          <p:cNvPr id="281603" name="Text Box 3"/>
          <p:cNvSpPr txBox="1">
            <a:spLocks noChangeArrowheads="1"/>
          </p:cNvSpPr>
          <p:nvPr/>
        </p:nvSpPr>
        <p:spPr bwMode="auto">
          <a:xfrm>
            <a:off x="439738" y="1166636"/>
            <a:ext cx="82978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In Haskell, a similar comprehension notation can be used to construct new </a:t>
            </a:r>
            <a:r>
              <a:rPr lang="en-US" sz="2400" u="sng" dirty="0">
                <a:latin typeface="Tahoma"/>
                <a:cs typeface="Tahoma"/>
              </a:rPr>
              <a:t>lists</a:t>
            </a:r>
            <a:r>
              <a:rPr lang="en-US" sz="2400" dirty="0">
                <a:latin typeface="Tahoma"/>
                <a:cs typeface="Tahoma"/>
              </a:rPr>
              <a:t> from old lists.</a:t>
            </a:r>
          </a:p>
        </p:txBody>
      </p:sp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1541464" y="2536865"/>
            <a:ext cx="3640991" cy="49244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[x^2 | x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[1..5]]</a:t>
            </a:r>
          </a:p>
        </p:txBody>
      </p:sp>
      <p:sp>
        <p:nvSpPr>
          <p:cNvPr id="281606" name="AutoShape 6"/>
          <p:cNvSpPr>
            <a:spLocks noChangeArrowheads="1"/>
          </p:cNvSpPr>
          <p:nvPr/>
        </p:nvSpPr>
        <p:spPr bwMode="auto">
          <a:xfrm>
            <a:off x="722313" y="3673943"/>
            <a:ext cx="7402512" cy="919401"/>
          </a:xfrm>
          <a:prstGeom prst="wedgeRoundRectCallout">
            <a:avLst>
              <a:gd name="adj1" fmla="val -22144"/>
              <a:gd name="adj2" fmla="val -98347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>
                <a:latin typeface="Tahoma"/>
                <a:cs typeface="Tahoma"/>
              </a:rPr>
              <a:t>The list [1,4,9,16,25] of all numbers x^2</a:t>
            </a:r>
            <a:r>
              <a:rPr lang="en-US" sz="2400" baseline="30000">
                <a:latin typeface="Tahoma"/>
                <a:cs typeface="Tahoma"/>
              </a:rPr>
              <a:t> </a:t>
            </a:r>
            <a:r>
              <a:rPr lang="en-US" sz="2400">
                <a:latin typeface="Tahoma"/>
                <a:cs typeface="Tahoma"/>
              </a:rPr>
              <a:t>such that x is an element of the list [1..5].</a:t>
            </a:r>
          </a:p>
        </p:txBody>
      </p:sp>
    </p:spTree>
    <p:extLst>
      <p:ext uri="{BB962C8B-B14F-4D97-AF65-F5344CB8AC3E}">
        <p14:creationId xmlns:p14="http://schemas.microsoft.com/office/powerpoint/2010/main" val="287051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4465C-4272-8A4A-BCB2-CB54EE117B64}" type="slidenum">
              <a:rPr lang="en-US"/>
              <a:pPr/>
              <a:t>4</a:t>
            </a:fld>
            <a:endParaRPr lang="en-US"/>
          </a:p>
        </p:txBody>
      </p:sp>
      <p:sp>
        <p:nvSpPr>
          <p:cNvPr id="284674" name="Text Box 2"/>
          <p:cNvSpPr txBox="1">
            <a:spLocks noChangeArrowheads="1"/>
          </p:cNvSpPr>
          <p:nvPr/>
        </p:nvSpPr>
        <p:spPr bwMode="auto">
          <a:xfrm>
            <a:off x="352425" y="271017"/>
            <a:ext cx="9309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Note:</a:t>
            </a:r>
          </a:p>
        </p:txBody>
      </p:sp>
      <p:sp>
        <p:nvSpPr>
          <p:cNvPr id="284675" name="Rectangle 3"/>
          <p:cNvSpPr>
            <a:spLocks noChangeArrowheads="1"/>
          </p:cNvSpPr>
          <p:nvPr/>
        </p:nvSpPr>
        <p:spPr bwMode="auto">
          <a:xfrm>
            <a:off x="438150" y="1088231"/>
            <a:ext cx="8178800" cy="1915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The expression x </a:t>
            </a:r>
            <a:r>
              <a:rPr kumimoji="1" lang="en-US" sz="2400" dirty="0">
                <a:latin typeface="Tahoma"/>
                <a:cs typeface="Tahoma"/>
                <a:sym typeface="Symbol" charset="0"/>
              </a:rPr>
              <a:t></a:t>
            </a:r>
            <a:r>
              <a:rPr kumimoji="1" lang="en-US" sz="2400" dirty="0">
                <a:latin typeface="Tahoma"/>
                <a:cs typeface="Tahoma"/>
              </a:rPr>
              <a:t> [1..5] is called a </a:t>
            </a:r>
            <a:r>
              <a:rPr kumimoji="1" lang="en-US" sz="2400" u="sng" dirty="0">
                <a:latin typeface="Tahoma"/>
                <a:cs typeface="Tahoma"/>
              </a:rPr>
              <a:t>generator</a:t>
            </a:r>
            <a:r>
              <a:rPr kumimoji="1" lang="en-US" sz="2400" dirty="0">
                <a:latin typeface="Tahoma"/>
                <a:cs typeface="Tahoma"/>
              </a:rPr>
              <a:t>, as it states how to generate values for x.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400" dirty="0">
              <a:latin typeface="Tahoma"/>
              <a:cs typeface="Tahoma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Comprehensions can have </a:t>
            </a:r>
            <a:r>
              <a:rPr kumimoji="1" lang="en-US" sz="2400" u="sng" dirty="0">
                <a:latin typeface="Tahoma"/>
                <a:cs typeface="Tahoma"/>
              </a:rPr>
              <a:t>multiple</a:t>
            </a:r>
            <a:r>
              <a:rPr kumimoji="1" lang="en-US" sz="2400" dirty="0">
                <a:latin typeface="Tahoma"/>
                <a:cs typeface="Tahoma"/>
              </a:rPr>
              <a:t> generators, separated by commas.  For example:</a:t>
            </a:r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1193800" y="3381784"/>
            <a:ext cx="7046220" cy="120032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&gt; [(x,y) | x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[1,2,3], y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[4,5]]</a:t>
            </a:r>
          </a:p>
          <a:p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[(1,4),(1,5),(2,4),(2,5),(3,4),(3,5)]</a:t>
            </a:r>
          </a:p>
        </p:txBody>
      </p:sp>
    </p:spTree>
    <p:extLst>
      <p:ext uri="{BB962C8B-B14F-4D97-AF65-F5344CB8AC3E}">
        <p14:creationId xmlns:p14="http://schemas.microsoft.com/office/powerpoint/2010/main" val="531273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C2389-0B60-B749-A01C-B19A03E06BB6}" type="slidenum">
              <a:rPr lang="en-US"/>
              <a:pPr/>
              <a:t>5</a:t>
            </a:fld>
            <a:endParaRPr lang="en-US"/>
          </a:p>
        </p:txBody>
      </p:sp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430213" y="452438"/>
            <a:ext cx="8178800" cy="792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Changing the </a:t>
            </a:r>
            <a:r>
              <a:rPr kumimoji="1" lang="en-US" sz="2400" u="sng" dirty="0">
                <a:latin typeface="Tahoma"/>
                <a:cs typeface="Tahoma"/>
              </a:rPr>
              <a:t>order</a:t>
            </a:r>
            <a:r>
              <a:rPr kumimoji="1" lang="en-US" sz="2400" dirty="0">
                <a:latin typeface="Tahoma"/>
                <a:cs typeface="Tahoma"/>
              </a:rPr>
              <a:t> of the generators changes the order of the elements in the final list:</a:t>
            </a:r>
          </a:p>
        </p:txBody>
      </p:sp>
      <p:sp>
        <p:nvSpPr>
          <p:cNvPr id="289795" name="Text Box 3"/>
          <p:cNvSpPr txBox="1">
            <a:spLocks noChangeArrowheads="1"/>
          </p:cNvSpPr>
          <p:nvPr/>
        </p:nvSpPr>
        <p:spPr bwMode="auto">
          <a:xfrm>
            <a:off x="1217613" y="1666786"/>
            <a:ext cx="7046220" cy="120032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&gt; [(x,y) | y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[4,5], x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[1,2,3]]</a:t>
            </a:r>
          </a:p>
          <a:p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[(1,4),(2,4),(3,4),(1,5),(2,5),(3,5)]</a:t>
            </a: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430214" y="3288507"/>
            <a:ext cx="8264525" cy="109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Multiple generators are like </a:t>
            </a:r>
            <a:r>
              <a:rPr kumimoji="1" lang="en-US" sz="2400" u="sng" dirty="0">
                <a:latin typeface="Tahoma"/>
                <a:cs typeface="Tahoma"/>
              </a:rPr>
              <a:t>nested loops</a:t>
            </a:r>
            <a:r>
              <a:rPr kumimoji="1" lang="en-US" sz="2400" dirty="0">
                <a:latin typeface="Tahoma"/>
                <a:cs typeface="Tahoma"/>
              </a:rPr>
              <a:t>, with later generators as more deeply nested loops whose variables change value more frequently.</a:t>
            </a:r>
          </a:p>
        </p:txBody>
      </p:sp>
    </p:spTree>
    <p:extLst>
      <p:ext uri="{BB962C8B-B14F-4D97-AF65-F5344CB8AC3E}">
        <p14:creationId xmlns:p14="http://schemas.microsoft.com/office/powerpoint/2010/main" val="120846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73432-BE5A-1A4B-9E99-A5AD01953CCD}" type="slidenum">
              <a:rPr lang="en-US"/>
              <a:pPr/>
              <a:t>6</a:t>
            </a:fld>
            <a:endParaRPr lang="en-US"/>
          </a:p>
        </p:txBody>
      </p:sp>
      <p:sp>
        <p:nvSpPr>
          <p:cNvPr id="296972" name="Text Box 12"/>
          <p:cNvSpPr txBox="1">
            <a:spLocks noChangeArrowheads="1"/>
          </p:cNvSpPr>
          <p:nvPr/>
        </p:nvSpPr>
        <p:spPr bwMode="auto">
          <a:xfrm>
            <a:off x="1219200" y="1205484"/>
            <a:ext cx="7046220" cy="120032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&gt; [(x,y) | y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[4,5], x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[1,2,3]]</a:t>
            </a:r>
          </a:p>
          <a:p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[(1,4),(2,4),(3,4),(1,5),(2,5),(3,5)]</a:t>
            </a:r>
          </a:p>
        </p:txBody>
      </p:sp>
      <p:sp>
        <p:nvSpPr>
          <p:cNvPr id="296973" name="Rectangle 13"/>
          <p:cNvSpPr>
            <a:spLocks noChangeArrowheads="1"/>
          </p:cNvSpPr>
          <p:nvPr/>
        </p:nvSpPr>
        <p:spPr bwMode="auto">
          <a:xfrm>
            <a:off x="455613" y="428625"/>
            <a:ext cx="2844800" cy="448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For example:</a:t>
            </a:r>
          </a:p>
        </p:txBody>
      </p:sp>
      <p:sp>
        <p:nvSpPr>
          <p:cNvPr id="297004" name="AutoShape 44"/>
          <p:cNvSpPr>
            <a:spLocks noChangeArrowheads="1"/>
          </p:cNvSpPr>
          <p:nvPr/>
        </p:nvSpPr>
        <p:spPr bwMode="auto">
          <a:xfrm>
            <a:off x="1536700" y="3555229"/>
            <a:ext cx="6426200" cy="1328023"/>
          </a:xfrm>
          <a:prstGeom prst="wedgeRoundRectCallout">
            <a:avLst>
              <a:gd name="adj1" fmla="val -21986"/>
              <a:gd name="adj2" fmla="val -40181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dirty="0">
                <a:latin typeface="Tahoma"/>
                <a:cs typeface="Tahoma"/>
              </a:rPr>
              <a:t>x </a:t>
            </a:r>
            <a:r>
              <a:rPr lang="en-US" sz="2400" dirty="0">
                <a:latin typeface="Tahoma"/>
                <a:cs typeface="Tahoma"/>
                <a:sym typeface="Symbol" charset="0"/>
              </a:rPr>
              <a:t></a:t>
            </a:r>
            <a:r>
              <a:rPr lang="en-US" sz="2400" dirty="0">
                <a:latin typeface="Tahoma"/>
                <a:cs typeface="Tahoma"/>
              </a:rPr>
              <a:t> [1,2,3] is the last generator, so the value of the x component of each pair changes most frequently.</a:t>
            </a:r>
          </a:p>
        </p:txBody>
      </p:sp>
      <p:sp>
        <p:nvSpPr>
          <p:cNvPr id="297025" name="Line 65"/>
          <p:cNvSpPr>
            <a:spLocks noChangeShapeType="1"/>
          </p:cNvSpPr>
          <p:nvPr/>
        </p:nvSpPr>
        <p:spPr bwMode="auto">
          <a:xfrm flipV="1">
            <a:off x="1768475" y="2408765"/>
            <a:ext cx="0" cy="3714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26" name="Line 66"/>
          <p:cNvSpPr>
            <a:spLocks noChangeShapeType="1"/>
          </p:cNvSpPr>
          <p:nvPr/>
        </p:nvSpPr>
        <p:spPr bwMode="auto">
          <a:xfrm flipV="1">
            <a:off x="2860675" y="2408765"/>
            <a:ext cx="0" cy="3714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27" name="Line 67"/>
          <p:cNvSpPr>
            <a:spLocks noChangeShapeType="1"/>
          </p:cNvSpPr>
          <p:nvPr/>
        </p:nvSpPr>
        <p:spPr bwMode="auto">
          <a:xfrm flipV="1">
            <a:off x="3965575" y="2408765"/>
            <a:ext cx="0" cy="3714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28" name="Line 68"/>
          <p:cNvSpPr>
            <a:spLocks noChangeShapeType="1"/>
          </p:cNvSpPr>
          <p:nvPr/>
        </p:nvSpPr>
        <p:spPr bwMode="auto">
          <a:xfrm flipV="1">
            <a:off x="5095875" y="2408765"/>
            <a:ext cx="0" cy="3714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29" name="Line 69"/>
          <p:cNvSpPr>
            <a:spLocks noChangeShapeType="1"/>
          </p:cNvSpPr>
          <p:nvPr/>
        </p:nvSpPr>
        <p:spPr bwMode="auto">
          <a:xfrm flipV="1">
            <a:off x="6175375" y="2408765"/>
            <a:ext cx="0" cy="3714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30" name="Line 70"/>
          <p:cNvSpPr>
            <a:spLocks noChangeShapeType="1"/>
          </p:cNvSpPr>
          <p:nvPr/>
        </p:nvSpPr>
        <p:spPr bwMode="auto">
          <a:xfrm flipV="1">
            <a:off x="7281863" y="2408765"/>
            <a:ext cx="0" cy="3714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31" name="Line 71"/>
          <p:cNvSpPr>
            <a:spLocks noChangeShapeType="1"/>
          </p:cNvSpPr>
          <p:nvPr/>
        </p:nvSpPr>
        <p:spPr bwMode="auto">
          <a:xfrm flipH="1" flipV="1">
            <a:off x="1768475" y="2780240"/>
            <a:ext cx="2846388" cy="7798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32" name="Line 72"/>
          <p:cNvSpPr>
            <a:spLocks noChangeShapeType="1"/>
          </p:cNvSpPr>
          <p:nvPr/>
        </p:nvSpPr>
        <p:spPr bwMode="auto">
          <a:xfrm>
            <a:off x="2857501" y="2780240"/>
            <a:ext cx="1744663" cy="7798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33" name="Line 73"/>
          <p:cNvSpPr>
            <a:spLocks noChangeShapeType="1"/>
          </p:cNvSpPr>
          <p:nvPr/>
        </p:nvSpPr>
        <p:spPr bwMode="auto">
          <a:xfrm>
            <a:off x="3970339" y="2789765"/>
            <a:ext cx="631825" cy="77033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34" name="Line 74"/>
          <p:cNvSpPr>
            <a:spLocks noChangeShapeType="1"/>
          </p:cNvSpPr>
          <p:nvPr/>
        </p:nvSpPr>
        <p:spPr bwMode="auto">
          <a:xfrm flipH="1">
            <a:off x="4602163" y="2780240"/>
            <a:ext cx="495300" cy="7798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35" name="Line 75"/>
          <p:cNvSpPr>
            <a:spLocks noChangeShapeType="1"/>
          </p:cNvSpPr>
          <p:nvPr/>
        </p:nvSpPr>
        <p:spPr bwMode="auto">
          <a:xfrm flipV="1">
            <a:off x="4602164" y="2780240"/>
            <a:ext cx="1570037" cy="7798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36" name="Line 76"/>
          <p:cNvSpPr>
            <a:spLocks noChangeShapeType="1"/>
          </p:cNvSpPr>
          <p:nvPr/>
        </p:nvSpPr>
        <p:spPr bwMode="auto">
          <a:xfrm flipV="1">
            <a:off x="4602163" y="2789765"/>
            <a:ext cx="2684462" cy="77033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16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CE325-5D6F-D546-8288-E0C73EEF6B7F}" type="slidenum">
              <a:rPr lang="en-US"/>
              <a:pPr/>
              <a:t>7</a:t>
            </a:fld>
            <a:endParaRPr lang="en-US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Dependant Generators</a:t>
            </a:r>
          </a:p>
        </p:txBody>
      </p:sp>
      <p:sp>
        <p:nvSpPr>
          <p:cNvPr id="291843" name="Text Box 3"/>
          <p:cNvSpPr txBox="1">
            <a:spLocks noChangeArrowheads="1"/>
          </p:cNvSpPr>
          <p:nvPr/>
        </p:nvSpPr>
        <p:spPr bwMode="auto">
          <a:xfrm>
            <a:off x="415926" y="1153745"/>
            <a:ext cx="80994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Later generators can </a:t>
            </a:r>
            <a:r>
              <a:rPr lang="en-US" sz="2400" u="sng" dirty="0">
                <a:latin typeface="Tahoma"/>
                <a:cs typeface="Tahoma"/>
              </a:rPr>
              <a:t>depend</a:t>
            </a:r>
            <a:r>
              <a:rPr lang="en-US" sz="2400" dirty="0">
                <a:latin typeface="Tahoma"/>
                <a:cs typeface="Tahoma"/>
              </a:rPr>
              <a:t> on the variables that are introduced by earlier generators.</a:t>
            </a:r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1500189" y="2446378"/>
            <a:ext cx="6355526" cy="49244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[(x,y) | x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[1..3], y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[x..3]]</a:t>
            </a:r>
          </a:p>
        </p:txBody>
      </p:sp>
      <p:sp>
        <p:nvSpPr>
          <p:cNvPr id="291845" name="AutoShape 5"/>
          <p:cNvSpPr>
            <a:spLocks noChangeArrowheads="1"/>
          </p:cNvSpPr>
          <p:nvPr/>
        </p:nvSpPr>
        <p:spPr bwMode="auto">
          <a:xfrm>
            <a:off x="774701" y="3544383"/>
            <a:ext cx="7516813" cy="1328023"/>
          </a:xfrm>
          <a:prstGeom prst="wedgeRoundRectCallout">
            <a:avLst>
              <a:gd name="adj1" fmla="val -21088"/>
              <a:gd name="adj2" fmla="val -8319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>
                <a:latin typeface="Tahoma"/>
                <a:cs typeface="Tahoma"/>
              </a:rPr>
              <a:t>The list [(1,1),(1,2),(1,3),(2,2),(2,3),(3,3)]</a:t>
            </a:r>
          </a:p>
          <a:p>
            <a:pPr algn="ctr"/>
            <a:r>
              <a:rPr lang="en-US" sz="2400">
                <a:latin typeface="Tahoma"/>
                <a:cs typeface="Tahoma"/>
              </a:rPr>
              <a:t>of all pairs of numbers (x,y) such that x,y are elements of the list [1..3] and y </a:t>
            </a:r>
            <a:r>
              <a:rPr lang="en-US" sz="2400">
                <a:latin typeface="Tahoma"/>
                <a:cs typeface="Tahoma"/>
                <a:sym typeface="Symbol" charset="0"/>
              </a:rPr>
              <a:t></a:t>
            </a:r>
            <a:r>
              <a:rPr lang="en-US" sz="2400">
                <a:latin typeface="Tahoma"/>
                <a:cs typeface="Tahoma"/>
              </a:rPr>
              <a:t> x.</a:t>
            </a:r>
          </a:p>
        </p:txBody>
      </p:sp>
    </p:spTree>
    <p:extLst>
      <p:ext uri="{BB962C8B-B14F-4D97-AF65-F5344CB8AC3E}">
        <p14:creationId xmlns:p14="http://schemas.microsoft.com/office/powerpoint/2010/main" val="996045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353CE-A1EF-E546-B905-F86C70D14BE2}" type="slidenum">
              <a:rPr lang="en-US"/>
              <a:pPr/>
              <a:t>8</a:t>
            </a:fld>
            <a:endParaRPr lang="en-US"/>
          </a:p>
        </p:txBody>
      </p:sp>
      <p:sp>
        <p:nvSpPr>
          <p:cNvPr id="325635" name="Text Box 3"/>
          <p:cNvSpPr txBox="1">
            <a:spLocks noChangeArrowheads="1"/>
          </p:cNvSpPr>
          <p:nvPr/>
        </p:nvSpPr>
        <p:spPr bwMode="auto">
          <a:xfrm>
            <a:off x="390526" y="328643"/>
            <a:ext cx="80994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>
                <a:latin typeface="Tahoma"/>
                <a:cs typeface="Tahoma"/>
              </a:rPr>
              <a:t>Using a dependant generator we can define the library function that </a:t>
            </a:r>
            <a:r>
              <a:rPr lang="en-US" sz="2400" u="sng">
                <a:latin typeface="Tahoma"/>
                <a:cs typeface="Tahoma"/>
              </a:rPr>
              <a:t>concatenates</a:t>
            </a:r>
            <a:r>
              <a:rPr lang="en-US" sz="2400">
                <a:latin typeface="Tahoma"/>
                <a:cs typeface="Tahoma"/>
              </a:rPr>
              <a:t> a list of lists:</a:t>
            </a:r>
          </a:p>
        </p:txBody>
      </p:sp>
      <p:sp>
        <p:nvSpPr>
          <p:cNvPr id="325636" name="Text Box 4"/>
          <p:cNvSpPr txBox="1">
            <a:spLocks noChangeArrowheads="1"/>
          </p:cNvSpPr>
          <p:nvPr/>
        </p:nvSpPr>
        <p:spPr bwMode="auto">
          <a:xfrm>
            <a:off x="1117601" y="1482514"/>
            <a:ext cx="6911868" cy="96641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concat    :: [[a]]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[a]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concat xss = [x | xs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xss, x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xs]</a:t>
            </a:r>
          </a:p>
        </p:txBody>
      </p:sp>
      <p:sp>
        <p:nvSpPr>
          <p:cNvPr id="325639" name="Text Box 7"/>
          <p:cNvSpPr txBox="1">
            <a:spLocks noChangeArrowheads="1"/>
          </p:cNvSpPr>
          <p:nvPr/>
        </p:nvSpPr>
        <p:spPr bwMode="auto">
          <a:xfrm>
            <a:off x="390525" y="2796332"/>
            <a:ext cx="2381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For example:</a:t>
            </a:r>
          </a:p>
        </p:txBody>
      </p:sp>
      <p:sp>
        <p:nvSpPr>
          <p:cNvPr id="325640" name="Text Box 8"/>
          <p:cNvSpPr txBox="1">
            <a:spLocks noChangeArrowheads="1"/>
          </p:cNvSpPr>
          <p:nvPr/>
        </p:nvSpPr>
        <p:spPr bwMode="auto">
          <a:xfrm>
            <a:off x="1117600" y="3599171"/>
            <a:ext cx="5377193" cy="120032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&gt; concat [[1,2,3],[4,5],[6]]</a:t>
            </a:r>
          </a:p>
          <a:p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[1,2,3,4,5,6]</a:t>
            </a:r>
          </a:p>
        </p:txBody>
      </p:sp>
    </p:spTree>
    <p:extLst>
      <p:ext uri="{BB962C8B-B14F-4D97-AF65-F5344CB8AC3E}">
        <p14:creationId xmlns:p14="http://schemas.microsoft.com/office/powerpoint/2010/main" val="1237733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940E6-D446-E84E-94CC-145F3EFD78BD}" type="slidenum">
              <a:rPr lang="en-US"/>
              <a:pPr/>
              <a:t>9</a:t>
            </a:fld>
            <a:endParaRPr 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Guards</a:t>
            </a:r>
          </a:p>
        </p:txBody>
      </p:sp>
      <p:sp>
        <p:nvSpPr>
          <p:cNvPr id="307203" name="Text Box 3"/>
          <p:cNvSpPr txBox="1">
            <a:spLocks noChangeArrowheads="1"/>
          </p:cNvSpPr>
          <p:nvPr/>
        </p:nvSpPr>
        <p:spPr bwMode="auto">
          <a:xfrm>
            <a:off x="450851" y="1163270"/>
            <a:ext cx="82089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List comprehensions can use </a:t>
            </a:r>
            <a:r>
              <a:rPr lang="en-US" sz="2400" u="sng" dirty="0">
                <a:latin typeface="Tahoma"/>
                <a:cs typeface="Tahoma"/>
              </a:rPr>
              <a:t>guards</a:t>
            </a:r>
            <a:r>
              <a:rPr lang="en-US" sz="2400" dirty="0">
                <a:latin typeface="Tahoma"/>
                <a:cs typeface="Tahoma"/>
              </a:rPr>
              <a:t> to restrict the values produced by earlier generators.</a:t>
            </a:r>
          </a:p>
        </p:txBody>
      </p:sp>
      <p:sp>
        <p:nvSpPr>
          <p:cNvPr id="307204" name="Text Box 4"/>
          <p:cNvSpPr txBox="1">
            <a:spLocks noChangeArrowheads="1"/>
          </p:cNvSpPr>
          <p:nvPr/>
        </p:nvSpPr>
        <p:spPr bwMode="auto">
          <a:xfrm>
            <a:off x="1528764" y="2463046"/>
            <a:ext cx="4939123" cy="49244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[x | x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[1..10], even x]</a:t>
            </a:r>
          </a:p>
        </p:txBody>
      </p:sp>
      <p:sp>
        <p:nvSpPr>
          <p:cNvPr id="307205" name="AutoShape 5"/>
          <p:cNvSpPr>
            <a:spLocks noChangeArrowheads="1"/>
          </p:cNvSpPr>
          <p:nvPr/>
        </p:nvSpPr>
        <p:spPr bwMode="auto">
          <a:xfrm>
            <a:off x="957263" y="3531462"/>
            <a:ext cx="6170612" cy="1328023"/>
          </a:xfrm>
          <a:prstGeom prst="wedgeRoundRectCallout">
            <a:avLst>
              <a:gd name="adj1" fmla="val -22162"/>
              <a:gd name="adj2" fmla="val -7817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>
                <a:latin typeface="Tahoma"/>
                <a:cs typeface="Tahoma"/>
              </a:rPr>
              <a:t>The list [2,4,6,8,10] of all numbers x such that x is an element of the list [1..10] and x is even.</a:t>
            </a:r>
          </a:p>
        </p:txBody>
      </p:sp>
    </p:spTree>
    <p:extLst>
      <p:ext uri="{BB962C8B-B14F-4D97-AF65-F5344CB8AC3E}">
        <p14:creationId xmlns:p14="http://schemas.microsoft.com/office/powerpoint/2010/main" val="222763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U_online_basis_19-03">
  <a:themeElements>
    <a:clrScheme name="Aangepast 7">
      <a:dk1>
        <a:srgbClr val="545454"/>
      </a:dk1>
      <a:lt1>
        <a:sysClr val="window" lastClr="FFFFFF"/>
      </a:lt1>
      <a:dk2>
        <a:srgbClr val="002B60"/>
      </a:dk2>
      <a:lt2>
        <a:srgbClr val="F0F0F0"/>
      </a:lt2>
      <a:accent1>
        <a:srgbClr val="A10058"/>
      </a:accent1>
      <a:accent2>
        <a:srgbClr val="66B010"/>
      </a:accent2>
      <a:accent3>
        <a:srgbClr val="ED9E0F"/>
      </a:accent3>
      <a:accent4>
        <a:srgbClr val="00A6D6"/>
      </a:accent4>
      <a:accent5>
        <a:srgbClr val="64C8E4"/>
      </a:accent5>
      <a:accent6>
        <a:srgbClr val="F2601C"/>
      </a:accent6>
      <a:hlink>
        <a:srgbClr val="4C1D7C"/>
      </a:hlink>
      <a:folHlink>
        <a:srgbClr val="00404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TU_online_basis_19-03.thmx</Template>
  <TotalTime>850</TotalTime>
  <Words>1435</Words>
  <Application>Microsoft Macintosh PowerPoint</Application>
  <PresentationFormat>On-screen Show (16:9)</PresentationFormat>
  <Paragraphs>165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TU_online_basis_19-03</vt:lpstr>
      <vt:lpstr>FP101x - Functional Programming</vt:lpstr>
      <vt:lpstr>Set Comprehensions</vt:lpstr>
      <vt:lpstr>Lists Comprehensions</vt:lpstr>
      <vt:lpstr>PowerPoint Presentation</vt:lpstr>
      <vt:lpstr>PowerPoint Presentation</vt:lpstr>
      <vt:lpstr>PowerPoint Presentation</vt:lpstr>
      <vt:lpstr>Dependant Generators</vt:lpstr>
      <vt:lpstr>PowerPoint Presentation</vt:lpstr>
      <vt:lpstr>Guards</vt:lpstr>
      <vt:lpstr>PowerPoint Presentation</vt:lpstr>
      <vt:lpstr>PowerPoint Presentation</vt:lpstr>
      <vt:lpstr>PowerPoint Presentation</vt:lpstr>
      <vt:lpstr>The Zip Function</vt:lpstr>
      <vt:lpstr>PowerPoint Presentation</vt:lpstr>
      <vt:lpstr>PowerPoint Presentation</vt:lpstr>
      <vt:lpstr>PowerPoint Presentation</vt:lpstr>
      <vt:lpstr>String Comprehensions</vt:lpstr>
      <vt:lpstr>PowerPoint Presentation</vt:lpstr>
      <vt:lpstr>PowerPoint Presentation</vt:lpstr>
      <vt:lpstr>Exercises</vt:lpstr>
      <vt:lpstr>PowerPoint Presentation</vt:lpstr>
      <vt:lpstr>PowerPoint Presentation</vt:lpstr>
      <vt:lpstr>Happy Hacking!</vt:lpstr>
    </vt:vector>
  </TitlesOfParts>
  <Company>MultiMedia Services 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presentation</dc:title>
  <dc:creator>Roland van Roijen</dc:creator>
  <cp:lastModifiedBy>Georgi Khomeriki</cp:lastModifiedBy>
  <cp:revision>87</cp:revision>
  <dcterms:created xsi:type="dcterms:W3CDTF">2013-04-16T14:50:03Z</dcterms:created>
  <dcterms:modified xsi:type="dcterms:W3CDTF">2014-08-18T10:46:58Z</dcterms:modified>
</cp:coreProperties>
</file>