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68" r:id="rId24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A8DB"/>
    <a:srgbClr val="A10058"/>
    <a:srgbClr val="00404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65" autoAdjust="0"/>
  </p:normalViewPr>
  <p:slideViewPr>
    <p:cSldViewPr snapToGrid="0" snapToObjects="1" showGuides="1">
      <p:cViewPr varScale="1">
        <p:scale>
          <a:sx n="183" d="100"/>
          <a:sy n="183" d="100"/>
        </p:scale>
        <p:origin x="-30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68BDD-2763-4CE5-A73B-034891CD5961}" type="datetimeFigureOut">
              <a:rPr lang="nl-NL" smtClean="0"/>
              <a:t>8/18/14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C79F-7A95-4BB6-853A-D19E785EE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77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C79F-7A95-4BB6-853A-D19E785EE1E7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70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rgbClr val="002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Bie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13917"/>
            <a:ext cx="9144000" cy="1129583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330664" y="1324711"/>
            <a:ext cx="7534849" cy="241042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ijdelijke aanduiding voor inhoud 4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57200" y="3325436"/>
            <a:ext cx="7244448" cy="409704"/>
          </a:xfrm>
        </p:spPr>
        <p:txBody>
          <a:bodyPr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rPr lang="nl-NL" dirty="0" smtClean="0"/>
              <a:t>Name, </a:t>
            </a:r>
            <a:r>
              <a:rPr lang="nl-NL" dirty="0" err="1" smtClean="0"/>
              <a:t>faculty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7" name="Titel 3"/>
          <p:cNvSpPr>
            <a:spLocks noGrp="1"/>
          </p:cNvSpPr>
          <p:nvPr userDrawn="1">
            <p:ph type="ctrTitle" hasCustomPrompt="1"/>
          </p:nvPr>
        </p:nvSpPr>
        <p:spPr>
          <a:xfrm>
            <a:off x="457200" y="1481764"/>
            <a:ext cx="7244448" cy="1324713"/>
          </a:xfrm>
        </p:spPr>
        <p:txBody>
          <a:bodyPr anchor="t"/>
          <a:lstStyle>
            <a:lvl1pPr>
              <a:defRPr>
                <a:solidFill>
                  <a:srgbClr val="82C8FA"/>
                </a:solidFill>
              </a:defRPr>
            </a:lvl1pPr>
          </a:lstStyle>
          <a:p>
            <a:r>
              <a:rPr lang="en-GB" dirty="0" smtClean="0"/>
              <a:t>Title goes here…</a:t>
            </a:r>
            <a:endParaRPr lang="nl-NL" dirty="0"/>
          </a:p>
        </p:txBody>
      </p:sp>
      <p:sp>
        <p:nvSpPr>
          <p:cNvPr id="8" name="Tijdelijke aanduiding voor inhoud 9"/>
          <p:cNvSpPr>
            <a:spLocks noGrp="1"/>
          </p:cNvSpPr>
          <p:nvPr userDrawn="1">
            <p:ph idx="10" hasCustomPrompt="1"/>
          </p:nvPr>
        </p:nvSpPr>
        <p:spPr>
          <a:xfrm>
            <a:off x="457201" y="2874758"/>
            <a:ext cx="7244448" cy="334182"/>
          </a:xfrm>
        </p:spPr>
        <p:txBody>
          <a:bodyPr anchor="ctr">
            <a:noAutofit/>
          </a:bodyPr>
          <a:lstStyle>
            <a:lvl1pPr>
              <a:defRPr sz="22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Course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57200" y="1454451"/>
            <a:ext cx="8229599" cy="352346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C3C3C"/>
                </a:solidFill>
              </a:defRPr>
            </a:lvl1pPr>
            <a:lvl2pPr>
              <a:defRPr sz="2400">
                <a:solidFill>
                  <a:srgbClr val="3C3C3C"/>
                </a:solidFill>
              </a:defRPr>
            </a:lvl2pPr>
            <a:lvl3pPr>
              <a:defRPr sz="2400">
                <a:solidFill>
                  <a:srgbClr val="3C3C3C"/>
                </a:solidFill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nl-NL" dirty="0" err="1" smtClean="0"/>
              <a:t>Edit</a:t>
            </a:r>
            <a:r>
              <a:rPr lang="nl-NL" dirty="0" smtClean="0"/>
              <a:t> the </a:t>
            </a:r>
            <a:r>
              <a:rPr lang="nl-NL" dirty="0" err="1" smtClean="0"/>
              <a:t>style</a:t>
            </a:r>
            <a:r>
              <a:rPr lang="nl-NL" dirty="0" smtClean="0"/>
              <a:t> of the model</a:t>
            </a:r>
          </a:p>
          <a:p>
            <a:pPr lvl="1"/>
            <a:r>
              <a:rPr lang="nl-NL" dirty="0" err="1" smtClean="0"/>
              <a:t>Second</a:t>
            </a:r>
            <a:r>
              <a:rPr lang="nl-NL" dirty="0" smtClean="0"/>
              <a:t>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dia">
    <p:bg>
      <p:bgPr>
        <a:solidFill>
          <a:srgbClr val="002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330664" y="1324711"/>
            <a:ext cx="7534849" cy="241042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9" name="Afbeelding 8" descr="Bie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13917"/>
            <a:ext cx="9144000" cy="1129583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457200" y="1481764"/>
            <a:ext cx="7244448" cy="1658895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rgbClr val="82C8FA"/>
                </a:solidFill>
                <a:latin typeface="Calibri"/>
                <a:cs typeface="Calibri"/>
              </a:defRPr>
            </a:lvl1pPr>
          </a:lstStyle>
          <a:p>
            <a:r>
              <a:rPr lang="nl-NL" dirty="0" err="1" smtClean="0"/>
              <a:t>Outro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92920-4EF0-5144-878A-C5A5053263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7C9CF-2671-594B-A1FA-BE6ACD0B0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3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187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 err="1" smtClean="0"/>
              <a:t>This</a:t>
            </a:r>
            <a:r>
              <a:rPr lang="nl-NL" dirty="0" smtClean="0"/>
              <a:t> is </a:t>
            </a:r>
            <a:r>
              <a:rPr lang="nl-NL" dirty="0" err="1" smtClean="0"/>
              <a:t>considered</a:t>
            </a:r>
            <a:r>
              <a:rPr lang="nl-NL" dirty="0" smtClean="0"/>
              <a:t> to </a:t>
            </a:r>
            <a:r>
              <a:rPr lang="nl-NL" dirty="0" err="1" smtClean="0"/>
              <a:t>be</a:t>
            </a:r>
            <a:r>
              <a:rPr lang="nl-NL" dirty="0" smtClean="0"/>
              <a:t> a </a:t>
            </a:r>
            <a:r>
              <a:rPr lang="nl-NL" dirty="0" err="1" smtClean="0"/>
              <a:t>very</a:t>
            </a:r>
            <a:r>
              <a:rPr lang="nl-NL" dirty="0" smtClean="0"/>
              <a:t> long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powerpoint</a:t>
            </a:r>
            <a:r>
              <a:rPr lang="nl-NL" dirty="0" smtClean="0"/>
              <a:t> </a:t>
            </a:r>
            <a:r>
              <a:rPr lang="nl-NL" dirty="0" err="1" smtClean="0"/>
              <a:t>presentation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454451"/>
            <a:ext cx="8229600" cy="331281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 err="1" smtClean="0"/>
              <a:t>Edit</a:t>
            </a:r>
            <a:r>
              <a:rPr lang="nl-NL" dirty="0" smtClean="0"/>
              <a:t> the </a:t>
            </a:r>
            <a:r>
              <a:rPr lang="nl-NL" dirty="0" err="1" smtClean="0"/>
              <a:t>style</a:t>
            </a:r>
            <a:r>
              <a:rPr lang="nl-NL" dirty="0" smtClean="0"/>
              <a:t> of the model</a:t>
            </a:r>
          </a:p>
          <a:p>
            <a:pPr lvl="1"/>
            <a:r>
              <a:rPr lang="nl-NL" dirty="0" err="1" smtClean="0"/>
              <a:t>Second</a:t>
            </a:r>
            <a:r>
              <a:rPr lang="nl-NL" dirty="0" smtClean="0"/>
              <a:t>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E284-6B6E-3744-B4AD-483F0080AEF9}" type="datetimeFigureOut">
              <a:rPr lang="nl-NL" smtClean="0"/>
              <a:pPr/>
              <a:t>8/18/14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A15C-3F33-DA47-867F-1BE216EB2415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0" y="0"/>
            <a:ext cx="334557" cy="1179943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 dirty="0">
              <a:solidFill>
                <a:schemeClr val="accent4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b="1" kern="1200" spc="0">
          <a:solidFill>
            <a:schemeClr val="accent4"/>
          </a:solidFill>
          <a:latin typeface="Calibri"/>
          <a:ea typeface="+mj-ea"/>
          <a:cs typeface="Calibri"/>
        </a:defRPr>
      </a:lvl1pPr>
    </p:titleStyle>
    <p:bodyStyle>
      <a:lvl1pPr marL="0" indent="-342900" algn="l" defTabSz="457200" rtl="0" eaLnBrk="1" latinLnBrk="0" hangingPunct="1">
        <a:spcBef>
          <a:spcPct val="20000"/>
        </a:spcBef>
        <a:buFont typeface="Arial"/>
        <a:buNone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Tahoma"/>
          <a:ea typeface="+mn-ea"/>
          <a:cs typeface="Tahom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Tahoma"/>
          <a:ea typeface="+mn-ea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Erik Meijer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FP101x - </a:t>
            </a:r>
            <a:r>
              <a:rPr lang="nl-NL" dirty="0" err="1" smtClean="0"/>
              <a:t>Functional</a:t>
            </a:r>
            <a:r>
              <a:rPr lang="nl-NL" dirty="0" smtClean="0"/>
              <a:t> Programming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 smtClean="0"/>
              <a:t>Programming in Haskell – Recursive Functions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B9C73F-5767-5649-B3C3-1CE8C93B88C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11298" name="Text Box 2"/>
          <p:cNvSpPr txBox="1">
            <a:spLocks noChangeArrowheads="1"/>
          </p:cNvSpPr>
          <p:nvPr/>
        </p:nvSpPr>
        <p:spPr bwMode="auto">
          <a:xfrm>
            <a:off x="377826" y="366743"/>
            <a:ext cx="82645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Using the same pattern of recursion as in product we can define the </a:t>
            </a:r>
            <a:r>
              <a:rPr lang="en-US" sz="2400" u="sng" dirty="0">
                <a:latin typeface="Tahoma"/>
                <a:cs typeface="Tahoma"/>
              </a:rPr>
              <a:t>length</a:t>
            </a:r>
            <a:r>
              <a:rPr lang="en-US" sz="2400" dirty="0">
                <a:latin typeface="Tahoma"/>
                <a:cs typeface="Tahoma"/>
              </a:rPr>
              <a:t> function on lists.</a:t>
            </a: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1392238" y="1566905"/>
            <a:ext cx="5562641" cy="140961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length       :: [a]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Int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length []     = 0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length (_:xs) = 1 + length xs</a:t>
            </a:r>
          </a:p>
        </p:txBody>
      </p:sp>
      <p:sp>
        <p:nvSpPr>
          <p:cNvPr id="311300" name="AutoShape 4"/>
          <p:cNvSpPr>
            <a:spLocks noChangeArrowheads="1"/>
          </p:cNvSpPr>
          <p:nvPr/>
        </p:nvSpPr>
        <p:spPr bwMode="auto">
          <a:xfrm>
            <a:off x="1262064" y="3558288"/>
            <a:ext cx="5900737" cy="1328023"/>
          </a:xfrm>
          <a:prstGeom prst="wedgeRoundRectCallout">
            <a:avLst>
              <a:gd name="adj1" fmla="val -21134"/>
              <a:gd name="adj2" fmla="val -7870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dirty="0">
                <a:latin typeface="Tahoma"/>
                <a:cs typeface="Tahoma"/>
              </a:rPr>
              <a:t>length maps the empty list to 0, and any non-empty list to the successor of the length of its tail.</a:t>
            </a:r>
          </a:p>
        </p:txBody>
      </p:sp>
    </p:spTree>
    <p:extLst>
      <p:ext uri="{BB962C8B-B14F-4D97-AF65-F5344CB8AC3E}">
        <p14:creationId xmlns:p14="http://schemas.microsoft.com/office/powerpoint/2010/main" val="322875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2E9F44-63A5-7645-9928-9CB87364A9D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25634" name="Text Box 2"/>
          <p:cNvSpPr txBox="1">
            <a:spLocks noChangeArrowheads="1"/>
          </p:cNvSpPr>
          <p:nvPr/>
        </p:nvSpPr>
        <p:spPr bwMode="auto">
          <a:xfrm>
            <a:off x="354014" y="326976"/>
            <a:ext cx="19579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1806575" y="1153181"/>
            <a:ext cx="2780930" cy="43088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length [1,2,3]</a:t>
            </a:r>
          </a:p>
        </p:txBody>
      </p:sp>
      <p:grpSp>
        <p:nvGrpSpPr>
          <p:cNvPr id="325636" name="Group 4"/>
          <p:cNvGrpSpPr>
            <a:grpSpLocks/>
          </p:cNvGrpSpPr>
          <p:nvPr/>
        </p:nvGrpSpPr>
        <p:grpSpPr bwMode="auto">
          <a:xfrm>
            <a:off x="1333501" y="1459707"/>
            <a:ext cx="3624262" cy="692945"/>
            <a:chOff x="840" y="1062"/>
            <a:chExt cx="2283" cy="582"/>
          </a:xfrm>
        </p:grpSpPr>
        <p:sp>
          <p:nvSpPr>
            <p:cNvPr id="325637" name="Text Box 5"/>
            <p:cNvSpPr txBox="1">
              <a:spLocks noChangeArrowheads="1"/>
            </p:cNvSpPr>
            <p:nvPr/>
          </p:nvSpPr>
          <p:spPr bwMode="auto">
            <a:xfrm>
              <a:off x="1138" y="1282"/>
              <a:ext cx="1985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1 + length [2,3]</a:t>
              </a:r>
            </a:p>
          </p:txBody>
        </p:sp>
        <p:sp>
          <p:nvSpPr>
            <p:cNvPr id="325638" name="Text Box 6"/>
            <p:cNvSpPr txBox="1">
              <a:spLocks noChangeArrowheads="1"/>
            </p:cNvSpPr>
            <p:nvPr/>
          </p:nvSpPr>
          <p:spPr bwMode="auto">
            <a:xfrm>
              <a:off x="840" y="1062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25639" name="Group 7"/>
          <p:cNvGrpSpPr>
            <a:grpSpLocks/>
          </p:cNvGrpSpPr>
          <p:nvPr/>
        </p:nvGrpSpPr>
        <p:grpSpPr bwMode="auto">
          <a:xfrm>
            <a:off x="1333501" y="2026445"/>
            <a:ext cx="4367212" cy="695326"/>
            <a:chOff x="840" y="1538"/>
            <a:chExt cx="2751" cy="584"/>
          </a:xfrm>
        </p:grpSpPr>
        <p:sp>
          <p:nvSpPr>
            <p:cNvPr id="325640" name="Text Box 8"/>
            <p:cNvSpPr txBox="1">
              <a:spLocks noChangeArrowheads="1"/>
            </p:cNvSpPr>
            <p:nvPr/>
          </p:nvSpPr>
          <p:spPr bwMode="auto">
            <a:xfrm>
              <a:off x="1138" y="1760"/>
              <a:ext cx="2453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1 + (1 + length [3])</a:t>
              </a:r>
            </a:p>
          </p:txBody>
        </p:sp>
        <p:sp>
          <p:nvSpPr>
            <p:cNvPr id="325641" name="Text Box 9"/>
            <p:cNvSpPr txBox="1">
              <a:spLocks noChangeArrowheads="1"/>
            </p:cNvSpPr>
            <p:nvPr/>
          </p:nvSpPr>
          <p:spPr bwMode="auto">
            <a:xfrm>
              <a:off x="840" y="1538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25642" name="Group 10"/>
          <p:cNvGrpSpPr>
            <a:grpSpLocks/>
          </p:cNvGrpSpPr>
          <p:nvPr/>
        </p:nvGrpSpPr>
        <p:grpSpPr bwMode="auto">
          <a:xfrm>
            <a:off x="1333501" y="2593182"/>
            <a:ext cx="5294312" cy="697707"/>
            <a:chOff x="840" y="2014"/>
            <a:chExt cx="3335" cy="586"/>
          </a:xfrm>
        </p:grpSpPr>
        <p:sp>
          <p:nvSpPr>
            <p:cNvPr id="325643" name="Text Box 11"/>
            <p:cNvSpPr txBox="1">
              <a:spLocks noChangeArrowheads="1"/>
            </p:cNvSpPr>
            <p:nvPr/>
          </p:nvSpPr>
          <p:spPr bwMode="auto">
            <a:xfrm>
              <a:off x="1138" y="2238"/>
              <a:ext cx="3037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1 + (1 + (1 + length []))</a:t>
              </a:r>
            </a:p>
          </p:txBody>
        </p:sp>
        <p:sp>
          <p:nvSpPr>
            <p:cNvPr id="325644" name="Text Box 12"/>
            <p:cNvSpPr txBox="1">
              <a:spLocks noChangeArrowheads="1"/>
            </p:cNvSpPr>
            <p:nvPr/>
          </p:nvSpPr>
          <p:spPr bwMode="auto">
            <a:xfrm>
              <a:off x="840" y="2014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25645" name="Group 13"/>
          <p:cNvGrpSpPr>
            <a:grpSpLocks/>
          </p:cNvGrpSpPr>
          <p:nvPr/>
        </p:nvGrpSpPr>
        <p:grpSpPr bwMode="auto">
          <a:xfrm>
            <a:off x="1333501" y="3159921"/>
            <a:ext cx="3810000" cy="700088"/>
            <a:chOff x="840" y="2490"/>
            <a:chExt cx="2400" cy="588"/>
          </a:xfrm>
        </p:grpSpPr>
        <p:sp>
          <p:nvSpPr>
            <p:cNvPr id="325646" name="Text Box 14"/>
            <p:cNvSpPr txBox="1">
              <a:spLocks noChangeArrowheads="1"/>
            </p:cNvSpPr>
            <p:nvPr/>
          </p:nvSpPr>
          <p:spPr bwMode="auto">
            <a:xfrm>
              <a:off x="1138" y="2716"/>
              <a:ext cx="2102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1 + (1 + (1 + 0))</a:t>
              </a:r>
            </a:p>
          </p:txBody>
        </p:sp>
        <p:sp>
          <p:nvSpPr>
            <p:cNvPr id="325647" name="Text Box 15"/>
            <p:cNvSpPr txBox="1">
              <a:spLocks noChangeArrowheads="1"/>
            </p:cNvSpPr>
            <p:nvPr/>
          </p:nvSpPr>
          <p:spPr bwMode="auto">
            <a:xfrm>
              <a:off x="840" y="2490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cs typeface="+mn-cs"/>
                </a:rPr>
                <a:t>=</a:t>
              </a:r>
            </a:p>
          </p:txBody>
        </p:sp>
      </p:grpSp>
      <p:grpSp>
        <p:nvGrpSpPr>
          <p:cNvPr id="325648" name="Group 16"/>
          <p:cNvGrpSpPr>
            <a:grpSpLocks/>
          </p:cNvGrpSpPr>
          <p:nvPr/>
        </p:nvGrpSpPr>
        <p:grpSpPr bwMode="auto">
          <a:xfrm>
            <a:off x="1333500" y="3726657"/>
            <a:ext cx="842962" cy="702470"/>
            <a:chOff x="840" y="2966"/>
            <a:chExt cx="531" cy="590"/>
          </a:xfrm>
        </p:grpSpPr>
        <p:sp>
          <p:nvSpPr>
            <p:cNvPr id="325649" name="Text Box 17"/>
            <p:cNvSpPr txBox="1">
              <a:spLocks noChangeArrowheads="1"/>
            </p:cNvSpPr>
            <p:nvPr/>
          </p:nvSpPr>
          <p:spPr bwMode="auto">
            <a:xfrm>
              <a:off x="1138" y="3194"/>
              <a:ext cx="233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3</a:t>
              </a:r>
            </a:p>
          </p:txBody>
        </p:sp>
        <p:sp>
          <p:nvSpPr>
            <p:cNvPr id="325650" name="Text Box 18"/>
            <p:cNvSpPr txBox="1">
              <a:spLocks noChangeArrowheads="1"/>
            </p:cNvSpPr>
            <p:nvPr/>
          </p:nvSpPr>
          <p:spPr bwMode="auto">
            <a:xfrm>
              <a:off x="840" y="2966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182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A3421-3B95-5E45-BF51-8EF89F9A9AC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14375" name="Text Box 7"/>
          <p:cNvSpPr txBox="1">
            <a:spLocks noChangeArrowheads="1"/>
          </p:cNvSpPr>
          <p:nvPr/>
        </p:nvSpPr>
        <p:spPr bwMode="auto">
          <a:xfrm>
            <a:off x="377826" y="367933"/>
            <a:ext cx="82645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Using a similar pattern of recursion we can define the </a:t>
            </a:r>
            <a:r>
              <a:rPr lang="en-US" sz="2400" u="sng" dirty="0">
                <a:latin typeface="Tahoma"/>
                <a:cs typeface="Tahoma"/>
              </a:rPr>
              <a:t>reverse</a:t>
            </a:r>
            <a:r>
              <a:rPr lang="en-US" sz="2400" dirty="0">
                <a:latin typeface="Tahoma"/>
                <a:cs typeface="Tahoma"/>
              </a:rPr>
              <a:t> function on lists.</a:t>
            </a:r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1428750" y="1600243"/>
            <a:ext cx="6489878" cy="140961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reverse       :: [a]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[a]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reverse []     = []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reverse (x:xs) = reverse xs ++ [x]</a:t>
            </a:r>
          </a:p>
        </p:txBody>
      </p:sp>
      <p:sp>
        <p:nvSpPr>
          <p:cNvPr id="314372" name="AutoShape 4"/>
          <p:cNvSpPr>
            <a:spLocks noChangeArrowheads="1"/>
          </p:cNvSpPr>
          <p:nvPr/>
        </p:nvSpPr>
        <p:spPr bwMode="auto">
          <a:xfrm>
            <a:off x="1027113" y="3554650"/>
            <a:ext cx="7199312" cy="1328023"/>
          </a:xfrm>
          <a:prstGeom prst="wedgeRoundRectCallout">
            <a:avLst>
              <a:gd name="adj1" fmla="val -21708"/>
              <a:gd name="adj2" fmla="val -8020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dirty="0">
                <a:latin typeface="Tahoma"/>
                <a:cs typeface="Tahoma"/>
              </a:rPr>
              <a:t>reverse maps the empty list to the empty list, and any non-empty list to the reverse of its tail appended to its head.</a:t>
            </a:r>
          </a:p>
        </p:txBody>
      </p:sp>
    </p:spTree>
    <p:extLst>
      <p:ext uri="{BB962C8B-B14F-4D97-AF65-F5344CB8AC3E}">
        <p14:creationId xmlns:p14="http://schemas.microsoft.com/office/powerpoint/2010/main" val="257022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B3C952-2E5C-3D49-A60E-E04A608CFE4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354014" y="326976"/>
            <a:ext cx="19579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1806575" y="1178184"/>
            <a:ext cx="2966377" cy="43088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reverse [1,2,3]</a:t>
            </a:r>
          </a:p>
        </p:txBody>
      </p:sp>
      <p:grpSp>
        <p:nvGrpSpPr>
          <p:cNvPr id="326660" name="Group 4"/>
          <p:cNvGrpSpPr>
            <a:grpSpLocks/>
          </p:cNvGrpSpPr>
          <p:nvPr/>
        </p:nvGrpSpPr>
        <p:grpSpPr bwMode="auto">
          <a:xfrm>
            <a:off x="1333501" y="1484711"/>
            <a:ext cx="4367212" cy="692944"/>
            <a:chOff x="840" y="1062"/>
            <a:chExt cx="2751" cy="582"/>
          </a:xfrm>
        </p:grpSpPr>
        <p:sp>
          <p:nvSpPr>
            <p:cNvPr id="326661" name="Text Box 5"/>
            <p:cNvSpPr txBox="1">
              <a:spLocks noChangeArrowheads="1"/>
            </p:cNvSpPr>
            <p:nvPr/>
          </p:nvSpPr>
          <p:spPr bwMode="auto">
            <a:xfrm>
              <a:off x="1138" y="1282"/>
              <a:ext cx="2453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reverse [2,3] ++ [1]</a:t>
              </a:r>
            </a:p>
          </p:txBody>
        </p:sp>
        <p:sp>
          <p:nvSpPr>
            <p:cNvPr id="326662" name="Text Box 6"/>
            <p:cNvSpPr txBox="1">
              <a:spLocks noChangeArrowheads="1"/>
            </p:cNvSpPr>
            <p:nvPr/>
          </p:nvSpPr>
          <p:spPr bwMode="auto">
            <a:xfrm>
              <a:off x="840" y="1062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26663" name="Group 7"/>
          <p:cNvGrpSpPr>
            <a:grpSpLocks/>
          </p:cNvGrpSpPr>
          <p:nvPr/>
        </p:nvGrpSpPr>
        <p:grpSpPr bwMode="auto">
          <a:xfrm>
            <a:off x="1333501" y="2051448"/>
            <a:ext cx="5664200" cy="695325"/>
            <a:chOff x="840" y="1538"/>
            <a:chExt cx="3568" cy="584"/>
          </a:xfrm>
        </p:grpSpPr>
        <p:sp>
          <p:nvSpPr>
            <p:cNvPr id="326664" name="Text Box 8"/>
            <p:cNvSpPr txBox="1">
              <a:spLocks noChangeArrowheads="1"/>
            </p:cNvSpPr>
            <p:nvPr/>
          </p:nvSpPr>
          <p:spPr bwMode="auto">
            <a:xfrm>
              <a:off x="1138" y="1760"/>
              <a:ext cx="3270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(reverse [3] ++ [2]) ++ [1]</a:t>
              </a:r>
            </a:p>
          </p:txBody>
        </p:sp>
        <p:sp>
          <p:nvSpPr>
            <p:cNvPr id="326665" name="Text Box 9"/>
            <p:cNvSpPr txBox="1">
              <a:spLocks noChangeArrowheads="1"/>
            </p:cNvSpPr>
            <p:nvPr/>
          </p:nvSpPr>
          <p:spPr bwMode="auto">
            <a:xfrm>
              <a:off x="840" y="1538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26666" name="Group 10"/>
          <p:cNvGrpSpPr>
            <a:grpSpLocks/>
          </p:cNvGrpSpPr>
          <p:nvPr/>
        </p:nvGrpSpPr>
        <p:grpSpPr bwMode="auto">
          <a:xfrm>
            <a:off x="1333501" y="2618186"/>
            <a:ext cx="7148512" cy="697706"/>
            <a:chOff x="840" y="2014"/>
            <a:chExt cx="4503" cy="586"/>
          </a:xfrm>
        </p:grpSpPr>
        <p:sp>
          <p:nvSpPr>
            <p:cNvPr id="326667" name="Text Box 11"/>
            <p:cNvSpPr txBox="1">
              <a:spLocks noChangeArrowheads="1"/>
            </p:cNvSpPr>
            <p:nvPr/>
          </p:nvSpPr>
          <p:spPr bwMode="auto">
            <a:xfrm>
              <a:off x="1138" y="2238"/>
              <a:ext cx="4205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((reverse [] ++ [3]) ++ [2]) ++ [1]</a:t>
              </a:r>
            </a:p>
          </p:txBody>
        </p:sp>
        <p:sp>
          <p:nvSpPr>
            <p:cNvPr id="326668" name="Text Box 12"/>
            <p:cNvSpPr txBox="1">
              <a:spLocks noChangeArrowheads="1"/>
            </p:cNvSpPr>
            <p:nvPr/>
          </p:nvSpPr>
          <p:spPr bwMode="auto">
            <a:xfrm>
              <a:off x="840" y="2014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26669" name="Group 13"/>
          <p:cNvGrpSpPr>
            <a:grpSpLocks/>
          </p:cNvGrpSpPr>
          <p:nvPr/>
        </p:nvGrpSpPr>
        <p:grpSpPr bwMode="auto">
          <a:xfrm>
            <a:off x="1333501" y="3184924"/>
            <a:ext cx="5664200" cy="700088"/>
            <a:chOff x="840" y="2490"/>
            <a:chExt cx="3568" cy="588"/>
          </a:xfrm>
        </p:grpSpPr>
        <p:sp>
          <p:nvSpPr>
            <p:cNvPr id="326670" name="Text Box 14"/>
            <p:cNvSpPr txBox="1">
              <a:spLocks noChangeArrowheads="1"/>
            </p:cNvSpPr>
            <p:nvPr/>
          </p:nvSpPr>
          <p:spPr bwMode="auto">
            <a:xfrm>
              <a:off x="1138" y="2716"/>
              <a:ext cx="3270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(([] ++ [3]) ++ [2]) ++ [1]</a:t>
              </a:r>
            </a:p>
          </p:txBody>
        </p:sp>
        <p:sp>
          <p:nvSpPr>
            <p:cNvPr id="326671" name="Text Box 15"/>
            <p:cNvSpPr txBox="1">
              <a:spLocks noChangeArrowheads="1"/>
            </p:cNvSpPr>
            <p:nvPr/>
          </p:nvSpPr>
          <p:spPr bwMode="auto">
            <a:xfrm>
              <a:off x="840" y="2490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26672" name="Group 16"/>
          <p:cNvGrpSpPr>
            <a:grpSpLocks/>
          </p:cNvGrpSpPr>
          <p:nvPr/>
        </p:nvGrpSpPr>
        <p:grpSpPr bwMode="auto">
          <a:xfrm>
            <a:off x="1333501" y="3751662"/>
            <a:ext cx="1955800" cy="702469"/>
            <a:chOff x="840" y="2966"/>
            <a:chExt cx="1232" cy="590"/>
          </a:xfrm>
        </p:grpSpPr>
        <p:sp>
          <p:nvSpPr>
            <p:cNvPr id="326673" name="Text Box 17"/>
            <p:cNvSpPr txBox="1">
              <a:spLocks noChangeArrowheads="1"/>
            </p:cNvSpPr>
            <p:nvPr/>
          </p:nvSpPr>
          <p:spPr bwMode="auto">
            <a:xfrm>
              <a:off x="1138" y="3194"/>
              <a:ext cx="934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[3,2,1]</a:t>
              </a:r>
            </a:p>
          </p:txBody>
        </p:sp>
        <p:sp>
          <p:nvSpPr>
            <p:cNvPr id="326674" name="Text Box 18"/>
            <p:cNvSpPr txBox="1">
              <a:spLocks noChangeArrowheads="1"/>
            </p:cNvSpPr>
            <p:nvPr/>
          </p:nvSpPr>
          <p:spPr bwMode="auto">
            <a:xfrm>
              <a:off x="840" y="2966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8124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D424CE-2477-CB46-8856-935C54560C4B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Multiple Arguments</a:t>
            </a: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438150" y="1262159"/>
            <a:ext cx="80152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Functions with more than one argument can also be defined using recursion.  For example:</a:t>
            </a:r>
          </a:p>
        </p:txBody>
      </p:sp>
      <p:sp>
        <p:nvSpPr>
          <p:cNvPr id="28676" name="Rectangle 17"/>
          <p:cNvSpPr>
            <a:spLocks noChangeArrowheads="1"/>
          </p:cNvSpPr>
          <p:nvPr/>
        </p:nvSpPr>
        <p:spPr bwMode="auto">
          <a:xfrm>
            <a:off x="520701" y="2239886"/>
            <a:ext cx="8054975" cy="42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Zipping the elements of two lists:</a:t>
            </a:r>
          </a:p>
        </p:txBody>
      </p:sp>
      <p:sp>
        <p:nvSpPr>
          <p:cNvPr id="318482" name="Text Box 18"/>
          <p:cNvSpPr txBox="1">
            <a:spLocks noChangeArrowheads="1"/>
          </p:cNvSpPr>
          <p:nvPr/>
        </p:nvSpPr>
        <p:spPr bwMode="auto">
          <a:xfrm>
            <a:off x="984251" y="2959794"/>
            <a:ext cx="7653658" cy="185281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zip              :: [a]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[b]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[(a,b)]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zip []     _      = []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zip _      []     = []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zip (x:xs) (y:ys) = (x,y) : zip xs ys</a:t>
            </a:r>
          </a:p>
        </p:txBody>
      </p:sp>
    </p:spTree>
    <p:extLst>
      <p:ext uri="{BB962C8B-B14F-4D97-AF65-F5344CB8AC3E}">
        <p14:creationId xmlns:p14="http://schemas.microsoft.com/office/powerpoint/2010/main" val="1166530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FD33-5588-7B4B-BB88-2B477FC63F9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1525588" y="890487"/>
            <a:ext cx="6170078" cy="185281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drop         ::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[a]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[a]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drop 0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xs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    =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xs</a:t>
            </a:r>
            <a:endParaRPr lang="en-US" sz="2400" dirty="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drop _ []     = []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drop n (_: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xs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) = drop (n-1)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xs</a:t>
            </a:r>
            <a:endParaRPr lang="en-US" sz="2400" dirty="0">
              <a:solidFill>
                <a:srgbClr val="000000"/>
              </a:solidFill>
              <a:latin typeface="Lucida Sans Typewriter" charset="0"/>
              <a:cs typeface="+mn-cs"/>
            </a:endParaRPr>
          </a:p>
        </p:txBody>
      </p:sp>
      <p:sp>
        <p:nvSpPr>
          <p:cNvPr id="29699" name="Rectangle 9"/>
          <p:cNvSpPr>
            <a:spLocks noChangeArrowheads="1"/>
          </p:cNvSpPr>
          <p:nvPr/>
        </p:nvSpPr>
        <p:spPr bwMode="auto">
          <a:xfrm>
            <a:off x="347664" y="358379"/>
            <a:ext cx="8251825" cy="42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Remove the first n elements from a list:</a:t>
            </a:r>
          </a:p>
        </p:txBody>
      </p:sp>
      <p:sp>
        <p:nvSpPr>
          <p:cNvPr id="344074" name="Text Box 10"/>
          <p:cNvSpPr txBox="1">
            <a:spLocks noChangeArrowheads="1"/>
          </p:cNvSpPr>
          <p:nvPr/>
        </p:nvSpPr>
        <p:spPr bwMode="auto">
          <a:xfrm>
            <a:off x="1525589" y="3448753"/>
            <a:ext cx="5984631" cy="1514261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(++)        :: [a]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[a]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[a]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[]     ++ ys = ys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(x:xs) ++ ys = x : (xs ++ ys)</a:t>
            </a:r>
          </a:p>
        </p:txBody>
      </p:sp>
      <p:sp>
        <p:nvSpPr>
          <p:cNvPr id="29701" name="Rectangle 11"/>
          <p:cNvSpPr>
            <a:spLocks noChangeArrowheads="1"/>
          </p:cNvSpPr>
          <p:nvPr/>
        </p:nvSpPr>
        <p:spPr bwMode="auto">
          <a:xfrm>
            <a:off x="347663" y="2855119"/>
            <a:ext cx="7993062" cy="4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Appending two lists:</a:t>
            </a:r>
          </a:p>
        </p:txBody>
      </p:sp>
    </p:spTree>
    <p:extLst>
      <p:ext uri="{BB962C8B-B14F-4D97-AF65-F5344CB8AC3E}">
        <p14:creationId xmlns:p14="http://schemas.microsoft.com/office/powerpoint/2010/main" val="182156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9AB3E-3873-C346-85A7-FA1C3F1A96E3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Quicksort</a:t>
            </a: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423863" y="1169224"/>
            <a:ext cx="82867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The </a:t>
            </a:r>
            <a:r>
              <a:rPr lang="en-US" sz="2400" u="sng" dirty="0">
                <a:latin typeface="Tahoma"/>
                <a:cs typeface="Tahoma"/>
              </a:rPr>
              <a:t>quicksort</a:t>
            </a:r>
            <a:r>
              <a:rPr lang="en-US" sz="2400" dirty="0">
                <a:latin typeface="Tahoma"/>
                <a:cs typeface="Tahoma"/>
              </a:rPr>
              <a:t> algorithm for sorting a list of integers can be specified by the following two rules: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63563" y="2351485"/>
            <a:ext cx="8045450" cy="223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The empty list is already sorted;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Non-empty lists can be sorted by sorting the tail values </a:t>
            </a:r>
            <a:r>
              <a:rPr kumimoji="1" lang="en-US" sz="2400" dirty="0">
                <a:latin typeface="Tahoma"/>
                <a:cs typeface="Tahoma"/>
                <a:sym typeface="Symbol" charset="0"/>
              </a:rPr>
              <a:t></a:t>
            </a:r>
            <a:r>
              <a:rPr kumimoji="1" lang="en-US" sz="2400" dirty="0">
                <a:latin typeface="Tahoma"/>
                <a:cs typeface="Tahoma"/>
              </a:rPr>
              <a:t> the head, sorting the tail values </a:t>
            </a:r>
            <a:r>
              <a:rPr kumimoji="1" lang="en-US" sz="2400" dirty="0">
                <a:latin typeface="Tahoma"/>
                <a:cs typeface="Tahoma"/>
                <a:sym typeface="Symbol" charset="0"/>
              </a:rPr>
              <a:t> the head, and then appending the resulting lists on either side of the head value.</a:t>
            </a:r>
            <a:endParaRPr kumimoji="1" lang="en-US"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9175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680AD-FD23-0146-9624-252F17682E9B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33826" name="Text Box 2"/>
          <p:cNvSpPr txBox="1">
            <a:spLocks noChangeArrowheads="1"/>
          </p:cNvSpPr>
          <p:nvPr/>
        </p:nvSpPr>
        <p:spPr bwMode="auto">
          <a:xfrm>
            <a:off x="338139" y="296495"/>
            <a:ext cx="82645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Using recursion, this specification can be translated directly into an implementation:</a:t>
            </a:r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1270001" y="1150901"/>
            <a:ext cx="6814410" cy="269355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200">
                <a:solidFill>
                  <a:srgbClr val="000000"/>
                </a:solidFill>
                <a:latin typeface="Lucida Sans Typewriter" charset="0"/>
                <a:cs typeface="+mn-cs"/>
              </a:rPr>
              <a:t>qsort       :: [Int] </a:t>
            </a:r>
            <a:r>
              <a:rPr lang="en-US" sz="22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200">
                <a:solidFill>
                  <a:srgbClr val="000000"/>
                </a:solidFill>
                <a:latin typeface="Lucida Sans Typewriter" charset="0"/>
                <a:cs typeface="+mn-cs"/>
              </a:rPr>
              <a:t> [Int]</a:t>
            </a:r>
          </a:p>
          <a:p>
            <a:pPr>
              <a:lnSpc>
                <a:spcPct val="110000"/>
              </a:lnSpc>
              <a:defRPr/>
            </a:pPr>
            <a:r>
              <a:rPr lang="en-US" sz="2200">
                <a:solidFill>
                  <a:srgbClr val="000000"/>
                </a:solidFill>
                <a:latin typeface="Lucida Sans Typewriter" charset="0"/>
                <a:cs typeface="+mn-cs"/>
              </a:rPr>
              <a:t>qsort []     = []</a:t>
            </a:r>
          </a:p>
          <a:p>
            <a:pPr>
              <a:lnSpc>
                <a:spcPct val="110000"/>
              </a:lnSpc>
              <a:defRPr/>
            </a:pPr>
            <a:r>
              <a:rPr lang="en-US" sz="2200">
                <a:solidFill>
                  <a:srgbClr val="000000"/>
                </a:solidFill>
                <a:latin typeface="Lucida Sans Typewriter" charset="0"/>
                <a:cs typeface="+mn-cs"/>
              </a:rPr>
              <a:t>qsort (x:xs) =</a:t>
            </a:r>
          </a:p>
          <a:p>
            <a:pPr>
              <a:lnSpc>
                <a:spcPct val="110000"/>
              </a:lnSpc>
              <a:defRPr/>
            </a:pPr>
            <a:r>
              <a:rPr lang="en-US" sz="2200">
                <a:solidFill>
                  <a:srgbClr val="000000"/>
                </a:solidFill>
                <a:latin typeface="Lucida Sans Typewriter" charset="0"/>
                <a:cs typeface="+mn-cs"/>
              </a:rPr>
              <a:t>   qsort smaller ++ [x] ++ qsort larger</a:t>
            </a:r>
          </a:p>
          <a:p>
            <a:pPr>
              <a:lnSpc>
                <a:spcPct val="110000"/>
              </a:lnSpc>
              <a:defRPr/>
            </a:pPr>
            <a:r>
              <a:rPr lang="en-US" sz="2200">
                <a:solidFill>
                  <a:srgbClr val="000000"/>
                </a:solidFill>
                <a:latin typeface="Lucida Sans Typewriter" charset="0"/>
                <a:cs typeface="+mn-cs"/>
              </a:rPr>
              <a:t>   where</a:t>
            </a:r>
          </a:p>
          <a:p>
            <a:pPr>
              <a:lnSpc>
                <a:spcPct val="110000"/>
              </a:lnSpc>
              <a:defRPr/>
            </a:pPr>
            <a:r>
              <a:rPr lang="en-US" sz="2200">
                <a:solidFill>
                  <a:srgbClr val="000000"/>
                </a:solidFill>
                <a:latin typeface="Lucida Sans Typewriter" charset="0"/>
                <a:cs typeface="+mn-cs"/>
              </a:rPr>
              <a:t>      smaller = [a | a </a:t>
            </a:r>
            <a:r>
              <a:rPr lang="en-US" sz="22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</a:t>
            </a:r>
            <a:r>
              <a:rPr lang="en-US" sz="2200">
                <a:solidFill>
                  <a:srgbClr val="000000"/>
                </a:solidFill>
                <a:latin typeface="Lucida Sans Typewriter" charset="0"/>
                <a:cs typeface="+mn-cs"/>
              </a:rPr>
              <a:t> xs, a </a:t>
            </a:r>
            <a:r>
              <a:rPr lang="en-US" sz="2200">
                <a:solidFill>
                  <a:srgbClr val="000000"/>
                </a:solidFill>
                <a:latin typeface="Times New Roman" charset="0"/>
                <a:cs typeface="+mn-cs"/>
                <a:sym typeface="Symbol" charset="0"/>
              </a:rPr>
              <a:t></a:t>
            </a:r>
            <a:r>
              <a:rPr lang="en-US" sz="2200">
                <a:solidFill>
                  <a:srgbClr val="000000"/>
                </a:solidFill>
                <a:latin typeface="Lucida Sans Typewriter" charset="0"/>
                <a:cs typeface="+mn-cs"/>
              </a:rPr>
              <a:t> x]</a:t>
            </a:r>
          </a:p>
          <a:p>
            <a:pPr>
              <a:lnSpc>
                <a:spcPct val="110000"/>
              </a:lnSpc>
              <a:defRPr/>
            </a:pPr>
            <a:r>
              <a:rPr lang="en-US" sz="2200">
                <a:solidFill>
                  <a:srgbClr val="000000"/>
                </a:solidFill>
                <a:latin typeface="Lucida Sans Typewriter" charset="0"/>
                <a:cs typeface="+mn-cs"/>
              </a:rPr>
              <a:t>      larger  = [b | b </a:t>
            </a:r>
            <a:r>
              <a:rPr lang="en-US" sz="22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</a:t>
            </a:r>
            <a:r>
              <a:rPr lang="en-US" sz="2200">
                <a:solidFill>
                  <a:srgbClr val="000000"/>
                </a:solidFill>
                <a:latin typeface="Lucida Sans Typewriter" charset="0"/>
                <a:cs typeface="+mn-cs"/>
              </a:rPr>
              <a:t> xs, b </a:t>
            </a:r>
            <a:r>
              <a:rPr lang="en-US" sz="2200">
                <a:solidFill>
                  <a:srgbClr val="000000"/>
                </a:solidFill>
                <a:latin typeface="Times New Roman" charset="0"/>
                <a:cs typeface="+mn-cs"/>
                <a:sym typeface="Symbol" charset="0"/>
              </a:rPr>
              <a:t></a:t>
            </a:r>
            <a:r>
              <a:rPr lang="en-US" sz="2200">
                <a:solidFill>
                  <a:srgbClr val="000000"/>
                </a:solidFill>
                <a:latin typeface="Lucida Sans Typewriter" charset="0"/>
                <a:cs typeface="+mn-cs"/>
              </a:rPr>
              <a:t> x]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95301" y="4291532"/>
            <a:ext cx="7993063" cy="7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This is probably the </a:t>
            </a:r>
            <a:r>
              <a:rPr kumimoji="1" lang="en-US" sz="2400" u="sng" dirty="0">
                <a:latin typeface="Tahoma"/>
                <a:cs typeface="Tahoma"/>
              </a:rPr>
              <a:t>simplest</a:t>
            </a:r>
            <a:r>
              <a:rPr kumimoji="1" lang="en-US" sz="2400" dirty="0">
                <a:latin typeface="Tahoma"/>
                <a:cs typeface="Tahoma"/>
              </a:rPr>
              <a:t> implementation of quicksort in any programming language!</a:t>
            </a:r>
          </a:p>
        </p:txBody>
      </p:sp>
      <p:sp>
        <p:nvSpPr>
          <p:cNvPr id="333829" name="Text Box 5"/>
          <p:cNvSpPr txBox="1">
            <a:spLocks noChangeArrowheads="1"/>
          </p:cNvSpPr>
          <p:nvPr/>
        </p:nvSpPr>
        <p:spPr bwMode="auto">
          <a:xfrm>
            <a:off x="414338" y="3827261"/>
            <a:ext cx="930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328038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B543AF-1901-A14A-9C16-E68F36798BD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48162" name="Text Box 2"/>
          <p:cNvSpPr txBox="1">
            <a:spLocks noChangeArrowheads="1"/>
          </p:cNvSpPr>
          <p:nvPr/>
        </p:nvSpPr>
        <p:spPr bwMode="auto">
          <a:xfrm>
            <a:off x="339726" y="335310"/>
            <a:ext cx="8315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For example (abbreviating </a:t>
            </a:r>
            <a:r>
              <a:rPr lang="en-US" sz="2400" dirty="0" err="1">
                <a:latin typeface="Tahoma"/>
                <a:cs typeface="Tahoma"/>
              </a:rPr>
              <a:t>qsort</a:t>
            </a:r>
            <a:r>
              <a:rPr lang="en-US" sz="2400" dirty="0">
                <a:latin typeface="Tahoma"/>
                <a:cs typeface="Tahoma"/>
              </a:rPr>
              <a:t> as q):</a:t>
            </a:r>
          </a:p>
        </p:txBody>
      </p:sp>
      <p:sp>
        <p:nvSpPr>
          <p:cNvPr id="348163" name="Text Box 3"/>
          <p:cNvSpPr txBox="1">
            <a:spLocks noChangeArrowheads="1"/>
          </p:cNvSpPr>
          <p:nvPr/>
        </p:nvSpPr>
        <p:spPr bwMode="auto">
          <a:xfrm>
            <a:off x="3281363" y="1106746"/>
            <a:ext cx="2595482" cy="43088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q [3,2,4,1,5]</a:t>
            </a:r>
          </a:p>
        </p:txBody>
      </p:sp>
      <p:grpSp>
        <p:nvGrpSpPr>
          <p:cNvPr id="348228" name="Group 68"/>
          <p:cNvGrpSpPr>
            <a:grpSpLocks/>
          </p:cNvGrpSpPr>
          <p:nvPr/>
        </p:nvGrpSpPr>
        <p:grpSpPr bwMode="auto">
          <a:xfrm>
            <a:off x="2136775" y="1615680"/>
            <a:ext cx="4879975" cy="937023"/>
            <a:chOff x="1346" y="1357"/>
            <a:chExt cx="3074" cy="787"/>
          </a:xfrm>
        </p:grpSpPr>
        <p:sp>
          <p:nvSpPr>
            <p:cNvPr id="348165" name="Text Box 5"/>
            <p:cNvSpPr txBox="1">
              <a:spLocks noChangeArrowheads="1"/>
            </p:cNvSpPr>
            <p:nvPr/>
          </p:nvSpPr>
          <p:spPr bwMode="auto">
            <a:xfrm>
              <a:off x="1346" y="1782"/>
              <a:ext cx="934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q [2,1]</a:t>
              </a:r>
            </a:p>
          </p:txBody>
        </p:sp>
        <p:sp>
          <p:nvSpPr>
            <p:cNvPr id="348189" name="Text Box 29"/>
            <p:cNvSpPr txBox="1">
              <a:spLocks noChangeArrowheads="1"/>
            </p:cNvSpPr>
            <p:nvPr/>
          </p:nvSpPr>
          <p:spPr bwMode="auto">
            <a:xfrm>
              <a:off x="2300" y="1782"/>
              <a:ext cx="1168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++ [3] ++</a:t>
              </a:r>
            </a:p>
          </p:txBody>
        </p:sp>
        <p:sp>
          <p:nvSpPr>
            <p:cNvPr id="348190" name="Text Box 30"/>
            <p:cNvSpPr txBox="1">
              <a:spLocks noChangeArrowheads="1"/>
            </p:cNvSpPr>
            <p:nvPr/>
          </p:nvSpPr>
          <p:spPr bwMode="auto">
            <a:xfrm>
              <a:off x="3486" y="1782"/>
              <a:ext cx="934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q [4,5]</a:t>
              </a:r>
            </a:p>
          </p:txBody>
        </p:sp>
        <p:sp>
          <p:nvSpPr>
            <p:cNvPr id="348200" name="AutoShape 40"/>
            <p:cNvSpPr>
              <a:spLocks noChangeArrowheads="1"/>
            </p:cNvSpPr>
            <p:nvPr/>
          </p:nvSpPr>
          <p:spPr bwMode="auto">
            <a:xfrm>
              <a:off x="2778" y="1357"/>
              <a:ext cx="202" cy="355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+mn-cs"/>
              </a:endParaRPr>
            </a:p>
          </p:txBody>
        </p:sp>
      </p:grpSp>
      <p:grpSp>
        <p:nvGrpSpPr>
          <p:cNvPr id="348221" name="Group 61"/>
          <p:cNvGrpSpPr>
            <a:grpSpLocks/>
          </p:cNvGrpSpPr>
          <p:nvPr/>
        </p:nvGrpSpPr>
        <p:grpSpPr bwMode="auto">
          <a:xfrm>
            <a:off x="420689" y="2643190"/>
            <a:ext cx="3951287" cy="944166"/>
            <a:chOff x="265" y="2220"/>
            <a:chExt cx="2489" cy="793"/>
          </a:xfrm>
        </p:grpSpPr>
        <p:sp>
          <p:nvSpPr>
            <p:cNvPr id="348168" name="Text Box 8"/>
            <p:cNvSpPr txBox="1">
              <a:spLocks noChangeArrowheads="1"/>
            </p:cNvSpPr>
            <p:nvPr/>
          </p:nvSpPr>
          <p:spPr bwMode="auto">
            <a:xfrm>
              <a:off x="265" y="2651"/>
              <a:ext cx="700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q [1]</a:t>
              </a:r>
            </a:p>
          </p:txBody>
        </p:sp>
        <p:sp>
          <p:nvSpPr>
            <p:cNvPr id="348192" name="Text Box 32"/>
            <p:cNvSpPr txBox="1">
              <a:spLocks noChangeArrowheads="1"/>
            </p:cNvSpPr>
            <p:nvPr/>
          </p:nvSpPr>
          <p:spPr bwMode="auto">
            <a:xfrm>
              <a:off x="2170" y="2651"/>
              <a:ext cx="584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q []</a:t>
              </a:r>
            </a:p>
          </p:txBody>
        </p:sp>
        <p:sp>
          <p:nvSpPr>
            <p:cNvPr id="348193" name="Text Box 33"/>
            <p:cNvSpPr txBox="1">
              <a:spLocks noChangeArrowheads="1"/>
            </p:cNvSpPr>
            <p:nvPr/>
          </p:nvSpPr>
          <p:spPr bwMode="auto">
            <a:xfrm>
              <a:off x="981" y="2651"/>
              <a:ext cx="1168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++ [2] ++</a:t>
              </a:r>
            </a:p>
          </p:txBody>
        </p:sp>
        <p:sp>
          <p:nvSpPr>
            <p:cNvPr id="348214" name="AutoShape 54"/>
            <p:cNvSpPr>
              <a:spLocks noChangeArrowheads="1"/>
            </p:cNvSpPr>
            <p:nvPr/>
          </p:nvSpPr>
          <p:spPr bwMode="auto">
            <a:xfrm>
              <a:off x="1695" y="2220"/>
              <a:ext cx="202" cy="355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+mn-cs"/>
              </a:endParaRPr>
            </a:p>
          </p:txBody>
        </p:sp>
      </p:grpSp>
      <p:grpSp>
        <p:nvGrpSpPr>
          <p:cNvPr id="348222" name="Group 62"/>
          <p:cNvGrpSpPr>
            <a:grpSpLocks/>
          </p:cNvGrpSpPr>
          <p:nvPr/>
        </p:nvGrpSpPr>
        <p:grpSpPr bwMode="auto">
          <a:xfrm>
            <a:off x="4851401" y="2643190"/>
            <a:ext cx="3952875" cy="944166"/>
            <a:chOff x="3056" y="2220"/>
            <a:chExt cx="2490" cy="793"/>
          </a:xfrm>
        </p:grpSpPr>
        <p:sp>
          <p:nvSpPr>
            <p:cNvPr id="348194" name="Text Box 34"/>
            <p:cNvSpPr txBox="1">
              <a:spLocks noChangeArrowheads="1"/>
            </p:cNvSpPr>
            <p:nvPr/>
          </p:nvSpPr>
          <p:spPr bwMode="auto">
            <a:xfrm>
              <a:off x="3056" y="2651"/>
              <a:ext cx="584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q []</a:t>
              </a:r>
            </a:p>
          </p:txBody>
        </p:sp>
        <p:sp>
          <p:nvSpPr>
            <p:cNvPr id="348195" name="Text Box 35"/>
            <p:cNvSpPr txBox="1">
              <a:spLocks noChangeArrowheads="1"/>
            </p:cNvSpPr>
            <p:nvPr/>
          </p:nvSpPr>
          <p:spPr bwMode="auto">
            <a:xfrm>
              <a:off x="4846" y="2651"/>
              <a:ext cx="700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q [5]</a:t>
              </a:r>
            </a:p>
          </p:txBody>
        </p:sp>
        <p:sp>
          <p:nvSpPr>
            <p:cNvPr id="348196" name="Text Box 36"/>
            <p:cNvSpPr txBox="1">
              <a:spLocks noChangeArrowheads="1"/>
            </p:cNvSpPr>
            <p:nvPr/>
          </p:nvSpPr>
          <p:spPr bwMode="auto">
            <a:xfrm>
              <a:off x="3661" y="2651"/>
              <a:ext cx="1168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++ [4] ++</a:t>
              </a:r>
            </a:p>
          </p:txBody>
        </p:sp>
        <p:sp>
          <p:nvSpPr>
            <p:cNvPr id="348215" name="AutoShape 55"/>
            <p:cNvSpPr>
              <a:spLocks noChangeArrowheads="1"/>
            </p:cNvSpPr>
            <p:nvPr/>
          </p:nvSpPr>
          <p:spPr bwMode="auto">
            <a:xfrm>
              <a:off x="3849" y="2220"/>
              <a:ext cx="202" cy="355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+mn-cs"/>
              </a:endParaRPr>
            </a:p>
          </p:txBody>
        </p:sp>
      </p:grpSp>
      <p:grpSp>
        <p:nvGrpSpPr>
          <p:cNvPr id="348223" name="Group 63"/>
          <p:cNvGrpSpPr>
            <a:grpSpLocks/>
          </p:cNvGrpSpPr>
          <p:nvPr/>
        </p:nvGrpSpPr>
        <p:grpSpPr bwMode="auto">
          <a:xfrm>
            <a:off x="604838" y="3704036"/>
            <a:ext cx="741363" cy="926307"/>
            <a:chOff x="381" y="3111"/>
            <a:chExt cx="467" cy="778"/>
          </a:xfrm>
        </p:grpSpPr>
        <p:sp>
          <p:nvSpPr>
            <p:cNvPr id="348171" name="Text Box 11"/>
            <p:cNvSpPr txBox="1">
              <a:spLocks noChangeArrowheads="1"/>
            </p:cNvSpPr>
            <p:nvPr/>
          </p:nvSpPr>
          <p:spPr bwMode="auto">
            <a:xfrm>
              <a:off x="381" y="3527"/>
              <a:ext cx="467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[1]</a:t>
              </a:r>
            </a:p>
          </p:txBody>
        </p:sp>
        <p:sp>
          <p:nvSpPr>
            <p:cNvPr id="348216" name="AutoShape 56"/>
            <p:cNvSpPr>
              <a:spLocks noChangeArrowheads="1"/>
            </p:cNvSpPr>
            <p:nvPr/>
          </p:nvSpPr>
          <p:spPr bwMode="auto">
            <a:xfrm>
              <a:off x="512" y="3111"/>
              <a:ext cx="202" cy="355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+mn-cs"/>
              </a:endParaRPr>
            </a:p>
          </p:txBody>
        </p:sp>
      </p:grpSp>
      <p:grpSp>
        <p:nvGrpSpPr>
          <p:cNvPr id="348224" name="Group 64"/>
          <p:cNvGrpSpPr>
            <a:grpSpLocks/>
          </p:cNvGrpSpPr>
          <p:nvPr/>
        </p:nvGrpSpPr>
        <p:grpSpPr bwMode="auto">
          <a:xfrm>
            <a:off x="3629025" y="3699275"/>
            <a:ext cx="555625" cy="921544"/>
            <a:chOff x="2286" y="3107"/>
            <a:chExt cx="350" cy="774"/>
          </a:xfrm>
        </p:grpSpPr>
        <p:sp>
          <p:nvSpPr>
            <p:cNvPr id="348180" name="Text Box 20"/>
            <p:cNvSpPr txBox="1">
              <a:spLocks noChangeArrowheads="1"/>
            </p:cNvSpPr>
            <p:nvPr/>
          </p:nvSpPr>
          <p:spPr bwMode="auto">
            <a:xfrm>
              <a:off x="2286" y="3519"/>
              <a:ext cx="350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[]</a:t>
              </a:r>
            </a:p>
          </p:txBody>
        </p:sp>
        <p:sp>
          <p:nvSpPr>
            <p:cNvPr id="348217" name="AutoShape 57"/>
            <p:cNvSpPr>
              <a:spLocks noChangeArrowheads="1"/>
            </p:cNvSpPr>
            <p:nvPr/>
          </p:nvSpPr>
          <p:spPr bwMode="auto">
            <a:xfrm>
              <a:off x="2359" y="3107"/>
              <a:ext cx="202" cy="355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+mn-cs"/>
              </a:endParaRPr>
            </a:p>
          </p:txBody>
        </p:sp>
      </p:grpSp>
      <p:grpSp>
        <p:nvGrpSpPr>
          <p:cNvPr id="348225" name="Group 65"/>
          <p:cNvGrpSpPr>
            <a:grpSpLocks/>
          </p:cNvGrpSpPr>
          <p:nvPr/>
        </p:nvGrpSpPr>
        <p:grpSpPr bwMode="auto">
          <a:xfrm>
            <a:off x="5035550" y="3683795"/>
            <a:ext cx="555625" cy="946548"/>
            <a:chOff x="3172" y="3094"/>
            <a:chExt cx="350" cy="795"/>
          </a:xfrm>
        </p:grpSpPr>
        <p:sp>
          <p:nvSpPr>
            <p:cNvPr id="348183" name="Text Box 23"/>
            <p:cNvSpPr txBox="1">
              <a:spLocks noChangeArrowheads="1"/>
            </p:cNvSpPr>
            <p:nvPr/>
          </p:nvSpPr>
          <p:spPr bwMode="auto">
            <a:xfrm>
              <a:off x="3172" y="3527"/>
              <a:ext cx="350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[]</a:t>
              </a:r>
            </a:p>
          </p:txBody>
        </p:sp>
        <p:sp>
          <p:nvSpPr>
            <p:cNvPr id="348218" name="AutoShape 58"/>
            <p:cNvSpPr>
              <a:spLocks noChangeArrowheads="1"/>
            </p:cNvSpPr>
            <p:nvPr/>
          </p:nvSpPr>
          <p:spPr bwMode="auto">
            <a:xfrm>
              <a:off x="3245" y="3094"/>
              <a:ext cx="202" cy="355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+mn-cs"/>
              </a:endParaRPr>
            </a:p>
          </p:txBody>
        </p:sp>
      </p:grpSp>
      <p:grpSp>
        <p:nvGrpSpPr>
          <p:cNvPr id="348226" name="Group 66"/>
          <p:cNvGrpSpPr>
            <a:grpSpLocks/>
          </p:cNvGrpSpPr>
          <p:nvPr/>
        </p:nvGrpSpPr>
        <p:grpSpPr bwMode="auto">
          <a:xfrm>
            <a:off x="7877180" y="3695703"/>
            <a:ext cx="741363" cy="934641"/>
            <a:chOff x="4962" y="3104"/>
            <a:chExt cx="467" cy="785"/>
          </a:xfrm>
        </p:grpSpPr>
        <p:sp>
          <p:nvSpPr>
            <p:cNvPr id="348177" name="Text Box 17"/>
            <p:cNvSpPr txBox="1">
              <a:spLocks noChangeArrowheads="1"/>
            </p:cNvSpPr>
            <p:nvPr/>
          </p:nvSpPr>
          <p:spPr bwMode="auto">
            <a:xfrm>
              <a:off x="4962" y="3527"/>
              <a:ext cx="467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[5]</a:t>
              </a:r>
            </a:p>
          </p:txBody>
        </p:sp>
        <p:sp>
          <p:nvSpPr>
            <p:cNvPr id="348219" name="AutoShape 59"/>
            <p:cNvSpPr>
              <a:spLocks noChangeArrowheads="1"/>
            </p:cNvSpPr>
            <p:nvPr/>
          </p:nvSpPr>
          <p:spPr bwMode="auto">
            <a:xfrm>
              <a:off x="5093" y="3104"/>
              <a:ext cx="202" cy="355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10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4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3E9B69-69A4-A64B-A6BD-204A6C01ACF6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Exercises</a:t>
            </a:r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397991" y="1040932"/>
            <a:ext cx="5883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accent2"/>
                </a:solidFill>
                <a:latin typeface="Tahoma"/>
                <a:cs typeface="Tahoma"/>
              </a:rPr>
              <a:t>(1)</a:t>
            </a: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1058864" y="1048970"/>
            <a:ext cx="77168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Without looking at the standard prelude, define the following library functions using recursion:</a:t>
            </a:r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1981200" y="2888456"/>
            <a:ext cx="4011885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and :: [Bool]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Bool</a:t>
            </a:r>
          </a:p>
        </p:txBody>
      </p:sp>
      <p:sp>
        <p:nvSpPr>
          <p:cNvPr id="33798" name="Rectangle 17"/>
          <p:cNvSpPr>
            <a:spLocks noChangeArrowheads="1"/>
          </p:cNvSpPr>
          <p:nvPr/>
        </p:nvSpPr>
        <p:spPr bwMode="auto">
          <a:xfrm>
            <a:off x="1058864" y="2143125"/>
            <a:ext cx="7413625" cy="4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Decide if all logical values in a list are true:</a:t>
            </a:r>
          </a:p>
        </p:txBody>
      </p:sp>
      <p:sp>
        <p:nvSpPr>
          <p:cNvPr id="357394" name="Text Box 18"/>
          <p:cNvSpPr txBox="1">
            <a:spLocks noChangeArrowheads="1"/>
          </p:cNvSpPr>
          <p:nvPr/>
        </p:nvSpPr>
        <p:spPr bwMode="auto">
          <a:xfrm>
            <a:off x="1973264" y="4300538"/>
            <a:ext cx="4197333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concat :: [[a]]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[a]</a:t>
            </a:r>
          </a:p>
        </p:txBody>
      </p:sp>
      <p:sp>
        <p:nvSpPr>
          <p:cNvPr id="33800" name="Rectangle 19"/>
          <p:cNvSpPr>
            <a:spLocks noChangeArrowheads="1"/>
          </p:cNvSpPr>
          <p:nvPr/>
        </p:nvSpPr>
        <p:spPr bwMode="auto">
          <a:xfrm>
            <a:off x="1058863" y="3555206"/>
            <a:ext cx="7993062" cy="4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 smtClean="0">
                <a:latin typeface="Tahoma"/>
                <a:cs typeface="Tahoma"/>
              </a:rPr>
              <a:t>Concatenate </a:t>
            </a:r>
            <a:r>
              <a:rPr kumimoji="1" lang="en-US" sz="2400" dirty="0">
                <a:latin typeface="Tahoma"/>
                <a:cs typeface="Tahoma"/>
              </a:rPr>
              <a:t>a list of lists:</a:t>
            </a:r>
          </a:p>
        </p:txBody>
      </p:sp>
    </p:spTree>
    <p:extLst>
      <p:ext uri="{BB962C8B-B14F-4D97-AF65-F5344CB8AC3E}">
        <p14:creationId xmlns:p14="http://schemas.microsoft.com/office/powerpoint/2010/main" val="390933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609178-3584-BA4E-B741-A6643A53112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Introduction</a:t>
            </a:r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387350" y="1140649"/>
            <a:ext cx="83708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As we have seen, many functions can naturally be defined in terms of other functions.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1581150" y="2293330"/>
            <a:ext cx="5377193" cy="966418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factorial  :: Int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Int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factorial n = product [1..n]</a:t>
            </a:r>
          </a:p>
        </p:txBody>
      </p:sp>
      <p:sp>
        <p:nvSpPr>
          <p:cNvPr id="281621" name="AutoShape 21"/>
          <p:cNvSpPr>
            <a:spLocks noChangeArrowheads="1"/>
          </p:cNvSpPr>
          <p:nvPr/>
        </p:nvSpPr>
        <p:spPr bwMode="auto">
          <a:xfrm>
            <a:off x="709613" y="3800356"/>
            <a:ext cx="7224712" cy="919401"/>
          </a:xfrm>
          <a:prstGeom prst="wedgeRoundRectCallout">
            <a:avLst>
              <a:gd name="adj1" fmla="val -22597"/>
              <a:gd name="adj2" fmla="val -9332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dirty="0">
                <a:latin typeface="Tahoma"/>
                <a:cs typeface="Tahoma"/>
              </a:rPr>
              <a:t>factorial maps any integer n to the product of the integers between 1 and n.</a:t>
            </a:r>
          </a:p>
        </p:txBody>
      </p:sp>
    </p:spTree>
    <p:extLst>
      <p:ext uri="{BB962C8B-B14F-4D97-AF65-F5344CB8AC3E}">
        <p14:creationId xmlns:p14="http://schemas.microsoft.com/office/powerpoint/2010/main" val="3953090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ADD611-7310-8F49-B8F1-A6C9DDBD51B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59429" name="Text Box 5"/>
          <p:cNvSpPr txBox="1">
            <a:spLocks noChangeArrowheads="1"/>
          </p:cNvSpPr>
          <p:nvPr/>
        </p:nvSpPr>
        <p:spPr bwMode="auto">
          <a:xfrm>
            <a:off x="1973264" y="2792016"/>
            <a:ext cx="4315604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(!!) :: [a]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Int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a</a:t>
            </a:r>
          </a:p>
        </p:txBody>
      </p:sp>
      <p:sp>
        <p:nvSpPr>
          <p:cNvPr id="34819" name="Rectangle 6"/>
          <p:cNvSpPr>
            <a:spLocks noChangeArrowheads="1"/>
          </p:cNvSpPr>
          <p:nvPr/>
        </p:nvSpPr>
        <p:spPr bwMode="auto">
          <a:xfrm>
            <a:off x="1017588" y="2043113"/>
            <a:ext cx="7993062" cy="4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Select the nth element of a list:</a:t>
            </a: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1973263" y="4212431"/>
            <a:ext cx="5917455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elem :: Eq a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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a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[a]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Bool</a:t>
            </a:r>
          </a:p>
        </p:txBody>
      </p:sp>
      <p:sp>
        <p:nvSpPr>
          <p:cNvPr id="34821" name="Rectangle 8"/>
          <p:cNvSpPr>
            <a:spLocks noChangeArrowheads="1"/>
          </p:cNvSpPr>
          <p:nvPr/>
        </p:nvSpPr>
        <p:spPr bwMode="auto">
          <a:xfrm>
            <a:off x="1017588" y="3463529"/>
            <a:ext cx="7993062" cy="42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Decide if a value is an element of a list:</a:t>
            </a:r>
          </a:p>
        </p:txBody>
      </p:sp>
      <p:sp>
        <p:nvSpPr>
          <p:cNvPr id="359434" name="Text Box 10"/>
          <p:cNvSpPr txBox="1">
            <a:spLocks noChangeArrowheads="1"/>
          </p:cNvSpPr>
          <p:nvPr/>
        </p:nvSpPr>
        <p:spPr bwMode="auto">
          <a:xfrm>
            <a:off x="1973264" y="1371600"/>
            <a:ext cx="5242841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replicate :: Int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a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[a]</a:t>
            </a:r>
          </a:p>
        </p:txBody>
      </p:sp>
      <p:sp>
        <p:nvSpPr>
          <p:cNvPr id="34823" name="Rectangle 11"/>
          <p:cNvSpPr>
            <a:spLocks noChangeArrowheads="1"/>
          </p:cNvSpPr>
          <p:nvPr/>
        </p:nvSpPr>
        <p:spPr bwMode="auto">
          <a:xfrm>
            <a:off x="1017588" y="622698"/>
            <a:ext cx="7993062" cy="42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>
                <a:latin typeface="Tahoma"/>
                <a:cs typeface="Tahoma"/>
              </a:rPr>
              <a:t>Produce a list with n identical elements:</a:t>
            </a:r>
          </a:p>
        </p:txBody>
      </p:sp>
    </p:spTree>
    <p:extLst>
      <p:ext uri="{BB962C8B-B14F-4D97-AF65-F5344CB8AC3E}">
        <p14:creationId xmlns:p14="http://schemas.microsoft.com/office/powerpoint/2010/main" val="2585580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3BF6B5-83FA-0D46-9530-9B7FC59DAE4E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04130" name="Text Box 2"/>
          <p:cNvSpPr txBox="1">
            <a:spLocks noChangeArrowheads="1"/>
          </p:cNvSpPr>
          <p:nvPr/>
        </p:nvSpPr>
        <p:spPr bwMode="auto">
          <a:xfrm>
            <a:off x="385291" y="298401"/>
            <a:ext cx="5883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400" dirty="0" smtClean="0">
                <a:solidFill>
                  <a:schemeClr val="accent2"/>
                </a:solidFill>
                <a:latin typeface="Tahoma"/>
                <a:cs typeface="Tahoma"/>
              </a:rPr>
              <a:t>(2)</a:t>
            </a:r>
            <a:endParaRPr lang="en-US" sz="2400" dirty="0">
              <a:solidFill>
                <a:schemeClr val="accent2"/>
              </a:solidFill>
              <a:latin typeface="Tahoma"/>
              <a:cs typeface="Tahoma"/>
            </a:endParaRPr>
          </a:p>
        </p:txBody>
      </p:sp>
      <p:sp>
        <p:nvSpPr>
          <p:cNvPr id="304135" name="Text Box 7"/>
          <p:cNvSpPr txBox="1">
            <a:spLocks noChangeArrowheads="1"/>
          </p:cNvSpPr>
          <p:nvPr/>
        </p:nvSpPr>
        <p:spPr bwMode="auto">
          <a:xfrm>
            <a:off x="1057275" y="298401"/>
            <a:ext cx="3816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Define a recursive function</a:t>
            </a:r>
          </a:p>
        </p:txBody>
      </p:sp>
      <p:sp>
        <p:nvSpPr>
          <p:cNvPr id="304136" name="Text Box 8"/>
          <p:cNvSpPr txBox="1">
            <a:spLocks noChangeArrowheads="1"/>
          </p:cNvSpPr>
          <p:nvPr/>
        </p:nvSpPr>
        <p:spPr bwMode="auto">
          <a:xfrm>
            <a:off x="1842646" y="1184822"/>
            <a:ext cx="5984631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merge :: [Int]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[Int]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[Int]</a:t>
            </a:r>
          </a:p>
        </p:txBody>
      </p:sp>
      <p:sp>
        <p:nvSpPr>
          <p:cNvPr id="304137" name="Text Box 9"/>
          <p:cNvSpPr txBox="1">
            <a:spLocks noChangeArrowheads="1"/>
          </p:cNvSpPr>
          <p:nvPr/>
        </p:nvSpPr>
        <p:spPr bwMode="auto">
          <a:xfrm>
            <a:off x="1057275" y="2046714"/>
            <a:ext cx="77533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that merges two sorted lists of integers to give a single sorted list.  For example:</a:t>
            </a:r>
          </a:p>
        </p:txBody>
      </p:sp>
      <p:sp>
        <p:nvSpPr>
          <p:cNvPr id="304138" name="Text Box 10"/>
          <p:cNvSpPr txBox="1">
            <a:spLocks noChangeArrowheads="1"/>
          </p:cNvSpPr>
          <p:nvPr/>
        </p:nvSpPr>
        <p:spPr bwMode="auto">
          <a:xfrm>
            <a:off x="1887538" y="3171207"/>
            <a:ext cx="4449956" cy="130497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&gt; merge [2,5,6] [1,3,4]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[1,2,3,4,5,6]</a:t>
            </a:r>
          </a:p>
        </p:txBody>
      </p:sp>
    </p:spTree>
    <p:extLst>
      <p:ext uri="{BB962C8B-B14F-4D97-AF65-F5344CB8AC3E}">
        <p14:creationId xmlns:p14="http://schemas.microsoft.com/office/powerpoint/2010/main" val="252117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842C1-50B8-2244-AC9A-BA4C6E8E6AED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31778" name="Text Box 2"/>
          <p:cNvSpPr txBox="1">
            <a:spLocks noChangeArrowheads="1"/>
          </p:cNvSpPr>
          <p:nvPr/>
        </p:nvSpPr>
        <p:spPr bwMode="auto">
          <a:xfrm>
            <a:off x="385291" y="294829"/>
            <a:ext cx="5883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accent2"/>
                </a:solidFill>
                <a:latin typeface="Tahoma"/>
                <a:cs typeface="Tahoma"/>
              </a:rPr>
              <a:t>(3)</a:t>
            </a:r>
          </a:p>
        </p:txBody>
      </p:sp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1071564" y="294829"/>
            <a:ext cx="75580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Define a recursive function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182688" y="3117056"/>
            <a:ext cx="7523162" cy="167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Lists of length </a:t>
            </a:r>
            <a:r>
              <a:rPr kumimoji="1" lang="en-US" sz="2400" dirty="0">
                <a:latin typeface="Tahoma"/>
                <a:cs typeface="Tahoma"/>
                <a:sym typeface="Symbol" charset="0"/>
              </a:rPr>
              <a:t></a:t>
            </a:r>
            <a:r>
              <a:rPr kumimoji="1" lang="en-US" sz="2400" dirty="0">
                <a:latin typeface="Tahoma"/>
                <a:cs typeface="Tahoma"/>
              </a:rPr>
              <a:t> 1 are already sorted;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Other lists can be sorted by sorting the two halves and merging the resulting lists. 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1839914" y="1108622"/>
            <a:ext cx="4382780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msort :: [Int]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[Int]</a:t>
            </a:r>
          </a:p>
        </p:txBody>
      </p:sp>
      <p:sp>
        <p:nvSpPr>
          <p:cNvPr id="331782" name="Text Box 6"/>
          <p:cNvSpPr txBox="1">
            <a:spLocks noChangeArrowheads="1"/>
          </p:cNvSpPr>
          <p:nvPr/>
        </p:nvSpPr>
        <p:spPr bwMode="auto">
          <a:xfrm>
            <a:off x="1071564" y="1897886"/>
            <a:ext cx="7477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that implements </a:t>
            </a:r>
            <a:r>
              <a:rPr lang="en-US" sz="2400" u="sng" dirty="0">
                <a:latin typeface="Tahoma"/>
                <a:cs typeface="Tahoma"/>
              </a:rPr>
              <a:t>merge sort</a:t>
            </a:r>
            <a:r>
              <a:rPr lang="en-US" sz="2400" dirty="0">
                <a:latin typeface="Tahoma"/>
                <a:cs typeface="Tahoma"/>
              </a:rPr>
              <a:t>, which can be specified by the following two rules:</a:t>
            </a:r>
          </a:p>
        </p:txBody>
      </p:sp>
    </p:spTree>
    <p:extLst>
      <p:ext uri="{BB962C8B-B14F-4D97-AF65-F5344CB8AC3E}">
        <p14:creationId xmlns:p14="http://schemas.microsoft.com/office/powerpoint/2010/main" val="3805740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Happy </a:t>
            </a:r>
            <a:r>
              <a:rPr lang="nl-NL" smtClean="0"/>
              <a:t>Hacking!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B841D3-59B0-4445-B8A3-990D59916581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330201" y="251015"/>
            <a:ext cx="83915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Expressions are </a:t>
            </a:r>
            <a:r>
              <a:rPr lang="en-US" sz="2400" u="sng" dirty="0">
                <a:latin typeface="Tahoma"/>
                <a:cs typeface="Tahoma"/>
              </a:rPr>
              <a:t>evaluated</a:t>
            </a:r>
            <a:r>
              <a:rPr lang="en-US" sz="2400" dirty="0">
                <a:latin typeface="Tahoma"/>
                <a:cs typeface="Tahoma"/>
              </a:rPr>
              <a:t> by a stepwise process of applying functions to their arguments.</a:t>
            </a:r>
          </a:p>
          <a:p>
            <a:pPr>
              <a:defRPr/>
            </a:pPr>
            <a:endParaRPr lang="en-US" sz="2400" dirty="0">
              <a:latin typeface="Tahoma"/>
              <a:cs typeface="Tahoma"/>
            </a:endParaRPr>
          </a:p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1595438" y="2022337"/>
            <a:ext cx="2224587" cy="43088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factorial 4</a:t>
            </a:r>
          </a:p>
        </p:txBody>
      </p:sp>
      <p:grpSp>
        <p:nvGrpSpPr>
          <p:cNvPr id="322573" name="Group 13"/>
          <p:cNvGrpSpPr>
            <a:grpSpLocks/>
          </p:cNvGrpSpPr>
          <p:nvPr/>
        </p:nvGrpSpPr>
        <p:grpSpPr bwMode="auto">
          <a:xfrm>
            <a:off x="1127126" y="2330055"/>
            <a:ext cx="3249613" cy="722710"/>
            <a:chOff x="710" y="1957"/>
            <a:chExt cx="2047" cy="607"/>
          </a:xfrm>
        </p:grpSpPr>
        <p:sp>
          <p:nvSpPr>
            <p:cNvPr id="322564" name="Text Box 4"/>
            <p:cNvSpPr txBox="1">
              <a:spLocks noChangeArrowheads="1"/>
            </p:cNvSpPr>
            <p:nvPr/>
          </p:nvSpPr>
          <p:spPr bwMode="auto">
            <a:xfrm>
              <a:off x="1005" y="2202"/>
              <a:ext cx="1752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product [1..4]</a:t>
              </a:r>
            </a:p>
          </p:txBody>
        </p:sp>
        <p:sp>
          <p:nvSpPr>
            <p:cNvPr id="322568" name="Text Box 8"/>
            <p:cNvSpPr txBox="1">
              <a:spLocks noChangeArrowheads="1"/>
            </p:cNvSpPr>
            <p:nvPr/>
          </p:nvSpPr>
          <p:spPr bwMode="auto">
            <a:xfrm>
              <a:off x="710" y="1957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22574" name="Group 14"/>
          <p:cNvGrpSpPr>
            <a:grpSpLocks/>
          </p:cNvGrpSpPr>
          <p:nvPr/>
        </p:nvGrpSpPr>
        <p:grpSpPr bwMode="auto">
          <a:xfrm>
            <a:off x="1127126" y="2931320"/>
            <a:ext cx="3805238" cy="721520"/>
            <a:chOff x="710" y="2462"/>
            <a:chExt cx="2397" cy="606"/>
          </a:xfrm>
        </p:grpSpPr>
        <p:sp>
          <p:nvSpPr>
            <p:cNvPr id="322565" name="Text Box 5"/>
            <p:cNvSpPr txBox="1">
              <a:spLocks noChangeArrowheads="1"/>
            </p:cNvSpPr>
            <p:nvPr/>
          </p:nvSpPr>
          <p:spPr bwMode="auto">
            <a:xfrm>
              <a:off x="1005" y="2706"/>
              <a:ext cx="2102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product [1,2,3,4]</a:t>
              </a:r>
            </a:p>
          </p:txBody>
        </p:sp>
        <p:sp>
          <p:nvSpPr>
            <p:cNvPr id="322569" name="Text Box 9"/>
            <p:cNvSpPr txBox="1">
              <a:spLocks noChangeArrowheads="1"/>
            </p:cNvSpPr>
            <p:nvPr/>
          </p:nvSpPr>
          <p:spPr bwMode="auto">
            <a:xfrm>
              <a:off x="710" y="2462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22575" name="Group 15"/>
          <p:cNvGrpSpPr>
            <a:grpSpLocks/>
          </p:cNvGrpSpPr>
          <p:nvPr/>
        </p:nvGrpSpPr>
        <p:grpSpPr bwMode="auto">
          <a:xfrm>
            <a:off x="1127126" y="3533778"/>
            <a:ext cx="1951038" cy="717947"/>
            <a:chOff x="710" y="2968"/>
            <a:chExt cx="1229" cy="603"/>
          </a:xfrm>
        </p:grpSpPr>
        <p:sp>
          <p:nvSpPr>
            <p:cNvPr id="322566" name="Text Box 6"/>
            <p:cNvSpPr txBox="1">
              <a:spLocks noChangeArrowheads="1"/>
            </p:cNvSpPr>
            <p:nvPr/>
          </p:nvSpPr>
          <p:spPr bwMode="auto">
            <a:xfrm>
              <a:off x="1005" y="3209"/>
              <a:ext cx="934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1*2*3*4</a:t>
              </a:r>
            </a:p>
          </p:txBody>
        </p:sp>
        <p:sp>
          <p:nvSpPr>
            <p:cNvPr id="322570" name="Text Box 10"/>
            <p:cNvSpPr txBox="1">
              <a:spLocks noChangeArrowheads="1"/>
            </p:cNvSpPr>
            <p:nvPr/>
          </p:nvSpPr>
          <p:spPr bwMode="auto">
            <a:xfrm>
              <a:off x="710" y="2968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22576" name="Group 16"/>
          <p:cNvGrpSpPr>
            <a:grpSpLocks/>
          </p:cNvGrpSpPr>
          <p:nvPr/>
        </p:nvGrpSpPr>
        <p:grpSpPr bwMode="auto">
          <a:xfrm>
            <a:off x="1127126" y="4136233"/>
            <a:ext cx="1023938" cy="715566"/>
            <a:chOff x="710" y="3474"/>
            <a:chExt cx="645" cy="601"/>
          </a:xfrm>
        </p:grpSpPr>
        <p:sp>
          <p:nvSpPr>
            <p:cNvPr id="322567" name="Text Box 7"/>
            <p:cNvSpPr txBox="1">
              <a:spLocks noChangeArrowheads="1"/>
            </p:cNvSpPr>
            <p:nvPr/>
          </p:nvSpPr>
          <p:spPr bwMode="auto">
            <a:xfrm>
              <a:off x="1005" y="3713"/>
              <a:ext cx="350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24</a:t>
              </a:r>
            </a:p>
          </p:txBody>
        </p:sp>
        <p:sp>
          <p:nvSpPr>
            <p:cNvPr id="322571" name="Text Box 11"/>
            <p:cNvSpPr txBox="1">
              <a:spLocks noChangeArrowheads="1"/>
            </p:cNvSpPr>
            <p:nvPr/>
          </p:nvSpPr>
          <p:spPr bwMode="auto">
            <a:xfrm>
              <a:off x="710" y="3474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20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3C67DC-98D3-E34A-A806-2347CC18695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Recursive Functions</a:t>
            </a:r>
          </a:p>
        </p:txBody>
      </p:sp>
      <p:sp>
        <p:nvSpPr>
          <p:cNvPr id="284675" name="Text Box 3"/>
          <p:cNvSpPr txBox="1">
            <a:spLocks noChangeArrowheads="1"/>
          </p:cNvSpPr>
          <p:nvPr/>
        </p:nvSpPr>
        <p:spPr bwMode="auto">
          <a:xfrm>
            <a:off x="401638" y="1163270"/>
            <a:ext cx="84518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In Haskell, functions can also be defined in terms of themselves.  Such functions are called </a:t>
            </a:r>
            <a:r>
              <a:rPr lang="en-US" sz="2400" u="sng" dirty="0">
                <a:latin typeface="Tahoma"/>
                <a:cs typeface="Tahoma"/>
              </a:rPr>
              <a:t>recursive</a:t>
            </a:r>
            <a:r>
              <a:rPr lang="en-US" sz="2400" dirty="0">
                <a:latin typeface="Tahoma"/>
                <a:cs typeface="Tahoma"/>
              </a:rPr>
              <a:t>.</a:t>
            </a:r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1096963" y="2211176"/>
            <a:ext cx="6304430" cy="96641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factorial 0 = 1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factorial n = n * factorial (n-1)</a:t>
            </a:r>
          </a:p>
        </p:txBody>
      </p:sp>
      <p:sp>
        <p:nvSpPr>
          <p:cNvPr id="284677" name="AutoShape 5"/>
          <p:cNvSpPr>
            <a:spLocks noChangeArrowheads="1"/>
          </p:cNvSpPr>
          <p:nvPr/>
        </p:nvSpPr>
        <p:spPr bwMode="auto">
          <a:xfrm>
            <a:off x="1219201" y="3636384"/>
            <a:ext cx="6143625" cy="1328023"/>
          </a:xfrm>
          <a:prstGeom prst="wedgeRoundRectCallout">
            <a:avLst>
              <a:gd name="adj1" fmla="val -23731"/>
              <a:gd name="adj2" fmla="val -7581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dirty="0">
                <a:latin typeface="Tahoma"/>
                <a:cs typeface="Tahoma"/>
              </a:rPr>
              <a:t>factorial maps 0 to 1, and any other integer to the product of itself and the factorial of its predecessor.</a:t>
            </a:r>
          </a:p>
        </p:txBody>
      </p:sp>
    </p:spTree>
    <p:extLst>
      <p:ext uri="{BB962C8B-B14F-4D97-AF65-F5344CB8AC3E}">
        <p14:creationId xmlns:p14="http://schemas.microsoft.com/office/powerpoint/2010/main" val="2465319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FAB8B-85A8-7E40-AB11-B2861623C5E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85698" name="Text Box 2"/>
          <p:cNvSpPr txBox="1">
            <a:spLocks noChangeArrowheads="1"/>
          </p:cNvSpPr>
          <p:nvPr/>
        </p:nvSpPr>
        <p:spPr bwMode="auto">
          <a:xfrm>
            <a:off x="339725" y="307926"/>
            <a:ext cx="19579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1806575" y="911484"/>
            <a:ext cx="2224587" cy="43088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factorial 3</a:t>
            </a:r>
          </a:p>
        </p:txBody>
      </p:sp>
      <p:grpSp>
        <p:nvGrpSpPr>
          <p:cNvPr id="285715" name="Group 19"/>
          <p:cNvGrpSpPr>
            <a:grpSpLocks/>
          </p:cNvGrpSpPr>
          <p:nvPr/>
        </p:nvGrpSpPr>
        <p:grpSpPr bwMode="auto">
          <a:xfrm>
            <a:off x="1308101" y="1181101"/>
            <a:ext cx="3465512" cy="659607"/>
            <a:chOff x="824" y="992"/>
            <a:chExt cx="2183" cy="554"/>
          </a:xfrm>
        </p:grpSpPr>
        <p:sp>
          <p:nvSpPr>
            <p:cNvPr id="285701" name="Text Box 5"/>
            <p:cNvSpPr txBox="1">
              <a:spLocks noChangeArrowheads="1"/>
            </p:cNvSpPr>
            <p:nvPr/>
          </p:nvSpPr>
          <p:spPr bwMode="auto">
            <a:xfrm>
              <a:off x="1138" y="1184"/>
              <a:ext cx="1869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3 * factorial 2</a:t>
              </a:r>
            </a:p>
          </p:txBody>
        </p:sp>
        <p:sp>
          <p:nvSpPr>
            <p:cNvPr id="285705" name="Text Box 9"/>
            <p:cNvSpPr txBox="1">
              <a:spLocks noChangeArrowheads="1"/>
            </p:cNvSpPr>
            <p:nvPr/>
          </p:nvSpPr>
          <p:spPr bwMode="auto">
            <a:xfrm>
              <a:off x="824" y="992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285716" name="Group 20"/>
          <p:cNvGrpSpPr>
            <a:grpSpLocks/>
          </p:cNvGrpSpPr>
          <p:nvPr/>
        </p:nvGrpSpPr>
        <p:grpSpPr bwMode="auto">
          <a:xfrm>
            <a:off x="1308101" y="1678783"/>
            <a:ext cx="4576762" cy="660797"/>
            <a:chOff x="824" y="1410"/>
            <a:chExt cx="2883" cy="555"/>
          </a:xfrm>
        </p:grpSpPr>
        <p:sp>
          <p:nvSpPr>
            <p:cNvPr id="285702" name="Text Box 6"/>
            <p:cNvSpPr txBox="1">
              <a:spLocks noChangeArrowheads="1"/>
            </p:cNvSpPr>
            <p:nvPr/>
          </p:nvSpPr>
          <p:spPr bwMode="auto">
            <a:xfrm>
              <a:off x="1138" y="1603"/>
              <a:ext cx="2569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3 * (2 * factorial 1)</a:t>
              </a:r>
            </a:p>
          </p:txBody>
        </p:sp>
        <p:sp>
          <p:nvSpPr>
            <p:cNvPr id="285706" name="Text Box 10"/>
            <p:cNvSpPr txBox="1">
              <a:spLocks noChangeArrowheads="1"/>
            </p:cNvSpPr>
            <p:nvPr/>
          </p:nvSpPr>
          <p:spPr bwMode="auto">
            <a:xfrm>
              <a:off x="824" y="1410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285717" name="Group 21"/>
          <p:cNvGrpSpPr>
            <a:grpSpLocks/>
          </p:cNvGrpSpPr>
          <p:nvPr/>
        </p:nvGrpSpPr>
        <p:grpSpPr bwMode="auto">
          <a:xfrm>
            <a:off x="1308101" y="2176464"/>
            <a:ext cx="5689600" cy="660797"/>
            <a:chOff x="824" y="1828"/>
            <a:chExt cx="3584" cy="555"/>
          </a:xfrm>
        </p:grpSpPr>
        <p:sp>
          <p:nvSpPr>
            <p:cNvPr id="285703" name="Text Box 7"/>
            <p:cNvSpPr txBox="1">
              <a:spLocks noChangeArrowheads="1"/>
            </p:cNvSpPr>
            <p:nvPr/>
          </p:nvSpPr>
          <p:spPr bwMode="auto">
            <a:xfrm>
              <a:off x="1138" y="2021"/>
              <a:ext cx="3270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3 * (2 * (1 * factorial 0))</a:t>
              </a:r>
            </a:p>
          </p:txBody>
        </p:sp>
        <p:sp>
          <p:nvSpPr>
            <p:cNvPr id="285707" name="Text Box 11"/>
            <p:cNvSpPr txBox="1">
              <a:spLocks noChangeArrowheads="1"/>
            </p:cNvSpPr>
            <p:nvPr/>
          </p:nvSpPr>
          <p:spPr bwMode="auto">
            <a:xfrm>
              <a:off x="824" y="1828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285718" name="Group 22"/>
          <p:cNvGrpSpPr>
            <a:grpSpLocks/>
          </p:cNvGrpSpPr>
          <p:nvPr/>
        </p:nvGrpSpPr>
        <p:grpSpPr bwMode="auto">
          <a:xfrm>
            <a:off x="1308101" y="2674145"/>
            <a:ext cx="3835400" cy="661988"/>
            <a:chOff x="824" y="2246"/>
            <a:chExt cx="2416" cy="556"/>
          </a:xfrm>
        </p:grpSpPr>
        <p:sp>
          <p:nvSpPr>
            <p:cNvPr id="285704" name="Text Box 8"/>
            <p:cNvSpPr txBox="1">
              <a:spLocks noChangeArrowheads="1"/>
            </p:cNvSpPr>
            <p:nvPr/>
          </p:nvSpPr>
          <p:spPr bwMode="auto">
            <a:xfrm>
              <a:off x="1138" y="2440"/>
              <a:ext cx="2102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3 * (2 * (1 * 1))</a:t>
              </a:r>
            </a:p>
          </p:txBody>
        </p:sp>
        <p:sp>
          <p:nvSpPr>
            <p:cNvPr id="285708" name="Text Box 12"/>
            <p:cNvSpPr txBox="1">
              <a:spLocks noChangeArrowheads="1"/>
            </p:cNvSpPr>
            <p:nvPr/>
          </p:nvSpPr>
          <p:spPr bwMode="auto">
            <a:xfrm>
              <a:off x="824" y="2246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285719" name="Group 23"/>
          <p:cNvGrpSpPr>
            <a:grpSpLocks/>
          </p:cNvGrpSpPr>
          <p:nvPr/>
        </p:nvGrpSpPr>
        <p:grpSpPr bwMode="auto">
          <a:xfrm>
            <a:off x="1308101" y="3171828"/>
            <a:ext cx="2722562" cy="661988"/>
            <a:chOff x="824" y="2664"/>
            <a:chExt cx="1715" cy="556"/>
          </a:xfrm>
        </p:grpSpPr>
        <p:sp>
          <p:nvSpPr>
            <p:cNvPr id="285709" name="Text Box 13"/>
            <p:cNvSpPr txBox="1">
              <a:spLocks noChangeArrowheads="1"/>
            </p:cNvSpPr>
            <p:nvPr/>
          </p:nvSpPr>
          <p:spPr bwMode="auto">
            <a:xfrm>
              <a:off x="1138" y="2858"/>
              <a:ext cx="1401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3 * (2 * 1)</a:t>
              </a:r>
            </a:p>
          </p:txBody>
        </p:sp>
        <p:sp>
          <p:nvSpPr>
            <p:cNvPr id="285711" name="Text Box 15"/>
            <p:cNvSpPr txBox="1">
              <a:spLocks noChangeArrowheads="1"/>
            </p:cNvSpPr>
            <p:nvPr/>
          </p:nvSpPr>
          <p:spPr bwMode="auto">
            <a:xfrm>
              <a:off x="824" y="2664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285721" name="Group 25"/>
          <p:cNvGrpSpPr>
            <a:grpSpLocks/>
          </p:cNvGrpSpPr>
          <p:nvPr/>
        </p:nvGrpSpPr>
        <p:grpSpPr bwMode="auto">
          <a:xfrm>
            <a:off x="1308102" y="4167189"/>
            <a:ext cx="868363" cy="664370"/>
            <a:chOff x="824" y="3500"/>
            <a:chExt cx="547" cy="558"/>
          </a:xfrm>
        </p:grpSpPr>
        <p:sp>
          <p:nvSpPr>
            <p:cNvPr id="285712" name="Text Box 16"/>
            <p:cNvSpPr txBox="1">
              <a:spLocks noChangeArrowheads="1"/>
            </p:cNvSpPr>
            <p:nvPr/>
          </p:nvSpPr>
          <p:spPr bwMode="auto">
            <a:xfrm>
              <a:off x="824" y="3500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  <p:sp>
          <p:nvSpPr>
            <p:cNvPr id="285713" name="Text Box 17"/>
            <p:cNvSpPr txBox="1">
              <a:spLocks noChangeArrowheads="1"/>
            </p:cNvSpPr>
            <p:nvPr/>
          </p:nvSpPr>
          <p:spPr bwMode="auto">
            <a:xfrm>
              <a:off x="1138" y="3696"/>
              <a:ext cx="233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6</a:t>
              </a:r>
            </a:p>
          </p:txBody>
        </p:sp>
      </p:grpSp>
      <p:grpSp>
        <p:nvGrpSpPr>
          <p:cNvPr id="285720" name="Group 24"/>
          <p:cNvGrpSpPr>
            <a:grpSpLocks/>
          </p:cNvGrpSpPr>
          <p:nvPr/>
        </p:nvGrpSpPr>
        <p:grpSpPr bwMode="auto">
          <a:xfrm>
            <a:off x="1308101" y="3669508"/>
            <a:ext cx="1609725" cy="663179"/>
            <a:chOff x="824" y="3082"/>
            <a:chExt cx="1014" cy="557"/>
          </a:xfrm>
        </p:grpSpPr>
        <p:sp>
          <p:nvSpPr>
            <p:cNvPr id="285710" name="Text Box 14"/>
            <p:cNvSpPr txBox="1">
              <a:spLocks noChangeArrowheads="1"/>
            </p:cNvSpPr>
            <p:nvPr/>
          </p:nvSpPr>
          <p:spPr bwMode="auto">
            <a:xfrm>
              <a:off x="1138" y="3277"/>
              <a:ext cx="700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3 * 2</a:t>
              </a:r>
            </a:p>
          </p:txBody>
        </p:sp>
        <p:sp>
          <p:nvSpPr>
            <p:cNvPr id="285714" name="Text Box 18"/>
            <p:cNvSpPr txBox="1">
              <a:spLocks noChangeArrowheads="1"/>
            </p:cNvSpPr>
            <p:nvPr/>
          </p:nvSpPr>
          <p:spPr bwMode="auto">
            <a:xfrm>
              <a:off x="824" y="3082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075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8DAD1A-CEAC-7C47-A1FA-2E8DB627CF8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93890" name="Text Box 2"/>
          <p:cNvSpPr txBox="1">
            <a:spLocks noChangeArrowheads="1"/>
          </p:cNvSpPr>
          <p:nvPr/>
        </p:nvSpPr>
        <p:spPr bwMode="auto">
          <a:xfrm>
            <a:off x="314325" y="328167"/>
            <a:ext cx="930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Note: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39738" y="967979"/>
            <a:ext cx="8178800" cy="209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factorial 0 = 1 is appropriate because 1 is the identity for multiplication: 1</a:t>
            </a:r>
            <a:r>
              <a:rPr lang="en-US" sz="2400" dirty="0">
                <a:latin typeface="Tahoma"/>
                <a:cs typeface="Tahoma"/>
              </a:rPr>
              <a:t>*</a:t>
            </a:r>
            <a:r>
              <a:rPr kumimoji="1" lang="en-US" sz="2400" dirty="0">
                <a:latin typeface="Tahoma"/>
                <a:cs typeface="Tahoma"/>
              </a:rPr>
              <a:t>x = x = x</a:t>
            </a:r>
            <a:r>
              <a:rPr lang="en-US" sz="2400" dirty="0">
                <a:latin typeface="Tahoma"/>
                <a:cs typeface="Tahoma"/>
              </a:rPr>
              <a:t>*</a:t>
            </a:r>
            <a:r>
              <a:rPr kumimoji="1" lang="en-US" sz="2400" dirty="0">
                <a:latin typeface="Tahoma"/>
                <a:cs typeface="Tahoma"/>
              </a:rPr>
              <a:t>1.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The recursive definition </a:t>
            </a:r>
            <a:r>
              <a:rPr kumimoji="1" lang="en-US" sz="2400" u="sng" dirty="0">
                <a:latin typeface="Tahoma"/>
                <a:cs typeface="Tahoma"/>
              </a:rPr>
              <a:t>diverges</a:t>
            </a:r>
            <a:r>
              <a:rPr kumimoji="1" lang="en-US" sz="2400" dirty="0">
                <a:latin typeface="Tahoma"/>
                <a:cs typeface="Tahoma"/>
              </a:rPr>
              <a:t> on integers </a:t>
            </a:r>
            <a:r>
              <a:rPr kumimoji="1" lang="en-US" sz="2400" dirty="0">
                <a:latin typeface="Tahoma"/>
                <a:cs typeface="Tahoma"/>
                <a:sym typeface="Symbol" charset="0"/>
              </a:rPr>
              <a:t></a:t>
            </a:r>
            <a:r>
              <a:rPr kumimoji="1" lang="en-US" sz="2400" dirty="0">
                <a:latin typeface="Tahoma"/>
                <a:cs typeface="Tahoma"/>
              </a:rPr>
              <a:t> 0 because the base case is never reached:</a:t>
            </a:r>
          </a:p>
        </p:txBody>
      </p:sp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1558925" y="3236450"/>
            <a:ext cx="4820851" cy="120032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&gt; factorial (-1)</a:t>
            </a:r>
          </a:p>
          <a:p>
            <a:pPr>
              <a:defRPr/>
            </a:pPr>
            <a:endParaRPr lang="en-US" sz="2400" dirty="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Exception: stack overflow</a:t>
            </a:r>
          </a:p>
        </p:txBody>
      </p:sp>
    </p:spTree>
    <p:extLst>
      <p:ext uri="{BB962C8B-B14F-4D97-AF65-F5344CB8AC3E}">
        <p14:creationId xmlns:p14="http://schemas.microsoft.com/office/powerpoint/2010/main" val="229595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4800600"/>
            <a:ext cx="609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D9DD575-FF9B-C14F-93E0-6FA9EC25C69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Why is Recursion Useful?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207294"/>
            <a:ext cx="8178800" cy="3214688"/>
          </a:xfrm>
        </p:spPr>
        <p:txBody>
          <a:bodyPr>
            <a:noAutofit/>
          </a:bodyPr>
          <a:lstStyle/>
          <a:p>
            <a:r>
              <a:rPr lang="en-US" dirty="0">
                <a:latin typeface="Tahoma" charset="0"/>
                <a:ea typeface="ＭＳ Ｐゴシック" charset="0"/>
              </a:rPr>
              <a:t>Some functions, such as factorial, are </a:t>
            </a:r>
            <a:r>
              <a:rPr lang="en-US" u="sng" dirty="0">
                <a:latin typeface="Tahoma" charset="0"/>
                <a:ea typeface="ＭＳ Ｐゴシック" charset="0"/>
              </a:rPr>
              <a:t>simpler</a:t>
            </a:r>
            <a:r>
              <a:rPr lang="en-US" dirty="0">
                <a:latin typeface="Tahoma" charset="0"/>
                <a:ea typeface="ＭＳ Ｐゴシック" charset="0"/>
              </a:rPr>
              <a:t> to define in terms of other functions.</a:t>
            </a:r>
          </a:p>
          <a:p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</a:rPr>
              <a:t>As we shall see, however, many functions can </a:t>
            </a:r>
            <a:r>
              <a:rPr lang="en-US" u="sng" dirty="0">
                <a:latin typeface="Tahoma" charset="0"/>
                <a:ea typeface="ＭＳ Ｐゴシック" charset="0"/>
              </a:rPr>
              <a:t>naturally</a:t>
            </a:r>
            <a:r>
              <a:rPr lang="en-US" dirty="0">
                <a:latin typeface="Tahoma" charset="0"/>
                <a:ea typeface="ＭＳ Ｐゴシック" charset="0"/>
              </a:rPr>
              <a:t> be defined in terms of themselves.</a:t>
            </a:r>
          </a:p>
          <a:p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</a:rPr>
              <a:t>Properties of functions defined using recursion can be proved using the simple but powerful mathematical technique of </a:t>
            </a:r>
            <a:r>
              <a:rPr lang="en-US" u="sng" dirty="0">
                <a:latin typeface="Tahoma" charset="0"/>
                <a:ea typeface="ＭＳ Ｐゴシック" charset="0"/>
              </a:rPr>
              <a:t>induction</a:t>
            </a:r>
            <a:r>
              <a:rPr lang="en-US" dirty="0">
                <a:latin typeface="Tahoma" charset="0"/>
                <a:ea typeface="ＭＳ Ｐゴシック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435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05FDCF-9E3F-F244-83EB-CC0CA16097E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2530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Recursion on Lists</a:t>
            </a:r>
          </a:p>
        </p:txBody>
      </p:sp>
      <p:sp>
        <p:nvSpPr>
          <p:cNvPr id="287751" name="Text Box 7"/>
          <p:cNvSpPr txBox="1">
            <a:spLocks noChangeArrowheads="1"/>
          </p:cNvSpPr>
          <p:nvPr/>
        </p:nvSpPr>
        <p:spPr bwMode="auto">
          <a:xfrm>
            <a:off x="420689" y="1157318"/>
            <a:ext cx="8296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Recursion is not restricted to numbers, but can also be used to define functions on </a:t>
            </a:r>
            <a:r>
              <a:rPr lang="en-US" sz="2400" u="sng" dirty="0">
                <a:latin typeface="Tahoma"/>
                <a:cs typeface="Tahoma"/>
              </a:rPr>
              <a:t>lists</a:t>
            </a:r>
            <a:r>
              <a:rPr lang="en-US" sz="2400" dirty="0">
                <a:latin typeface="Tahoma"/>
                <a:cs typeface="Tahoma"/>
              </a:rPr>
              <a:t>.</a:t>
            </a:r>
          </a:p>
        </p:txBody>
      </p:sp>
      <p:sp>
        <p:nvSpPr>
          <p:cNvPr id="287752" name="Text Box 8"/>
          <p:cNvSpPr txBox="1">
            <a:spLocks noChangeArrowheads="1"/>
          </p:cNvSpPr>
          <p:nvPr/>
        </p:nvSpPr>
        <p:spPr bwMode="auto">
          <a:xfrm>
            <a:off x="1355725" y="2147269"/>
            <a:ext cx="5933535" cy="130497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product       :: [Int]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Int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product []     = 1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product (n:ns) = n * product ns</a:t>
            </a:r>
          </a:p>
        </p:txBody>
      </p:sp>
      <p:sp>
        <p:nvSpPr>
          <p:cNvPr id="287753" name="AutoShape 9"/>
          <p:cNvSpPr>
            <a:spLocks noChangeArrowheads="1"/>
          </p:cNvSpPr>
          <p:nvPr/>
        </p:nvSpPr>
        <p:spPr bwMode="auto">
          <a:xfrm>
            <a:off x="1176338" y="3714998"/>
            <a:ext cx="6210300" cy="1328023"/>
          </a:xfrm>
          <a:prstGeom prst="wedgeRoundRectCallout">
            <a:avLst>
              <a:gd name="adj1" fmla="val -22213"/>
              <a:gd name="adj2" fmla="val -6600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dirty="0">
                <a:latin typeface="Tahoma"/>
                <a:cs typeface="Tahoma"/>
              </a:rPr>
              <a:t>product maps the empty list to 1, and any non-empty list to its head multiplied by the product of its tail.</a:t>
            </a:r>
          </a:p>
        </p:txBody>
      </p:sp>
    </p:spTree>
    <p:extLst>
      <p:ext uri="{BB962C8B-B14F-4D97-AF65-F5344CB8AC3E}">
        <p14:creationId xmlns:p14="http://schemas.microsoft.com/office/powerpoint/2010/main" val="2982271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E21C2C-BC79-2C4B-AE48-9958458322E6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89794" name="Text Box 2"/>
          <p:cNvSpPr txBox="1">
            <a:spLocks noChangeArrowheads="1"/>
          </p:cNvSpPr>
          <p:nvPr/>
        </p:nvSpPr>
        <p:spPr bwMode="auto">
          <a:xfrm>
            <a:off x="354014" y="326976"/>
            <a:ext cx="19579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1806575" y="1140084"/>
            <a:ext cx="2966377" cy="43088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product [2,3,4]</a:t>
            </a:r>
          </a:p>
        </p:txBody>
      </p:sp>
      <p:grpSp>
        <p:nvGrpSpPr>
          <p:cNvPr id="289811" name="Group 19"/>
          <p:cNvGrpSpPr>
            <a:grpSpLocks/>
          </p:cNvGrpSpPr>
          <p:nvPr/>
        </p:nvGrpSpPr>
        <p:grpSpPr bwMode="auto">
          <a:xfrm>
            <a:off x="1333501" y="1446611"/>
            <a:ext cx="3810000" cy="692944"/>
            <a:chOff x="840" y="1062"/>
            <a:chExt cx="2400" cy="582"/>
          </a:xfrm>
        </p:grpSpPr>
        <p:sp>
          <p:nvSpPr>
            <p:cNvPr id="289797" name="Text Box 5"/>
            <p:cNvSpPr txBox="1">
              <a:spLocks noChangeArrowheads="1"/>
            </p:cNvSpPr>
            <p:nvPr/>
          </p:nvSpPr>
          <p:spPr bwMode="auto">
            <a:xfrm>
              <a:off x="1138" y="1282"/>
              <a:ext cx="2102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2 * product [3,4]</a:t>
              </a:r>
            </a:p>
          </p:txBody>
        </p:sp>
        <p:sp>
          <p:nvSpPr>
            <p:cNvPr id="289801" name="Text Box 9"/>
            <p:cNvSpPr txBox="1">
              <a:spLocks noChangeArrowheads="1"/>
            </p:cNvSpPr>
            <p:nvPr/>
          </p:nvSpPr>
          <p:spPr bwMode="auto">
            <a:xfrm>
              <a:off x="840" y="1062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289812" name="Group 20"/>
          <p:cNvGrpSpPr>
            <a:grpSpLocks/>
          </p:cNvGrpSpPr>
          <p:nvPr/>
        </p:nvGrpSpPr>
        <p:grpSpPr bwMode="auto">
          <a:xfrm>
            <a:off x="1333501" y="2013348"/>
            <a:ext cx="4551362" cy="695325"/>
            <a:chOff x="840" y="1538"/>
            <a:chExt cx="2867" cy="584"/>
          </a:xfrm>
        </p:grpSpPr>
        <p:sp>
          <p:nvSpPr>
            <p:cNvPr id="289798" name="Text Box 6"/>
            <p:cNvSpPr txBox="1">
              <a:spLocks noChangeArrowheads="1"/>
            </p:cNvSpPr>
            <p:nvPr/>
          </p:nvSpPr>
          <p:spPr bwMode="auto">
            <a:xfrm>
              <a:off x="1138" y="1760"/>
              <a:ext cx="2569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2 * (3 * product [4])</a:t>
              </a:r>
            </a:p>
          </p:txBody>
        </p:sp>
        <p:sp>
          <p:nvSpPr>
            <p:cNvPr id="289802" name="Text Box 10"/>
            <p:cNvSpPr txBox="1">
              <a:spLocks noChangeArrowheads="1"/>
            </p:cNvSpPr>
            <p:nvPr/>
          </p:nvSpPr>
          <p:spPr bwMode="auto">
            <a:xfrm>
              <a:off x="840" y="1538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289813" name="Group 21"/>
          <p:cNvGrpSpPr>
            <a:grpSpLocks/>
          </p:cNvGrpSpPr>
          <p:nvPr/>
        </p:nvGrpSpPr>
        <p:grpSpPr bwMode="auto">
          <a:xfrm>
            <a:off x="1333501" y="2580086"/>
            <a:ext cx="5480050" cy="697706"/>
            <a:chOff x="840" y="2014"/>
            <a:chExt cx="3452" cy="586"/>
          </a:xfrm>
        </p:grpSpPr>
        <p:sp>
          <p:nvSpPr>
            <p:cNvPr id="289799" name="Text Box 7"/>
            <p:cNvSpPr txBox="1">
              <a:spLocks noChangeArrowheads="1"/>
            </p:cNvSpPr>
            <p:nvPr/>
          </p:nvSpPr>
          <p:spPr bwMode="auto">
            <a:xfrm>
              <a:off x="1138" y="2238"/>
              <a:ext cx="3154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2 * (3 * (4 * product []))</a:t>
              </a:r>
            </a:p>
          </p:txBody>
        </p:sp>
        <p:sp>
          <p:nvSpPr>
            <p:cNvPr id="289803" name="Text Box 11"/>
            <p:cNvSpPr txBox="1">
              <a:spLocks noChangeArrowheads="1"/>
            </p:cNvSpPr>
            <p:nvPr/>
          </p:nvSpPr>
          <p:spPr bwMode="auto">
            <a:xfrm>
              <a:off x="840" y="2014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289814" name="Group 22"/>
          <p:cNvGrpSpPr>
            <a:grpSpLocks/>
          </p:cNvGrpSpPr>
          <p:nvPr/>
        </p:nvGrpSpPr>
        <p:grpSpPr bwMode="auto">
          <a:xfrm>
            <a:off x="1333501" y="3146824"/>
            <a:ext cx="3810000" cy="700088"/>
            <a:chOff x="840" y="2490"/>
            <a:chExt cx="2400" cy="588"/>
          </a:xfrm>
        </p:grpSpPr>
        <p:sp>
          <p:nvSpPr>
            <p:cNvPr id="289800" name="Text Box 8"/>
            <p:cNvSpPr txBox="1">
              <a:spLocks noChangeArrowheads="1"/>
            </p:cNvSpPr>
            <p:nvPr/>
          </p:nvSpPr>
          <p:spPr bwMode="auto">
            <a:xfrm>
              <a:off x="1138" y="2716"/>
              <a:ext cx="2102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2 * (3 * (4 * 1))</a:t>
              </a:r>
            </a:p>
          </p:txBody>
        </p:sp>
        <p:sp>
          <p:nvSpPr>
            <p:cNvPr id="289804" name="Text Box 12"/>
            <p:cNvSpPr txBox="1">
              <a:spLocks noChangeArrowheads="1"/>
            </p:cNvSpPr>
            <p:nvPr/>
          </p:nvSpPr>
          <p:spPr bwMode="auto">
            <a:xfrm>
              <a:off x="840" y="2490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289815" name="Group 23"/>
          <p:cNvGrpSpPr>
            <a:grpSpLocks/>
          </p:cNvGrpSpPr>
          <p:nvPr/>
        </p:nvGrpSpPr>
        <p:grpSpPr bwMode="auto">
          <a:xfrm>
            <a:off x="1333501" y="3713562"/>
            <a:ext cx="1028700" cy="702469"/>
            <a:chOff x="840" y="2966"/>
            <a:chExt cx="648" cy="590"/>
          </a:xfrm>
        </p:grpSpPr>
        <p:sp>
          <p:nvSpPr>
            <p:cNvPr id="289805" name="Text Box 13"/>
            <p:cNvSpPr txBox="1">
              <a:spLocks noChangeArrowheads="1"/>
            </p:cNvSpPr>
            <p:nvPr/>
          </p:nvSpPr>
          <p:spPr bwMode="auto">
            <a:xfrm>
              <a:off x="1138" y="3194"/>
              <a:ext cx="350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24</a:t>
              </a:r>
            </a:p>
          </p:txBody>
        </p:sp>
        <p:sp>
          <p:nvSpPr>
            <p:cNvPr id="289807" name="Text Box 15"/>
            <p:cNvSpPr txBox="1">
              <a:spLocks noChangeArrowheads="1"/>
            </p:cNvSpPr>
            <p:nvPr/>
          </p:nvSpPr>
          <p:spPr bwMode="auto">
            <a:xfrm>
              <a:off x="840" y="2966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511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U_online_basis_19-03">
  <a:themeElements>
    <a:clrScheme name="Aangepast 7">
      <a:dk1>
        <a:srgbClr val="545454"/>
      </a:dk1>
      <a:lt1>
        <a:sysClr val="window" lastClr="FFFFFF"/>
      </a:lt1>
      <a:dk2>
        <a:srgbClr val="002B60"/>
      </a:dk2>
      <a:lt2>
        <a:srgbClr val="F0F0F0"/>
      </a:lt2>
      <a:accent1>
        <a:srgbClr val="A10058"/>
      </a:accent1>
      <a:accent2>
        <a:srgbClr val="66B010"/>
      </a:accent2>
      <a:accent3>
        <a:srgbClr val="ED9E0F"/>
      </a:accent3>
      <a:accent4>
        <a:srgbClr val="00A6D6"/>
      </a:accent4>
      <a:accent5>
        <a:srgbClr val="64C8E4"/>
      </a:accent5>
      <a:accent6>
        <a:srgbClr val="F2601C"/>
      </a:accent6>
      <a:hlink>
        <a:srgbClr val="4C1D7C"/>
      </a:hlink>
      <a:folHlink>
        <a:srgbClr val="00404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TU_online_basis_19-03.thmx</Template>
  <TotalTime>842</TotalTime>
  <Words>1360</Words>
  <Application>Microsoft Macintosh PowerPoint</Application>
  <PresentationFormat>On-screen Show (16:9)</PresentationFormat>
  <Paragraphs>202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TU_online_basis_19-03</vt:lpstr>
      <vt:lpstr>FP101x - Functional Programming</vt:lpstr>
      <vt:lpstr>Introduction</vt:lpstr>
      <vt:lpstr>PowerPoint Presentation</vt:lpstr>
      <vt:lpstr>Recursive Functions</vt:lpstr>
      <vt:lpstr>PowerPoint Presentation</vt:lpstr>
      <vt:lpstr>PowerPoint Presentation</vt:lpstr>
      <vt:lpstr>Why is Recursion Useful?</vt:lpstr>
      <vt:lpstr>Recursion on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Arguments</vt:lpstr>
      <vt:lpstr>PowerPoint Presentation</vt:lpstr>
      <vt:lpstr>Quicksort</vt:lpstr>
      <vt:lpstr>PowerPoint Presentation</vt:lpstr>
      <vt:lpstr>PowerPoint Presentation</vt:lpstr>
      <vt:lpstr>Exercises</vt:lpstr>
      <vt:lpstr>PowerPoint Presentation</vt:lpstr>
      <vt:lpstr>PowerPoint Presentation</vt:lpstr>
      <vt:lpstr>PowerPoint Presentation</vt:lpstr>
      <vt:lpstr>Happy Hacking!</vt:lpstr>
    </vt:vector>
  </TitlesOfParts>
  <Company>MultiMedia Services 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Roland van Roijen</dc:creator>
  <cp:lastModifiedBy>Georgi Khomeriki</cp:lastModifiedBy>
  <cp:revision>80</cp:revision>
  <dcterms:created xsi:type="dcterms:W3CDTF">2013-04-16T14:50:03Z</dcterms:created>
  <dcterms:modified xsi:type="dcterms:W3CDTF">2014-08-18T10:58:06Z</dcterms:modified>
</cp:coreProperties>
</file>