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69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290" r:id="rId24"/>
    <p:sldId id="291" r:id="rId25"/>
    <p:sldId id="268" r:id="rId26"/>
  </p:sldIdLst>
  <p:sldSz cx="9144000" cy="5143500" type="screen16x9"/>
  <p:notesSz cx="6858000" cy="9144000"/>
  <p:defaultTextStyle>
    <a:defPPr>
      <a:defRPr lang="nl-N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0058"/>
    <a:srgbClr val="00404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165" autoAdjust="0"/>
  </p:normalViewPr>
  <p:slideViewPr>
    <p:cSldViewPr snapToGrid="0" snapToObjects="1" showGuides="1">
      <p:cViewPr varScale="1">
        <p:scale>
          <a:sx n="183" d="100"/>
          <a:sy n="183" d="100"/>
        </p:scale>
        <p:origin x="-304" y="-11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A68BDD-2763-4CE5-A73B-034891CD5961}" type="datetimeFigureOut">
              <a:rPr lang="nl-NL" smtClean="0"/>
              <a:t>8/18/14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52C79F-7A95-4BB6-853A-D19E785EE1E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17778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10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E6F506-86CF-B042-906A-C2ED52F79F0B}" type="slidenum">
              <a:rPr lang="en-US"/>
              <a:pPr/>
              <a:t>15</a:t>
            </a:fld>
            <a:endParaRPr lang="en-US"/>
          </a:p>
        </p:txBody>
      </p:sp>
      <p:sp>
        <p:nvSpPr>
          <p:cNvPr id="482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2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2C79F-7A95-4BB6-853A-D19E785EE1E7}" type="slidenum">
              <a:rPr lang="nl-NL" smtClean="0"/>
              <a:t>25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8707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bg>
      <p:bgPr>
        <a:solidFill>
          <a:srgbClr val="002B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 descr="Bies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013917"/>
            <a:ext cx="9144000" cy="1129583"/>
          </a:xfrm>
          <a:prstGeom prst="rect">
            <a:avLst/>
          </a:prstGeom>
        </p:spPr>
      </p:pic>
      <p:sp>
        <p:nvSpPr>
          <p:cNvPr id="11" name="Rechthoek 10"/>
          <p:cNvSpPr/>
          <p:nvPr userDrawn="1"/>
        </p:nvSpPr>
        <p:spPr>
          <a:xfrm>
            <a:off x="330664" y="1324711"/>
            <a:ext cx="7534849" cy="2410429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6" name="Tijdelijke aanduiding voor inhoud 4"/>
          <p:cNvSpPr>
            <a:spLocks noGrp="1"/>
          </p:cNvSpPr>
          <p:nvPr userDrawn="1">
            <p:ph type="subTitle" idx="1" hasCustomPrompt="1"/>
          </p:nvPr>
        </p:nvSpPr>
        <p:spPr>
          <a:xfrm>
            <a:off x="457200" y="3325436"/>
            <a:ext cx="7244448" cy="409704"/>
          </a:xfrm>
        </p:spPr>
        <p:txBody>
          <a:bodyPr/>
          <a:lstStyle>
            <a:lvl1pPr>
              <a:defRPr sz="1500">
                <a:solidFill>
                  <a:srgbClr val="FFFFFF"/>
                </a:solidFill>
              </a:defRPr>
            </a:lvl1pPr>
          </a:lstStyle>
          <a:p>
            <a:r>
              <a:rPr lang="nl-NL" dirty="0" smtClean="0"/>
              <a:t>Name, </a:t>
            </a:r>
            <a:r>
              <a:rPr lang="nl-NL" dirty="0" err="1" smtClean="0"/>
              <a:t>faculty</a:t>
            </a:r>
            <a:endParaRPr lang="nl-NL" dirty="0" smtClean="0"/>
          </a:p>
          <a:p>
            <a:endParaRPr lang="nl-NL" dirty="0" smtClean="0"/>
          </a:p>
          <a:p>
            <a:endParaRPr lang="nl-NL" dirty="0" smtClean="0"/>
          </a:p>
          <a:p>
            <a:endParaRPr lang="nl-NL" dirty="0" smtClean="0"/>
          </a:p>
          <a:p>
            <a:endParaRPr lang="nl-NL" dirty="0"/>
          </a:p>
        </p:txBody>
      </p:sp>
      <p:sp>
        <p:nvSpPr>
          <p:cNvPr id="7" name="Titel 3"/>
          <p:cNvSpPr>
            <a:spLocks noGrp="1"/>
          </p:cNvSpPr>
          <p:nvPr userDrawn="1">
            <p:ph type="ctrTitle" hasCustomPrompt="1"/>
          </p:nvPr>
        </p:nvSpPr>
        <p:spPr>
          <a:xfrm>
            <a:off x="457200" y="1481764"/>
            <a:ext cx="7244448" cy="1324713"/>
          </a:xfrm>
        </p:spPr>
        <p:txBody>
          <a:bodyPr anchor="t"/>
          <a:lstStyle>
            <a:lvl1pPr>
              <a:defRPr>
                <a:solidFill>
                  <a:srgbClr val="82C8FA"/>
                </a:solidFill>
              </a:defRPr>
            </a:lvl1pPr>
          </a:lstStyle>
          <a:p>
            <a:r>
              <a:rPr lang="en-GB" dirty="0" smtClean="0"/>
              <a:t>Title goes here…</a:t>
            </a:r>
            <a:endParaRPr lang="nl-NL" dirty="0"/>
          </a:p>
        </p:txBody>
      </p:sp>
      <p:sp>
        <p:nvSpPr>
          <p:cNvPr id="8" name="Tijdelijke aanduiding voor inhoud 9"/>
          <p:cNvSpPr>
            <a:spLocks noGrp="1"/>
          </p:cNvSpPr>
          <p:nvPr userDrawn="1">
            <p:ph idx="10" hasCustomPrompt="1"/>
          </p:nvPr>
        </p:nvSpPr>
        <p:spPr>
          <a:xfrm>
            <a:off x="457201" y="2874758"/>
            <a:ext cx="7244448" cy="334182"/>
          </a:xfrm>
        </p:spPr>
        <p:txBody>
          <a:bodyPr anchor="ctr">
            <a:noAutofit/>
          </a:bodyPr>
          <a:lstStyle>
            <a:lvl1pPr>
              <a:defRPr sz="2200" i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Course</a:t>
            </a:r>
            <a:endParaRPr lang="nl-NL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457200" y="1454451"/>
            <a:ext cx="8229599" cy="3523460"/>
          </a:xfrm>
        </p:spPr>
        <p:txBody>
          <a:bodyPr>
            <a:normAutofit/>
          </a:bodyPr>
          <a:lstStyle>
            <a:lvl1pPr>
              <a:defRPr sz="2400">
                <a:solidFill>
                  <a:srgbClr val="3C3C3C"/>
                </a:solidFill>
              </a:defRPr>
            </a:lvl1pPr>
            <a:lvl2pPr>
              <a:defRPr sz="2400">
                <a:solidFill>
                  <a:srgbClr val="3C3C3C"/>
                </a:solidFill>
              </a:defRPr>
            </a:lvl2pPr>
            <a:lvl3pPr>
              <a:defRPr sz="2400">
                <a:solidFill>
                  <a:srgbClr val="3C3C3C"/>
                </a:solidFill>
              </a:defRPr>
            </a:lvl3pPr>
            <a:lvl4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nl-NL" dirty="0" err="1" smtClean="0"/>
              <a:t>Edit</a:t>
            </a:r>
            <a:r>
              <a:rPr lang="nl-NL" dirty="0" smtClean="0"/>
              <a:t> the </a:t>
            </a:r>
            <a:r>
              <a:rPr lang="nl-NL" dirty="0" err="1" smtClean="0"/>
              <a:t>style</a:t>
            </a:r>
            <a:r>
              <a:rPr lang="nl-NL" dirty="0" smtClean="0"/>
              <a:t> of the model</a:t>
            </a:r>
          </a:p>
          <a:p>
            <a:pPr lvl="1"/>
            <a:r>
              <a:rPr lang="nl-NL" dirty="0" err="1" smtClean="0"/>
              <a:t>Second</a:t>
            </a:r>
            <a:r>
              <a:rPr lang="nl-NL" dirty="0" smtClean="0"/>
              <a:t> level</a:t>
            </a:r>
          </a:p>
          <a:p>
            <a:pPr lvl="2"/>
            <a:r>
              <a:rPr lang="nl-NL" dirty="0" err="1" smtClean="0"/>
              <a:t>Third</a:t>
            </a:r>
            <a:r>
              <a:rPr lang="nl-NL" dirty="0" smtClean="0"/>
              <a:t> level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afbeelding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</p:spPr>
        <p:txBody>
          <a:bodyPr/>
          <a:lstStyle/>
          <a:p>
            <a:endParaRPr lang="nl-NL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eldia">
    <p:bg>
      <p:bgPr>
        <a:solidFill>
          <a:srgbClr val="002B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4"/>
          <p:cNvSpPr/>
          <p:nvPr userDrawn="1"/>
        </p:nvSpPr>
        <p:spPr>
          <a:xfrm>
            <a:off x="330664" y="1324711"/>
            <a:ext cx="7534849" cy="2410429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pic>
        <p:nvPicPr>
          <p:cNvPr id="9" name="Afbeelding 8" descr="Bies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013917"/>
            <a:ext cx="9144000" cy="1129583"/>
          </a:xfrm>
          <a:prstGeom prst="rect">
            <a:avLst/>
          </a:prstGeom>
        </p:spPr>
      </p:pic>
      <p:sp>
        <p:nvSpPr>
          <p:cNvPr id="6" name="Titel 1"/>
          <p:cNvSpPr>
            <a:spLocks noGrp="1"/>
          </p:cNvSpPr>
          <p:nvPr>
            <p:ph type="ctrTitle" hasCustomPrompt="1"/>
          </p:nvPr>
        </p:nvSpPr>
        <p:spPr>
          <a:xfrm>
            <a:off x="457200" y="1481764"/>
            <a:ext cx="7244448" cy="1658895"/>
          </a:xfrm>
        </p:spPr>
        <p:txBody>
          <a:bodyPr>
            <a:normAutofit/>
          </a:bodyPr>
          <a:lstStyle>
            <a:lvl1pPr>
              <a:defRPr sz="3200" b="1" i="0" baseline="0">
                <a:solidFill>
                  <a:srgbClr val="82C8FA"/>
                </a:solidFill>
                <a:latin typeface="Calibri"/>
                <a:cs typeface="Calibri"/>
              </a:defRPr>
            </a:lvl1pPr>
          </a:lstStyle>
          <a:p>
            <a:r>
              <a:rPr lang="nl-NL" dirty="0" err="1" smtClean="0"/>
              <a:t>Outro</a:t>
            </a:r>
            <a:endParaRPr lang="nl-NL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42F4689-2DA3-F342-AF5C-F5AC14E303E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404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50E7DAD-0D6E-B14A-9EF6-D3E27B7DE85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989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111873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nl-NL" dirty="0" err="1" smtClean="0"/>
              <a:t>This</a:t>
            </a:r>
            <a:r>
              <a:rPr lang="nl-NL" dirty="0" smtClean="0"/>
              <a:t> is </a:t>
            </a:r>
            <a:r>
              <a:rPr lang="nl-NL" dirty="0" err="1" smtClean="0"/>
              <a:t>considered</a:t>
            </a:r>
            <a:r>
              <a:rPr lang="nl-NL" dirty="0" smtClean="0"/>
              <a:t> to </a:t>
            </a:r>
            <a:r>
              <a:rPr lang="nl-NL" dirty="0" err="1" smtClean="0"/>
              <a:t>be</a:t>
            </a:r>
            <a:r>
              <a:rPr lang="nl-NL" dirty="0" smtClean="0"/>
              <a:t> a </a:t>
            </a:r>
            <a:r>
              <a:rPr lang="nl-NL" dirty="0" err="1" smtClean="0"/>
              <a:t>very</a:t>
            </a:r>
            <a:r>
              <a:rPr lang="nl-NL" dirty="0" smtClean="0"/>
              <a:t> long </a:t>
            </a:r>
            <a:r>
              <a:rPr lang="nl-NL" dirty="0" err="1" smtClean="0"/>
              <a:t>title</a:t>
            </a:r>
            <a:r>
              <a:rPr lang="nl-NL" dirty="0" smtClean="0"/>
              <a:t> </a:t>
            </a:r>
            <a:r>
              <a:rPr lang="nl-NL" dirty="0" err="1" smtClean="0"/>
              <a:t>for</a:t>
            </a:r>
            <a:r>
              <a:rPr lang="nl-NL" dirty="0" smtClean="0"/>
              <a:t> a </a:t>
            </a:r>
            <a:r>
              <a:rPr lang="nl-NL" dirty="0" err="1" smtClean="0"/>
              <a:t>powerpoint</a:t>
            </a:r>
            <a:r>
              <a:rPr lang="nl-NL" dirty="0" smtClean="0"/>
              <a:t> </a:t>
            </a:r>
            <a:r>
              <a:rPr lang="nl-NL" dirty="0" err="1" smtClean="0"/>
              <a:t>presentation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454451"/>
            <a:ext cx="8229600" cy="3312812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nl-NL" dirty="0" err="1" smtClean="0"/>
              <a:t>Edit</a:t>
            </a:r>
            <a:r>
              <a:rPr lang="nl-NL" dirty="0" smtClean="0"/>
              <a:t> the </a:t>
            </a:r>
            <a:r>
              <a:rPr lang="nl-NL" dirty="0" err="1" smtClean="0"/>
              <a:t>style</a:t>
            </a:r>
            <a:r>
              <a:rPr lang="nl-NL" dirty="0" smtClean="0"/>
              <a:t> of the model</a:t>
            </a:r>
          </a:p>
          <a:p>
            <a:pPr lvl="1"/>
            <a:r>
              <a:rPr lang="nl-NL" dirty="0" err="1" smtClean="0"/>
              <a:t>Second</a:t>
            </a:r>
            <a:r>
              <a:rPr lang="nl-NL" dirty="0" smtClean="0"/>
              <a:t> level</a:t>
            </a:r>
          </a:p>
          <a:p>
            <a:pPr lvl="2"/>
            <a:r>
              <a:rPr lang="nl-NL" dirty="0" err="1" smtClean="0"/>
              <a:t>Third</a:t>
            </a:r>
            <a:r>
              <a:rPr lang="nl-NL" dirty="0" smtClean="0"/>
              <a:t> level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CE284-6B6E-3744-B4AD-483F0080AEF9}" type="datetimeFigureOut">
              <a:rPr lang="nl-NL" smtClean="0"/>
              <a:pPr/>
              <a:t>8/18/14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09A15C-3F33-DA47-867F-1BE216EB2415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8" name="Rectangle 28"/>
          <p:cNvSpPr>
            <a:spLocks noChangeArrowheads="1"/>
          </p:cNvSpPr>
          <p:nvPr/>
        </p:nvSpPr>
        <p:spPr bwMode="auto">
          <a:xfrm>
            <a:off x="0" y="0"/>
            <a:ext cx="334557" cy="1179943"/>
          </a:xfrm>
          <a:prstGeom prst="rect">
            <a:avLst/>
          </a:prstGeom>
          <a:solidFill>
            <a:srgbClr val="00A6D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nl-NL" dirty="0">
              <a:solidFill>
                <a:schemeClr val="accent4"/>
              </a:solidFill>
              <a:latin typeface="Tahom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200" b="1" kern="1200" spc="0">
          <a:solidFill>
            <a:schemeClr val="accent4"/>
          </a:solidFill>
          <a:latin typeface="Calibri"/>
          <a:ea typeface="+mj-ea"/>
          <a:cs typeface="Calibri"/>
        </a:defRPr>
      </a:lvl1pPr>
    </p:titleStyle>
    <p:bodyStyle>
      <a:lvl1pPr marL="0" indent="-342900" algn="l" defTabSz="457200" rtl="0" eaLnBrk="1" latinLnBrk="0" hangingPunct="1">
        <a:spcBef>
          <a:spcPct val="20000"/>
        </a:spcBef>
        <a:buFont typeface="Arial"/>
        <a:buNone/>
        <a:defRPr sz="2400" kern="1200" spc="0">
          <a:solidFill>
            <a:schemeClr val="bg2">
              <a:lumMod val="25000"/>
            </a:schemeClr>
          </a:solidFill>
          <a:latin typeface="Calibri"/>
          <a:ea typeface="+mn-ea"/>
          <a:cs typeface="Calibri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 spc="0">
          <a:solidFill>
            <a:schemeClr val="bg2">
              <a:lumMod val="25000"/>
            </a:schemeClr>
          </a:solidFill>
          <a:latin typeface="Calibri"/>
          <a:ea typeface="+mn-ea"/>
          <a:cs typeface="Calibri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 spc="0">
          <a:solidFill>
            <a:schemeClr val="bg2">
              <a:lumMod val="25000"/>
            </a:schemeClr>
          </a:solidFill>
          <a:latin typeface="Calibri"/>
          <a:ea typeface="+mn-ea"/>
          <a:cs typeface="Calibri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bg1"/>
          </a:solidFill>
          <a:latin typeface="Tahoma"/>
          <a:ea typeface="+mn-ea"/>
          <a:cs typeface="Tahom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bg1"/>
          </a:solidFill>
          <a:latin typeface="Tahoma"/>
          <a:ea typeface="+mn-ea"/>
          <a:cs typeface="Tahom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el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smtClean="0"/>
              <a:t>Erik Meijer</a:t>
            </a:r>
            <a:endParaRPr lang="nl-NL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FP101x - </a:t>
            </a:r>
            <a:r>
              <a:rPr lang="nl-NL" dirty="0" err="1" smtClean="0"/>
              <a:t>Functional</a:t>
            </a:r>
            <a:r>
              <a:rPr lang="nl-NL" dirty="0" smtClean="0"/>
              <a:t> Programming</a:t>
            </a:r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GB" dirty="0" smtClean="0"/>
              <a:t>Programming in Haskell – Higher-Order Functions</a:t>
            </a:r>
            <a:endParaRPr lang="nl-NL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C4476-90EA-AB45-ADFB-835D83688C07}" type="slidenum">
              <a:rPr lang="en-US"/>
              <a:pPr/>
              <a:t>10</a:t>
            </a:fld>
            <a:endParaRPr lang="en-US"/>
          </a:p>
        </p:txBody>
      </p:sp>
      <p:sp>
        <p:nvSpPr>
          <p:cNvPr id="470018" name="Text Box 2"/>
          <p:cNvSpPr txBox="1">
            <a:spLocks noChangeArrowheads="1"/>
          </p:cNvSpPr>
          <p:nvPr/>
        </p:nvSpPr>
        <p:spPr bwMode="auto">
          <a:xfrm>
            <a:off x="352425" y="197912"/>
            <a:ext cx="832485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sz="2400" dirty="0">
                <a:latin typeface="Tahoma"/>
                <a:cs typeface="Tahoma"/>
              </a:rPr>
              <a:t>The higher-order library function </a:t>
            </a:r>
            <a:r>
              <a:rPr lang="en-US" sz="2400" u="sng" dirty="0" err="1">
                <a:latin typeface="Tahoma"/>
                <a:cs typeface="Tahoma"/>
              </a:rPr>
              <a:t>foldr</a:t>
            </a:r>
            <a:r>
              <a:rPr lang="en-US" sz="2400" dirty="0">
                <a:latin typeface="Tahoma"/>
                <a:cs typeface="Tahoma"/>
              </a:rPr>
              <a:t> (fold right) encapsulates this simple pattern of recursion, with the function </a:t>
            </a:r>
            <a:r>
              <a:rPr lang="en-US" sz="2400" dirty="0">
                <a:latin typeface="Tahoma"/>
                <a:cs typeface="Tahoma"/>
                <a:sym typeface="Symbol" charset="0"/>
              </a:rPr>
              <a:t></a:t>
            </a:r>
            <a:r>
              <a:rPr lang="en-US" sz="2400" dirty="0">
                <a:latin typeface="Tahoma"/>
                <a:cs typeface="Tahoma"/>
              </a:rPr>
              <a:t> and the value v as arguments.</a:t>
            </a:r>
          </a:p>
          <a:p>
            <a:endParaRPr lang="en-US" sz="2400" dirty="0">
              <a:latin typeface="Tahoma"/>
              <a:cs typeface="Tahoma"/>
            </a:endParaRPr>
          </a:p>
          <a:p>
            <a:r>
              <a:rPr lang="en-US" sz="2400" dirty="0">
                <a:latin typeface="Tahoma"/>
                <a:cs typeface="Tahoma"/>
              </a:rPr>
              <a:t>For example:</a:t>
            </a:r>
          </a:p>
        </p:txBody>
      </p:sp>
      <p:sp>
        <p:nvSpPr>
          <p:cNvPr id="470019" name="Text Box 3"/>
          <p:cNvSpPr txBox="1">
            <a:spLocks noChangeArrowheads="1"/>
          </p:cNvSpPr>
          <p:nvPr/>
        </p:nvSpPr>
        <p:spPr bwMode="auto">
          <a:xfrm>
            <a:off x="1598613" y="2162177"/>
            <a:ext cx="5006298" cy="2930033"/>
          </a:xfrm>
          <a:prstGeom prst="rect">
            <a:avLst/>
          </a:prstGeom>
          <a:solidFill>
            <a:srgbClr val="FFFFFF"/>
          </a:solidFill>
          <a:ln>
            <a:solidFill>
              <a:srgbClr val="15A8DB"/>
            </a:solidFill>
          </a:ln>
          <a:effectLst/>
          <a:extLst/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sum     = foldr (+) 0</a:t>
            </a:r>
          </a:p>
          <a:p>
            <a:pPr>
              <a:lnSpc>
                <a:spcPct val="110000"/>
              </a:lnSpc>
            </a:pPr>
            <a:endParaRPr lang="en-US" sz="2400">
              <a:solidFill>
                <a:srgbClr val="000000"/>
              </a:solidFill>
              <a:latin typeface="Lucida Sans Typewriter" charset="0"/>
            </a:endParaRPr>
          </a:p>
          <a:p>
            <a:pPr>
              <a:lnSpc>
                <a:spcPct val="110000"/>
              </a:lnSpc>
            </a:pP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product = foldr (*) 1</a:t>
            </a:r>
          </a:p>
          <a:p>
            <a:pPr>
              <a:lnSpc>
                <a:spcPct val="110000"/>
              </a:lnSpc>
            </a:pPr>
            <a:endParaRPr lang="en-US" sz="2400">
              <a:solidFill>
                <a:srgbClr val="000000"/>
              </a:solidFill>
              <a:latin typeface="Lucida Sans Typewriter" charset="0"/>
            </a:endParaRPr>
          </a:p>
          <a:p>
            <a:pPr>
              <a:lnSpc>
                <a:spcPct val="110000"/>
              </a:lnSpc>
            </a:pP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or      = foldr (||) False </a:t>
            </a:r>
          </a:p>
          <a:p>
            <a:pPr>
              <a:lnSpc>
                <a:spcPct val="110000"/>
              </a:lnSpc>
            </a:pPr>
            <a:endParaRPr lang="en-US" sz="2400">
              <a:solidFill>
                <a:srgbClr val="000000"/>
              </a:solidFill>
              <a:latin typeface="Lucida Sans Typewriter" charset="0"/>
            </a:endParaRPr>
          </a:p>
          <a:p>
            <a:pPr>
              <a:lnSpc>
                <a:spcPct val="110000"/>
              </a:lnSpc>
            </a:pP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and     = foldr (&amp;&amp;) True</a:t>
            </a:r>
          </a:p>
        </p:txBody>
      </p:sp>
    </p:spTree>
    <p:extLst>
      <p:ext uri="{BB962C8B-B14F-4D97-AF65-F5344CB8AC3E}">
        <p14:creationId xmlns:p14="http://schemas.microsoft.com/office/powerpoint/2010/main" val="42834504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AACA-1D97-DD40-9C54-860655DC1391}" type="slidenum">
              <a:rPr lang="en-US"/>
              <a:pPr/>
              <a:t>11</a:t>
            </a:fld>
            <a:endParaRPr lang="en-US"/>
          </a:p>
        </p:txBody>
      </p:sp>
      <p:sp>
        <p:nvSpPr>
          <p:cNvPr id="477186" name="Text Box 2"/>
          <p:cNvSpPr txBox="1">
            <a:spLocks noChangeArrowheads="1"/>
          </p:cNvSpPr>
          <p:nvPr/>
        </p:nvSpPr>
        <p:spPr bwMode="auto">
          <a:xfrm>
            <a:off x="379414" y="573165"/>
            <a:ext cx="809148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sz="2400">
                <a:latin typeface="Tahoma"/>
                <a:cs typeface="Tahoma"/>
              </a:rPr>
              <a:t>Foldr itself can be defined using recursion:</a:t>
            </a:r>
          </a:p>
        </p:txBody>
      </p:sp>
      <p:sp>
        <p:nvSpPr>
          <p:cNvPr id="477190" name="Text Box 6"/>
          <p:cNvSpPr txBox="1">
            <a:spLocks noChangeArrowheads="1"/>
          </p:cNvSpPr>
          <p:nvPr/>
        </p:nvSpPr>
        <p:spPr bwMode="auto">
          <a:xfrm>
            <a:off x="379414" y="3549360"/>
            <a:ext cx="8313737" cy="1200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sz="2400" dirty="0">
                <a:latin typeface="Tahoma"/>
                <a:cs typeface="Tahoma"/>
              </a:rPr>
              <a:t>However, it is best to think of </a:t>
            </a:r>
            <a:r>
              <a:rPr lang="en-US" sz="2400" dirty="0" err="1">
                <a:latin typeface="Tahoma"/>
                <a:cs typeface="Tahoma"/>
              </a:rPr>
              <a:t>foldr</a:t>
            </a:r>
            <a:r>
              <a:rPr lang="en-US" sz="2400" dirty="0">
                <a:latin typeface="Tahoma"/>
                <a:cs typeface="Tahoma"/>
              </a:rPr>
              <a:t> </a:t>
            </a:r>
            <a:r>
              <a:rPr lang="en-US" sz="2400" u="sng" dirty="0">
                <a:latin typeface="Tahoma"/>
                <a:cs typeface="Tahoma"/>
              </a:rPr>
              <a:t>non-recursively</a:t>
            </a:r>
            <a:r>
              <a:rPr lang="en-US" sz="2400" dirty="0">
                <a:latin typeface="Tahoma"/>
                <a:cs typeface="Tahoma"/>
              </a:rPr>
              <a:t>, as simultaneously replacing each (:) in a list by a given function, and [] by a given value.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692274" y="1398857"/>
            <a:ext cx="7024687" cy="1763713"/>
          </a:xfrm>
          <a:prstGeom prst="rect">
            <a:avLst/>
          </a:prstGeom>
          <a:solidFill>
            <a:srgbClr val="FFFFFF"/>
          </a:solidFill>
          <a:ln>
            <a:solidFill>
              <a:srgbClr val="15A8DB"/>
            </a:solidFill>
          </a:ln>
          <a:effectLst/>
          <a:extLst/>
        </p:spPr>
        <p:txBody>
          <a:bodyPr wrap="none" bIns="182880" anchor="ctr"/>
          <a:lstStyle/>
          <a:p>
            <a:pPr>
              <a:lnSpc>
                <a:spcPct val="160000"/>
              </a:lnSpc>
            </a:pP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foldr :: (a 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 b 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 b) 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 b 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 [a] 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 b</a:t>
            </a:r>
          </a:p>
          <a:p>
            <a:pPr>
              <a:lnSpc>
                <a:spcPct val="160000"/>
              </a:lnSpc>
            </a:pP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foldr f v []     = v</a:t>
            </a:r>
          </a:p>
          <a:p>
            <a:pPr>
              <a:lnSpc>
                <a:spcPct val="160000"/>
              </a:lnSpc>
            </a:pP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foldr f v (x:xs) = f x (foldr f v xs)</a:t>
            </a:r>
            <a:endParaRPr lang="en-US" sz="2400">
              <a:solidFill>
                <a:srgbClr val="000000"/>
              </a:solidFill>
              <a:latin typeface="Lucida Sans Typewriter" charset="0"/>
              <a:sym typeface="Symbo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53206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A7BB78-51B3-BE40-ADEE-81EA6FAFBBDE}" type="slidenum">
              <a:rPr lang="en-US"/>
              <a:pPr/>
              <a:t>12</a:t>
            </a:fld>
            <a:endParaRPr lang="en-US"/>
          </a:p>
        </p:txBody>
      </p:sp>
      <p:sp>
        <p:nvSpPr>
          <p:cNvPr id="474116" name="Text Box 4"/>
          <p:cNvSpPr txBox="1">
            <a:spLocks noChangeArrowheads="1"/>
          </p:cNvSpPr>
          <p:nvPr/>
        </p:nvSpPr>
        <p:spPr bwMode="auto">
          <a:xfrm>
            <a:off x="1655763" y="1143656"/>
            <a:ext cx="2224587" cy="430887"/>
          </a:xfrm>
          <a:prstGeom prst="rect">
            <a:avLst/>
          </a:prstGeom>
          <a:solidFill>
            <a:srgbClr val="FFFFFF"/>
          </a:solidFill>
          <a:ln>
            <a:solidFill>
              <a:srgbClr val="15A8DB"/>
            </a:solidFill>
          </a:ln>
          <a:effectLst/>
          <a:extLst/>
        </p:spPr>
        <p:txBody>
          <a:bodyPr wrap="none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sum [1,2,3]</a:t>
            </a:r>
          </a:p>
        </p:txBody>
      </p:sp>
      <p:grpSp>
        <p:nvGrpSpPr>
          <p:cNvPr id="474117" name="Group 5"/>
          <p:cNvGrpSpPr>
            <a:grpSpLocks/>
          </p:cNvGrpSpPr>
          <p:nvPr/>
        </p:nvGrpSpPr>
        <p:grpSpPr bwMode="auto">
          <a:xfrm>
            <a:off x="1187451" y="1451374"/>
            <a:ext cx="4176713" cy="722710"/>
            <a:chOff x="710" y="1957"/>
            <a:chExt cx="2631" cy="607"/>
          </a:xfrm>
        </p:grpSpPr>
        <p:sp>
          <p:nvSpPr>
            <p:cNvPr id="474118" name="Text Box 6"/>
            <p:cNvSpPr txBox="1">
              <a:spLocks noChangeArrowheads="1"/>
            </p:cNvSpPr>
            <p:nvPr/>
          </p:nvSpPr>
          <p:spPr bwMode="auto">
            <a:xfrm>
              <a:off x="1005" y="2202"/>
              <a:ext cx="2336" cy="362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rgbClr val="15A8DB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2400">
                  <a:solidFill>
                    <a:srgbClr val="000000"/>
                  </a:solidFill>
                  <a:latin typeface="Lucida Sans Typewriter" charset="0"/>
                </a:rPr>
                <a:t>foldr (+) 0 [1,2,3]</a:t>
              </a:r>
            </a:p>
          </p:txBody>
        </p:sp>
        <p:sp>
          <p:nvSpPr>
            <p:cNvPr id="474119" name="Text Box 7"/>
            <p:cNvSpPr txBox="1">
              <a:spLocks noChangeArrowheads="1"/>
            </p:cNvSpPr>
            <p:nvPr/>
          </p:nvSpPr>
          <p:spPr bwMode="auto">
            <a:xfrm>
              <a:off x="710" y="1957"/>
              <a:ext cx="189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/>
                <a:t>=</a:t>
              </a:r>
            </a:p>
          </p:txBody>
        </p:sp>
      </p:grpSp>
      <p:grpSp>
        <p:nvGrpSpPr>
          <p:cNvPr id="474120" name="Group 8"/>
          <p:cNvGrpSpPr>
            <a:grpSpLocks/>
          </p:cNvGrpSpPr>
          <p:nvPr/>
        </p:nvGrpSpPr>
        <p:grpSpPr bwMode="auto">
          <a:xfrm>
            <a:off x="1187451" y="2052638"/>
            <a:ext cx="5475288" cy="721520"/>
            <a:chOff x="710" y="2462"/>
            <a:chExt cx="3449" cy="606"/>
          </a:xfrm>
        </p:grpSpPr>
        <p:sp>
          <p:nvSpPr>
            <p:cNvPr id="474121" name="Text Box 9"/>
            <p:cNvSpPr txBox="1">
              <a:spLocks noChangeArrowheads="1"/>
            </p:cNvSpPr>
            <p:nvPr/>
          </p:nvSpPr>
          <p:spPr bwMode="auto">
            <a:xfrm>
              <a:off x="1005" y="2706"/>
              <a:ext cx="3154" cy="362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rgbClr val="15A8DB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2400">
                  <a:solidFill>
                    <a:srgbClr val="000000"/>
                  </a:solidFill>
                  <a:latin typeface="Lucida Sans Typewriter" charset="0"/>
                </a:rPr>
                <a:t>foldr (+) 0 (1:(2:(3:[])))</a:t>
              </a:r>
            </a:p>
          </p:txBody>
        </p:sp>
        <p:sp>
          <p:nvSpPr>
            <p:cNvPr id="474122" name="Text Box 10"/>
            <p:cNvSpPr txBox="1">
              <a:spLocks noChangeArrowheads="1"/>
            </p:cNvSpPr>
            <p:nvPr/>
          </p:nvSpPr>
          <p:spPr bwMode="auto">
            <a:xfrm>
              <a:off x="710" y="2462"/>
              <a:ext cx="189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/>
                <a:t>=</a:t>
              </a:r>
            </a:p>
          </p:txBody>
        </p:sp>
      </p:grpSp>
      <p:grpSp>
        <p:nvGrpSpPr>
          <p:cNvPr id="474123" name="Group 11"/>
          <p:cNvGrpSpPr>
            <a:grpSpLocks/>
          </p:cNvGrpSpPr>
          <p:nvPr/>
        </p:nvGrpSpPr>
        <p:grpSpPr bwMode="auto">
          <a:xfrm>
            <a:off x="1187450" y="2655096"/>
            <a:ext cx="2692400" cy="717947"/>
            <a:chOff x="710" y="2968"/>
            <a:chExt cx="1696" cy="603"/>
          </a:xfrm>
        </p:grpSpPr>
        <p:sp>
          <p:nvSpPr>
            <p:cNvPr id="474124" name="Text Box 12"/>
            <p:cNvSpPr txBox="1">
              <a:spLocks noChangeArrowheads="1"/>
            </p:cNvSpPr>
            <p:nvPr/>
          </p:nvSpPr>
          <p:spPr bwMode="auto">
            <a:xfrm>
              <a:off x="1005" y="3209"/>
              <a:ext cx="1401" cy="362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rgbClr val="15A8DB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2400">
                  <a:solidFill>
                    <a:srgbClr val="000000"/>
                  </a:solidFill>
                  <a:latin typeface="Lucida Sans Typewriter" charset="0"/>
                </a:rPr>
                <a:t>1+(2+(3+0))</a:t>
              </a:r>
            </a:p>
          </p:txBody>
        </p:sp>
        <p:sp>
          <p:nvSpPr>
            <p:cNvPr id="474125" name="Text Box 13"/>
            <p:cNvSpPr txBox="1">
              <a:spLocks noChangeArrowheads="1"/>
            </p:cNvSpPr>
            <p:nvPr/>
          </p:nvSpPr>
          <p:spPr bwMode="auto">
            <a:xfrm>
              <a:off x="710" y="2968"/>
              <a:ext cx="189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/>
                <a:t>=</a:t>
              </a:r>
            </a:p>
          </p:txBody>
        </p:sp>
      </p:grpSp>
      <p:grpSp>
        <p:nvGrpSpPr>
          <p:cNvPr id="474126" name="Group 14"/>
          <p:cNvGrpSpPr>
            <a:grpSpLocks/>
          </p:cNvGrpSpPr>
          <p:nvPr/>
        </p:nvGrpSpPr>
        <p:grpSpPr bwMode="auto">
          <a:xfrm>
            <a:off x="1187451" y="3257552"/>
            <a:ext cx="838200" cy="715566"/>
            <a:chOff x="710" y="3474"/>
            <a:chExt cx="528" cy="601"/>
          </a:xfrm>
        </p:grpSpPr>
        <p:sp>
          <p:nvSpPr>
            <p:cNvPr id="474127" name="Text Box 15"/>
            <p:cNvSpPr txBox="1">
              <a:spLocks noChangeArrowheads="1"/>
            </p:cNvSpPr>
            <p:nvPr/>
          </p:nvSpPr>
          <p:spPr bwMode="auto">
            <a:xfrm>
              <a:off x="1005" y="3713"/>
              <a:ext cx="233" cy="362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rgbClr val="15A8DB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2400">
                  <a:solidFill>
                    <a:srgbClr val="000000"/>
                  </a:solidFill>
                  <a:latin typeface="Lucida Sans Typewriter" charset="0"/>
                </a:rPr>
                <a:t>6</a:t>
              </a:r>
            </a:p>
          </p:txBody>
        </p:sp>
        <p:sp>
          <p:nvSpPr>
            <p:cNvPr id="474128" name="Text Box 16"/>
            <p:cNvSpPr txBox="1">
              <a:spLocks noChangeArrowheads="1"/>
            </p:cNvSpPr>
            <p:nvPr/>
          </p:nvSpPr>
          <p:spPr bwMode="auto">
            <a:xfrm>
              <a:off x="710" y="3474"/>
              <a:ext cx="189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/>
                <a:t>=</a:t>
              </a:r>
            </a:p>
          </p:txBody>
        </p:sp>
      </p:grpSp>
      <p:sp>
        <p:nvSpPr>
          <p:cNvPr id="474131" name="Text Box 19"/>
          <p:cNvSpPr txBox="1">
            <a:spLocks noChangeArrowheads="1"/>
          </p:cNvSpPr>
          <p:nvPr/>
        </p:nvSpPr>
        <p:spPr bwMode="auto">
          <a:xfrm>
            <a:off x="339725" y="282923"/>
            <a:ext cx="81041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sz="2400">
                <a:latin typeface="Tahoma"/>
                <a:cs typeface="Tahoma"/>
              </a:rPr>
              <a:t>For example:</a:t>
            </a:r>
          </a:p>
        </p:txBody>
      </p:sp>
      <p:sp>
        <p:nvSpPr>
          <p:cNvPr id="474132" name="AutoShape 20"/>
          <p:cNvSpPr>
            <a:spLocks noChangeArrowheads="1"/>
          </p:cNvSpPr>
          <p:nvPr/>
        </p:nvSpPr>
        <p:spPr bwMode="auto">
          <a:xfrm>
            <a:off x="4443413" y="3904201"/>
            <a:ext cx="3556000" cy="919401"/>
          </a:xfrm>
          <a:prstGeom prst="wedgeRoundRectCallout">
            <a:avLst>
              <a:gd name="adj1" fmla="val -46921"/>
              <a:gd name="adj2" fmla="val -148764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sz="2400" dirty="0">
                <a:latin typeface="Tahoma"/>
                <a:cs typeface="Tahoma"/>
              </a:rPr>
              <a:t>Replace each (:)</a:t>
            </a:r>
          </a:p>
          <a:p>
            <a:pPr algn="ctr"/>
            <a:r>
              <a:rPr lang="en-US" sz="2400" dirty="0">
                <a:latin typeface="Tahoma"/>
                <a:cs typeface="Tahoma"/>
              </a:rPr>
              <a:t>by (+) and [] by 0.</a:t>
            </a:r>
          </a:p>
        </p:txBody>
      </p:sp>
    </p:spTree>
    <p:extLst>
      <p:ext uri="{BB962C8B-B14F-4D97-AF65-F5344CB8AC3E}">
        <p14:creationId xmlns:p14="http://schemas.microsoft.com/office/powerpoint/2010/main" val="20749986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4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4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74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74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74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4132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DE781-3677-294A-B084-8BBF7206EA1B}" type="slidenum">
              <a:rPr lang="en-US"/>
              <a:pPr/>
              <a:t>13</a:t>
            </a:fld>
            <a:endParaRPr lang="en-US"/>
          </a:p>
        </p:txBody>
      </p:sp>
      <p:sp>
        <p:nvSpPr>
          <p:cNvPr id="478210" name="Text Box 2"/>
          <p:cNvSpPr txBox="1">
            <a:spLocks noChangeArrowheads="1"/>
          </p:cNvSpPr>
          <p:nvPr/>
        </p:nvSpPr>
        <p:spPr bwMode="auto">
          <a:xfrm>
            <a:off x="1655763" y="1143656"/>
            <a:ext cx="2966377" cy="430887"/>
          </a:xfrm>
          <a:prstGeom prst="rect">
            <a:avLst/>
          </a:prstGeom>
          <a:solidFill>
            <a:srgbClr val="FFFFFF"/>
          </a:solidFill>
          <a:ln>
            <a:solidFill>
              <a:srgbClr val="15A8DB"/>
            </a:solidFill>
          </a:ln>
          <a:effectLst/>
          <a:extLst/>
        </p:spPr>
        <p:txBody>
          <a:bodyPr wrap="none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product [1,2,3]</a:t>
            </a:r>
          </a:p>
        </p:txBody>
      </p:sp>
      <p:grpSp>
        <p:nvGrpSpPr>
          <p:cNvPr id="478211" name="Group 3"/>
          <p:cNvGrpSpPr>
            <a:grpSpLocks/>
          </p:cNvGrpSpPr>
          <p:nvPr/>
        </p:nvGrpSpPr>
        <p:grpSpPr bwMode="auto">
          <a:xfrm>
            <a:off x="1187451" y="1451374"/>
            <a:ext cx="4176713" cy="722710"/>
            <a:chOff x="710" y="1957"/>
            <a:chExt cx="2631" cy="607"/>
          </a:xfrm>
        </p:grpSpPr>
        <p:sp>
          <p:nvSpPr>
            <p:cNvPr id="478212" name="Text Box 4"/>
            <p:cNvSpPr txBox="1">
              <a:spLocks noChangeArrowheads="1"/>
            </p:cNvSpPr>
            <p:nvPr/>
          </p:nvSpPr>
          <p:spPr bwMode="auto">
            <a:xfrm>
              <a:off x="1005" y="2202"/>
              <a:ext cx="2336" cy="362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rgbClr val="15A8DB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2400">
                  <a:solidFill>
                    <a:srgbClr val="000000"/>
                  </a:solidFill>
                  <a:latin typeface="Lucida Sans Typewriter" charset="0"/>
                </a:rPr>
                <a:t>foldr (*) 1 [1,2,3]</a:t>
              </a:r>
            </a:p>
          </p:txBody>
        </p:sp>
        <p:sp>
          <p:nvSpPr>
            <p:cNvPr id="478213" name="Text Box 5"/>
            <p:cNvSpPr txBox="1">
              <a:spLocks noChangeArrowheads="1"/>
            </p:cNvSpPr>
            <p:nvPr/>
          </p:nvSpPr>
          <p:spPr bwMode="auto">
            <a:xfrm>
              <a:off x="710" y="1957"/>
              <a:ext cx="189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/>
                <a:t>=</a:t>
              </a:r>
            </a:p>
          </p:txBody>
        </p:sp>
      </p:grpSp>
      <p:grpSp>
        <p:nvGrpSpPr>
          <p:cNvPr id="478214" name="Group 6"/>
          <p:cNvGrpSpPr>
            <a:grpSpLocks/>
          </p:cNvGrpSpPr>
          <p:nvPr/>
        </p:nvGrpSpPr>
        <p:grpSpPr bwMode="auto">
          <a:xfrm>
            <a:off x="1187451" y="2052638"/>
            <a:ext cx="5475288" cy="721520"/>
            <a:chOff x="710" y="2462"/>
            <a:chExt cx="3449" cy="606"/>
          </a:xfrm>
        </p:grpSpPr>
        <p:sp>
          <p:nvSpPr>
            <p:cNvPr id="478215" name="Text Box 7"/>
            <p:cNvSpPr txBox="1">
              <a:spLocks noChangeArrowheads="1"/>
            </p:cNvSpPr>
            <p:nvPr/>
          </p:nvSpPr>
          <p:spPr bwMode="auto">
            <a:xfrm>
              <a:off x="1005" y="2706"/>
              <a:ext cx="3154" cy="362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rgbClr val="15A8DB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2400">
                  <a:solidFill>
                    <a:srgbClr val="000000"/>
                  </a:solidFill>
                  <a:latin typeface="Lucida Sans Typewriter" charset="0"/>
                </a:rPr>
                <a:t>foldr (*) 1 (1:(2:(3:[])))</a:t>
              </a:r>
            </a:p>
          </p:txBody>
        </p:sp>
        <p:sp>
          <p:nvSpPr>
            <p:cNvPr id="478216" name="Text Box 8"/>
            <p:cNvSpPr txBox="1">
              <a:spLocks noChangeArrowheads="1"/>
            </p:cNvSpPr>
            <p:nvPr/>
          </p:nvSpPr>
          <p:spPr bwMode="auto">
            <a:xfrm>
              <a:off x="710" y="2462"/>
              <a:ext cx="189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/>
                <a:t>=</a:t>
              </a:r>
            </a:p>
          </p:txBody>
        </p:sp>
      </p:grpSp>
      <p:grpSp>
        <p:nvGrpSpPr>
          <p:cNvPr id="478217" name="Group 9"/>
          <p:cNvGrpSpPr>
            <a:grpSpLocks/>
          </p:cNvGrpSpPr>
          <p:nvPr/>
        </p:nvGrpSpPr>
        <p:grpSpPr bwMode="auto">
          <a:xfrm>
            <a:off x="1187450" y="2655096"/>
            <a:ext cx="2692400" cy="717947"/>
            <a:chOff x="710" y="2968"/>
            <a:chExt cx="1696" cy="603"/>
          </a:xfrm>
        </p:grpSpPr>
        <p:sp>
          <p:nvSpPr>
            <p:cNvPr id="478218" name="Text Box 10"/>
            <p:cNvSpPr txBox="1">
              <a:spLocks noChangeArrowheads="1"/>
            </p:cNvSpPr>
            <p:nvPr/>
          </p:nvSpPr>
          <p:spPr bwMode="auto">
            <a:xfrm>
              <a:off x="1005" y="3209"/>
              <a:ext cx="1401" cy="362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rgbClr val="15A8DB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2400">
                  <a:solidFill>
                    <a:srgbClr val="000000"/>
                  </a:solidFill>
                  <a:latin typeface="Lucida Sans Typewriter" charset="0"/>
                </a:rPr>
                <a:t>1*(2*(3*1))</a:t>
              </a:r>
            </a:p>
          </p:txBody>
        </p:sp>
        <p:sp>
          <p:nvSpPr>
            <p:cNvPr id="478219" name="Text Box 11"/>
            <p:cNvSpPr txBox="1">
              <a:spLocks noChangeArrowheads="1"/>
            </p:cNvSpPr>
            <p:nvPr/>
          </p:nvSpPr>
          <p:spPr bwMode="auto">
            <a:xfrm>
              <a:off x="710" y="2968"/>
              <a:ext cx="189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/>
                <a:t>=</a:t>
              </a:r>
            </a:p>
          </p:txBody>
        </p:sp>
      </p:grpSp>
      <p:grpSp>
        <p:nvGrpSpPr>
          <p:cNvPr id="478220" name="Group 12"/>
          <p:cNvGrpSpPr>
            <a:grpSpLocks/>
          </p:cNvGrpSpPr>
          <p:nvPr/>
        </p:nvGrpSpPr>
        <p:grpSpPr bwMode="auto">
          <a:xfrm>
            <a:off x="1187451" y="3257552"/>
            <a:ext cx="838200" cy="715566"/>
            <a:chOff x="710" y="3474"/>
            <a:chExt cx="528" cy="601"/>
          </a:xfrm>
        </p:grpSpPr>
        <p:sp>
          <p:nvSpPr>
            <p:cNvPr id="478221" name="Text Box 13"/>
            <p:cNvSpPr txBox="1">
              <a:spLocks noChangeArrowheads="1"/>
            </p:cNvSpPr>
            <p:nvPr/>
          </p:nvSpPr>
          <p:spPr bwMode="auto">
            <a:xfrm>
              <a:off x="1005" y="3713"/>
              <a:ext cx="233" cy="362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rgbClr val="15A8DB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2400">
                  <a:solidFill>
                    <a:srgbClr val="000000"/>
                  </a:solidFill>
                  <a:latin typeface="Lucida Sans Typewriter" charset="0"/>
                </a:rPr>
                <a:t>6</a:t>
              </a:r>
            </a:p>
          </p:txBody>
        </p:sp>
        <p:sp>
          <p:nvSpPr>
            <p:cNvPr id="478222" name="Text Box 14"/>
            <p:cNvSpPr txBox="1">
              <a:spLocks noChangeArrowheads="1"/>
            </p:cNvSpPr>
            <p:nvPr/>
          </p:nvSpPr>
          <p:spPr bwMode="auto">
            <a:xfrm>
              <a:off x="710" y="3474"/>
              <a:ext cx="189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/>
                <a:t>=</a:t>
              </a:r>
            </a:p>
          </p:txBody>
        </p:sp>
      </p:grpSp>
      <p:sp>
        <p:nvSpPr>
          <p:cNvPr id="478223" name="Text Box 15"/>
          <p:cNvSpPr txBox="1">
            <a:spLocks noChangeArrowheads="1"/>
          </p:cNvSpPr>
          <p:nvPr/>
        </p:nvSpPr>
        <p:spPr bwMode="auto">
          <a:xfrm>
            <a:off x="339725" y="282923"/>
            <a:ext cx="81041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sz="2400" dirty="0" smtClean="0">
                <a:latin typeface="Tahoma"/>
                <a:cs typeface="Tahoma"/>
              </a:rPr>
              <a:t>For example:</a:t>
            </a:r>
            <a:endParaRPr lang="en-US" sz="2400" dirty="0">
              <a:latin typeface="Tahoma"/>
              <a:cs typeface="Tahoma"/>
            </a:endParaRPr>
          </a:p>
        </p:txBody>
      </p:sp>
      <p:sp>
        <p:nvSpPr>
          <p:cNvPr id="478224" name="AutoShape 16"/>
          <p:cNvSpPr>
            <a:spLocks noChangeArrowheads="1"/>
          </p:cNvSpPr>
          <p:nvPr/>
        </p:nvSpPr>
        <p:spPr bwMode="auto">
          <a:xfrm>
            <a:off x="4443413" y="3937185"/>
            <a:ext cx="3556000" cy="919401"/>
          </a:xfrm>
          <a:prstGeom prst="wedgeRoundRectCallout">
            <a:avLst>
              <a:gd name="adj1" fmla="val -46921"/>
              <a:gd name="adj2" fmla="val -148764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sz="2400" dirty="0">
                <a:latin typeface="Tahoma"/>
                <a:cs typeface="Tahoma"/>
              </a:rPr>
              <a:t>Replace each (:)</a:t>
            </a:r>
          </a:p>
          <a:p>
            <a:pPr algn="ctr"/>
            <a:r>
              <a:rPr lang="en-US" sz="2400" dirty="0">
                <a:latin typeface="Tahoma"/>
                <a:cs typeface="Tahoma"/>
              </a:rPr>
              <a:t>by (*) and [] by 1.</a:t>
            </a:r>
          </a:p>
        </p:txBody>
      </p:sp>
    </p:spTree>
    <p:extLst>
      <p:ext uri="{BB962C8B-B14F-4D97-AF65-F5344CB8AC3E}">
        <p14:creationId xmlns:p14="http://schemas.microsoft.com/office/powerpoint/2010/main" val="41222107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8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8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78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78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78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8224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5FC87C-6800-3049-B7EA-47D5D7881502}" type="slidenum">
              <a:rPr lang="en-US"/>
              <a:pPr/>
              <a:t>14</a:t>
            </a:fld>
            <a:endParaRPr lang="en-US"/>
          </a:p>
        </p:txBody>
      </p:sp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Foldr Examples</a:t>
            </a:r>
          </a:p>
        </p:txBody>
      </p:sp>
      <p:sp>
        <p:nvSpPr>
          <p:cNvPr id="486403" name="Text Box 3"/>
          <p:cNvSpPr txBox="1">
            <a:spLocks noChangeArrowheads="1"/>
          </p:cNvSpPr>
          <p:nvPr/>
        </p:nvSpPr>
        <p:spPr bwMode="auto">
          <a:xfrm>
            <a:off x="430214" y="1120647"/>
            <a:ext cx="8099425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sz="2400" dirty="0">
                <a:latin typeface="Tahoma"/>
                <a:cs typeface="Tahoma"/>
              </a:rPr>
              <a:t>Even though </a:t>
            </a:r>
            <a:r>
              <a:rPr lang="en-US" sz="2400" dirty="0" err="1">
                <a:latin typeface="Tahoma"/>
                <a:cs typeface="Tahoma"/>
              </a:rPr>
              <a:t>foldr</a:t>
            </a:r>
            <a:r>
              <a:rPr lang="en-US" sz="2400" dirty="0">
                <a:latin typeface="Tahoma"/>
                <a:cs typeface="Tahoma"/>
              </a:rPr>
              <a:t> encapsulates a simple pattern of recursion, it can be used to define many more functions than might first be expected.</a:t>
            </a:r>
          </a:p>
          <a:p>
            <a:endParaRPr lang="en-US" sz="2400" dirty="0">
              <a:latin typeface="Tahoma"/>
              <a:cs typeface="Tahoma"/>
            </a:endParaRPr>
          </a:p>
          <a:p>
            <a:r>
              <a:rPr lang="en-US" sz="2400" dirty="0">
                <a:latin typeface="Tahoma"/>
                <a:cs typeface="Tahoma"/>
              </a:rPr>
              <a:t>Recall the length function:</a:t>
            </a:r>
          </a:p>
        </p:txBody>
      </p:sp>
      <p:sp>
        <p:nvSpPr>
          <p:cNvPr id="486404" name="Text Box 4"/>
          <p:cNvSpPr txBox="1">
            <a:spLocks noChangeArrowheads="1"/>
          </p:cNvSpPr>
          <p:nvPr/>
        </p:nvSpPr>
        <p:spPr bwMode="auto">
          <a:xfrm>
            <a:off x="1736725" y="3253490"/>
            <a:ext cx="5562641" cy="1514261"/>
          </a:xfrm>
          <a:prstGeom prst="rect">
            <a:avLst/>
          </a:prstGeom>
          <a:solidFill>
            <a:srgbClr val="FFFFFF"/>
          </a:solidFill>
          <a:ln>
            <a:solidFill>
              <a:srgbClr val="15A8DB"/>
            </a:solidFill>
          </a:ln>
          <a:effectLst/>
          <a:extLst/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length       :: [a] 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 Int</a:t>
            </a:r>
          </a:p>
          <a:p>
            <a:pPr>
              <a:lnSpc>
                <a:spcPct val="130000"/>
              </a:lnSpc>
            </a:pP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length []     = 0</a:t>
            </a:r>
          </a:p>
          <a:p>
            <a:pPr>
              <a:lnSpc>
                <a:spcPct val="130000"/>
              </a:lnSpc>
            </a:pP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length (_:xs) = 1 + length xs</a:t>
            </a:r>
          </a:p>
        </p:txBody>
      </p:sp>
    </p:spTree>
    <p:extLst>
      <p:ext uri="{BB962C8B-B14F-4D97-AF65-F5344CB8AC3E}">
        <p14:creationId xmlns:p14="http://schemas.microsoft.com/office/powerpoint/2010/main" val="36841829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38473-28B7-1C46-89FE-19B5176EEA57}" type="slidenum">
              <a:rPr lang="en-US"/>
              <a:pPr/>
              <a:t>15</a:t>
            </a:fld>
            <a:endParaRPr lang="en-US"/>
          </a:p>
        </p:txBody>
      </p:sp>
      <p:sp>
        <p:nvSpPr>
          <p:cNvPr id="368642" name="Text Box 2"/>
          <p:cNvSpPr txBox="1">
            <a:spLocks noChangeArrowheads="1"/>
          </p:cNvSpPr>
          <p:nvPr/>
        </p:nvSpPr>
        <p:spPr bwMode="auto">
          <a:xfrm>
            <a:off x="1668463" y="1029356"/>
            <a:ext cx="2780930" cy="430887"/>
          </a:xfrm>
          <a:prstGeom prst="rect">
            <a:avLst/>
          </a:prstGeom>
          <a:solidFill>
            <a:srgbClr val="FFFFFF"/>
          </a:solidFill>
          <a:ln>
            <a:solidFill>
              <a:srgbClr val="15A8DB"/>
            </a:solidFill>
          </a:ln>
          <a:effectLst/>
          <a:extLst/>
        </p:spPr>
        <p:txBody>
          <a:bodyPr wrap="none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length [1,2,3]</a:t>
            </a:r>
          </a:p>
        </p:txBody>
      </p:sp>
      <p:grpSp>
        <p:nvGrpSpPr>
          <p:cNvPr id="368643" name="Group 3"/>
          <p:cNvGrpSpPr>
            <a:grpSpLocks/>
          </p:cNvGrpSpPr>
          <p:nvPr/>
        </p:nvGrpSpPr>
        <p:grpSpPr bwMode="auto">
          <a:xfrm>
            <a:off x="1200150" y="1337074"/>
            <a:ext cx="4546600" cy="722710"/>
            <a:chOff x="710" y="1957"/>
            <a:chExt cx="2864" cy="607"/>
          </a:xfrm>
        </p:grpSpPr>
        <p:sp>
          <p:nvSpPr>
            <p:cNvPr id="368644" name="Text Box 4"/>
            <p:cNvSpPr txBox="1">
              <a:spLocks noChangeArrowheads="1"/>
            </p:cNvSpPr>
            <p:nvPr/>
          </p:nvSpPr>
          <p:spPr bwMode="auto">
            <a:xfrm>
              <a:off x="1005" y="2202"/>
              <a:ext cx="2569" cy="362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rgbClr val="15A8DB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2400">
                  <a:solidFill>
                    <a:srgbClr val="000000"/>
                  </a:solidFill>
                  <a:latin typeface="Lucida Sans Typewriter" charset="0"/>
                </a:rPr>
                <a:t>length (1:(2:(3:[])))</a:t>
              </a:r>
            </a:p>
          </p:txBody>
        </p:sp>
        <p:sp>
          <p:nvSpPr>
            <p:cNvPr id="368645" name="Text Box 5"/>
            <p:cNvSpPr txBox="1">
              <a:spLocks noChangeArrowheads="1"/>
            </p:cNvSpPr>
            <p:nvPr/>
          </p:nvSpPr>
          <p:spPr bwMode="auto">
            <a:xfrm>
              <a:off x="710" y="1957"/>
              <a:ext cx="189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/>
                <a:t>=</a:t>
              </a:r>
            </a:p>
          </p:txBody>
        </p:sp>
      </p:grpSp>
      <p:grpSp>
        <p:nvGrpSpPr>
          <p:cNvPr id="368646" name="Group 6"/>
          <p:cNvGrpSpPr>
            <a:grpSpLocks/>
          </p:cNvGrpSpPr>
          <p:nvPr/>
        </p:nvGrpSpPr>
        <p:grpSpPr bwMode="auto">
          <a:xfrm>
            <a:off x="1200150" y="1938338"/>
            <a:ext cx="2692400" cy="721520"/>
            <a:chOff x="710" y="2462"/>
            <a:chExt cx="1696" cy="606"/>
          </a:xfrm>
        </p:grpSpPr>
        <p:sp>
          <p:nvSpPr>
            <p:cNvPr id="368647" name="Text Box 7"/>
            <p:cNvSpPr txBox="1">
              <a:spLocks noChangeArrowheads="1"/>
            </p:cNvSpPr>
            <p:nvPr/>
          </p:nvSpPr>
          <p:spPr bwMode="auto">
            <a:xfrm>
              <a:off x="1005" y="2706"/>
              <a:ext cx="1401" cy="362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rgbClr val="15A8DB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2400">
                  <a:solidFill>
                    <a:srgbClr val="000000"/>
                  </a:solidFill>
                  <a:latin typeface="Lucida Sans Typewriter" charset="0"/>
                </a:rPr>
                <a:t>1+(1+(1+0))</a:t>
              </a:r>
            </a:p>
          </p:txBody>
        </p:sp>
        <p:sp>
          <p:nvSpPr>
            <p:cNvPr id="368648" name="Text Box 8"/>
            <p:cNvSpPr txBox="1">
              <a:spLocks noChangeArrowheads="1"/>
            </p:cNvSpPr>
            <p:nvPr/>
          </p:nvSpPr>
          <p:spPr bwMode="auto">
            <a:xfrm>
              <a:off x="710" y="2462"/>
              <a:ext cx="189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/>
                <a:t>=</a:t>
              </a:r>
            </a:p>
          </p:txBody>
        </p:sp>
      </p:grpSp>
      <p:grpSp>
        <p:nvGrpSpPr>
          <p:cNvPr id="368649" name="Group 9"/>
          <p:cNvGrpSpPr>
            <a:grpSpLocks/>
          </p:cNvGrpSpPr>
          <p:nvPr/>
        </p:nvGrpSpPr>
        <p:grpSpPr bwMode="auto">
          <a:xfrm>
            <a:off x="1200151" y="2540796"/>
            <a:ext cx="838200" cy="717947"/>
            <a:chOff x="710" y="2968"/>
            <a:chExt cx="528" cy="603"/>
          </a:xfrm>
        </p:grpSpPr>
        <p:sp>
          <p:nvSpPr>
            <p:cNvPr id="368650" name="Text Box 10"/>
            <p:cNvSpPr txBox="1">
              <a:spLocks noChangeArrowheads="1"/>
            </p:cNvSpPr>
            <p:nvPr/>
          </p:nvSpPr>
          <p:spPr bwMode="auto">
            <a:xfrm>
              <a:off x="1005" y="3209"/>
              <a:ext cx="233" cy="362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rgbClr val="15A8DB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2400">
                  <a:solidFill>
                    <a:srgbClr val="000000"/>
                  </a:solidFill>
                  <a:latin typeface="Lucida Sans Typewriter" charset="0"/>
                </a:rPr>
                <a:t>3</a:t>
              </a:r>
            </a:p>
          </p:txBody>
        </p:sp>
        <p:sp>
          <p:nvSpPr>
            <p:cNvPr id="368651" name="Text Box 11"/>
            <p:cNvSpPr txBox="1">
              <a:spLocks noChangeArrowheads="1"/>
            </p:cNvSpPr>
            <p:nvPr/>
          </p:nvSpPr>
          <p:spPr bwMode="auto">
            <a:xfrm>
              <a:off x="710" y="2968"/>
              <a:ext cx="189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/>
                <a:t>=</a:t>
              </a:r>
            </a:p>
          </p:txBody>
        </p:sp>
      </p:grpSp>
      <p:grpSp>
        <p:nvGrpSpPr>
          <p:cNvPr id="368659" name="Group 19"/>
          <p:cNvGrpSpPr>
            <a:grpSpLocks/>
          </p:cNvGrpSpPr>
          <p:nvPr/>
        </p:nvGrpSpPr>
        <p:grpSpPr bwMode="auto">
          <a:xfrm>
            <a:off x="377825" y="3558777"/>
            <a:ext cx="6962775" cy="1198959"/>
            <a:chOff x="238" y="2989"/>
            <a:chExt cx="4386" cy="1007"/>
          </a:xfrm>
        </p:grpSpPr>
        <p:sp>
          <p:nvSpPr>
            <p:cNvPr id="368656" name="Text Box 16"/>
            <p:cNvSpPr txBox="1">
              <a:spLocks noChangeArrowheads="1"/>
            </p:cNvSpPr>
            <p:nvPr/>
          </p:nvSpPr>
          <p:spPr bwMode="auto">
            <a:xfrm>
              <a:off x="238" y="2989"/>
              <a:ext cx="1549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2400" dirty="0">
                  <a:latin typeface="Tahoma"/>
                  <a:cs typeface="Tahoma"/>
                </a:rPr>
                <a:t>Hence, we have:</a:t>
              </a:r>
            </a:p>
          </p:txBody>
        </p:sp>
        <p:sp>
          <p:nvSpPr>
            <p:cNvPr id="368657" name="Text Box 17"/>
            <p:cNvSpPr txBox="1">
              <a:spLocks noChangeArrowheads="1"/>
            </p:cNvSpPr>
            <p:nvPr/>
          </p:nvSpPr>
          <p:spPr bwMode="auto">
            <a:xfrm>
              <a:off x="1056" y="3608"/>
              <a:ext cx="3568" cy="388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rgbClr val="15A8DB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2400">
                  <a:solidFill>
                    <a:srgbClr val="000000"/>
                  </a:solidFill>
                  <a:latin typeface="Lucida Sans Typewriter" charset="0"/>
                </a:rPr>
                <a:t>length = foldr (</a:t>
              </a:r>
              <a:r>
                <a:rPr lang="en-US" sz="2400">
                  <a:solidFill>
                    <a:srgbClr val="000000"/>
                  </a:solidFill>
                  <a:latin typeface="Lucida Sans Typewriter" charset="0"/>
                  <a:sym typeface="Symbol" charset="0"/>
                </a:rPr>
                <a:t></a:t>
              </a:r>
              <a:r>
                <a:rPr lang="en-US" sz="2400">
                  <a:solidFill>
                    <a:srgbClr val="000000"/>
                  </a:solidFill>
                  <a:latin typeface="Lucida Sans Typewriter" charset="0"/>
                </a:rPr>
                <a:t>_ n </a:t>
              </a:r>
              <a:r>
                <a:rPr lang="en-US" sz="2400">
                  <a:solidFill>
                    <a:srgbClr val="000000"/>
                  </a:solidFill>
                  <a:latin typeface="Lucida Sans Typewriter" charset="0"/>
                  <a:sym typeface="Symbol" charset="0"/>
                </a:rPr>
                <a:t></a:t>
              </a:r>
              <a:r>
                <a:rPr lang="en-US" sz="2400">
                  <a:solidFill>
                    <a:srgbClr val="000000"/>
                  </a:solidFill>
                  <a:latin typeface="Lucida Sans Typewriter" charset="0"/>
                </a:rPr>
                <a:t> 1+n) 0</a:t>
              </a:r>
            </a:p>
          </p:txBody>
        </p:sp>
      </p:grpSp>
      <p:sp>
        <p:nvSpPr>
          <p:cNvPr id="368658" name="AutoShape 18"/>
          <p:cNvSpPr>
            <a:spLocks noChangeArrowheads="1"/>
          </p:cNvSpPr>
          <p:nvPr/>
        </p:nvSpPr>
        <p:spPr bwMode="auto">
          <a:xfrm>
            <a:off x="4597400" y="2767081"/>
            <a:ext cx="3049588" cy="1328023"/>
          </a:xfrm>
          <a:prstGeom prst="wedgeRoundRectCallout">
            <a:avLst>
              <a:gd name="adj1" fmla="val -52134"/>
              <a:gd name="adj2" fmla="val -95676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sz="2400" dirty="0">
                <a:latin typeface="Tahoma"/>
                <a:cs typeface="Tahoma"/>
              </a:rPr>
              <a:t>Replace each (:) by </a:t>
            </a:r>
            <a:r>
              <a:rPr lang="en-US" sz="2400" dirty="0">
                <a:latin typeface="Tahoma"/>
                <a:cs typeface="Tahoma"/>
                <a:sym typeface="Symbol" charset="0"/>
              </a:rPr>
              <a:t></a:t>
            </a:r>
            <a:r>
              <a:rPr lang="en-US" sz="2400" dirty="0">
                <a:latin typeface="Tahoma"/>
                <a:cs typeface="Tahoma"/>
              </a:rPr>
              <a:t>_ n </a:t>
            </a:r>
            <a:r>
              <a:rPr lang="en-US" sz="2400" dirty="0">
                <a:latin typeface="Tahoma"/>
                <a:cs typeface="Tahoma"/>
                <a:sym typeface="Symbol" charset="0"/>
              </a:rPr>
              <a:t></a:t>
            </a:r>
            <a:r>
              <a:rPr lang="en-US" sz="2400" dirty="0">
                <a:latin typeface="Tahoma"/>
                <a:cs typeface="Tahoma"/>
              </a:rPr>
              <a:t> 1+n and [] by 0.</a:t>
            </a:r>
          </a:p>
        </p:txBody>
      </p:sp>
      <p:sp>
        <p:nvSpPr>
          <p:cNvPr id="368660" name="Text Box 20"/>
          <p:cNvSpPr txBox="1">
            <a:spLocks noChangeArrowheads="1"/>
          </p:cNvSpPr>
          <p:nvPr/>
        </p:nvSpPr>
        <p:spPr bwMode="auto">
          <a:xfrm>
            <a:off x="377825" y="232917"/>
            <a:ext cx="19579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2400" dirty="0">
                <a:latin typeface="Tahoma"/>
                <a:cs typeface="Tahoma"/>
              </a:rPr>
              <a:t>For example:</a:t>
            </a:r>
          </a:p>
        </p:txBody>
      </p:sp>
    </p:spTree>
    <p:extLst>
      <p:ext uri="{BB962C8B-B14F-4D97-AF65-F5344CB8AC3E}">
        <p14:creationId xmlns:p14="http://schemas.microsoft.com/office/powerpoint/2010/main" val="8757401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8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8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68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68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68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58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BEA7B-C9A0-EB47-93B7-EB3CC0EEA774}" type="slidenum">
              <a:rPr lang="en-US"/>
              <a:pPr/>
              <a:t>16</a:t>
            </a:fld>
            <a:endParaRPr lang="en-US" dirty="0"/>
          </a:p>
        </p:txBody>
      </p:sp>
      <p:sp>
        <p:nvSpPr>
          <p:cNvPr id="491522" name="Text Box 2"/>
          <p:cNvSpPr txBox="1">
            <a:spLocks noChangeArrowheads="1"/>
          </p:cNvSpPr>
          <p:nvPr/>
        </p:nvSpPr>
        <p:spPr bwMode="auto">
          <a:xfrm>
            <a:off x="303213" y="226964"/>
            <a:ext cx="81978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sz="2400" dirty="0">
                <a:latin typeface="Tahoma"/>
                <a:cs typeface="Tahoma"/>
              </a:rPr>
              <a:t>Now recall the reverse function:</a:t>
            </a:r>
          </a:p>
        </p:txBody>
      </p:sp>
      <p:sp>
        <p:nvSpPr>
          <p:cNvPr id="491523" name="Text Box 3"/>
          <p:cNvSpPr txBox="1">
            <a:spLocks noChangeArrowheads="1"/>
          </p:cNvSpPr>
          <p:nvPr/>
        </p:nvSpPr>
        <p:spPr bwMode="auto">
          <a:xfrm>
            <a:off x="1206500" y="825289"/>
            <a:ext cx="6489878" cy="966418"/>
          </a:xfrm>
          <a:prstGeom prst="rect">
            <a:avLst/>
          </a:prstGeom>
          <a:solidFill>
            <a:srgbClr val="FFFFFF"/>
          </a:solidFill>
          <a:ln>
            <a:solidFill>
              <a:srgbClr val="15A8DB"/>
            </a:solidFill>
          </a:ln>
          <a:effectLst/>
          <a:extLst/>
        </p:spPr>
        <p:txBody>
          <a:bodyPr wrap="none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reverse []     = []</a:t>
            </a:r>
          </a:p>
          <a:p>
            <a:pPr>
              <a:lnSpc>
                <a:spcPct val="120000"/>
              </a:lnSpc>
            </a:pP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reverse (x:xs) = reverse xs ++ [x]</a:t>
            </a:r>
          </a:p>
        </p:txBody>
      </p:sp>
      <p:sp>
        <p:nvSpPr>
          <p:cNvPr id="491524" name="Text Box 4"/>
          <p:cNvSpPr txBox="1">
            <a:spLocks noChangeArrowheads="1"/>
          </p:cNvSpPr>
          <p:nvPr/>
        </p:nvSpPr>
        <p:spPr bwMode="auto">
          <a:xfrm>
            <a:off x="1209056" y="2837645"/>
            <a:ext cx="2966377" cy="430887"/>
          </a:xfrm>
          <a:prstGeom prst="rect">
            <a:avLst/>
          </a:prstGeom>
          <a:solidFill>
            <a:srgbClr val="FFFFFF"/>
          </a:solidFill>
          <a:ln>
            <a:solidFill>
              <a:srgbClr val="15A8DB"/>
            </a:solidFill>
          </a:ln>
          <a:effectLst/>
          <a:extLst/>
        </p:spPr>
        <p:txBody>
          <a:bodyPr wrap="none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reverse [1,2,3]</a:t>
            </a:r>
          </a:p>
        </p:txBody>
      </p:sp>
      <p:grpSp>
        <p:nvGrpSpPr>
          <p:cNvPr id="491525" name="Group 5"/>
          <p:cNvGrpSpPr>
            <a:grpSpLocks/>
          </p:cNvGrpSpPr>
          <p:nvPr/>
        </p:nvGrpSpPr>
        <p:grpSpPr bwMode="auto">
          <a:xfrm>
            <a:off x="740744" y="3145363"/>
            <a:ext cx="4732338" cy="722710"/>
            <a:chOff x="710" y="1957"/>
            <a:chExt cx="2981" cy="607"/>
          </a:xfrm>
        </p:grpSpPr>
        <p:sp>
          <p:nvSpPr>
            <p:cNvPr id="491526" name="Text Box 6"/>
            <p:cNvSpPr txBox="1">
              <a:spLocks noChangeArrowheads="1"/>
            </p:cNvSpPr>
            <p:nvPr/>
          </p:nvSpPr>
          <p:spPr bwMode="auto">
            <a:xfrm>
              <a:off x="1005" y="2202"/>
              <a:ext cx="2686" cy="362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rgbClr val="15A8DB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2400">
                  <a:solidFill>
                    <a:srgbClr val="000000"/>
                  </a:solidFill>
                  <a:latin typeface="Lucida Sans Typewriter" charset="0"/>
                </a:rPr>
                <a:t>reverse (1:(2:(3:[])))</a:t>
              </a:r>
            </a:p>
          </p:txBody>
        </p:sp>
        <p:sp>
          <p:nvSpPr>
            <p:cNvPr id="491527" name="Text Box 7"/>
            <p:cNvSpPr txBox="1">
              <a:spLocks noChangeArrowheads="1"/>
            </p:cNvSpPr>
            <p:nvPr/>
          </p:nvSpPr>
          <p:spPr bwMode="auto">
            <a:xfrm>
              <a:off x="710" y="1957"/>
              <a:ext cx="189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/>
                <a:t>=</a:t>
              </a:r>
            </a:p>
          </p:txBody>
        </p:sp>
      </p:grpSp>
      <p:grpSp>
        <p:nvGrpSpPr>
          <p:cNvPr id="491528" name="Group 8"/>
          <p:cNvGrpSpPr>
            <a:grpSpLocks/>
          </p:cNvGrpSpPr>
          <p:nvPr/>
        </p:nvGrpSpPr>
        <p:grpSpPr bwMode="auto">
          <a:xfrm>
            <a:off x="740744" y="3746630"/>
            <a:ext cx="5659438" cy="721519"/>
            <a:chOff x="710" y="2462"/>
            <a:chExt cx="3565" cy="606"/>
          </a:xfrm>
        </p:grpSpPr>
        <p:sp>
          <p:nvSpPr>
            <p:cNvPr id="491529" name="Text Box 9"/>
            <p:cNvSpPr txBox="1">
              <a:spLocks noChangeArrowheads="1"/>
            </p:cNvSpPr>
            <p:nvPr/>
          </p:nvSpPr>
          <p:spPr bwMode="auto">
            <a:xfrm>
              <a:off x="1005" y="2706"/>
              <a:ext cx="3270" cy="362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rgbClr val="15A8DB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2400">
                  <a:solidFill>
                    <a:srgbClr val="000000"/>
                  </a:solidFill>
                  <a:latin typeface="Lucida Sans Typewriter" charset="0"/>
                </a:rPr>
                <a:t>(([] ++ [3]) ++ [2]) ++ [1]</a:t>
              </a:r>
            </a:p>
          </p:txBody>
        </p:sp>
        <p:sp>
          <p:nvSpPr>
            <p:cNvPr id="491530" name="Text Box 10"/>
            <p:cNvSpPr txBox="1">
              <a:spLocks noChangeArrowheads="1"/>
            </p:cNvSpPr>
            <p:nvPr/>
          </p:nvSpPr>
          <p:spPr bwMode="auto">
            <a:xfrm>
              <a:off x="710" y="2462"/>
              <a:ext cx="189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/>
                <a:t>=</a:t>
              </a:r>
            </a:p>
          </p:txBody>
        </p:sp>
      </p:grpSp>
      <p:grpSp>
        <p:nvGrpSpPr>
          <p:cNvPr id="491531" name="Group 11"/>
          <p:cNvGrpSpPr>
            <a:grpSpLocks/>
          </p:cNvGrpSpPr>
          <p:nvPr/>
        </p:nvGrpSpPr>
        <p:grpSpPr bwMode="auto">
          <a:xfrm>
            <a:off x="740744" y="4349086"/>
            <a:ext cx="1951038" cy="717947"/>
            <a:chOff x="710" y="2968"/>
            <a:chExt cx="1229" cy="603"/>
          </a:xfrm>
        </p:grpSpPr>
        <p:sp>
          <p:nvSpPr>
            <p:cNvPr id="491532" name="Text Box 12"/>
            <p:cNvSpPr txBox="1">
              <a:spLocks noChangeArrowheads="1"/>
            </p:cNvSpPr>
            <p:nvPr/>
          </p:nvSpPr>
          <p:spPr bwMode="auto">
            <a:xfrm>
              <a:off x="1005" y="3209"/>
              <a:ext cx="934" cy="362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rgbClr val="15A8DB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2400">
                  <a:solidFill>
                    <a:srgbClr val="000000"/>
                  </a:solidFill>
                  <a:latin typeface="Lucida Sans Typewriter" charset="0"/>
                </a:rPr>
                <a:t>[3,2,1]</a:t>
              </a:r>
            </a:p>
          </p:txBody>
        </p:sp>
        <p:sp>
          <p:nvSpPr>
            <p:cNvPr id="491533" name="Text Box 13"/>
            <p:cNvSpPr txBox="1">
              <a:spLocks noChangeArrowheads="1"/>
            </p:cNvSpPr>
            <p:nvPr/>
          </p:nvSpPr>
          <p:spPr bwMode="auto">
            <a:xfrm>
              <a:off x="710" y="2968"/>
              <a:ext cx="189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/>
                <a:t>=</a:t>
              </a:r>
            </a:p>
          </p:txBody>
        </p:sp>
      </p:grpSp>
      <p:sp>
        <p:nvSpPr>
          <p:cNvPr id="491534" name="Text Box 14"/>
          <p:cNvSpPr txBox="1">
            <a:spLocks noChangeArrowheads="1"/>
          </p:cNvSpPr>
          <p:nvPr/>
        </p:nvSpPr>
        <p:spPr bwMode="auto">
          <a:xfrm>
            <a:off x="303214" y="1928367"/>
            <a:ext cx="19579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2400" dirty="0">
                <a:latin typeface="Tahoma"/>
                <a:cs typeface="Tahoma"/>
              </a:rPr>
              <a:t>For example:</a:t>
            </a:r>
          </a:p>
        </p:txBody>
      </p:sp>
      <p:sp>
        <p:nvSpPr>
          <p:cNvPr id="491538" name="AutoShape 18"/>
          <p:cNvSpPr>
            <a:spLocks noChangeArrowheads="1"/>
          </p:cNvSpPr>
          <p:nvPr/>
        </p:nvSpPr>
        <p:spPr bwMode="auto">
          <a:xfrm>
            <a:off x="5473082" y="1890382"/>
            <a:ext cx="3036888" cy="1328023"/>
          </a:xfrm>
          <a:prstGeom prst="wedgeRoundRectCallout">
            <a:avLst>
              <a:gd name="adj1" fmla="val -44763"/>
              <a:gd name="adj2" fmla="val 83376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sz="2400" dirty="0">
                <a:latin typeface="Tahoma"/>
                <a:cs typeface="Tahoma"/>
              </a:rPr>
              <a:t>Replace each (:) by </a:t>
            </a:r>
            <a:r>
              <a:rPr lang="en-US" sz="2400" dirty="0">
                <a:latin typeface="Tahoma"/>
                <a:cs typeface="Tahoma"/>
                <a:sym typeface="Symbol" charset="0"/>
              </a:rPr>
              <a:t></a:t>
            </a:r>
            <a:r>
              <a:rPr lang="en-US" sz="2400" dirty="0">
                <a:latin typeface="Tahoma"/>
                <a:cs typeface="Tahoma"/>
              </a:rPr>
              <a:t>x </a:t>
            </a:r>
            <a:r>
              <a:rPr lang="en-US" sz="2400" dirty="0" err="1">
                <a:latin typeface="Tahoma"/>
                <a:cs typeface="Tahoma"/>
              </a:rPr>
              <a:t>xs</a:t>
            </a:r>
            <a:r>
              <a:rPr lang="en-US" sz="2400" dirty="0">
                <a:latin typeface="Tahoma"/>
                <a:cs typeface="Tahoma"/>
              </a:rPr>
              <a:t> </a:t>
            </a:r>
            <a:r>
              <a:rPr lang="en-US" sz="2400" dirty="0">
                <a:latin typeface="Tahoma"/>
                <a:cs typeface="Tahoma"/>
                <a:sym typeface="Symbol" charset="0"/>
              </a:rPr>
              <a:t></a:t>
            </a:r>
            <a:r>
              <a:rPr lang="en-US" sz="2400" dirty="0">
                <a:latin typeface="Tahoma"/>
                <a:cs typeface="Tahoma"/>
              </a:rPr>
              <a:t> </a:t>
            </a:r>
            <a:r>
              <a:rPr lang="en-US" sz="2400" dirty="0" err="1">
                <a:latin typeface="Tahoma"/>
                <a:cs typeface="Tahoma"/>
              </a:rPr>
              <a:t>xs</a:t>
            </a:r>
            <a:r>
              <a:rPr lang="en-US" sz="2400" dirty="0">
                <a:latin typeface="Tahoma"/>
                <a:cs typeface="Tahoma"/>
              </a:rPr>
              <a:t> ++ [x] and [] by [].</a:t>
            </a:r>
          </a:p>
        </p:txBody>
      </p:sp>
    </p:spTree>
    <p:extLst>
      <p:ext uri="{BB962C8B-B14F-4D97-AF65-F5344CB8AC3E}">
        <p14:creationId xmlns:p14="http://schemas.microsoft.com/office/powerpoint/2010/main" val="31579857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1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91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91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91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38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48787-22F5-EB4E-B184-08901503A1C5}" type="slidenum">
              <a:rPr lang="en-US"/>
              <a:pPr/>
              <a:t>17</a:t>
            </a:fld>
            <a:endParaRPr lang="en-US"/>
          </a:p>
        </p:txBody>
      </p:sp>
      <p:sp>
        <p:nvSpPr>
          <p:cNvPr id="501762" name="Text Box 2"/>
          <p:cNvSpPr txBox="1">
            <a:spLocks noChangeArrowheads="1"/>
          </p:cNvSpPr>
          <p:nvPr/>
        </p:nvSpPr>
        <p:spPr bwMode="auto">
          <a:xfrm>
            <a:off x="363538" y="287685"/>
            <a:ext cx="245887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2400" dirty="0">
                <a:latin typeface="Tahoma"/>
                <a:cs typeface="Tahoma"/>
              </a:rPr>
              <a:t>Hence, we have:</a:t>
            </a:r>
          </a:p>
        </p:txBody>
      </p:sp>
      <p:sp>
        <p:nvSpPr>
          <p:cNvPr id="501763" name="Text Box 3"/>
          <p:cNvSpPr txBox="1">
            <a:spLocks noChangeArrowheads="1"/>
          </p:cNvSpPr>
          <p:nvPr/>
        </p:nvSpPr>
        <p:spPr bwMode="auto">
          <a:xfrm>
            <a:off x="1144589" y="1163944"/>
            <a:ext cx="6035276" cy="898707"/>
          </a:xfrm>
          <a:prstGeom prst="rect">
            <a:avLst/>
          </a:prstGeom>
          <a:solidFill>
            <a:srgbClr val="FFFFFF"/>
          </a:solidFill>
          <a:ln>
            <a:solidFill>
              <a:srgbClr val="15A8DB"/>
            </a:solidFill>
          </a:ln>
          <a:effectLst/>
          <a:extLst/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reverse =</a:t>
            </a:r>
          </a:p>
          <a:p>
            <a:pPr>
              <a:lnSpc>
                <a:spcPct val="110000"/>
              </a:lnSpc>
            </a:pP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   foldr (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  <a:sym typeface="Symbol" charset="0"/>
              </a:rPr>
              <a:t>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x xs 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 xs ++ [x]) []</a:t>
            </a:r>
          </a:p>
        </p:txBody>
      </p:sp>
      <p:sp>
        <p:nvSpPr>
          <p:cNvPr id="501764" name="Text Box 4"/>
          <p:cNvSpPr txBox="1">
            <a:spLocks noChangeArrowheads="1"/>
          </p:cNvSpPr>
          <p:nvPr/>
        </p:nvSpPr>
        <p:spPr bwMode="auto">
          <a:xfrm>
            <a:off x="363539" y="2453908"/>
            <a:ext cx="847407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sz="2400" dirty="0">
                <a:latin typeface="Tahoma"/>
                <a:cs typeface="Tahoma"/>
              </a:rPr>
              <a:t>Finally, we note that the append function (++) has a particularly compact definition using </a:t>
            </a:r>
            <a:r>
              <a:rPr lang="en-US" sz="2400" dirty="0" err="1">
                <a:latin typeface="Tahoma"/>
                <a:cs typeface="Tahoma"/>
              </a:rPr>
              <a:t>foldr</a:t>
            </a:r>
            <a:r>
              <a:rPr lang="en-US" sz="2400" dirty="0">
                <a:latin typeface="Tahoma"/>
                <a:cs typeface="Tahoma"/>
              </a:rPr>
              <a:t>:</a:t>
            </a:r>
          </a:p>
        </p:txBody>
      </p:sp>
      <p:sp>
        <p:nvSpPr>
          <p:cNvPr id="501766" name="Text Box 6"/>
          <p:cNvSpPr txBox="1">
            <a:spLocks noChangeArrowheads="1"/>
          </p:cNvSpPr>
          <p:nvPr/>
        </p:nvSpPr>
        <p:spPr bwMode="auto">
          <a:xfrm>
            <a:off x="1144588" y="3730378"/>
            <a:ext cx="4264509" cy="461665"/>
          </a:xfrm>
          <a:prstGeom prst="rect">
            <a:avLst/>
          </a:prstGeom>
          <a:solidFill>
            <a:srgbClr val="FFFFFF"/>
          </a:solidFill>
          <a:ln>
            <a:solidFill>
              <a:srgbClr val="15A8DB"/>
            </a:solidFill>
          </a:ln>
          <a:effectLst/>
          <a:extLst/>
        </p:spPr>
        <p:txBody>
          <a:bodyPr wrap="none" anchor="ctr">
            <a:spAutoFit/>
          </a:bodyPr>
          <a:lstStyle/>
          <a:p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(++ ys) = foldr (:) ys</a:t>
            </a:r>
          </a:p>
        </p:txBody>
      </p:sp>
      <p:sp>
        <p:nvSpPr>
          <p:cNvPr id="501767" name="AutoShape 7"/>
          <p:cNvSpPr>
            <a:spLocks noChangeArrowheads="1"/>
          </p:cNvSpPr>
          <p:nvPr/>
        </p:nvSpPr>
        <p:spPr bwMode="auto">
          <a:xfrm>
            <a:off x="6202363" y="3404950"/>
            <a:ext cx="2455862" cy="1328023"/>
          </a:xfrm>
          <a:prstGeom prst="wedgeRoundRectCallout">
            <a:avLst>
              <a:gd name="adj1" fmla="val -72301"/>
              <a:gd name="adj2" fmla="val -10940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sz="2400" dirty="0">
                <a:latin typeface="Tahoma"/>
                <a:cs typeface="Tahoma"/>
              </a:rPr>
              <a:t>Replace each (:) by </a:t>
            </a:r>
            <a:r>
              <a:rPr lang="en-US" sz="2400" dirty="0">
                <a:latin typeface="Tahoma"/>
                <a:cs typeface="Tahoma"/>
                <a:sym typeface="Symbol" charset="0"/>
              </a:rPr>
              <a:t>(:)</a:t>
            </a:r>
            <a:r>
              <a:rPr lang="en-US" sz="2400" dirty="0">
                <a:latin typeface="Tahoma"/>
                <a:cs typeface="Tahoma"/>
              </a:rPr>
              <a:t> and [] by </a:t>
            </a:r>
            <a:r>
              <a:rPr lang="en-US" sz="2400" dirty="0" err="1">
                <a:latin typeface="Tahoma"/>
                <a:cs typeface="Tahoma"/>
              </a:rPr>
              <a:t>ys</a:t>
            </a:r>
            <a:r>
              <a:rPr lang="en-US" sz="2400" dirty="0">
                <a:latin typeface="Tahoma"/>
                <a:cs typeface="Tahom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886941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E4AC1-0A5E-9346-B944-3C0039DFB096}" type="slidenum">
              <a:rPr lang="en-US"/>
              <a:pPr/>
              <a:t>18</a:t>
            </a:fld>
            <a:endParaRPr lang="en-US"/>
          </a:p>
        </p:txBody>
      </p:sp>
      <p:sp>
        <p:nvSpPr>
          <p:cNvPr id="497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Is Foldr Useful?</a:t>
            </a:r>
          </a:p>
        </p:txBody>
      </p:sp>
      <p:sp>
        <p:nvSpPr>
          <p:cNvPr id="497667" name="Rectangle 3"/>
          <p:cNvSpPr>
            <a:spLocks noChangeArrowheads="1"/>
          </p:cNvSpPr>
          <p:nvPr/>
        </p:nvSpPr>
        <p:spPr bwMode="auto">
          <a:xfrm>
            <a:off x="447676" y="1207294"/>
            <a:ext cx="8202613" cy="321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 sz="2400" dirty="0">
                <a:latin typeface="Tahoma"/>
                <a:cs typeface="Tahoma"/>
              </a:rPr>
              <a:t>Some recursive functions on lists, such as sum, are </a:t>
            </a:r>
            <a:r>
              <a:rPr kumimoji="1" lang="en-US" sz="2400" u="sng" dirty="0">
                <a:latin typeface="Tahoma"/>
                <a:cs typeface="Tahoma"/>
              </a:rPr>
              <a:t>simpler</a:t>
            </a:r>
            <a:r>
              <a:rPr kumimoji="1" lang="en-US" sz="2400" dirty="0">
                <a:latin typeface="Tahoma"/>
                <a:cs typeface="Tahoma"/>
              </a:rPr>
              <a:t> to define using </a:t>
            </a:r>
            <a:r>
              <a:rPr kumimoji="1" lang="en-US" sz="2400" dirty="0" err="1">
                <a:latin typeface="Tahoma"/>
                <a:cs typeface="Tahoma"/>
              </a:rPr>
              <a:t>foldr</a:t>
            </a:r>
            <a:r>
              <a:rPr kumimoji="1" lang="en-US" sz="2400" dirty="0">
                <a:latin typeface="Tahoma"/>
                <a:cs typeface="Tahoma"/>
              </a:rPr>
              <a:t>.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endParaRPr kumimoji="1" lang="en-US" sz="2400" dirty="0">
              <a:latin typeface="Tahoma"/>
              <a:cs typeface="Tahoma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 sz="2400" dirty="0">
                <a:latin typeface="Tahoma"/>
                <a:cs typeface="Tahoma"/>
              </a:rPr>
              <a:t>Properties of functions defined using </a:t>
            </a:r>
            <a:r>
              <a:rPr kumimoji="1" lang="en-US" sz="2400" dirty="0" err="1">
                <a:latin typeface="Tahoma"/>
                <a:cs typeface="Tahoma"/>
              </a:rPr>
              <a:t>foldr</a:t>
            </a:r>
            <a:r>
              <a:rPr kumimoji="1" lang="en-US" sz="2400" dirty="0">
                <a:latin typeface="Tahoma"/>
                <a:cs typeface="Tahoma"/>
              </a:rPr>
              <a:t> can be proved using algebraic properties of </a:t>
            </a:r>
            <a:r>
              <a:rPr kumimoji="1" lang="en-US" sz="2400" dirty="0" err="1">
                <a:latin typeface="Tahoma"/>
                <a:cs typeface="Tahoma"/>
              </a:rPr>
              <a:t>foldr</a:t>
            </a:r>
            <a:r>
              <a:rPr kumimoji="1" lang="en-US" sz="2400" dirty="0">
                <a:latin typeface="Tahoma"/>
                <a:cs typeface="Tahoma"/>
              </a:rPr>
              <a:t>, such as </a:t>
            </a:r>
            <a:r>
              <a:rPr kumimoji="1" lang="en-US" sz="2400" u="sng" dirty="0">
                <a:latin typeface="Tahoma"/>
                <a:cs typeface="Tahoma"/>
              </a:rPr>
              <a:t>fusion</a:t>
            </a:r>
            <a:r>
              <a:rPr kumimoji="1" lang="en-US" sz="2400" dirty="0">
                <a:latin typeface="Tahoma"/>
                <a:cs typeface="Tahoma"/>
              </a:rPr>
              <a:t> and the </a:t>
            </a:r>
            <a:r>
              <a:rPr kumimoji="1" lang="en-US" sz="2400" u="sng" dirty="0">
                <a:latin typeface="Tahoma"/>
                <a:cs typeface="Tahoma"/>
              </a:rPr>
              <a:t>banana split</a:t>
            </a:r>
            <a:r>
              <a:rPr kumimoji="1" lang="en-US" sz="2400" dirty="0">
                <a:latin typeface="Tahoma"/>
                <a:cs typeface="Tahoma"/>
              </a:rPr>
              <a:t> rule.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endParaRPr kumimoji="1" lang="en-US" sz="2400" dirty="0">
              <a:latin typeface="Tahoma"/>
              <a:cs typeface="Tahoma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 sz="2400" dirty="0">
                <a:latin typeface="Tahoma"/>
                <a:cs typeface="Tahoma"/>
              </a:rPr>
              <a:t>Advanced program </a:t>
            </a:r>
            <a:r>
              <a:rPr kumimoji="1" lang="en-US" sz="2400" u="sng" dirty="0" err="1">
                <a:latin typeface="Tahoma"/>
                <a:cs typeface="Tahoma"/>
              </a:rPr>
              <a:t>optimisations</a:t>
            </a:r>
            <a:r>
              <a:rPr kumimoji="1" lang="en-US" sz="2400" dirty="0">
                <a:latin typeface="Tahoma"/>
                <a:cs typeface="Tahoma"/>
              </a:rPr>
              <a:t> can be simpler if </a:t>
            </a:r>
            <a:r>
              <a:rPr kumimoji="1" lang="en-US" sz="2400" dirty="0" err="1">
                <a:latin typeface="Tahoma"/>
                <a:cs typeface="Tahoma"/>
              </a:rPr>
              <a:t>foldr</a:t>
            </a:r>
            <a:r>
              <a:rPr kumimoji="1" lang="en-US" sz="2400" dirty="0">
                <a:latin typeface="Tahoma"/>
                <a:cs typeface="Tahoma"/>
              </a:rPr>
              <a:t> is used in place of explicit recursion.</a:t>
            </a:r>
          </a:p>
        </p:txBody>
      </p:sp>
    </p:spTree>
    <p:extLst>
      <p:ext uri="{BB962C8B-B14F-4D97-AF65-F5344CB8AC3E}">
        <p14:creationId xmlns:p14="http://schemas.microsoft.com/office/powerpoint/2010/main" val="2729271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92CE19-0B2F-7844-8DAD-4B1BED43D894}" type="slidenum">
              <a:rPr lang="en-US"/>
              <a:pPr/>
              <a:t>19</a:t>
            </a:fld>
            <a:endParaRPr lang="en-US"/>
          </a:p>
        </p:txBody>
      </p:sp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Library Functions</a:t>
            </a:r>
          </a:p>
        </p:txBody>
      </p:sp>
      <p:sp>
        <p:nvSpPr>
          <p:cNvPr id="354307" name="Text Box 3"/>
          <p:cNvSpPr txBox="1">
            <a:spLocks noChangeArrowheads="1"/>
          </p:cNvSpPr>
          <p:nvPr/>
        </p:nvSpPr>
        <p:spPr bwMode="auto">
          <a:xfrm>
            <a:off x="452438" y="1137077"/>
            <a:ext cx="834866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sz="2400" dirty="0">
                <a:latin typeface="Tahoma"/>
                <a:cs typeface="Tahoma"/>
              </a:rPr>
              <a:t>The library function (.) returns the </a:t>
            </a:r>
            <a:r>
              <a:rPr lang="en-US" sz="2400" u="sng" dirty="0">
                <a:latin typeface="Tahoma"/>
                <a:cs typeface="Tahoma"/>
              </a:rPr>
              <a:t>composition</a:t>
            </a:r>
            <a:r>
              <a:rPr lang="en-US" sz="2400" dirty="0">
                <a:latin typeface="Tahoma"/>
                <a:cs typeface="Tahoma"/>
              </a:rPr>
              <a:t> of two functions as a single function.</a:t>
            </a:r>
          </a:p>
        </p:txBody>
      </p:sp>
      <p:sp>
        <p:nvSpPr>
          <p:cNvPr id="354308" name="Text Box 4"/>
          <p:cNvSpPr txBox="1">
            <a:spLocks noChangeArrowheads="1"/>
          </p:cNvSpPr>
          <p:nvPr/>
        </p:nvSpPr>
        <p:spPr bwMode="auto">
          <a:xfrm>
            <a:off x="1192214" y="2123070"/>
            <a:ext cx="7452130" cy="966418"/>
          </a:xfrm>
          <a:prstGeom prst="rect">
            <a:avLst/>
          </a:prstGeom>
          <a:solidFill>
            <a:srgbClr val="FFFFFF"/>
          </a:solidFill>
          <a:ln>
            <a:solidFill>
              <a:srgbClr val="15A8DB"/>
            </a:solidFill>
          </a:ln>
          <a:effectLst/>
          <a:extLst/>
        </p:spPr>
        <p:txBody>
          <a:bodyPr wrap="none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(.)   :: (b 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 c) 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 (a 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 b) 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 (a 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 c)</a:t>
            </a:r>
          </a:p>
          <a:p>
            <a:pPr>
              <a:lnSpc>
                <a:spcPct val="120000"/>
              </a:lnSpc>
            </a:pP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f . g  = 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  <a:sym typeface="Symbol" charset="0"/>
              </a:rPr>
              <a:t>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x 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 f (g x)</a:t>
            </a:r>
          </a:p>
        </p:txBody>
      </p:sp>
      <p:sp>
        <p:nvSpPr>
          <p:cNvPr id="354309" name="Text Box 5"/>
          <p:cNvSpPr txBox="1">
            <a:spLocks noChangeArrowheads="1"/>
          </p:cNvSpPr>
          <p:nvPr/>
        </p:nvSpPr>
        <p:spPr bwMode="auto">
          <a:xfrm>
            <a:off x="452438" y="3270201"/>
            <a:ext cx="81391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sz="2400" dirty="0">
                <a:latin typeface="Tahoma"/>
                <a:cs typeface="Tahoma"/>
              </a:rPr>
              <a:t>For example:</a:t>
            </a:r>
          </a:p>
        </p:txBody>
      </p:sp>
      <p:sp>
        <p:nvSpPr>
          <p:cNvPr id="354310" name="Text Box 6"/>
          <p:cNvSpPr txBox="1">
            <a:spLocks noChangeArrowheads="1"/>
          </p:cNvSpPr>
          <p:nvPr/>
        </p:nvSpPr>
        <p:spPr bwMode="auto">
          <a:xfrm>
            <a:off x="1192213" y="3912580"/>
            <a:ext cx="3455543" cy="966418"/>
          </a:xfrm>
          <a:prstGeom prst="rect">
            <a:avLst/>
          </a:prstGeom>
          <a:solidFill>
            <a:srgbClr val="FFFFFF"/>
          </a:solidFill>
          <a:ln>
            <a:solidFill>
              <a:srgbClr val="15A8DB"/>
            </a:solidFill>
          </a:ln>
          <a:effectLst/>
          <a:extLst/>
        </p:spPr>
        <p:txBody>
          <a:bodyPr wrap="none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odd :: Int 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 Bool</a:t>
            </a:r>
          </a:p>
          <a:p>
            <a:pPr>
              <a:lnSpc>
                <a:spcPct val="120000"/>
              </a:lnSpc>
            </a:pP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odd  = not . even</a:t>
            </a:r>
          </a:p>
        </p:txBody>
      </p:sp>
    </p:spTree>
    <p:extLst>
      <p:ext uri="{BB962C8B-B14F-4D97-AF65-F5344CB8AC3E}">
        <p14:creationId xmlns:p14="http://schemas.microsoft.com/office/powerpoint/2010/main" val="1631089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EB816-2DF2-4C4B-87A2-701BCBD072D7}" type="slidenum">
              <a:rPr lang="en-US"/>
              <a:pPr/>
              <a:t>2</a:t>
            </a:fld>
            <a:endParaRPr lang="en-US"/>
          </a:p>
        </p:txBody>
      </p:sp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85750"/>
            <a:ext cx="8515350" cy="514350"/>
          </a:xfrm>
        </p:spPr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429059" name="Text Box 3"/>
          <p:cNvSpPr txBox="1">
            <a:spLocks noChangeArrowheads="1"/>
          </p:cNvSpPr>
          <p:nvPr/>
        </p:nvSpPr>
        <p:spPr bwMode="auto">
          <a:xfrm>
            <a:off x="401639" y="1148983"/>
            <a:ext cx="844708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sz="2400" dirty="0">
                <a:latin typeface="Tahoma"/>
                <a:cs typeface="Tahoma"/>
              </a:rPr>
              <a:t>A function is called </a:t>
            </a:r>
            <a:r>
              <a:rPr lang="en-US" sz="2400" u="sng" dirty="0">
                <a:latin typeface="Tahoma"/>
                <a:cs typeface="Tahoma"/>
              </a:rPr>
              <a:t>higher-order</a:t>
            </a:r>
            <a:r>
              <a:rPr lang="en-US" sz="2400" dirty="0">
                <a:latin typeface="Tahoma"/>
                <a:cs typeface="Tahoma"/>
              </a:rPr>
              <a:t> if it takes a function as an argument or returns a function as a result.</a:t>
            </a:r>
          </a:p>
        </p:txBody>
      </p:sp>
      <p:sp>
        <p:nvSpPr>
          <p:cNvPr id="429060" name="Text Box 4"/>
          <p:cNvSpPr txBox="1">
            <a:spLocks noChangeArrowheads="1"/>
          </p:cNvSpPr>
          <p:nvPr/>
        </p:nvSpPr>
        <p:spPr bwMode="auto">
          <a:xfrm>
            <a:off x="1573213" y="2262374"/>
            <a:ext cx="5546560" cy="966418"/>
          </a:xfrm>
          <a:prstGeom prst="rect">
            <a:avLst/>
          </a:prstGeom>
          <a:solidFill>
            <a:srgbClr val="FFFFFF"/>
          </a:solidFill>
          <a:ln>
            <a:solidFill>
              <a:srgbClr val="15A8DB"/>
            </a:solidFill>
          </a:ln>
          <a:effectLst/>
          <a:extLst/>
        </p:spPr>
        <p:txBody>
          <a:bodyPr wrap="none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twice    :: (a 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 a) 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 a 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 a</a:t>
            </a:r>
          </a:p>
          <a:p>
            <a:pPr>
              <a:lnSpc>
                <a:spcPct val="120000"/>
              </a:lnSpc>
            </a:pP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twice f x = f (f x)</a:t>
            </a:r>
          </a:p>
        </p:txBody>
      </p:sp>
      <p:sp>
        <p:nvSpPr>
          <p:cNvPr id="429061" name="AutoShape 5"/>
          <p:cNvSpPr>
            <a:spLocks noChangeArrowheads="1"/>
          </p:cNvSpPr>
          <p:nvPr/>
        </p:nvSpPr>
        <p:spPr bwMode="auto">
          <a:xfrm>
            <a:off x="1012826" y="3928236"/>
            <a:ext cx="6575425" cy="919401"/>
          </a:xfrm>
          <a:prstGeom prst="wedgeRoundRectCallout">
            <a:avLst>
              <a:gd name="adj1" fmla="val -21875"/>
              <a:gd name="adj2" fmla="val -101653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sz="2400" dirty="0">
                <a:latin typeface="Tahoma"/>
                <a:cs typeface="Tahoma"/>
              </a:rPr>
              <a:t>twice is higher-order because it</a:t>
            </a:r>
          </a:p>
          <a:p>
            <a:pPr algn="ctr"/>
            <a:r>
              <a:rPr lang="en-US" sz="2400" dirty="0">
                <a:latin typeface="Tahoma"/>
                <a:cs typeface="Tahoma"/>
              </a:rPr>
              <a:t>takes a function as its first argument.</a:t>
            </a:r>
          </a:p>
        </p:txBody>
      </p:sp>
    </p:spTree>
    <p:extLst>
      <p:ext uri="{BB962C8B-B14F-4D97-AF65-F5344CB8AC3E}">
        <p14:creationId xmlns:p14="http://schemas.microsoft.com/office/powerpoint/2010/main" val="3202191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BA31BC-B582-704E-B18D-0305DFB4714C}" type="slidenum">
              <a:rPr lang="en-US"/>
              <a:pPr/>
              <a:t>20</a:t>
            </a:fld>
            <a:endParaRPr lang="en-US"/>
          </a:p>
        </p:txBody>
      </p:sp>
      <p:sp>
        <p:nvSpPr>
          <p:cNvPr id="355331" name="Text Box 3"/>
          <p:cNvSpPr txBox="1">
            <a:spLocks noChangeArrowheads="1"/>
          </p:cNvSpPr>
          <p:nvPr/>
        </p:nvSpPr>
        <p:spPr bwMode="auto">
          <a:xfrm>
            <a:off x="377826" y="311974"/>
            <a:ext cx="824706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sz="2400" dirty="0">
                <a:latin typeface="Tahoma"/>
                <a:cs typeface="Tahoma"/>
              </a:rPr>
              <a:t>The library function </a:t>
            </a:r>
            <a:r>
              <a:rPr lang="en-US" sz="2400" u="sng" dirty="0">
                <a:latin typeface="Tahoma"/>
                <a:cs typeface="Tahoma"/>
              </a:rPr>
              <a:t>all</a:t>
            </a:r>
            <a:r>
              <a:rPr lang="en-US" sz="2400" dirty="0">
                <a:latin typeface="Tahoma"/>
                <a:cs typeface="Tahoma"/>
              </a:rPr>
              <a:t> decides if every element of a list satisfies a given predicate.</a:t>
            </a:r>
          </a:p>
        </p:txBody>
      </p:sp>
      <p:sp>
        <p:nvSpPr>
          <p:cNvPr id="355332" name="Text Box 4"/>
          <p:cNvSpPr txBox="1">
            <a:spLocks noChangeArrowheads="1"/>
          </p:cNvSpPr>
          <p:nvPr/>
        </p:nvSpPr>
        <p:spPr bwMode="auto">
          <a:xfrm>
            <a:off x="1498601" y="1471799"/>
            <a:ext cx="6844692" cy="966418"/>
          </a:xfrm>
          <a:prstGeom prst="rect">
            <a:avLst/>
          </a:prstGeom>
          <a:solidFill>
            <a:srgbClr val="FFFFFF"/>
          </a:solidFill>
          <a:ln>
            <a:solidFill>
              <a:srgbClr val="15A8DB"/>
            </a:solidFill>
          </a:ln>
          <a:effectLst/>
          <a:extLst/>
        </p:spPr>
        <p:txBody>
          <a:bodyPr wrap="none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all     :: (a 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 Bool) 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 [a] 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 Bool</a:t>
            </a:r>
          </a:p>
          <a:p>
            <a:pPr>
              <a:lnSpc>
                <a:spcPct val="120000"/>
              </a:lnSpc>
            </a:pP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all p xs = and [p x | x 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  <a:sym typeface="Symbol" charset="0"/>
              </a:rPr>
              <a:t>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 xs]</a:t>
            </a:r>
          </a:p>
        </p:txBody>
      </p:sp>
      <p:sp>
        <p:nvSpPr>
          <p:cNvPr id="355333" name="Text Box 5"/>
          <p:cNvSpPr txBox="1">
            <a:spLocks noChangeArrowheads="1"/>
          </p:cNvSpPr>
          <p:nvPr/>
        </p:nvSpPr>
        <p:spPr bwMode="auto">
          <a:xfrm>
            <a:off x="377826" y="2791570"/>
            <a:ext cx="83089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sz="2400" dirty="0">
                <a:latin typeface="Tahoma"/>
                <a:cs typeface="Tahoma"/>
              </a:rPr>
              <a:t>For example:</a:t>
            </a:r>
          </a:p>
        </p:txBody>
      </p:sp>
      <p:sp>
        <p:nvSpPr>
          <p:cNvPr id="355334" name="Text Box 6"/>
          <p:cNvSpPr txBox="1">
            <a:spLocks noChangeArrowheads="1"/>
          </p:cNvSpPr>
          <p:nvPr/>
        </p:nvSpPr>
        <p:spPr bwMode="auto">
          <a:xfrm>
            <a:off x="1498600" y="3571786"/>
            <a:ext cx="4449956" cy="1200328"/>
          </a:xfrm>
          <a:prstGeom prst="rect">
            <a:avLst/>
          </a:prstGeom>
          <a:solidFill>
            <a:srgbClr val="FFFFFF"/>
          </a:solidFill>
          <a:ln>
            <a:solidFill>
              <a:srgbClr val="15A8DB"/>
            </a:solidFill>
          </a:ln>
          <a:effectLst/>
          <a:extLst/>
        </p:spPr>
        <p:txBody>
          <a:bodyPr wrap="none" anchor="ctr">
            <a:spAutoFit/>
          </a:bodyPr>
          <a:lstStyle/>
          <a:p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&gt; all even [2,4,6,8,10]</a:t>
            </a:r>
          </a:p>
          <a:p>
            <a:endParaRPr lang="en-US" sz="2400">
              <a:solidFill>
                <a:srgbClr val="000000"/>
              </a:solidFill>
              <a:latin typeface="Lucida Sans Typewriter" charset="0"/>
            </a:endParaRPr>
          </a:p>
          <a:p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9010817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010220-D2B5-1E46-9A64-45AA4C20C0CC}" type="slidenum">
              <a:rPr lang="en-US"/>
              <a:pPr/>
              <a:t>21</a:t>
            </a:fld>
            <a:endParaRPr lang="en-US"/>
          </a:p>
        </p:txBody>
      </p:sp>
      <p:sp>
        <p:nvSpPr>
          <p:cNvPr id="372739" name="Text Box 3"/>
          <p:cNvSpPr txBox="1">
            <a:spLocks noChangeArrowheads="1"/>
          </p:cNvSpPr>
          <p:nvPr/>
        </p:nvSpPr>
        <p:spPr bwMode="auto">
          <a:xfrm>
            <a:off x="327026" y="275064"/>
            <a:ext cx="856932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sz="2400" dirty="0">
                <a:latin typeface="Tahoma"/>
                <a:cs typeface="Tahoma"/>
              </a:rPr>
              <a:t>Dually, the library function </a:t>
            </a:r>
            <a:r>
              <a:rPr lang="en-US" sz="2400" u="sng" dirty="0">
                <a:latin typeface="Tahoma"/>
                <a:cs typeface="Tahoma"/>
              </a:rPr>
              <a:t>any</a:t>
            </a:r>
            <a:r>
              <a:rPr lang="en-US" sz="2400" dirty="0">
                <a:latin typeface="Tahoma"/>
                <a:cs typeface="Tahoma"/>
              </a:rPr>
              <a:t> decides if at least</a:t>
            </a:r>
          </a:p>
          <a:p>
            <a:r>
              <a:rPr lang="en-US" sz="2400" dirty="0">
                <a:latin typeface="Tahoma"/>
                <a:cs typeface="Tahoma"/>
              </a:rPr>
              <a:t>one element of a list satisfies a predicate.</a:t>
            </a:r>
          </a:p>
        </p:txBody>
      </p:sp>
      <p:sp>
        <p:nvSpPr>
          <p:cNvPr id="372740" name="Text Box 4"/>
          <p:cNvSpPr txBox="1">
            <a:spLocks noChangeArrowheads="1"/>
          </p:cNvSpPr>
          <p:nvPr/>
        </p:nvSpPr>
        <p:spPr bwMode="auto">
          <a:xfrm>
            <a:off x="1427163" y="1437270"/>
            <a:ext cx="6844692" cy="966418"/>
          </a:xfrm>
          <a:prstGeom prst="rect">
            <a:avLst/>
          </a:prstGeom>
          <a:solidFill>
            <a:srgbClr val="FFFFFF"/>
          </a:solidFill>
          <a:ln>
            <a:solidFill>
              <a:srgbClr val="15A8DB"/>
            </a:solidFill>
          </a:ln>
          <a:effectLst/>
          <a:extLst/>
        </p:spPr>
        <p:txBody>
          <a:bodyPr wrap="none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any     :: (a 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 Bool) 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 [a] 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 Bool</a:t>
            </a:r>
          </a:p>
          <a:p>
            <a:pPr>
              <a:lnSpc>
                <a:spcPct val="120000"/>
              </a:lnSpc>
            </a:pP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any p xs = or [p x | x 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  <a:sym typeface="Symbol" charset="0"/>
              </a:rPr>
              <a:t>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 xs]</a:t>
            </a:r>
          </a:p>
        </p:txBody>
      </p:sp>
      <p:sp>
        <p:nvSpPr>
          <p:cNvPr id="372741" name="Text Box 5"/>
          <p:cNvSpPr txBox="1">
            <a:spLocks noChangeArrowheads="1"/>
          </p:cNvSpPr>
          <p:nvPr/>
        </p:nvSpPr>
        <p:spPr bwMode="auto">
          <a:xfrm>
            <a:off x="327026" y="2797523"/>
            <a:ext cx="83089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sz="2400" dirty="0">
                <a:latin typeface="Tahoma"/>
                <a:cs typeface="Tahoma"/>
              </a:rPr>
              <a:t>For example:</a:t>
            </a:r>
          </a:p>
        </p:txBody>
      </p:sp>
      <p:sp>
        <p:nvSpPr>
          <p:cNvPr id="372742" name="Text Box 6"/>
          <p:cNvSpPr txBox="1">
            <a:spLocks noChangeArrowheads="1"/>
          </p:cNvSpPr>
          <p:nvPr/>
        </p:nvSpPr>
        <p:spPr bwMode="auto">
          <a:xfrm>
            <a:off x="1427163" y="3563452"/>
            <a:ext cx="4449956" cy="1200328"/>
          </a:xfrm>
          <a:prstGeom prst="rect">
            <a:avLst/>
          </a:prstGeom>
          <a:solidFill>
            <a:srgbClr val="FFFFFF"/>
          </a:solidFill>
          <a:ln>
            <a:solidFill>
              <a:srgbClr val="15A8DB"/>
            </a:solidFill>
          </a:ln>
          <a:effectLst/>
          <a:extLst/>
        </p:spPr>
        <p:txBody>
          <a:bodyPr wrap="none" anchor="ctr">
            <a:spAutoFit/>
          </a:bodyPr>
          <a:lstStyle/>
          <a:p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&gt; any isSpace "abc def"</a:t>
            </a:r>
          </a:p>
          <a:p>
            <a:endParaRPr lang="en-US" sz="2400">
              <a:solidFill>
                <a:srgbClr val="000000"/>
              </a:solidFill>
              <a:latin typeface="Lucida Sans Typewriter" charset="0"/>
            </a:endParaRPr>
          </a:p>
          <a:p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20340696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3E217-CB81-D847-BF27-709D617B4D7B}" type="slidenum">
              <a:rPr lang="en-US"/>
              <a:pPr/>
              <a:t>22</a:t>
            </a:fld>
            <a:endParaRPr lang="en-US"/>
          </a:p>
        </p:txBody>
      </p:sp>
      <p:sp>
        <p:nvSpPr>
          <p:cNvPr id="373762" name="Text Box 2"/>
          <p:cNvSpPr txBox="1">
            <a:spLocks noChangeArrowheads="1"/>
          </p:cNvSpPr>
          <p:nvPr/>
        </p:nvSpPr>
        <p:spPr bwMode="auto">
          <a:xfrm>
            <a:off x="315913" y="294114"/>
            <a:ext cx="84709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sz="2400" dirty="0">
                <a:latin typeface="Tahoma"/>
                <a:cs typeface="Tahoma"/>
              </a:rPr>
              <a:t>The library function </a:t>
            </a:r>
            <a:r>
              <a:rPr lang="en-US" sz="2400" u="sng" dirty="0" err="1">
                <a:latin typeface="Tahoma"/>
                <a:cs typeface="Tahoma"/>
              </a:rPr>
              <a:t>takeWhile</a:t>
            </a:r>
            <a:r>
              <a:rPr lang="en-US" sz="2400" dirty="0">
                <a:latin typeface="Tahoma"/>
                <a:cs typeface="Tahoma"/>
              </a:rPr>
              <a:t> selects elements from a list while a predicate holds of all the elements.</a:t>
            </a:r>
          </a:p>
        </p:txBody>
      </p:sp>
      <p:sp>
        <p:nvSpPr>
          <p:cNvPr id="373763" name="Text Box 3"/>
          <p:cNvSpPr txBox="1">
            <a:spLocks noChangeArrowheads="1"/>
          </p:cNvSpPr>
          <p:nvPr/>
        </p:nvSpPr>
        <p:spPr bwMode="auto">
          <a:xfrm>
            <a:off x="1185863" y="1173419"/>
            <a:ext cx="7417115" cy="2117503"/>
          </a:xfrm>
          <a:prstGeom prst="rect">
            <a:avLst/>
          </a:prstGeom>
          <a:solidFill>
            <a:srgbClr val="FFFFFF"/>
          </a:solidFill>
          <a:ln>
            <a:solidFill>
              <a:srgbClr val="15A8DB"/>
            </a:solidFill>
          </a:ln>
          <a:effectLst/>
          <a:extLst/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takeWhile :: (a 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 Bool) 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 [a] 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 [a]</a:t>
            </a:r>
          </a:p>
          <a:p>
            <a:pPr>
              <a:lnSpc>
                <a:spcPct val="110000"/>
              </a:lnSpc>
            </a:pP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takeWhile p []     = []</a:t>
            </a:r>
          </a:p>
          <a:p>
            <a:pPr>
              <a:lnSpc>
                <a:spcPct val="110000"/>
              </a:lnSpc>
            </a:pP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takeWhile p (x:xs)</a:t>
            </a:r>
          </a:p>
          <a:p>
            <a:pPr>
              <a:lnSpc>
                <a:spcPct val="110000"/>
              </a:lnSpc>
            </a:pP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   | p x           = x : takeWhile p xs</a:t>
            </a:r>
          </a:p>
          <a:p>
            <a:pPr>
              <a:lnSpc>
                <a:spcPct val="110000"/>
              </a:lnSpc>
            </a:pP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   | otherwise     = []</a:t>
            </a:r>
          </a:p>
        </p:txBody>
      </p:sp>
      <p:sp>
        <p:nvSpPr>
          <p:cNvPr id="373764" name="Text Box 4"/>
          <p:cNvSpPr txBox="1">
            <a:spLocks noChangeArrowheads="1"/>
          </p:cNvSpPr>
          <p:nvPr/>
        </p:nvSpPr>
        <p:spPr bwMode="auto">
          <a:xfrm>
            <a:off x="315914" y="3273537"/>
            <a:ext cx="83089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sz="2400" dirty="0">
                <a:latin typeface="Tahoma"/>
                <a:cs typeface="Tahoma"/>
              </a:rPr>
              <a:t>For example:</a:t>
            </a:r>
          </a:p>
        </p:txBody>
      </p:sp>
      <p:sp>
        <p:nvSpPr>
          <p:cNvPr id="373765" name="Text Box 5"/>
          <p:cNvSpPr txBox="1">
            <a:spLocks noChangeArrowheads="1"/>
          </p:cNvSpPr>
          <p:nvPr/>
        </p:nvSpPr>
        <p:spPr bwMode="auto">
          <a:xfrm>
            <a:off x="1209675" y="3831465"/>
            <a:ext cx="5562641" cy="1095685"/>
          </a:xfrm>
          <a:prstGeom prst="rect">
            <a:avLst/>
          </a:prstGeom>
          <a:solidFill>
            <a:srgbClr val="FFFFFF"/>
          </a:solidFill>
          <a:ln>
            <a:solidFill>
              <a:srgbClr val="15A8DB"/>
            </a:solidFill>
          </a:ln>
          <a:effectLst/>
          <a:extLst/>
        </p:spPr>
        <p:txBody>
          <a:bodyPr wrap="none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&gt; takeWhile isAlpha "abc def"</a:t>
            </a:r>
          </a:p>
          <a:p>
            <a:pPr>
              <a:lnSpc>
                <a:spcPct val="90000"/>
              </a:lnSpc>
            </a:pPr>
            <a:endParaRPr lang="en-US" sz="2400">
              <a:solidFill>
                <a:srgbClr val="000000"/>
              </a:solidFill>
              <a:latin typeface="Lucida Sans Typewriter" charset="0"/>
            </a:endParaRPr>
          </a:p>
          <a:p>
            <a:pPr>
              <a:lnSpc>
                <a:spcPct val="90000"/>
              </a:lnSpc>
            </a:pP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"abc"</a:t>
            </a:r>
          </a:p>
        </p:txBody>
      </p:sp>
    </p:spTree>
    <p:extLst>
      <p:ext uri="{BB962C8B-B14F-4D97-AF65-F5344CB8AC3E}">
        <p14:creationId xmlns:p14="http://schemas.microsoft.com/office/powerpoint/2010/main" val="23815431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71E5AC-4A13-A447-9427-F6CA4C69CDDF}" type="slidenum">
              <a:rPr lang="en-US"/>
              <a:pPr/>
              <a:t>23</a:t>
            </a:fld>
            <a:endParaRPr lang="en-US"/>
          </a:p>
        </p:txBody>
      </p:sp>
      <p:sp>
        <p:nvSpPr>
          <p:cNvPr id="504834" name="Text Box 2"/>
          <p:cNvSpPr txBox="1">
            <a:spLocks noChangeArrowheads="1"/>
          </p:cNvSpPr>
          <p:nvPr/>
        </p:nvSpPr>
        <p:spPr bwMode="auto">
          <a:xfrm>
            <a:off x="315914" y="275064"/>
            <a:ext cx="830897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sz="2400" dirty="0">
                <a:latin typeface="Tahoma"/>
                <a:cs typeface="Tahoma"/>
              </a:rPr>
              <a:t>Dually, the function </a:t>
            </a:r>
            <a:r>
              <a:rPr lang="en-US" sz="2400" u="sng" dirty="0" err="1">
                <a:latin typeface="Tahoma"/>
                <a:cs typeface="Tahoma"/>
              </a:rPr>
              <a:t>dropWhile</a:t>
            </a:r>
            <a:r>
              <a:rPr lang="en-US" sz="2400" dirty="0">
                <a:latin typeface="Tahoma"/>
                <a:cs typeface="Tahoma"/>
              </a:rPr>
              <a:t> removes elements while a predicate holds of all the elements.</a:t>
            </a:r>
          </a:p>
        </p:txBody>
      </p:sp>
      <p:sp>
        <p:nvSpPr>
          <p:cNvPr id="504835" name="Text Box 3"/>
          <p:cNvSpPr txBox="1">
            <a:spLocks noChangeArrowheads="1"/>
          </p:cNvSpPr>
          <p:nvPr/>
        </p:nvSpPr>
        <p:spPr bwMode="auto">
          <a:xfrm>
            <a:off x="1211263" y="1189875"/>
            <a:ext cx="7030140" cy="2117503"/>
          </a:xfrm>
          <a:prstGeom prst="rect">
            <a:avLst/>
          </a:prstGeom>
          <a:solidFill>
            <a:srgbClr val="FFFFFF"/>
          </a:solidFill>
          <a:ln>
            <a:solidFill>
              <a:srgbClr val="15A8DB"/>
            </a:solidFill>
          </a:ln>
          <a:effectLst/>
          <a:extLst/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400" dirty="0" err="1">
                <a:solidFill>
                  <a:srgbClr val="000000"/>
                </a:solidFill>
                <a:latin typeface="Lucida Sans Typewriter" charset="0"/>
              </a:rPr>
              <a:t>dropWhile</a:t>
            </a:r>
            <a:r>
              <a:rPr lang="en-US" sz="2400" dirty="0">
                <a:solidFill>
                  <a:srgbClr val="000000"/>
                </a:solidFill>
                <a:latin typeface="Lucida Sans Typewriter" charset="0"/>
              </a:rPr>
              <a:t> :: (a </a:t>
            </a:r>
            <a:r>
              <a:rPr lang="en-US" sz="2400" dirty="0">
                <a:solidFill>
                  <a:srgbClr val="000000"/>
                </a:solidFill>
                <a:latin typeface="Lucida Sans Typewriter" charset="0"/>
                <a:sym typeface="Symbol" charset="0"/>
              </a:rPr>
              <a:t></a:t>
            </a:r>
            <a:r>
              <a:rPr lang="en-US" sz="2400" dirty="0">
                <a:solidFill>
                  <a:srgbClr val="000000"/>
                </a:solidFill>
                <a:latin typeface="Lucida Sans Typewriter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Lucida Sans Typewriter" charset="0"/>
              </a:rPr>
              <a:t>Bool</a:t>
            </a:r>
            <a:r>
              <a:rPr lang="en-US" sz="2400" dirty="0">
                <a:solidFill>
                  <a:srgbClr val="000000"/>
                </a:solidFill>
                <a:latin typeface="Lucida Sans Typewriter" charset="0"/>
              </a:rPr>
              <a:t>) </a:t>
            </a:r>
            <a:r>
              <a:rPr lang="en-US" sz="2400" dirty="0">
                <a:solidFill>
                  <a:srgbClr val="000000"/>
                </a:solidFill>
                <a:latin typeface="Lucida Sans Typewriter" charset="0"/>
                <a:sym typeface="Symbol" charset="0"/>
              </a:rPr>
              <a:t></a:t>
            </a:r>
            <a:r>
              <a:rPr lang="en-US" sz="2400" dirty="0">
                <a:solidFill>
                  <a:srgbClr val="000000"/>
                </a:solidFill>
                <a:latin typeface="Lucida Sans Typewriter" charset="0"/>
              </a:rPr>
              <a:t> [a] </a:t>
            </a:r>
            <a:r>
              <a:rPr lang="en-US" sz="2400" dirty="0">
                <a:solidFill>
                  <a:srgbClr val="000000"/>
                </a:solidFill>
                <a:latin typeface="Lucida Sans Typewriter" charset="0"/>
                <a:sym typeface="Symbol" charset="0"/>
              </a:rPr>
              <a:t></a:t>
            </a:r>
            <a:r>
              <a:rPr lang="en-US" sz="2400" dirty="0">
                <a:solidFill>
                  <a:srgbClr val="000000"/>
                </a:solidFill>
                <a:latin typeface="Lucida Sans Typewriter" charset="0"/>
              </a:rPr>
              <a:t> [a]</a:t>
            </a:r>
          </a:p>
          <a:p>
            <a:pPr>
              <a:lnSpc>
                <a:spcPct val="110000"/>
              </a:lnSpc>
            </a:pPr>
            <a:r>
              <a:rPr lang="en-US" sz="2400" dirty="0" err="1">
                <a:solidFill>
                  <a:srgbClr val="000000"/>
                </a:solidFill>
                <a:latin typeface="Lucida Sans Typewriter" charset="0"/>
              </a:rPr>
              <a:t>dropWhile</a:t>
            </a:r>
            <a:r>
              <a:rPr lang="en-US" sz="2400" dirty="0">
                <a:solidFill>
                  <a:srgbClr val="000000"/>
                </a:solidFill>
                <a:latin typeface="Lucida Sans Typewriter" charset="0"/>
              </a:rPr>
              <a:t> p []     = []</a:t>
            </a:r>
          </a:p>
          <a:p>
            <a:pPr>
              <a:lnSpc>
                <a:spcPct val="110000"/>
              </a:lnSpc>
            </a:pPr>
            <a:r>
              <a:rPr lang="en-US" sz="2400" dirty="0" err="1">
                <a:solidFill>
                  <a:srgbClr val="000000"/>
                </a:solidFill>
                <a:latin typeface="Lucida Sans Typewriter" charset="0"/>
              </a:rPr>
              <a:t>dropWhile</a:t>
            </a:r>
            <a:r>
              <a:rPr lang="en-US" sz="2400" dirty="0">
                <a:solidFill>
                  <a:srgbClr val="000000"/>
                </a:solidFill>
                <a:latin typeface="Lucida Sans Typewriter" charset="0"/>
              </a:rPr>
              <a:t> p (</a:t>
            </a:r>
            <a:r>
              <a:rPr lang="en-US" sz="2400" dirty="0" err="1">
                <a:solidFill>
                  <a:srgbClr val="000000"/>
                </a:solidFill>
                <a:latin typeface="Lucida Sans Typewriter" charset="0"/>
              </a:rPr>
              <a:t>x:xs</a:t>
            </a:r>
            <a:r>
              <a:rPr lang="en-US" sz="2400" dirty="0">
                <a:solidFill>
                  <a:srgbClr val="000000"/>
                </a:solidFill>
                <a:latin typeface="Lucida Sans Typewriter" charset="0"/>
              </a:rPr>
              <a:t>)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rgbClr val="000000"/>
                </a:solidFill>
                <a:latin typeface="Lucida Sans Typewriter" charset="0"/>
              </a:rPr>
              <a:t>   | p x           = </a:t>
            </a:r>
            <a:r>
              <a:rPr lang="en-US" sz="2400" dirty="0" err="1">
                <a:solidFill>
                  <a:srgbClr val="000000"/>
                </a:solidFill>
                <a:latin typeface="Lucida Sans Typewriter" charset="0"/>
              </a:rPr>
              <a:t>dropWhile</a:t>
            </a:r>
            <a:r>
              <a:rPr lang="en-US" sz="2400" dirty="0">
                <a:solidFill>
                  <a:srgbClr val="000000"/>
                </a:solidFill>
                <a:latin typeface="Lucida Sans Typewriter" charset="0"/>
              </a:rPr>
              <a:t> p </a:t>
            </a:r>
            <a:r>
              <a:rPr lang="en-US" sz="2400" dirty="0" err="1">
                <a:solidFill>
                  <a:srgbClr val="000000"/>
                </a:solidFill>
                <a:latin typeface="Lucida Sans Typewriter" charset="0"/>
              </a:rPr>
              <a:t>xs</a:t>
            </a:r>
            <a:endParaRPr lang="en-US" sz="2400" dirty="0">
              <a:solidFill>
                <a:srgbClr val="000000"/>
              </a:solidFill>
              <a:latin typeface="Lucida Sans Typewriter" charset="0"/>
            </a:endParaRP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rgbClr val="000000"/>
                </a:solidFill>
                <a:latin typeface="Lucida Sans Typewriter" charset="0"/>
              </a:rPr>
              <a:t>   | otherwise     = </a:t>
            </a:r>
            <a:r>
              <a:rPr lang="en-US" sz="2400" dirty="0" err="1">
                <a:solidFill>
                  <a:srgbClr val="000000"/>
                </a:solidFill>
                <a:latin typeface="Lucida Sans Typewriter" charset="0"/>
              </a:rPr>
              <a:t>x:xs</a:t>
            </a:r>
            <a:endParaRPr lang="en-US" sz="2400" dirty="0">
              <a:solidFill>
                <a:srgbClr val="000000"/>
              </a:solidFill>
              <a:latin typeface="Lucida Sans Typewriter" charset="0"/>
            </a:endParaRPr>
          </a:p>
        </p:txBody>
      </p:sp>
      <p:sp>
        <p:nvSpPr>
          <p:cNvPr id="504836" name="Text Box 4"/>
          <p:cNvSpPr txBox="1">
            <a:spLocks noChangeArrowheads="1"/>
          </p:cNvSpPr>
          <p:nvPr/>
        </p:nvSpPr>
        <p:spPr bwMode="auto">
          <a:xfrm>
            <a:off x="354014" y="3349749"/>
            <a:ext cx="83089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sz="2400" dirty="0">
                <a:latin typeface="Tahoma"/>
                <a:cs typeface="Tahoma"/>
              </a:rPr>
              <a:t>For example:</a:t>
            </a:r>
          </a:p>
        </p:txBody>
      </p:sp>
      <p:sp>
        <p:nvSpPr>
          <p:cNvPr id="504837" name="Text Box 5"/>
          <p:cNvSpPr txBox="1">
            <a:spLocks noChangeArrowheads="1"/>
          </p:cNvSpPr>
          <p:nvPr/>
        </p:nvSpPr>
        <p:spPr bwMode="auto">
          <a:xfrm>
            <a:off x="1209675" y="3867061"/>
            <a:ext cx="5377193" cy="1095685"/>
          </a:xfrm>
          <a:prstGeom prst="rect">
            <a:avLst/>
          </a:prstGeom>
          <a:solidFill>
            <a:srgbClr val="FFFFFF"/>
          </a:solidFill>
          <a:ln>
            <a:solidFill>
              <a:srgbClr val="15A8DB"/>
            </a:solidFill>
          </a:ln>
          <a:effectLst/>
          <a:extLst/>
        </p:spPr>
        <p:txBody>
          <a:bodyPr wrap="none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&gt; dropWhile isSpace "   abc"</a:t>
            </a:r>
          </a:p>
          <a:p>
            <a:pPr>
              <a:lnSpc>
                <a:spcPct val="90000"/>
              </a:lnSpc>
            </a:pPr>
            <a:endParaRPr lang="en-US" sz="2400">
              <a:solidFill>
                <a:srgbClr val="000000"/>
              </a:solidFill>
              <a:latin typeface="Lucida Sans Typewriter" charset="0"/>
            </a:endParaRPr>
          </a:p>
          <a:p>
            <a:pPr>
              <a:lnSpc>
                <a:spcPct val="90000"/>
              </a:lnSpc>
            </a:pP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"abc"</a:t>
            </a:r>
          </a:p>
        </p:txBody>
      </p:sp>
    </p:spTree>
    <p:extLst>
      <p:ext uri="{BB962C8B-B14F-4D97-AF65-F5344CB8AC3E}">
        <p14:creationId xmlns:p14="http://schemas.microsoft.com/office/powerpoint/2010/main" val="34987040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623D46-09A7-C841-9114-D8DD979CB9DF}" type="slidenum">
              <a:rPr lang="en-US"/>
              <a:pPr/>
              <a:t>24</a:t>
            </a:fld>
            <a:endParaRPr lang="en-US"/>
          </a:p>
        </p:txBody>
      </p:sp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</a:t>
            </a:r>
          </a:p>
        </p:txBody>
      </p:sp>
      <p:grpSp>
        <p:nvGrpSpPr>
          <p:cNvPr id="371727" name="Group 15"/>
          <p:cNvGrpSpPr>
            <a:grpSpLocks/>
          </p:cNvGrpSpPr>
          <p:nvPr/>
        </p:nvGrpSpPr>
        <p:grpSpPr bwMode="auto">
          <a:xfrm>
            <a:off x="393700" y="3763563"/>
            <a:ext cx="8159749" cy="461963"/>
            <a:chOff x="282" y="3433"/>
            <a:chExt cx="5140" cy="388"/>
          </a:xfrm>
        </p:grpSpPr>
        <p:sp>
          <p:nvSpPr>
            <p:cNvPr id="371715" name="Text Box 3"/>
            <p:cNvSpPr txBox="1">
              <a:spLocks noChangeArrowheads="1"/>
            </p:cNvSpPr>
            <p:nvPr/>
          </p:nvSpPr>
          <p:spPr bwMode="auto">
            <a:xfrm>
              <a:off x="282" y="3433"/>
              <a:ext cx="371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>
                  <a:solidFill>
                    <a:schemeClr val="accent2"/>
                  </a:solidFill>
                  <a:latin typeface="Tahoma"/>
                  <a:cs typeface="Tahoma"/>
                </a:rPr>
                <a:t>(3)</a:t>
              </a:r>
            </a:p>
          </p:txBody>
        </p:sp>
        <p:sp>
          <p:nvSpPr>
            <p:cNvPr id="371716" name="Text Box 4"/>
            <p:cNvSpPr txBox="1">
              <a:spLocks noChangeArrowheads="1"/>
            </p:cNvSpPr>
            <p:nvPr/>
          </p:nvSpPr>
          <p:spPr bwMode="auto">
            <a:xfrm>
              <a:off x="688" y="3433"/>
              <a:ext cx="4734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en-US" sz="2400">
                  <a:latin typeface="Tahoma"/>
                  <a:cs typeface="Tahoma"/>
                </a:rPr>
                <a:t>Redefine map f and filter p using foldr.</a:t>
              </a:r>
            </a:p>
          </p:txBody>
        </p:sp>
      </p:grpSp>
      <p:grpSp>
        <p:nvGrpSpPr>
          <p:cNvPr id="371726" name="Group 14"/>
          <p:cNvGrpSpPr>
            <a:grpSpLocks/>
          </p:cNvGrpSpPr>
          <p:nvPr/>
        </p:nvGrpSpPr>
        <p:grpSpPr bwMode="auto">
          <a:xfrm>
            <a:off x="393702" y="2493169"/>
            <a:ext cx="8215313" cy="831057"/>
            <a:chOff x="247" y="2230"/>
            <a:chExt cx="5175" cy="698"/>
          </a:xfrm>
        </p:grpSpPr>
        <p:sp>
          <p:nvSpPr>
            <p:cNvPr id="371720" name="Text Box 8"/>
            <p:cNvSpPr txBox="1">
              <a:spLocks noChangeArrowheads="1"/>
            </p:cNvSpPr>
            <p:nvPr/>
          </p:nvSpPr>
          <p:spPr bwMode="auto">
            <a:xfrm>
              <a:off x="247" y="2249"/>
              <a:ext cx="371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>
                  <a:solidFill>
                    <a:schemeClr val="accent2"/>
                  </a:solidFill>
                  <a:latin typeface="Tahoma"/>
                  <a:cs typeface="Tahoma"/>
                </a:rPr>
                <a:t>(2)</a:t>
              </a:r>
            </a:p>
          </p:txBody>
        </p:sp>
        <p:sp>
          <p:nvSpPr>
            <p:cNvPr id="371721" name="Text Box 9"/>
            <p:cNvSpPr txBox="1">
              <a:spLocks noChangeArrowheads="1"/>
            </p:cNvSpPr>
            <p:nvPr/>
          </p:nvSpPr>
          <p:spPr bwMode="auto">
            <a:xfrm>
              <a:off x="688" y="2230"/>
              <a:ext cx="4734" cy="6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en-US" sz="2400" dirty="0">
                  <a:latin typeface="Tahoma"/>
                  <a:cs typeface="Tahoma"/>
                </a:rPr>
                <a:t>Express the comprehension [f x | x </a:t>
              </a:r>
              <a:r>
                <a:rPr lang="en-US" sz="2400" dirty="0">
                  <a:latin typeface="Tahoma"/>
                  <a:cs typeface="Tahoma"/>
                  <a:sym typeface="Symbol" charset="0"/>
                </a:rPr>
                <a:t></a:t>
              </a:r>
              <a:r>
                <a:rPr lang="en-US" sz="2400" dirty="0">
                  <a:latin typeface="Tahoma"/>
                  <a:cs typeface="Tahoma"/>
                </a:rPr>
                <a:t> </a:t>
              </a:r>
              <a:r>
                <a:rPr lang="en-US" sz="2400" dirty="0" err="1">
                  <a:latin typeface="Tahoma"/>
                  <a:cs typeface="Tahoma"/>
                </a:rPr>
                <a:t>xs</a:t>
              </a:r>
              <a:r>
                <a:rPr lang="en-US" sz="2400" dirty="0">
                  <a:latin typeface="Tahoma"/>
                  <a:cs typeface="Tahoma"/>
                </a:rPr>
                <a:t>, p x] using the functions map and filter.</a:t>
              </a:r>
            </a:p>
          </p:txBody>
        </p:sp>
      </p:grpSp>
      <p:grpSp>
        <p:nvGrpSpPr>
          <p:cNvPr id="371725" name="Group 13"/>
          <p:cNvGrpSpPr>
            <a:grpSpLocks/>
          </p:cNvGrpSpPr>
          <p:nvPr/>
        </p:nvGrpSpPr>
        <p:grpSpPr bwMode="auto">
          <a:xfrm>
            <a:off x="393701" y="1246586"/>
            <a:ext cx="8213724" cy="831057"/>
            <a:chOff x="248" y="1047"/>
            <a:chExt cx="5174" cy="698"/>
          </a:xfrm>
        </p:grpSpPr>
        <p:sp>
          <p:nvSpPr>
            <p:cNvPr id="371723" name="Text Box 11"/>
            <p:cNvSpPr txBox="1">
              <a:spLocks noChangeArrowheads="1"/>
            </p:cNvSpPr>
            <p:nvPr/>
          </p:nvSpPr>
          <p:spPr bwMode="auto">
            <a:xfrm>
              <a:off x="248" y="1066"/>
              <a:ext cx="371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>
                  <a:solidFill>
                    <a:schemeClr val="accent2"/>
                  </a:solidFill>
                  <a:latin typeface="Tahoma"/>
                  <a:cs typeface="Tahoma"/>
                </a:rPr>
                <a:t>(1)</a:t>
              </a:r>
            </a:p>
          </p:txBody>
        </p:sp>
        <p:sp>
          <p:nvSpPr>
            <p:cNvPr id="371724" name="Text Box 12"/>
            <p:cNvSpPr txBox="1">
              <a:spLocks noChangeArrowheads="1"/>
            </p:cNvSpPr>
            <p:nvPr/>
          </p:nvSpPr>
          <p:spPr bwMode="auto">
            <a:xfrm>
              <a:off x="688" y="1047"/>
              <a:ext cx="4734" cy="6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en-US" sz="2400" dirty="0">
                  <a:latin typeface="Tahoma"/>
                  <a:cs typeface="Tahoma"/>
                </a:rPr>
                <a:t>What are higher-order functions that return functions as results better known as?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547852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Happy </a:t>
            </a:r>
            <a:r>
              <a:rPr lang="nl-NL" smtClean="0"/>
              <a:t>Hacking!</a:t>
            </a:r>
            <a:endParaRPr lang="nl-NL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F44837-DF28-6149-962D-CBB3CA53478D}" type="slidenum">
              <a:rPr lang="en-US"/>
              <a:pPr/>
              <a:t>3</a:t>
            </a:fld>
            <a:endParaRPr lang="en-US"/>
          </a:p>
        </p:txBody>
      </p:sp>
      <p:sp>
        <p:nvSpPr>
          <p:cNvPr id="46489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85750"/>
            <a:ext cx="8032750" cy="514350"/>
          </a:xfrm>
        </p:spPr>
        <p:txBody>
          <a:bodyPr/>
          <a:lstStyle/>
          <a:p>
            <a:r>
              <a:rPr lang="en-US"/>
              <a:t>Why Are They Useful?</a:t>
            </a:r>
          </a:p>
        </p:txBody>
      </p:sp>
      <p:sp>
        <p:nvSpPr>
          <p:cNvPr id="464899" name="Rectangle 3"/>
          <p:cNvSpPr>
            <a:spLocks noChangeArrowheads="1"/>
          </p:cNvSpPr>
          <p:nvPr/>
        </p:nvSpPr>
        <p:spPr bwMode="auto">
          <a:xfrm>
            <a:off x="511175" y="1312069"/>
            <a:ext cx="8047038" cy="2994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 sz="2400" u="sng" dirty="0">
                <a:latin typeface="Tahoma"/>
                <a:cs typeface="Tahoma"/>
              </a:rPr>
              <a:t>Common programming idioms</a:t>
            </a:r>
            <a:r>
              <a:rPr kumimoji="1" lang="en-US" sz="2400" dirty="0">
                <a:latin typeface="Tahoma"/>
                <a:cs typeface="Tahoma"/>
              </a:rPr>
              <a:t> can be encoded as functions within the language itself.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endParaRPr kumimoji="1" lang="en-US" sz="2400" dirty="0">
              <a:latin typeface="Tahoma"/>
              <a:cs typeface="Tahoma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 sz="2400" u="sng" dirty="0">
                <a:latin typeface="Tahoma"/>
                <a:cs typeface="Tahoma"/>
              </a:rPr>
              <a:t>Domain specific languages</a:t>
            </a:r>
            <a:r>
              <a:rPr kumimoji="1" lang="en-US" sz="2400" dirty="0">
                <a:latin typeface="Tahoma"/>
                <a:cs typeface="Tahoma"/>
              </a:rPr>
              <a:t> can be defined as collections of higher-order functions.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endParaRPr kumimoji="1" lang="en-US" sz="2400" dirty="0">
              <a:latin typeface="Tahoma"/>
              <a:cs typeface="Tahoma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 sz="2400" u="sng" dirty="0">
                <a:latin typeface="Tahoma"/>
                <a:cs typeface="Tahoma"/>
              </a:rPr>
              <a:t>Algebraic properties</a:t>
            </a:r>
            <a:r>
              <a:rPr kumimoji="1" lang="en-US" sz="2400" dirty="0">
                <a:latin typeface="Tahoma"/>
                <a:cs typeface="Tahoma"/>
              </a:rPr>
              <a:t> of higher-order functions can be used to reason about programs.</a:t>
            </a:r>
          </a:p>
        </p:txBody>
      </p:sp>
    </p:spTree>
    <p:extLst>
      <p:ext uri="{BB962C8B-B14F-4D97-AF65-F5344CB8AC3E}">
        <p14:creationId xmlns:p14="http://schemas.microsoft.com/office/powerpoint/2010/main" val="19685254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7F41E7-931A-8043-93C3-D7A8506F0FFE}" type="slidenum">
              <a:rPr lang="en-US"/>
              <a:pPr/>
              <a:t>4</a:t>
            </a:fld>
            <a:endParaRPr lang="en-US"/>
          </a:p>
        </p:txBody>
      </p:sp>
      <p:sp>
        <p:nvSpPr>
          <p:cNvPr id="416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Map Function</a:t>
            </a:r>
          </a:p>
        </p:txBody>
      </p:sp>
      <p:sp>
        <p:nvSpPr>
          <p:cNvPr id="416771" name="Text Box 3"/>
          <p:cNvSpPr txBox="1">
            <a:spLocks noChangeArrowheads="1"/>
          </p:cNvSpPr>
          <p:nvPr/>
        </p:nvSpPr>
        <p:spPr bwMode="auto">
          <a:xfrm>
            <a:off x="403226" y="1193036"/>
            <a:ext cx="834707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sz="2400" dirty="0">
                <a:latin typeface="Tahoma"/>
                <a:cs typeface="Tahoma"/>
              </a:rPr>
              <a:t>The higher-order library function called </a:t>
            </a:r>
            <a:r>
              <a:rPr lang="en-US" sz="2400" u="sng" dirty="0">
                <a:latin typeface="Tahoma"/>
                <a:cs typeface="Tahoma"/>
              </a:rPr>
              <a:t>map</a:t>
            </a:r>
            <a:r>
              <a:rPr lang="en-US" sz="2400" dirty="0">
                <a:latin typeface="Tahoma"/>
                <a:cs typeface="Tahoma"/>
              </a:rPr>
              <a:t> applies a function to every element of a list.</a:t>
            </a:r>
          </a:p>
        </p:txBody>
      </p:sp>
      <p:sp>
        <p:nvSpPr>
          <p:cNvPr id="416772" name="Text Box 4"/>
          <p:cNvSpPr txBox="1">
            <a:spLocks noChangeArrowheads="1"/>
          </p:cNvSpPr>
          <p:nvPr/>
        </p:nvSpPr>
        <p:spPr bwMode="auto">
          <a:xfrm>
            <a:off x="1589088" y="2294484"/>
            <a:ext cx="5361113" cy="461665"/>
          </a:xfrm>
          <a:prstGeom prst="rect">
            <a:avLst/>
          </a:prstGeom>
          <a:solidFill>
            <a:srgbClr val="FFFFFF"/>
          </a:solidFill>
          <a:ln>
            <a:solidFill>
              <a:srgbClr val="15A8DB"/>
            </a:solidFill>
          </a:ln>
          <a:effectLst/>
          <a:extLst/>
        </p:spPr>
        <p:txBody>
          <a:bodyPr wrap="none" anchor="ctr">
            <a:spAutoFit/>
          </a:bodyPr>
          <a:lstStyle/>
          <a:p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map :: (a 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 b) 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 [a] 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 [b]</a:t>
            </a:r>
          </a:p>
        </p:txBody>
      </p:sp>
      <p:sp>
        <p:nvSpPr>
          <p:cNvPr id="416773" name="Text Box 5"/>
          <p:cNvSpPr txBox="1">
            <a:spLocks noChangeArrowheads="1"/>
          </p:cNvSpPr>
          <p:nvPr/>
        </p:nvSpPr>
        <p:spPr bwMode="auto">
          <a:xfrm>
            <a:off x="403225" y="3002841"/>
            <a:ext cx="22733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sz="2400" dirty="0">
                <a:latin typeface="Tahoma"/>
                <a:cs typeface="Tahoma"/>
              </a:rPr>
              <a:t>For example:</a:t>
            </a:r>
          </a:p>
        </p:txBody>
      </p:sp>
      <p:sp>
        <p:nvSpPr>
          <p:cNvPr id="416774" name="Text Box 6"/>
          <p:cNvSpPr txBox="1">
            <a:spLocks noChangeArrowheads="1"/>
          </p:cNvSpPr>
          <p:nvPr/>
        </p:nvSpPr>
        <p:spPr bwMode="auto">
          <a:xfrm>
            <a:off x="1589088" y="3714661"/>
            <a:ext cx="3893614" cy="1200328"/>
          </a:xfrm>
          <a:prstGeom prst="rect">
            <a:avLst/>
          </a:prstGeom>
          <a:solidFill>
            <a:srgbClr val="FFFFFF"/>
          </a:solidFill>
          <a:ln>
            <a:solidFill>
              <a:srgbClr val="15A8DB"/>
            </a:solidFill>
          </a:ln>
          <a:effectLst/>
          <a:extLst/>
        </p:spPr>
        <p:txBody>
          <a:bodyPr wrap="none" anchor="ctr">
            <a:spAutoFit/>
          </a:bodyPr>
          <a:lstStyle/>
          <a:p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&gt; map (+1) [1,3,5,7]</a:t>
            </a:r>
          </a:p>
          <a:p>
            <a:endParaRPr lang="en-US" sz="2400">
              <a:solidFill>
                <a:srgbClr val="000000"/>
              </a:solidFill>
              <a:latin typeface="Lucida Sans Typewriter" charset="0"/>
            </a:endParaRPr>
          </a:p>
          <a:p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[2,4,6,8]</a:t>
            </a:r>
          </a:p>
        </p:txBody>
      </p:sp>
    </p:spTree>
    <p:extLst>
      <p:ext uri="{BB962C8B-B14F-4D97-AF65-F5344CB8AC3E}">
        <p14:creationId xmlns:p14="http://schemas.microsoft.com/office/powerpoint/2010/main" val="3220948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E79CC-D261-434D-A44B-F3123F292CEF}" type="slidenum">
              <a:rPr lang="en-US"/>
              <a:pPr/>
              <a:t>5</a:t>
            </a:fld>
            <a:endParaRPr lang="en-US"/>
          </a:p>
        </p:txBody>
      </p:sp>
      <p:sp>
        <p:nvSpPr>
          <p:cNvPr id="455682" name="Text Box 2"/>
          <p:cNvSpPr txBox="1">
            <a:spLocks noChangeArrowheads="1"/>
          </p:cNvSpPr>
          <p:nvPr/>
        </p:nvSpPr>
        <p:spPr bwMode="auto">
          <a:xfrm>
            <a:off x="379414" y="2494389"/>
            <a:ext cx="840422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sz="2400" dirty="0">
                <a:latin typeface="Tahoma"/>
                <a:cs typeface="Tahoma"/>
              </a:rPr>
              <a:t>Alternatively, for the purposes of proofs, the map function can also be defined using recursion: </a:t>
            </a:r>
          </a:p>
        </p:txBody>
      </p:sp>
      <p:sp>
        <p:nvSpPr>
          <p:cNvPr id="455683" name="Text Box 3"/>
          <p:cNvSpPr txBox="1">
            <a:spLocks noChangeArrowheads="1"/>
          </p:cNvSpPr>
          <p:nvPr/>
        </p:nvSpPr>
        <p:spPr bwMode="auto">
          <a:xfrm>
            <a:off x="379413" y="288161"/>
            <a:ext cx="84963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sz="2400" dirty="0">
                <a:latin typeface="Tahoma"/>
                <a:cs typeface="Tahoma"/>
              </a:rPr>
              <a:t>The map function can be defined in a particularly simple manner using a list comprehension:</a:t>
            </a:r>
          </a:p>
        </p:txBody>
      </p:sp>
      <p:sp>
        <p:nvSpPr>
          <p:cNvPr id="455684" name="Text Box 4"/>
          <p:cNvSpPr txBox="1">
            <a:spLocks noChangeArrowheads="1"/>
          </p:cNvSpPr>
          <p:nvPr/>
        </p:nvSpPr>
        <p:spPr bwMode="auto">
          <a:xfrm>
            <a:off x="1495221" y="1575347"/>
            <a:ext cx="4939123" cy="461665"/>
          </a:xfrm>
          <a:prstGeom prst="rect">
            <a:avLst/>
          </a:prstGeom>
          <a:solidFill>
            <a:srgbClr val="FFFFFF"/>
          </a:solidFill>
          <a:ln>
            <a:solidFill>
              <a:srgbClr val="15A8DB"/>
            </a:solidFill>
          </a:ln>
          <a:effectLst/>
          <a:extLst/>
        </p:spPr>
        <p:txBody>
          <a:bodyPr wrap="none" anchor="ctr">
            <a:spAutoFit/>
          </a:bodyPr>
          <a:lstStyle/>
          <a:p>
            <a:pPr algn="ctr"/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map f xs = [f x | x 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  <a:sym typeface="Symbol" charset="0"/>
              </a:rPr>
              <a:t>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 xs]</a:t>
            </a:r>
          </a:p>
        </p:txBody>
      </p:sp>
      <p:sp>
        <p:nvSpPr>
          <p:cNvPr id="455685" name="Text Box 5"/>
          <p:cNvSpPr txBox="1">
            <a:spLocks noChangeArrowheads="1"/>
          </p:cNvSpPr>
          <p:nvPr/>
        </p:nvSpPr>
        <p:spPr bwMode="auto">
          <a:xfrm>
            <a:off x="1512888" y="3707947"/>
            <a:ext cx="5562641" cy="1101840"/>
          </a:xfrm>
          <a:prstGeom prst="rect">
            <a:avLst/>
          </a:prstGeom>
          <a:solidFill>
            <a:srgbClr val="FFFFFF"/>
          </a:solidFill>
          <a:ln>
            <a:solidFill>
              <a:srgbClr val="15A8DB"/>
            </a:solidFill>
          </a:ln>
          <a:effectLst/>
          <a:extLst/>
        </p:spPr>
        <p:txBody>
          <a:bodyPr wrap="none" anchor="ctr">
            <a:spAutoFit/>
          </a:bodyPr>
          <a:lstStyle/>
          <a:p>
            <a:pPr>
              <a:lnSpc>
                <a:spcPct val="140000"/>
              </a:lnSpc>
            </a:pP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map f []     = []</a:t>
            </a:r>
          </a:p>
          <a:p>
            <a:pPr>
              <a:lnSpc>
                <a:spcPct val="140000"/>
              </a:lnSpc>
            </a:pP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map f (x:xs) = f x : map f xs</a:t>
            </a:r>
          </a:p>
        </p:txBody>
      </p:sp>
    </p:spTree>
    <p:extLst>
      <p:ext uri="{BB962C8B-B14F-4D97-AF65-F5344CB8AC3E}">
        <p14:creationId xmlns:p14="http://schemas.microsoft.com/office/powerpoint/2010/main" val="19207185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EADD96-F2E7-904B-8099-2A15247EDDFA}" type="slidenum">
              <a:rPr lang="en-US"/>
              <a:pPr/>
              <a:t>6</a:t>
            </a:fld>
            <a:endParaRPr lang="en-US"/>
          </a:p>
        </p:txBody>
      </p:sp>
      <p:sp>
        <p:nvSpPr>
          <p:cNvPr id="352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Filter Function</a:t>
            </a:r>
          </a:p>
        </p:txBody>
      </p:sp>
      <p:sp>
        <p:nvSpPr>
          <p:cNvPr id="352259" name="Text Box 3"/>
          <p:cNvSpPr txBox="1">
            <a:spLocks noChangeArrowheads="1"/>
          </p:cNvSpPr>
          <p:nvPr/>
        </p:nvSpPr>
        <p:spPr bwMode="auto">
          <a:xfrm>
            <a:off x="415926" y="1165652"/>
            <a:ext cx="841692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sz="2400" dirty="0">
                <a:latin typeface="Tahoma"/>
                <a:cs typeface="Tahoma"/>
              </a:rPr>
              <a:t>The higher-order library function </a:t>
            </a:r>
            <a:r>
              <a:rPr lang="en-US" sz="2400" u="sng" dirty="0">
                <a:latin typeface="Tahoma"/>
                <a:cs typeface="Tahoma"/>
              </a:rPr>
              <a:t>filter</a:t>
            </a:r>
            <a:r>
              <a:rPr lang="en-US" sz="2400" dirty="0">
                <a:latin typeface="Tahoma"/>
                <a:cs typeface="Tahoma"/>
              </a:rPr>
              <a:t> selects every element from a list that satisfies a predicate.</a:t>
            </a:r>
          </a:p>
        </p:txBody>
      </p:sp>
      <p:sp>
        <p:nvSpPr>
          <p:cNvPr id="352260" name="Text Box 4"/>
          <p:cNvSpPr txBox="1">
            <a:spLocks noChangeArrowheads="1"/>
          </p:cNvSpPr>
          <p:nvPr/>
        </p:nvSpPr>
        <p:spPr bwMode="auto">
          <a:xfrm>
            <a:off x="1481946" y="2267099"/>
            <a:ext cx="6473797" cy="461665"/>
          </a:xfrm>
          <a:prstGeom prst="rect">
            <a:avLst/>
          </a:prstGeom>
          <a:solidFill>
            <a:srgbClr val="FFFFFF"/>
          </a:solidFill>
          <a:ln>
            <a:solidFill>
              <a:srgbClr val="15A8DB"/>
            </a:solidFill>
          </a:ln>
          <a:effectLst/>
          <a:extLst/>
        </p:spPr>
        <p:txBody>
          <a:bodyPr wrap="none" anchor="ctr">
            <a:spAutoFit/>
          </a:bodyPr>
          <a:lstStyle/>
          <a:p>
            <a:pPr algn="ctr"/>
            <a:r>
              <a:rPr lang="en-US" sz="2400" dirty="0">
                <a:solidFill>
                  <a:srgbClr val="000000"/>
                </a:solidFill>
                <a:latin typeface="Lucida Sans Typewriter" charset="0"/>
              </a:rPr>
              <a:t>filter :: (a </a:t>
            </a:r>
            <a:r>
              <a:rPr lang="en-US" sz="2400" dirty="0">
                <a:solidFill>
                  <a:srgbClr val="000000"/>
                </a:solidFill>
                <a:latin typeface="Lucida Sans Typewriter" charset="0"/>
                <a:sym typeface="Symbol" charset="0"/>
              </a:rPr>
              <a:t></a:t>
            </a:r>
            <a:r>
              <a:rPr lang="en-US" sz="2400" dirty="0">
                <a:solidFill>
                  <a:srgbClr val="000000"/>
                </a:solidFill>
                <a:latin typeface="Lucida Sans Typewriter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Lucida Sans Typewriter" charset="0"/>
              </a:rPr>
              <a:t>Bool</a:t>
            </a:r>
            <a:r>
              <a:rPr lang="en-US" sz="2400" dirty="0">
                <a:solidFill>
                  <a:srgbClr val="000000"/>
                </a:solidFill>
                <a:latin typeface="Lucida Sans Typewriter" charset="0"/>
              </a:rPr>
              <a:t>) </a:t>
            </a:r>
            <a:r>
              <a:rPr lang="en-US" sz="2400" dirty="0">
                <a:solidFill>
                  <a:srgbClr val="000000"/>
                </a:solidFill>
                <a:latin typeface="Lucida Sans Typewriter" charset="0"/>
                <a:sym typeface="Symbol" charset="0"/>
              </a:rPr>
              <a:t></a:t>
            </a:r>
            <a:r>
              <a:rPr lang="en-US" sz="2400" dirty="0">
                <a:solidFill>
                  <a:srgbClr val="000000"/>
                </a:solidFill>
                <a:latin typeface="Lucida Sans Typewriter" charset="0"/>
              </a:rPr>
              <a:t> [a] </a:t>
            </a:r>
            <a:r>
              <a:rPr lang="en-US" sz="2400" dirty="0">
                <a:solidFill>
                  <a:srgbClr val="000000"/>
                </a:solidFill>
                <a:latin typeface="Lucida Sans Typewriter" charset="0"/>
                <a:sym typeface="Symbol" charset="0"/>
              </a:rPr>
              <a:t></a:t>
            </a:r>
            <a:r>
              <a:rPr lang="en-US" sz="2400" dirty="0">
                <a:solidFill>
                  <a:srgbClr val="000000"/>
                </a:solidFill>
                <a:latin typeface="Lucida Sans Typewriter" charset="0"/>
              </a:rPr>
              <a:t> [a]</a:t>
            </a:r>
          </a:p>
        </p:txBody>
      </p:sp>
      <p:sp>
        <p:nvSpPr>
          <p:cNvPr id="352261" name="Text Box 5"/>
          <p:cNvSpPr txBox="1">
            <a:spLocks noChangeArrowheads="1"/>
          </p:cNvSpPr>
          <p:nvPr/>
        </p:nvSpPr>
        <p:spPr bwMode="auto">
          <a:xfrm>
            <a:off x="415925" y="3023742"/>
            <a:ext cx="19579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2400" dirty="0">
                <a:latin typeface="Tahoma"/>
                <a:cs typeface="Tahoma"/>
              </a:rPr>
              <a:t>For example:</a:t>
            </a:r>
          </a:p>
        </p:txBody>
      </p:sp>
      <p:sp>
        <p:nvSpPr>
          <p:cNvPr id="352262" name="Text Box 6"/>
          <p:cNvSpPr txBox="1">
            <a:spLocks noChangeArrowheads="1"/>
          </p:cNvSpPr>
          <p:nvPr/>
        </p:nvSpPr>
        <p:spPr bwMode="auto">
          <a:xfrm>
            <a:off x="1517650" y="3686086"/>
            <a:ext cx="4079061" cy="1200328"/>
          </a:xfrm>
          <a:prstGeom prst="rect">
            <a:avLst/>
          </a:prstGeom>
          <a:solidFill>
            <a:srgbClr val="FFFFFF"/>
          </a:solidFill>
          <a:ln>
            <a:solidFill>
              <a:srgbClr val="15A8DB"/>
            </a:solidFill>
          </a:ln>
          <a:effectLst/>
          <a:extLst/>
        </p:spPr>
        <p:txBody>
          <a:bodyPr wrap="none" anchor="ctr">
            <a:spAutoFit/>
          </a:bodyPr>
          <a:lstStyle/>
          <a:p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&gt; filter even [1..10]</a:t>
            </a:r>
          </a:p>
          <a:p>
            <a:endParaRPr lang="en-US" sz="2400">
              <a:solidFill>
                <a:srgbClr val="000000"/>
              </a:solidFill>
              <a:latin typeface="Lucida Sans Typewriter" charset="0"/>
            </a:endParaRPr>
          </a:p>
          <a:p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[2,4,6,8,10]</a:t>
            </a:r>
          </a:p>
        </p:txBody>
      </p:sp>
    </p:spTree>
    <p:extLst>
      <p:ext uri="{BB962C8B-B14F-4D97-AF65-F5344CB8AC3E}">
        <p14:creationId xmlns:p14="http://schemas.microsoft.com/office/powerpoint/2010/main" val="20559064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47EECF-2D64-CF41-8C25-65D20704BD90}" type="slidenum">
              <a:rPr lang="en-US"/>
              <a:pPr/>
              <a:t>7</a:t>
            </a:fld>
            <a:endParaRPr lang="en-US"/>
          </a:p>
        </p:txBody>
      </p:sp>
      <p:sp>
        <p:nvSpPr>
          <p:cNvPr id="459778" name="Text Box 2"/>
          <p:cNvSpPr txBox="1">
            <a:spLocks noChangeArrowheads="1"/>
          </p:cNvSpPr>
          <p:nvPr/>
        </p:nvSpPr>
        <p:spPr bwMode="auto">
          <a:xfrm>
            <a:off x="366714" y="2139638"/>
            <a:ext cx="777398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sz="2400" dirty="0">
                <a:latin typeface="Tahoma"/>
                <a:cs typeface="Tahoma"/>
              </a:rPr>
              <a:t>Alternatively, it can be defined using recursion:</a:t>
            </a:r>
          </a:p>
        </p:txBody>
      </p:sp>
      <p:sp>
        <p:nvSpPr>
          <p:cNvPr id="459779" name="Text Box 3"/>
          <p:cNvSpPr txBox="1">
            <a:spLocks noChangeArrowheads="1"/>
          </p:cNvSpPr>
          <p:nvPr/>
        </p:nvSpPr>
        <p:spPr bwMode="auto">
          <a:xfrm>
            <a:off x="366714" y="441406"/>
            <a:ext cx="844708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sz="2400" dirty="0">
                <a:latin typeface="Tahoma"/>
                <a:cs typeface="Tahoma"/>
              </a:rPr>
              <a:t>Filter can be defined using a list comprehension:</a:t>
            </a:r>
          </a:p>
        </p:txBody>
      </p:sp>
      <p:sp>
        <p:nvSpPr>
          <p:cNvPr id="459780" name="Text Box 4"/>
          <p:cNvSpPr txBox="1">
            <a:spLocks noChangeArrowheads="1"/>
          </p:cNvSpPr>
          <p:nvPr/>
        </p:nvSpPr>
        <p:spPr bwMode="auto">
          <a:xfrm>
            <a:off x="1445291" y="1265784"/>
            <a:ext cx="6051807" cy="461665"/>
          </a:xfrm>
          <a:prstGeom prst="rect">
            <a:avLst/>
          </a:prstGeom>
          <a:solidFill>
            <a:srgbClr val="FFFFFF"/>
          </a:solidFill>
          <a:ln>
            <a:solidFill>
              <a:srgbClr val="15A8DB"/>
            </a:solidFill>
          </a:ln>
          <a:effectLst/>
          <a:extLst/>
        </p:spPr>
        <p:txBody>
          <a:bodyPr wrap="none" anchor="ctr">
            <a:spAutoFit/>
          </a:bodyPr>
          <a:lstStyle/>
          <a:p>
            <a:pPr algn="ctr"/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filter p xs = [x | x 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  <a:sym typeface="Symbol" charset="0"/>
              </a:rPr>
              <a:t>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 xs, p x]</a:t>
            </a:r>
          </a:p>
        </p:txBody>
      </p:sp>
      <p:sp>
        <p:nvSpPr>
          <p:cNvPr id="459781" name="Text Box 5"/>
          <p:cNvSpPr txBox="1">
            <a:spLocks noChangeArrowheads="1"/>
          </p:cNvSpPr>
          <p:nvPr/>
        </p:nvSpPr>
        <p:spPr bwMode="auto">
          <a:xfrm>
            <a:off x="1466850" y="2922342"/>
            <a:ext cx="6304430" cy="1994392"/>
          </a:xfrm>
          <a:prstGeom prst="rect">
            <a:avLst/>
          </a:prstGeom>
          <a:solidFill>
            <a:srgbClr val="FFFFFF"/>
          </a:solidFill>
          <a:ln>
            <a:solidFill>
              <a:srgbClr val="15A8DB"/>
            </a:solidFill>
          </a:ln>
          <a:effectLst/>
          <a:extLst/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filter p []     = []</a:t>
            </a:r>
          </a:p>
          <a:p>
            <a:pPr>
              <a:lnSpc>
                <a:spcPct val="130000"/>
              </a:lnSpc>
            </a:pP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filter p (x:xs)</a:t>
            </a:r>
          </a:p>
          <a:p>
            <a:pPr>
              <a:lnSpc>
                <a:spcPct val="130000"/>
              </a:lnSpc>
            </a:pP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   | p x        = x : filter p xs</a:t>
            </a:r>
          </a:p>
          <a:p>
            <a:pPr>
              <a:lnSpc>
                <a:spcPct val="130000"/>
              </a:lnSpc>
            </a:pP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   | otherwise  = filter p xs</a:t>
            </a:r>
          </a:p>
        </p:txBody>
      </p:sp>
    </p:spTree>
    <p:extLst>
      <p:ext uri="{BB962C8B-B14F-4D97-AF65-F5344CB8AC3E}">
        <p14:creationId xmlns:p14="http://schemas.microsoft.com/office/powerpoint/2010/main" val="31703460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A2F312-F7B8-534C-8B73-25A153A9EBDB}" type="slidenum">
              <a:rPr lang="en-US"/>
              <a:pPr/>
              <a:t>8</a:t>
            </a:fld>
            <a:endParaRPr lang="en-US"/>
          </a:p>
        </p:txBody>
      </p:sp>
      <p:sp>
        <p:nvSpPr>
          <p:cNvPr id="488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Foldr Function</a:t>
            </a:r>
          </a:p>
        </p:txBody>
      </p:sp>
      <p:sp>
        <p:nvSpPr>
          <p:cNvPr id="488451" name="Text Box 3"/>
          <p:cNvSpPr txBox="1">
            <a:spLocks noChangeArrowheads="1"/>
          </p:cNvSpPr>
          <p:nvPr/>
        </p:nvSpPr>
        <p:spPr bwMode="auto">
          <a:xfrm>
            <a:off x="439739" y="1156127"/>
            <a:ext cx="837723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sz="2400" dirty="0">
                <a:latin typeface="Tahoma"/>
                <a:cs typeface="Tahoma"/>
              </a:rPr>
              <a:t>A number of functions on lists can be defined using the following simple pattern of recursion:</a:t>
            </a:r>
          </a:p>
        </p:txBody>
      </p:sp>
      <p:sp>
        <p:nvSpPr>
          <p:cNvPr id="488452" name="Text Box 4"/>
          <p:cNvSpPr txBox="1">
            <a:spLocks noChangeArrowheads="1"/>
          </p:cNvSpPr>
          <p:nvPr/>
        </p:nvSpPr>
        <p:spPr bwMode="auto">
          <a:xfrm>
            <a:off x="1489076" y="2248086"/>
            <a:ext cx="3759112" cy="966418"/>
          </a:xfrm>
          <a:prstGeom prst="rect">
            <a:avLst/>
          </a:prstGeom>
          <a:solidFill>
            <a:srgbClr val="FFFFFF"/>
          </a:solidFill>
          <a:ln>
            <a:solidFill>
              <a:srgbClr val="15A8DB"/>
            </a:solidFill>
          </a:ln>
          <a:effectLst/>
          <a:extLst/>
        </p:spPr>
        <p:txBody>
          <a:bodyPr wrap="none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f []     = v</a:t>
            </a:r>
          </a:p>
          <a:p>
            <a:pPr>
              <a:lnSpc>
                <a:spcPct val="120000"/>
              </a:lnSpc>
            </a:pP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f (x:xs) = x 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  <a:sym typeface="Symbol" charset="0"/>
              </a:rPr>
              <a:t> 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f xs</a:t>
            </a:r>
          </a:p>
        </p:txBody>
      </p:sp>
      <p:sp>
        <p:nvSpPr>
          <p:cNvPr id="488453" name="AutoShape 5"/>
          <p:cNvSpPr>
            <a:spLocks noChangeArrowheads="1"/>
          </p:cNvSpPr>
          <p:nvPr/>
        </p:nvSpPr>
        <p:spPr bwMode="auto">
          <a:xfrm>
            <a:off x="842964" y="3610927"/>
            <a:ext cx="7108825" cy="1328023"/>
          </a:xfrm>
          <a:prstGeom prst="wedgeRoundRectCallout">
            <a:avLst>
              <a:gd name="adj1" fmla="val -21884"/>
              <a:gd name="adj2" fmla="val -72718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sz="2400" dirty="0">
                <a:latin typeface="Tahoma"/>
                <a:cs typeface="Tahoma"/>
              </a:rPr>
              <a:t>f maps the empty list to some value v, and any non-empty list to some function </a:t>
            </a:r>
            <a:r>
              <a:rPr lang="en-US" sz="2400" dirty="0">
                <a:latin typeface="Tahoma"/>
                <a:cs typeface="Tahoma"/>
                <a:sym typeface="Symbol" charset="0"/>
              </a:rPr>
              <a:t></a:t>
            </a:r>
            <a:r>
              <a:rPr lang="en-US" sz="2400" dirty="0">
                <a:latin typeface="Tahoma"/>
                <a:cs typeface="Tahoma"/>
              </a:rPr>
              <a:t> applied to its head and f of its tail.</a:t>
            </a:r>
          </a:p>
        </p:txBody>
      </p:sp>
    </p:spTree>
    <p:extLst>
      <p:ext uri="{BB962C8B-B14F-4D97-AF65-F5344CB8AC3E}">
        <p14:creationId xmlns:p14="http://schemas.microsoft.com/office/powerpoint/2010/main" val="26073241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1ED4EC-16A2-4E44-AFCA-1FCEE446B491}" type="slidenum">
              <a:rPr lang="en-US"/>
              <a:pPr/>
              <a:t>9</a:t>
            </a:fld>
            <a:endParaRPr lang="en-US"/>
          </a:p>
        </p:txBody>
      </p:sp>
      <p:sp>
        <p:nvSpPr>
          <p:cNvPr id="473090" name="Text Box 2"/>
          <p:cNvSpPr txBox="1">
            <a:spLocks noChangeArrowheads="1"/>
          </p:cNvSpPr>
          <p:nvPr/>
        </p:nvSpPr>
        <p:spPr bwMode="auto">
          <a:xfrm>
            <a:off x="339725" y="282923"/>
            <a:ext cx="81041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sz="2400" dirty="0">
                <a:latin typeface="Tahoma"/>
                <a:cs typeface="Tahoma"/>
              </a:rPr>
              <a:t>For example:</a:t>
            </a:r>
          </a:p>
        </p:txBody>
      </p:sp>
      <p:sp>
        <p:nvSpPr>
          <p:cNvPr id="473091" name="Text Box 3"/>
          <p:cNvSpPr txBox="1">
            <a:spLocks noChangeArrowheads="1"/>
          </p:cNvSpPr>
          <p:nvPr/>
        </p:nvSpPr>
        <p:spPr bwMode="auto">
          <a:xfrm>
            <a:off x="733425" y="1116992"/>
            <a:ext cx="4449956" cy="966418"/>
          </a:xfrm>
          <a:prstGeom prst="rect">
            <a:avLst/>
          </a:prstGeom>
          <a:solidFill>
            <a:srgbClr val="FFFFFF"/>
          </a:solidFill>
          <a:ln>
            <a:solidFill>
              <a:srgbClr val="15A8DB"/>
            </a:solidFill>
          </a:ln>
          <a:effectLst/>
          <a:extLst/>
        </p:spPr>
        <p:txBody>
          <a:bodyPr wrap="none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sum []     = 0</a:t>
            </a:r>
          </a:p>
          <a:p>
            <a:pPr>
              <a:lnSpc>
                <a:spcPct val="120000"/>
              </a:lnSpc>
            </a:pP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sum (x:xs) = x + sum xs</a:t>
            </a:r>
          </a:p>
        </p:txBody>
      </p:sp>
      <p:sp>
        <p:nvSpPr>
          <p:cNvPr id="473092" name="Text Box 4"/>
          <p:cNvSpPr txBox="1">
            <a:spLocks noChangeArrowheads="1"/>
          </p:cNvSpPr>
          <p:nvPr/>
        </p:nvSpPr>
        <p:spPr bwMode="auto">
          <a:xfrm>
            <a:off x="733425" y="3773276"/>
            <a:ext cx="4635404" cy="966418"/>
          </a:xfrm>
          <a:prstGeom prst="rect">
            <a:avLst/>
          </a:prstGeom>
          <a:solidFill>
            <a:srgbClr val="FFFFFF"/>
          </a:solidFill>
          <a:ln>
            <a:solidFill>
              <a:srgbClr val="15A8DB"/>
            </a:solidFill>
          </a:ln>
          <a:effectLst/>
          <a:extLst/>
        </p:spPr>
        <p:txBody>
          <a:bodyPr wrap="none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and []     = True</a:t>
            </a:r>
          </a:p>
          <a:p>
            <a:pPr>
              <a:lnSpc>
                <a:spcPct val="120000"/>
              </a:lnSpc>
            </a:pP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and (x:xs) = x &amp;&amp; and xs</a:t>
            </a:r>
          </a:p>
        </p:txBody>
      </p:sp>
      <p:sp>
        <p:nvSpPr>
          <p:cNvPr id="473093" name="Text Box 5"/>
          <p:cNvSpPr txBox="1">
            <a:spLocks noChangeArrowheads="1"/>
          </p:cNvSpPr>
          <p:nvPr/>
        </p:nvSpPr>
        <p:spPr bwMode="auto">
          <a:xfrm>
            <a:off x="733425" y="2450492"/>
            <a:ext cx="5933535" cy="966418"/>
          </a:xfrm>
          <a:prstGeom prst="rect">
            <a:avLst/>
          </a:prstGeom>
          <a:solidFill>
            <a:srgbClr val="FFFFFF"/>
          </a:solidFill>
          <a:ln>
            <a:solidFill>
              <a:srgbClr val="15A8DB"/>
            </a:solidFill>
          </a:ln>
          <a:effectLst/>
          <a:extLst/>
        </p:spPr>
        <p:txBody>
          <a:bodyPr wrap="none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product []     = 1</a:t>
            </a:r>
          </a:p>
          <a:p>
            <a:pPr>
              <a:lnSpc>
                <a:spcPct val="120000"/>
              </a:lnSpc>
            </a:pP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product (x:xs) = x * product xs</a:t>
            </a:r>
          </a:p>
        </p:txBody>
      </p:sp>
      <p:sp>
        <p:nvSpPr>
          <p:cNvPr id="473094" name="AutoShape 6"/>
          <p:cNvSpPr>
            <a:spLocks noChangeArrowheads="1"/>
          </p:cNvSpPr>
          <p:nvPr/>
        </p:nvSpPr>
        <p:spPr bwMode="auto">
          <a:xfrm>
            <a:off x="5640431" y="1116609"/>
            <a:ext cx="1105806" cy="964803"/>
          </a:xfrm>
          <a:prstGeom prst="wedgeRoundRectCallout">
            <a:avLst>
              <a:gd name="adj1" fmla="val -80486"/>
              <a:gd name="adj2" fmla="val 8949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4000" baseline="6000" dirty="0">
                <a:latin typeface="Lucida Sans Typewriter" charset="0"/>
                <a:sym typeface="Symbol" charset="0"/>
              </a:rPr>
              <a:t>v</a:t>
            </a:r>
            <a:r>
              <a:rPr lang="en-US" dirty="0"/>
              <a:t> </a:t>
            </a:r>
            <a:r>
              <a:rPr lang="en-US" sz="2400" dirty="0">
                <a:latin typeface="Tahoma"/>
                <a:cs typeface="Tahoma"/>
              </a:rPr>
              <a:t>= 0</a:t>
            </a:r>
          </a:p>
          <a:p>
            <a:pPr algn="ctr"/>
            <a:r>
              <a:rPr lang="en-US" sz="2400" dirty="0">
                <a:latin typeface="Lucida Sans Typewriter" charset="0"/>
                <a:sym typeface="Symbol" charset="0"/>
              </a:rPr>
              <a:t></a:t>
            </a:r>
            <a:r>
              <a:rPr lang="en-US" dirty="0"/>
              <a:t> </a:t>
            </a:r>
            <a:r>
              <a:rPr lang="en-US" sz="2400" dirty="0">
                <a:latin typeface="Tahoma"/>
                <a:cs typeface="Tahoma"/>
              </a:rPr>
              <a:t>= +</a:t>
            </a:r>
          </a:p>
        </p:txBody>
      </p:sp>
      <p:sp>
        <p:nvSpPr>
          <p:cNvPr id="473095" name="AutoShape 7"/>
          <p:cNvSpPr>
            <a:spLocks noChangeArrowheads="1"/>
          </p:cNvSpPr>
          <p:nvPr/>
        </p:nvSpPr>
        <p:spPr bwMode="auto">
          <a:xfrm>
            <a:off x="7034802" y="2460278"/>
            <a:ext cx="956096" cy="956369"/>
          </a:xfrm>
          <a:prstGeom prst="wedgeRoundRectCallout">
            <a:avLst>
              <a:gd name="adj1" fmla="val -75912"/>
              <a:gd name="adj2" fmla="val 8644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4000" baseline="6000" dirty="0">
                <a:latin typeface="Lucida Sans Typewriter" charset="0"/>
                <a:sym typeface="Symbol" charset="0"/>
              </a:rPr>
              <a:t>v</a:t>
            </a:r>
            <a:r>
              <a:rPr lang="en-US" dirty="0"/>
              <a:t> </a:t>
            </a:r>
            <a:r>
              <a:rPr lang="en-US" sz="2400" dirty="0"/>
              <a:t>=</a:t>
            </a:r>
            <a:r>
              <a:rPr lang="en-US" dirty="0"/>
              <a:t> </a:t>
            </a:r>
            <a:r>
              <a:rPr lang="en-US" sz="2400" dirty="0">
                <a:latin typeface="Tahoma"/>
                <a:cs typeface="Tahoma"/>
              </a:rPr>
              <a:t>1</a:t>
            </a:r>
          </a:p>
          <a:p>
            <a:r>
              <a:rPr lang="en-US" sz="2400" dirty="0">
                <a:latin typeface="Lucida Sans Typewriter" charset="0"/>
                <a:sym typeface="Symbol" charset="0"/>
              </a:rPr>
              <a:t></a:t>
            </a:r>
            <a:r>
              <a:rPr lang="en-US" dirty="0"/>
              <a:t> </a:t>
            </a:r>
            <a:r>
              <a:rPr lang="en-US" sz="2400" dirty="0"/>
              <a:t>=</a:t>
            </a:r>
            <a:r>
              <a:rPr lang="en-US" dirty="0"/>
              <a:t> </a:t>
            </a:r>
            <a:r>
              <a:rPr lang="en-US" sz="2400" dirty="0">
                <a:latin typeface="Lucida Sans Typewriter" charset="0"/>
              </a:rPr>
              <a:t>*</a:t>
            </a:r>
          </a:p>
        </p:txBody>
      </p:sp>
      <p:sp>
        <p:nvSpPr>
          <p:cNvPr id="473096" name="AutoShape 8"/>
          <p:cNvSpPr>
            <a:spLocks noChangeArrowheads="1"/>
          </p:cNvSpPr>
          <p:nvPr/>
        </p:nvSpPr>
        <p:spPr bwMode="auto">
          <a:xfrm>
            <a:off x="5823460" y="3759796"/>
            <a:ext cx="1408177" cy="964803"/>
          </a:xfrm>
          <a:prstGeom prst="wedgeRoundRectCallout">
            <a:avLst>
              <a:gd name="adj1" fmla="val -73245"/>
              <a:gd name="adj2" fmla="val 8486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4000" baseline="6000" dirty="0">
                <a:latin typeface="Tahoma"/>
                <a:cs typeface="Tahoma"/>
                <a:sym typeface="Symbol" charset="0"/>
              </a:rPr>
              <a:t>v</a:t>
            </a:r>
            <a:r>
              <a:rPr lang="en-US" dirty="0">
                <a:latin typeface="Tahoma"/>
                <a:cs typeface="Tahoma"/>
              </a:rPr>
              <a:t> </a:t>
            </a:r>
            <a:r>
              <a:rPr lang="en-US" sz="2400" dirty="0">
                <a:latin typeface="Tahoma"/>
                <a:cs typeface="Tahoma"/>
              </a:rPr>
              <a:t>=</a:t>
            </a:r>
            <a:r>
              <a:rPr lang="en-US" dirty="0">
                <a:latin typeface="Tahoma"/>
                <a:cs typeface="Tahoma"/>
              </a:rPr>
              <a:t> </a:t>
            </a:r>
            <a:r>
              <a:rPr lang="en-US" sz="2400" dirty="0">
                <a:latin typeface="Tahoma"/>
                <a:cs typeface="Tahoma"/>
              </a:rPr>
              <a:t>True</a:t>
            </a:r>
          </a:p>
          <a:p>
            <a:r>
              <a:rPr lang="en-US" sz="2400" dirty="0">
                <a:latin typeface="Tahoma"/>
                <a:cs typeface="Tahoma"/>
                <a:sym typeface="Symbol" charset="0"/>
              </a:rPr>
              <a:t></a:t>
            </a:r>
            <a:r>
              <a:rPr lang="en-US" dirty="0">
                <a:latin typeface="Tahoma"/>
                <a:cs typeface="Tahoma"/>
              </a:rPr>
              <a:t> </a:t>
            </a:r>
            <a:r>
              <a:rPr lang="en-US" sz="2400" dirty="0">
                <a:latin typeface="Tahoma"/>
                <a:cs typeface="Tahoma"/>
              </a:rPr>
              <a:t>=</a:t>
            </a:r>
            <a:r>
              <a:rPr lang="en-US" dirty="0">
                <a:latin typeface="Tahoma"/>
                <a:cs typeface="Tahoma"/>
              </a:rPr>
              <a:t> </a:t>
            </a:r>
            <a:r>
              <a:rPr lang="en-US" sz="2400" dirty="0">
                <a:latin typeface="Tahoma"/>
                <a:cs typeface="Tahoma"/>
              </a:rPr>
              <a:t>&amp;&amp;</a:t>
            </a:r>
          </a:p>
        </p:txBody>
      </p:sp>
    </p:spTree>
    <p:extLst>
      <p:ext uri="{BB962C8B-B14F-4D97-AF65-F5344CB8AC3E}">
        <p14:creationId xmlns:p14="http://schemas.microsoft.com/office/powerpoint/2010/main" val="19272683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U_online_basis_19-03">
  <a:themeElements>
    <a:clrScheme name="Aangepast 7">
      <a:dk1>
        <a:srgbClr val="545454"/>
      </a:dk1>
      <a:lt1>
        <a:sysClr val="window" lastClr="FFFFFF"/>
      </a:lt1>
      <a:dk2>
        <a:srgbClr val="002B60"/>
      </a:dk2>
      <a:lt2>
        <a:srgbClr val="F0F0F0"/>
      </a:lt2>
      <a:accent1>
        <a:srgbClr val="A10058"/>
      </a:accent1>
      <a:accent2>
        <a:srgbClr val="66B010"/>
      </a:accent2>
      <a:accent3>
        <a:srgbClr val="ED9E0F"/>
      </a:accent3>
      <a:accent4>
        <a:srgbClr val="00A6D6"/>
      </a:accent4>
      <a:accent5>
        <a:srgbClr val="64C8E4"/>
      </a:accent5>
      <a:accent6>
        <a:srgbClr val="F2601C"/>
      </a:accent6>
      <a:hlink>
        <a:srgbClr val="4C1D7C"/>
      </a:hlink>
      <a:folHlink>
        <a:srgbClr val="00404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TU_online_basis_19-03.thmx</Template>
  <TotalTime>849</TotalTime>
  <Words>1519</Words>
  <Application>Microsoft Macintosh PowerPoint</Application>
  <PresentationFormat>On-screen Show (16:9)</PresentationFormat>
  <Paragraphs>215</Paragraphs>
  <Slides>25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TU_online_basis_19-03</vt:lpstr>
      <vt:lpstr>FP101x - Functional Programming</vt:lpstr>
      <vt:lpstr>Introduction</vt:lpstr>
      <vt:lpstr>Why Are They Useful?</vt:lpstr>
      <vt:lpstr>The Map Function</vt:lpstr>
      <vt:lpstr>PowerPoint Presentation</vt:lpstr>
      <vt:lpstr>The Filter Function</vt:lpstr>
      <vt:lpstr>PowerPoint Presentation</vt:lpstr>
      <vt:lpstr>The Foldr Function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Other Foldr Examples</vt:lpstr>
      <vt:lpstr>PowerPoint Presentation</vt:lpstr>
      <vt:lpstr>PowerPoint Presentation</vt:lpstr>
      <vt:lpstr>PowerPoint Presentation</vt:lpstr>
      <vt:lpstr>Why Is Foldr Useful?</vt:lpstr>
      <vt:lpstr>Other Library Functions</vt:lpstr>
      <vt:lpstr>PowerPoint Presentation</vt:lpstr>
      <vt:lpstr>PowerPoint Presentation</vt:lpstr>
      <vt:lpstr>PowerPoint Presentation</vt:lpstr>
      <vt:lpstr>PowerPoint Presentation</vt:lpstr>
      <vt:lpstr>Exercises</vt:lpstr>
      <vt:lpstr>Happy Hacking!</vt:lpstr>
    </vt:vector>
  </TitlesOfParts>
  <Company>MultiMedia Services TU Delft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presentation</dc:title>
  <dc:creator>Roland van Roijen</dc:creator>
  <cp:lastModifiedBy>Georgi Khomeriki</cp:lastModifiedBy>
  <cp:revision>84</cp:revision>
  <dcterms:created xsi:type="dcterms:W3CDTF">2013-04-16T14:50:03Z</dcterms:created>
  <dcterms:modified xsi:type="dcterms:W3CDTF">2014-08-18T11:04:06Z</dcterms:modified>
</cp:coreProperties>
</file>