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8" r:id="rId29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5" autoAdjust="0"/>
  </p:normalViewPr>
  <p:slideViewPr>
    <p:cSldViewPr snapToGrid="0" snapToObjects="1" showGuides="1">
      <p:cViewPr varScale="1">
        <p:scale>
          <a:sx n="183" d="100"/>
          <a:sy n="183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8/18/14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1481764"/>
            <a:ext cx="7244448" cy="1658895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82C8FA"/>
                </a:solidFill>
                <a:latin typeface="Calibri"/>
                <a:cs typeface="Calibri"/>
              </a:defRPr>
            </a:lvl1pPr>
          </a:lstStyle>
          <a:p>
            <a:r>
              <a:rPr lang="nl-NL" dirty="0" err="1" smtClean="0"/>
              <a:t>Outro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EE91F-A043-9F4B-AB75-07D6F697A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5E200-735C-C842-8788-61C563BAC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8/18/14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Erik Meijer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FP101x - </a:t>
            </a:r>
            <a:r>
              <a:rPr lang="nl-NL" dirty="0" err="1" smtClean="0"/>
              <a:t>Functional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Programming in Haskell – Functional Parsers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4F758F-CA39-614C-8276-6DC0D8BAB358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Examples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476375" y="2146745"/>
            <a:ext cx="3522719" cy="293003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% ghci Parsing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parse item ""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[] </a:t>
            </a:r>
          </a:p>
          <a:p>
            <a:pPr>
              <a:lnSpc>
                <a:spcPct val="11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parse item "abc"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[('a',"bc")]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25450" y="1200003"/>
            <a:ext cx="82423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The behavior of the five parsing primitives can be illustrated with some simple </a:t>
            </a:r>
            <a:r>
              <a:rPr lang="en-US" sz="2400" u="sng" dirty="0"/>
              <a:t>examples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091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5AFDA2-A6EB-1E4E-94C9-28BB80F3C9DC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321093" y="121168"/>
            <a:ext cx="6644417" cy="491673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&gt; parse failure 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[]</a:t>
            </a:r>
          </a:p>
          <a:p>
            <a:pPr>
              <a:lnSpc>
                <a:spcPct val="130000"/>
              </a:lnSpc>
            </a:pP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&gt; parse (return 1) 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[(1,"abc")]</a:t>
            </a:r>
          </a:p>
          <a:p>
            <a:pPr>
              <a:lnSpc>
                <a:spcPct val="130000"/>
              </a:lnSpc>
            </a:pP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&gt; parse (item +++ return 'd') 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[('a',"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")]</a:t>
            </a:r>
          </a:p>
          <a:p>
            <a:pPr>
              <a:lnSpc>
                <a:spcPct val="130000"/>
              </a:lnSpc>
            </a:pPr>
            <a:endParaRPr lang="en-US" sz="22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&gt; parse (failure +++ return 'd') 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[('d',"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417428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9B7624-C67A-1B4F-906E-5D959B19390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77825" y="304533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9900" y="1128713"/>
            <a:ext cx="8180388" cy="361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library file </a:t>
            </a:r>
            <a:r>
              <a:rPr kumimoji="1" lang="en-US" sz="2400" u="sng" dirty="0">
                <a:latin typeface="Tahoma"/>
                <a:cs typeface="Tahoma"/>
              </a:rPr>
              <a:t>Parsing</a:t>
            </a:r>
            <a:r>
              <a:rPr kumimoji="1" lang="en-US" sz="2400" dirty="0">
                <a:latin typeface="Tahoma"/>
                <a:cs typeface="Tahoma"/>
              </a:rPr>
              <a:t> is available on the web from the Programming in Haskell home page.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technical reasons, the first failure example actually gives an error concerning </a:t>
            </a:r>
            <a:r>
              <a:rPr kumimoji="1" lang="en-US" sz="2400" u="sng" dirty="0">
                <a:latin typeface="Tahoma"/>
                <a:cs typeface="Tahoma"/>
              </a:rPr>
              <a:t>types</a:t>
            </a:r>
            <a:r>
              <a:rPr kumimoji="1" lang="en-US" sz="2400" dirty="0">
                <a:latin typeface="Tahoma"/>
                <a:cs typeface="Tahoma"/>
              </a:rPr>
              <a:t>, but this does not occur in non-trivial examples.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Parser type is a </a:t>
            </a:r>
            <a:r>
              <a:rPr kumimoji="1" lang="en-US" sz="2400" u="sng" dirty="0">
                <a:latin typeface="Tahoma"/>
                <a:cs typeface="Tahoma"/>
              </a:rPr>
              <a:t>monad</a:t>
            </a:r>
            <a:r>
              <a:rPr kumimoji="1" lang="en-US" sz="2400" dirty="0">
                <a:latin typeface="Tahoma"/>
                <a:cs typeface="Tahoma"/>
              </a:rPr>
              <a:t>, a mathematical structure that has proved useful for modeling many different kinds of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72651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959CD1-EDE0-0041-B125-E9E3E089C6F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04814" y="1204913"/>
            <a:ext cx="8262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sequence of parsers can be combined as a single composite parser using the keyword </a:t>
            </a:r>
            <a:r>
              <a:rPr lang="en-US" sz="2400" u="sng" dirty="0"/>
              <a:t>do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Sequencing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592542" y="2497926"/>
            <a:ext cx="4449956" cy="247452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 :: Parser (Char,Char)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  = do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item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item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item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return (x,y)</a:t>
            </a:r>
          </a:p>
        </p:txBody>
      </p:sp>
    </p:spTree>
    <p:extLst>
      <p:ext uri="{BB962C8B-B14F-4D97-AF65-F5344CB8AC3E}">
        <p14:creationId xmlns:p14="http://schemas.microsoft.com/office/powerpoint/2010/main" val="54954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EA56A2D-B041-2C40-BACC-19731911A28D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41313" y="305723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15950" y="1226344"/>
            <a:ext cx="778668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Each parser must begin in precisely the same column.  That is, the </a:t>
            </a:r>
            <a:r>
              <a:rPr kumimoji="1" lang="en-US" sz="2400" u="sng" dirty="0">
                <a:latin typeface="Tahoma"/>
                <a:cs typeface="Tahoma"/>
              </a:rPr>
              <a:t>layout rule</a:t>
            </a:r>
            <a:r>
              <a:rPr kumimoji="1" lang="en-US" sz="2400" dirty="0">
                <a:latin typeface="Tahoma"/>
                <a:cs typeface="Tahoma"/>
              </a:rPr>
              <a:t> applies.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values returned by intermediate parsers are </a:t>
            </a:r>
            <a:r>
              <a:rPr kumimoji="1" lang="en-US" sz="2400" u="sng" dirty="0">
                <a:latin typeface="Tahoma"/>
                <a:cs typeface="Tahoma"/>
              </a:rPr>
              <a:t>discarded</a:t>
            </a:r>
            <a:r>
              <a:rPr kumimoji="1" lang="en-US" sz="2400" dirty="0">
                <a:latin typeface="Tahoma"/>
                <a:cs typeface="Tahoma"/>
              </a:rPr>
              <a:t> by default, but if required can be named using the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</a:t>
            </a:r>
            <a:r>
              <a:rPr kumimoji="1" lang="en-US" sz="2400" dirty="0">
                <a:latin typeface="Tahoma"/>
                <a:cs typeface="Tahoma"/>
              </a:rPr>
              <a:t> operator.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value returned by the </a:t>
            </a:r>
            <a:r>
              <a:rPr kumimoji="1" lang="en-US" sz="2400" u="sng" dirty="0">
                <a:latin typeface="Tahoma"/>
                <a:cs typeface="Tahoma"/>
              </a:rPr>
              <a:t>last</a:t>
            </a:r>
            <a:r>
              <a:rPr kumimoji="1" lang="en-US" sz="2400" dirty="0">
                <a:latin typeface="Tahoma"/>
                <a:cs typeface="Tahoma"/>
              </a:rPr>
              <a:t> parser is the value returned by the sequence as a whole.</a:t>
            </a:r>
          </a:p>
        </p:txBody>
      </p:sp>
    </p:spTree>
    <p:extLst>
      <p:ext uri="{BB962C8B-B14F-4D97-AF65-F5344CB8AC3E}">
        <p14:creationId xmlns:p14="http://schemas.microsoft.com/office/powerpoint/2010/main" val="406348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6B5420-2488-6F4C-8CD3-7B4F66BA08D2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06401" y="483394"/>
            <a:ext cx="8194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If any parser in a sequence of parsers </a:t>
            </a:r>
            <a:r>
              <a:rPr kumimoji="1" lang="en-US" sz="2400" u="sng" dirty="0">
                <a:latin typeface="Tahoma"/>
                <a:cs typeface="Tahoma"/>
              </a:rPr>
              <a:t>fails</a:t>
            </a:r>
            <a:r>
              <a:rPr kumimoji="1" lang="en-US" sz="2400" dirty="0">
                <a:latin typeface="Tahoma"/>
                <a:cs typeface="Tahoma"/>
              </a:rPr>
              <a:t>, then the sequence as a whole fails.  For example: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04950" y="1573125"/>
            <a:ext cx="3581930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parse p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abcdef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[((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a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,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c</a:t>
            </a:r>
            <a:r>
              <a:rPr lang="ja-JP" altLang="en-US" sz="2400" dirty="0">
                <a:solidFill>
                  <a:srgbClr val="000000"/>
                </a:solidFill>
                <a:latin typeface="Lucida Sans Typewriter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),"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")]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parse p "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ab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[]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06401" y="3951685"/>
            <a:ext cx="8399463" cy="8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do notation is not specific to the Parser type, but can be used with </a:t>
            </a:r>
            <a:r>
              <a:rPr kumimoji="1" lang="en-US" sz="2400" u="sng" dirty="0">
                <a:latin typeface="Tahoma"/>
                <a:cs typeface="Tahoma"/>
              </a:rPr>
              <a:t>any</a:t>
            </a:r>
            <a:r>
              <a:rPr kumimoji="1" lang="en-US" sz="2400" dirty="0">
                <a:latin typeface="Tahoma"/>
                <a:cs typeface="Tahoma"/>
              </a:rPr>
              <a:t> monadic type.</a:t>
            </a:r>
          </a:p>
        </p:txBody>
      </p:sp>
    </p:spTree>
    <p:extLst>
      <p:ext uri="{BB962C8B-B14F-4D97-AF65-F5344CB8AC3E}">
        <p14:creationId xmlns:p14="http://schemas.microsoft.com/office/powerpoint/2010/main" val="391164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04BEC65-B0E1-3547-95CA-5B2A58F8798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Derived Primitives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252539" y="1997483"/>
            <a:ext cx="6923087" cy="273921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sat  :: (Char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Bool)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Parser Char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sat p = do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item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if p x then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return x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failure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30213" y="1382316"/>
            <a:ext cx="795655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Parsing a character that </a:t>
            </a:r>
            <a:r>
              <a:rPr kumimoji="1" lang="en-US" sz="2400" u="sng" dirty="0">
                <a:latin typeface="Tahoma"/>
                <a:cs typeface="Tahoma"/>
              </a:rPr>
              <a:t>satisfies</a:t>
            </a:r>
            <a:r>
              <a:rPr kumimoji="1" lang="en-US" sz="2400" dirty="0">
                <a:latin typeface="Tahoma"/>
                <a:cs typeface="Tahoma"/>
              </a:rPr>
              <a:t> a predicate:</a:t>
            </a:r>
          </a:p>
        </p:txBody>
      </p:sp>
    </p:spTree>
    <p:extLst>
      <p:ext uri="{BB962C8B-B14F-4D97-AF65-F5344CB8AC3E}">
        <p14:creationId xmlns:p14="http://schemas.microsoft.com/office/powerpoint/2010/main" val="417471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7F33D70-4582-AA4D-940B-1C29C94B15F6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60464" y="738581"/>
            <a:ext cx="5329237" cy="247452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digit :: Parser Char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digit  = sat isDigit</a:t>
            </a:r>
          </a:p>
          <a:p>
            <a:pPr>
              <a:lnSpc>
                <a:spcPct val="13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char  :: Char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Parser Char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char x = sat (x ==)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93713" y="278607"/>
            <a:ext cx="795655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Parsing a </a:t>
            </a:r>
            <a:r>
              <a:rPr kumimoji="1" lang="en-US" sz="2400" u="sng" dirty="0">
                <a:latin typeface="Tahoma"/>
                <a:cs typeface="Tahoma"/>
              </a:rPr>
              <a:t>digit</a:t>
            </a:r>
            <a:r>
              <a:rPr kumimoji="1" lang="en-US" sz="2400" dirty="0">
                <a:latin typeface="Tahoma"/>
                <a:cs typeface="Tahoma"/>
              </a:rPr>
              <a:t> and specific </a:t>
            </a:r>
            <a:r>
              <a:rPr kumimoji="1" lang="en-US" sz="2400" u="sng" dirty="0">
                <a:latin typeface="Tahoma"/>
                <a:cs typeface="Tahoma"/>
              </a:rPr>
              <a:t>characters</a:t>
            </a:r>
            <a:r>
              <a:rPr kumimoji="1" lang="en-US" sz="2400" dirty="0">
                <a:latin typeface="Tahoma"/>
                <a:cs typeface="Tahoma"/>
              </a:rPr>
              <a:t>: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93713" y="3341248"/>
            <a:ext cx="795655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Applying a parser </a:t>
            </a:r>
            <a:r>
              <a:rPr kumimoji="1" lang="en-US" sz="2400" u="sng" dirty="0">
                <a:latin typeface="Tahoma"/>
                <a:cs typeface="Tahoma"/>
              </a:rPr>
              <a:t>zero or more</a:t>
            </a:r>
            <a:r>
              <a:rPr kumimoji="1" lang="en-US" sz="2400" dirty="0">
                <a:latin typeface="Tahoma"/>
                <a:cs typeface="Tahoma"/>
              </a:rPr>
              <a:t> times: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160463" y="3854911"/>
            <a:ext cx="5897562" cy="103412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many  :: Parser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Parser [a]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many p = many1 p +++ return []</a:t>
            </a:r>
          </a:p>
        </p:txBody>
      </p:sp>
    </p:spTree>
    <p:extLst>
      <p:ext uri="{BB962C8B-B14F-4D97-AF65-F5344CB8AC3E}">
        <p14:creationId xmlns:p14="http://schemas.microsoft.com/office/powerpoint/2010/main" val="26934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B4919CE-4109-C34C-804A-EA3FA35539C4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212851" y="762441"/>
            <a:ext cx="6145213" cy="171123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many1  :: Parser a -&gt; Parser [a]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many1 p = do v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vs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many p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return (v:vs)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79425" y="270272"/>
            <a:ext cx="795655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Applying a parser </a:t>
            </a:r>
            <a:r>
              <a:rPr kumimoji="1" lang="en-US" sz="2400" u="sng" dirty="0">
                <a:latin typeface="Tahoma"/>
                <a:cs typeface="Tahoma"/>
              </a:rPr>
              <a:t>one or more</a:t>
            </a:r>
            <a:r>
              <a:rPr kumimoji="1" lang="en-US" sz="2400" dirty="0">
                <a:latin typeface="Tahoma"/>
                <a:cs typeface="Tahoma"/>
              </a:rPr>
              <a:t> times: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79425" y="2468078"/>
            <a:ext cx="795655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Parsing a specific </a:t>
            </a:r>
            <a:r>
              <a:rPr kumimoji="1" lang="en-US" sz="2400" u="sng" dirty="0">
                <a:latin typeface="Tahoma"/>
                <a:cs typeface="Tahoma"/>
              </a:rPr>
              <a:t>string</a:t>
            </a:r>
            <a:r>
              <a:rPr kumimoji="1" lang="en-US" sz="2400" dirty="0">
                <a:latin typeface="Tahoma"/>
                <a:cs typeface="Tahoma"/>
              </a:rPr>
              <a:t> of characters: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212851" y="2942344"/>
            <a:ext cx="7332663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string       ::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Parser String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string []     = return []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string (x:xs) = do char x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 string xs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 return (x:xs)</a:t>
            </a:r>
          </a:p>
        </p:txBody>
      </p:sp>
    </p:spTree>
    <p:extLst>
      <p:ext uri="{BB962C8B-B14F-4D97-AF65-F5344CB8AC3E}">
        <p14:creationId xmlns:p14="http://schemas.microsoft.com/office/powerpoint/2010/main" val="388779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83D5DC-EEE9-F645-905F-34A7D0E417D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12751" y="1212444"/>
            <a:ext cx="8385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can now define a parser that consumes a list of one or more digits from a string: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260475" y="2158784"/>
            <a:ext cx="5849938" cy="293003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 :: Parser String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p  = do char '['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d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digit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ds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many (do char ','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     digit)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char ']'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return (d:ds)</a:t>
            </a:r>
          </a:p>
        </p:txBody>
      </p:sp>
    </p:spTree>
    <p:extLst>
      <p:ext uri="{BB962C8B-B14F-4D97-AF65-F5344CB8AC3E}">
        <p14:creationId xmlns:p14="http://schemas.microsoft.com/office/powerpoint/2010/main" val="409443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E8756A-85CB-A94D-A695-DBBEB184E6BA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a Parser?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04814" y="1228755"/>
            <a:ext cx="8385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</a:t>
            </a:r>
            <a:r>
              <a:rPr lang="en-US" sz="2400" u="sng" dirty="0"/>
              <a:t>parser</a:t>
            </a:r>
            <a:r>
              <a:rPr lang="en-US" sz="2400" dirty="0"/>
              <a:t> is a program that analyses a piece of text to determine its </a:t>
            </a:r>
            <a:r>
              <a:rPr lang="en-US" sz="2400" u="sng" dirty="0"/>
              <a:t>syntactic structure</a:t>
            </a:r>
            <a:r>
              <a:rPr lang="en-US" sz="2400" dirty="0"/>
              <a:t>.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88699" y="3331518"/>
            <a:ext cx="111190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2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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3+4</a:t>
            </a:r>
          </a:p>
        </p:txBody>
      </p:sp>
      <p:grpSp>
        <p:nvGrpSpPr>
          <p:cNvPr id="16390" name="Group 25"/>
          <p:cNvGrpSpPr>
            <a:grpSpLocks/>
          </p:cNvGrpSpPr>
          <p:nvPr/>
        </p:nvGrpSpPr>
        <p:grpSpPr bwMode="auto">
          <a:xfrm>
            <a:off x="2995613" y="3263502"/>
            <a:ext cx="1325562" cy="572691"/>
            <a:chOff x="1876" y="2768"/>
            <a:chExt cx="835" cy="481"/>
          </a:xfrm>
        </p:grpSpPr>
        <p:sp>
          <p:nvSpPr>
            <p:cNvPr id="16402" name="AutoShape 22"/>
            <p:cNvSpPr>
              <a:spLocks noChangeArrowheads="1"/>
            </p:cNvSpPr>
            <p:nvPr/>
          </p:nvSpPr>
          <p:spPr bwMode="auto">
            <a:xfrm>
              <a:off x="1876" y="2789"/>
              <a:ext cx="835" cy="460"/>
            </a:xfrm>
            <a:prstGeom prst="rightArrow">
              <a:avLst>
                <a:gd name="adj1" fmla="val 50000"/>
                <a:gd name="adj2" fmla="val 48910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03" name="Text Box 23"/>
            <p:cNvSpPr txBox="1">
              <a:spLocks noChangeArrowheads="1"/>
            </p:cNvSpPr>
            <p:nvPr/>
          </p:nvSpPr>
          <p:spPr bwMode="auto">
            <a:xfrm>
              <a:off x="1882" y="2768"/>
              <a:ext cx="77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means</a:t>
              </a:r>
            </a:p>
          </p:txBody>
        </p:sp>
      </p:grpSp>
      <p:grpSp>
        <p:nvGrpSpPr>
          <p:cNvPr id="16391" name="Group 34"/>
          <p:cNvGrpSpPr>
            <a:grpSpLocks/>
          </p:cNvGrpSpPr>
          <p:nvPr/>
        </p:nvGrpSpPr>
        <p:grpSpPr bwMode="auto">
          <a:xfrm>
            <a:off x="5083177" y="2587228"/>
            <a:ext cx="2932113" cy="1950243"/>
            <a:chOff x="2689" y="2173"/>
            <a:chExt cx="1847" cy="1638"/>
          </a:xfrm>
        </p:grpSpPr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4303" y="2799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4</a:t>
              </a:r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3751" y="2173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+</a:t>
              </a:r>
            </a:p>
          </p:txBody>
        </p:sp>
        <p:sp>
          <p:nvSpPr>
            <p:cNvPr id="16395" name="Line 15"/>
            <p:cNvSpPr>
              <a:spLocks noChangeShapeType="1"/>
            </p:cNvSpPr>
            <p:nvPr/>
          </p:nvSpPr>
          <p:spPr bwMode="auto">
            <a:xfrm flipH="1">
              <a:off x="3469" y="255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>
              <a:off x="4002" y="2551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97" name="Text Box 28"/>
            <p:cNvSpPr txBox="1">
              <a:spLocks noChangeArrowheads="1"/>
            </p:cNvSpPr>
            <p:nvPr/>
          </p:nvSpPr>
          <p:spPr bwMode="auto">
            <a:xfrm>
              <a:off x="3227" y="2799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000000"/>
                  </a:solidFill>
                  <a:latin typeface="Lucida Sans Typewriter" charset="0"/>
                  <a:sym typeface="Symbol" charset="0"/>
                </a:rPr>
                <a:t></a:t>
              </a:r>
            </a:p>
          </p:txBody>
        </p:sp>
        <p:sp>
          <p:nvSpPr>
            <p:cNvPr id="16398" name="Text Box 29"/>
            <p:cNvSpPr txBox="1">
              <a:spLocks noChangeArrowheads="1"/>
            </p:cNvSpPr>
            <p:nvPr/>
          </p:nvSpPr>
          <p:spPr bwMode="auto">
            <a:xfrm>
              <a:off x="3771" y="3423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3</a:t>
              </a:r>
            </a:p>
          </p:txBody>
        </p:sp>
        <p:sp>
          <p:nvSpPr>
            <p:cNvPr id="16399" name="Text Box 30"/>
            <p:cNvSpPr txBox="1">
              <a:spLocks noChangeArrowheads="1"/>
            </p:cNvSpPr>
            <p:nvPr/>
          </p:nvSpPr>
          <p:spPr bwMode="auto">
            <a:xfrm>
              <a:off x="2689" y="3423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000000"/>
                  </a:solidFill>
                  <a:latin typeface="Lucida Sans Typewriter" charset="0"/>
                </a:rPr>
                <a:t>2</a:t>
              </a:r>
            </a:p>
          </p:txBody>
        </p:sp>
        <p:sp>
          <p:nvSpPr>
            <p:cNvPr id="16400" name="Line 31"/>
            <p:cNvSpPr>
              <a:spLocks noChangeShapeType="1"/>
            </p:cNvSpPr>
            <p:nvPr/>
          </p:nvSpPr>
          <p:spPr bwMode="auto">
            <a:xfrm flipH="1">
              <a:off x="2932" y="3175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01" name="Line 32"/>
            <p:cNvSpPr>
              <a:spLocks noChangeShapeType="1"/>
            </p:cNvSpPr>
            <p:nvPr/>
          </p:nvSpPr>
          <p:spPr bwMode="auto">
            <a:xfrm>
              <a:off x="3472" y="3169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33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52B9BD3-C277-C347-99FA-2291BF2BAD51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65125" y="259290"/>
            <a:ext cx="2253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354138" y="955673"/>
            <a:ext cx="4079061" cy="247452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parse p "[1,2,3,4]"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[("1234","")]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&gt; parse p "[1,2,3,4"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[]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41313" y="3564137"/>
            <a:ext cx="1055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57200" y="4162425"/>
            <a:ext cx="8293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More sophisticated parsing libraries can indicate and/or recover from </a:t>
            </a:r>
            <a:r>
              <a:rPr kumimoji="1" lang="en-US" sz="2400" u="sng" dirty="0">
                <a:latin typeface="Tahoma"/>
                <a:cs typeface="Tahoma"/>
              </a:rPr>
              <a:t>errors</a:t>
            </a:r>
            <a:r>
              <a:rPr kumimoji="1" lang="en-US" sz="2400" dirty="0">
                <a:latin typeface="Tahoma"/>
                <a:cs typeface="Tahoma"/>
              </a:rPr>
              <a:t> in the input string.</a:t>
            </a:r>
          </a:p>
        </p:txBody>
      </p:sp>
    </p:spTree>
    <p:extLst>
      <p:ext uri="{BB962C8B-B14F-4D97-AF65-F5344CB8AC3E}">
        <p14:creationId xmlns:p14="http://schemas.microsoft.com/office/powerpoint/2010/main" val="180965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C20121-EBE4-DE44-8FD2-070DB474A379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Arithmetic Expressions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81002" y="1160246"/>
            <a:ext cx="78565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Tahoma"/>
                <a:cs typeface="Tahoma"/>
              </a:rPr>
              <a:t>Consider a simple form of </a:t>
            </a:r>
            <a:r>
              <a:rPr lang="en-US" sz="2400" u="sng" dirty="0">
                <a:latin typeface="Tahoma"/>
                <a:cs typeface="Tahoma"/>
              </a:rPr>
              <a:t>expressions</a:t>
            </a:r>
            <a:r>
              <a:rPr lang="en-US" sz="2400" dirty="0">
                <a:latin typeface="Tahoma"/>
                <a:cs typeface="Tahoma"/>
              </a:rPr>
              <a:t> built up from single digits using the operations of addition + and multiplication *, together with parentheses.</a:t>
            </a:r>
          </a:p>
          <a:p>
            <a:endParaRPr lang="en-US" sz="2400" dirty="0">
              <a:latin typeface="Tahoma"/>
              <a:cs typeface="Tahoma"/>
            </a:endParaRPr>
          </a:p>
          <a:p>
            <a:r>
              <a:rPr lang="en-US" sz="2400" dirty="0">
                <a:latin typeface="Tahoma"/>
                <a:cs typeface="Tahoma"/>
              </a:rPr>
              <a:t>We also assume that: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069976" y="3320653"/>
            <a:ext cx="7427913" cy="101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lang="en-US" sz="2400" dirty="0">
                <a:latin typeface="Tahoma"/>
                <a:cs typeface="Tahoma"/>
              </a:rPr>
              <a:t>*</a:t>
            </a:r>
            <a:r>
              <a:rPr kumimoji="1" lang="en-US" sz="2400" dirty="0">
                <a:latin typeface="Tahoma"/>
                <a:cs typeface="Tahoma"/>
              </a:rPr>
              <a:t> and + associate to the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lang="en-US" sz="2400" dirty="0">
                <a:latin typeface="Tahoma"/>
                <a:cs typeface="Tahoma"/>
              </a:rPr>
              <a:t>*</a:t>
            </a:r>
            <a:r>
              <a:rPr kumimoji="1" lang="en-US" sz="2400" dirty="0">
                <a:latin typeface="Tahoma"/>
                <a:cs typeface="Tahoma"/>
              </a:rPr>
              <a:t> has higher priority than +.</a:t>
            </a:r>
          </a:p>
        </p:txBody>
      </p:sp>
    </p:spTree>
    <p:extLst>
      <p:ext uri="{BB962C8B-B14F-4D97-AF65-F5344CB8AC3E}">
        <p14:creationId xmlns:p14="http://schemas.microsoft.com/office/powerpoint/2010/main" val="21911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F8FAD9-F6A9-7142-93DE-E0842D22A336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341314" y="263158"/>
            <a:ext cx="8277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Formally, the syntax of such expressions is defined by the following context free </a:t>
            </a:r>
            <a:r>
              <a:rPr lang="en-US" sz="2400" u="sng" dirty="0"/>
              <a:t>grammar</a:t>
            </a:r>
            <a:r>
              <a:rPr lang="en-US" sz="2400" dirty="0"/>
              <a:t>: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1371601" y="1324377"/>
            <a:ext cx="6538913" cy="347582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expr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'+'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</a:t>
            </a: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factor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'*'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 factor</a:t>
            </a: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factor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digit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'('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')</a:t>
            </a:r>
            <a:r>
              <a:rPr lang="ja-JP" altLang="en-US" sz="2400">
                <a:solidFill>
                  <a:srgbClr val="000000"/>
                </a:solidFill>
                <a:latin typeface="Lucida Sans Typewriter" charset="0"/>
              </a:rPr>
              <a:t>‘</a:t>
            </a: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digit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'0'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'1'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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'9' </a:t>
            </a:r>
          </a:p>
        </p:txBody>
      </p:sp>
    </p:spTree>
    <p:extLst>
      <p:ext uri="{BB962C8B-B14F-4D97-AF65-F5344CB8AC3E}">
        <p14:creationId xmlns:p14="http://schemas.microsoft.com/office/powerpoint/2010/main" val="18207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2CDFB9-15D2-4345-8AFF-7C985EF2112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1625" y="232201"/>
            <a:ext cx="8597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However, for reasons of efficiency, it is important to </a:t>
            </a:r>
            <a:r>
              <a:rPr lang="en-US" sz="2400" u="sng" dirty="0" err="1"/>
              <a:t>factorise</a:t>
            </a:r>
            <a:r>
              <a:rPr lang="en-US" sz="2400" dirty="0"/>
              <a:t> the rules for </a:t>
            </a:r>
            <a:r>
              <a:rPr lang="en-US" sz="2400" i="1" dirty="0" err="1"/>
              <a:t>expr</a:t>
            </a:r>
            <a:r>
              <a:rPr lang="en-US" sz="2400" dirty="0"/>
              <a:t> and </a:t>
            </a:r>
            <a:r>
              <a:rPr lang="en-US" sz="2400" i="1" dirty="0"/>
              <a:t>term</a:t>
            </a:r>
            <a:r>
              <a:rPr lang="en-US" sz="2400" dirty="0"/>
              <a:t>: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557338" y="1483349"/>
            <a:ext cx="5538926" cy="155529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expr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('+'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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factor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('*' </a:t>
            </a:r>
            <a:r>
              <a:rPr lang="en-US" sz="2400" i="1">
                <a:solidFill>
                  <a:srgbClr val="000000"/>
                </a:solidFill>
                <a:latin typeface="Lucida Sans Typewriter" charset="0"/>
              </a:rPr>
              <a:t>term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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)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01625" y="3595092"/>
            <a:ext cx="859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Note: 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725488" y="4150519"/>
            <a:ext cx="7370762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symbol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</a:t>
            </a:r>
            <a:r>
              <a:rPr kumimoji="1" lang="en-US" sz="2400" dirty="0">
                <a:latin typeface="Tahoma"/>
                <a:cs typeface="Tahoma"/>
              </a:rPr>
              <a:t> denotes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205135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9F8DE5-88D6-8542-8EC1-1C628CBB49A6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63780" y="131237"/>
            <a:ext cx="85439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It is now easy to translate the grammar into a parser that </a:t>
            </a:r>
            <a:r>
              <a:rPr lang="en-US" sz="2400" u="sng" dirty="0"/>
              <a:t>evaluates</a:t>
            </a:r>
            <a:r>
              <a:rPr lang="en-US" sz="2400" dirty="0"/>
              <a:t> expressions, by simply rewriting the grammar rules using the parsing primitives.</a:t>
            </a:r>
          </a:p>
          <a:p>
            <a:endParaRPr lang="en-US" sz="2400" dirty="0"/>
          </a:p>
          <a:p>
            <a:r>
              <a:rPr lang="en-US" sz="2400" dirty="0"/>
              <a:t>That is, we have: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04950" y="2178723"/>
            <a:ext cx="5377193" cy="2739211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expr :: Parser Int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expr  = do 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term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do char '+'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expr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return (t + e)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+++ return t</a:t>
            </a:r>
          </a:p>
        </p:txBody>
      </p:sp>
    </p:spTree>
    <p:extLst>
      <p:ext uri="{BB962C8B-B14F-4D97-AF65-F5344CB8AC3E}">
        <p14:creationId xmlns:p14="http://schemas.microsoft.com/office/powerpoint/2010/main" val="273229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9B93AE-0C68-AA4F-AA1A-B5FECCF867A4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454150" y="2410540"/>
            <a:ext cx="6489878" cy="267765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factor :: Parser Int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factor  = do d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digit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return (digitToInt d)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+++ do char '('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expr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char ')'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return 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462088" y="43210"/>
            <a:ext cx="5377193" cy="230832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term :: Parser Int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term  = do f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factor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do char '*'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term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return (f * t)</a:t>
            </a: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+++ return f </a:t>
            </a:r>
          </a:p>
        </p:txBody>
      </p:sp>
    </p:spTree>
    <p:extLst>
      <p:ext uri="{BB962C8B-B14F-4D97-AF65-F5344CB8AC3E}">
        <p14:creationId xmlns:p14="http://schemas.microsoft.com/office/powerpoint/2010/main" val="255057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BDFA659-7A3A-624E-B352-834E8AD132A0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80989" y="278160"/>
            <a:ext cx="8351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Finally, if we define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371600" y="863782"/>
            <a:ext cx="6860772" cy="104028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  :: String </a:t>
            </a:r>
            <a:r>
              <a:rPr lang="en-US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fst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(head (parse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))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80989" y="2162919"/>
            <a:ext cx="8351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/>
              <a:t>then we try out some examples:</a:t>
            </a:r>
            <a:endParaRPr lang="en-US" sz="2400">
              <a:latin typeface="Times New Roman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371600" y="2720512"/>
            <a:ext cx="3151824" cy="229601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eval "2*3+4"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10</a:t>
            </a:r>
          </a:p>
          <a:p>
            <a:pPr>
              <a:lnSpc>
                <a:spcPct val="120000"/>
              </a:lnSpc>
            </a:pPr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eval "2*(3+4)"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0330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9B5D1B-2DCB-B440-BFAD-FE556D00BB3C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438150" y="2158605"/>
            <a:ext cx="8407400" cy="1235868"/>
            <a:chOff x="293" y="1898"/>
            <a:chExt cx="5296" cy="1038"/>
          </a:xfrm>
        </p:grpSpPr>
        <p:sp>
          <p:nvSpPr>
            <p:cNvPr id="41993" name="Text Box 4"/>
            <p:cNvSpPr txBox="1">
              <a:spLocks noChangeArrowheads="1"/>
            </p:cNvSpPr>
            <p:nvPr/>
          </p:nvSpPr>
          <p:spPr bwMode="auto">
            <a:xfrm>
              <a:off x="293" y="1898"/>
              <a:ext cx="37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Extend the expression parser to allow the use of subtraction and division, based upon the following extensions to the grammar:</a:t>
              </a:r>
            </a:p>
          </p:txBody>
        </p:sp>
      </p:grp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506538" y="3464861"/>
            <a:ext cx="6908729" cy="137268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expr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term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('+'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'-'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expr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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2200">
              <a:solidFill>
                <a:srgbClr val="000000"/>
              </a:solidFill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term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factor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('*'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term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'/' </a:t>
            </a:r>
            <a:r>
              <a:rPr lang="en-US" sz="2200" i="1">
                <a:solidFill>
                  <a:srgbClr val="000000"/>
                </a:solidFill>
                <a:latin typeface="Lucida Sans Typewriter" charset="0"/>
              </a:rPr>
              <a:t>term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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</a:t>
            </a:r>
            <a:r>
              <a:rPr lang="en-US" sz="2200">
                <a:solidFill>
                  <a:srgbClr val="000000"/>
                </a:solidFill>
                <a:latin typeface="Lucida Sans Typewriter" charset="0"/>
              </a:rPr>
              <a:t>)</a:t>
            </a:r>
          </a:p>
        </p:txBody>
      </p:sp>
      <p:grpSp>
        <p:nvGrpSpPr>
          <p:cNvPr id="41990" name="Group 7"/>
          <p:cNvGrpSpPr>
            <a:grpSpLocks/>
          </p:cNvGrpSpPr>
          <p:nvPr/>
        </p:nvGrpSpPr>
        <p:grpSpPr bwMode="auto">
          <a:xfrm>
            <a:off x="438150" y="1077518"/>
            <a:ext cx="8407400" cy="866776"/>
            <a:chOff x="334" y="3490"/>
            <a:chExt cx="5296" cy="728"/>
          </a:xfrm>
        </p:grpSpPr>
        <p:sp>
          <p:nvSpPr>
            <p:cNvPr id="41991" name="Text Box 8"/>
            <p:cNvSpPr txBox="1">
              <a:spLocks noChangeArrowheads="1"/>
            </p:cNvSpPr>
            <p:nvPr/>
          </p:nvSpPr>
          <p:spPr bwMode="auto">
            <a:xfrm>
              <a:off x="334" y="3490"/>
              <a:ext cx="37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743" y="3520"/>
              <a:ext cx="4887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/>
                <a:t>Why does factorising the expression grammar make the resulting parser more efficient?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0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Happy </a:t>
            </a:r>
            <a:r>
              <a:rPr lang="nl-NL" smtClean="0"/>
              <a:t>Hacking!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AC68CD5-6470-4C4F-A245-1267987275E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Where Are They Used?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03225" y="1200180"/>
            <a:ext cx="7994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Almost every real life program uses some form of parser to </a:t>
            </a:r>
            <a:r>
              <a:rPr lang="en-US" sz="2400" u="sng" dirty="0"/>
              <a:t>pre-process</a:t>
            </a:r>
            <a:r>
              <a:rPr lang="en-US" sz="2400" dirty="0"/>
              <a:t> its input.</a:t>
            </a:r>
          </a:p>
        </p:txBody>
      </p:sp>
      <p:grpSp>
        <p:nvGrpSpPr>
          <p:cNvPr id="17413" name="Group 30"/>
          <p:cNvGrpSpPr>
            <a:grpSpLocks/>
          </p:cNvGrpSpPr>
          <p:nvPr/>
        </p:nvGrpSpPr>
        <p:grpSpPr bwMode="auto">
          <a:xfrm>
            <a:off x="1100138" y="2433637"/>
            <a:ext cx="7042149" cy="2247901"/>
            <a:chOff x="685" y="2005"/>
            <a:chExt cx="4436" cy="1888"/>
          </a:xfrm>
        </p:grpSpPr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3272" y="2005"/>
              <a:ext cx="1849" cy="188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Haskell programs</a:t>
              </a:r>
            </a:p>
            <a:p>
              <a:endParaRPr lang="en-US"/>
            </a:p>
            <a:p>
              <a:r>
                <a:rPr lang="en-US"/>
                <a:t>Shell scripts</a:t>
              </a:r>
            </a:p>
            <a:p>
              <a:endParaRPr lang="en-US"/>
            </a:p>
            <a:p>
              <a:r>
                <a:rPr lang="en-US"/>
                <a:t>HTML documents</a:t>
              </a:r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685" y="2006"/>
              <a:ext cx="936" cy="1887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GHC</a:t>
              </a:r>
            </a:p>
            <a:p>
              <a:endParaRPr lang="en-US"/>
            </a:p>
            <a:p>
              <a:r>
                <a:rPr lang="en-US"/>
                <a:t>Unix</a:t>
              </a:r>
            </a:p>
            <a:p>
              <a:endParaRPr lang="en-US"/>
            </a:p>
            <a:p>
              <a:r>
                <a:rPr lang="en-US"/>
                <a:t>Explorer</a:t>
              </a:r>
            </a:p>
          </p:txBody>
        </p:sp>
        <p:grpSp>
          <p:nvGrpSpPr>
            <p:cNvPr id="17416" name="Group 29"/>
            <p:cNvGrpSpPr>
              <a:grpSpLocks/>
            </p:cNvGrpSpPr>
            <p:nvPr/>
          </p:nvGrpSpPr>
          <p:grpSpPr bwMode="auto">
            <a:xfrm>
              <a:off x="2027" y="2714"/>
              <a:ext cx="840" cy="469"/>
              <a:chOff x="2032" y="2695"/>
              <a:chExt cx="840" cy="469"/>
            </a:xfrm>
          </p:grpSpPr>
          <p:sp>
            <p:nvSpPr>
              <p:cNvPr id="17417" name="AutoShape 25"/>
              <p:cNvSpPr>
                <a:spLocks noChangeArrowheads="1"/>
              </p:cNvSpPr>
              <p:nvPr/>
            </p:nvSpPr>
            <p:spPr bwMode="auto">
              <a:xfrm>
                <a:off x="2032" y="2695"/>
                <a:ext cx="840" cy="469"/>
              </a:xfrm>
              <a:prstGeom prst="rightArrow">
                <a:avLst>
                  <a:gd name="adj1" fmla="val 56500"/>
                  <a:gd name="adj2" fmla="val 49038"/>
                </a:avLst>
              </a:prstGeom>
              <a:solidFill>
                <a:srgbClr val="0080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18" name="Text Box 26"/>
              <p:cNvSpPr txBox="1">
                <a:spLocks noChangeArrowheads="1"/>
              </p:cNvSpPr>
              <p:nvPr/>
            </p:nvSpPr>
            <p:spPr bwMode="auto">
              <a:xfrm>
                <a:off x="2052" y="2696"/>
                <a:ext cx="757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FFFFFF"/>
                    </a:solidFill>
                  </a:rPr>
                  <a:t>parses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00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3E896A-35FC-DC44-9262-D22C1A13C26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Parser Type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38151" y="1385169"/>
            <a:ext cx="8335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In a functional language such as Haskell, parsers can naturally be viewed as </a:t>
            </a:r>
            <a:r>
              <a:rPr lang="en-US" sz="2400" u="sng" dirty="0"/>
              <a:t>functions</a:t>
            </a:r>
            <a:r>
              <a:rPr lang="en-US" sz="2400" dirty="0"/>
              <a:t>.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597025" y="2654232"/>
            <a:ext cx="5310017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type Parser =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Tree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935038" y="3806309"/>
            <a:ext cx="6604000" cy="919401"/>
          </a:xfrm>
          <a:prstGeom prst="wedgeRoundRectCallout">
            <a:avLst>
              <a:gd name="adj1" fmla="val -22380"/>
              <a:gd name="adj2" fmla="val -8991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A parser is a function that takes a string and returns some form of tree.</a:t>
            </a:r>
          </a:p>
        </p:txBody>
      </p:sp>
    </p:spTree>
    <p:extLst>
      <p:ext uri="{BB962C8B-B14F-4D97-AF65-F5344CB8AC3E}">
        <p14:creationId xmlns:p14="http://schemas.microsoft.com/office/powerpoint/2010/main" val="102254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2D291FE-EF77-DD4B-BD19-8F1ED221774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41313" y="302449"/>
            <a:ext cx="8412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However, a parser might not require all of its input string, so we also return any </a:t>
            </a:r>
            <a:r>
              <a:rPr lang="en-US" sz="2400" u="sng" dirty="0"/>
              <a:t>unused input</a:t>
            </a:r>
            <a:r>
              <a:rPr lang="en-US" sz="2400" dirty="0"/>
              <a:t>: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54089" y="1641010"/>
            <a:ext cx="6979044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type Parser =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(Tree,String)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41313" y="2671793"/>
            <a:ext cx="833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A string might be </a:t>
            </a:r>
            <a:r>
              <a:rPr lang="en-US" sz="2400" dirty="0" err="1"/>
              <a:t>parsable</a:t>
            </a:r>
            <a:r>
              <a:rPr lang="en-US" sz="2400" dirty="0"/>
              <a:t> in many ways, including none, so we generalize to a </a:t>
            </a:r>
            <a:r>
              <a:rPr lang="en-US" sz="2400" u="sng" dirty="0"/>
              <a:t>list of results</a:t>
            </a:r>
            <a:r>
              <a:rPr lang="en-US" sz="2400" dirty="0"/>
              <a:t>: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954089" y="4011544"/>
            <a:ext cx="73499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type Parser = String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[(Tree,String)]</a:t>
            </a:r>
          </a:p>
        </p:txBody>
      </p:sp>
    </p:spTree>
    <p:extLst>
      <p:ext uri="{BB962C8B-B14F-4D97-AF65-F5344CB8AC3E}">
        <p14:creationId xmlns:p14="http://schemas.microsoft.com/office/powerpoint/2010/main" val="3557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B787DD-E0CB-0B46-8331-1FEDE6E6D419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41314" y="327451"/>
            <a:ext cx="8301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/>
              <a:t>Finally, a parser might not always produce a tree, so we generalize to a value of </a:t>
            </a:r>
            <a:r>
              <a:rPr lang="en-US" sz="2400" u="sng"/>
              <a:t>any type</a:t>
            </a:r>
            <a:r>
              <a:rPr lang="en-US" sz="2400"/>
              <a:t>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62025" y="1610054"/>
            <a:ext cx="7164492" cy="523220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type Parser a = String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</a:rPr>
              <a:t>a,String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)]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41313" y="2826673"/>
            <a:ext cx="930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/>
              <a:t>Note: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44500" y="3611166"/>
            <a:ext cx="81930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simplicity, we will only consider parsers that either fail and return the empty list of results, or succeed and return a </a:t>
            </a:r>
            <a:r>
              <a:rPr kumimoji="1" lang="en-US" sz="2400" u="sng" dirty="0">
                <a:latin typeface="Tahoma"/>
                <a:cs typeface="Tahoma"/>
              </a:rPr>
              <a:t>singleton list</a:t>
            </a:r>
            <a:r>
              <a:rPr kumimoji="1" lang="en-US" sz="24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32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2F949B6-DF49-5846-A094-3DD39AB4D86E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Basic Parsers</a:t>
            </a: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469900" y="1379935"/>
            <a:ext cx="8180388" cy="7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parser </a:t>
            </a:r>
            <a:r>
              <a:rPr kumimoji="1" lang="en-US" sz="2400" u="sng" dirty="0">
                <a:latin typeface="Tahoma"/>
                <a:cs typeface="Tahoma"/>
              </a:rPr>
              <a:t>item</a:t>
            </a:r>
            <a:r>
              <a:rPr kumimoji="1" lang="en-US" sz="2400" dirty="0">
                <a:latin typeface="Tahoma"/>
                <a:cs typeface="Tahoma"/>
              </a:rPr>
              <a:t> fails if the input is empty, and consumes the first character otherwise:</a:t>
            </a: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1292225" y="2403336"/>
            <a:ext cx="6769100" cy="227754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item :: Parser Char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item  =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inp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case inp of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[]    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[]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                 (x:xs)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[(x,xs)] </a:t>
            </a:r>
          </a:p>
        </p:txBody>
      </p:sp>
    </p:spTree>
    <p:extLst>
      <p:ext uri="{BB962C8B-B14F-4D97-AF65-F5344CB8AC3E}">
        <p14:creationId xmlns:p14="http://schemas.microsoft.com/office/powerpoint/2010/main" val="32281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0E1A92-E0CD-464E-968F-94F034D694F3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82588" y="391716"/>
            <a:ext cx="7981950" cy="51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parser </a:t>
            </a:r>
            <a:r>
              <a:rPr kumimoji="1" lang="en-US" sz="2400" u="sng" dirty="0">
                <a:latin typeface="Tahoma"/>
                <a:cs typeface="Tahoma"/>
              </a:rPr>
              <a:t>failure</a:t>
            </a:r>
            <a:r>
              <a:rPr kumimoji="1" lang="en-US" sz="2400" dirty="0">
                <a:latin typeface="Tahoma"/>
                <a:cs typeface="Tahoma"/>
              </a:rPr>
              <a:t> always fails: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257301" y="1240299"/>
            <a:ext cx="3995355" cy="103412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failure :: Parser a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failure  =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inp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[]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82588" y="2609850"/>
            <a:ext cx="80565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parser </a:t>
            </a:r>
            <a:r>
              <a:rPr kumimoji="1" lang="en-US" sz="2400" u="sng" dirty="0">
                <a:latin typeface="Tahoma"/>
                <a:cs typeface="Tahoma"/>
              </a:rPr>
              <a:t>return v</a:t>
            </a:r>
            <a:r>
              <a:rPr kumimoji="1" lang="en-US" sz="2400" dirty="0">
                <a:latin typeface="Tahoma"/>
                <a:cs typeface="Tahoma"/>
              </a:rPr>
              <a:t> always succeeds, returning the value v without consuming any input: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257301" y="3775140"/>
            <a:ext cx="5293486" cy="103412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return  ::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Parser a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return v =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inp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[(v,inp)]</a:t>
            </a:r>
          </a:p>
        </p:txBody>
      </p:sp>
    </p:spTree>
    <p:extLst>
      <p:ext uri="{BB962C8B-B14F-4D97-AF65-F5344CB8AC3E}">
        <p14:creationId xmlns:p14="http://schemas.microsoft.com/office/powerpoint/2010/main" val="119191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A4ACC81-8D12-C447-855E-F8C2679571DE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2589" y="366713"/>
            <a:ext cx="8340725" cy="7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parser </a:t>
            </a:r>
            <a:r>
              <a:rPr kumimoji="1" lang="en-US" sz="2400" u="sng" dirty="0">
                <a:latin typeface="Tahoma"/>
                <a:cs typeface="Tahoma"/>
              </a:rPr>
              <a:t>p +++ q</a:t>
            </a:r>
            <a:r>
              <a:rPr kumimoji="1" lang="en-US" sz="2400" dirty="0">
                <a:latin typeface="Tahoma"/>
                <a:cs typeface="Tahoma"/>
              </a:rPr>
              <a:t> behaves as the parser p if it succeeds, and as the parser q otherwise: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95350" y="1238280"/>
            <a:ext cx="7762267" cy="20508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(+++)  :: Parser a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Parser a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Parser a</a:t>
            </a:r>
          </a:p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p +++ q =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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inp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case p inp of</a:t>
            </a:r>
          </a:p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                  []       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parse q inp</a:t>
            </a:r>
          </a:p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                  [(v,out)]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[(v,out)]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82588" y="3338955"/>
            <a:ext cx="8255000" cy="47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function </a:t>
            </a:r>
            <a:r>
              <a:rPr kumimoji="1" lang="en-US" sz="2400" u="sng" dirty="0">
                <a:latin typeface="Tahoma"/>
                <a:cs typeface="Tahoma"/>
              </a:rPr>
              <a:t>parse</a:t>
            </a:r>
            <a:r>
              <a:rPr kumimoji="1" lang="en-US" sz="2400" dirty="0">
                <a:latin typeface="Tahoma"/>
                <a:cs typeface="Tahoma"/>
              </a:rPr>
              <a:t> applies a parser to a string: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895350" y="3891212"/>
            <a:ext cx="7697891" cy="105977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xtLst/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parse :: Parser a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String 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 [(a,String)]</a:t>
            </a:r>
          </a:p>
          <a:p>
            <a:pPr>
              <a:lnSpc>
                <a:spcPct val="140000"/>
              </a:lnSpc>
            </a:pPr>
            <a:r>
              <a:rPr lang="en-US" sz="2300">
                <a:solidFill>
                  <a:srgbClr val="000000"/>
                </a:solidFill>
                <a:latin typeface="Lucida Sans Typewriter" charset="0"/>
              </a:rPr>
              <a:t>parse p inp = p inp</a:t>
            </a:r>
          </a:p>
        </p:txBody>
      </p:sp>
    </p:spTree>
    <p:extLst>
      <p:ext uri="{BB962C8B-B14F-4D97-AF65-F5344CB8AC3E}">
        <p14:creationId xmlns:p14="http://schemas.microsoft.com/office/powerpoint/2010/main" val="63413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846</TotalTime>
  <Words>1556</Words>
  <Application>Microsoft Macintosh PowerPoint</Application>
  <PresentationFormat>On-screen Show (16:9)</PresentationFormat>
  <Paragraphs>238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TU_online_basis_19-03</vt:lpstr>
      <vt:lpstr>FP101x - Functional Programming</vt:lpstr>
      <vt:lpstr>What is a Parser?</vt:lpstr>
      <vt:lpstr>Where Are They Used?</vt:lpstr>
      <vt:lpstr>The Parser Type</vt:lpstr>
      <vt:lpstr>PowerPoint Presentation</vt:lpstr>
      <vt:lpstr>PowerPoint Presentation</vt:lpstr>
      <vt:lpstr>Basic Parsers</vt:lpstr>
      <vt:lpstr>PowerPoint Presentation</vt:lpstr>
      <vt:lpstr>PowerPoint Presentation</vt:lpstr>
      <vt:lpstr>Examples</vt:lpstr>
      <vt:lpstr>PowerPoint Presentation</vt:lpstr>
      <vt:lpstr>PowerPoint Presentation</vt:lpstr>
      <vt:lpstr>Sequencing</vt:lpstr>
      <vt:lpstr>PowerPoint Presentation</vt:lpstr>
      <vt:lpstr>PowerPoint Presentation</vt:lpstr>
      <vt:lpstr>Derived Primitives</vt:lpstr>
      <vt:lpstr>PowerPoint Presentation</vt:lpstr>
      <vt:lpstr>PowerPoint Presentation</vt:lpstr>
      <vt:lpstr>Example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Happy Hacking!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Georgi Khomeriki</cp:lastModifiedBy>
  <cp:revision>103</cp:revision>
  <dcterms:created xsi:type="dcterms:W3CDTF">2013-04-16T14:50:03Z</dcterms:created>
  <dcterms:modified xsi:type="dcterms:W3CDTF">2014-08-18T11:15:01Z</dcterms:modified>
</cp:coreProperties>
</file>