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68" r:id="rId23"/>
  </p:sldIdLst>
  <p:sldSz cx="9144000" cy="5143500" type="screen16x9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A8DB"/>
    <a:srgbClr val="A10058"/>
    <a:srgbClr val="00404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65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-120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68BDD-2763-4CE5-A73B-034891CD5961}" type="datetimeFigureOut">
              <a:rPr lang="nl-NL" smtClean="0"/>
              <a:t>11/12/14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2C79F-7A95-4BB6-853A-D19E785EE1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777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C79F-7A95-4BB6-853A-D19E785EE1E7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707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solidFill>
          <a:srgbClr val="002B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Bies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13917"/>
            <a:ext cx="9144000" cy="1129583"/>
          </a:xfrm>
          <a:prstGeom prst="rect">
            <a:avLst/>
          </a:prstGeom>
        </p:spPr>
      </p:pic>
      <p:sp>
        <p:nvSpPr>
          <p:cNvPr id="11" name="Rechthoek 10"/>
          <p:cNvSpPr/>
          <p:nvPr userDrawn="1"/>
        </p:nvSpPr>
        <p:spPr>
          <a:xfrm>
            <a:off x="330664" y="1324711"/>
            <a:ext cx="7534849" cy="241042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ijdelijke aanduiding voor inhoud 4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57200" y="3325436"/>
            <a:ext cx="7244448" cy="409704"/>
          </a:xfrm>
        </p:spPr>
        <p:txBody>
          <a:bodyPr/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r>
              <a:rPr lang="nl-NL" dirty="0" smtClean="0"/>
              <a:t>Name, </a:t>
            </a:r>
            <a:r>
              <a:rPr lang="nl-NL" dirty="0" err="1" smtClean="0"/>
              <a:t>faculty</a:t>
            </a:r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7" name="Titel 3"/>
          <p:cNvSpPr>
            <a:spLocks noGrp="1"/>
          </p:cNvSpPr>
          <p:nvPr userDrawn="1">
            <p:ph type="ctrTitle" hasCustomPrompt="1"/>
          </p:nvPr>
        </p:nvSpPr>
        <p:spPr>
          <a:xfrm>
            <a:off x="457200" y="1481764"/>
            <a:ext cx="7244448" cy="1324713"/>
          </a:xfrm>
        </p:spPr>
        <p:txBody>
          <a:bodyPr anchor="t"/>
          <a:lstStyle>
            <a:lvl1pPr>
              <a:defRPr>
                <a:solidFill>
                  <a:srgbClr val="82C8FA"/>
                </a:solidFill>
              </a:defRPr>
            </a:lvl1pPr>
          </a:lstStyle>
          <a:p>
            <a:r>
              <a:rPr lang="en-GB" dirty="0" smtClean="0"/>
              <a:t>Title goes here…</a:t>
            </a:r>
            <a:endParaRPr lang="nl-NL" dirty="0"/>
          </a:p>
        </p:txBody>
      </p:sp>
      <p:sp>
        <p:nvSpPr>
          <p:cNvPr id="8" name="Tijdelijke aanduiding voor inhoud 9"/>
          <p:cNvSpPr>
            <a:spLocks noGrp="1"/>
          </p:cNvSpPr>
          <p:nvPr userDrawn="1">
            <p:ph idx="10" hasCustomPrompt="1"/>
          </p:nvPr>
        </p:nvSpPr>
        <p:spPr>
          <a:xfrm>
            <a:off x="457201" y="2874758"/>
            <a:ext cx="7244448" cy="334182"/>
          </a:xfrm>
        </p:spPr>
        <p:txBody>
          <a:bodyPr anchor="ctr">
            <a:noAutofit/>
          </a:bodyPr>
          <a:lstStyle>
            <a:lvl1pPr>
              <a:defRPr sz="22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Course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57200" y="1454451"/>
            <a:ext cx="8229599" cy="352346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3C3C3C"/>
                </a:solidFill>
              </a:defRPr>
            </a:lvl1pPr>
            <a:lvl2pPr>
              <a:defRPr sz="2400">
                <a:solidFill>
                  <a:srgbClr val="3C3C3C"/>
                </a:solidFill>
              </a:defRPr>
            </a:lvl2pPr>
            <a:lvl3pPr>
              <a:defRPr sz="2400">
                <a:solidFill>
                  <a:srgbClr val="3C3C3C"/>
                </a:solidFill>
              </a:defRPr>
            </a:lvl3pPr>
            <a:lvl4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nl-NL" dirty="0" err="1" smtClean="0"/>
              <a:t>Edit</a:t>
            </a:r>
            <a:r>
              <a:rPr lang="nl-NL" dirty="0" smtClean="0"/>
              <a:t> the </a:t>
            </a:r>
            <a:r>
              <a:rPr lang="nl-NL" dirty="0" err="1" smtClean="0"/>
              <a:t>style</a:t>
            </a:r>
            <a:r>
              <a:rPr lang="nl-NL" dirty="0" smtClean="0"/>
              <a:t> of the model</a:t>
            </a:r>
          </a:p>
          <a:p>
            <a:pPr lvl="1"/>
            <a:r>
              <a:rPr lang="nl-NL" dirty="0" err="1" smtClean="0"/>
              <a:t>Second</a:t>
            </a:r>
            <a:r>
              <a:rPr lang="nl-NL" dirty="0" smtClean="0"/>
              <a:t>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dia">
    <p:bg>
      <p:bgPr>
        <a:solidFill>
          <a:srgbClr val="002B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330664" y="1324711"/>
            <a:ext cx="7534849" cy="241042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9" name="Afbeelding 8" descr="Bies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13917"/>
            <a:ext cx="9144000" cy="1129583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ctrTitle" hasCustomPrompt="1"/>
          </p:nvPr>
        </p:nvSpPr>
        <p:spPr>
          <a:xfrm>
            <a:off x="457200" y="1481764"/>
            <a:ext cx="7244448" cy="1658895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rgbClr val="82C8FA"/>
                </a:solidFill>
                <a:latin typeface="Calibri"/>
                <a:cs typeface="Calibri"/>
              </a:defRPr>
            </a:lvl1pPr>
          </a:lstStyle>
          <a:p>
            <a:r>
              <a:rPr lang="nl-NL" dirty="0" err="1" smtClean="0"/>
              <a:t>Outro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8642BC-334B-ED46-B68A-0BF3CA1269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7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DCAE63-E723-4E4F-BD16-D8E8C9B081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64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187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dirty="0" err="1" smtClean="0"/>
              <a:t>This</a:t>
            </a:r>
            <a:r>
              <a:rPr lang="nl-NL" dirty="0" smtClean="0"/>
              <a:t> is </a:t>
            </a:r>
            <a:r>
              <a:rPr lang="nl-NL" dirty="0" err="1" smtClean="0"/>
              <a:t>considered</a:t>
            </a:r>
            <a:r>
              <a:rPr lang="nl-NL" dirty="0" smtClean="0"/>
              <a:t> to </a:t>
            </a:r>
            <a:r>
              <a:rPr lang="nl-NL" dirty="0" err="1" smtClean="0"/>
              <a:t>be</a:t>
            </a:r>
            <a:r>
              <a:rPr lang="nl-NL" dirty="0" smtClean="0"/>
              <a:t> a </a:t>
            </a:r>
            <a:r>
              <a:rPr lang="nl-NL" dirty="0" err="1" smtClean="0"/>
              <a:t>very</a:t>
            </a:r>
            <a:r>
              <a:rPr lang="nl-NL" dirty="0" smtClean="0"/>
              <a:t> long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a </a:t>
            </a:r>
            <a:r>
              <a:rPr lang="nl-NL" dirty="0" err="1" smtClean="0"/>
              <a:t>powerpoint</a:t>
            </a:r>
            <a:r>
              <a:rPr lang="nl-NL" dirty="0" smtClean="0"/>
              <a:t> </a:t>
            </a:r>
            <a:r>
              <a:rPr lang="nl-NL" dirty="0" err="1" smtClean="0"/>
              <a:t>presentation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454451"/>
            <a:ext cx="8229600" cy="331281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dirty="0" err="1" smtClean="0"/>
              <a:t>Edit</a:t>
            </a:r>
            <a:r>
              <a:rPr lang="nl-NL" dirty="0" smtClean="0"/>
              <a:t> the </a:t>
            </a:r>
            <a:r>
              <a:rPr lang="nl-NL" dirty="0" err="1" smtClean="0"/>
              <a:t>style</a:t>
            </a:r>
            <a:r>
              <a:rPr lang="nl-NL" dirty="0" smtClean="0"/>
              <a:t> of the model</a:t>
            </a:r>
          </a:p>
          <a:p>
            <a:pPr lvl="1"/>
            <a:r>
              <a:rPr lang="nl-NL" dirty="0" err="1" smtClean="0"/>
              <a:t>Second</a:t>
            </a:r>
            <a:r>
              <a:rPr lang="nl-NL" dirty="0" smtClean="0"/>
              <a:t>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CE284-6B6E-3744-B4AD-483F0080AEF9}" type="datetimeFigureOut">
              <a:rPr lang="nl-NL" smtClean="0"/>
              <a:pPr/>
              <a:t>11/12/14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A15C-3F33-DA47-867F-1BE216EB2415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0" y="0"/>
            <a:ext cx="334557" cy="1179943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 dirty="0">
              <a:solidFill>
                <a:schemeClr val="accent4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b="1" kern="1200" spc="0">
          <a:solidFill>
            <a:schemeClr val="accent4"/>
          </a:solidFill>
          <a:latin typeface="Calibri"/>
          <a:ea typeface="+mj-ea"/>
          <a:cs typeface="Calibri"/>
        </a:defRPr>
      </a:lvl1pPr>
    </p:titleStyle>
    <p:bodyStyle>
      <a:lvl1pPr marL="0" indent="-342900" algn="l" defTabSz="457200" rtl="0" eaLnBrk="1" latinLnBrk="0" hangingPunct="1">
        <a:spcBef>
          <a:spcPct val="20000"/>
        </a:spcBef>
        <a:buFont typeface="Arial"/>
        <a:buNone/>
        <a:defRPr sz="2400" kern="1200" spc="0">
          <a:solidFill>
            <a:schemeClr val="bg2">
              <a:lumMod val="25000"/>
            </a:schemeClr>
          </a:solidFill>
          <a:latin typeface="Calibri"/>
          <a:ea typeface="+mn-ea"/>
          <a:cs typeface="Calibri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 spc="0">
          <a:solidFill>
            <a:schemeClr val="bg2">
              <a:lumMod val="25000"/>
            </a:schemeClr>
          </a:solidFill>
          <a:latin typeface="Calibri"/>
          <a:ea typeface="+mn-ea"/>
          <a:cs typeface="Calibri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spc="0">
          <a:solidFill>
            <a:schemeClr val="bg2">
              <a:lumMod val="25000"/>
            </a:schemeClr>
          </a:solidFill>
          <a:latin typeface="Calibri"/>
          <a:ea typeface="+mn-ea"/>
          <a:cs typeface="Calibri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Tahoma"/>
          <a:ea typeface="+mn-ea"/>
          <a:cs typeface="Tahom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Tahoma"/>
          <a:ea typeface="+mn-ea"/>
          <a:cs typeface="Tahom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Erik Meijer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FP101x - </a:t>
            </a:r>
            <a:r>
              <a:rPr lang="nl-NL" dirty="0" err="1" smtClean="0"/>
              <a:t>Functional</a:t>
            </a:r>
            <a:r>
              <a:rPr lang="nl-NL" dirty="0" smtClean="0"/>
              <a:t> Programming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 smtClean="0"/>
              <a:t>Programming in Haskell – Interactive Programs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8519E8E-274C-D443-B066-C34CC3669871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Derived Primitives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1682750" y="1758024"/>
            <a:ext cx="6304430" cy="3182410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getLine :: IO String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getLine  = do x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getChar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        if x == '\n' then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           return []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         else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           do xs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getLine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              return (x:xs)</a:t>
            </a: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504825" y="1194421"/>
            <a:ext cx="7956550" cy="465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Reading a string from the keyboard:</a:t>
            </a:r>
          </a:p>
        </p:txBody>
      </p:sp>
    </p:spTree>
    <p:extLst>
      <p:ext uri="{BB962C8B-B14F-4D97-AF65-F5344CB8AC3E}">
        <p14:creationId xmlns:p14="http://schemas.microsoft.com/office/powerpoint/2010/main" val="236128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CDC979E-57C3-A649-9B47-E7395FA26B64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670050" y="954781"/>
            <a:ext cx="5866360" cy="1852815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putStr       :: String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IO ()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putStr []     = return ()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putStr (x:xs) = do putChar x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             putStr xs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415925" y="398860"/>
            <a:ext cx="7956550" cy="465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Writing a string to the screen:</a:t>
            </a:r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415925" y="2897982"/>
            <a:ext cx="7956550" cy="465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Writing a string and moving to a new line:</a:t>
            </a: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1670050" y="3492146"/>
            <a:ext cx="5562641" cy="1409617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putStrLn   :: String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IO ()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putStrLn xs = do putStr xs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           putChar '\n'</a:t>
            </a:r>
          </a:p>
        </p:txBody>
      </p:sp>
    </p:spTree>
    <p:extLst>
      <p:ext uri="{BB962C8B-B14F-4D97-AF65-F5344CB8AC3E}">
        <p14:creationId xmlns:p14="http://schemas.microsoft.com/office/powerpoint/2010/main" val="4207253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87F8EEE-E9CE-7C4D-A439-EF8B71BD6AB9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Example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441325" y="1184310"/>
            <a:ext cx="83772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Tahoma"/>
                <a:cs typeface="Tahoma"/>
              </a:rPr>
              <a:t>We can now define an action that prompts for a string to be entered and displays its length:</a:t>
            </a: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1008063" y="2064783"/>
            <a:ext cx="7231667" cy="2954655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strlen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:: IO ()</a:t>
            </a:r>
          </a:p>
          <a:p>
            <a:pPr>
              <a:lnSpc>
                <a:spcPct val="130000"/>
              </a:lnSpc>
            </a:pP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strlen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 = do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putStr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"Enter a string: "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           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xs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getLine</a:t>
            </a:r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           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putStr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"The string has "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           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putStr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(show (length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xs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))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           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putStrLn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" characters"</a:t>
            </a:r>
          </a:p>
        </p:txBody>
      </p:sp>
    </p:spTree>
    <p:extLst>
      <p:ext uri="{BB962C8B-B14F-4D97-AF65-F5344CB8AC3E}">
        <p14:creationId xmlns:p14="http://schemas.microsoft.com/office/powerpoint/2010/main" val="4272180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BA301DC-8909-1441-8D73-18C401D6EBD7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68300" y="334566"/>
            <a:ext cx="83772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For example: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1725613" y="1077369"/>
            <a:ext cx="5191746" cy="1852815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&gt; strlen</a:t>
            </a:r>
          </a:p>
          <a:p>
            <a:pPr>
              <a:lnSpc>
                <a:spcPct val="120000"/>
              </a:lnSpc>
            </a:pPr>
            <a:endParaRPr lang="en-US" sz="240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Enter a string: abcde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The string has 5 characters</a:t>
            </a:r>
          </a:p>
        </p:txBody>
      </p:sp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579438" y="3879764"/>
            <a:ext cx="7956550" cy="808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Evaluating an action </a:t>
            </a:r>
            <a:r>
              <a:rPr kumimoji="1" lang="en-US" sz="2400" u="sng" dirty="0">
                <a:latin typeface="Tahoma"/>
                <a:cs typeface="Tahoma"/>
              </a:rPr>
              <a:t>executes</a:t>
            </a:r>
            <a:r>
              <a:rPr kumimoji="1" lang="en-US" sz="2400" dirty="0">
                <a:latin typeface="Tahoma"/>
                <a:cs typeface="Tahoma"/>
              </a:rPr>
              <a:t> its side effects, with the final result value being discarded.</a:t>
            </a:r>
          </a:p>
        </p:txBody>
      </p:sp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368300" y="3353368"/>
            <a:ext cx="1079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/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3117581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B61DF91-F5E7-F141-93D0-BE19C194D2FB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Hangman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441325" y="1187054"/>
            <a:ext cx="83772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Consider the following version of </a:t>
            </a:r>
            <a:r>
              <a:rPr lang="en-US" sz="2400" u="sng" dirty="0"/>
              <a:t>hangman</a:t>
            </a:r>
            <a:r>
              <a:rPr lang="en-US" sz="2400" dirty="0"/>
              <a:t>: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588963" y="1922860"/>
            <a:ext cx="7956550" cy="2618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One player secretly types in a word.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400" dirty="0">
              <a:latin typeface="Tahoma"/>
              <a:cs typeface="Tahoma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The other player tries to deduce the word, by entering a sequence of guesses.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400" dirty="0">
              <a:latin typeface="Tahoma"/>
              <a:cs typeface="Tahoma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For each guess, the computer indicates which letters in the secret word occur in the guess.</a:t>
            </a:r>
          </a:p>
        </p:txBody>
      </p:sp>
    </p:spTree>
    <p:extLst>
      <p:ext uri="{BB962C8B-B14F-4D97-AF65-F5344CB8AC3E}">
        <p14:creationId xmlns:p14="http://schemas.microsoft.com/office/powerpoint/2010/main" val="100670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18CB2F5-B9C6-B345-9B54-B21862F56A19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477838" y="476250"/>
            <a:ext cx="7956550" cy="521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The game ends when the guess is correct.</a:t>
            </a:r>
          </a:p>
        </p:txBody>
      </p:sp>
      <p:sp>
        <p:nvSpPr>
          <p:cNvPr id="29700" name="Text Box 6"/>
          <p:cNvSpPr txBox="1">
            <a:spLocks noChangeArrowheads="1"/>
          </p:cNvSpPr>
          <p:nvPr/>
        </p:nvSpPr>
        <p:spPr bwMode="auto">
          <a:xfrm>
            <a:off x="1428750" y="2202270"/>
            <a:ext cx="6489878" cy="2739211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hangman :: IO ()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hangman  =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do putStrLn "Think of a word: "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word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sgetLine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putStrLn "Try to guess it:"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guess word</a:t>
            </a:r>
          </a:p>
        </p:txBody>
      </p:sp>
      <p:sp>
        <p:nvSpPr>
          <p:cNvPr id="29701" name="Text Box 7"/>
          <p:cNvSpPr txBox="1">
            <a:spLocks noChangeArrowheads="1"/>
          </p:cNvSpPr>
          <p:nvPr/>
        </p:nvSpPr>
        <p:spPr bwMode="auto">
          <a:xfrm>
            <a:off x="373063" y="1272808"/>
            <a:ext cx="81264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We adopt a </a:t>
            </a:r>
            <a:r>
              <a:rPr lang="en-US" sz="2400" u="sng" dirty="0"/>
              <a:t>top down</a:t>
            </a:r>
            <a:r>
              <a:rPr lang="en-US" sz="2400" dirty="0"/>
              <a:t> approach to implementing hangman in Haskell, starting as follows:</a:t>
            </a:r>
          </a:p>
        </p:txBody>
      </p:sp>
    </p:spTree>
    <p:extLst>
      <p:ext uri="{BB962C8B-B14F-4D97-AF65-F5344CB8AC3E}">
        <p14:creationId xmlns:p14="http://schemas.microsoft.com/office/powerpoint/2010/main" val="2046585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F734D65-8DB8-2148-B106-13E6898925FC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293689" y="212332"/>
            <a:ext cx="83772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The action </a:t>
            </a:r>
            <a:r>
              <a:rPr lang="en-US" sz="2400" u="sng" dirty="0" err="1"/>
              <a:t>sgetLine</a:t>
            </a:r>
            <a:r>
              <a:rPr lang="en-US" sz="2400" dirty="0"/>
              <a:t> reads a line of text from the keyboard, echoing each character as a dash: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1303339" y="1025328"/>
            <a:ext cx="6608149" cy="4068806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sgetLine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:: IO String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sgetLine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 = do x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getCh</a:t>
            </a:r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              if x == '\n' then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                 do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putChar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x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                    return []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               else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                 do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putChar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'-'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                   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xs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sgetLine</a:t>
            </a:r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                    return (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x:xs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5176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B09A930-9DC7-4647-8B5C-5E68F334E622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489076" y="1290275"/>
            <a:ext cx="6118983" cy="3644075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import System.IO   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40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getCh :: IO Char 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getCh  = do hSetEcho stdin False              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      c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getChar             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      hSetEcho stdin True             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      return c</a:t>
            </a: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615950" y="1226344"/>
            <a:ext cx="7786688" cy="1193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endParaRPr kumimoji="1" lang="en-US"/>
          </a:p>
        </p:txBody>
      </p:sp>
      <p:sp>
        <p:nvSpPr>
          <p:cNvPr id="31749" name="Text Box 2"/>
          <p:cNvSpPr txBox="1">
            <a:spLocks noChangeArrowheads="1"/>
          </p:cNvSpPr>
          <p:nvPr/>
        </p:nvSpPr>
        <p:spPr bwMode="auto">
          <a:xfrm>
            <a:off x="293688" y="360760"/>
            <a:ext cx="84518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The action </a:t>
            </a:r>
            <a:r>
              <a:rPr lang="en-US" sz="2400" u="sng" dirty="0" err="1"/>
              <a:t>getCh</a:t>
            </a:r>
            <a:r>
              <a:rPr lang="en-US" sz="2400" dirty="0"/>
              <a:t> reads a single character from the keyboard, without echoing it to the screen:</a:t>
            </a:r>
          </a:p>
        </p:txBody>
      </p:sp>
    </p:spTree>
    <p:extLst>
      <p:ext uri="{BB962C8B-B14F-4D97-AF65-F5344CB8AC3E}">
        <p14:creationId xmlns:p14="http://schemas.microsoft.com/office/powerpoint/2010/main" val="3164610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2021EEE-8F1E-4E49-A12C-73CF8174A814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293688" y="162856"/>
            <a:ext cx="84629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The function </a:t>
            </a:r>
            <a:r>
              <a:rPr lang="en-US" sz="2400" u="sng" dirty="0"/>
              <a:t>guess</a:t>
            </a:r>
            <a:r>
              <a:rPr lang="en-US" sz="2400" dirty="0"/>
              <a:t> is the main loop, which requests and processes guesses until the game ends.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1209675" y="1011217"/>
            <a:ext cx="6675325" cy="4068806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guess     :: String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IO ()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guess word =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do putStr "&gt; "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xs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getLine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if xs == word then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   putStrLn "You got it!"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 else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   do putStrLn (diff word xs)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      guess word</a:t>
            </a:r>
          </a:p>
        </p:txBody>
      </p:sp>
    </p:spTree>
    <p:extLst>
      <p:ext uri="{BB962C8B-B14F-4D97-AF65-F5344CB8AC3E}">
        <p14:creationId xmlns:p14="http://schemas.microsoft.com/office/powerpoint/2010/main" val="3454219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3C063C0-B65A-8542-BF5C-3642CDA9235A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33795" name="Text Box 1026"/>
          <p:cNvSpPr txBox="1">
            <a:spLocks noChangeArrowheads="1"/>
          </p:cNvSpPr>
          <p:nvPr/>
        </p:nvSpPr>
        <p:spPr bwMode="auto">
          <a:xfrm>
            <a:off x="293689" y="360760"/>
            <a:ext cx="83772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The function </a:t>
            </a:r>
            <a:r>
              <a:rPr lang="en-US" sz="2400" u="sng" dirty="0"/>
              <a:t>diff</a:t>
            </a:r>
            <a:r>
              <a:rPr lang="en-US" sz="2400" dirty="0"/>
              <a:t> indicates which characters in one string occur in a second string:</a:t>
            </a:r>
          </a:p>
        </p:txBody>
      </p:sp>
      <p:sp>
        <p:nvSpPr>
          <p:cNvPr id="33796" name="Text Box 1028"/>
          <p:cNvSpPr txBox="1">
            <a:spLocks noChangeArrowheads="1"/>
          </p:cNvSpPr>
          <p:nvPr/>
        </p:nvSpPr>
        <p:spPr bwMode="auto">
          <a:xfrm>
            <a:off x="320675" y="3082528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For example:</a:t>
            </a:r>
          </a:p>
        </p:txBody>
      </p:sp>
      <p:sp>
        <p:nvSpPr>
          <p:cNvPr id="33797" name="Text Box 1029"/>
          <p:cNvSpPr txBox="1">
            <a:spLocks noChangeArrowheads="1"/>
          </p:cNvSpPr>
          <p:nvPr/>
        </p:nvSpPr>
        <p:spPr bwMode="auto">
          <a:xfrm>
            <a:off x="1054100" y="3701565"/>
            <a:ext cx="4820851" cy="120032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&gt; diff "haskell" "pascal"</a:t>
            </a:r>
          </a:p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</a:t>
            </a:r>
          </a:p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"-as--ll"</a:t>
            </a:r>
          </a:p>
        </p:txBody>
      </p:sp>
      <p:sp>
        <p:nvSpPr>
          <p:cNvPr id="33798" name="Text Box 1031"/>
          <p:cNvSpPr txBox="1">
            <a:spLocks noChangeArrowheads="1"/>
          </p:cNvSpPr>
          <p:nvPr/>
        </p:nvSpPr>
        <p:spPr bwMode="auto">
          <a:xfrm>
            <a:off x="650875" y="1361587"/>
            <a:ext cx="8091729" cy="1514261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diff      :: String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String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String</a:t>
            </a:r>
          </a:p>
          <a:p>
            <a:pPr>
              <a:lnSpc>
                <a:spcPct val="13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diff xs ys =</a:t>
            </a:r>
          </a:p>
          <a:p>
            <a:pPr>
              <a:lnSpc>
                <a:spcPct val="13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[if elem x ys then x else '-' | x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xs]</a:t>
            </a:r>
          </a:p>
        </p:txBody>
      </p:sp>
    </p:spTree>
    <p:extLst>
      <p:ext uri="{BB962C8B-B14F-4D97-AF65-F5344CB8AC3E}">
        <p14:creationId xmlns:p14="http://schemas.microsoft.com/office/powerpoint/2010/main" val="13164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EA7C1E3-8CD7-2E48-8BAA-20056F08A24D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</a:rPr>
              <a:t>Introduction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27038" y="1228725"/>
            <a:ext cx="8394700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To date, we have seen how Haskell can be used to write </a:t>
            </a:r>
            <a:r>
              <a:rPr lang="en-US" sz="2400" u="sng" dirty="0"/>
              <a:t>batch</a:t>
            </a:r>
            <a:r>
              <a:rPr lang="en-US" sz="2400" dirty="0"/>
              <a:t> programs that take all their inputs at the start and give all their outputs at the end.</a:t>
            </a:r>
          </a:p>
        </p:txBody>
      </p:sp>
      <p:grpSp>
        <p:nvGrpSpPr>
          <p:cNvPr id="13" name="Group 51"/>
          <p:cNvGrpSpPr>
            <a:grpSpLocks/>
          </p:cNvGrpSpPr>
          <p:nvPr/>
        </p:nvGrpSpPr>
        <p:grpSpPr bwMode="auto">
          <a:xfrm>
            <a:off x="1283947" y="3079754"/>
            <a:ext cx="6199187" cy="1150938"/>
            <a:chOff x="829" y="2665"/>
            <a:chExt cx="3905" cy="725"/>
          </a:xfrm>
        </p:grpSpPr>
        <p:grpSp>
          <p:nvGrpSpPr>
            <p:cNvPr id="14" name="Group 42"/>
            <p:cNvGrpSpPr>
              <a:grpSpLocks/>
            </p:cNvGrpSpPr>
            <p:nvPr/>
          </p:nvGrpSpPr>
          <p:grpSpPr bwMode="auto">
            <a:xfrm>
              <a:off x="2247" y="2665"/>
              <a:ext cx="1068" cy="725"/>
              <a:chOff x="2205" y="2665"/>
              <a:chExt cx="1068" cy="725"/>
            </a:xfrm>
          </p:grpSpPr>
          <p:sp>
            <p:nvSpPr>
              <p:cNvPr id="19" name="Rectangle 29"/>
              <p:cNvSpPr>
                <a:spLocks noChangeArrowheads="1"/>
              </p:cNvSpPr>
              <p:nvPr/>
            </p:nvSpPr>
            <p:spPr bwMode="auto">
              <a:xfrm>
                <a:off x="2205" y="2665"/>
                <a:ext cx="1068" cy="725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rgbClr val="15A8DB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" name="Text Box 26"/>
              <p:cNvSpPr txBox="1">
                <a:spLocks noChangeArrowheads="1"/>
              </p:cNvSpPr>
              <p:nvPr/>
            </p:nvSpPr>
            <p:spPr bwMode="auto">
              <a:xfrm>
                <a:off x="2262" y="2710"/>
                <a:ext cx="954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batch</a:t>
                </a:r>
              </a:p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program</a:t>
                </a:r>
              </a:p>
            </p:txBody>
          </p:sp>
        </p:grpSp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1035" y="2763"/>
              <a:ext cx="75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i="1"/>
                <a:t>inputs</a:t>
              </a:r>
              <a:endParaRPr lang="en-US"/>
            </a:p>
          </p:txBody>
        </p:sp>
        <p:sp>
          <p:nvSpPr>
            <p:cNvPr id="16" name="AutoShape 30"/>
            <p:cNvSpPr>
              <a:spLocks noChangeArrowheads="1"/>
            </p:cNvSpPr>
            <p:nvPr/>
          </p:nvSpPr>
          <p:spPr bwMode="auto">
            <a:xfrm>
              <a:off x="829" y="3121"/>
              <a:ext cx="1168" cy="171"/>
            </a:xfrm>
            <a:prstGeom prst="rightArrow">
              <a:avLst>
                <a:gd name="adj1" fmla="val 47370"/>
                <a:gd name="adj2" fmla="val 63055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Text Box 45"/>
            <p:cNvSpPr txBox="1">
              <a:spLocks noChangeArrowheads="1"/>
            </p:cNvSpPr>
            <p:nvPr/>
          </p:nvSpPr>
          <p:spPr bwMode="auto">
            <a:xfrm>
              <a:off x="3696" y="2763"/>
              <a:ext cx="90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i="1"/>
                <a:t>outputs</a:t>
              </a:r>
              <a:endParaRPr lang="en-US"/>
            </a:p>
          </p:txBody>
        </p:sp>
        <p:sp>
          <p:nvSpPr>
            <p:cNvPr id="18" name="AutoShape 46"/>
            <p:cNvSpPr>
              <a:spLocks noChangeArrowheads="1"/>
            </p:cNvSpPr>
            <p:nvPr/>
          </p:nvSpPr>
          <p:spPr bwMode="auto">
            <a:xfrm>
              <a:off x="3566" y="3121"/>
              <a:ext cx="1168" cy="171"/>
            </a:xfrm>
            <a:prstGeom prst="rightArrow">
              <a:avLst>
                <a:gd name="adj1" fmla="val 47370"/>
                <a:gd name="adj2" fmla="val 63055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435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D542287-0DA3-504C-A8D8-CCCD3E832464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Exercise</a:t>
            </a: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401639" y="1139815"/>
            <a:ext cx="82835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Implement the game of </a:t>
            </a:r>
            <a:r>
              <a:rPr lang="en-US" u="sng"/>
              <a:t>nim</a:t>
            </a:r>
            <a:r>
              <a:rPr lang="en-US"/>
              <a:t> in Haskell, where the rules of the game are as follows:</a:t>
            </a:r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565151" y="2358629"/>
            <a:ext cx="681831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The board comprises five rows of stars:</a:t>
            </a:r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1776413" y="2913769"/>
            <a:ext cx="2410035" cy="211750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1: * * * * *</a:t>
            </a: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2: * * * *</a:t>
            </a: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3: * * *</a:t>
            </a: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4: * *</a:t>
            </a: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5: *</a:t>
            </a:r>
          </a:p>
        </p:txBody>
      </p:sp>
    </p:spTree>
    <p:extLst>
      <p:ext uri="{BB962C8B-B14F-4D97-AF65-F5344CB8AC3E}">
        <p14:creationId xmlns:p14="http://schemas.microsoft.com/office/powerpoint/2010/main" val="2792003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7DA6058-AC3B-0A4A-86A0-25FC1A32AEF7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601663" y="400050"/>
            <a:ext cx="7956550" cy="1977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Two players take it turn about to remove one or more stars from the end of a single row.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400" dirty="0">
              <a:latin typeface="Tahoma"/>
              <a:cs typeface="Tahoma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The winner is the player who removes the last star or stars from the board.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88938" y="2682746"/>
            <a:ext cx="812641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Hint:</a:t>
            </a:r>
          </a:p>
          <a:p>
            <a:endParaRPr lang="en-US" sz="2400" dirty="0"/>
          </a:p>
          <a:p>
            <a:r>
              <a:rPr lang="en-US" sz="2400" dirty="0"/>
              <a:t>Represent the board as a list of five integers that give the number of stars remaining on each row. For example, the initial board is [5,4,3,2,1].</a:t>
            </a:r>
          </a:p>
        </p:txBody>
      </p:sp>
    </p:spTree>
    <p:extLst>
      <p:ext uri="{BB962C8B-B14F-4D97-AF65-F5344CB8AC3E}">
        <p14:creationId xmlns:p14="http://schemas.microsoft.com/office/powerpoint/2010/main" val="3246080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Happy </a:t>
            </a:r>
            <a:r>
              <a:rPr lang="nl-NL" smtClean="0"/>
              <a:t>Hacking!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AF94E79-4340-7C43-AC5A-264B79C2B00A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317500" y="22229"/>
            <a:ext cx="8616950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However, we would also like to use Haskell to write </a:t>
            </a:r>
            <a:r>
              <a:rPr lang="en-US" sz="2400" u="sng" dirty="0"/>
              <a:t>interactive</a:t>
            </a:r>
            <a:r>
              <a:rPr lang="en-US" sz="2400" dirty="0"/>
              <a:t> programs that read from the keyboard and write to the screen, as they are running.</a:t>
            </a:r>
          </a:p>
        </p:txBody>
      </p:sp>
      <p:grpSp>
        <p:nvGrpSpPr>
          <p:cNvPr id="15" name="Group 90"/>
          <p:cNvGrpSpPr>
            <a:grpSpLocks/>
          </p:cNvGrpSpPr>
          <p:nvPr/>
        </p:nvGrpSpPr>
        <p:grpSpPr bwMode="auto">
          <a:xfrm>
            <a:off x="1350963" y="1296281"/>
            <a:ext cx="6186487" cy="3802062"/>
            <a:chOff x="851" y="1575"/>
            <a:chExt cx="3897" cy="2395"/>
          </a:xfrm>
        </p:grpSpPr>
        <p:sp>
          <p:nvSpPr>
            <p:cNvPr id="16" name="Rectangle 54"/>
            <p:cNvSpPr>
              <a:spLocks noChangeArrowheads="1"/>
            </p:cNvSpPr>
            <p:nvPr/>
          </p:nvSpPr>
          <p:spPr bwMode="auto">
            <a:xfrm>
              <a:off x="2168" y="2406"/>
              <a:ext cx="1255" cy="725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Text Box 55"/>
            <p:cNvSpPr txBox="1">
              <a:spLocks noChangeArrowheads="1"/>
            </p:cNvSpPr>
            <p:nvPr/>
          </p:nvSpPr>
          <p:spPr bwMode="auto">
            <a:xfrm>
              <a:off x="2224" y="2451"/>
              <a:ext cx="1143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/>
                <a:t>interactive</a:t>
              </a:r>
            </a:p>
            <a:p>
              <a:pPr algn="ctr"/>
              <a:r>
                <a:rPr lang="en-US" dirty="0"/>
                <a:t>program</a:t>
              </a:r>
            </a:p>
          </p:txBody>
        </p:sp>
        <p:sp>
          <p:nvSpPr>
            <p:cNvPr id="18" name="Text Box 57"/>
            <p:cNvSpPr txBox="1">
              <a:spLocks noChangeArrowheads="1"/>
            </p:cNvSpPr>
            <p:nvPr/>
          </p:nvSpPr>
          <p:spPr bwMode="auto">
            <a:xfrm>
              <a:off x="1077" y="2504"/>
              <a:ext cx="7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i="1" dirty="0"/>
                <a:t>inputs</a:t>
              </a:r>
              <a:endParaRPr lang="en-US" dirty="0"/>
            </a:p>
          </p:txBody>
        </p:sp>
        <p:sp>
          <p:nvSpPr>
            <p:cNvPr id="19" name="AutoShape 58"/>
            <p:cNvSpPr>
              <a:spLocks noChangeArrowheads="1"/>
            </p:cNvSpPr>
            <p:nvPr/>
          </p:nvSpPr>
          <p:spPr bwMode="auto">
            <a:xfrm>
              <a:off x="851" y="2862"/>
              <a:ext cx="1168" cy="171"/>
            </a:xfrm>
            <a:prstGeom prst="rightArrow">
              <a:avLst>
                <a:gd name="adj1" fmla="val 47370"/>
                <a:gd name="adj2" fmla="val 63055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Text Box 60"/>
            <p:cNvSpPr txBox="1">
              <a:spLocks noChangeArrowheads="1"/>
            </p:cNvSpPr>
            <p:nvPr/>
          </p:nvSpPr>
          <p:spPr bwMode="auto">
            <a:xfrm>
              <a:off x="3733" y="2504"/>
              <a:ext cx="8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i="1"/>
                <a:t>outputs</a:t>
              </a:r>
              <a:endParaRPr lang="en-US"/>
            </a:p>
          </p:txBody>
        </p:sp>
        <p:sp>
          <p:nvSpPr>
            <p:cNvPr id="21" name="AutoShape 61"/>
            <p:cNvSpPr>
              <a:spLocks noChangeArrowheads="1"/>
            </p:cNvSpPr>
            <p:nvPr/>
          </p:nvSpPr>
          <p:spPr bwMode="auto">
            <a:xfrm>
              <a:off x="3580" y="2862"/>
              <a:ext cx="1168" cy="171"/>
            </a:xfrm>
            <a:prstGeom prst="rightArrow">
              <a:avLst>
                <a:gd name="adj1" fmla="val 47370"/>
                <a:gd name="adj2" fmla="val 63055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Text Box 65"/>
            <p:cNvSpPr txBox="1">
              <a:spLocks noChangeArrowheads="1"/>
            </p:cNvSpPr>
            <p:nvPr/>
          </p:nvSpPr>
          <p:spPr bwMode="auto">
            <a:xfrm>
              <a:off x="2282" y="1575"/>
              <a:ext cx="10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i="1" dirty="0"/>
                <a:t>keyboard</a:t>
              </a:r>
              <a:endParaRPr lang="en-US" dirty="0"/>
            </a:p>
          </p:txBody>
        </p:sp>
        <p:sp>
          <p:nvSpPr>
            <p:cNvPr id="23" name="Text Box 66"/>
            <p:cNvSpPr txBox="1">
              <a:spLocks noChangeArrowheads="1"/>
            </p:cNvSpPr>
            <p:nvPr/>
          </p:nvSpPr>
          <p:spPr bwMode="auto">
            <a:xfrm>
              <a:off x="2415" y="3643"/>
              <a:ext cx="76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i="1" dirty="0"/>
                <a:t>screen</a:t>
              </a:r>
              <a:endParaRPr lang="en-US" dirty="0"/>
            </a:p>
          </p:txBody>
        </p:sp>
        <p:sp>
          <p:nvSpPr>
            <p:cNvPr id="24" name="AutoShape 82"/>
            <p:cNvSpPr>
              <a:spLocks noChangeArrowheads="1"/>
            </p:cNvSpPr>
            <p:nvPr/>
          </p:nvSpPr>
          <p:spPr bwMode="auto">
            <a:xfrm>
              <a:off x="2702" y="1973"/>
              <a:ext cx="187" cy="349"/>
            </a:xfrm>
            <a:prstGeom prst="downArrow">
              <a:avLst>
                <a:gd name="adj1" fmla="val 41176"/>
                <a:gd name="adj2" fmla="val 60966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AutoShape 88"/>
            <p:cNvSpPr>
              <a:spLocks noChangeArrowheads="1"/>
            </p:cNvSpPr>
            <p:nvPr/>
          </p:nvSpPr>
          <p:spPr bwMode="auto">
            <a:xfrm>
              <a:off x="2702" y="3238"/>
              <a:ext cx="187" cy="349"/>
            </a:xfrm>
            <a:prstGeom prst="downArrow">
              <a:avLst>
                <a:gd name="adj1" fmla="val 41176"/>
                <a:gd name="adj2" fmla="val 60966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6425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5C21B8D-734B-F441-90F2-FB19A4480191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The Problem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404814" y="1254919"/>
            <a:ext cx="82835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Tahoma"/>
                <a:cs typeface="Tahoma"/>
              </a:rPr>
              <a:t>Haskell programs are pure mathematical functions: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404814" y="2997994"/>
            <a:ext cx="81994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Tahoma"/>
                <a:cs typeface="Tahoma"/>
              </a:rPr>
              <a:t>However, reading from the keyboard and writing to the screen are side effects:</a:t>
            </a: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1112838" y="2110979"/>
            <a:ext cx="6616700" cy="42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>
                <a:latin typeface="Tahoma"/>
                <a:cs typeface="Tahoma"/>
              </a:rPr>
              <a:t>Haskell programs </a:t>
            </a:r>
            <a:r>
              <a:rPr kumimoji="1" lang="en-US" sz="2400" u="sng">
                <a:latin typeface="Tahoma"/>
                <a:cs typeface="Tahoma"/>
              </a:rPr>
              <a:t>have no side effects</a:t>
            </a:r>
            <a:r>
              <a:rPr kumimoji="1" lang="en-US" sz="2400">
                <a:latin typeface="Tahoma"/>
                <a:cs typeface="Tahoma"/>
              </a:rPr>
              <a:t>.</a:t>
            </a: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1125539" y="4174331"/>
            <a:ext cx="6815137" cy="42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>
                <a:latin typeface="Tahoma"/>
                <a:cs typeface="Tahoma"/>
              </a:rPr>
              <a:t>Interactive programs </a:t>
            </a:r>
            <a:r>
              <a:rPr kumimoji="1" lang="en-US" sz="2400" u="sng">
                <a:latin typeface="Tahoma"/>
                <a:cs typeface="Tahoma"/>
              </a:rPr>
              <a:t>have side effects</a:t>
            </a:r>
            <a:r>
              <a:rPr kumimoji="1" lang="en-US" sz="2400">
                <a:latin typeface="Tahoma"/>
                <a:cs typeface="Tahom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1730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9F72F21-DBCA-864B-8C52-1CB5194917C6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The Solution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479425" y="1185179"/>
            <a:ext cx="8142288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Interactive programs can be written in Haskell by using types to distinguish pure expressions from impure </a:t>
            </a:r>
            <a:r>
              <a:rPr lang="en-US" sz="2400" u="sng" dirty="0"/>
              <a:t>actions</a:t>
            </a:r>
            <a:r>
              <a:rPr lang="en-US" sz="2400" dirty="0"/>
              <a:t> that may involve side effects.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2105025" y="2817348"/>
            <a:ext cx="928688" cy="523220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IO a</a:t>
            </a:r>
          </a:p>
        </p:txBody>
      </p:sp>
      <p:sp>
        <p:nvSpPr>
          <p:cNvPr id="19462" name="AutoShape 5"/>
          <p:cNvSpPr>
            <a:spLocks noChangeArrowheads="1"/>
          </p:cNvSpPr>
          <p:nvPr/>
        </p:nvSpPr>
        <p:spPr bwMode="auto">
          <a:xfrm>
            <a:off x="1304926" y="3845600"/>
            <a:ext cx="4418013" cy="919401"/>
          </a:xfrm>
          <a:prstGeom prst="wedgeRoundRectCallout">
            <a:avLst>
              <a:gd name="adj1" fmla="val -22333"/>
              <a:gd name="adj2" fmla="val -9674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dirty="0">
                <a:latin typeface="Tahoma"/>
                <a:cs typeface="Tahoma"/>
              </a:rPr>
              <a:t>The type of actions that return a value of type a.</a:t>
            </a:r>
          </a:p>
        </p:txBody>
      </p:sp>
    </p:spTree>
    <p:extLst>
      <p:ext uri="{BB962C8B-B14F-4D97-AF65-F5344CB8AC3E}">
        <p14:creationId xmlns:p14="http://schemas.microsoft.com/office/powerpoint/2010/main" val="3554583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1683178-30C4-1D4F-946C-1385F7D09983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403225" y="317450"/>
            <a:ext cx="19579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For example: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1579563" y="1165950"/>
            <a:ext cx="1482798" cy="523220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IO Char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1947863" y="2624466"/>
            <a:ext cx="1111903" cy="523220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IO ()</a:t>
            </a:r>
          </a:p>
        </p:txBody>
      </p:sp>
      <p:sp>
        <p:nvSpPr>
          <p:cNvPr id="20486" name="AutoShape 5"/>
          <p:cNvSpPr>
            <a:spLocks noChangeArrowheads="1"/>
          </p:cNvSpPr>
          <p:nvPr/>
        </p:nvSpPr>
        <p:spPr bwMode="auto">
          <a:xfrm>
            <a:off x="4124326" y="982147"/>
            <a:ext cx="4183063" cy="919401"/>
          </a:xfrm>
          <a:prstGeom prst="wedgeRoundRectCallout">
            <a:avLst>
              <a:gd name="adj1" fmla="val -67042"/>
              <a:gd name="adj2" fmla="val 15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dirty="0">
                <a:latin typeface="Tahoma"/>
                <a:cs typeface="Tahoma"/>
              </a:rPr>
              <a:t>The type of actions that return a character.</a:t>
            </a:r>
          </a:p>
        </p:txBody>
      </p:sp>
      <p:sp>
        <p:nvSpPr>
          <p:cNvPr id="20487" name="AutoShape 6"/>
          <p:cNvSpPr>
            <a:spLocks noChangeArrowheads="1"/>
          </p:cNvSpPr>
          <p:nvPr/>
        </p:nvSpPr>
        <p:spPr bwMode="auto">
          <a:xfrm>
            <a:off x="4124326" y="2275046"/>
            <a:ext cx="4144963" cy="1328023"/>
          </a:xfrm>
          <a:prstGeom prst="wedgeRoundRectCallout">
            <a:avLst>
              <a:gd name="adj1" fmla="val -68653"/>
              <a:gd name="adj2" fmla="val 481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dirty="0">
                <a:latin typeface="Tahoma"/>
                <a:cs typeface="Tahoma"/>
              </a:rPr>
              <a:t>The type of purely side effecting actions that return </a:t>
            </a:r>
            <a:r>
              <a:rPr lang="en-US" sz="2400" u="sng" dirty="0">
                <a:latin typeface="Tahoma"/>
                <a:cs typeface="Tahoma"/>
              </a:rPr>
              <a:t>no</a:t>
            </a:r>
            <a:r>
              <a:rPr lang="en-US" sz="2400" dirty="0">
                <a:latin typeface="Tahoma"/>
                <a:cs typeface="Tahoma"/>
              </a:rPr>
              <a:t> result value.</a:t>
            </a:r>
          </a:p>
        </p:txBody>
      </p:sp>
      <p:sp>
        <p:nvSpPr>
          <p:cNvPr id="20488" name="Rectangle 15"/>
          <p:cNvSpPr>
            <a:spLocks noChangeArrowheads="1"/>
          </p:cNvSpPr>
          <p:nvPr/>
        </p:nvSpPr>
        <p:spPr bwMode="auto">
          <a:xfrm>
            <a:off x="568326" y="4193428"/>
            <a:ext cx="75612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() is the type of tuples with no components.</a:t>
            </a:r>
          </a:p>
        </p:txBody>
      </p:sp>
      <p:sp>
        <p:nvSpPr>
          <p:cNvPr id="20489" name="Text Box 16"/>
          <p:cNvSpPr txBox="1">
            <a:spLocks noChangeArrowheads="1"/>
          </p:cNvSpPr>
          <p:nvPr/>
        </p:nvSpPr>
        <p:spPr bwMode="auto">
          <a:xfrm>
            <a:off x="403225" y="3701598"/>
            <a:ext cx="9309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238332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815BA64-5A0C-3440-B0F8-A9CCB4EADA70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Basic Actions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427039" y="1208514"/>
            <a:ext cx="82708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The standard library provides a number of actions, including the following three primitives: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1843088" y="3971063"/>
            <a:ext cx="3522719" cy="523220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getChar :: IO Char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539750" y="2462212"/>
            <a:ext cx="79565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The action </a:t>
            </a:r>
            <a:r>
              <a:rPr kumimoji="1" lang="en-US" sz="2400" u="sng" dirty="0" err="1">
                <a:latin typeface="Tahoma"/>
                <a:cs typeface="Tahoma"/>
              </a:rPr>
              <a:t>getChar</a:t>
            </a:r>
            <a:r>
              <a:rPr kumimoji="1" lang="en-US" sz="2400" dirty="0">
                <a:latin typeface="Tahoma"/>
                <a:cs typeface="Tahoma"/>
              </a:rPr>
              <a:t> reads a character from the keyboard, echoes it to the screen, and returns the character as its result value:</a:t>
            </a:r>
          </a:p>
        </p:txBody>
      </p:sp>
    </p:spTree>
    <p:extLst>
      <p:ext uri="{BB962C8B-B14F-4D97-AF65-F5344CB8AC3E}">
        <p14:creationId xmlns:p14="http://schemas.microsoft.com/office/powerpoint/2010/main" val="3507503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5F94F0A-4742-FA4C-8795-A9E02175BED1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433388" y="382191"/>
            <a:ext cx="79819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The action </a:t>
            </a:r>
            <a:r>
              <a:rPr kumimoji="1" lang="en-US" sz="2400" u="sng" dirty="0" err="1">
                <a:latin typeface="Tahoma"/>
                <a:cs typeface="Tahoma"/>
              </a:rPr>
              <a:t>putChar</a:t>
            </a:r>
            <a:r>
              <a:rPr kumimoji="1" lang="en-US" sz="2400" u="sng" dirty="0">
                <a:latin typeface="Tahoma"/>
                <a:cs typeface="Tahoma"/>
              </a:rPr>
              <a:t> c</a:t>
            </a:r>
            <a:r>
              <a:rPr kumimoji="1" lang="en-US" sz="2400" dirty="0">
                <a:latin typeface="Tahoma"/>
                <a:cs typeface="Tahoma"/>
              </a:rPr>
              <a:t> writes the character c to the screen, and returns no result value:</a:t>
            </a:r>
          </a:p>
        </p:txBody>
      </p:sp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1801814" y="1601719"/>
            <a:ext cx="4568228" cy="523220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putChar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:: Char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IO ()</a:t>
            </a:r>
          </a:p>
        </p:txBody>
      </p:sp>
      <p:sp>
        <p:nvSpPr>
          <p:cNvPr id="22533" name="Rectangle 8"/>
          <p:cNvSpPr>
            <a:spLocks noChangeArrowheads="1"/>
          </p:cNvSpPr>
          <p:nvPr/>
        </p:nvSpPr>
        <p:spPr bwMode="auto">
          <a:xfrm>
            <a:off x="433388" y="2727722"/>
            <a:ext cx="805656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The action </a:t>
            </a:r>
            <a:r>
              <a:rPr kumimoji="1" lang="en-US" sz="2400" u="sng" dirty="0">
                <a:latin typeface="Tahoma"/>
                <a:cs typeface="Tahoma"/>
              </a:rPr>
              <a:t>return v</a:t>
            </a:r>
            <a:r>
              <a:rPr kumimoji="1" lang="en-US" sz="2400" dirty="0">
                <a:latin typeface="Tahoma"/>
                <a:cs typeface="Tahoma"/>
              </a:rPr>
              <a:t> simply returns the value v, without performing any interaction:</a:t>
            </a:r>
          </a:p>
        </p:txBody>
      </p:sp>
      <p:sp>
        <p:nvSpPr>
          <p:cNvPr id="22534" name="Text Box 9"/>
          <p:cNvSpPr txBox="1">
            <a:spLocks noChangeArrowheads="1"/>
          </p:cNvSpPr>
          <p:nvPr/>
        </p:nvSpPr>
        <p:spPr bwMode="auto">
          <a:xfrm>
            <a:off x="1801814" y="4011544"/>
            <a:ext cx="3640991" cy="523220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return :: a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IO a</a:t>
            </a:r>
          </a:p>
        </p:txBody>
      </p:sp>
    </p:spTree>
    <p:extLst>
      <p:ext uri="{BB962C8B-B14F-4D97-AF65-F5344CB8AC3E}">
        <p14:creationId xmlns:p14="http://schemas.microsoft.com/office/powerpoint/2010/main" val="3765565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69A1F16-4607-6446-8395-A9D46DC1C5CA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414339" y="1166605"/>
            <a:ext cx="84613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A sequence of actions can be combined as a single composite action using the keyword </a:t>
            </a:r>
            <a:r>
              <a:rPr lang="en-US" sz="2400" u="sng" dirty="0"/>
              <a:t>do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For example: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Sequencing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696013" y="2386428"/>
            <a:ext cx="3893614" cy="2591479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a :: IO (Char,Char)</a:t>
            </a:r>
          </a:p>
          <a:p>
            <a:pPr>
              <a:lnSpc>
                <a:spcPct val="14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a  = do x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getChar</a:t>
            </a:r>
          </a:p>
          <a:p>
            <a:pPr>
              <a:lnSpc>
                <a:spcPct val="14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  getChar</a:t>
            </a:r>
          </a:p>
          <a:p>
            <a:pPr>
              <a:lnSpc>
                <a:spcPct val="14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  y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getChar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  return (x,y)</a:t>
            </a:r>
          </a:p>
        </p:txBody>
      </p:sp>
    </p:spTree>
    <p:extLst>
      <p:ext uri="{BB962C8B-B14F-4D97-AF65-F5344CB8AC3E}">
        <p14:creationId xmlns:p14="http://schemas.microsoft.com/office/powerpoint/2010/main" val="1751085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U_online_basis_19-03">
  <a:themeElements>
    <a:clrScheme name="Aangepast 7">
      <a:dk1>
        <a:srgbClr val="545454"/>
      </a:dk1>
      <a:lt1>
        <a:sysClr val="window" lastClr="FFFFFF"/>
      </a:lt1>
      <a:dk2>
        <a:srgbClr val="002B60"/>
      </a:dk2>
      <a:lt2>
        <a:srgbClr val="F0F0F0"/>
      </a:lt2>
      <a:accent1>
        <a:srgbClr val="A10058"/>
      </a:accent1>
      <a:accent2>
        <a:srgbClr val="66B010"/>
      </a:accent2>
      <a:accent3>
        <a:srgbClr val="ED9E0F"/>
      </a:accent3>
      <a:accent4>
        <a:srgbClr val="00A6D6"/>
      </a:accent4>
      <a:accent5>
        <a:srgbClr val="64C8E4"/>
      </a:accent5>
      <a:accent6>
        <a:srgbClr val="F2601C"/>
      </a:accent6>
      <a:hlink>
        <a:srgbClr val="4C1D7C"/>
      </a:hlink>
      <a:folHlink>
        <a:srgbClr val="00404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TU_online_basis_19-03.thmx</Template>
  <TotalTime>837</TotalTime>
  <Words>1041</Words>
  <Application>Microsoft Macintosh PowerPoint</Application>
  <PresentationFormat>On-screen Show (16:9)</PresentationFormat>
  <Paragraphs>169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TU_online_basis_19-03</vt:lpstr>
      <vt:lpstr>FP101x - Functional Programming</vt:lpstr>
      <vt:lpstr>Introduction</vt:lpstr>
      <vt:lpstr>PowerPoint Presentation</vt:lpstr>
      <vt:lpstr>The Problem</vt:lpstr>
      <vt:lpstr>The Solution</vt:lpstr>
      <vt:lpstr>PowerPoint Presentation</vt:lpstr>
      <vt:lpstr>Basic Actions</vt:lpstr>
      <vt:lpstr>PowerPoint Presentation</vt:lpstr>
      <vt:lpstr>Sequencing</vt:lpstr>
      <vt:lpstr>Derived Primitives</vt:lpstr>
      <vt:lpstr>PowerPoint Presentation</vt:lpstr>
      <vt:lpstr>Example</vt:lpstr>
      <vt:lpstr>PowerPoint Presentation</vt:lpstr>
      <vt:lpstr>Hangman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PowerPoint Presentation</vt:lpstr>
      <vt:lpstr>Happy Hacking!</vt:lpstr>
    </vt:vector>
  </TitlesOfParts>
  <Company>MultiMedia Services 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presentation</dc:title>
  <dc:creator>Roland van Roijen</dc:creator>
  <cp:lastModifiedBy>Georgi Khomeriki</cp:lastModifiedBy>
  <cp:revision>87</cp:revision>
  <dcterms:created xsi:type="dcterms:W3CDTF">2013-04-16T14:50:03Z</dcterms:created>
  <dcterms:modified xsi:type="dcterms:W3CDTF">2014-11-12T09:14:13Z</dcterms:modified>
</cp:coreProperties>
</file>