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8" r:id="rId29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4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F7C01E-D2C8-364E-9055-8FA900CF8A3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07BEF-990D-A340-B962-6FCA01BAD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0410-277A-2E44-9774-0DD06F71C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Declaring Types and Classes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40A8D-9E7C-0E4F-AB78-88EC15715F5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325785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9901" y="1190625"/>
            <a:ext cx="8056563" cy="189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Shape has values of the form Circle r where r is a float, and </a:t>
            </a:r>
            <a:r>
              <a:rPr kumimoji="1" lang="en-US" sz="2400" dirty="0" err="1">
                <a:latin typeface="Tahoma"/>
                <a:cs typeface="Tahoma"/>
              </a:rPr>
              <a:t>Rect</a:t>
            </a:r>
            <a:r>
              <a:rPr kumimoji="1" lang="en-US" sz="2400" dirty="0">
                <a:latin typeface="Tahoma"/>
                <a:cs typeface="Tahoma"/>
              </a:rPr>
              <a:t> x y where x and y are floats.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Circle and </a:t>
            </a:r>
            <a:r>
              <a:rPr kumimoji="1" lang="en-US" sz="2400" dirty="0" err="1">
                <a:latin typeface="Tahoma"/>
                <a:cs typeface="Tahoma"/>
              </a:rPr>
              <a:t>Rect</a:t>
            </a:r>
            <a:r>
              <a:rPr kumimoji="1" lang="en-US" sz="2400" dirty="0">
                <a:latin typeface="Tahoma"/>
                <a:cs typeface="Tahoma"/>
              </a:rPr>
              <a:t> can be viewed as </a:t>
            </a:r>
            <a:r>
              <a:rPr kumimoji="1" lang="en-US" sz="2400" u="sng" dirty="0">
                <a:latin typeface="Tahoma"/>
                <a:cs typeface="Tahoma"/>
              </a:rPr>
              <a:t>functions</a:t>
            </a:r>
            <a:r>
              <a:rPr kumimoji="1" lang="en-US" sz="2400" dirty="0">
                <a:latin typeface="Tahoma"/>
                <a:cs typeface="Tahoma"/>
              </a:rPr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4" y="3360515"/>
            <a:ext cx="6170078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Circle ::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Rect   ::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Shape</a:t>
            </a:r>
          </a:p>
        </p:txBody>
      </p:sp>
    </p:spTree>
    <p:extLst>
      <p:ext uri="{BB962C8B-B14F-4D97-AF65-F5344CB8AC3E}">
        <p14:creationId xmlns:p14="http://schemas.microsoft.com/office/powerpoint/2010/main" val="18494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0804FC-F993-C145-8082-DBCF4672654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308402"/>
            <a:ext cx="8337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244377"/>
            <a:ext cx="5933535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2308257"/>
            <a:ext cx="6631568" cy="281179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safediv    :: Int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 Int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 Maybe Int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safediv _ 0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safediv m n = Just (m `div` n)</a:t>
            </a:r>
          </a:p>
          <a:p>
            <a:pPr>
              <a:lnSpc>
                <a:spcPct val="110000"/>
              </a:lnSpc>
              <a:defRPr/>
            </a:pPr>
            <a:endParaRPr lang="en-US" sz="23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safehead   :: [a]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 Maybe a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safehead []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Lucida Sans Typewriter" charset="0"/>
                <a:cs typeface="+mn-cs"/>
              </a:rPr>
              <a:t>safehead xs = Just (head xs)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1816848"/>
            <a:ext cx="833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183260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CAE94E-0710-4C49-B96C-E1D6F9BC79C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Types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427038" y="1198989"/>
            <a:ext cx="8267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 Haskell, new types can be declared in terms of themselves.  That is, types can be </a:t>
            </a:r>
            <a:r>
              <a:rPr lang="en-US" sz="2400" u="sng" dirty="0">
                <a:latin typeface="Tahoma"/>
                <a:cs typeface="Tahoma"/>
              </a:rPr>
              <a:t>recursive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597025" y="2682121"/>
            <a:ext cx="5006298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Nat = Zero | Succ Nat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942976" y="3813453"/>
            <a:ext cx="6437313" cy="919401"/>
          </a:xfrm>
          <a:prstGeom prst="wedgeRoundRectCallout">
            <a:avLst>
              <a:gd name="adj1" fmla="val -21898"/>
              <a:gd name="adj2" fmla="val -9845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Nat is a new type, with constructors Zero :: Nat and </a:t>
            </a:r>
            <a:r>
              <a:rPr lang="en-US" sz="2400" dirty="0" err="1">
                <a:latin typeface="Tahoma"/>
                <a:cs typeface="Tahoma"/>
              </a:rPr>
              <a:t>Succ</a:t>
            </a:r>
            <a:r>
              <a:rPr lang="en-US" sz="2400" dirty="0">
                <a:latin typeface="Tahoma"/>
                <a:cs typeface="Tahoma"/>
              </a:rPr>
              <a:t> :: Nat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Nat.</a:t>
            </a:r>
          </a:p>
        </p:txBody>
      </p:sp>
    </p:spTree>
    <p:extLst>
      <p:ext uri="{BB962C8B-B14F-4D97-AF65-F5344CB8AC3E}">
        <p14:creationId xmlns:p14="http://schemas.microsoft.com/office/powerpoint/2010/main" val="17441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71D42-C53C-C647-9A9D-BA2D202345E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8613" y="325785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9900" y="1128713"/>
            <a:ext cx="8216900" cy="110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 value of type Nat is either Zero, or of the form </a:t>
            </a:r>
            <a:r>
              <a:rPr kumimoji="1" lang="en-US" sz="2400" dirty="0" err="1">
                <a:latin typeface="Tahoma"/>
                <a:cs typeface="Tahoma"/>
              </a:rPr>
              <a:t>Succ</a:t>
            </a:r>
            <a:r>
              <a:rPr kumimoji="1" lang="en-US" sz="2400" dirty="0">
                <a:latin typeface="Tahoma"/>
                <a:cs typeface="Tahoma"/>
              </a:rPr>
              <a:t> n where n :: Nat.  That is, Nat contains the following infinite sequence of values: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677988" y="2476143"/>
            <a:ext cx="926456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Zero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1677988" y="3085743"/>
            <a:ext cx="1853693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Succ Zero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1677988" y="3695343"/>
            <a:ext cx="315182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Succ (Succ Zero)</a:t>
            </a:r>
          </a:p>
        </p:txBody>
      </p:sp>
      <p:grpSp>
        <p:nvGrpSpPr>
          <p:cNvPr id="685074" name="Group 18"/>
          <p:cNvGrpSpPr>
            <a:grpSpLocks/>
          </p:cNvGrpSpPr>
          <p:nvPr/>
        </p:nvGrpSpPr>
        <p:grpSpPr bwMode="auto">
          <a:xfrm>
            <a:off x="1617663" y="4270774"/>
            <a:ext cx="266700" cy="536972"/>
            <a:chOff x="1062" y="3643"/>
            <a:chExt cx="168" cy="451"/>
          </a:xfrm>
        </p:grpSpPr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062" y="3643"/>
              <a:ext cx="16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cs typeface="+mn-cs"/>
                  <a:sym typeface="Symbol" charset="0"/>
                </a:rPr>
                <a:t></a:t>
              </a:r>
              <a:endParaRPr lang="en-US" sz="1400">
                <a:cs typeface="+mn-cs"/>
              </a:endParaRPr>
            </a:p>
          </p:txBody>
        </p:sp>
        <p:sp>
          <p:nvSpPr>
            <p:cNvPr id="685071" name="Text Box 15"/>
            <p:cNvSpPr txBox="1">
              <a:spLocks noChangeArrowheads="1"/>
            </p:cNvSpPr>
            <p:nvPr/>
          </p:nvSpPr>
          <p:spPr bwMode="auto">
            <a:xfrm>
              <a:off x="1062" y="3739"/>
              <a:ext cx="16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cs typeface="+mn-cs"/>
                  <a:sym typeface="Symbol" charset="0"/>
                </a:rPr>
                <a:t></a:t>
              </a:r>
              <a:endParaRPr lang="en-US" sz="1400">
                <a:cs typeface="+mn-cs"/>
              </a:endParaRPr>
            </a:p>
          </p:txBody>
        </p:sp>
        <p:sp>
          <p:nvSpPr>
            <p:cNvPr id="685072" name="Text Box 16"/>
            <p:cNvSpPr txBox="1">
              <a:spLocks noChangeArrowheads="1"/>
            </p:cNvSpPr>
            <p:nvPr/>
          </p:nvSpPr>
          <p:spPr bwMode="auto">
            <a:xfrm>
              <a:off x="1062" y="3835"/>
              <a:ext cx="16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>
                  <a:cs typeface="+mn-cs"/>
                  <a:sym typeface="Symbol" charset="0"/>
                </a:rPr>
                <a:t></a:t>
              </a:r>
              <a:endParaRPr lang="en-US" sz="140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45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 autoUpdateAnimBg="0"/>
      <p:bldP spid="685061" grpId="0" animBg="1" autoUpdateAnimBg="0"/>
      <p:bldP spid="6850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FCC859-A7FB-3E4F-A113-EB6E9DA8DE4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07989" y="395288"/>
            <a:ext cx="8156575" cy="18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We can think of values of type Nat as </a:t>
            </a:r>
            <a:r>
              <a:rPr kumimoji="1" lang="en-US" sz="2400" u="sng" dirty="0">
                <a:latin typeface="Tahoma"/>
                <a:cs typeface="Tahoma"/>
              </a:rPr>
              <a:t>natural numbers</a:t>
            </a:r>
            <a:r>
              <a:rPr kumimoji="1" lang="en-US" sz="2400" dirty="0">
                <a:latin typeface="Tahoma"/>
                <a:cs typeface="Tahoma"/>
              </a:rPr>
              <a:t>, where Zero represents 0, and </a:t>
            </a:r>
            <a:r>
              <a:rPr kumimoji="1" lang="en-US" sz="2400" dirty="0" err="1">
                <a:latin typeface="Tahoma"/>
                <a:cs typeface="Tahoma"/>
              </a:rPr>
              <a:t>Succ</a:t>
            </a:r>
            <a:r>
              <a:rPr kumimoji="1" lang="en-US" sz="2400" dirty="0">
                <a:latin typeface="Tahoma"/>
                <a:cs typeface="Tahoma"/>
              </a:rPr>
              <a:t> represents the successor function 1+.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example, the value</a:t>
            </a:r>
          </a:p>
        </p:txBody>
      </p:sp>
      <p:sp>
        <p:nvSpPr>
          <p:cNvPr id="687129" name="Text Box 25"/>
          <p:cNvSpPr txBox="1">
            <a:spLocks noChangeArrowheads="1"/>
          </p:cNvSpPr>
          <p:nvPr/>
        </p:nvSpPr>
        <p:spPr bwMode="auto">
          <a:xfrm>
            <a:off x="1666875" y="2582109"/>
            <a:ext cx="4449956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Succ (Succ (Succ Zero))</a:t>
            </a:r>
          </a:p>
        </p:txBody>
      </p:sp>
      <p:sp>
        <p:nvSpPr>
          <p:cNvPr id="687132" name="Text Box 28"/>
          <p:cNvSpPr txBox="1">
            <a:spLocks noChangeArrowheads="1"/>
          </p:cNvSpPr>
          <p:nvPr/>
        </p:nvSpPr>
        <p:spPr bwMode="auto">
          <a:xfrm>
            <a:off x="777876" y="3386882"/>
            <a:ext cx="43268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represents the natural number</a:t>
            </a:r>
          </a:p>
        </p:txBody>
      </p:sp>
      <p:grpSp>
        <p:nvGrpSpPr>
          <p:cNvPr id="18437" name="Group 33"/>
          <p:cNvGrpSpPr>
            <a:grpSpLocks/>
          </p:cNvGrpSpPr>
          <p:nvPr/>
        </p:nvGrpSpPr>
        <p:grpSpPr bwMode="auto">
          <a:xfrm>
            <a:off x="1666876" y="4170764"/>
            <a:ext cx="4406901" cy="492920"/>
            <a:chOff x="1086" y="3465"/>
            <a:chExt cx="2776" cy="414"/>
          </a:xfrm>
        </p:grpSpPr>
        <p:sp>
          <p:nvSpPr>
            <p:cNvPr id="687133" name="Text Box 29"/>
            <p:cNvSpPr txBox="1">
              <a:spLocks noChangeArrowheads="1"/>
            </p:cNvSpPr>
            <p:nvPr/>
          </p:nvSpPr>
          <p:spPr bwMode="auto">
            <a:xfrm>
              <a:off x="1086" y="3465"/>
              <a:ext cx="2102" cy="41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687134" name="Text Box 30"/>
            <p:cNvSpPr txBox="1">
              <a:spLocks noChangeArrowheads="1"/>
            </p:cNvSpPr>
            <p:nvPr/>
          </p:nvSpPr>
          <p:spPr bwMode="auto">
            <a:xfrm>
              <a:off x="3629" y="3465"/>
              <a:ext cx="233" cy="41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687136" name="Text Box 32"/>
            <p:cNvSpPr txBox="1">
              <a:spLocks noChangeArrowheads="1"/>
            </p:cNvSpPr>
            <p:nvPr/>
          </p:nvSpPr>
          <p:spPr bwMode="auto">
            <a:xfrm>
              <a:off x="3261" y="3477"/>
              <a:ext cx="25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latin typeface="Tahoma"/>
                  <a:cs typeface="Tahoma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28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0EBE9C-3CCD-A04F-A9BF-C6F686DD093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15914" y="328643"/>
            <a:ext cx="8118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it is easy to define functions that convert between values of type Nat and 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r>
              <a:rPr lang="en-US" sz="2400" dirty="0">
                <a:latin typeface="Tahoma"/>
                <a:cs typeface="Tahoma"/>
              </a:rPr>
              <a:t>: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1284288" y="1246091"/>
            <a:ext cx="6118983" cy="368716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nat2int         :: Nat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nat2int Zero     = 0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nat2int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n) = 1 + nat2int n</a:t>
            </a:r>
          </a:p>
          <a:p>
            <a:pPr>
              <a:lnSpc>
                <a:spcPct val="140000"/>
              </a:lnSpc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int2nat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int2nat 0 = Zero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int2nat n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(int2nat (n-1))</a:t>
            </a:r>
          </a:p>
        </p:txBody>
      </p:sp>
    </p:spTree>
    <p:extLst>
      <p:ext uri="{BB962C8B-B14F-4D97-AF65-F5344CB8AC3E}">
        <p14:creationId xmlns:p14="http://schemas.microsoft.com/office/powerpoint/2010/main" val="104295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0E26D0-3E8C-1848-B1F1-36D16CF0FB2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365125" y="310783"/>
            <a:ext cx="8085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Two naturals can be added by converting them to integers, adding, and then converting back: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" y="2727752"/>
            <a:ext cx="8085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However, using recursion the function add can be defined without the need for conversions: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65188" y="1417702"/>
            <a:ext cx="7788009" cy="103412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   :: Nat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Nat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m n = int2nat (nat2int m + nat2int n)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865188" y="3834671"/>
            <a:ext cx="5933535" cy="103412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Zero     n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(Succ m) n = Succ (add m n) </a:t>
            </a:r>
          </a:p>
        </p:txBody>
      </p:sp>
    </p:spTree>
    <p:extLst>
      <p:ext uri="{BB962C8B-B14F-4D97-AF65-F5344CB8AC3E}">
        <p14:creationId xmlns:p14="http://schemas.microsoft.com/office/powerpoint/2010/main" val="193920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A2D2E-F4D9-0E43-90DB-D2C7D6DF7A0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52425" y="307926"/>
            <a:ext cx="8085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708150" y="1012687"/>
            <a:ext cx="6489878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(Succ (Succ Zero)) (Succ Zero)</a:t>
            </a:r>
          </a:p>
        </p:txBody>
      </p:sp>
      <p:grpSp>
        <p:nvGrpSpPr>
          <p:cNvPr id="692228" name="Group 4"/>
          <p:cNvGrpSpPr>
            <a:grpSpLocks/>
          </p:cNvGrpSpPr>
          <p:nvPr/>
        </p:nvGrpSpPr>
        <p:grpSpPr bwMode="auto">
          <a:xfrm>
            <a:off x="1235076" y="1319213"/>
            <a:ext cx="6962775" cy="692945"/>
            <a:chOff x="840" y="1062"/>
            <a:chExt cx="4386" cy="582"/>
          </a:xfrm>
        </p:grpSpPr>
        <p:sp>
          <p:nvSpPr>
            <p:cNvPr id="692229" name="Text Box 5"/>
            <p:cNvSpPr txBox="1">
              <a:spLocks noChangeArrowheads="1"/>
            </p:cNvSpPr>
            <p:nvPr/>
          </p:nvSpPr>
          <p:spPr bwMode="auto">
            <a:xfrm>
              <a:off x="1138" y="1282"/>
              <a:ext cx="4088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Succ (add (Succ Zero) (Succ Zero))</a:t>
              </a:r>
            </a:p>
          </p:txBody>
        </p:sp>
        <p:sp>
          <p:nvSpPr>
            <p:cNvPr id="692230" name="Text Box 6"/>
            <p:cNvSpPr txBox="1">
              <a:spLocks noChangeArrowheads="1"/>
            </p:cNvSpPr>
            <p:nvPr/>
          </p:nvSpPr>
          <p:spPr bwMode="auto">
            <a:xfrm>
              <a:off x="840" y="10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92231" name="Group 7"/>
          <p:cNvGrpSpPr>
            <a:grpSpLocks/>
          </p:cNvGrpSpPr>
          <p:nvPr/>
        </p:nvGrpSpPr>
        <p:grpSpPr bwMode="auto">
          <a:xfrm>
            <a:off x="1235076" y="1885951"/>
            <a:ext cx="6777037" cy="695326"/>
            <a:chOff x="840" y="1538"/>
            <a:chExt cx="4269" cy="584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1138" y="1760"/>
              <a:ext cx="3971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  <a:cs typeface="+mn-cs"/>
                </a:rPr>
                <a:t>Succ</a:t>
              </a:r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  <a:cs typeface="+mn-cs"/>
                </a:rPr>
                <a:t>Succ</a:t>
              </a:r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 (add Zero (</a:t>
              </a:r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  <a:cs typeface="+mn-cs"/>
                </a:rPr>
                <a:t>Succ</a:t>
              </a:r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 Zero))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840" y="153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92234" name="Group 10"/>
          <p:cNvGrpSpPr>
            <a:grpSpLocks/>
          </p:cNvGrpSpPr>
          <p:nvPr/>
        </p:nvGrpSpPr>
        <p:grpSpPr bwMode="auto">
          <a:xfrm>
            <a:off x="1235076" y="2452689"/>
            <a:ext cx="4922837" cy="697707"/>
            <a:chOff x="840" y="2014"/>
            <a:chExt cx="3101" cy="586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1138" y="2238"/>
              <a:ext cx="280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Succ (Succ (Succ Zero))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840" y="201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92244" name="Group 20"/>
          <p:cNvGrpSpPr>
            <a:grpSpLocks/>
          </p:cNvGrpSpPr>
          <p:nvPr/>
        </p:nvGrpSpPr>
        <p:grpSpPr bwMode="auto">
          <a:xfrm>
            <a:off x="352426" y="3332559"/>
            <a:ext cx="8359775" cy="1559719"/>
            <a:chOff x="222" y="2799"/>
            <a:chExt cx="5266" cy="1310"/>
          </a:xfrm>
        </p:grpSpPr>
        <p:sp>
          <p:nvSpPr>
            <p:cNvPr id="692240" name="Text Box 16"/>
            <p:cNvSpPr txBox="1">
              <a:spLocks noChangeArrowheads="1"/>
            </p:cNvSpPr>
            <p:nvPr/>
          </p:nvSpPr>
          <p:spPr bwMode="auto">
            <a:xfrm>
              <a:off x="222" y="2799"/>
              <a:ext cx="58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2400">
                  <a:latin typeface="Tahoma"/>
                  <a:cs typeface="Tahoma"/>
                </a:rPr>
                <a:t>Note:</a:t>
              </a:r>
            </a:p>
          </p:txBody>
        </p:sp>
        <p:sp>
          <p:nvSpPr>
            <p:cNvPr id="21513" name="Rectangle 17"/>
            <p:cNvSpPr>
              <a:spLocks noChangeArrowheads="1"/>
            </p:cNvSpPr>
            <p:nvPr/>
          </p:nvSpPr>
          <p:spPr bwMode="auto">
            <a:xfrm>
              <a:off x="312" y="3443"/>
              <a:ext cx="517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 sz="2400">
                  <a:latin typeface="Tahoma"/>
                  <a:cs typeface="Tahoma"/>
                </a:rPr>
                <a:t>The recursive definition for add corresponds to the laws 0+n = n and (1+m)+n = 1+(m+n).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2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81342-62F0-AA42-BACD-7DAED0E5DB5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Arithmetic Expressions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81000" y="1193036"/>
            <a:ext cx="8318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Consider a simple form of </a:t>
            </a:r>
            <a:r>
              <a:rPr lang="en-US" sz="2400" u="sng" dirty="0">
                <a:latin typeface="Tahoma"/>
                <a:cs typeface="Tahoma"/>
              </a:rPr>
              <a:t>expressions</a:t>
            </a:r>
            <a:r>
              <a:rPr lang="en-US" sz="2400" dirty="0">
                <a:latin typeface="Tahoma"/>
                <a:cs typeface="Tahoma"/>
              </a:rPr>
              <a:t> built up from integers using addition and multiplication.</a:t>
            </a:r>
          </a:p>
        </p:txBody>
      </p:sp>
      <p:grpSp>
        <p:nvGrpSpPr>
          <p:cNvPr id="22532" name="Group 25"/>
          <p:cNvGrpSpPr>
            <a:grpSpLocks/>
          </p:cNvGrpSpPr>
          <p:nvPr/>
        </p:nvGrpSpPr>
        <p:grpSpPr bwMode="auto">
          <a:xfrm>
            <a:off x="3117852" y="2549128"/>
            <a:ext cx="2906713" cy="1950243"/>
            <a:chOff x="3648" y="2110"/>
            <a:chExt cx="1831" cy="1638"/>
          </a:xfrm>
        </p:grpSpPr>
        <p:sp>
          <p:nvSpPr>
            <p:cNvPr id="707610" name="Text Box 26"/>
            <p:cNvSpPr txBox="1">
              <a:spLocks noChangeArrowheads="1"/>
            </p:cNvSpPr>
            <p:nvPr/>
          </p:nvSpPr>
          <p:spPr bwMode="auto">
            <a:xfrm>
              <a:off x="3648" y="2736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707611" name="Text Box 27"/>
            <p:cNvSpPr txBox="1">
              <a:spLocks noChangeArrowheads="1"/>
            </p:cNvSpPr>
            <p:nvPr/>
          </p:nvSpPr>
          <p:spPr bwMode="auto">
            <a:xfrm>
              <a:off x="4164" y="211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+</a:t>
              </a:r>
            </a:p>
          </p:txBody>
        </p:sp>
        <p:sp>
          <p:nvSpPr>
            <p:cNvPr id="707612" name="Text Box 28"/>
            <p:cNvSpPr txBox="1">
              <a:spLocks noChangeArrowheads="1"/>
            </p:cNvSpPr>
            <p:nvPr/>
          </p:nvSpPr>
          <p:spPr bwMode="auto">
            <a:xfrm>
              <a:off x="4702" y="2736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  <a:sym typeface="Symbol" charset="0"/>
                </a:rPr>
                <a:t></a:t>
              </a: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5246" y="336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4164" y="336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</a:t>
              </a:r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1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6EF2-FC5D-844F-9AFD-16FD2631242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4325" y="301258"/>
            <a:ext cx="8085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a suitable new type to represent such expressions can be declared by: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314325" y="2934920"/>
            <a:ext cx="8085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example, the expression on the previous slide would be represented as follows: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670050" y="1380507"/>
            <a:ext cx="4820851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Expr = Val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| Add Expr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| Mul Expr Expr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1670050" y="4120396"/>
            <a:ext cx="6304430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(Val 1) (Mul (Val 2) (Val 3))</a:t>
            </a:r>
          </a:p>
        </p:txBody>
      </p:sp>
    </p:spTree>
    <p:extLst>
      <p:ext uri="{BB962C8B-B14F-4D97-AF65-F5344CB8AC3E}">
        <p14:creationId xmlns:p14="http://schemas.microsoft.com/office/powerpoint/2010/main" val="339259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E8BAE-716A-6A44-8614-FC4F251AF01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 Declarations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164461"/>
            <a:ext cx="82248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 Haskell, a new name for an existing type can be defined using a </a:t>
            </a:r>
            <a:r>
              <a:rPr lang="en-US" sz="2400" u="sng" dirty="0">
                <a:latin typeface="Tahoma"/>
                <a:cs typeface="Tahoma"/>
              </a:rPr>
              <a:t>type declaration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2673787"/>
            <a:ext cx="389361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1" y="3926682"/>
            <a:ext cx="6988175" cy="51077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String is a synonym for the type [Char].</a:t>
            </a:r>
          </a:p>
        </p:txBody>
      </p:sp>
    </p:spTree>
    <p:extLst>
      <p:ext uri="{BB962C8B-B14F-4D97-AF65-F5344CB8AC3E}">
        <p14:creationId xmlns:p14="http://schemas.microsoft.com/office/powerpoint/2010/main" val="35508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34F67-02AC-334B-A7AF-CC4AB5043CA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28614" y="135148"/>
            <a:ext cx="8085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it is now easy to define functions that process expressions.  For example: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231900" y="1029161"/>
            <a:ext cx="6629400" cy="403648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         ::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Expr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2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(Val n)   = 1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(Add x y) = size x + size y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(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Mul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y) = size x + size y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</a:br>
            <a:endParaRPr lang="en-US" sz="22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::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Expr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2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(Val n)   = n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(Add x y) =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+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y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Mul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y) =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*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49637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F820B-BDC9-D749-BD69-834F96B242B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92100" y="269826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5288" y="979885"/>
            <a:ext cx="80565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three constructors have types: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1693864" y="1585294"/>
            <a:ext cx="5057394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Val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:: Expr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Expr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Mul :: Expr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Expr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Expr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5288" y="3009900"/>
            <a:ext cx="804386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Many functions on expressions can be defined by replacing the constructors by other functions using a suitable </a:t>
            </a:r>
            <a:r>
              <a:rPr kumimoji="1" lang="en-US" sz="2400" u="sng" dirty="0">
                <a:latin typeface="Tahoma"/>
                <a:cs typeface="Tahoma"/>
              </a:rPr>
              <a:t>fold</a:t>
            </a:r>
            <a:r>
              <a:rPr kumimoji="1" lang="en-US" sz="2400" dirty="0">
                <a:latin typeface="Tahoma"/>
                <a:cs typeface="Tahoma"/>
              </a:rPr>
              <a:t> function.  For example:</a:t>
            </a:r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1693863" y="4358168"/>
            <a:ext cx="4264509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fold id (+) (*)</a:t>
            </a:r>
          </a:p>
        </p:txBody>
      </p:sp>
    </p:spTree>
    <p:extLst>
      <p:ext uri="{BB962C8B-B14F-4D97-AF65-F5344CB8AC3E}">
        <p14:creationId xmlns:p14="http://schemas.microsoft.com/office/powerpoint/2010/main" val="199220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01DD0-E220-4C48-B2E4-8840917D14A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Binary Trees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427039" y="1219230"/>
            <a:ext cx="8193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 computing, it is often useful to store data in a two-way branching structure or </a:t>
            </a:r>
            <a:r>
              <a:rPr lang="en-US" sz="2400" u="sng" dirty="0">
                <a:latin typeface="Tahoma"/>
                <a:cs typeface="Tahoma"/>
              </a:rPr>
              <a:t>binary tree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grpSp>
        <p:nvGrpSpPr>
          <p:cNvPr id="27652" name="Group 34"/>
          <p:cNvGrpSpPr>
            <a:grpSpLocks/>
          </p:cNvGrpSpPr>
          <p:nvPr/>
        </p:nvGrpSpPr>
        <p:grpSpPr bwMode="auto">
          <a:xfrm>
            <a:off x="2057400" y="2520554"/>
            <a:ext cx="4705349" cy="2110977"/>
            <a:chOff x="886" y="1977"/>
            <a:chExt cx="2964" cy="1773"/>
          </a:xfrm>
        </p:grpSpPr>
        <p:sp>
          <p:nvSpPr>
            <p:cNvPr id="694290" name="Text Box 18"/>
            <p:cNvSpPr txBox="1">
              <a:spLocks noChangeArrowheads="1"/>
            </p:cNvSpPr>
            <p:nvPr/>
          </p:nvSpPr>
          <p:spPr bwMode="auto">
            <a:xfrm>
              <a:off x="2247" y="1977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5</a:t>
              </a:r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3073" y="2736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  <a:sym typeface="Symbol" charset="0"/>
                </a:rPr>
                <a:t>7</a:t>
              </a:r>
            </a:p>
          </p:txBody>
        </p:sp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3617" y="336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694293" name="Text Box 21"/>
            <p:cNvSpPr txBox="1">
              <a:spLocks noChangeArrowheads="1"/>
            </p:cNvSpPr>
            <p:nvPr/>
          </p:nvSpPr>
          <p:spPr bwMode="auto">
            <a:xfrm>
              <a:off x="2535" y="336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6</a:t>
              </a:r>
            </a:p>
          </p:txBody>
        </p:sp>
        <p:sp>
          <p:nvSpPr>
            <p:cNvPr id="694295" name="Line 23"/>
            <p:cNvSpPr>
              <a:spLocks noChangeShapeType="1"/>
            </p:cNvSpPr>
            <p:nvPr/>
          </p:nvSpPr>
          <p:spPr bwMode="auto">
            <a:xfrm flipH="1">
              <a:off x="2778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694296" name="Line 24"/>
            <p:cNvSpPr>
              <a:spLocks noChangeShapeType="1"/>
            </p:cNvSpPr>
            <p:nvPr/>
          </p:nvSpPr>
          <p:spPr bwMode="auto">
            <a:xfrm>
              <a:off x="2490" y="2364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3318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694298" name="Text Box 26"/>
            <p:cNvSpPr txBox="1">
              <a:spLocks noChangeArrowheads="1"/>
            </p:cNvSpPr>
            <p:nvPr/>
          </p:nvSpPr>
          <p:spPr bwMode="auto">
            <a:xfrm>
              <a:off x="1424" y="2738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  <a:sym typeface="Symbol" charset="0"/>
                </a:rPr>
                <a:t>3</a:t>
              </a:r>
            </a:p>
          </p:txBody>
        </p: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1968" y="3362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4</a:t>
              </a: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886" y="3362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1129" y="3114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694302" name="Line 30"/>
            <p:cNvSpPr>
              <a:spLocks noChangeShapeType="1"/>
            </p:cNvSpPr>
            <p:nvPr/>
          </p:nvSpPr>
          <p:spPr bwMode="auto">
            <a:xfrm>
              <a:off x="1669" y="310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694305" name="Line 33"/>
            <p:cNvSpPr>
              <a:spLocks noChangeShapeType="1"/>
            </p:cNvSpPr>
            <p:nvPr/>
          </p:nvSpPr>
          <p:spPr bwMode="auto">
            <a:xfrm flipH="1">
              <a:off x="1651" y="2361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C0B37-0C3D-2E42-B110-3DBA6B4DE8C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315914" y="354836"/>
            <a:ext cx="8085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a suitable new type to represent such binary trees can be declared by: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315914" y="2568208"/>
            <a:ext cx="8085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example, the tree on the previous slide would be represented as follows: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706563" y="1427072"/>
            <a:ext cx="5748088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Tree = Leaf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| Node Tree Int Tree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1706563" y="3589115"/>
            <a:ext cx="5933535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Node (Node (Leaf 1) 3 (Leaf 4))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5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(Node (Leaf 6) 7 (Leaf 9))</a:t>
            </a:r>
          </a:p>
        </p:txBody>
      </p:sp>
    </p:spTree>
    <p:extLst>
      <p:ext uri="{BB962C8B-B14F-4D97-AF65-F5344CB8AC3E}">
        <p14:creationId xmlns:p14="http://schemas.microsoft.com/office/powerpoint/2010/main" val="104785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C8AFBD-2DD5-D14B-A911-3403970FFA5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55588" y="311974"/>
            <a:ext cx="8724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now define a function that decides if a given integer occurs in a binary tree: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674689" y="1307193"/>
            <a:ext cx="8024552" cy="229601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occurs              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Tree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occurs m (Leaf n)     = m==n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occurs m (Node l n r) = m==n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          || occurs m 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          || occurs m r</a:t>
            </a:r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371476" y="3776693"/>
            <a:ext cx="8455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But… in the worst case, when the integer does not occur, this function traverses the entire tree.</a:t>
            </a:r>
          </a:p>
        </p:txBody>
      </p:sp>
    </p:spTree>
    <p:extLst>
      <p:ext uri="{BB962C8B-B14F-4D97-AF65-F5344CB8AC3E}">
        <p14:creationId xmlns:p14="http://schemas.microsoft.com/office/powerpoint/2010/main" val="180631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8893D-CB51-A143-8F63-C431A987EE5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279401" y="303639"/>
            <a:ext cx="8480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Now consider the function </a:t>
            </a:r>
            <a:r>
              <a:rPr lang="en-US" sz="2400" u="sng" dirty="0">
                <a:latin typeface="Tahoma"/>
                <a:cs typeface="Tahoma"/>
              </a:rPr>
              <a:t>flatten</a:t>
            </a:r>
            <a:r>
              <a:rPr lang="en-US" sz="2400" dirty="0">
                <a:latin typeface="Tahoma"/>
                <a:cs typeface="Tahoma"/>
              </a:rPr>
              <a:t> that returns the list of all the integers contained in a tree:</a:t>
            </a: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1154114" y="1295817"/>
            <a:ext cx="6793597" cy="229601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flatten             :: Tree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[Int]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flatten (Leaf n)     = [n]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flatten (Node l n r) = flatten 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         ++ [n]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         ++ flatten r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279400" y="3696691"/>
            <a:ext cx="829468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 tree is a </a:t>
            </a:r>
            <a:r>
              <a:rPr lang="en-US" sz="2400" u="sng" dirty="0">
                <a:latin typeface="Tahoma"/>
                <a:cs typeface="Tahoma"/>
              </a:rPr>
              <a:t>search tree</a:t>
            </a:r>
            <a:r>
              <a:rPr lang="en-US" sz="2400" dirty="0">
                <a:latin typeface="Tahoma"/>
                <a:cs typeface="Tahoma"/>
              </a:rPr>
              <a:t> if it flattens to a list that is ordered.  Our example tree is a search tree, as it flattens to the ordered list [1,3,4,5,6,7,9].</a:t>
            </a:r>
          </a:p>
        </p:txBody>
      </p:sp>
    </p:spTree>
    <p:extLst>
      <p:ext uri="{BB962C8B-B14F-4D97-AF65-F5344CB8AC3E}">
        <p14:creationId xmlns:p14="http://schemas.microsoft.com/office/powerpoint/2010/main" val="405450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5D294-4293-B442-91AB-7F44393737B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55589" y="250538"/>
            <a:ext cx="86074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Search trees have the important property that when trying to find a value in a tree we can always decide which of the two sub-trees it may occur in: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323850" y="406596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This new definition is more </a:t>
            </a:r>
            <a:r>
              <a:rPr lang="en-US" sz="2400" u="sng" dirty="0">
                <a:latin typeface="Tahoma"/>
                <a:cs typeface="Tahoma"/>
              </a:rPr>
              <a:t>efficient</a:t>
            </a:r>
            <a:r>
              <a:rPr lang="en-US" sz="2400" dirty="0">
                <a:latin typeface="Tahoma"/>
                <a:cs typeface="Tahoma"/>
              </a:rPr>
              <a:t>, because it only traverses one path down the tree.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730250" y="1623124"/>
            <a:ext cx="7788009" cy="227754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occurs m (Leaf n)            = m==n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occurs m (Node l n r) | m==n = True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        | m&lt;n  = occurs m l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        | m&gt;n  = occurs m r</a:t>
            </a:r>
          </a:p>
        </p:txBody>
      </p:sp>
    </p:spTree>
    <p:extLst>
      <p:ext uri="{BB962C8B-B14F-4D97-AF65-F5344CB8AC3E}">
        <p14:creationId xmlns:p14="http://schemas.microsoft.com/office/powerpoint/2010/main" val="266192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C9D911-0159-644C-B10F-E64ED6EE386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Exercises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425772" y="1291827"/>
            <a:ext cx="8489628" cy="867966"/>
            <a:chOff x="295" y="1897"/>
            <a:chExt cx="5294" cy="729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95" y="1897"/>
              <a:ext cx="36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ahoma"/>
                  <a:cs typeface="Tahoma"/>
                </a:rPr>
                <a:t>Using recursion and the function add, define a function that </a:t>
              </a:r>
              <a:r>
                <a:rPr lang="en-US" sz="2400" u="sng" dirty="0">
                  <a:latin typeface="Tahoma"/>
                  <a:cs typeface="Tahoma"/>
                </a:rPr>
                <a:t>multiplies</a:t>
              </a:r>
              <a:r>
                <a:rPr lang="en-US" sz="2400" dirty="0">
                  <a:latin typeface="Tahoma"/>
                  <a:cs typeface="Tahoma"/>
                </a:rPr>
                <a:t> two natural numbers.</a:t>
              </a:r>
            </a:p>
          </p:txBody>
        </p:sp>
      </p:grp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427304" y="2466974"/>
            <a:ext cx="8480159" cy="867966"/>
            <a:chOff x="335" y="3014"/>
            <a:chExt cx="5295" cy="729"/>
          </a:xfrm>
        </p:grpSpPr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335" y="3014"/>
              <a:ext cx="36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(2)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744" y="3045"/>
              <a:ext cx="4886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ahoma"/>
                  <a:cs typeface="Tahoma"/>
                </a:rPr>
                <a:t>Define a suitable function </a:t>
              </a:r>
              <a:r>
                <a:rPr lang="en-US" sz="2400" u="sng" dirty="0">
                  <a:latin typeface="Tahoma"/>
                  <a:cs typeface="Tahoma"/>
                </a:rPr>
                <a:t>fold</a:t>
              </a:r>
              <a:r>
                <a:rPr lang="en-US" sz="2400" dirty="0">
                  <a:latin typeface="Tahoma"/>
                  <a:cs typeface="Tahoma"/>
                </a:rPr>
                <a:t> for expressions, and give a few examples of its use.</a:t>
              </a:r>
            </a:p>
          </p:txBody>
        </p:sp>
      </p:grpSp>
      <p:grpSp>
        <p:nvGrpSpPr>
          <p:cNvPr id="32773" name="Group 9"/>
          <p:cNvGrpSpPr>
            <a:grpSpLocks/>
          </p:cNvGrpSpPr>
          <p:nvPr/>
        </p:nvGrpSpPr>
        <p:grpSpPr bwMode="auto">
          <a:xfrm>
            <a:off x="423863" y="3642123"/>
            <a:ext cx="8408988" cy="1237060"/>
            <a:chOff x="333" y="3489"/>
            <a:chExt cx="5297" cy="1039"/>
          </a:xfrm>
        </p:grpSpPr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333" y="3489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(3)</a:t>
              </a:r>
            </a:p>
          </p:txBody>
        </p: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743" y="3520"/>
              <a:ext cx="4887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latin typeface="Tahoma"/>
                  <a:cs typeface="Tahoma"/>
                </a:rPr>
                <a:t>A binary tree is </a:t>
              </a:r>
              <a:r>
                <a:rPr lang="en-US" sz="2400" u="sng">
                  <a:latin typeface="Tahoma"/>
                  <a:cs typeface="Tahoma"/>
                </a:rPr>
                <a:t>complete</a:t>
              </a:r>
              <a:r>
                <a:rPr lang="en-US" sz="2400">
                  <a:latin typeface="Tahoma"/>
                  <a:cs typeface="Tahoma"/>
                </a:rPr>
                <a:t> if the two sub-trees of every node are of equal size.  Define a function that decides if a binary tree is complete.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1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2179F-1E49-5D42-8239-916280B2B8F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290542"/>
            <a:ext cx="8337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9" y="2899482"/>
            <a:ext cx="4382780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origin    ::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origin     = (0,0)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left      :: Pos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left (x,y)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1449825"/>
            <a:ext cx="389361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Pos = (Int,Int)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2295079"/>
            <a:ext cx="25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224703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CF9CF-2CD8-EC46-8EBF-D532D8228EC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281018"/>
            <a:ext cx="85105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Like function definitions, type declarations can also have </a:t>
            </a:r>
            <a:r>
              <a:rPr lang="en-US" sz="2400" u="sng" dirty="0">
                <a:latin typeface="Tahoma"/>
                <a:cs typeface="Tahoma"/>
              </a:rPr>
              <a:t>parameters</a:t>
            </a:r>
            <a:r>
              <a:rPr lang="en-US" sz="2400" dirty="0">
                <a:latin typeface="Tahoma"/>
                <a:cs typeface="Tahoma"/>
              </a:rPr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1440300"/>
            <a:ext cx="3708167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1" y="2285554"/>
            <a:ext cx="2511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>
                <a:latin typeface="Tahoma"/>
                <a:cs typeface="Tahoma"/>
              </a:rPr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9" y="2889957"/>
            <a:ext cx="5310017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mult      :: Pair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mult (m,n) = m*n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copy      ::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Pair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copy x     = (x,x)</a:t>
            </a:r>
          </a:p>
        </p:txBody>
      </p:sp>
    </p:spTree>
    <p:extLst>
      <p:ext uri="{BB962C8B-B14F-4D97-AF65-F5344CB8AC3E}">
        <p14:creationId xmlns:p14="http://schemas.microsoft.com/office/powerpoint/2010/main" val="53954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85825-DDDC-4F40-B2C0-472891B96A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14325" y="362695"/>
            <a:ext cx="85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Type declarations can be nested: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471613" y="1251919"/>
            <a:ext cx="4575175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Pos   = (Int,Int)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Trans = Pos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Pos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14325" y="2984451"/>
            <a:ext cx="593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However, they cannot be recursive: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471613" y="3978712"/>
            <a:ext cx="463540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Tree = (Int,[Tree])</a:t>
            </a:r>
          </a:p>
        </p:txBody>
      </p: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019926" y="4033837"/>
            <a:ext cx="455613" cy="437317"/>
            <a:chOff x="1085" y="3117"/>
            <a:chExt cx="411" cy="416"/>
          </a:xfrm>
        </p:grpSpPr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1091" y="311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 flipH="1">
              <a:off x="1085" y="312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986938" y="1679318"/>
            <a:ext cx="671513" cy="446087"/>
            <a:chOff x="958" y="3028"/>
            <a:chExt cx="604" cy="406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1156" y="3028"/>
              <a:ext cx="406" cy="406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958" y="3242"/>
              <a:ext cx="187" cy="188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9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7FFCD-D747-6347-B74D-268A82B062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Data Declarations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14339" y="1263767"/>
            <a:ext cx="83899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 completely new type can be defined by specifying its values using a </a:t>
            </a:r>
            <a:r>
              <a:rPr lang="en-US" sz="2400" u="sng" dirty="0">
                <a:latin typeface="Tahoma"/>
                <a:cs typeface="Tahoma"/>
              </a:rPr>
              <a:t>data declaration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544638" y="2679740"/>
            <a:ext cx="463540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Bool = False | True</a:t>
            </a: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1296988" y="3800356"/>
            <a:ext cx="5002212" cy="919401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 err="1">
                <a:latin typeface="Tahoma"/>
                <a:cs typeface="Tahoma"/>
              </a:rPr>
              <a:t>Bool</a:t>
            </a:r>
            <a:r>
              <a:rPr lang="en-US" sz="2400" dirty="0">
                <a:latin typeface="Tahoma"/>
                <a:cs typeface="Tahoma"/>
              </a:rPr>
              <a:t> is a new type, with two new values False and True.</a:t>
            </a:r>
          </a:p>
        </p:txBody>
      </p:sp>
    </p:spTree>
    <p:extLst>
      <p:ext uri="{BB962C8B-B14F-4D97-AF65-F5344CB8AC3E}">
        <p14:creationId xmlns:p14="http://schemas.microsoft.com/office/powerpoint/2010/main" val="6645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B64E9-6D9E-124A-8B57-55BB1A25E1F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77825" y="317451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Tahoma"/>
                <a:cs typeface="Tahoma"/>
              </a:rPr>
              <a:t>Note: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9901" y="1165623"/>
            <a:ext cx="8056563" cy="328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two values False and True are called the </a:t>
            </a:r>
            <a:r>
              <a:rPr kumimoji="1" lang="en-US" sz="2400" u="sng" dirty="0">
                <a:latin typeface="Tahoma"/>
                <a:cs typeface="Tahoma"/>
              </a:rPr>
              <a:t>constructors</a:t>
            </a:r>
            <a:r>
              <a:rPr kumimoji="1" lang="en-US" sz="2400" dirty="0">
                <a:latin typeface="Tahoma"/>
                <a:cs typeface="Tahoma"/>
              </a:rPr>
              <a:t> for the type </a:t>
            </a:r>
            <a:r>
              <a:rPr kumimoji="1" lang="en-US" sz="2400" dirty="0" err="1">
                <a:latin typeface="Tahoma"/>
                <a:cs typeface="Tahoma"/>
              </a:rPr>
              <a:t>Bool</a:t>
            </a:r>
            <a:r>
              <a:rPr kumimoji="1" lang="en-US" sz="2400" dirty="0">
                <a:latin typeface="Tahoma"/>
                <a:cs typeface="Tahoma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Type and constructor names must begin with an upper-case letter.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Data declarations are similar to context free grammars.  The former specifies the values of a type, the latter the sentences of a language.</a:t>
            </a:r>
          </a:p>
        </p:txBody>
      </p:sp>
    </p:spTree>
    <p:extLst>
      <p:ext uri="{BB962C8B-B14F-4D97-AF65-F5344CB8AC3E}">
        <p14:creationId xmlns:p14="http://schemas.microsoft.com/office/powerpoint/2010/main" val="261571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DAE72-5C88-B84F-91AD-D2C3FDA4EF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2196798"/>
            <a:ext cx="5933535" cy="293003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answers     :: [Answer]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answers      = [Yes,No,Unknown]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flip        :: Answer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Answer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flip Yes     = No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flip No      = Yes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135723"/>
            <a:ext cx="6118983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9" y="1666039"/>
            <a:ext cx="2509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259586"/>
            <a:ext cx="8547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Values of new types can be used in the same ways as those of built in types.  For example, given </a:t>
            </a:r>
          </a:p>
        </p:txBody>
      </p:sp>
    </p:spTree>
    <p:extLst>
      <p:ext uri="{BB962C8B-B14F-4D97-AF65-F5344CB8AC3E}">
        <p14:creationId xmlns:p14="http://schemas.microsoft.com/office/powerpoint/2010/main" val="293871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120E3-21B8-7F48-8C73-0B6403435E0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6" y="309593"/>
            <a:ext cx="8450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550988" y="1158874"/>
            <a:ext cx="5562641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Shape = Circle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| Rect Float Float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9" y="2593891"/>
            <a:ext cx="6051807" cy="252376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square         ::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square n        = Rect n 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area           :: Shape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area (Circle r) = pi * r^2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6" y="2116886"/>
            <a:ext cx="2524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90038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842</TotalTime>
  <Words>1608</Words>
  <Application>Microsoft Macintosh PowerPoint</Application>
  <PresentationFormat>On-screen Show (16:9)</PresentationFormat>
  <Paragraphs>222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TU_online_basis_19-03</vt:lpstr>
      <vt:lpstr>FP101x - Functional Programming</vt:lpstr>
      <vt:lpstr>Type Declarations</vt:lpstr>
      <vt:lpstr>PowerPoint Presentation</vt:lpstr>
      <vt:lpstr>PowerPoint Presentation</vt:lpstr>
      <vt:lpstr>PowerPoint Presentation</vt:lpstr>
      <vt:lpstr>Data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Expressions</vt:lpstr>
      <vt:lpstr>PowerPoint Presentation</vt:lpstr>
      <vt:lpstr>PowerPoint Presentation</vt:lpstr>
      <vt:lpstr>PowerPoint Presentation</vt:lpstr>
      <vt:lpstr>Binary Trees</vt:lpstr>
      <vt:lpstr>PowerPoint Presentation</vt:lpstr>
      <vt:lpstr>PowerPoint Presentation</vt:lpstr>
      <vt:lpstr>PowerPoint Presentation</vt:lpstr>
      <vt:lpstr>PowerPoint Presentation</vt:lpstr>
      <vt:lpstr>Exercises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117</cp:revision>
  <dcterms:created xsi:type="dcterms:W3CDTF">2013-04-16T14:50:03Z</dcterms:created>
  <dcterms:modified xsi:type="dcterms:W3CDTF">2014-08-18T11:26:01Z</dcterms:modified>
</cp:coreProperties>
</file>