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4"/>
  </p:notesMasterIdLst>
  <p:sldIdLst>
    <p:sldId id="256" r:id="rId2"/>
    <p:sldId id="258" r:id="rId3"/>
    <p:sldId id="277" r:id="rId4"/>
    <p:sldId id="257" r:id="rId5"/>
    <p:sldId id="261" r:id="rId6"/>
    <p:sldId id="278" r:id="rId7"/>
    <p:sldId id="279" r:id="rId8"/>
    <p:sldId id="259" r:id="rId9"/>
    <p:sldId id="283" r:id="rId10"/>
    <p:sldId id="282" r:id="rId11"/>
    <p:sldId id="276" r:id="rId12"/>
    <p:sldId id="260" r:id="rId13"/>
    <p:sldId id="281" r:id="rId14"/>
    <p:sldId id="285" r:id="rId15"/>
    <p:sldId id="284" r:id="rId16"/>
    <p:sldId id="289" r:id="rId17"/>
    <p:sldId id="288" r:id="rId18"/>
    <p:sldId id="290" r:id="rId19"/>
    <p:sldId id="267" r:id="rId20"/>
    <p:sldId id="270" r:id="rId21"/>
    <p:sldId id="291"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7467" autoAdjust="0"/>
  </p:normalViewPr>
  <p:slideViewPr>
    <p:cSldViewPr snapToGrid="0">
      <p:cViewPr varScale="1">
        <p:scale>
          <a:sx n="67" d="100"/>
          <a:sy n="67" d="100"/>
        </p:scale>
        <p:origin x="12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CF3ED-AF7A-401C-A6D7-DC3B31BDFD02}" type="datetimeFigureOut">
              <a:rPr lang="en-US" smtClean="0"/>
              <a:t>7/3/2020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AD976-34AA-419A-B011-90D7D200E64F}" type="slidenum">
              <a:rPr lang="en-US" smtClean="0"/>
              <a:t>‹#›</a:t>
            </a:fld>
            <a:endParaRPr lang="en-US"/>
          </a:p>
        </p:txBody>
      </p:sp>
    </p:spTree>
    <p:extLst>
      <p:ext uri="{BB962C8B-B14F-4D97-AF65-F5344CB8AC3E}">
        <p14:creationId xmlns:p14="http://schemas.microsoft.com/office/powerpoint/2010/main" val="1395092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Use this template as your basic starter file for building a CMMC assessment Findings deck for a specific assessment. On each slide, there are instructions in the talk notes that describe the parameters for customizing. Example slides are provided for some of the template slides and follow the template slide for which it is an example. After completing your specific Findings deck, be sure to remove any remaining Example slides. You may add content, but please do not remove any content, and do not reorder the existing content.</a:t>
            </a:r>
          </a:p>
        </p:txBody>
      </p:sp>
      <p:sp>
        <p:nvSpPr>
          <p:cNvPr id="4" name="Slide Number Placeholder 3"/>
          <p:cNvSpPr>
            <a:spLocks noGrp="1"/>
          </p:cNvSpPr>
          <p:nvPr>
            <p:ph type="sldNum" sz="quarter" idx="5"/>
          </p:nvPr>
        </p:nvSpPr>
        <p:spPr/>
        <p:txBody>
          <a:bodyPr/>
          <a:lstStyle/>
          <a:p>
            <a:fld id="{828AD976-34AA-419A-B011-90D7D200E64F}" type="slidenum">
              <a:rPr lang="en-US" smtClean="0"/>
              <a:t>1</a:t>
            </a:fld>
            <a:endParaRPr lang="en-US"/>
          </a:p>
        </p:txBody>
      </p:sp>
    </p:spTree>
    <p:extLst>
      <p:ext uri="{BB962C8B-B14F-4D97-AF65-F5344CB8AC3E}">
        <p14:creationId xmlns:p14="http://schemas.microsoft.com/office/powerpoint/2010/main" val="353740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10</a:t>
            </a:fld>
            <a:endParaRPr lang="en-US"/>
          </a:p>
        </p:txBody>
      </p:sp>
    </p:spTree>
    <p:extLst>
      <p:ext uri="{BB962C8B-B14F-4D97-AF65-F5344CB8AC3E}">
        <p14:creationId xmlns:p14="http://schemas.microsoft.com/office/powerpoint/2010/main" val="304209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standard; do not modify.</a:t>
            </a:r>
          </a:p>
        </p:txBody>
      </p:sp>
      <p:sp>
        <p:nvSpPr>
          <p:cNvPr id="4" name="Slide Number Placeholder 3"/>
          <p:cNvSpPr>
            <a:spLocks noGrp="1"/>
          </p:cNvSpPr>
          <p:nvPr>
            <p:ph type="sldNum" sz="quarter" idx="5"/>
          </p:nvPr>
        </p:nvSpPr>
        <p:spPr/>
        <p:txBody>
          <a:bodyPr/>
          <a:lstStyle/>
          <a:p>
            <a:fld id="{828AD976-34AA-419A-B011-90D7D200E64F}" type="slidenum">
              <a:rPr lang="en-US" smtClean="0"/>
              <a:t>11</a:t>
            </a:fld>
            <a:endParaRPr lang="en-US"/>
          </a:p>
        </p:txBody>
      </p:sp>
    </p:spTree>
    <p:extLst>
      <p:ext uri="{BB962C8B-B14F-4D97-AF65-F5344CB8AC3E}">
        <p14:creationId xmlns:p14="http://schemas.microsoft.com/office/powerpoint/2010/main" val="192343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standard; do not modify.</a:t>
            </a:r>
          </a:p>
        </p:txBody>
      </p:sp>
      <p:sp>
        <p:nvSpPr>
          <p:cNvPr id="4" name="Slide Number Placeholder 3"/>
          <p:cNvSpPr>
            <a:spLocks noGrp="1"/>
          </p:cNvSpPr>
          <p:nvPr>
            <p:ph type="sldNum" sz="quarter" idx="5"/>
          </p:nvPr>
        </p:nvSpPr>
        <p:spPr/>
        <p:txBody>
          <a:bodyPr/>
          <a:lstStyle/>
          <a:p>
            <a:fld id="{828AD976-34AA-419A-B011-90D7D200E64F}" type="slidenum">
              <a:rPr lang="en-US" smtClean="0"/>
              <a:t>12</a:t>
            </a:fld>
            <a:endParaRPr lang="en-US"/>
          </a:p>
        </p:txBody>
      </p:sp>
    </p:spTree>
    <p:extLst>
      <p:ext uri="{BB962C8B-B14F-4D97-AF65-F5344CB8AC3E}">
        <p14:creationId xmlns:p14="http://schemas.microsoft.com/office/powerpoint/2010/main" val="48174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this slide, show or list the assessment outputs (or examples) that this assessment will deliver by the end of the on-site period. See next slide for an example.</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13</a:t>
            </a:fld>
            <a:endParaRPr lang="en-US"/>
          </a:p>
        </p:txBody>
      </p:sp>
    </p:spTree>
    <p:extLst>
      <p:ext uri="{BB962C8B-B14F-4D97-AF65-F5344CB8AC3E}">
        <p14:creationId xmlns:p14="http://schemas.microsoft.com/office/powerpoint/2010/main" val="3498827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 slide title with the CMMC practice number and practice description. Replace the placeholder text with the exact reasons for the practice being rated “Failed.” See the next slide for an example.</a:t>
            </a:r>
          </a:p>
        </p:txBody>
      </p:sp>
      <p:sp>
        <p:nvSpPr>
          <p:cNvPr id="4" name="Slide Number Placeholder 3"/>
          <p:cNvSpPr>
            <a:spLocks noGrp="1"/>
          </p:cNvSpPr>
          <p:nvPr>
            <p:ph type="sldNum" sz="quarter" idx="5"/>
          </p:nvPr>
        </p:nvSpPr>
        <p:spPr/>
        <p:txBody>
          <a:bodyPr/>
          <a:lstStyle/>
          <a:p>
            <a:fld id="{828AD976-34AA-419A-B011-90D7D200E64F}" type="slidenum">
              <a:rPr lang="en-US" smtClean="0"/>
              <a:t>14</a:t>
            </a:fld>
            <a:endParaRPr lang="en-US"/>
          </a:p>
        </p:txBody>
      </p:sp>
    </p:spTree>
    <p:extLst>
      <p:ext uri="{BB962C8B-B14F-4D97-AF65-F5344CB8AC3E}">
        <p14:creationId xmlns:p14="http://schemas.microsoft.com/office/powerpoint/2010/main" val="3077762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finding in which AC.3.017 failed.</a:t>
            </a:r>
          </a:p>
        </p:txBody>
      </p:sp>
      <p:sp>
        <p:nvSpPr>
          <p:cNvPr id="4" name="Slide Number Placeholder 3"/>
          <p:cNvSpPr>
            <a:spLocks noGrp="1"/>
          </p:cNvSpPr>
          <p:nvPr>
            <p:ph type="sldNum" sz="quarter" idx="5"/>
          </p:nvPr>
        </p:nvSpPr>
        <p:spPr/>
        <p:txBody>
          <a:bodyPr/>
          <a:lstStyle/>
          <a:p>
            <a:fld id="{828AD976-34AA-419A-B011-90D7D200E64F}" type="slidenum">
              <a:rPr lang="en-US" smtClean="0"/>
              <a:t>15</a:t>
            </a:fld>
            <a:endParaRPr lang="en-US"/>
          </a:p>
        </p:txBody>
      </p:sp>
    </p:spTree>
    <p:extLst>
      <p:ext uri="{BB962C8B-B14F-4D97-AF65-F5344CB8AC3E}">
        <p14:creationId xmlns:p14="http://schemas.microsoft.com/office/powerpoint/2010/main" val="989380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this slide, show the summary practice ratings (Pass/Fail).</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16</a:t>
            </a:fld>
            <a:endParaRPr lang="en-US"/>
          </a:p>
        </p:txBody>
      </p:sp>
    </p:spTree>
    <p:extLst>
      <p:ext uri="{BB962C8B-B14F-4D97-AF65-F5344CB8AC3E}">
        <p14:creationId xmlns:p14="http://schemas.microsoft.com/office/powerpoint/2010/main" val="112974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17</a:t>
            </a:fld>
            <a:endParaRPr lang="en-US"/>
          </a:p>
        </p:txBody>
      </p:sp>
    </p:spTree>
    <p:extLst>
      <p:ext uri="{BB962C8B-B14F-4D97-AF65-F5344CB8AC3E}">
        <p14:creationId xmlns:p14="http://schemas.microsoft.com/office/powerpoint/2010/main" val="3266653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this slide, show the summary CMMC level ratings (Pass/Fail). See the next slide for an example.</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18</a:t>
            </a:fld>
            <a:endParaRPr lang="en-US"/>
          </a:p>
        </p:txBody>
      </p:sp>
    </p:spTree>
    <p:extLst>
      <p:ext uri="{BB962C8B-B14F-4D97-AF65-F5344CB8AC3E}">
        <p14:creationId xmlns:p14="http://schemas.microsoft.com/office/powerpoint/2010/main" val="1606930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example of CMMC level ratings.</a:t>
            </a:r>
          </a:p>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19</a:t>
            </a:fld>
            <a:endParaRPr lang="en-US"/>
          </a:p>
        </p:txBody>
      </p:sp>
    </p:spTree>
    <p:extLst>
      <p:ext uri="{BB962C8B-B14F-4D97-AF65-F5344CB8AC3E}">
        <p14:creationId xmlns:p14="http://schemas.microsoft.com/office/powerpoint/2010/main" val="490545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replace the head-shot silhouettes with actual head-shots of the assessment team members (optional). Replace the identifying information to reflect the team members’ names and affiliations.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2</a:t>
            </a:fld>
            <a:endParaRPr lang="en-US"/>
          </a:p>
        </p:txBody>
      </p:sp>
    </p:spTree>
    <p:extLst>
      <p:ext uri="{BB962C8B-B14F-4D97-AF65-F5344CB8AC3E}">
        <p14:creationId xmlns:p14="http://schemas.microsoft.com/office/powerpoint/2010/main" val="16070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template placeholder statements with the specific assessment’s next steps.</a:t>
            </a:r>
          </a:p>
        </p:txBody>
      </p:sp>
      <p:sp>
        <p:nvSpPr>
          <p:cNvPr id="4" name="Slide Number Placeholder 3"/>
          <p:cNvSpPr>
            <a:spLocks noGrp="1"/>
          </p:cNvSpPr>
          <p:nvPr>
            <p:ph type="sldNum" sz="quarter" idx="5"/>
          </p:nvPr>
        </p:nvSpPr>
        <p:spPr/>
        <p:txBody>
          <a:bodyPr/>
          <a:lstStyle/>
          <a:p>
            <a:fld id="{828AD976-34AA-419A-B011-90D7D200E64F}" type="slidenum">
              <a:rPr lang="en-US" smtClean="0"/>
              <a:t>20</a:t>
            </a:fld>
            <a:endParaRPr lang="en-US"/>
          </a:p>
        </p:txBody>
      </p:sp>
    </p:spTree>
    <p:extLst>
      <p:ext uri="{BB962C8B-B14F-4D97-AF65-F5344CB8AC3E}">
        <p14:creationId xmlns:p14="http://schemas.microsoft.com/office/powerpoint/2010/main" val="2264698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21</a:t>
            </a:fld>
            <a:endParaRPr lang="en-US"/>
          </a:p>
        </p:txBody>
      </p:sp>
    </p:spTree>
    <p:extLst>
      <p:ext uri="{BB962C8B-B14F-4D97-AF65-F5344CB8AC3E}">
        <p14:creationId xmlns:p14="http://schemas.microsoft.com/office/powerpoint/2010/main" val="2264698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22</a:t>
            </a:fld>
            <a:endParaRPr lang="en-US"/>
          </a:p>
        </p:txBody>
      </p:sp>
    </p:spTree>
    <p:extLst>
      <p:ext uri="{BB962C8B-B14F-4D97-AF65-F5344CB8AC3E}">
        <p14:creationId xmlns:p14="http://schemas.microsoft.com/office/powerpoint/2010/main" val="3511294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3</a:t>
            </a:fld>
            <a:endParaRPr lang="en-US"/>
          </a:p>
        </p:txBody>
      </p:sp>
    </p:spTree>
    <p:extLst>
      <p:ext uri="{BB962C8B-B14F-4D97-AF65-F5344CB8AC3E}">
        <p14:creationId xmlns:p14="http://schemas.microsoft.com/office/powerpoint/2010/main" val="163911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purpose should work for most assessments. If not, change it.</a:t>
            </a:r>
          </a:p>
        </p:txBody>
      </p:sp>
      <p:sp>
        <p:nvSpPr>
          <p:cNvPr id="4" name="Slide Number Placeholder 3"/>
          <p:cNvSpPr>
            <a:spLocks noGrp="1"/>
          </p:cNvSpPr>
          <p:nvPr>
            <p:ph type="sldNum" sz="quarter" idx="5"/>
          </p:nvPr>
        </p:nvSpPr>
        <p:spPr/>
        <p:txBody>
          <a:bodyPr/>
          <a:lstStyle/>
          <a:p>
            <a:fld id="{828AD976-34AA-419A-B011-90D7D200E64F}" type="slidenum">
              <a:rPr lang="en-US" smtClean="0"/>
              <a:t>4</a:t>
            </a:fld>
            <a:endParaRPr lang="en-US"/>
          </a:p>
        </p:txBody>
      </p:sp>
    </p:spTree>
    <p:extLst>
      <p:ext uri="{BB962C8B-B14F-4D97-AF65-F5344CB8AC3E}">
        <p14:creationId xmlns:p14="http://schemas.microsoft.com/office/powerpoint/2010/main" val="418819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placeholders with the specific assessment’s principles;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5</a:t>
            </a:fld>
            <a:endParaRPr lang="en-US"/>
          </a:p>
        </p:txBody>
      </p:sp>
    </p:spTree>
    <p:extLst>
      <p:ext uri="{BB962C8B-B14F-4D97-AF65-F5344CB8AC3E}">
        <p14:creationId xmlns:p14="http://schemas.microsoft.com/office/powerpoint/2010/main" val="624491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basic assessment principles; add to them if you have others.</a:t>
            </a:r>
          </a:p>
        </p:txBody>
      </p:sp>
      <p:sp>
        <p:nvSpPr>
          <p:cNvPr id="4" name="Slide Number Placeholder 3"/>
          <p:cNvSpPr>
            <a:spLocks noGrp="1"/>
          </p:cNvSpPr>
          <p:nvPr>
            <p:ph type="sldNum" sz="quarter" idx="5"/>
          </p:nvPr>
        </p:nvSpPr>
        <p:spPr/>
        <p:txBody>
          <a:bodyPr/>
          <a:lstStyle/>
          <a:p>
            <a:fld id="{828AD976-34AA-419A-B011-90D7D200E64F}" type="slidenum">
              <a:rPr lang="en-US" smtClean="0"/>
              <a:t>6</a:t>
            </a:fld>
            <a:endParaRPr lang="en-US"/>
          </a:p>
        </p:txBody>
      </p:sp>
    </p:spTree>
    <p:extLst>
      <p:ext uri="{BB962C8B-B14F-4D97-AF65-F5344CB8AC3E}">
        <p14:creationId xmlns:p14="http://schemas.microsoft.com/office/powerpoint/2010/main" val="1234181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7</a:t>
            </a:fld>
            <a:endParaRPr lang="en-US"/>
          </a:p>
        </p:txBody>
      </p:sp>
    </p:spTree>
    <p:extLst>
      <p:ext uri="{BB962C8B-B14F-4D97-AF65-F5344CB8AC3E}">
        <p14:creationId xmlns:p14="http://schemas.microsoft.com/office/powerpoint/2010/main" val="2584197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AD976-34AA-419A-B011-90D7D200E64F}" type="slidenum">
              <a:rPr lang="en-US" smtClean="0"/>
              <a:t>8</a:t>
            </a:fld>
            <a:endParaRPr lang="en-US"/>
          </a:p>
        </p:txBody>
      </p:sp>
    </p:spTree>
    <p:extLst>
      <p:ext uri="{BB962C8B-B14F-4D97-AF65-F5344CB8AC3E}">
        <p14:creationId xmlns:p14="http://schemas.microsoft.com/office/powerpoint/2010/main" val="256234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these sample objectives with specific assessment’s objectives. The Assessment objectives are identified in the Assessment Plan and are typically defined by the assessment sponsor and communicated to the Lead Assessor. See the example on the next slide.</a:t>
            </a:r>
          </a:p>
        </p:txBody>
      </p:sp>
      <p:sp>
        <p:nvSpPr>
          <p:cNvPr id="4" name="Slide Number Placeholder 3"/>
          <p:cNvSpPr>
            <a:spLocks noGrp="1"/>
          </p:cNvSpPr>
          <p:nvPr>
            <p:ph type="sldNum" sz="quarter" idx="5"/>
          </p:nvPr>
        </p:nvSpPr>
        <p:spPr/>
        <p:txBody>
          <a:bodyPr/>
          <a:lstStyle/>
          <a:p>
            <a:fld id="{828AD976-34AA-419A-B011-90D7D200E64F}" type="slidenum">
              <a:rPr lang="en-US" smtClean="0"/>
              <a:t>9</a:t>
            </a:fld>
            <a:endParaRPr lang="en-US"/>
          </a:p>
        </p:txBody>
      </p:sp>
    </p:spTree>
    <p:extLst>
      <p:ext uri="{BB962C8B-B14F-4D97-AF65-F5344CB8AC3E}">
        <p14:creationId xmlns:p14="http://schemas.microsoft.com/office/powerpoint/2010/main" val="3349147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a:off x="41203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9043219" y="6356350"/>
            <a:ext cx="2743200" cy="365125"/>
          </a:xfrm>
        </p:spPr>
        <p:txBody>
          <a:bodyPr/>
          <a:lstStyle/>
          <a:p>
            <a:fld id="{D5102403-5B8B-4ACD-95E0-3C9AC2ADBA0B}" type="slidenum">
              <a:rPr lang="en-US" smtClean="0"/>
              <a:pPr/>
              <a:t>‹#›</a:t>
            </a:fld>
            <a:endParaRPr lang="en-US" dirty="0"/>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01213"/>
            <a:ext cx="0" cy="5620262"/>
          </a:xfrm>
          <a:prstGeom prst="line">
            <a:avLst/>
          </a:prstGeom>
          <a:ln w="25400" cap="sq">
            <a:solidFill>
              <a:srgbClr val="0070C0"/>
            </a:solidFill>
            <a:beve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86A30A07-A94C-49BB-9797-CB72D64E7F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7044" y="136525"/>
            <a:ext cx="1117692" cy="963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5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87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952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42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93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188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64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137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44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362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7/3/2020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65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7/3/2020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52958813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62740C28-ACC8-4C51-8DBF-74817B71B7E9}"/>
              </a:ext>
            </a:extLst>
          </p:cNvPr>
          <p:cNvPicPr>
            <a:picLocks noChangeAspect="1"/>
          </p:cNvPicPr>
          <p:nvPr/>
        </p:nvPicPr>
        <p:blipFill rotWithShape="1">
          <a:blip r:embed="rId3">
            <a:alphaModFix amt="40000"/>
          </a:blip>
          <a:srcRect l="51603" t="698" b="31937"/>
          <a:stretch/>
        </p:blipFill>
        <p:spPr>
          <a:xfrm>
            <a:off x="6096001" y="-8303"/>
            <a:ext cx="6096000" cy="6857990"/>
          </a:xfrm>
          <a:prstGeom prst="rect">
            <a:avLst/>
          </a:prstGeom>
        </p:spPr>
      </p:pic>
      <p:sp>
        <p:nvSpPr>
          <p:cNvPr id="5" name="TextBox 4">
            <a:extLst>
              <a:ext uri="{FF2B5EF4-FFF2-40B4-BE49-F238E27FC236}">
                <a16:creationId xmlns:a16="http://schemas.microsoft.com/office/drawing/2014/main" id="{947AFB65-B23A-428F-BB85-3879236635F9}"/>
              </a:ext>
            </a:extLst>
          </p:cNvPr>
          <p:cNvSpPr txBox="1"/>
          <p:nvPr/>
        </p:nvSpPr>
        <p:spPr>
          <a:xfrm>
            <a:off x="229717" y="3155801"/>
            <a:ext cx="5636568" cy="3554819"/>
          </a:xfrm>
          <a:prstGeom prst="rect">
            <a:avLst/>
          </a:prstGeom>
          <a:noFill/>
        </p:spPr>
        <p:txBody>
          <a:bodyPr wrap="square" rtlCol="0">
            <a:spAutoFit/>
          </a:bodyPr>
          <a:lstStyle/>
          <a:p>
            <a:pPr>
              <a:spcAft>
                <a:spcPts val="1800"/>
              </a:spcAft>
            </a:pPr>
            <a:r>
              <a:rPr lang="en-US" sz="3200" b="1" dirty="0">
                <a:solidFill>
                  <a:schemeClr val="bg1"/>
                </a:solidFill>
                <a:latin typeface="Arial" panose="020B0604020202020204" pitchFamily="34" charset="0"/>
                <a:cs typeface="Arial" panose="020B0604020202020204" pitchFamily="34" charset="0"/>
              </a:rPr>
              <a:t>Cybersecurity Maturity Model Certification (CMMC)</a:t>
            </a:r>
          </a:p>
          <a:p>
            <a:pPr>
              <a:spcAft>
                <a:spcPts val="1800"/>
              </a:spcAft>
            </a:pPr>
            <a:r>
              <a:rPr lang="en-US" sz="4400" b="1" dirty="0">
                <a:solidFill>
                  <a:schemeClr val="bg1"/>
                </a:solidFill>
                <a:latin typeface="Arial" panose="020B0604020202020204" pitchFamily="34" charset="0"/>
                <a:cs typeface="Arial" panose="020B0604020202020204" pitchFamily="34" charset="0"/>
              </a:rPr>
              <a:t>Assessment Findings</a:t>
            </a:r>
          </a:p>
          <a:p>
            <a:pPr>
              <a:spcBef>
                <a:spcPts val="1800"/>
              </a:spcBef>
              <a:spcAft>
                <a:spcPts val="1800"/>
              </a:spcAft>
            </a:pPr>
            <a:r>
              <a:rPr lang="en-US" sz="2800" b="1" dirty="0">
                <a:solidFill>
                  <a:schemeClr val="bg1"/>
                </a:solidFill>
                <a:latin typeface="Arial" panose="020B0604020202020204" pitchFamily="34" charset="0"/>
                <a:cs typeface="Arial" panose="020B0604020202020204" pitchFamily="34" charset="0"/>
              </a:rPr>
              <a:t>mm/dd/</a:t>
            </a:r>
            <a:r>
              <a:rPr lang="en-US" sz="2800" b="1" dirty="0" err="1">
                <a:solidFill>
                  <a:schemeClr val="bg1"/>
                </a:solidFill>
                <a:latin typeface="Arial" panose="020B0604020202020204" pitchFamily="34" charset="0"/>
                <a:cs typeface="Arial" panose="020B0604020202020204" pitchFamily="34" charset="0"/>
              </a:rPr>
              <a:t>yy</a:t>
            </a:r>
            <a:endParaRPr lang="en-US" sz="2800" b="1" dirty="0">
              <a:solidFill>
                <a:schemeClr val="bg1"/>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AAB2899D-954E-4616-8DE5-41ED39A32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565" y="139045"/>
            <a:ext cx="3447823" cy="28777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51F383C-489A-4A21-924F-5E73F26F6C23}"/>
              </a:ext>
            </a:extLst>
          </p:cNvPr>
          <p:cNvSpPr/>
          <p:nvPr/>
        </p:nvSpPr>
        <p:spPr>
          <a:xfrm>
            <a:off x="7326352" y="4237468"/>
            <a:ext cx="3512634" cy="1683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Optional:</a:t>
            </a:r>
          </a:p>
          <a:p>
            <a:pPr algn="ctr"/>
            <a:r>
              <a:rPr lang="en-US" sz="2400" dirty="0">
                <a:solidFill>
                  <a:srgbClr val="0000FF"/>
                </a:solidFill>
              </a:rPr>
              <a:t>Replace with assessing</a:t>
            </a:r>
          </a:p>
          <a:p>
            <a:pPr algn="ctr"/>
            <a:r>
              <a:rPr lang="en-US" sz="2400" dirty="0">
                <a:solidFill>
                  <a:srgbClr val="0000FF"/>
                </a:solidFill>
              </a:rPr>
              <a:t>C3PAO logo</a:t>
            </a:r>
          </a:p>
        </p:txBody>
      </p:sp>
    </p:spTree>
    <p:extLst>
      <p:ext uri="{BB962C8B-B14F-4D97-AF65-F5344CB8AC3E}">
        <p14:creationId xmlns:p14="http://schemas.microsoft.com/office/powerpoint/2010/main" val="224636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63DFD8-B056-4DE1-8FA1-854FF3661865}"/>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598112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organizational scope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4555093"/>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This assessment will focus on cybersecurity that is implemented by:</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SOC</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Building security</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IT</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Software product development on the red-net</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Prototype test lab</a:t>
            </a:r>
          </a:p>
          <a:p>
            <a:pPr marL="692150" indent="-388938">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CM and work collaboration systems and sites</a:t>
            </a:r>
          </a:p>
        </p:txBody>
      </p:sp>
    </p:spTree>
    <p:extLst>
      <p:ext uri="{BB962C8B-B14F-4D97-AF65-F5344CB8AC3E}">
        <p14:creationId xmlns:p14="http://schemas.microsoft.com/office/powerpoint/2010/main" val="427054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924472"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life cycle</a:t>
            </a:r>
          </a:p>
        </p:txBody>
      </p:sp>
      <p:pic>
        <p:nvPicPr>
          <p:cNvPr id="5" name="Picture 4">
            <a:extLst>
              <a:ext uri="{FF2B5EF4-FFF2-40B4-BE49-F238E27FC236}">
                <a16:creationId xmlns:a16="http://schemas.microsoft.com/office/drawing/2014/main" id="{3753F3E4-1860-4189-8C52-C3E514CCDBBD}"/>
              </a:ext>
            </a:extLst>
          </p:cNvPr>
          <p:cNvPicPr>
            <a:picLocks noChangeAspect="1"/>
          </p:cNvPicPr>
          <p:nvPr/>
        </p:nvPicPr>
        <p:blipFill>
          <a:blip r:embed="rId3"/>
          <a:stretch>
            <a:fillRect/>
          </a:stretch>
        </p:blipFill>
        <p:spPr>
          <a:xfrm>
            <a:off x="724458" y="1452621"/>
            <a:ext cx="11467542" cy="5508249"/>
          </a:xfrm>
          <a:prstGeom prst="rect">
            <a:avLst/>
          </a:prstGeom>
        </p:spPr>
      </p:pic>
      <p:sp>
        <p:nvSpPr>
          <p:cNvPr id="6" name="Speech Bubble: Rectangle with Corners Rounded 5">
            <a:extLst>
              <a:ext uri="{FF2B5EF4-FFF2-40B4-BE49-F238E27FC236}">
                <a16:creationId xmlns:a16="http://schemas.microsoft.com/office/drawing/2014/main" id="{84224C01-B6FE-4E83-BE25-30E554244A0C}"/>
              </a:ext>
            </a:extLst>
          </p:cNvPr>
          <p:cNvSpPr/>
          <p:nvPr/>
        </p:nvSpPr>
        <p:spPr>
          <a:xfrm>
            <a:off x="4757854" y="5742636"/>
            <a:ext cx="1795346" cy="535258"/>
          </a:xfrm>
          <a:prstGeom prst="wedgeRoundRectCallout">
            <a:avLst>
              <a:gd name="adj1" fmla="val -34482"/>
              <a:gd name="adj2" fmla="val -12782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are here</a:t>
            </a:r>
          </a:p>
        </p:txBody>
      </p:sp>
    </p:spTree>
    <p:extLst>
      <p:ext uri="{BB962C8B-B14F-4D97-AF65-F5344CB8AC3E}">
        <p14:creationId xmlns:p14="http://schemas.microsoft.com/office/powerpoint/2010/main" val="3748118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443571"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Objective evidence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469047"/>
            <a:ext cx="9324116" cy="4601260"/>
          </a:xfrm>
          <a:prstGeom prst="rect">
            <a:avLst/>
          </a:prstGeom>
          <a:noFill/>
        </p:spPr>
        <p:txBody>
          <a:bodyPr wrap="square" rtlCol="0">
            <a:spAutoFit/>
          </a:bodyPr>
          <a:lstStyle/>
          <a:p>
            <a:pPr>
              <a:spcAft>
                <a:spcPts val="1800"/>
              </a:spcAft>
            </a:pPr>
            <a:r>
              <a:rPr lang="en-US" sz="2400" dirty="0">
                <a:latin typeface="Arial" panose="020B0604020202020204" pitchFamily="34" charset="0"/>
                <a:cs typeface="Arial" panose="020B0604020202020204" pitchFamily="34" charset="0"/>
              </a:rPr>
              <a:t>There are three methods for assessing three types of objective evidence:</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Artifacts</a:t>
            </a:r>
            <a:r>
              <a:rPr lang="en-US" sz="2000" dirty="0">
                <a:latin typeface="Arial" panose="020B0604020202020204" pitchFamily="34" charset="0"/>
                <a:cs typeface="Arial" panose="020B0604020202020204" pitchFamily="34" charset="0"/>
              </a:rPr>
              <a:t>	The assessment team examines the organization’s policies, processes, procedures, work instructions, and other process assets. The team also examines the work products that are an output of performing a process or procedure.</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Affirmation	</a:t>
            </a:r>
            <a:r>
              <a:rPr lang="en-US" sz="2000" dirty="0">
                <a:latin typeface="Arial" panose="020B0604020202020204" pitchFamily="34" charset="0"/>
                <a:cs typeface="Arial" panose="020B0604020202020204" pitchFamily="34" charset="0"/>
              </a:rPr>
              <a:t>The assessment team talks to personnel about the work they perform as it relates to cybersecurity and takes notes and observations of people affirming the cybersecurity work.</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Observe/Test</a:t>
            </a:r>
            <a:r>
              <a:rPr lang="en-US" sz="2000" dirty="0">
                <a:solidFill>
                  <a:srgbClr val="0000FF"/>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assessment team observes demonstrations or tests of cybersecurity controls and protocols that show cybersecurity controls in action.</a:t>
            </a:r>
            <a:endParaRPr lang="en-US" sz="2000"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619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4080063" y="2828835"/>
            <a:ext cx="4031874" cy="1200329"/>
          </a:xfrm>
          <a:prstGeom prst="rect">
            <a:avLst/>
          </a:prstGeom>
          <a:noFill/>
        </p:spPr>
        <p:txBody>
          <a:bodyPr wrap="none" rtlCol="0" anchor="t">
            <a:spAutoFit/>
          </a:bodyPr>
          <a:lstStyle/>
          <a:p>
            <a:pPr algn="ctr"/>
            <a:r>
              <a:rPr lang="en-US" sz="7200" b="1" dirty="0">
                <a:solidFill>
                  <a:srgbClr val="0000FF"/>
                </a:solidFill>
                <a:latin typeface="Arial" panose="020B0604020202020204" pitchFamily="34" charset="0"/>
                <a:cs typeface="Arial" panose="020B0604020202020204" pitchFamily="34" charset="0"/>
              </a:rPr>
              <a:t>Findings</a:t>
            </a: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17919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527971" y="317215"/>
            <a:ext cx="10216501" cy="523220"/>
          </a:xfrm>
          <a:prstGeom prst="rect">
            <a:avLst/>
          </a:prstGeom>
          <a:noFill/>
        </p:spPr>
        <p:txBody>
          <a:bodyPr wrap="square" rtlCol="0">
            <a:spAutoFit/>
          </a:bodyPr>
          <a:lstStyle/>
          <a:p>
            <a:r>
              <a:rPr lang="en-US" sz="2800" b="1" dirty="0" err="1">
                <a:solidFill>
                  <a:srgbClr val="0000FF"/>
                </a:solidFill>
                <a:latin typeface="Arial" panose="020B0604020202020204" pitchFamily="34" charset="0"/>
                <a:cs typeface="Arial" panose="020B0604020202020204" pitchFamily="34" charset="0"/>
              </a:rPr>
              <a:t>XX.n.nnn</a:t>
            </a:r>
            <a:r>
              <a:rPr lang="en-US" sz="2800" b="1" dirty="0">
                <a:solidFill>
                  <a:srgbClr val="0000FF"/>
                </a:solidFill>
                <a:latin typeface="Arial" panose="020B0604020202020204" pitchFamily="34" charset="0"/>
                <a:cs typeface="Arial" panose="020B0604020202020204" pitchFamily="34" charset="0"/>
              </a:rPr>
              <a:t>: Practice statement. </a:t>
            </a:r>
          </a:p>
        </p:txBody>
      </p:sp>
      <p:sp>
        <p:nvSpPr>
          <p:cNvPr id="7" name="TextBox 6">
            <a:extLst>
              <a:ext uri="{FF2B5EF4-FFF2-40B4-BE49-F238E27FC236}">
                <a16:creationId xmlns:a16="http://schemas.microsoft.com/office/drawing/2014/main" id="{21472E5F-4E91-41AF-8C96-11A4E0C33345}"/>
              </a:ext>
            </a:extLst>
          </p:cNvPr>
          <p:cNvSpPr txBox="1"/>
          <p:nvPr/>
        </p:nvSpPr>
        <p:spPr>
          <a:xfrm>
            <a:off x="1219360" y="1697647"/>
            <a:ext cx="9947749" cy="2385268"/>
          </a:xfrm>
          <a:prstGeom prst="rect">
            <a:avLst/>
          </a:prstGeom>
          <a:noFill/>
        </p:spPr>
        <p:txBody>
          <a:bodyPr wrap="square" rtlCol="0">
            <a:spAutoFit/>
          </a:bodyPr>
          <a:lstStyle/>
          <a:p>
            <a:pPr>
              <a:spcAft>
                <a:spcPts val="1800"/>
              </a:spcAft>
            </a:pPr>
            <a:r>
              <a:rPr lang="en-US" sz="2400" b="1" dirty="0">
                <a:latin typeface="Arial" panose="020B0604020202020204" pitchFamily="34" charset="0"/>
                <a:cs typeface="Arial" panose="020B0604020202020204" pitchFamily="34" charset="0"/>
              </a:rPr>
              <a:t>Implementation of this practice failed due to:</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Artifact(s)</a:t>
            </a:r>
            <a:r>
              <a:rPr lang="en-US" sz="2000" dirty="0">
                <a:latin typeface="Arial" panose="020B0604020202020204" pitchFamily="34" charset="0"/>
                <a:cs typeface="Arial" panose="020B0604020202020204" pitchFamily="34" charset="0"/>
              </a:rPr>
              <a:t>	Reason(s) for practice failure found by examining artifact(s).</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Affirmation(s)	</a:t>
            </a:r>
            <a:r>
              <a:rPr lang="en-US" sz="2000" dirty="0">
                <a:latin typeface="Arial" panose="020B0604020202020204" pitchFamily="34" charset="0"/>
                <a:cs typeface="Arial" panose="020B0604020202020204" pitchFamily="34" charset="0"/>
              </a:rPr>
              <a:t>Reason(s) for practice failure discovered through interviews with organization’s personnel.</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Test(s)</a:t>
            </a:r>
            <a:r>
              <a:rPr lang="en-US" sz="2000" dirty="0">
                <a:solidFill>
                  <a:srgbClr val="0000FF"/>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NA</a:t>
            </a:r>
          </a:p>
        </p:txBody>
      </p:sp>
    </p:spTree>
    <p:extLst>
      <p:ext uri="{BB962C8B-B14F-4D97-AF65-F5344CB8AC3E}">
        <p14:creationId xmlns:p14="http://schemas.microsoft.com/office/powerpoint/2010/main" val="211993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4BD9C9-475F-4D58-BA0B-0DE6D6E2DF57}"/>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367951" y="180188"/>
            <a:ext cx="10216501" cy="954107"/>
          </a:xfrm>
          <a:prstGeom prst="rect">
            <a:avLst/>
          </a:prstGeom>
          <a:noFill/>
        </p:spPr>
        <p:txBody>
          <a:bodyPr wrap="square" rtlCol="0">
            <a:spAutoFit/>
          </a:bodyPr>
          <a:lstStyle/>
          <a:p>
            <a:r>
              <a:rPr lang="en-US" sz="2800" b="1" dirty="0">
                <a:solidFill>
                  <a:srgbClr val="0000FF"/>
                </a:solidFill>
                <a:latin typeface="Arial" panose="020B0604020202020204" pitchFamily="34" charset="0"/>
                <a:cs typeface="Arial" panose="020B0604020202020204" pitchFamily="34" charset="0"/>
              </a:rPr>
              <a:t>AC.3.017: Separate the duties of individuals to reduce the risk of malevolent activity without collusion. </a:t>
            </a:r>
          </a:p>
        </p:txBody>
      </p:sp>
      <p:sp>
        <p:nvSpPr>
          <p:cNvPr id="7" name="TextBox 6">
            <a:extLst>
              <a:ext uri="{FF2B5EF4-FFF2-40B4-BE49-F238E27FC236}">
                <a16:creationId xmlns:a16="http://schemas.microsoft.com/office/drawing/2014/main" id="{21472E5F-4E91-41AF-8C96-11A4E0C33345}"/>
              </a:ext>
            </a:extLst>
          </p:cNvPr>
          <p:cNvSpPr txBox="1"/>
          <p:nvPr/>
        </p:nvSpPr>
        <p:spPr>
          <a:xfrm>
            <a:off x="1287940" y="1673690"/>
            <a:ext cx="9947749" cy="3924151"/>
          </a:xfrm>
          <a:prstGeom prst="rect">
            <a:avLst/>
          </a:prstGeom>
          <a:noFill/>
        </p:spPr>
        <p:txBody>
          <a:bodyPr wrap="square" rtlCol="0">
            <a:spAutoFit/>
          </a:bodyPr>
          <a:lstStyle/>
          <a:p>
            <a:pPr>
              <a:spcAft>
                <a:spcPts val="1800"/>
              </a:spcAft>
            </a:pPr>
            <a:r>
              <a:rPr lang="en-US" sz="2400" b="1" dirty="0">
                <a:latin typeface="Arial" panose="020B0604020202020204" pitchFamily="34" charset="0"/>
                <a:cs typeface="Arial" panose="020B0604020202020204" pitchFamily="34" charset="0"/>
              </a:rPr>
              <a:t>Implementation of this practice failed due to:</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Artifact(s)</a:t>
            </a:r>
            <a:r>
              <a:rPr lang="en-US" sz="2000" dirty="0">
                <a:latin typeface="Arial" panose="020B0604020202020204" pitchFamily="34" charset="0"/>
                <a:cs typeface="Arial" panose="020B0604020202020204" pitchFamily="34" charset="0"/>
              </a:rPr>
              <a:t>	There is multiple overlap of responsibilities in the OU’s </a:t>
            </a:r>
            <a:r>
              <a:rPr lang="en-US" sz="2000" u="sng" dirty="0">
                <a:latin typeface="Arial" panose="020B0604020202020204" pitchFamily="34" charset="0"/>
                <a:cs typeface="Arial" panose="020B0604020202020204" pitchFamily="34" charset="0"/>
              </a:rPr>
              <a:t>Cybersecurity roles and responsibilities.pdf</a:t>
            </a:r>
            <a:r>
              <a:rPr lang="en-US" sz="2000" dirty="0">
                <a:latin typeface="Arial" panose="020B0604020202020204" pitchFamily="34" charset="0"/>
                <a:cs typeface="Arial" panose="020B0604020202020204" pitchFamily="34" charset="0"/>
              </a:rPr>
              <a:t>. Additionally, some cybersecurity roles are too ambiguously defined to be consistently executable.</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Affirmation(s)	</a:t>
            </a:r>
            <a:r>
              <a:rPr lang="en-US" sz="2000" dirty="0">
                <a:latin typeface="Arial" panose="020B0604020202020204" pitchFamily="34" charset="0"/>
                <a:cs typeface="Arial" panose="020B0604020202020204" pitchFamily="34" charset="0"/>
              </a:rPr>
              <a:t>In interviews, personnel stated that there is sometimes confusion regarding who has which cybersecurity responsibilities. Two members of the SOC who are Facebook friends have posted anti-Government posts on their FB pages in the past.</a:t>
            </a:r>
          </a:p>
          <a:p>
            <a:pPr marL="2230438" indent="-1884363">
              <a:spcAft>
                <a:spcPts val="1800"/>
              </a:spcAft>
            </a:pPr>
            <a:r>
              <a:rPr lang="en-US" sz="2000" b="1" dirty="0">
                <a:solidFill>
                  <a:srgbClr val="0000FF"/>
                </a:solidFill>
                <a:latin typeface="Arial" panose="020B0604020202020204" pitchFamily="34" charset="0"/>
                <a:cs typeface="Arial" panose="020B0604020202020204" pitchFamily="34" charset="0"/>
              </a:rPr>
              <a:t>Test(s)</a:t>
            </a:r>
            <a:r>
              <a:rPr lang="en-US" sz="2000" dirty="0">
                <a:solidFill>
                  <a:srgbClr val="0000FF"/>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NA.</a:t>
            </a:r>
          </a:p>
        </p:txBody>
      </p:sp>
    </p:spTree>
    <p:extLst>
      <p:ext uri="{BB962C8B-B14F-4D97-AF65-F5344CB8AC3E}">
        <p14:creationId xmlns:p14="http://schemas.microsoft.com/office/powerpoint/2010/main" val="3697643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7" name="TextBox 6">
            <a:extLst>
              <a:ext uri="{FF2B5EF4-FFF2-40B4-BE49-F238E27FC236}">
                <a16:creationId xmlns:a16="http://schemas.microsoft.com/office/drawing/2014/main" id="{37D9E222-E68B-49B5-98BE-865DA5617DF0}"/>
              </a:ext>
            </a:extLst>
          </p:cNvPr>
          <p:cNvSpPr txBox="1"/>
          <p:nvPr/>
        </p:nvSpPr>
        <p:spPr>
          <a:xfrm>
            <a:off x="1448440" y="434849"/>
            <a:ext cx="4081567" cy="523220"/>
          </a:xfrm>
          <a:prstGeom prst="rect">
            <a:avLst/>
          </a:prstGeom>
          <a:noFill/>
        </p:spPr>
        <p:txBody>
          <a:bodyPr wrap="none" rtlCol="0" anchor="t">
            <a:spAutoFit/>
          </a:bodyPr>
          <a:lstStyle/>
          <a:p>
            <a:r>
              <a:rPr lang="en-US" sz="2800" b="1" dirty="0">
                <a:solidFill>
                  <a:srgbClr val="0000FF"/>
                </a:solidFill>
                <a:latin typeface="Arial"/>
                <a:cs typeface="Arial"/>
              </a:rPr>
              <a:t>CMMC practice ratings</a:t>
            </a:r>
            <a:endParaRPr lang="en-US" sz="2800" b="1" dirty="0">
              <a:solidFill>
                <a:srgbClr val="0000FF"/>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A003A7A-2931-4EBD-9EFF-FF4491C8CDE1}"/>
              </a:ext>
            </a:extLst>
          </p:cNvPr>
          <p:cNvSpPr txBox="1"/>
          <p:nvPr/>
        </p:nvSpPr>
        <p:spPr>
          <a:xfrm>
            <a:off x="2588327" y="2788920"/>
            <a:ext cx="6766560" cy="1569660"/>
          </a:xfrm>
          <a:prstGeom prst="rect">
            <a:avLst/>
          </a:prstGeom>
          <a:noFill/>
        </p:spPr>
        <p:txBody>
          <a:bodyPr wrap="square" rtlCol="0">
            <a:spAutoFit/>
          </a:bodyPr>
          <a:lstStyle/>
          <a:p>
            <a:r>
              <a:rPr lang="en-US" sz="3200" dirty="0"/>
              <a:t>On this slide, show the summary practice ratings (Pass/Fail). See example on next slide</a:t>
            </a:r>
          </a:p>
        </p:txBody>
      </p:sp>
    </p:spTree>
    <p:extLst>
      <p:ext uri="{BB962C8B-B14F-4D97-AF65-F5344CB8AC3E}">
        <p14:creationId xmlns:p14="http://schemas.microsoft.com/office/powerpoint/2010/main" val="3062846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8440" y="434849"/>
            <a:ext cx="4081567" cy="523220"/>
          </a:xfrm>
          <a:prstGeom prst="rect">
            <a:avLst/>
          </a:prstGeom>
          <a:noFill/>
        </p:spPr>
        <p:txBody>
          <a:bodyPr wrap="none" rtlCol="0" anchor="t">
            <a:spAutoFit/>
          </a:bodyPr>
          <a:lstStyle/>
          <a:p>
            <a:r>
              <a:rPr lang="en-US" sz="2800" b="1" dirty="0">
                <a:solidFill>
                  <a:srgbClr val="0000FF"/>
                </a:solidFill>
                <a:latin typeface="Arial"/>
                <a:cs typeface="Arial"/>
              </a:rPr>
              <a:t>CMMC practice ratings</a:t>
            </a:r>
            <a:endParaRPr lang="en-US" sz="2800" b="1" dirty="0">
              <a:solidFill>
                <a:srgbClr val="0000FF"/>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pic>
        <p:nvPicPr>
          <p:cNvPr id="9" name="Picture 8">
            <a:extLst>
              <a:ext uri="{FF2B5EF4-FFF2-40B4-BE49-F238E27FC236}">
                <a16:creationId xmlns:a16="http://schemas.microsoft.com/office/drawing/2014/main" id="{2C324BA8-555B-4759-9E98-4B2934172C4F}"/>
              </a:ext>
            </a:extLst>
          </p:cNvPr>
          <p:cNvPicPr>
            <a:picLocks noChangeAspect="1"/>
          </p:cNvPicPr>
          <p:nvPr/>
        </p:nvPicPr>
        <p:blipFill>
          <a:blip r:embed="rId3"/>
          <a:stretch>
            <a:fillRect/>
          </a:stretch>
        </p:blipFill>
        <p:spPr>
          <a:xfrm>
            <a:off x="787936" y="1675642"/>
            <a:ext cx="11203393" cy="3506716"/>
          </a:xfrm>
          <a:prstGeom prst="rect">
            <a:avLst/>
          </a:prstGeom>
        </p:spPr>
      </p:pic>
      <p:sp>
        <p:nvSpPr>
          <p:cNvPr id="10" name="Rectangle 9">
            <a:extLst>
              <a:ext uri="{FF2B5EF4-FFF2-40B4-BE49-F238E27FC236}">
                <a16:creationId xmlns:a16="http://schemas.microsoft.com/office/drawing/2014/main" id="{53A45BA6-BBB1-4A51-9F9E-1B5EAD7A6803}"/>
              </a:ext>
            </a:extLst>
          </p:cNvPr>
          <p:cNvSpPr/>
          <p:nvPr/>
        </p:nvSpPr>
        <p:spPr>
          <a:xfrm rot="20316929">
            <a:off x="1378361" y="1895000"/>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Tree>
    <p:extLst>
      <p:ext uri="{BB962C8B-B14F-4D97-AF65-F5344CB8AC3E}">
        <p14:creationId xmlns:p14="http://schemas.microsoft.com/office/powerpoint/2010/main" val="3032033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7" name="TextBox 6">
            <a:extLst>
              <a:ext uri="{FF2B5EF4-FFF2-40B4-BE49-F238E27FC236}">
                <a16:creationId xmlns:a16="http://schemas.microsoft.com/office/drawing/2014/main" id="{37D9E222-E68B-49B5-98BE-865DA5617DF0}"/>
              </a:ext>
            </a:extLst>
          </p:cNvPr>
          <p:cNvSpPr txBox="1"/>
          <p:nvPr/>
        </p:nvSpPr>
        <p:spPr>
          <a:xfrm>
            <a:off x="1448440" y="434849"/>
            <a:ext cx="3501280" cy="523220"/>
          </a:xfrm>
          <a:prstGeom prst="rect">
            <a:avLst/>
          </a:prstGeom>
          <a:noFill/>
        </p:spPr>
        <p:txBody>
          <a:bodyPr wrap="none" rtlCol="0" anchor="t">
            <a:spAutoFit/>
          </a:bodyPr>
          <a:lstStyle/>
          <a:p>
            <a:r>
              <a:rPr lang="en-US" sz="2800" b="1" dirty="0">
                <a:solidFill>
                  <a:srgbClr val="0000FF"/>
                </a:solidFill>
                <a:latin typeface="Arial"/>
                <a:cs typeface="Arial"/>
              </a:rPr>
              <a:t>CMMC level ratings</a:t>
            </a:r>
            <a:endParaRPr lang="en-US" sz="2800" b="1" dirty="0">
              <a:solidFill>
                <a:srgbClr val="0000FF"/>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A003A7A-2931-4EBD-9EFF-FF4491C8CDE1}"/>
              </a:ext>
            </a:extLst>
          </p:cNvPr>
          <p:cNvSpPr txBox="1"/>
          <p:nvPr/>
        </p:nvSpPr>
        <p:spPr>
          <a:xfrm>
            <a:off x="2588327" y="2788920"/>
            <a:ext cx="6766560" cy="1569660"/>
          </a:xfrm>
          <a:prstGeom prst="rect">
            <a:avLst/>
          </a:prstGeom>
          <a:noFill/>
        </p:spPr>
        <p:txBody>
          <a:bodyPr wrap="square" rtlCol="0">
            <a:spAutoFit/>
          </a:bodyPr>
          <a:lstStyle/>
          <a:p>
            <a:r>
              <a:rPr lang="en-US" sz="3200" dirty="0"/>
              <a:t>On this slide, show the summary level ratings (Pass/Fail). See example on next slide</a:t>
            </a:r>
          </a:p>
        </p:txBody>
      </p:sp>
    </p:spTree>
    <p:extLst>
      <p:ext uri="{BB962C8B-B14F-4D97-AF65-F5344CB8AC3E}">
        <p14:creationId xmlns:p14="http://schemas.microsoft.com/office/powerpoint/2010/main" val="230667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13B56E-80E3-4B19-AF23-51BF63CAFF1A}"/>
              </a:ext>
            </a:extLst>
          </p:cNvPr>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
        <p:nvSpPr>
          <p:cNvPr id="3" name="Rectangle 2">
            <a:extLst>
              <a:ext uri="{FF2B5EF4-FFF2-40B4-BE49-F238E27FC236}">
                <a16:creationId xmlns:a16="http://schemas.microsoft.com/office/drawing/2014/main" id="{2ADCDEE4-8BD3-42F5-B9F9-31FB58E0F284}"/>
              </a:ext>
            </a:extLst>
          </p:cNvPr>
          <p:cNvSpPr/>
          <p:nvPr/>
        </p:nvSpPr>
        <p:spPr>
          <a:xfrm>
            <a:off x="5971607" y="3244334"/>
            <a:ext cx="248786" cy="369332"/>
          </a:xfrm>
          <a:prstGeom prst="rect">
            <a:avLst/>
          </a:prstGeom>
        </p:spPr>
        <p:txBody>
          <a:bodyPr wrap="none">
            <a:spAutoFit/>
          </a:bodyPr>
          <a:lstStyle/>
          <a:p>
            <a:r>
              <a:rPr lang="en-US" dirty="0"/>
              <a:t> </a:t>
            </a:r>
          </a:p>
        </p:txBody>
      </p:sp>
      <p:sp>
        <p:nvSpPr>
          <p:cNvPr id="8" name="TextBox 7">
            <a:extLst>
              <a:ext uri="{FF2B5EF4-FFF2-40B4-BE49-F238E27FC236}">
                <a16:creationId xmlns:a16="http://schemas.microsoft.com/office/drawing/2014/main" id="{0DF5A725-CDAA-4735-92AD-46BD81ED24CE}"/>
              </a:ext>
            </a:extLst>
          </p:cNvPr>
          <p:cNvSpPr txBox="1"/>
          <p:nvPr/>
        </p:nvSpPr>
        <p:spPr>
          <a:xfrm>
            <a:off x="1579106" y="1538407"/>
            <a:ext cx="2778350" cy="1913344"/>
          </a:xfrm>
          <a:prstGeom prst="rect">
            <a:avLst/>
          </a:prstGeom>
          <a:noFill/>
        </p:spPr>
        <p:txBody>
          <a:bodyPr wrap="square" rtlCol="0">
            <a:spAutoFit/>
          </a:bodyPr>
          <a:lstStyle/>
          <a:p>
            <a:pPr>
              <a:lnSpc>
                <a:spcPts val="2600"/>
              </a:lnSpc>
              <a:spcAft>
                <a:spcPts val="1200"/>
              </a:spcAft>
            </a:pPr>
            <a:r>
              <a:rPr lang="en-US" sz="2400" dirty="0">
                <a:latin typeface="Arial" panose="020B0604020202020204" pitchFamily="34" charset="0"/>
                <a:cs typeface="Arial" panose="020B0604020202020204" pitchFamily="34" charset="0"/>
              </a:rPr>
              <a:t>The organization targeted achieving CMMC Level 3. </a:t>
            </a:r>
          </a:p>
          <a:p>
            <a:pPr>
              <a:lnSpc>
                <a:spcPts val="2600"/>
              </a:lnSpc>
              <a:spcAft>
                <a:spcPts val="1200"/>
              </a:spcAft>
            </a:pPr>
            <a:r>
              <a:rPr lang="en-US" sz="2400" dirty="0">
                <a:latin typeface="Arial" panose="020B0604020202020204" pitchFamily="34" charset="0"/>
                <a:cs typeface="Arial" panose="020B0604020202020204" pitchFamily="34" charset="0"/>
              </a:rPr>
              <a:t>It achieved CMMC Level 2.</a:t>
            </a:r>
          </a:p>
        </p:txBody>
      </p:sp>
      <p:pic>
        <p:nvPicPr>
          <p:cNvPr id="6" name="Picture 5">
            <a:extLst>
              <a:ext uri="{FF2B5EF4-FFF2-40B4-BE49-F238E27FC236}">
                <a16:creationId xmlns:a16="http://schemas.microsoft.com/office/drawing/2014/main" id="{7DD9F265-F469-4F5E-B061-D2C1FD893FB0}"/>
              </a:ext>
            </a:extLst>
          </p:cNvPr>
          <p:cNvPicPr>
            <a:picLocks noChangeAspect="1"/>
          </p:cNvPicPr>
          <p:nvPr/>
        </p:nvPicPr>
        <p:blipFill rotWithShape="1">
          <a:blip r:embed="rId3"/>
          <a:srcRect r="31815"/>
          <a:stretch/>
        </p:blipFill>
        <p:spPr>
          <a:xfrm>
            <a:off x="5584531" y="1305157"/>
            <a:ext cx="4696893" cy="5295900"/>
          </a:xfrm>
          <a:prstGeom prst="rect">
            <a:avLst/>
          </a:prstGeom>
        </p:spPr>
      </p:pic>
      <p:sp>
        <p:nvSpPr>
          <p:cNvPr id="7" name="Rectangle 6">
            <a:extLst>
              <a:ext uri="{FF2B5EF4-FFF2-40B4-BE49-F238E27FC236}">
                <a16:creationId xmlns:a16="http://schemas.microsoft.com/office/drawing/2014/main" id="{DEF78092-F33C-4BC5-A7CB-30D0E7AEA450}"/>
              </a:ext>
            </a:extLst>
          </p:cNvPr>
          <p:cNvSpPr/>
          <p:nvPr/>
        </p:nvSpPr>
        <p:spPr>
          <a:xfrm rot="20316929">
            <a:off x="1474344" y="1997838"/>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9" name="TextBox 8">
            <a:extLst>
              <a:ext uri="{FF2B5EF4-FFF2-40B4-BE49-F238E27FC236}">
                <a16:creationId xmlns:a16="http://schemas.microsoft.com/office/drawing/2014/main" id="{6D0D81C6-E5F9-4ADE-A9D9-AC159D29956A}"/>
              </a:ext>
            </a:extLst>
          </p:cNvPr>
          <p:cNvSpPr txBox="1"/>
          <p:nvPr/>
        </p:nvSpPr>
        <p:spPr>
          <a:xfrm>
            <a:off x="1448440" y="434849"/>
            <a:ext cx="3501280" cy="523220"/>
          </a:xfrm>
          <a:prstGeom prst="rect">
            <a:avLst/>
          </a:prstGeom>
          <a:noFill/>
        </p:spPr>
        <p:txBody>
          <a:bodyPr wrap="none" rtlCol="0" anchor="t">
            <a:spAutoFit/>
          </a:bodyPr>
          <a:lstStyle/>
          <a:p>
            <a:r>
              <a:rPr lang="en-US" sz="2800" b="1" dirty="0">
                <a:solidFill>
                  <a:srgbClr val="0000FF"/>
                </a:solidFill>
                <a:latin typeface="Arial"/>
                <a:cs typeface="Arial"/>
              </a:rPr>
              <a:t>CMMC level ratings</a:t>
            </a:r>
            <a:endParaRPr lang="en-US" sz="28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62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659835" y="546652"/>
            <a:ext cx="514275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The CMMC assessment team</a:t>
            </a:r>
          </a:p>
        </p:txBody>
      </p:sp>
      <p:pic>
        <p:nvPicPr>
          <p:cNvPr id="6" name="Graphic 5" descr="User">
            <a:extLst>
              <a:ext uri="{FF2B5EF4-FFF2-40B4-BE49-F238E27FC236}">
                <a16:creationId xmlns:a16="http://schemas.microsoft.com/office/drawing/2014/main" id="{C4A17761-37E5-4EA3-A43C-719A3CDB3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2814857"/>
            <a:ext cx="914400" cy="914400"/>
          </a:xfrm>
          <a:prstGeom prst="rect">
            <a:avLst/>
          </a:prstGeom>
        </p:spPr>
      </p:pic>
      <p:pic>
        <p:nvPicPr>
          <p:cNvPr id="8" name="Graphic 7" descr="Female Profile">
            <a:extLst>
              <a:ext uri="{FF2B5EF4-FFF2-40B4-BE49-F238E27FC236}">
                <a16:creationId xmlns:a16="http://schemas.microsoft.com/office/drawing/2014/main" id="{B907AE9C-8213-4FE0-AB58-F7448FBE9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1570167"/>
            <a:ext cx="914400" cy="914400"/>
          </a:xfrm>
          <a:prstGeom prst="rect">
            <a:avLst/>
          </a:prstGeom>
        </p:spPr>
      </p:pic>
      <p:pic>
        <p:nvPicPr>
          <p:cNvPr id="9" name="Graphic 8" descr="Female Profile">
            <a:extLst>
              <a:ext uri="{FF2B5EF4-FFF2-40B4-BE49-F238E27FC236}">
                <a16:creationId xmlns:a16="http://schemas.microsoft.com/office/drawing/2014/main" id="{BB2DE824-1597-435A-B554-386EE9821D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93820" y="4152258"/>
            <a:ext cx="914400" cy="914400"/>
          </a:xfrm>
          <a:prstGeom prst="rect">
            <a:avLst/>
          </a:prstGeom>
        </p:spPr>
      </p:pic>
      <p:pic>
        <p:nvPicPr>
          <p:cNvPr id="10" name="Graphic 9" descr="User">
            <a:extLst>
              <a:ext uri="{FF2B5EF4-FFF2-40B4-BE49-F238E27FC236}">
                <a16:creationId xmlns:a16="http://schemas.microsoft.com/office/drawing/2014/main" id="{E897693B-9143-42C6-BCF1-30752684ED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93820" y="5396948"/>
            <a:ext cx="914400" cy="914400"/>
          </a:xfrm>
          <a:prstGeom prst="rect">
            <a:avLst/>
          </a:prstGeom>
        </p:spPr>
      </p:pic>
      <p:sp>
        <p:nvSpPr>
          <p:cNvPr id="11" name="TextBox 10">
            <a:extLst>
              <a:ext uri="{FF2B5EF4-FFF2-40B4-BE49-F238E27FC236}">
                <a16:creationId xmlns:a16="http://schemas.microsoft.com/office/drawing/2014/main" id="{978D344F-1EAD-4E93-9631-6F2556FD1080}"/>
              </a:ext>
            </a:extLst>
          </p:cNvPr>
          <p:cNvSpPr txBox="1"/>
          <p:nvPr/>
        </p:nvSpPr>
        <p:spPr>
          <a:xfrm>
            <a:off x="2655095"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Lead Assessor</a:t>
            </a:r>
          </a:p>
        </p:txBody>
      </p:sp>
      <p:sp>
        <p:nvSpPr>
          <p:cNvPr id="12" name="TextBox 11">
            <a:extLst>
              <a:ext uri="{FF2B5EF4-FFF2-40B4-BE49-F238E27FC236}">
                <a16:creationId xmlns:a16="http://schemas.microsoft.com/office/drawing/2014/main" id="{B16BD8C1-8F88-4718-BC9D-DEB1C899FA91}"/>
              </a:ext>
            </a:extLst>
          </p:cNvPr>
          <p:cNvSpPr txBox="1"/>
          <p:nvPr/>
        </p:nvSpPr>
        <p:spPr>
          <a:xfrm>
            <a:off x="2655095" y="2814857"/>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3" name="TextBox 12">
            <a:extLst>
              <a:ext uri="{FF2B5EF4-FFF2-40B4-BE49-F238E27FC236}">
                <a16:creationId xmlns:a16="http://schemas.microsoft.com/office/drawing/2014/main" id="{F3A3A507-999C-498B-8CC1-A292773D060B}"/>
              </a:ext>
            </a:extLst>
          </p:cNvPr>
          <p:cNvSpPr txBox="1"/>
          <p:nvPr/>
        </p:nvSpPr>
        <p:spPr>
          <a:xfrm>
            <a:off x="2655095" y="414332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sp>
        <p:nvSpPr>
          <p:cNvPr id="14" name="TextBox 13">
            <a:extLst>
              <a:ext uri="{FF2B5EF4-FFF2-40B4-BE49-F238E27FC236}">
                <a16:creationId xmlns:a16="http://schemas.microsoft.com/office/drawing/2014/main" id="{C08605BE-DA75-452E-9FAC-EE9A0214D078}"/>
              </a:ext>
            </a:extLst>
          </p:cNvPr>
          <p:cNvSpPr txBox="1"/>
          <p:nvPr/>
        </p:nvSpPr>
        <p:spPr>
          <a:xfrm>
            <a:off x="2655095" y="538801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Team Member</a:t>
            </a:r>
          </a:p>
        </p:txBody>
      </p:sp>
      <p:pic>
        <p:nvPicPr>
          <p:cNvPr id="15" name="Graphic 14" descr="Female Profile">
            <a:extLst>
              <a:ext uri="{FF2B5EF4-FFF2-40B4-BE49-F238E27FC236}">
                <a16:creationId xmlns:a16="http://schemas.microsoft.com/office/drawing/2014/main" id="{6F45514E-16BF-4E34-907F-0736535237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49782" y="1650673"/>
            <a:ext cx="914400" cy="914400"/>
          </a:xfrm>
          <a:prstGeom prst="rect">
            <a:avLst/>
          </a:prstGeom>
        </p:spPr>
      </p:pic>
      <p:sp>
        <p:nvSpPr>
          <p:cNvPr id="16" name="TextBox 15">
            <a:extLst>
              <a:ext uri="{FF2B5EF4-FFF2-40B4-BE49-F238E27FC236}">
                <a16:creationId xmlns:a16="http://schemas.microsoft.com/office/drawing/2014/main" id="{C3DA1EF8-61CD-4F47-8172-CDBB9E42452D}"/>
              </a:ext>
            </a:extLst>
          </p:cNvPr>
          <p:cNvSpPr txBox="1"/>
          <p:nvPr/>
        </p:nvSpPr>
        <p:spPr>
          <a:xfrm>
            <a:off x="8061229" y="1615698"/>
            <a:ext cx="3647152"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Firstname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Lastname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Name of company or organization</a:t>
            </a:r>
          </a:p>
          <a:p>
            <a:r>
              <a:rPr lang="en-US" dirty="0">
                <a:latin typeface="Arial" panose="020B0604020202020204" pitchFamily="34" charset="0"/>
                <a:cs typeface="Arial" panose="020B0604020202020204" pitchFamily="34" charset="0"/>
              </a:rPr>
              <a:t>Assessment Sponsor</a:t>
            </a:r>
          </a:p>
        </p:txBody>
      </p:sp>
    </p:spTree>
    <p:extLst>
      <p:ext uri="{BB962C8B-B14F-4D97-AF65-F5344CB8AC3E}">
        <p14:creationId xmlns:p14="http://schemas.microsoft.com/office/powerpoint/2010/main" val="540183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85761"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next steps</a:t>
            </a:r>
          </a:p>
        </p:txBody>
      </p:sp>
      <p:sp>
        <p:nvSpPr>
          <p:cNvPr id="6" name="TextBox 5">
            <a:extLst>
              <a:ext uri="{FF2B5EF4-FFF2-40B4-BE49-F238E27FC236}">
                <a16:creationId xmlns:a16="http://schemas.microsoft.com/office/drawing/2014/main" id="{B7D27FBE-170B-446C-8508-01C613FDE70D}"/>
              </a:ext>
            </a:extLst>
          </p:cNvPr>
          <p:cNvSpPr txBox="1"/>
          <p:nvPr/>
        </p:nvSpPr>
        <p:spPr>
          <a:xfrm>
            <a:off x="1236086" y="1825886"/>
            <a:ext cx="9816723" cy="2015936"/>
          </a:xfrm>
          <a:prstGeom prst="rect">
            <a:avLst/>
          </a:prstGeom>
          <a:noFill/>
        </p:spPr>
        <p:txBody>
          <a:bodyPr wrap="square" rtlCol="0">
            <a:spAutoFit/>
          </a:bodyPr>
          <a:lstStyle/>
          <a:p>
            <a:pPr marL="568325"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Next step one.</a:t>
            </a:r>
          </a:p>
          <a:p>
            <a:pPr marL="568325"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Next step two.</a:t>
            </a:r>
          </a:p>
          <a:p>
            <a:pPr marL="568325"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Next step three.</a:t>
            </a:r>
          </a:p>
          <a:p>
            <a:pPr marL="568325"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Next step n.</a:t>
            </a:r>
          </a:p>
        </p:txBody>
      </p:sp>
    </p:spTree>
    <p:extLst>
      <p:ext uri="{BB962C8B-B14F-4D97-AF65-F5344CB8AC3E}">
        <p14:creationId xmlns:p14="http://schemas.microsoft.com/office/powerpoint/2010/main" val="196396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4C3DF23-15C0-4ED4-9FC1-DF0D5300902F}"/>
              </a:ext>
            </a:extLst>
          </p:cNvPr>
          <p:cNvSpPr/>
          <p:nvPr/>
        </p:nvSpPr>
        <p:spPr>
          <a:xfrm rot="20316929">
            <a:off x="1059320" y="1881783"/>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85761"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next steps</a:t>
            </a:r>
          </a:p>
        </p:txBody>
      </p:sp>
      <p:sp>
        <p:nvSpPr>
          <p:cNvPr id="6" name="TextBox 5">
            <a:extLst>
              <a:ext uri="{FF2B5EF4-FFF2-40B4-BE49-F238E27FC236}">
                <a16:creationId xmlns:a16="http://schemas.microsoft.com/office/drawing/2014/main" id="{B7D27FBE-170B-446C-8508-01C613FDE70D}"/>
              </a:ext>
            </a:extLst>
          </p:cNvPr>
          <p:cNvSpPr txBox="1"/>
          <p:nvPr/>
        </p:nvSpPr>
        <p:spPr>
          <a:xfrm>
            <a:off x="1236087" y="1825886"/>
            <a:ext cx="9324116" cy="3323987"/>
          </a:xfrm>
          <a:prstGeom prst="rect">
            <a:avLst/>
          </a:prstGeom>
          <a:noFill/>
        </p:spPr>
        <p:txBody>
          <a:bodyPr wrap="square" rtlCol="0">
            <a:spAutoFit/>
          </a:bodyPr>
          <a:lstStyle/>
          <a:p>
            <a:pPr marL="568325"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With consensus from the Assessment Team, the Lead Assessor will recommend to the CMMC Advisory Board that the organizational unit should be certified at CMMC Level 2.</a:t>
            </a:r>
          </a:p>
          <a:p>
            <a:pPr marL="568325"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The Lead Assessor will develop and provide to the organizational unit a final cybersecurity assessment report that details the organization’s security posture in relation within the context of the CMMC.</a:t>
            </a:r>
          </a:p>
          <a:p>
            <a:pPr marL="568325" indent="-457200">
              <a:spcAft>
                <a:spcPts val="1800"/>
              </a:spcAft>
              <a:buClr>
                <a:srgbClr val="0000FF"/>
              </a:buClr>
              <a:buSzPct val="80000"/>
              <a:buFont typeface="Wingdings" panose="05000000000000000000" pitchFamily="2" charset="2"/>
              <a:buChar char="q"/>
            </a:pPr>
            <a:r>
              <a:rPr lang="en-US" sz="2000" dirty="0">
                <a:latin typeface="Arial" panose="020B0604020202020204" pitchFamily="34" charset="0"/>
                <a:cs typeface="Arial" panose="020B0604020202020204" pitchFamily="34" charset="0"/>
              </a:rPr>
              <a:t>If the organizational unit wants to contest these results, then it will have to invoke the CMMC Assessment Remediation Process outlined on slide </a:t>
            </a:r>
            <a:r>
              <a:rPr lang="en-US" sz="2000" dirty="0" err="1">
                <a:latin typeface="Arial" panose="020B0604020202020204" pitchFamily="34" charset="0"/>
                <a:cs typeface="Arial" panose="020B0604020202020204" pitchFamily="34" charset="0"/>
              </a:rPr>
              <a:t>nn</a:t>
            </a:r>
            <a:r>
              <a:rPr lang="en-US" sz="2000" dirty="0">
                <a:latin typeface="Arial" panose="020B0604020202020204" pitchFamily="34" charset="0"/>
                <a:cs typeface="Arial" panose="020B0604020202020204" pitchFamily="34" charset="0"/>
              </a:rPr>
              <a:t> in the Assessment In-Brief presentation.</a:t>
            </a:r>
          </a:p>
        </p:txBody>
      </p:sp>
    </p:spTree>
    <p:extLst>
      <p:ext uri="{BB962C8B-B14F-4D97-AF65-F5344CB8AC3E}">
        <p14:creationId xmlns:p14="http://schemas.microsoft.com/office/powerpoint/2010/main" val="1789474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lose-up of question mark on a hardwood floor against a wall">
            <a:extLst>
              <a:ext uri="{FF2B5EF4-FFF2-40B4-BE49-F238E27FC236}">
                <a16:creationId xmlns:a16="http://schemas.microsoft.com/office/drawing/2014/main" id="{A162C029-3A1E-40A2-9B5D-624B504E6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308" y="1202678"/>
            <a:ext cx="10943630" cy="5376541"/>
          </a:xfrm>
          <a:prstGeom prst="rect">
            <a:avLst/>
          </a:prstGeom>
        </p:spPr>
      </p:pic>
    </p:spTree>
    <p:extLst>
      <p:ext uri="{BB962C8B-B14F-4D97-AF65-F5344CB8AC3E}">
        <p14:creationId xmlns:p14="http://schemas.microsoft.com/office/powerpoint/2010/main" val="375392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F371B7-9980-49F5-83EB-0B3A27A531AC}"/>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659835" y="546652"/>
            <a:ext cx="514275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The CMMC assessment team</a:t>
            </a:r>
          </a:p>
        </p:txBody>
      </p:sp>
      <p:sp>
        <p:nvSpPr>
          <p:cNvPr id="11" name="TextBox 10">
            <a:extLst>
              <a:ext uri="{FF2B5EF4-FFF2-40B4-BE49-F238E27FC236}">
                <a16:creationId xmlns:a16="http://schemas.microsoft.com/office/drawing/2014/main" id="{978D344F-1EAD-4E93-9631-6F2556FD1080}"/>
              </a:ext>
            </a:extLst>
          </p:cNvPr>
          <p:cNvSpPr txBox="1"/>
          <p:nvPr/>
        </p:nvSpPr>
        <p:spPr>
          <a:xfrm>
            <a:off x="8483601" y="4403055"/>
            <a:ext cx="2108269"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Michael West</a:t>
            </a:r>
          </a:p>
          <a:p>
            <a:r>
              <a:rPr lang="en-US" dirty="0">
                <a:latin typeface="Arial" panose="020B0604020202020204" pitchFamily="34" charset="0"/>
                <a:cs typeface="Arial" panose="020B0604020202020204" pitchFamily="34" charset="0"/>
              </a:rPr>
              <a:t>Agile CYBER, LLC</a:t>
            </a:r>
          </a:p>
          <a:p>
            <a:r>
              <a:rPr lang="en-US" dirty="0">
                <a:latin typeface="Arial" panose="020B0604020202020204" pitchFamily="34" charset="0"/>
                <a:cs typeface="Arial" panose="020B0604020202020204" pitchFamily="34" charset="0"/>
              </a:rPr>
              <a:t>Lead Assessor</a:t>
            </a:r>
          </a:p>
        </p:txBody>
      </p:sp>
      <p:sp>
        <p:nvSpPr>
          <p:cNvPr id="12" name="TextBox 11">
            <a:extLst>
              <a:ext uri="{FF2B5EF4-FFF2-40B4-BE49-F238E27FC236}">
                <a16:creationId xmlns:a16="http://schemas.microsoft.com/office/drawing/2014/main" id="{B16BD8C1-8F88-4718-BC9D-DEB1C899FA91}"/>
              </a:ext>
            </a:extLst>
          </p:cNvPr>
          <p:cNvSpPr txBox="1"/>
          <p:nvPr/>
        </p:nvSpPr>
        <p:spPr>
          <a:xfrm>
            <a:off x="1659835" y="4353960"/>
            <a:ext cx="3172728"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Kris Puthucode</a:t>
            </a:r>
          </a:p>
          <a:p>
            <a:r>
              <a:rPr lang="en-US" dirty="0">
                <a:latin typeface="Arial" panose="020B0604020202020204" pitchFamily="34" charset="0"/>
                <a:cs typeface="Arial" panose="020B0604020202020204" pitchFamily="34" charset="0"/>
              </a:rPr>
              <a:t>Software Quality Center, LLC</a:t>
            </a:r>
          </a:p>
          <a:p>
            <a:r>
              <a:rPr lang="en-US" dirty="0">
                <a:latin typeface="Arial" panose="020B0604020202020204" pitchFamily="34" charset="0"/>
                <a:cs typeface="Arial" panose="020B0604020202020204" pitchFamily="34" charset="0"/>
              </a:rPr>
              <a:t>Assessment Team Member</a:t>
            </a:r>
          </a:p>
        </p:txBody>
      </p:sp>
      <p:sp>
        <p:nvSpPr>
          <p:cNvPr id="16" name="TextBox 15">
            <a:extLst>
              <a:ext uri="{FF2B5EF4-FFF2-40B4-BE49-F238E27FC236}">
                <a16:creationId xmlns:a16="http://schemas.microsoft.com/office/drawing/2014/main" id="{C3DA1EF8-61CD-4F47-8172-CDBB9E42452D}"/>
              </a:ext>
            </a:extLst>
          </p:cNvPr>
          <p:cNvSpPr txBox="1"/>
          <p:nvPr/>
        </p:nvSpPr>
        <p:spPr>
          <a:xfrm>
            <a:off x="5106052" y="4363706"/>
            <a:ext cx="2976199"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Pam Schoppert</a:t>
            </a:r>
          </a:p>
          <a:p>
            <a:r>
              <a:rPr lang="en-US" dirty="0" err="1">
                <a:latin typeface="Arial" panose="020B0604020202020204" pitchFamily="34" charset="0"/>
                <a:cs typeface="Arial" panose="020B0604020202020204" pitchFamily="34" charset="0"/>
              </a:rPr>
              <a:t>Citizent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Assessment Team member</a:t>
            </a:r>
          </a:p>
        </p:txBody>
      </p:sp>
      <p:pic>
        <p:nvPicPr>
          <p:cNvPr id="3" name="Picture 2" descr="A person wearing a suit and tie&#10;&#10;Description automatically generated">
            <a:extLst>
              <a:ext uri="{FF2B5EF4-FFF2-40B4-BE49-F238E27FC236}">
                <a16:creationId xmlns:a16="http://schemas.microsoft.com/office/drawing/2014/main" id="{B7950E15-EDDD-41DE-8F1C-C0492F72E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859" y="2498914"/>
            <a:ext cx="1460454" cy="1701246"/>
          </a:xfrm>
          <a:prstGeom prst="rect">
            <a:avLst/>
          </a:prstGeom>
        </p:spPr>
      </p:pic>
      <p:pic>
        <p:nvPicPr>
          <p:cNvPr id="17" name="Picture 16" descr="Kris Puthucode, SQC&#10;Description automatically generated">
            <a:extLst>
              <a:ext uri="{FF2B5EF4-FFF2-40B4-BE49-F238E27FC236}">
                <a16:creationId xmlns:a16="http://schemas.microsoft.com/office/drawing/2014/main" id="{0FEE8D8A-A7B1-454F-AC41-3B1F1D76764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48100" y="2620337"/>
            <a:ext cx="1739711" cy="1503346"/>
          </a:xfrm>
          <a:prstGeom prst="rect">
            <a:avLst/>
          </a:prstGeom>
        </p:spPr>
      </p:pic>
      <p:pic>
        <p:nvPicPr>
          <p:cNvPr id="18" name="Picture 17">
            <a:extLst>
              <a:ext uri="{FF2B5EF4-FFF2-40B4-BE49-F238E27FC236}">
                <a16:creationId xmlns:a16="http://schemas.microsoft.com/office/drawing/2014/main" id="{0B281CFE-AB88-4661-BB09-471CFE1BE652}"/>
              </a:ext>
            </a:extLst>
          </p:cNvPr>
          <p:cNvPicPr/>
          <p:nvPr/>
        </p:nvPicPr>
        <p:blipFill rotWithShape="1">
          <a:blip r:embed="rId5" cstate="print">
            <a:extLst>
              <a:ext uri="{28A0092B-C50C-407E-A947-70E740481C1C}">
                <a14:useLocalDpi xmlns:a14="http://schemas.microsoft.com/office/drawing/2010/main" val="0"/>
              </a:ext>
            </a:extLst>
          </a:blip>
          <a:srcRect b="39461"/>
          <a:stretch/>
        </p:blipFill>
        <p:spPr bwMode="auto">
          <a:xfrm>
            <a:off x="5237988" y="2653790"/>
            <a:ext cx="1691640" cy="1539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2292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382348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purpose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859340"/>
            <a:ext cx="9324116" cy="1701235"/>
          </a:xfrm>
          <a:prstGeom prst="rect">
            <a:avLst/>
          </a:prstGeom>
          <a:noFill/>
        </p:spPr>
        <p:txBody>
          <a:bodyPr wrap="square" rtlCol="0">
            <a:spAutoFit/>
          </a:bodyPr>
          <a:lstStyle/>
          <a:p>
            <a:pPr>
              <a:lnSpc>
                <a:spcPts val="3200"/>
              </a:lnSpc>
              <a:spcAft>
                <a:spcPts val="1200"/>
              </a:spcAft>
            </a:pPr>
            <a:r>
              <a:rPr lang="en-US" sz="2400" dirty="0">
                <a:latin typeface="Arial" panose="020B0604020202020204" pitchFamily="34" charset="0"/>
                <a:cs typeface="Arial" panose="020B0604020202020204" pitchFamily="34" charset="0"/>
              </a:rPr>
              <a:t>The purpose of a CMMC assessment is evaluate the organization’s (or organizational unit’s) cybersecurity policies, processes, and other controls against the in-scope practices of the CMMC, and to determine the organization’s CMMC maturity level.</a:t>
            </a:r>
          </a:p>
        </p:txBody>
      </p:sp>
    </p:spTree>
    <p:extLst>
      <p:ext uri="{BB962C8B-B14F-4D97-AF65-F5344CB8AC3E}">
        <p14:creationId xmlns:p14="http://schemas.microsoft.com/office/powerpoint/2010/main" val="264513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024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principles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597729"/>
            <a:ext cx="9803619" cy="3524042"/>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CMMC assessment principles are: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First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Second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Third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Fourth principle</a:t>
            </a:r>
          </a:p>
          <a:p>
            <a:pPr marL="803275"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Nth principle</a:t>
            </a:r>
          </a:p>
        </p:txBody>
      </p:sp>
    </p:spTree>
    <p:extLst>
      <p:ext uri="{BB962C8B-B14F-4D97-AF65-F5344CB8AC3E}">
        <p14:creationId xmlns:p14="http://schemas.microsoft.com/office/powerpoint/2010/main" val="220046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E6EE27-262A-4B13-9C04-365B1F719FF6}"/>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0240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principles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597729"/>
            <a:ext cx="9803619" cy="3662541"/>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CMMC assessment principles are:</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High-trust collaboration between the Assessment Team and the organization’s personnel</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Evidence based results</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consensus* on ratings (e.g. pass/fail decisions)</a:t>
            </a:r>
          </a:p>
          <a:p>
            <a:pPr marL="858838" indent="-525463">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Assessment team confidentiality secured via NDAs</a:t>
            </a:r>
          </a:p>
        </p:txBody>
      </p:sp>
    </p:spTree>
    <p:extLst>
      <p:ext uri="{BB962C8B-B14F-4D97-AF65-F5344CB8AC3E}">
        <p14:creationId xmlns:p14="http://schemas.microsoft.com/office/powerpoint/2010/main" val="206642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6492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objectives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3585597"/>
          </a:xfrm>
          <a:prstGeom prst="rect">
            <a:avLst/>
          </a:prstGeom>
          <a:noFill/>
        </p:spPr>
        <p:txBody>
          <a:bodyPr wrap="square" rtlCol="0">
            <a:spAutoFit/>
          </a:bodyPr>
          <a:lstStyle/>
          <a:p>
            <a:pPr marL="512763" indent="-457200">
              <a:spcAft>
                <a:spcPts val="1800"/>
              </a:spcAft>
            </a:pPr>
            <a:r>
              <a:rPr lang="en-US" sz="2800" dirty="0">
                <a:latin typeface="Arial" panose="020B0604020202020204" pitchFamily="34" charset="0"/>
                <a:cs typeface="Arial" panose="020B0604020202020204" pitchFamily="34" charset="0"/>
              </a:rPr>
              <a:t>The specific objectives for this CMMC assessment are: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First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Second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Third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Fourth objective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Nth objective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8886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C95900-B97A-4699-B801-0F7622F9EC33}"/>
              </a:ext>
            </a:extLst>
          </p:cNvPr>
          <p:cNvSpPr/>
          <p:nvPr/>
        </p:nvSpPr>
        <p:spPr>
          <a:xfrm rot="20316929">
            <a:off x="1257174" y="1997839"/>
            <a:ext cx="9677650" cy="2862322"/>
          </a:xfrm>
          <a:prstGeom prst="rect">
            <a:avLst/>
          </a:prstGeom>
          <a:noFill/>
        </p:spPr>
        <p:txBody>
          <a:bodyPr wrap="none" lIns="91440" tIns="45720" rIns="91440" bIns="45720">
            <a:spAutoFit/>
          </a:bodyPr>
          <a:lstStyle/>
          <a:p>
            <a:pPr algn="ctr"/>
            <a:r>
              <a:rPr lang="en-US" sz="18000" b="1" cap="none" spc="0" dirty="0">
                <a:ln w="6600">
                  <a:solidFill>
                    <a:schemeClr val="accent2"/>
                  </a:solidFill>
                  <a:prstDash val="solid"/>
                </a:ln>
                <a:solidFill>
                  <a:srgbClr val="FFFFFF"/>
                </a:solidFill>
                <a:effectLst>
                  <a:outerShdw dist="38100" dir="2700000" algn="tl" rotWithShape="0">
                    <a:schemeClr val="accent2"/>
                  </a:outerShdw>
                </a:effectLst>
              </a:rPr>
              <a:t>Example</a:t>
            </a:r>
          </a:p>
        </p:txBody>
      </p:sp>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4164923"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objectives</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4031873"/>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The specific objectives for this CMMC assessment are:</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process and controls strengths and weaknesses as evaluated against CMMC practices</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cybersecurity risks and vulnerabilities</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Identify opportunities for improvement to the organization’s cybersecurity implementation</a:t>
            </a:r>
          </a:p>
          <a:p>
            <a:pPr marL="858838"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Characterize the organization’s CMMC maturity level (target is Level 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10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CEE2BA-70B8-4E50-8D49-40B85CC73EDD}"/>
              </a:ext>
            </a:extLst>
          </p:cNvPr>
          <p:cNvSpPr txBox="1"/>
          <p:nvPr/>
        </p:nvSpPr>
        <p:spPr>
          <a:xfrm>
            <a:off x="1447961" y="580106"/>
            <a:ext cx="5981125" cy="523220"/>
          </a:xfrm>
          <a:prstGeom prst="rect">
            <a:avLst/>
          </a:prstGeom>
          <a:noFill/>
        </p:spPr>
        <p:txBody>
          <a:bodyPr wrap="none" rtlCol="0">
            <a:spAutoFit/>
          </a:bodyPr>
          <a:lstStyle/>
          <a:p>
            <a:r>
              <a:rPr lang="en-US" sz="2800" b="1" dirty="0">
                <a:solidFill>
                  <a:srgbClr val="0000FF"/>
                </a:solidFill>
                <a:latin typeface="Arial" panose="020B0604020202020204" pitchFamily="34" charset="0"/>
                <a:cs typeface="Arial" panose="020B0604020202020204" pitchFamily="34" charset="0"/>
              </a:rPr>
              <a:t>Assessment organizational scope</a:t>
            </a:r>
          </a:p>
        </p:txBody>
      </p:sp>
      <p:sp>
        <p:nvSpPr>
          <p:cNvPr id="6" name="TextBox 5">
            <a:extLst>
              <a:ext uri="{FF2B5EF4-FFF2-40B4-BE49-F238E27FC236}">
                <a16:creationId xmlns:a16="http://schemas.microsoft.com/office/drawing/2014/main" id="{B7D27FBE-170B-446C-8508-01C613FDE70D}"/>
              </a:ext>
            </a:extLst>
          </p:cNvPr>
          <p:cNvSpPr txBox="1"/>
          <p:nvPr/>
        </p:nvSpPr>
        <p:spPr>
          <a:xfrm>
            <a:off x="1447961" y="1658618"/>
            <a:ext cx="9324116" cy="3954929"/>
          </a:xfrm>
          <a:prstGeom prst="rect">
            <a:avLst/>
          </a:prstGeom>
          <a:noFill/>
        </p:spPr>
        <p:txBody>
          <a:bodyPr wrap="square" rtlCol="0">
            <a:spAutoFit/>
          </a:bodyPr>
          <a:lstStyle/>
          <a:p>
            <a:pPr>
              <a:spcAft>
                <a:spcPts val="1800"/>
              </a:spcAft>
            </a:pPr>
            <a:r>
              <a:rPr lang="en-US" sz="2800" dirty="0">
                <a:latin typeface="Arial" panose="020B0604020202020204" pitchFamily="34" charset="0"/>
                <a:cs typeface="Arial" panose="020B0604020202020204" pitchFamily="34" charset="0"/>
              </a:rPr>
              <a:t>This assessment will focus on cybersecurity that is implemented by:</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a:p>
            <a:pPr marL="803275" indent="-457200">
              <a:spcAft>
                <a:spcPts val="1800"/>
              </a:spcAft>
              <a:buClr>
                <a:srgbClr val="0000FF"/>
              </a:buClr>
              <a:buSzPct val="80000"/>
              <a:buFont typeface="Wingdings" panose="05000000000000000000" pitchFamily="2" charset="2"/>
              <a:buChar char="q"/>
            </a:pPr>
            <a:r>
              <a:rPr lang="en-US" sz="2400" dirty="0">
                <a:latin typeface="Arial" panose="020B0604020202020204" pitchFamily="34" charset="0"/>
                <a:cs typeface="Arial" panose="020B0604020202020204" pitchFamily="34" charset="0"/>
              </a:rPr>
              <a:t>Name of team/function or unit</a:t>
            </a:r>
          </a:p>
        </p:txBody>
      </p:sp>
    </p:spTree>
    <p:extLst>
      <p:ext uri="{BB962C8B-B14F-4D97-AF65-F5344CB8AC3E}">
        <p14:creationId xmlns:p14="http://schemas.microsoft.com/office/powerpoint/2010/main" val="3991100270"/>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1182</TotalTime>
  <Words>1329</Words>
  <Application>Microsoft Office PowerPoint</Application>
  <PresentationFormat>Widescreen</PresentationFormat>
  <Paragraphs>167</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Univers</vt:lpstr>
      <vt:lpstr>Wingdings</vt:lpstr>
      <vt:lpstr>GradientVTI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61</cp:revision>
  <dcterms:created xsi:type="dcterms:W3CDTF">2020-06-25T15:59:15Z</dcterms:created>
  <dcterms:modified xsi:type="dcterms:W3CDTF">2020-07-03T16:45:07Z</dcterms:modified>
</cp:coreProperties>
</file>