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F39B8-90D1-4390-853A-CAE194A7EA53}" v="64" dt="2020-07-02T19:02:57.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698"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37F39B8-90D1-4390-853A-CAE194A7EA53}"/>
    <pc:docChg chg="modSld">
      <pc:chgData name="" userId="" providerId="" clId="Web-{437F39B8-90D1-4390-853A-CAE194A7EA53}" dt="2020-07-02T19:02:57.088" v="59" actId="1076"/>
      <pc:docMkLst>
        <pc:docMk/>
      </pc:docMkLst>
      <pc:sldChg chg="modSp">
        <pc:chgData name="" userId="" providerId="" clId="Web-{437F39B8-90D1-4390-853A-CAE194A7EA53}" dt="2020-07-02T18:56:07.786" v="5" actId="14100"/>
        <pc:sldMkLst>
          <pc:docMk/>
          <pc:sldMk cId="0" sldId="256"/>
        </pc:sldMkLst>
        <pc:spChg chg="mod">
          <ac:chgData name="" userId="" providerId="" clId="Web-{437F39B8-90D1-4390-853A-CAE194A7EA53}" dt="2020-07-02T18:56:02.770" v="4" actId="1076"/>
          <ac:spMkLst>
            <pc:docMk/>
            <pc:sldMk cId="0" sldId="256"/>
            <ac:spMk id="44" creationId="{00000000-0000-0000-0000-000000000000}"/>
          </ac:spMkLst>
        </pc:spChg>
        <pc:spChg chg="mod">
          <ac:chgData name="" userId="" providerId="" clId="Web-{437F39B8-90D1-4390-853A-CAE194A7EA53}" dt="2020-07-02T18:56:07.786" v="5" actId="14100"/>
          <ac:spMkLst>
            <pc:docMk/>
            <pc:sldMk cId="0" sldId="256"/>
            <ac:spMk id="45" creationId="{00000000-0000-0000-0000-000000000000}"/>
          </ac:spMkLst>
        </pc:spChg>
      </pc:sldChg>
      <pc:sldChg chg="modSp">
        <pc:chgData name="" userId="" providerId="" clId="Web-{437F39B8-90D1-4390-853A-CAE194A7EA53}" dt="2020-07-02T19:02:57.088" v="59" actId="1076"/>
        <pc:sldMkLst>
          <pc:docMk/>
          <pc:sldMk cId="0" sldId="258"/>
        </pc:sldMkLst>
        <pc:spChg chg="mod">
          <ac:chgData name="" userId="" providerId="" clId="Web-{437F39B8-90D1-4390-853A-CAE194A7EA53}" dt="2020-07-02T18:58:19.215" v="12" actId="20577"/>
          <ac:spMkLst>
            <pc:docMk/>
            <pc:sldMk cId="0" sldId="258"/>
            <ac:spMk id="56" creationId="{00000000-0000-0000-0000-000000000000}"/>
          </ac:spMkLst>
        </pc:spChg>
        <pc:spChg chg="mod">
          <ac:chgData name="" userId="" providerId="" clId="Web-{437F39B8-90D1-4390-853A-CAE194A7EA53}" dt="2020-07-02T19:01:50.085" v="56" actId="14100"/>
          <ac:spMkLst>
            <pc:docMk/>
            <pc:sldMk cId="0" sldId="258"/>
            <ac:spMk id="59" creationId="{00000000-0000-0000-0000-000000000000}"/>
          </ac:spMkLst>
        </pc:spChg>
        <pc:spChg chg="mod">
          <ac:chgData name="" userId="" providerId="" clId="Web-{437F39B8-90D1-4390-853A-CAE194A7EA53}" dt="2020-07-02T19:02:06.055" v="58" actId="1076"/>
          <ac:spMkLst>
            <pc:docMk/>
            <pc:sldMk cId="0" sldId="258"/>
            <ac:spMk id="60" creationId="{00000000-0000-0000-0000-000000000000}"/>
          </ac:spMkLst>
        </pc:spChg>
        <pc:spChg chg="mod">
          <ac:chgData name="" userId="" providerId="" clId="Web-{437F39B8-90D1-4390-853A-CAE194A7EA53}" dt="2020-07-02T18:59:47.501" v="32" actId="20577"/>
          <ac:spMkLst>
            <pc:docMk/>
            <pc:sldMk cId="0" sldId="258"/>
            <ac:spMk id="62" creationId="{00000000-0000-0000-0000-000000000000}"/>
          </ac:spMkLst>
        </pc:spChg>
        <pc:grpChg chg="mod">
          <ac:chgData name="" userId="" providerId="" clId="Web-{437F39B8-90D1-4390-853A-CAE194A7EA53}" dt="2020-07-02T19:02:57.088" v="59" actId="1076"/>
          <ac:grpSpMkLst>
            <pc:docMk/>
            <pc:sldMk cId="0" sldId="258"/>
            <ac:grpSpMk id="65"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67" name="Google Shape;16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80" name="Google Shape;18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Instructor Notes</a:t>
            </a:r>
            <a:endParaRPr/>
          </a:p>
          <a:p>
            <a:pPr marL="0" lvl="0" indent="0" algn="l" rtl="0">
              <a:spcBef>
                <a:spcPts val="0"/>
              </a:spcBef>
              <a:spcAft>
                <a:spcPts val="0"/>
              </a:spcAft>
              <a:buNone/>
            </a:pPr>
            <a:r>
              <a:rPr lang="en-US" b="0"/>
              <a:t>The Assessment Lead is responsible for the following: </a:t>
            </a:r>
            <a:endParaRPr/>
          </a:p>
          <a:p>
            <a:pPr marL="171450" marR="0" lvl="0" indent="-171450" algn="l" rtl="0">
              <a:lnSpc>
                <a:spcPct val="100000"/>
              </a:lnSpc>
              <a:spcBef>
                <a:spcPts val="0"/>
              </a:spcBef>
              <a:spcAft>
                <a:spcPts val="0"/>
              </a:spcAft>
              <a:buClr>
                <a:schemeClr val="dk1"/>
              </a:buClr>
              <a:buSzPts val="1200"/>
              <a:buFont typeface="Arial"/>
              <a:buChar char="•"/>
            </a:pPr>
            <a:r>
              <a:rPr lang="en-US"/>
              <a:t>Serve as the primary interface with the customer for assessment scope definition, other issues</a:t>
            </a:r>
            <a:endParaRPr/>
          </a:p>
          <a:p>
            <a:pPr marL="171450" lvl="0" indent="-171450" algn="l" rtl="0">
              <a:spcBef>
                <a:spcPts val="0"/>
              </a:spcBef>
              <a:spcAft>
                <a:spcPts val="0"/>
              </a:spcAft>
              <a:buClr>
                <a:schemeClr val="dk1"/>
              </a:buClr>
              <a:buSzPts val="1200"/>
              <a:buFont typeface="Arial"/>
              <a:buChar char="•"/>
            </a:pPr>
            <a:r>
              <a:rPr lang="en-US"/>
              <a:t>Develop trust within the team and with the customer POC and Sponsor.</a:t>
            </a:r>
            <a:endParaRPr/>
          </a:p>
          <a:p>
            <a:pPr marL="171450" lvl="0" indent="-171450" algn="l" rtl="0">
              <a:spcBef>
                <a:spcPts val="0"/>
              </a:spcBef>
              <a:spcAft>
                <a:spcPts val="0"/>
              </a:spcAft>
              <a:buClr>
                <a:schemeClr val="dk1"/>
              </a:buClr>
              <a:buSzPts val="1200"/>
              <a:buFont typeface="Arial"/>
              <a:buChar char="•"/>
            </a:pPr>
            <a:r>
              <a:rPr lang="en-US"/>
              <a:t>Manage group dynamics</a:t>
            </a:r>
            <a:endParaRPr/>
          </a:p>
          <a:p>
            <a:pPr marL="171450" lvl="0" indent="-171450" algn="l" rtl="0">
              <a:spcBef>
                <a:spcPts val="0"/>
              </a:spcBef>
              <a:spcAft>
                <a:spcPts val="0"/>
              </a:spcAft>
              <a:buClr>
                <a:schemeClr val="dk1"/>
              </a:buClr>
              <a:buSzPts val="1200"/>
              <a:buFont typeface="Arial"/>
              <a:buChar char="•"/>
            </a:pPr>
            <a:r>
              <a:rPr lang="en-US"/>
              <a:t>Support the team in handling problems</a:t>
            </a:r>
            <a:endParaRPr/>
          </a:p>
          <a:p>
            <a:pPr marL="171450" lvl="0" indent="-171450" algn="l" rtl="0">
              <a:spcBef>
                <a:spcPts val="0"/>
              </a:spcBef>
              <a:spcAft>
                <a:spcPts val="0"/>
              </a:spcAft>
              <a:buClr>
                <a:schemeClr val="dk1"/>
              </a:buClr>
              <a:buSzPts val="1200"/>
              <a:buFont typeface="Arial"/>
              <a:buChar char="•"/>
            </a:pPr>
            <a:r>
              <a:rPr lang="en-US"/>
              <a:t>Assign roles, responsibilities, tasks</a:t>
            </a:r>
            <a:endParaRPr/>
          </a:p>
          <a:p>
            <a:pPr marL="171450" lvl="0" indent="-171450" algn="l" rtl="0">
              <a:spcBef>
                <a:spcPts val="0"/>
              </a:spcBef>
              <a:spcAft>
                <a:spcPts val="0"/>
              </a:spcAft>
              <a:buClr>
                <a:schemeClr val="dk1"/>
              </a:buClr>
              <a:buSzPts val="1200"/>
              <a:buFont typeface="Arial"/>
              <a:buChar char="•"/>
            </a:pPr>
            <a:r>
              <a:rPr lang="en-US"/>
              <a:t>Plan, schedule, estimate resources</a:t>
            </a:r>
            <a:endParaRPr/>
          </a:p>
          <a:p>
            <a:pPr marL="171450" lvl="0" indent="-171450" algn="l" rtl="0">
              <a:spcBef>
                <a:spcPts val="0"/>
              </a:spcBef>
              <a:spcAft>
                <a:spcPts val="0"/>
              </a:spcAft>
              <a:buClr>
                <a:schemeClr val="dk1"/>
              </a:buClr>
              <a:buSzPts val="1200"/>
              <a:buFont typeface="Arial"/>
              <a:buChar char="•"/>
            </a:pPr>
            <a:r>
              <a:rPr lang="en-US"/>
              <a:t>Explain confidentiality requirements</a:t>
            </a:r>
            <a:endParaRPr/>
          </a:p>
          <a:p>
            <a:pPr marL="171450" lvl="0" indent="-171450" algn="l" rtl="0">
              <a:spcBef>
                <a:spcPts val="0"/>
              </a:spcBef>
              <a:spcAft>
                <a:spcPts val="0"/>
              </a:spcAft>
              <a:buClr>
                <a:schemeClr val="dk1"/>
              </a:buClr>
              <a:buSzPts val="1200"/>
              <a:buFont typeface="Arial"/>
              <a:buChar char="•"/>
            </a:pPr>
            <a:r>
              <a:rPr lang="en-US"/>
              <a:t>Assist in establishing ground rules</a:t>
            </a:r>
            <a:endParaRPr/>
          </a:p>
          <a:p>
            <a:pPr marL="171450" lvl="0" indent="-171450" algn="l" rtl="0">
              <a:spcBef>
                <a:spcPts val="0"/>
              </a:spcBef>
              <a:spcAft>
                <a:spcPts val="0"/>
              </a:spcAft>
              <a:buClr>
                <a:schemeClr val="dk1"/>
              </a:buClr>
              <a:buSzPts val="1200"/>
              <a:buFont typeface="Arial"/>
              <a:buChar char="•"/>
            </a:pPr>
            <a:r>
              <a:rPr lang="en-US"/>
              <a:t>Provide team focus and be prepared to rearrange, augment, and reformulate the assignments for team members.</a:t>
            </a:r>
            <a:endParaRPr/>
          </a:p>
          <a:p>
            <a:pPr marL="0" lvl="0" indent="0" algn="l" rtl="0">
              <a:spcBef>
                <a:spcPts val="0"/>
              </a:spcBef>
              <a:spcAft>
                <a:spcPts val="0"/>
              </a:spcAft>
              <a:buNone/>
            </a:pPr>
            <a:endParaRPr/>
          </a:p>
        </p:txBody>
      </p:sp>
      <p:sp>
        <p:nvSpPr>
          <p:cNvPr id="187" name="Google Shape;18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13</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team members will be from the C3PAO OSC and will round out the team by providing expertise in specific domains.  The Assessment Lead will insure that someone on the team has expertise in all of the domains being assessed.</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The main task of team members is to assess the practices in the assigned domains.  During the assessment, please remember that assessors </a:t>
            </a:r>
            <a:r>
              <a:rPr lang="en-US" sz="1200"/>
              <a:t>should not make any recommendations or constructive changes to the OSC in terms of how they should be meeting the criteria for the practices.  Their role is to determine if the OSC has satisfied the practice.</a:t>
            </a:r>
            <a:endParaRPr/>
          </a:p>
          <a:p>
            <a:pPr marL="0" marR="0" lvl="0" indent="0" algn="l" rtl="0">
              <a:lnSpc>
                <a:spcPct val="100000"/>
              </a:lnSpc>
              <a:spcBef>
                <a:spcPts val="0"/>
              </a:spcBef>
              <a:spcAft>
                <a:spcPts val="0"/>
              </a:spcAft>
              <a:buClr>
                <a:schemeClr val="dk1"/>
              </a:buClr>
              <a:buSzPts val="1200"/>
              <a:buFont typeface="Calibri"/>
              <a:buNone/>
            </a:pPr>
            <a:endParaRPr sz="1200"/>
          </a:p>
          <a:p>
            <a:pPr marL="0" lvl="0" indent="0" algn="l" rtl="0">
              <a:spcBef>
                <a:spcPts val="0"/>
              </a:spcBef>
              <a:spcAft>
                <a:spcPts val="0"/>
              </a:spcAft>
              <a:buNone/>
            </a:pPr>
            <a:endParaRPr/>
          </a:p>
        </p:txBody>
      </p:sp>
      <p:sp>
        <p:nvSpPr>
          <p:cNvPr id="196" name="Google Shape;19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14</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POC is the main coordinator for the OSC. </a:t>
            </a:r>
            <a:endParaRPr/>
          </a:p>
          <a:p>
            <a:pPr marL="0" lvl="0" indent="0" algn="l" rtl="0">
              <a:spcBef>
                <a:spcPts val="0"/>
              </a:spcBef>
              <a:spcAft>
                <a:spcPts val="0"/>
              </a:spcAft>
              <a:buNone/>
            </a:pPr>
            <a:endParaRPr/>
          </a:p>
          <a:p>
            <a:pPr marL="0" lvl="0" indent="0" algn="l" rtl="0">
              <a:spcBef>
                <a:spcPts val="0"/>
              </a:spcBef>
              <a:spcAft>
                <a:spcPts val="0"/>
              </a:spcAft>
              <a:buNone/>
            </a:pPr>
            <a:r>
              <a:rPr lang="en-US"/>
              <a:t>Review the points on the slide.</a:t>
            </a:r>
            <a:endParaRPr/>
          </a:p>
          <a:p>
            <a:pPr marL="0" lvl="0" indent="0" algn="l" rtl="0">
              <a:spcBef>
                <a:spcPts val="0"/>
              </a:spcBef>
              <a:spcAft>
                <a:spcPts val="0"/>
              </a:spcAft>
              <a:buNone/>
            </a:pPr>
            <a:endParaRPr/>
          </a:p>
          <a:p>
            <a:pPr marL="0" lvl="0" indent="0" algn="l" rtl="0">
              <a:spcBef>
                <a:spcPts val="0"/>
              </a:spcBef>
              <a:spcAft>
                <a:spcPts val="0"/>
              </a:spcAft>
              <a:buNone/>
            </a:pPr>
            <a:r>
              <a:rPr lang="en-US"/>
              <a:t>Mention that if the POC is different than the sponsor, the POC should make sure that both the sponsor and CISO are aware of the assessment and can attend the opening Kick-Off meeting (the first activity when the team is on-site) and the final Out-Brief meeting (the meeting that summarizes the on-site activities and findings). </a:t>
            </a:r>
            <a:endParaRPr/>
          </a:p>
        </p:txBody>
      </p:sp>
      <p:sp>
        <p:nvSpPr>
          <p:cNvPr id="205" name="Google Shape;20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15</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POC is the main coordinator for the OSC. </a:t>
            </a:r>
            <a:endParaRPr/>
          </a:p>
          <a:p>
            <a:pPr marL="0" lvl="0" indent="0" algn="l" rtl="0">
              <a:spcBef>
                <a:spcPts val="0"/>
              </a:spcBef>
              <a:spcAft>
                <a:spcPts val="0"/>
              </a:spcAft>
              <a:buNone/>
            </a:pPr>
            <a:endParaRPr/>
          </a:p>
          <a:p>
            <a:pPr marL="0" lvl="0" indent="0" algn="l" rtl="0">
              <a:spcBef>
                <a:spcPts val="0"/>
              </a:spcBef>
              <a:spcAft>
                <a:spcPts val="0"/>
              </a:spcAft>
              <a:buNone/>
            </a:pPr>
            <a:r>
              <a:rPr lang="en-US"/>
              <a:t>Review the points on the slide.</a:t>
            </a:r>
            <a:endParaRPr/>
          </a:p>
          <a:p>
            <a:pPr marL="0" lvl="0" indent="0" algn="l" rtl="0">
              <a:spcBef>
                <a:spcPts val="0"/>
              </a:spcBef>
              <a:spcAft>
                <a:spcPts val="0"/>
              </a:spcAft>
              <a:buNone/>
            </a:pPr>
            <a:endParaRPr/>
          </a:p>
          <a:p>
            <a:pPr marL="0" lvl="0" indent="0" algn="l" rtl="0">
              <a:spcBef>
                <a:spcPts val="0"/>
              </a:spcBef>
              <a:spcAft>
                <a:spcPts val="0"/>
              </a:spcAft>
              <a:buNone/>
            </a:pPr>
            <a:r>
              <a:rPr lang="en-US"/>
              <a:t>Mention that if the POC is different than the sponsor, the POC should make sure that both the sponsor and CISO are aware of the assessment and can attend the opening Kick-Off meeting (the first activity when the team is on-site) and the final Out-Brief meeting (the meeting that summarizes the on-site activities and findings). </a:t>
            </a:r>
            <a:endParaRPr/>
          </a:p>
        </p:txBody>
      </p:sp>
      <p:sp>
        <p:nvSpPr>
          <p:cNvPr id="212" name="Google Shape;21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16</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There are 4 main activities when you are on-site</a:t>
            </a:r>
            <a:endParaRPr/>
          </a:p>
          <a:p>
            <a:pPr marL="171450" lvl="0" indent="-171450" algn="l" rtl="0">
              <a:spcBef>
                <a:spcPts val="0"/>
              </a:spcBef>
              <a:spcAft>
                <a:spcPts val="0"/>
              </a:spcAft>
              <a:buClr>
                <a:schemeClr val="dk1"/>
              </a:buClr>
              <a:buSzPts val="1200"/>
              <a:buFont typeface="Arial"/>
              <a:buChar char="•"/>
            </a:pPr>
            <a:r>
              <a:rPr lang="en-US"/>
              <a:t>Kick-off meeting</a:t>
            </a:r>
            <a:endParaRPr/>
          </a:p>
          <a:p>
            <a:pPr marL="171450" lvl="0" indent="-171450" algn="l" rtl="0">
              <a:spcBef>
                <a:spcPts val="0"/>
              </a:spcBef>
              <a:spcAft>
                <a:spcPts val="0"/>
              </a:spcAft>
              <a:buClr>
                <a:schemeClr val="dk1"/>
              </a:buClr>
              <a:buSzPts val="1200"/>
              <a:buFont typeface="Arial"/>
              <a:buChar char="•"/>
            </a:pPr>
            <a:r>
              <a:rPr lang="en-US"/>
              <a:t>Assess practices</a:t>
            </a:r>
            <a:endParaRPr/>
          </a:p>
          <a:p>
            <a:pPr marL="171450" lvl="0" indent="-171450" algn="l" rtl="0">
              <a:spcBef>
                <a:spcPts val="0"/>
              </a:spcBef>
              <a:spcAft>
                <a:spcPts val="0"/>
              </a:spcAft>
              <a:buClr>
                <a:schemeClr val="dk1"/>
              </a:buClr>
              <a:buSzPts val="1200"/>
              <a:buFont typeface="Arial"/>
              <a:buChar char="•"/>
            </a:pPr>
            <a:r>
              <a:rPr lang="en-US"/>
              <a:t>End of Day Review</a:t>
            </a:r>
            <a:endParaRPr/>
          </a:p>
          <a:p>
            <a:pPr marL="628650" lvl="1" indent="-171450" algn="l" rtl="0">
              <a:spcBef>
                <a:spcPts val="0"/>
              </a:spcBef>
              <a:spcAft>
                <a:spcPts val="0"/>
              </a:spcAft>
              <a:buClr>
                <a:schemeClr val="dk1"/>
              </a:buClr>
              <a:buSzPts val="1200"/>
              <a:buFont typeface="Arial"/>
              <a:buChar char="•"/>
            </a:pPr>
            <a:r>
              <a:rPr lang="en-US"/>
              <a:t>Assessment Team</a:t>
            </a:r>
            <a:endParaRPr/>
          </a:p>
          <a:p>
            <a:pPr marL="628650" lvl="1" indent="-171450" algn="l" rtl="0">
              <a:spcBef>
                <a:spcPts val="0"/>
              </a:spcBef>
              <a:spcAft>
                <a:spcPts val="0"/>
              </a:spcAft>
              <a:buClr>
                <a:schemeClr val="dk1"/>
              </a:buClr>
              <a:buSzPts val="1200"/>
              <a:buFont typeface="Arial"/>
              <a:buChar char="•"/>
            </a:pPr>
            <a:r>
              <a:rPr lang="en-US"/>
              <a:t>OSC</a:t>
            </a:r>
            <a:endParaRPr/>
          </a:p>
          <a:p>
            <a:pPr marL="171450" lvl="0" indent="-171450" algn="l" rtl="0">
              <a:spcBef>
                <a:spcPts val="0"/>
              </a:spcBef>
              <a:spcAft>
                <a:spcPts val="0"/>
              </a:spcAft>
              <a:buClr>
                <a:schemeClr val="dk1"/>
              </a:buClr>
              <a:buSzPts val="1200"/>
              <a:buFont typeface="Arial"/>
              <a:buChar char="•"/>
            </a:pPr>
            <a:r>
              <a:rPr lang="en-US"/>
              <a:t>Out-Brief Meeting</a:t>
            </a:r>
            <a:endParaRPr/>
          </a:p>
          <a:p>
            <a:pPr marL="628650" lvl="1" indent="-9525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r>
              <a:rPr lang="en-US"/>
              <a:t>As you become experienced doing CMMC assessments, much of the information will be boilerplate and you will only have to supplement with the information specific to the OSC.</a:t>
            </a:r>
            <a:endParaRPr/>
          </a:p>
          <a:p>
            <a:pPr marL="0" lvl="0" indent="0" algn="l" rtl="0">
              <a:spcBef>
                <a:spcPts val="0"/>
              </a:spcBef>
              <a:spcAft>
                <a:spcPts val="0"/>
              </a:spcAft>
              <a:buNone/>
            </a:pPr>
            <a:endParaRPr/>
          </a:p>
        </p:txBody>
      </p:sp>
      <p:sp>
        <p:nvSpPr>
          <p:cNvPr id="219" name="Google Shape;21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POC is the main coordinator for the OSC. </a:t>
            </a:r>
            <a:endParaRPr/>
          </a:p>
          <a:p>
            <a:pPr marL="0" lvl="0" indent="0" algn="l" rtl="0">
              <a:spcBef>
                <a:spcPts val="0"/>
              </a:spcBef>
              <a:spcAft>
                <a:spcPts val="0"/>
              </a:spcAft>
              <a:buNone/>
            </a:pPr>
            <a:endParaRPr/>
          </a:p>
          <a:p>
            <a:pPr marL="0" lvl="0" indent="0" algn="l" rtl="0">
              <a:spcBef>
                <a:spcPts val="0"/>
              </a:spcBef>
              <a:spcAft>
                <a:spcPts val="0"/>
              </a:spcAft>
              <a:buNone/>
            </a:pPr>
            <a:r>
              <a:rPr lang="en-US"/>
              <a:t>Review the points on the slide.</a:t>
            </a:r>
            <a:endParaRPr/>
          </a:p>
          <a:p>
            <a:pPr marL="0" lvl="0" indent="0" algn="l" rtl="0">
              <a:spcBef>
                <a:spcPts val="0"/>
              </a:spcBef>
              <a:spcAft>
                <a:spcPts val="0"/>
              </a:spcAft>
              <a:buNone/>
            </a:pPr>
            <a:endParaRPr/>
          </a:p>
          <a:p>
            <a:pPr marL="0" lvl="0" indent="0" algn="l" rtl="0">
              <a:spcBef>
                <a:spcPts val="0"/>
              </a:spcBef>
              <a:spcAft>
                <a:spcPts val="0"/>
              </a:spcAft>
              <a:buNone/>
            </a:pPr>
            <a:r>
              <a:rPr lang="en-US"/>
              <a:t>Mention that if the POC is different than the sponsor, the POC should make sure that both the sponsor and CISO are aware of the assessment and can attend the opening Kick-Off meeting (the first activity when the team is on-site) and the final Out-Brief meeting (the meeting that summarizes the on-site activities and findings). </a:t>
            </a:r>
            <a:endParaRPr/>
          </a:p>
        </p:txBody>
      </p:sp>
      <p:sp>
        <p:nvSpPr>
          <p:cNvPr id="232" name="Google Shape;23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18</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Each day prior to the out-brief, the assessment team will conduct an end of day consolidation meeting </a:t>
            </a:r>
            <a:r>
              <a:rPr lang="en-US" sz="1200" b="0" i="0" u="none" strike="noStrike">
                <a:solidFill>
                  <a:schemeClr val="dk1"/>
                </a:solidFill>
                <a:latin typeface="Calibri"/>
                <a:ea typeface="Calibri"/>
                <a:cs typeface="Calibri"/>
                <a:sym typeface="Calibri"/>
              </a:rPr>
              <a:t>to discuss the progress of the day, any practices that are incomplete or non-compliant, the plans for the next day, any practices remaining to be assessed, and any issues or roadblocks that may have arisen. The End of Day meeting should identify any follow-up questions that need to be asked the next day.</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This meeting will be followed by an End of Day meeting with the OSC in which the same topics will be discussed but summarized for their level. </a:t>
            </a:r>
            <a:endParaRPr/>
          </a:p>
        </p:txBody>
      </p:sp>
      <p:sp>
        <p:nvSpPr>
          <p:cNvPr id="246" name="Google Shape;24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Instructor Notes</a:t>
            </a:r>
            <a:endParaRPr/>
          </a:p>
          <a:p>
            <a:pPr marL="0" marR="0" lvl="0" indent="0" algn="l" rtl="0">
              <a:lnSpc>
                <a:spcPct val="100000"/>
              </a:lnSpc>
              <a:spcBef>
                <a:spcPts val="0"/>
              </a:spcBef>
              <a:spcAft>
                <a:spcPts val="0"/>
              </a:spcAft>
              <a:buClr>
                <a:schemeClr val="dk1"/>
              </a:buClr>
              <a:buSzPts val="1200"/>
              <a:buFont typeface="Calibri"/>
              <a:buNone/>
            </a:pPr>
            <a:r>
              <a:rPr lang="en-US"/>
              <a:t>At the end of each day, the Assessment Lead and the team members will meet with the OSC to quickly summarize the information gathered that day. Since the goal of an assessment is to achieve an accurate assessment of the practice, it is important to try to get feedback and confirmation from the OSC that information was captured accurately.</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End of Day meeting should also be used to ask for any additional documents or demonstrations the Assessment Team needs in order to verify whether practices are satisfied or not.</a:t>
            </a:r>
            <a:endParaRPr/>
          </a:p>
          <a:p>
            <a:pPr marL="0" lvl="0" indent="0" algn="l" rtl="0">
              <a:spcBef>
                <a:spcPts val="0"/>
              </a:spcBef>
              <a:spcAft>
                <a:spcPts val="0"/>
              </a:spcAft>
              <a:buNone/>
            </a:pPr>
            <a:endParaRPr b="1"/>
          </a:p>
        </p:txBody>
      </p:sp>
      <p:sp>
        <p:nvSpPr>
          <p:cNvPr id="253" name="Google Shape;25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60" name="Google Shape;26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67" name="Google Shape;26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74" name="Google Shape;274;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81" name="Google Shape;28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3</a:t>
            </a:r>
            <a:endParaRPr dirty="0"/>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53" name="Google Shape;15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535354" y="1398494"/>
            <a:ext cx="11121291" cy="4262721"/>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13774" y="407847"/>
            <a:ext cx="10364451" cy="79342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499037" y="1694330"/>
            <a:ext cx="11121291" cy="4213414"/>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13774" y="1358564"/>
            <a:ext cx="10364452" cy="342410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1"/>
          <p:cNvSpPr txBox="1"/>
          <p:nvPr/>
        </p:nvSpPr>
        <p:spPr>
          <a:xfrm>
            <a:off x="11094021" y="6403980"/>
            <a:ext cx="535273"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400" b="1" i="0" u="none" strike="noStrike" cap="none">
                <a:solidFill>
                  <a:srgbClr val="7F7F7F"/>
                </a:solidFill>
                <a:latin typeface="Arial"/>
                <a:ea typeface="Arial"/>
                <a:cs typeface="Arial"/>
                <a:sym typeface="Arial"/>
              </a:rPr>
              <a:t>‹#›</a:t>
            </a:fld>
            <a:endParaRPr sz="1400" b="1" i="0" u="none" strike="noStrike" cap="none">
              <a:solidFill>
                <a:srgbClr val="7F7F7F"/>
              </a:solidFill>
              <a:latin typeface="Arial"/>
              <a:ea typeface="Arial"/>
              <a:cs typeface="Arial"/>
              <a:sym typeface="Arial"/>
            </a:endParaRPr>
          </a:p>
        </p:txBody>
      </p:sp>
      <p:sp>
        <p:nvSpPr>
          <p:cNvPr id="13" name="Google Shape;13;p1"/>
          <p:cNvSpPr/>
          <p:nvPr/>
        </p:nvSpPr>
        <p:spPr>
          <a:xfrm>
            <a:off x="0" y="6318763"/>
            <a:ext cx="12192000" cy="18288"/>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39"/>
        <p:cNvGrpSpPr/>
        <p:nvPr/>
      </p:nvGrpSpPr>
      <p:grpSpPr>
        <a:xfrm>
          <a:off x="0" y="0"/>
          <a:ext cx="0" cy="0"/>
          <a:chOff x="0" y="0"/>
          <a:chExt cx="0" cy="0"/>
        </a:xfrm>
      </p:grpSpPr>
      <p:sp>
        <p:nvSpPr>
          <p:cNvPr id="40" name="Google Shape;40;p10"/>
          <p:cNvSpPr/>
          <p:nvPr/>
        </p:nvSpPr>
        <p:spPr>
          <a:xfrm>
            <a:off x="0" y="0"/>
            <a:ext cx="12192000"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1" name="Google Shape;41;p10" descr="abstract image"/>
          <p:cNvPicPr preferRelativeResize="0"/>
          <p:nvPr/>
        </p:nvPicPr>
        <p:blipFill rotWithShape="1">
          <a:blip r:embed="rId3">
            <a:alphaModFix/>
          </a:blip>
          <a:srcRect l="20138" r="23069"/>
          <a:stretch/>
        </p:blipFill>
        <p:spPr>
          <a:xfrm>
            <a:off x="8860" y="10"/>
            <a:ext cx="6924201" cy="6857990"/>
          </a:xfrm>
          <a:prstGeom prst="rect">
            <a:avLst/>
          </a:prstGeom>
          <a:noFill/>
          <a:ln>
            <a:noFill/>
          </a:ln>
        </p:spPr>
      </p:pic>
      <p:sp>
        <p:nvSpPr>
          <p:cNvPr id="42" name="Google Shape;42;p10"/>
          <p:cNvSpPr/>
          <p:nvPr/>
        </p:nvSpPr>
        <p:spPr>
          <a:xfrm>
            <a:off x="6933061" y="-2"/>
            <a:ext cx="81313" cy="6858002"/>
          </a:xfrm>
          <a:prstGeom prst="rect">
            <a:avLst/>
          </a:prstGeom>
          <a:gradFill>
            <a:gsLst>
              <a:gs pos="0">
                <a:srgbClr val="BBBBBB"/>
              </a:gs>
              <a:gs pos="7000">
                <a:srgbClr val="8A8A8A"/>
              </a:gs>
              <a:gs pos="15928">
                <a:srgbClr val="B5B5B5"/>
              </a:gs>
              <a:gs pos="44260">
                <a:srgbClr val="D5D5D5"/>
              </a:gs>
              <a:gs pos="50447">
                <a:srgbClr val="E6E6E6"/>
              </a:gs>
              <a:gs pos="60158">
                <a:srgbClr val="D5D5D5"/>
              </a:gs>
              <a:gs pos="84000">
                <a:srgbClr val="B5B5B5"/>
              </a:gs>
              <a:gs pos="93000">
                <a:srgbClr val="8A8A8A"/>
              </a:gs>
              <a:gs pos="100000">
                <a:srgbClr val="BBBBB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3" name="Google Shape;43;p10"/>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44" name="Google Shape;44;p10"/>
          <p:cNvSpPr txBox="1">
            <a:spLocks noGrp="1"/>
          </p:cNvSpPr>
          <p:nvPr>
            <p:ph type="ctrTitle"/>
          </p:nvPr>
        </p:nvSpPr>
        <p:spPr>
          <a:xfrm>
            <a:off x="7294658" y="742282"/>
            <a:ext cx="4359553" cy="273049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Twentieth Century"/>
              <a:buNone/>
            </a:pPr>
            <a:r>
              <a:rPr lang="en-US" sz="4400" b="1"/>
              <a:t>CMMC</a:t>
            </a:r>
            <a:br>
              <a:rPr lang="en-US" sz="4400" b="1"/>
            </a:br>
            <a:r>
              <a:rPr lang="en-US" sz="4400" b="1"/>
              <a:t>PROVISIONAL APPRAISAL TRAINING</a:t>
            </a:r>
            <a:endParaRPr/>
          </a:p>
        </p:txBody>
      </p:sp>
      <p:sp>
        <p:nvSpPr>
          <p:cNvPr id="45" name="Google Shape;45;p10"/>
          <p:cNvSpPr txBox="1">
            <a:spLocks noGrp="1"/>
          </p:cNvSpPr>
          <p:nvPr>
            <p:ph type="subTitle" idx="1"/>
          </p:nvPr>
        </p:nvSpPr>
        <p:spPr>
          <a:xfrm>
            <a:off x="7676707" y="3548983"/>
            <a:ext cx="3487479" cy="1315553"/>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2000"/>
              <a:buNone/>
            </a:pPr>
            <a:r>
              <a:rPr lang="en-US" sz="2000" b="1">
                <a:latin typeface="Twentieth Century"/>
                <a:ea typeface="Twentieth Century"/>
                <a:cs typeface="Twentieth Century"/>
                <a:sym typeface="Twentieth Century"/>
              </a:rPr>
              <a:t>CMMC AB PROVISIONAL  APPRAISAL WORKING 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PRE-ASSESSMENT REVIEW SCENARIO 2</a:t>
            </a:r>
            <a:endParaRPr/>
          </a:p>
        </p:txBody>
      </p:sp>
      <p:sp>
        <p:nvSpPr>
          <p:cNvPr id="170" name="Google Shape;170;p20"/>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OSC REQUESTS PRE-AUDIT CHECK</a:t>
            </a:r>
            <a:endParaRPr dirty="0"/>
          </a:p>
          <a:p>
            <a:pPr marL="230188" lvl="0" indent="-230188" algn="l" rtl="0">
              <a:lnSpc>
                <a:spcPct val="120000"/>
              </a:lnSpc>
              <a:spcBef>
                <a:spcPts val="1000"/>
              </a:spcBef>
              <a:spcAft>
                <a:spcPts val="0"/>
              </a:spcAft>
              <a:buSzPts val="2000"/>
              <a:buFont typeface="Arial"/>
              <a:buChar char="•"/>
            </a:pPr>
            <a:r>
              <a:rPr lang="en-US" dirty="0"/>
              <a:t>C3PAO ASSIGNS LEAD ASSESSOR</a:t>
            </a:r>
            <a:endParaRPr dirty="0"/>
          </a:p>
          <a:p>
            <a:pPr marL="230188" lvl="0" indent="-230188" algn="l" rtl="0">
              <a:lnSpc>
                <a:spcPct val="120000"/>
              </a:lnSpc>
              <a:spcBef>
                <a:spcPts val="1000"/>
              </a:spcBef>
              <a:spcAft>
                <a:spcPts val="0"/>
              </a:spcAft>
              <a:buSzPts val="2000"/>
              <a:buFont typeface="Arial"/>
              <a:buChar char="•"/>
            </a:pPr>
            <a:r>
              <a:rPr lang="en-US" dirty="0"/>
              <a:t>C3PAO/LEAD ASSESSOR COORDINATES WITH OSC TO SCHEDULE</a:t>
            </a:r>
            <a:endParaRPr dirty="0"/>
          </a:p>
          <a:p>
            <a:pPr marL="230188" lvl="0" indent="-230188" algn="l" rtl="0">
              <a:lnSpc>
                <a:spcPct val="120000"/>
              </a:lnSpc>
              <a:spcBef>
                <a:spcPts val="1000"/>
              </a:spcBef>
              <a:spcAft>
                <a:spcPts val="0"/>
              </a:spcAft>
              <a:buSzPts val="2000"/>
              <a:buFont typeface="Arial"/>
              <a:buChar char="•"/>
            </a:pPr>
            <a:r>
              <a:rPr lang="en-US" dirty="0"/>
              <a:t>PRE-AUDIT CONDUCTED</a:t>
            </a:r>
            <a:endParaRPr dirty="0"/>
          </a:p>
          <a:p>
            <a:pPr marL="230188" lvl="0" indent="-230188" algn="l" rtl="0">
              <a:lnSpc>
                <a:spcPct val="120000"/>
              </a:lnSpc>
              <a:spcBef>
                <a:spcPts val="1000"/>
              </a:spcBef>
              <a:spcAft>
                <a:spcPts val="0"/>
              </a:spcAft>
              <a:buSzPts val="2000"/>
              <a:buFont typeface="Arial"/>
              <a:buChar char="•"/>
            </a:pPr>
            <a:r>
              <a:rPr lang="en-US" dirty="0"/>
              <a:t>GO/NO-GO DECISION IS RENDERED</a:t>
            </a:r>
            <a:endParaRPr dirty="0"/>
          </a:p>
          <a:p>
            <a:pPr marL="230188" lvl="0" indent="-230188" algn="l" rtl="0">
              <a:lnSpc>
                <a:spcPct val="120000"/>
              </a:lnSpc>
              <a:spcBef>
                <a:spcPts val="1000"/>
              </a:spcBef>
              <a:spcAft>
                <a:spcPts val="0"/>
              </a:spcAft>
              <a:buSzPts val="2000"/>
              <a:buFont typeface="Arial"/>
              <a:buChar char="•"/>
            </a:pPr>
            <a:r>
              <a:rPr lang="en-US" dirty="0"/>
              <a:t>FEEDS INTO EXECUTION PLANNING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ASSESSMENT PLAN</a:t>
            </a:r>
            <a:endParaRPr/>
          </a:p>
        </p:txBody>
      </p:sp>
      <p:sp>
        <p:nvSpPr>
          <p:cNvPr id="176" name="Google Shape;176;p21"/>
          <p:cNvSpPr txBox="1">
            <a:spLocks noGrp="1"/>
          </p:cNvSpPr>
          <p:nvPr>
            <p:ph type="body" idx="1"/>
          </p:nvPr>
        </p:nvSpPr>
        <p:spPr>
          <a:xfrm>
            <a:off x="535354" y="923366"/>
            <a:ext cx="11121291" cy="5336407"/>
          </a:xfrm>
          <a:prstGeom prst="rect">
            <a:avLst/>
          </a:prstGeom>
          <a:noFill/>
          <a:ln>
            <a:noFill/>
          </a:ln>
        </p:spPr>
        <p:txBody>
          <a:bodyPr spcFirstLastPara="1" wrap="square" lIns="91425" tIns="45700" rIns="91425" bIns="45700" anchor="t" anchorCtr="0">
            <a:noAutofit/>
          </a:bodyPr>
          <a:lstStyle/>
          <a:p>
            <a:pPr marL="230188" lvl="0" indent="-230188" algn="l" rtl="0">
              <a:lnSpc>
                <a:spcPct val="110000"/>
              </a:lnSpc>
              <a:spcBef>
                <a:spcPts val="0"/>
              </a:spcBef>
              <a:spcAft>
                <a:spcPts val="0"/>
              </a:spcAft>
              <a:buSzPts val="1850"/>
              <a:buFont typeface="Arial"/>
              <a:buChar char="•"/>
            </a:pPr>
            <a:r>
              <a:rPr lang="en-US" sz="1850" dirty="0"/>
              <a:t>USING THE ASSESSMENT PLAN TEMPLATE CONTAINS:</a:t>
            </a:r>
            <a:endParaRPr dirty="0"/>
          </a:p>
          <a:p>
            <a:pPr marL="400050" lvl="1" indent="-169863" algn="l" rtl="0">
              <a:lnSpc>
                <a:spcPct val="110000"/>
              </a:lnSpc>
              <a:spcBef>
                <a:spcPts val="500"/>
              </a:spcBef>
              <a:spcAft>
                <a:spcPts val="0"/>
              </a:spcAft>
              <a:buSzPts val="1665"/>
              <a:buChar char="-"/>
            </a:pPr>
            <a:r>
              <a:rPr lang="en-US" sz="1665" dirty="0"/>
              <a:t>OSC DESCRIPTION AND INFORMATION</a:t>
            </a:r>
            <a:endParaRPr dirty="0"/>
          </a:p>
          <a:p>
            <a:pPr marL="400050" lvl="1" indent="-169863" algn="l" rtl="0">
              <a:lnSpc>
                <a:spcPct val="110000"/>
              </a:lnSpc>
              <a:spcBef>
                <a:spcPts val="500"/>
              </a:spcBef>
              <a:spcAft>
                <a:spcPts val="0"/>
              </a:spcAft>
              <a:buSzPts val="1665"/>
              <a:buChar char="-"/>
            </a:pPr>
            <a:r>
              <a:rPr lang="en-US" sz="1665" dirty="0"/>
              <a:t>TARGET CERTIFICATION LEVEL</a:t>
            </a:r>
            <a:endParaRPr dirty="0"/>
          </a:p>
          <a:p>
            <a:pPr marL="400050" lvl="1" indent="-169863" algn="l" rtl="0">
              <a:lnSpc>
                <a:spcPct val="110000"/>
              </a:lnSpc>
              <a:spcBef>
                <a:spcPts val="500"/>
              </a:spcBef>
              <a:spcAft>
                <a:spcPts val="0"/>
              </a:spcAft>
              <a:buSzPts val="1665"/>
              <a:buChar char="-"/>
            </a:pPr>
            <a:r>
              <a:rPr lang="en-US" sz="1665" dirty="0"/>
              <a:t>ASSESSMENT SCOPE AND OBJECTIVES</a:t>
            </a:r>
            <a:endParaRPr dirty="0"/>
          </a:p>
          <a:p>
            <a:pPr marL="400050" lvl="1" indent="-169863" algn="l" rtl="0">
              <a:lnSpc>
                <a:spcPct val="110000"/>
              </a:lnSpc>
              <a:spcBef>
                <a:spcPts val="500"/>
              </a:spcBef>
              <a:spcAft>
                <a:spcPts val="0"/>
              </a:spcAft>
              <a:buSzPts val="1665"/>
              <a:buChar char="-"/>
            </a:pPr>
            <a:r>
              <a:rPr lang="en-US" sz="1665" dirty="0"/>
              <a:t>NAME OF LEAD ASSESSOR</a:t>
            </a:r>
            <a:endParaRPr dirty="0"/>
          </a:p>
          <a:p>
            <a:pPr marL="400050" lvl="1" indent="-169863" algn="l" rtl="0">
              <a:lnSpc>
                <a:spcPct val="110000"/>
              </a:lnSpc>
              <a:spcBef>
                <a:spcPts val="500"/>
              </a:spcBef>
              <a:spcAft>
                <a:spcPts val="0"/>
              </a:spcAft>
              <a:buSzPts val="1665"/>
              <a:buChar char="-"/>
            </a:pPr>
            <a:r>
              <a:rPr lang="en-US" sz="1665" dirty="0"/>
              <a:t>ASSESSMENT TEAM MEMBERS</a:t>
            </a:r>
            <a:endParaRPr dirty="0"/>
          </a:p>
          <a:p>
            <a:pPr marL="400050" lvl="1" indent="-169863" algn="l" rtl="0">
              <a:lnSpc>
                <a:spcPct val="110000"/>
              </a:lnSpc>
              <a:spcBef>
                <a:spcPts val="500"/>
              </a:spcBef>
              <a:spcAft>
                <a:spcPts val="0"/>
              </a:spcAft>
              <a:buSzPts val="1665"/>
              <a:buChar char="-"/>
            </a:pPr>
            <a:r>
              <a:rPr lang="en-US" sz="1665" dirty="0"/>
              <a:t>ASSESSMENT TEAM ROLES AND RESPONSIBILITIES</a:t>
            </a:r>
            <a:endParaRPr dirty="0"/>
          </a:p>
          <a:p>
            <a:pPr marL="400050" lvl="1" indent="-169863" algn="l" rtl="0">
              <a:lnSpc>
                <a:spcPct val="110000"/>
              </a:lnSpc>
              <a:spcBef>
                <a:spcPts val="500"/>
              </a:spcBef>
              <a:spcAft>
                <a:spcPts val="0"/>
              </a:spcAft>
              <a:buSzPts val="1665"/>
              <a:buChar char="-"/>
            </a:pPr>
            <a:r>
              <a:rPr lang="en-US" sz="1665" dirty="0"/>
              <a:t>ASSESSMENT PARTICIPANTS AND ROLES</a:t>
            </a:r>
            <a:endParaRPr dirty="0"/>
          </a:p>
          <a:p>
            <a:pPr marL="400050" lvl="1" indent="-169863" algn="l" rtl="0">
              <a:lnSpc>
                <a:spcPct val="110000"/>
              </a:lnSpc>
              <a:spcBef>
                <a:spcPts val="500"/>
              </a:spcBef>
              <a:spcAft>
                <a:spcPts val="0"/>
              </a:spcAft>
              <a:buSzPts val="1665"/>
              <a:buChar char="-"/>
            </a:pPr>
            <a:r>
              <a:rPr lang="en-US" sz="1665" dirty="0"/>
              <a:t>NEEDED / REQUIRED  EVIDENCE</a:t>
            </a:r>
            <a:endParaRPr dirty="0"/>
          </a:p>
          <a:p>
            <a:pPr marL="400050" lvl="1" indent="-169863" algn="l" rtl="0">
              <a:lnSpc>
                <a:spcPct val="110000"/>
              </a:lnSpc>
              <a:spcBef>
                <a:spcPts val="500"/>
              </a:spcBef>
              <a:spcAft>
                <a:spcPts val="0"/>
              </a:spcAft>
              <a:buSzPts val="1665"/>
              <a:buChar char="-"/>
            </a:pPr>
            <a:r>
              <a:rPr lang="en-US" sz="1665" dirty="0"/>
              <a:t>LOGISTICS, TRAVEL REQUIREMENT, AND NEEDED RESOURCES</a:t>
            </a:r>
            <a:endParaRPr dirty="0"/>
          </a:p>
          <a:p>
            <a:pPr marL="400050" lvl="1" indent="-169863" algn="l" rtl="0">
              <a:lnSpc>
                <a:spcPct val="110000"/>
              </a:lnSpc>
              <a:spcBef>
                <a:spcPts val="500"/>
              </a:spcBef>
              <a:spcAft>
                <a:spcPts val="0"/>
              </a:spcAft>
              <a:buSzPts val="1665"/>
              <a:buChar char="-"/>
            </a:pPr>
            <a:r>
              <a:rPr lang="en-US" sz="1665" dirty="0"/>
              <a:t>RISKS AND CONFLICTS OF INTEREST</a:t>
            </a:r>
            <a:endParaRPr sz="1665" dirty="0">
              <a:solidFill>
                <a:srgbClr val="FF0000"/>
              </a:solidFill>
            </a:endParaRPr>
          </a:p>
          <a:p>
            <a:pPr marL="400050" lvl="1" indent="-169863" algn="l" rtl="0">
              <a:lnSpc>
                <a:spcPct val="110000"/>
              </a:lnSpc>
              <a:spcBef>
                <a:spcPts val="500"/>
              </a:spcBef>
              <a:spcAft>
                <a:spcPts val="0"/>
              </a:spcAft>
              <a:buSzPts val="1665"/>
              <a:buChar char="-"/>
            </a:pPr>
            <a:r>
              <a:rPr lang="en-US" sz="1665" dirty="0"/>
              <a:t>ASSESSMENT CONSTRAINTS</a:t>
            </a:r>
            <a:endParaRPr dirty="0"/>
          </a:p>
          <a:p>
            <a:pPr marL="400050" lvl="1" indent="-169863" algn="l" rtl="0">
              <a:lnSpc>
                <a:spcPct val="110000"/>
              </a:lnSpc>
              <a:spcBef>
                <a:spcPts val="500"/>
              </a:spcBef>
              <a:spcAft>
                <a:spcPts val="0"/>
              </a:spcAft>
              <a:buSzPts val="1665"/>
              <a:buChar char="-"/>
            </a:pPr>
            <a:r>
              <a:rPr lang="en-US" sz="1665" dirty="0"/>
              <a:t>ASSESSMENT SCHEDULE AND DEPENDENCIES</a:t>
            </a:r>
            <a:endParaRPr dirty="0"/>
          </a:p>
          <a:p>
            <a:pPr marL="230188" lvl="0" indent="-230188" algn="l" rtl="0">
              <a:lnSpc>
                <a:spcPct val="110000"/>
              </a:lnSpc>
              <a:spcBef>
                <a:spcPts val="1000"/>
              </a:spcBef>
              <a:spcAft>
                <a:spcPts val="0"/>
              </a:spcAft>
              <a:buSzPts val="1850"/>
              <a:buFont typeface="Arial"/>
              <a:buChar char="•"/>
            </a:pPr>
            <a:r>
              <a:rPr lang="en-US" sz="1850" dirty="0"/>
              <a:t>REVIEW PLAN WITH THE ASSESSMENT POINT-OF-CONTACT AND OSC SPONSOR</a:t>
            </a:r>
            <a:endParaRPr dirty="0"/>
          </a:p>
          <a:p>
            <a:pPr marL="400050" lvl="1" indent="-64135" algn="l" rtl="0">
              <a:lnSpc>
                <a:spcPct val="110000"/>
              </a:lnSpc>
              <a:spcBef>
                <a:spcPts val="500"/>
              </a:spcBef>
              <a:spcAft>
                <a:spcPts val="0"/>
              </a:spcAft>
              <a:buSzPts val="1665"/>
              <a:buNone/>
            </a:pPr>
            <a:endParaRPr sz="166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OSC SCOPE</a:t>
            </a:r>
            <a:endParaRPr/>
          </a:p>
        </p:txBody>
      </p:sp>
      <p:sp>
        <p:nvSpPr>
          <p:cNvPr id="183" name="Google Shape;183;p22"/>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OSC MAY DETERMINE SCOPE DURING SELF-ASSESSMENT</a:t>
            </a:r>
            <a:endParaRPr dirty="0"/>
          </a:p>
          <a:p>
            <a:pPr marL="400050" lvl="1" indent="-169863" algn="l" rtl="0">
              <a:lnSpc>
                <a:spcPct val="120000"/>
              </a:lnSpc>
              <a:spcBef>
                <a:spcPts val="500"/>
              </a:spcBef>
              <a:spcAft>
                <a:spcPts val="0"/>
              </a:spcAft>
              <a:buSzPts val="1800"/>
              <a:buFont typeface="Arial"/>
              <a:buChar char="–"/>
            </a:pPr>
            <a:r>
              <a:rPr lang="en-US" dirty="0"/>
              <a:t>ENTERPRISE, DEPARTMENT, OR SERVICE</a:t>
            </a:r>
            <a:endParaRPr dirty="0"/>
          </a:p>
          <a:p>
            <a:pPr marL="400050" lvl="1" indent="-169863" algn="l" rtl="0">
              <a:lnSpc>
                <a:spcPct val="120000"/>
              </a:lnSpc>
              <a:spcBef>
                <a:spcPts val="500"/>
              </a:spcBef>
              <a:spcAft>
                <a:spcPts val="0"/>
              </a:spcAft>
              <a:buSzPts val="1800"/>
              <a:buFont typeface="Arial"/>
              <a:buChar char="–"/>
            </a:pPr>
            <a:r>
              <a:rPr lang="en-US" dirty="0"/>
              <a:t>IDENTIFY ASSESSMENT BOUNDARIES BASED ON CUI/FCI LOCATION AND USE</a:t>
            </a:r>
            <a:endParaRPr dirty="0"/>
          </a:p>
          <a:p>
            <a:pPr marL="400050" lvl="1" indent="-169863" algn="l" rtl="0">
              <a:lnSpc>
                <a:spcPct val="120000"/>
              </a:lnSpc>
              <a:spcBef>
                <a:spcPts val="500"/>
              </a:spcBef>
              <a:spcAft>
                <a:spcPts val="0"/>
              </a:spcAft>
              <a:buSzPts val="1800"/>
              <a:buFont typeface="Arial"/>
              <a:buChar char="–"/>
            </a:pPr>
            <a:r>
              <a:rPr lang="en-US" dirty="0"/>
              <a:t>MUST INCLUDE IDENTIFIED NETWORKS</a:t>
            </a:r>
            <a:endParaRPr dirty="0"/>
          </a:p>
          <a:p>
            <a:pPr marL="400050" lvl="1" indent="-169863" algn="l" rtl="0">
              <a:lnSpc>
                <a:spcPct val="120000"/>
              </a:lnSpc>
              <a:spcBef>
                <a:spcPts val="500"/>
              </a:spcBef>
              <a:spcAft>
                <a:spcPts val="0"/>
              </a:spcAft>
              <a:buSzPts val="1800"/>
              <a:buFont typeface="Arial"/>
              <a:buChar char="–"/>
            </a:pPr>
            <a:r>
              <a:rPr lang="en-US" dirty="0"/>
              <a:t>STORAGE LOCATIONS OF PHYSICAL INFORMATION</a:t>
            </a:r>
            <a:endParaRPr dirty="0"/>
          </a:p>
          <a:p>
            <a:pPr marL="400050" lvl="1" indent="-169863" algn="l" rtl="0">
              <a:lnSpc>
                <a:spcPct val="120000"/>
              </a:lnSpc>
              <a:spcBef>
                <a:spcPts val="500"/>
              </a:spcBef>
              <a:spcAft>
                <a:spcPts val="0"/>
              </a:spcAft>
              <a:buSzPts val="1800"/>
              <a:buFont typeface="Arial"/>
              <a:buChar char="–"/>
            </a:pPr>
            <a:r>
              <a:rPr lang="en-US" dirty="0"/>
              <a:t>WIRELESS ENTRY POINTS</a:t>
            </a:r>
            <a:endParaRPr dirty="0"/>
          </a:p>
          <a:p>
            <a:pPr marL="230188" lvl="0" indent="-230188" algn="l" rtl="0">
              <a:lnSpc>
                <a:spcPct val="120000"/>
              </a:lnSpc>
              <a:spcBef>
                <a:spcPts val="1000"/>
              </a:spcBef>
              <a:spcAft>
                <a:spcPts val="0"/>
              </a:spcAft>
              <a:buSzPts val="2000"/>
              <a:buFont typeface="Arial"/>
              <a:buChar char="•"/>
            </a:pPr>
            <a:r>
              <a:rPr lang="en-US" dirty="0"/>
              <a:t>ASSESSOR MAY SUPPORT THE SCOPING EFFORT DURING PRE-ASSESSMENT CALLS</a:t>
            </a:r>
            <a:endParaRPr dirty="0"/>
          </a:p>
          <a:p>
            <a:pPr marL="230188" lvl="0" indent="-230188" algn="l" rtl="0">
              <a:lnSpc>
                <a:spcPct val="120000"/>
              </a:lnSpc>
              <a:spcBef>
                <a:spcPts val="1000"/>
              </a:spcBef>
              <a:spcAft>
                <a:spcPts val="0"/>
              </a:spcAft>
              <a:buSzPts val="2000"/>
              <a:buFont typeface="Arial"/>
              <a:buChar char="•"/>
            </a:pPr>
            <a:r>
              <a:rPr lang="en-US" dirty="0"/>
              <a:t>ASSESSOR EVALUATES THE STATE OF THE OSC AT THE TIME OF ASSESSMENT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dirty="0"/>
              <a:t>LEAD ASSESSOR RESPONSIBILITIES</a:t>
            </a:r>
            <a:endParaRPr dirty="0"/>
          </a:p>
        </p:txBody>
      </p:sp>
      <p:sp>
        <p:nvSpPr>
          <p:cNvPr id="190" name="Google Shape;190;p23"/>
          <p:cNvSpPr txBox="1">
            <a:spLocks noGrp="1"/>
          </p:cNvSpPr>
          <p:nvPr>
            <p:ph type="body" idx="1"/>
          </p:nvPr>
        </p:nvSpPr>
        <p:spPr>
          <a:xfrm>
            <a:off x="508000" y="1131131"/>
            <a:ext cx="5588001" cy="4842625"/>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sz="2000" dirty="0"/>
              <a:t>ACT AS THE FOCAL POINT FOR ASSESSMENT ACTIVITIES</a:t>
            </a:r>
            <a:endParaRPr dirty="0"/>
          </a:p>
          <a:p>
            <a:pPr marL="230188" lvl="0" indent="-230188" algn="l" rtl="0">
              <a:lnSpc>
                <a:spcPct val="120000"/>
              </a:lnSpc>
              <a:spcBef>
                <a:spcPts val="1000"/>
              </a:spcBef>
              <a:spcAft>
                <a:spcPts val="0"/>
              </a:spcAft>
              <a:buSzPts val="2000"/>
              <a:buFont typeface="Arial"/>
              <a:buChar char="•"/>
            </a:pPr>
            <a:r>
              <a:rPr lang="en-US" sz="2000" dirty="0"/>
              <a:t>ENSURE THAT ASSESSMENT METHOD IS PROPERLY PLANNED AND PERFORMED</a:t>
            </a:r>
            <a:endParaRPr dirty="0"/>
          </a:p>
          <a:p>
            <a:pPr marL="230188" lvl="0" indent="-230188" algn="l" rtl="0">
              <a:lnSpc>
                <a:spcPct val="120000"/>
              </a:lnSpc>
              <a:spcBef>
                <a:spcPts val="1000"/>
              </a:spcBef>
              <a:spcAft>
                <a:spcPts val="0"/>
              </a:spcAft>
              <a:buSzPts val="2000"/>
              <a:buFont typeface="Arial"/>
              <a:buChar char="•"/>
            </a:pPr>
            <a:r>
              <a:rPr lang="en-US" sz="2000" dirty="0"/>
              <a:t>ENSURE APPROPRIATE MODEL INTERPRETATION</a:t>
            </a:r>
            <a:endParaRPr dirty="0"/>
          </a:p>
          <a:p>
            <a:pPr marL="230188" lvl="0" indent="-230188" algn="l" rtl="0">
              <a:lnSpc>
                <a:spcPct val="120000"/>
              </a:lnSpc>
              <a:spcBef>
                <a:spcPts val="1000"/>
              </a:spcBef>
              <a:spcAft>
                <a:spcPts val="0"/>
              </a:spcAft>
              <a:buSzPts val="2000"/>
              <a:buFont typeface="Arial"/>
              <a:buChar char="•"/>
            </a:pPr>
            <a:r>
              <a:rPr lang="en-US" sz="2000" dirty="0"/>
              <a:t>SUPPORT THE TEAM IN HANDLING PROBLEMS</a:t>
            </a:r>
            <a:endParaRPr dirty="0"/>
          </a:p>
          <a:p>
            <a:pPr marL="230188" lvl="0" indent="-230188" algn="l" rtl="0">
              <a:lnSpc>
                <a:spcPct val="120000"/>
              </a:lnSpc>
              <a:spcBef>
                <a:spcPts val="1000"/>
              </a:spcBef>
              <a:spcAft>
                <a:spcPts val="0"/>
              </a:spcAft>
              <a:buSzPts val="2000"/>
              <a:buFont typeface="Arial"/>
              <a:buChar char="•"/>
            </a:pPr>
            <a:r>
              <a:rPr lang="en-US" sz="2000" dirty="0"/>
              <a:t>ASSIGN ROLES, RESPONSIBILITIES, TASKS</a:t>
            </a:r>
            <a:endParaRPr dirty="0"/>
          </a:p>
          <a:p>
            <a:pPr marL="230188" lvl="0" indent="-230188" algn="l" rtl="0">
              <a:lnSpc>
                <a:spcPct val="120000"/>
              </a:lnSpc>
              <a:spcBef>
                <a:spcPts val="1000"/>
              </a:spcBef>
              <a:spcAft>
                <a:spcPts val="0"/>
              </a:spcAft>
              <a:buSzPts val="2000"/>
              <a:buFont typeface="Arial"/>
              <a:buChar char="•"/>
            </a:pPr>
            <a:r>
              <a:rPr lang="en-US" sz="2000" dirty="0"/>
              <a:t>ASSIST IN ESTABLISHING TEAM AND OSC GROUND RULES</a:t>
            </a:r>
            <a:endParaRPr dirty="0"/>
          </a:p>
        </p:txBody>
      </p:sp>
      <p:pic>
        <p:nvPicPr>
          <p:cNvPr id="191" name="Google Shape;191;p23"/>
          <p:cNvPicPr preferRelativeResize="0"/>
          <p:nvPr/>
        </p:nvPicPr>
        <p:blipFill rotWithShape="1">
          <a:blip r:embed="rId3">
            <a:alphaModFix/>
          </a:blip>
          <a:srcRect/>
          <a:stretch/>
        </p:blipFill>
        <p:spPr>
          <a:xfrm>
            <a:off x="6151196" y="1131131"/>
            <a:ext cx="4276940" cy="2761489"/>
          </a:xfrm>
          <a:prstGeom prst="rect">
            <a:avLst/>
          </a:prstGeom>
          <a:noFill/>
          <a:ln>
            <a:noFill/>
          </a:ln>
        </p:spPr>
      </p:pic>
      <p:sp>
        <p:nvSpPr>
          <p:cNvPr id="192" name="Google Shape;192;p23"/>
          <p:cNvSpPr/>
          <p:nvPr/>
        </p:nvSpPr>
        <p:spPr>
          <a:xfrm>
            <a:off x="6124360" y="1131131"/>
            <a:ext cx="4303776" cy="2761489"/>
          </a:xfrm>
          <a:prstGeom prst="rect">
            <a:avLst/>
          </a:prstGeom>
          <a:solidFill>
            <a:srgbClr val="0F1B5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TEAM MEMBER RESPONSIBILITIES</a:t>
            </a:r>
            <a:endParaRPr/>
          </a:p>
        </p:txBody>
      </p:sp>
      <p:sp>
        <p:nvSpPr>
          <p:cNvPr id="199" name="Google Shape;199;p24"/>
          <p:cNvSpPr txBox="1">
            <a:spLocks noGrp="1"/>
          </p:cNvSpPr>
          <p:nvPr>
            <p:ph type="body" idx="1"/>
          </p:nvPr>
        </p:nvSpPr>
        <p:spPr>
          <a:xfrm>
            <a:off x="508000" y="1229296"/>
            <a:ext cx="4604027"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1800"/>
              <a:buFont typeface="Arial"/>
              <a:buChar char="•"/>
            </a:pPr>
            <a:r>
              <a:rPr lang="en-US" sz="1800"/>
              <a:t>MAY SPECIALIZE IN DOMAINS</a:t>
            </a:r>
            <a:endParaRPr/>
          </a:p>
          <a:p>
            <a:pPr marL="230188" lvl="0" indent="-230188" algn="l" rtl="0">
              <a:lnSpc>
                <a:spcPct val="120000"/>
              </a:lnSpc>
              <a:spcBef>
                <a:spcPts val="1000"/>
              </a:spcBef>
              <a:spcAft>
                <a:spcPts val="0"/>
              </a:spcAft>
              <a:buSzPts val="1800"/>
              <a:buFont typeface="Arial"/>
              <a:buChar char="•"/>
            </a:pPr>
            <a:r>
              <a:rPr lang="en-US" sz="1800"/>
              <a:t>DETERMINE IF PRACTICES AND PROCESS ARE IMPLEMENTED THROUGH</a:t>
            </a:r>
            <a:endParaRPr/>
          </a:p>
          <a:p>
            <a:pPr marL="400050" lvl="1" indent="-169863" algn="l" rtl="0">
              <a:lnSpc>
                <a:spcPct val="120000"/>
              </a:lnSpc>
              <a:spcBef>
                <a:spcPts val="500"/>
              </a:spcBef>
              <a:spcAft>
                <a:spcPts val="0"/>
              </a:spcAft>
              <a:buSzPts val="1800"/>
              <a:buFont typeface="Arial"/>
              <a:buChar char="–"/>
            </a:pPr>
            <a:r>
              <a:rPr lang="en-US" sz="1800"/>
              <a:t>INTERVIEWS WITH OSC STAFF</a:t>
            </a:r>
            <a:endParaRPr/>
          </a:p>
          <a:p>
            <a:pPr marL="400050" lvl="1" indent="-169863" algn="l" rtl="0">
              <a:lnSpc>
                <a:spcPct val="120000"/>
              </a:lnSpc>
              <a:spcBef>
                <a:spcPts val="500"/>
              </a:spcBef>
              <a:spcAft>
                <a:spcPts val="0"/>
              </a:spcAft>
              <a:buSzPts val="1800"/>
              <a:buFont typeface="Arial"/>
              <a:buChar char="–"/>
            </a:pPr>
            <a:r>
              <a:rPr lang="en-US" sz="1800"/>
              <a:t>EXAMINATION OF ARTIFACTS</a:t>
            </a:r>
            <a:endParaRPr/>
          </a:p>
          <a:p>
            <a:pPr marL="400050" lvl="1" indent="-169863" algn="l" rtl="0">
              <a:lnSpc>
                <a:spcPct val="120000"/>
              </a:lnSpc>
              <a:spcBef>
                <a:spcPts val="500"/>
              </a:spcBef>
              <a:spcAft>
                <a:spcPts val="0"/>
              </a:spcAft>
              <a:buSzPts val="1800"/>
              <a:buFont typeface="Arial"/>
              <a:buChar char="–"/>
            </a:pPr>
            <a:r>
              <a:rPr lang="en-US" sz="1800"/>
              <a:t>PERFORMANCE OF TESTS</a:t>
            </a:r>
            <a:endParaRPr/>
          </a:p>
          <a:p>
            <a:pPr marL="230188" lvl="0" indent="-230188" algn="l" rtl="0">
              <a:lnSpc>
                <a:spcPct val="120000"/>
              </a:lnSpc>
              <a:spcBef>
                <a:spcPts val="1000"/>
              </a:spcBef>
              <a:spcAft>
                <a:spcPts val="0"/>
              </a:spcAft>
              <a:buSzPts val="1800"/>
              <a:buFont typeface="Arial"/>
              <a:buChar char="•"/>
            </a:pPr>
            <a:r>
              <a:rPr lang="en-US" sz="1800"/>
              <a:t>SHOULD NOT MAKE ANY RECOMMENDATIONS OR CONSTRUCTIVE CHANGES TO THE OSC IN TERMS OF HOW THEY SHOULD BE MEETING THE CRITERIA FOR THE PRACTICES</a:t>
            </a:r>
            <a:endParaRPr/>
          </a:p>
        </p:txBody>
      </p:sp>
      <p:pic>
        <p:nvPicPr>
          <p:cNvPr id="200" name="Google Shape;200;p24"/>
          <p:cNvPicPr preferRelativeResize="0"/>
          <p:nvPr/>
        </p:nvPicPr>
        <p:blipFill rotWithShape="1">
          <a:blip r:embed="rId3">
            <a:alphaModFix/>
          </a:blip>
          <a:srcRect/>
          <a:stretch/>
        </p:blipFill>
        <p:spPr>
          <a:xfrm>
            <a:off x="5194301" y="1229296"/>
            <a:ext cx="5054600" cy="3365500"/>
          </a:xfrm>
          <a:prstGeom prst="rect">
            <a:avLst/>
          </a:prstGeom>
          <a:noFill/>
          <a:ln>
            <a:noFill/>
          </a:ln>
        </p:spPr>
      </p:pic>
      <p:sp>
        <p:nvSpPr>
          <p:cNvPr id="201" name="Google Shape;201;p24"/>
          <p:cNvSpPr/>
          <p:nvPr/>
        </p:nvSpPr>
        <p:spPr>
          <a:xfrm>
            <a:off x="5194301" y="1229296"/>
            <a:ext cx="5054600" cy="3365500"/>
          </a:xfrm>
          <a:prstGeom prst="rect">
            <a:avLst/>
          </a:prstGeom>
          <a:solidFill>
            <a:srgbClr val="0F1B5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a:t>OSC POINT-OF-CONTACT</a:t>
            </a:r>
            <a:br>
              <a:rPr lang="en-US" sz="3240"/>
            </a:br>
            <a:r>
              <a:rPr lang="en-US" sz="3240"/>
              <a:t> (POC) RESPONSIBILITIES</a:t>
            </a:r>
            <a:endParaRPr/>
          </a:p>
        </p:txBody>
      </p:sp>
      <p:sp>
        <p:nvSpPr>
          <p:cNvPr id="208" name="Google Shape;208;p25"/>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COORDINATES ALL ASPECTS OF THE ASSESSMENT</a:t>
            </a:r>
            <a:endParaRPr dirty="0"/>
          </a:p>
          <a:p>
            <a:pPr marL="341313" lvl="1" indent="-169863" algn="l" rtl="0">
              <a:lnSpc>
                <a:spcPct val="120000"/>
              </a:lnSpc>
              <a:spcBef>
                <a:spcPts val="500"/>
              </a:spcBef>
              <a:spcAft>
                <a:spcPts val="0"/>
              </a:spcAft>
              <a:buSzPts val="2000"/>
              <a:buFont typeface="Arial"/>
              <a:buChar char="–"/>
            </a:pPr>
            <a:r>
              <a:rPr lang="en-US" sz="2000" dirty="0"/>
              <a:t>ENSURES AVAILABILITY OF THE NECESSARY SUBJECT MATTER EXPERTS AND PEOPLE FAMILIAR WITH THE OSC’S OPERATIONS</a:t>
            </a:r>
            <a:endParaRPr dirty="0"/>
          </a:p>
          <a:p>
            <a:pPr marL="341313" lvl="1" indent="-169863" algn="l" rtl="0">
              <a:lnSpc>
                <a:spcPct val="120000"/>
              </a:lnSpc>
              <a:spcBef>
                <a:spcPts val="500"/>
              </a:spcBef>
              <a:spcAft>
                <a:spcPts val="0"/>
              </a:spcAft>
              <a:buSzPts val="2000"/>
              <a:buFont typeface="Arial"/>
              <a:buChar char="–"/>
            </a:pPr>
            <a:r>
              <a:rPr lang="en-US" sz="2000" dirty="0"/>
              <a:t>HANDLES FACILITY ACCESS</a:t>
            </a:r>
            <a:endParaRPr dirty="0"/>
          </a:p>
          <a:p>
            <a:pPr marL="341313" lvl="1" indent="-169863" algn="l" rtl="0">
              <a:lnSpc>
                <a:spcPct val="120000"/>
              </a:lnSpc>
              <a:spcBef>
                <a:spcPts val="500"/>
              </a:spcBef>
              <a:spcAft>
                <a:spcPts val="0"/>
              </a:spcAft>
              <a:buSzPts val="2000"/>
              <a:buFont typeface="Arial"/>
              <a:buChar char="–"/>
            </a:pPr>
            <a:r>
              <a:rPr lang="en-US" sz="2000" dirty="0"/>
              <a:t>MANAGES LOGISTICS, SUCH AS SPACE FOR THE ASSESSMENT TEAM TO MEET WITH OSC REPRESENTATIVES</a:t>
            </a:r>
            <a:endParaRPr dirty="0"/>
          </a:p>
          <a:p>
            <a:pPr marL="230188" lvl="0" indent="-230188" algn="l" rtl="0">
              <a:lnSpc>
                <a:spcPct val="120000"/>
              </a:lnSpc>
              <a:spcBef>
                <a:spcPts val="1000"/>
              </a:spcBef>
              <a:spcAft>
                <a:spcPts val="0"/>
              </a:spcAft>
              <a:buSzPts val="2000"/>
              <a:buFont typeface="Arial"/>
              <a:buChar char="•"/>
            </a:pPr>
            <a:r>
              <a:rPr lang="en-US" dirty="0"/>
              <a:t>MAY ALSO BE THE OSC SPONSOR</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OPENING BRIEFING</a:t>
            </a:r>
            <a:endParaRPr/>
          </a:p>
        </p:txBody>
      </p:sp>
      <p:sp>
        <p:nvSpPr>
          <p:cNvPr id="215" name="Google Shape;215;p26"/>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USING THE OPENING BRIEF TEMPLATE</a:t>
            </a:r>
          </a:p>
          <a:p>
            <a:pPr marL="230188" lvl="0" indent="-230188" algn="l" rtl="0">
              <a:lnSpc>
                <a:spcPct val="120000"/>
              </a:lnSpc>
              <a:spcBef>
                <a:spcPts val="0"/>
              </a:spcBef>
              <a:spcAft>
                <a:spcPts val="0"/>
              </a:spcAft>
              <a:buSzPts val="2000"/>
              <a:buFont typeface="Arial"/>
              <a:buChar char="•"/>
            </a:pPr>
            <a:r>
              <a:rPr lang="en-US" dirty="0"/>
              <a:t>OSC OVERVIEW</a:t>
            </a:r>
            <a:endParaRPr dirty="0"/>
          </a:p>
          <a:p>
            <a:pPr marL="400050" lvl="1" indent="-169863" algn="l" rtl="0">
              <a:lnSpc>
                <a:spcPct val="120000"/>
              </a:lnSpc>
              <a:spcBef>
                <a:spcPts val="500"/>
              </a:spcBef>
              <a:spcAft>
                <a:spcPts val="0"/>
              </a:spcAft>
              <a:buSzPts val="1800"/>
              <a:buChar char="-"/>
            </a:pPr>
            <a:r>
              <a:rPr lang="en-US" dirty="0"/>
              <a:t>ORG CHART</a:t>
            </a:r>
            <a:endParaRPr dirty="0"/>
          </a:p>
          <a:p>
            <a:pPr marL="400050" lvl="1" indent="-169863" algn="l" rtl="0">
              <a:lnSpc>
                <a:spcPct val="120000"/>
              </a:lnSpc>
              <a:spcBef>
                <a:spcPts val="500"/>
              </a:spcBef>
              <a:spcAft>
                <a:spcPts val="0"/>
              </a:spcAft>
              <a:buSzPts val="1800"/>
              <a:buChar char="-"/>
            </a:pPr>
            <a:r>
              <a:rPr lang="en-US" dirty="0"/>
              <a:t>MISSION</a:t>
            </a:r>
            <a:endParaRPr dirty="0"/>
          </a:p>
          <a:p>
            <a:pPr marL="230188" lvl="0" indent="-230188" algn="l" rtl="0">
              <a:lnSpc>
                <a:spcPct val="120000"/>
              </a:lnSpc>
              <a:spcBef>
                <a:spcPts val="1000"/>
              </a:spcBef>
              <a:spcAft>
                <a:spcPts val="0"/>
              </a:spcAft>
              <a:buSzPts val="2000"/>
              <a:buFont typeface="Arial"/>
              <a:buChar char="•"/>
            </a:pPr>
            <a:r>
              <a:rPr lang="en-US" dirty="0"/>
              <a:t>TARGET CMMC LEVEL</a:t>
            </a:r>
            <a:endParaRPr dirty="0"/>
          </a:p>
          <a:p>
            <a:pPr marL="230188" lvl="0" indent="-230188" algn="l" rtl="0">
              <a:lnSpc>
                <a:spcPct val="120000"/>
              </a:lnSpc>
              <a:spcBef>
                <a:spcPts val="1000"/>
              </a:spcBef>
              <a:spcAft>
                <a:spcPts val="0"/>
              </a:spcAft>
              <a:buSzPts val="2000"/>
              <a:buFont typeface="Arial"/>
              <a:buChar char="•"/>
            </a:pPr>
            <a:r>
              <a:rPr lang="en-US" dirty="0"/>
              <a:t>OVERVIEW OF CERTIFICATION AND ASSESSMENT PROCESS</a:t>
            </a:r>
            <a:endParaRPr dirty="0"/>
          </a:p>
          <a:p>
            <a:pPr marL="230188" lvl="0" indent="-230188" algn="l" rtl="0">
              <a:lnSpc>
                <a:spcPct val="120000"/>
              </a:lnSpc>
              <a:spcBef>
                <a:spcPts val="1000"/>
              </a:spcBef>
              <a:spcAft>
                <a:spcPts val="0"/>
              </a:spcAft>
              <a:buSzPts val="2000"/>
              <a:buFont typeface="Arial"/>
              <a:buChar char="•"/>
            </a:pPr>
            <a:r>
              <a:rPr lang="en-US" dirty="0"/>
              <a:t>ASSESSMENT TEAM MEMBER INTRODUCTIONS</a:t>
            </a:r>
            <a:endParaRPr dirty="0"/>
          </a:p>
          <a:p>
            <a:pPr marL="230188" lvl="0" indent="-230188" algn="l" rtl="0">
              <a:lnSpc>
                <a:spcPct val="120000"/>
              </a:lnSpc>
              <a:spcBef>
                <a:spcPts val="1000"/>
              </a:spcBef>
              <a:spcAft>
                <a:spcPts val="0"/>
              </a:spcAft>
              <a:buSzPts val="2000"/>
              <a:buFont typeface="Arial"/>
              <a:buChar char="•"/>
            </a:pPr>
            <a:r>
              <a:rPr lang="en-US" dirty="0"/>
              <a:t>METHODS FOR DATA COLLECTION AND REPORTING</a:t>
            </a:r>
            <a:endParaRPr dirty="0"/>
          </a:p>
          <a:p>
            <a:pPr marL="230188" lvl="0" indent="-230188" algn="l" rtl="0">
              <a:lnSpc>
                <a:spcPct val="120000"/>
              </a:lnSpc>
              <a:spcBef>
                <a:spcPts val="1000"/>
              </a:spcBef>
              <a:spcAft>
                <a:spcPts val="0"/>
              </a:spcAft>
              <a:buSzPts val="2000"/>
              <a:buFont typeface="Arial"/>
              <a:buChar char="•"/>
            </a:pPr>
            <a:r>
              <a:rPr lang="en-US" dirty="0"/>
              <a:t>ASSESSMENT BOUNDARIES</a:t>
            </a:r>
            <a:endParaRPr dirty="0"/>
          </a:p>
          <a:p>
            <a:pPr marL="230188" lvl="0" indent="-230188" algn="l" rtl="0">
              <a:lnSpc>
                <a:spcPct val="120000"/>
              </a:lnSpc>
              <a:spcBef>
                <a:spcPts val="1000"/>
              </a:spcBef>
              <a:spcAft>
                <a:spcPts val="0"/>
              </a:spcAft>
              <a:buSzPts val="2000"/>
              <a:buFont typeface="Arial"/>
              <a:buChar char="•"/>
            </a:pPr>
            <a:r>
              <a:rPr lang="en-US" dirty="0"/>
              <a:t>SCHEDULE</a:t>
            </a:r>
            <a:endParaRPr dirty="0"/>
          </a:p>
          <a:p>
            <a:pPr marL="230188" lvl="0" indent="-103188" algn="l" rtl="0">
              <a:lnSpc>
                <a:spcPct val="120000"/>
              </a:lnSpc>
              <a:spcBef>
                <a:spcPts val="1000"/>
              </a:spcBef>
              <a:spcAft>
                <a:spcPts val="0"/>
              </a:spcAft>
              <a:buSzPts val="2000"/>
              <a:buFont typeface="Arial"/>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ASSESSMENT EXECUTION</a:t>
            </a:r>
            <a:endParaRPr/>
          </a:p>
        </p:txBody>
      </p:sp>
      <p:sp>
        <p:nvSpPr>
          <p:cNvPr id="222" name="Google Shape;222;p27"/>
          <p:cNvSpPr/>
          <p:nvPr/>
        </p:nvSpPr>
        <p:spPr>
          <a:xfrm>
            <a:off x="8854534" y="889867"/>
            <a:ext cx="2753032" cy="3840758"/>
          </a:xfrm>
          <a:prstGeom prst="rect">
            <a:avLst/>
          </a:prstGeom>
          <a:solidFill>
            <a:srgbClr val="7F7F7F"/>
          </a:solidFill>
          <a:ln w="15875" cap="flat" cmpd="sng">
            <a:solidFill>
              <a:srgbClr val="2276A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dirty="0">
                <a:solidFill>
                  <a:schemeClr val="lt1"/>
                </a:solidFill>
                <a:latin typeface="Twentieth Century"/>
                <a:ea typeface="Twentieth Century"/>
                <a:cs typeface="Twentieth Century"/>
                <a:sym typeface="Twentieth Century"/>
              </a:rPr>
              <a:t>OSC</a:t>
            </a:r>
            <a:endParaRPr dirty="0"/>
          </a:p>
          <a:p>
            <a:pPr marL="0" marR="0" lvl="0" indent="0" algn="ctr" rtl="0">
              <a:spcBef>
                <a:spcPts val="0"/>
              </a:spcBef>
              <a:spcAft>
                <a:spcPts val="0"/>
              </a:spcAft>
              <a:buNone/>
            </a:pPr>
            <a:endParaRPr sz="1800" b="0" i="0" u="none" strike="noStrike" cap="none" dirty="0">
              <a:solidFill>
                <a:schemeClr val="lt1"/>
              </a:solidFill>
              <a:latin typeface="Twentieth Century"/>
              <a:ea typeface="Twentieth Century"/>
              <a:cs typeface="Twentieth Century"/>
              <a:sym typeface="Twentieth Century"/>
            </a:endParaRPr>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Open Kick-Off Meeting</a:t>
            </a:r>
            <a:endParaRPr dirty="0"/>
          </a:p>
          <a:p>
            <a:pPr marL="285750" marR="0" lvl="0" indent="-285750" algn="l" rtl="0">
              <a:spcBef>
                <a:spcPts val="60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Provide evidence of practice implementation</a:t>
            </a:r>
            <a:endParaRPr dirty="0"/>
          </a:p>
          <a:p>
            <a:pPr marL="742950" marR="0" lvl="1" indent="-285750" algn="l" rtl="0">
              <a:spcBef>
                <a:spcPts val="0"/>
              </a:spcBef>
              <a:spcAft>
                <a:spcPts val="0"/>
              </a:spcAft>
              <a:buClr>
                <a:schemeClr val="lt1"/>
              </a:buClr>
              <a:buSzPts val="1800"/>
              <a:buFont typeface="Calibri"/>
              <a:buChar char="–"/>
            </a:pPr>
            <a:r>
              <a:rPr lang="en-US" sz="1800" b="0" i="0" u="none" strike="noStrike" cap="none" dirty="0">
                <a:solidFill>
                  <a:schemeClr val="lt1"/>
                </a:solidFill>
                <a:latin typeface="Twentieth Century"/>
                <a:ea typeface="Twentieth Century"/>
                <a:cs typeface="Twentieth Century"/>
                <a:sym typeface="Twentieth Century"/>
              </a:rPr>
              <a:t>Interviews</a:t>
            </a:r>
            <a:endParaRPr dirty="0"/>
          </a:p>
          <a:p>
            <a:pPr marL="742950" marR="0" lvl="1" indent="-285750" algn="l" rtl="0">
              <a:spcBef>
                <a:spcPts val="0"/>
              </a:spcBef>
              <a:spcAft>
                <a:spcPts val="0"/>
              </a:spcAft>
              <a:buClr>
                <a:schemeClr val="lt1"/>
              </a:buClr>
              <a:buSzPts val="1800"/>
              <a:buFont typeface="Calibri"/>
              <a:buChar char="–"/>
            </a:pPr>
            <a:r>
              <a:rPr lang="en-US" sz="1800" b="0" i="0" u="none" strike="noStrike" cap="none" dirty="0">
                <a:solidFill>
                  <a:schemeClr val="lt1"/>
                </a:solidFill>
                <a:latin typeface="Twentieth Century"/>
                <a:ea typeface="Twentieth Century"/>
                <a:cs typeface="Twentieth Century"/>
                <a:sym typeface="Twentieth Century"/>
              </a:rPr>
              <a:t>Documents</a:t>
            </a:r>
            <a:endParaRPr dirty="0"/>
          </a:p>
          <a:p>
            <a:pPr marL="742950" marR="0" lvl="1" indent="-285750" algn="l" rtl="0">
              <a:spcBef>
                <a:spcPts val="0"/>
              </a:spcBef>
              <a:spcAft>
                <a:spcPts val="0"/>
              </a:spcAft>
              <a:buClr>
                <a:schemeClr val="lt1"/>
              </a:buClr>
              <a:buSzPts val="1800"/>
              <a:buFont typeface="Calibri"/>
              <a:buChar char="–"/>
            </a:pPr>
            <a:r>
              <a:rPr lang="en-US" sz="1800" b="0" i="0" u="none" strike="noStrike" cap="none" dirty="0">
                <a:solidFill>
                  <a:schemeClr val="lt1"/>
                </a:solidFill>
                <a:latin typeface="Twentieth Century"/>
                <a:ea typeface="Twentieth Century"/>
                <a:cs typeface="Twentieth Century"/>
                <a:sym typeface="Twentieth Century"/>
              </a:rPr>
              <a:t>Tool Access</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Participate in Daily Review</a:t>
            </a:r>
            <a:endParaRPr dirty="0"/>
          </a:p>
          <a:p>
            <a:pPr marL="285750" marR="0" lvl="0" indent="-285750" algn="l" rtl="0">
              <a:spcBef>
                <a:spcPts val="60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Participate in Out-Brief</a:t>
            </a:r>
            <a:endParaRPr dirty="0"/>
          </a:p>
          <a:p>
            <a:pPr marL="0" marR="0" lvl="0" indent="0" algn="ctr" rtl="0">
              <a:spcBef>
                <a:spcPts val="600"/>
              </a:spcBef>
              <a:spcAft>
                <a:spcPts val="0"/>
              </a:spcAft>
              <a:buNone/>
            </a:pPr>
            <a:endParaRPr sz="1800" b="0" i="0" u="none" strike="noStrike" cap="none" dirty="0">
              <a:solidFill>
                <a:schemeClr val="lt1"/>
              </a:solidFill>
              <a:latin typeface="Twentieth Century"/>
              <a:ea typeface="Twentieth Century"/>
              <a:cs typeface="Twentieth Century"/>
              <a:sym typeface="Twentieth Century"/>
            </a:endParaRPr>
          </a:p>
        </p:txBody>
      </p:sp>
      <p:sp>
        <p:nvSpPr>
          <p:cNvPr id="223" name="Google Shape;223;p27"/>
          <p:cNvSpPr/>
          <p:nvPr/>
        </p:nvSpPr>
        <p:spPr>
          <a:xfrm>
            <a:off x="799443" y="998863"/>
            <a:ext cx="3131469" cy="5094954"/>
          </a:xfrm>
          <a:prstGeom prst="rect">
            <a:avLst/>
          </a:prstGeom>
          <a:solidFill>
            <a:srgbClr val="5E6998"/>
          </a:solidFill>
          <a:ln w="15875" cap="flat" cmpd="sng">
            <a:solidFill>
              <a:srgbClr val="2276A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dirty="0">
                <a:solidFill>
                  <a:schemeClr val="lt1"/>
                </a:solidFill>
                <a:latin typeface="Twentieth Century"/>
                <a:ea typeface="Twentieth Century"/>
                <a:cs typeface="Twentieth Century"/>
                <a:sym typeface="Twentieth Century"/>
              </a:rPr>
              <a:t>Assessment Team</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Conduct Opening Briefing</a:t>
            </a:r>
            <a:endParaRPr dirty="0"/>
          </a:p>
          <a:p>
            <a:pPr marL="285750" marR="0" lvl="0" indent="-285750" algn="l" rtl="0">
              <a:spcBef>
                <a:spcPts val="60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Assess implementation of practices</a:t>
            </a:r>
            <a:endParaRPr dirty="0"/>
          </a:p>
          <a:p>
            <a:pPr marL="630238" marR="0" lvl="1" indent="-285750" algn="l" rtl="0">
              <a:spcBef>
                <a:spcPts val="0"/>
              </a:spcBef>
              <a:spcAft>
                <a:spcPts val="0"/>
              </a:spcAft>
              <a:buClr>
                <a:schemeClr val="lt1"/>
              </a:buClr>
              <a:buSzPts val="1800"/>
              <a:buFont typeface="Calibri"/>
              <a:buChar char="–"/>
            </a:pPr>
            <a:r>
              <a:rPr lang="en-US" sz="1800" b="0" i="0" u="none" strike="noStrike" cap="none" dirty="0">
                <a:solidFill>
                  <a:schemeClr val="lt1"/>
                </a:solidFill>
                <a:latin typeface="Twentieth Century"/>
                <a:ea typeface="Twentieth Century"/>
                <a:cs typeface="Twentieth Century"/>
                <a:sym typeface="Twentieth Century"/>
              </a:rPr>
              <a:t>Interview relevant subject matter experts</a:t>
            </a:r>
            <a:endParaRPr dirty="0"/>
          </a:p>
          <a:p>
            <a:pPr marL="630238" marR="0" lvl="1" indent="-285750" algn="l" rtl="0">
              <a:spcBef>
                <a:spcPts val="0"/>
              </a:spcBef>
              <a:spcAft>
                <a:spcPts val="0"/>
              </a:spcAft>
              <a:buClr>
                <a:schemeClr val="lt1"/>
              </a:buClr>
              <a:buSzPts val="1800"/>
              <a:buFont typeface="Calibri"/>
              <a:buChar char="–"/>
            </a:pPr>
            <a:r>
              <a:rPr lang="en-US" sz="1800" b="0" i="0" u="none" strike="noStrike" cap="none" dirty="0">
                <a:solidFill>
                  <a:schemeClr val="lt1"/>
                </a:solidFill>
                <a:latin typeface="Twentieth Century"/>
                <a:ea typeface="Twentieth Century"/>
                <a:cs typeface="Twentieth Century"/>
                <a:sym typeface="Twentieth Century"/>
              </a:rPr>
              <a:t>Review evidence including documentation, tools, network resources, and test results</a:t>
            </a:r>
            <a:endParaRPr dirty="0"/>
          </a:p>
          <a:p>
            <a:pPr marL="630238" marR="0" lvl="1" indent="-285750" algn="l" rtl="0">
              <a:spcBef>
                <a:spcPts val="0"/>
              </a:spcBef>
              <a:spcAft>
                <a:spcPts val="0"/>
              </a:spcAft>
              <a:buClr>
                <a:schemeClr val="lt1"/>
              </a:buClr>
              <a:buSzPts val="1800"/>
              <a:buFont typeface="Calibri"/>
              <a:buChar char="–"/>
            </a:pPr>
            <a:r>
              <a:rPr lang="en-US" sz="1800" b="0" i="0" u="none" strike="noStrike" cap="none" dirty="0">
                <a:solidFill>
                  <a:schemeClr val="lt1"/>
                </a:solidFill>
                <a:latin typeface="Twentieth Century"/>
                <a:ea typeface="Twentieth Century"/>
                <a:cs typeface="Twentieth Century"/>
                <a:sym typeface="Twentieth Century"/>
              </a:rPr>
              <a:t>Take notes</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Conduct </a:t>
            </a:r>
            <a:r>
              <a:rPr lang="en-US" sz="1800" dirty="0">
                <a:solidFill>
                  <a:schemeClr val="lt1"/>
                </a:solidFill>
                <a:latin typeface="Twentieth Century"/>
                <a:ea typeface="Twentieth Century"/>
                <a:cs typeface="Twentieth Century"/>
                <a:sym typeface="Twentieth Century"/>
              </a:rPr>
              <a:t>Daily </a:t>
            </a:r>
            <a:r>
              <a:rPr lang="en-US" sz="1800" b="0" i="0" u="none" strike="noStrike" cap="none" dirty="0">
                <a:solidFill>
                  <a:schemeClr val="lt1"/>
                </a:solidFill>
                <a:latin typeface="Twentieth Century"/>
                <a:ea typeface="Twentieth Century"/>
                <a:cs typeface="Twentieth Century"/>
                <a:sym typeface="Twentieth Century"/>
              </a:rPr>
              <a:t>Review</a:t>
            </a:r>
            <a:endParaRPr dirty="0"/>
          </a:p>
          <a:p>
            <a:pPr marL="742950" marR="0" lvl="1" indent="-285750" algn="l" rtl="0">
              <a:spcBef>
                <a:spcPts val="60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Assessment Team</a:t>
            </a:r>
            <a:endParaRPr dirty="0"/>
          </a:p>
          <a:p>
            <a:pPr marL="742950" marR="0" lvl="1" indent="-285750" algn="l" rtl="0">
              <a:spcBef>
                <a:spcPts val="60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OSC</a:t>
            </a:r>
            <a:endParaRPr dirty="0"/>
          </a:p>
          <a:p>
            <a:pPr marL="285750" marR="0" lvl="0" indent="-285750" algn="l" rtl="0">
              <a:spcBef>
                <a:spcPts val="600"/>
              </a:spcBef>
              <a:spcAft>
                <a:spcPts val="0"/>
              </a:spcAft>
              <a:buClr>
                <a:schemeClr val="lt1"/>
              </a:buClr>
              <a:buSzPts val="1800"/>
              <a:buFont typeface="Arial"/>
              <a:buChar char="•"/>
            </a:pPr>
            <a:r>
              <a:rPr lang="en-US" sz="1800" b="0" i="0" u="none" strike="noStrike" cap="none" dirty="0">
                <a:solidFill>
                  <a:schemeClr val="lt1"/>
                </a:solidFill>
                <a:latin typeface="Twentieth Century"/>
                <a:ea typeface="Twentieth Century"/>
                <a:cs typeface="Twentieth Century"/>
                <a:sym typeface="Twentieth Century"/>
              </a:rPr>
              <a:t>Conduct Final Recommend Findings Briefing</a:t>
            </a:r>
            <a:endParaRPr dirty="0"/>
          </a:p>
          <a:p>
            <a:pPr marL="285750" marR="0" lvl="0" indent="-196850" algn="l" rtl="0">
              <a:spcBef>
                <a:spcPts val="600"/>
              </a:spcBef>
              <a:spcAft>
                <a:spcPts val="0"/>
              </a:spcAft>
              <a:buClr>
                <a:schemeClr val="dk1"/>
              </a:buClr>
              <a:buSzPts val="1400"/>
              <a:buFont typeface="Arial"/>
              <a:buNone/>
            </a:pPr>
            <a:endParaRPr sz="1400" b="0" i="0" u="none" strike="noStrike" cap="none" dirty="0">
              <a:solidFill>
                <a:schemeClr val="lt1"/>
              </a:solidFill>
              <a:latin typeface="Twentieth Century"/>
              <a:ea typeface="Twentieth Century"/>
              <a:cs typeface="Twentieth Century"/>
              <a:sym typeface="Twentieth Century"/>
            </a:endParaRPr>
          </a:p>
          <a:p>
            <a:pPr marL="285750" marR="0" lvl="0" indent="-196850" algn="l" rtl="0">
              <a:spcBef>
                <a:spcPts val="0"/>
              </a:spcBef>
              <a:spcAft>
                <a:spcPts val="0"/>
              </a:spcAft>
              <a:buClr>
                <a:schemeClr val="dk1"/>
              </a:buClr>
              <a:buSzPts val="1400"/>
              <a:buFont typeface="Arial"/>
              <a:buNone/>
            </a:pPr>
            <a:endParaRPr sz="1400" b="0" i="0" u="none" strike="noStrike" cap="none" dirty="0">
              <a:solidFill>
                <a:schemeClr val="lt1"/>
              </a:solidFill>
              <a:latin typeface="Twentieth Century"/>
              <a:ea typeface="Twentieth Century"/>
              <a:cs typeface="Twentieth Century"/>
              <a:sym typeface="Twentieth Century"/>
            </a:endParaRPr>
          </a:p>
          <a:p>
            <a:pPr marL="285750" marR="0" lvl="0" indent="-171450" algn="ctr" rtl="0">
              <a:spcBef>
                <a:spcPts val="0"/>
              </a:spcBef>
              <a:spcAft>
                <a:spcPts val="0"/>
              </a:spcAft>
              <a:buClr>
                <a:schemeClr val="dk1"/>
              </a:buClr>
              <a:buSzPts val="1800"/>
              <a:buFont typeface="Arial"/>
              <a:buNone/>
            </a:pPr>
            <a:endParaRPr sz="1800" b="0" i="0" u="none" strike="noStrike" cap="none" dirty="0">
              <a:solidFill>
                <a:schemeClr val="lt1"/>
              </a:solidFill>
              <a:latin typeface="Twentieth Century"/>
              <a:ea typeface="Twentieth Century"/>
              <a:cs typeface="Twentieth Century"/>
              <a:sym typeface="Twentieth Century"/>
            </a:endParaRPr>
          </a:p>
        </p:txBody>
      </p:sp>
      <p:cxnSp>
        <p:nvCxnSpPr>
          <p:cNvPr id="224" name="Google Shape;224;p27"/>
          <p:cNvCxnSpPr>
            <a:cxnSpLocks/>
            <a:stCxn id="223" idx="2"/>
            <a:endCxn id="225" idx="1"/>
          </p:cNvCxnSpPr>
          <p:nvPr/>
        </p:nvCxnSpPr>
        <p:spPr>
          <a:xfrm rot="5400000" flipH="1" flipV="1">
            <a:off x="3489222" y="4275610"/>
            <a:ext cx="694162" cy="2942251"/>
          </a:xfrm>
          <a:prstGeom prst="bentConnector4">
            <a:avLst>
              <a:gd name="adj1" fmla="val -32932"/>
              <a:gd name="adj2" fmla="val 76608"/>
            </a:avLst>
          </a:prstGeom>
          <a:noFill/>
          <a:ln w="25400" cap="flat" cmpd="sng">
            <a:solidFill>
              <a:srgbClr val="2581BC"/>
            </a:solidFill>
            <a:prstDash val="solid"/>
            <a:round/>
            <a:headEnd type="none" w="sm" len="sm"/>
            <a:tailEnd type="triangle" w="med" len="med"/>
          </a:ln>
        </p:spPr>
      </p:cxnSp>
      <p:cxnSp>
        <p:nvCxnSpPr>
          <p:cNvPr id="226" name="Google Shape;226;p27"/>
          <p:cNvCxnSpPr>
            <a:stCxn id="222" idx="2"/>
            <a:endCxn id="225" idx="3"/>
          </p:cNvCxnSpPr>
          <p:nvPr/>
        </p:nvCxnSpPr>
        <p:spPr>
          <a:xfrm rot="5400000">
            <a:off x="8153550" y="3322125"/>
            <a:ext cx="669000" cy="3486000"/>
          </a:xfrm>
          <a:prstGeom prst="bentConnector2">
            <a:avLst/>
          </a:prstGeom>
          <a:noFill/>
          <a:ln w="25400" cap="flat" cmpd="sng">
            <a:solidFill>
              <a:srgbClr val="2581BC"/>
            </a:solidFill>
            <a:prstDash val="solid"/>
            <a:round/>
            <a:headEnd type="none" w="sm" len="sm"/>
            <a:tailEnd type="triangle" w="med" len="med"/>
          </a:ln>
        </p:spPr>
      </p:cxnSp>
      <p:pic>
        <p:nvPicPr>
          <p:cNvPr id="225" name="Google Shape;225;p27"/>
          <p:cNvPicPr preferRelativeResize="0"/>
          <p:nvPr/>
        </p:nvPicPr>
        <p:blipFill rotWithShape="1">
          <a:blip r:embed="rId3">
            <a:alphaModFix/>
          </a:blip>
          <a:srcRect/>
          <a:stretch/>
        </p:blipFill>
        <p:spPr>
          <a:xfrm>
            <a:off x="5307429" y="4623875"/>
            <a:ext cx="1437503" cy="1551559"/>
          </a:xfrm>
          <a:prstGeom prst="rect">
            <a:avLst/>
          </a:prstGeom>
          <a:noFill/>
          <a:ln>
            <a:noFill/>
          </a:ln>
        </p:spPr>
      </p:pic>
      <p:sp>
        <p:nvSpPr>
          <p:cNvPr id="227" name="Google Shape;227;p27"/>
          <p:cNvSpPr/>
          <p:nvPr/>
        </p:nvSpPr>
        <p:spPr>
          <a:xfrm>
            <a:off x="8077258" y="4946059"/>
            <a:ext cx="1202498" cy="1229375"/>
          </a:xfrm>
          <a:prstGeom prst="flowChartDocument">
            <a:avLst/>
          </a:prstGeom>
          <a:solidFill>
            <a:srgbClr val="0F1B5A"/>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Twentieth Century"/>
                <a:ea typeface="Twentieth Century"/>
                <a:cs typeface="Twentieth Century"/>
                <a:sym typeface="Twentieth Century"/>
              </a:rPr>
              <a:t>Assessment Data</a:t>
            </a:r>
            <a:endParaRPr/>
          </a:p>
        </p:txBody>
      </p:sp>
      <p:cxnSp>
        <p:nvCxnSpPr>
          <p:cNvPr id="228" name="Google Shape;228;p27"/>
          <p:cNvCxnSpPr/>
          <p:nvPr/>
        </p:nvCxnSpPr>
        <p:spPr>
          <a:xfrm>
            <a:off x="6744932" y="5804452"/>
            <a:ext cx="1229565" cy="0"/>
          </a:xfrm>
          <a:prstGeom prst="straightConnector1">
            <a:avLst/>
          </a:prstGeom>
          <a:noFill/>
          <a:ln w="28575" cap="flat" cmpd="sng">
            <a:solidFill>
              <a:srgbClr val="2581BC"/>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ASSESSING PRACTICES</a:t>
            </a:r>
            <a:endParaRPr/>
          </a:p>
        </p:txBody>
      </p:sp>
      <p:sp>
        <p:nvSpPr>
          <p:cNvPr id="235" name="Google Shape;235;p28"/>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EACH PRACTICE MUST BE SATISFIED BASED ON:</a:t>
            </a:r>
            <a:endParaRPr dirty="0"/>
          </a:p>
          <a:p>
            <a:pPr marL="400050" lvl="1" indent="-169863" algn="l" rtl="0">
              <a:lnSpc>
                <a:spcPct val="120000"/>
              </a:lnSpc>
              <a:spcBef>
                <a:spcPts val="500"/>
              </a:spcBef>
              <a:spcAft>
                <a:spcPts val="0"/>
              </a:spcAft>
              <a:buSzPts val="1800"/>
              <a:buChar char="-"/>
            </a:pPr>
            <a:r>
              <a:rPr lang="en-US" dirty="0"/>
              <a:t>INTERVIEWS</a:t>
            </a:r>
            <a:endParaRPr dirty="0"/>
          </a:p>
          <a:p>
            <a:pPr marL="400050" lvl="1" indent="-169863" algn="l" rtl="0">
              <a:lnSpc>
                <a:spcPct val="120000"/>
              </a:lnSpc>
              <a:spcBef>
                <a:spcPts val="500"/>
              </a:spcBef>
              <a:spcAft>
                <a:spcPts val="0"/>
              </a:spcAft>
              <a:buSzPts val="1800"/>
              <a:buChar char="-"/>
            </a:pPr>
            <a:r>
              <a:rPr lang="en-US" dirty="0"/>
              <a:t>EVIDENCE REVIEW, PREFERRED METHOD OF EVIDENCE REVIEW IS DEMONSTRATION</a:t>
            </a:r>
            <a:endParaRPr dirty="0"/>
          </a:p>
          <a:p>
            <a:pPr marL="400050" lvl="1" indent="-169863" algn="l" rtl="0">
              <a:lnSpc>
                <a:spcPct val="120000"/>
              </a:lnSpc>
              <a:spcBef>
                <a:spcPts val="500"/>
              </a:spcBef>
              <a:spcAft>
                <a:spcPts val="0"/>
              </a:spcAft>
              <a:buSzPts val="1800"/>
              <a:buChar char="-"/>
            </a:pPr>
            <a:r>
              <a:rPr lang="en-US" dirty="0"/>
              <a:t>TESTING</a:t>
            </a:r>
          </a:p>
          <a:p>
            <a:pPr marL="230188" lvl="0" indent="-230188"/>
            <a:r>
              <a:rPr lang="en-US" dirty="0"/>
              <a:t>ASSESSMENT TEAM USES INTERVIEWS</a:t>
            </a:r>
            <a:r>
              <a:rPr lang="en-US" dirty="0">
                <a:solidFill>
                  <a:srgbClr val="FF0000"/>
                </a:solidFill>
              </a:rPr>
              <a:t> </a:t>
            </a:r>
            <a:r>
              <a:rPr lang="en-US" dirty="0"/>
              <a:t>TO VERIFY EVIDENCE</a:t>
            </a:r>
            <a:endParaRPr lang="en-US" dirty="0">
              <a:solidFill>
                <a:srgbClr val="FF0000"/>
              </a:solidFill>
            </a:endParaRPr>
          </a:p>
          <a:p>
            <a:pPr marL="230188" lvl="0" indent="-230188"/>
            <a:r>
              <a:rPr lang="en-US" dirty="0"/>
              <a:t>BASED ON FINDINGS ASSESSMENT TEAM CATEGORIZES FINDINGS AS:</a:t>
            </a:r>
          </a:p>
          <a:p>
            <a:pPr marL="400050" lvl="1" indent="-169863"/>
            <a:r>
              <a:rPr lang="en-US" dirty="0"/>
              <a:t>PASS, ADDRESSES CMMC PRACTICE</a:t>
            </a:r>
          </a:p>
          <a:p>
            <a:pPr marL="400050" lvl="1" indent="-169863"/>
            <a:r>
              <a:rPr lang="en-US" dirty="0"/>
              <a:t>FAIL, A FAILURE TO ADDRESS SOME ASPECT OF A CMMC REQUIREMENT</a:t>
            </a:r>
          </a:p>
          <a:p>
            <a:pPr marL="230188" lvl="0" indent="-230188" algn="l" rtl="0">
              <a:lnSpc>
                <a:spcPct val="120000"/>
              </a:lnSpc>
              <a:spcBef>
                <a:spcPts val="1000"/>
              </a:spcBef>
              <a:spcAft>
                <a:spcPts val="0"/>
              </a:spcAft>
              <a:buSzPts val="2000"/>
              <a:buFont typeface="Arial"/>
              <a:buChar char="•"/>
            </a:pPr>
            <a:r>
              <a:rPr lang="en-US" dirty="0"/>
              <a:t>FOR LEVEL 1, PRACTICE IMPLEMENTATION MAY BE AD HOC</a:t>
            </a:r>
            <a:endParaRPr dirty="0"/>
          </a:p>
          <a:p>
            <a:pPr marL="230188" lvl="0" indent="-230188" algn="l" rtl="0">
              <a:lnSpc>
                <a:spcPct val="120000"/>
              </a:lnSpc>
              <a:spcBef>
                <a:spcPts val="1000"/>
              </a:spcBef>
              <a:spcAft>
                <a:spcPts val="0"/>
              </a:spcAft>
              <a:buSzPts val="2000"/>
              <a:buFont typeface="Arial"/>
              <a:buChar char="•"/>
            </a:pPr>
            <a:r>
              <a:rPr lang="en-US" dirty="0"/>
              <a:t>FOR LEVELS 2-5, RECORDED EVIDENCE MUST EXIST</a:t>
            </a:r>
            <a:endParaRPr dirty="0"/>
          </a:p>
          <a:p>
            <a:pPr marL="230188" lvl="0" indent="-230188" algn="l" rtl="0">
              <a:lnSpc>
                <a:spcPct val="120000"/>
              </a:lnSpc>
              <a:spcBef>
                <a:spcPts val="1000"/>
              </a:spcBef>
              <a:spcAft>
                <a:spcPts val="0"/>
              </a:spcAft>
              <a:buSzPts val="2000"/>
              <a:buFont typeface="Arial"/>
              <a:buChar char="•"/>
            </a:pPr>
            <a:r>
              <a:rPr lang="en-US" dirty="0"/>
              <a:t>TEAM IDENTIFIES AND CAPTURES ANY WEAKNESSES WITH TRACEABILITY TO OBSERVED EVIDENCE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a:t>END OF DAY INTERNAL</a:t>
            </a:r>
            <a:br>
              <a:rPr lang="en-US" sz="3240"/>
            </a:br>
            <a:r>
              <a:rPr lang="en-US" sz="3240"/>
              <a:t>ASSESSMENT TEAM REVIEW</a:t>
            </a:r>
            <a:endParaRPr/>
          </a:p>
        </p:txBody>
      </p:sp>
      <p:sp>
        <p:nvSpPr>
          <p:cNvPr id="249" name="Google Shape;249;p30"/>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CMMC ASSESSMENT TEAM MEETS TO DISCUSS </a:t>
            </a:r>
            <a:endParaRPr/>
          </a:p>
          <a:p>
            <a:pPr marL="400050" lvl="1" indent="-169863" algn="l" rtl="0">
              <a:lnSpc>
                <a:spcPct val="120000"/>
              </a:lnSpc>
              <a:spcBef>
                <a:spcPts val="500"/>
              </a:spcBef>
              <a:spcAft>
                <a:spcPts val="0"/>
              </a:spcAft>
              <a:buSzPts val="1800"/>
              <a:buFont typeface="Arial"/>
              <a:buChar char="–"/>
            </a:pPr>
            <a:r>
              <a:rPr lang="en-US"/>
              <a:t>PROGRESS OF THE DAY</a:t>
            </a:r>
            <a:endParaRPr/>
          </a:p>
          <a:p>
            <a:pPr marL="400050" lvl="1" indent="-169863" algn="l" rtl="0">
              <a:lnSpc>
                <a:spcPct val="120000"/>
              </a:lnSpc>
              <a:spcBef>
                <a:spcPts val="500"/>
              </a:spcBef>
              <a:spcAft>
                <a:spcPts val="0"/>
              </a:spcAft>
              <a:buSzPts val="1800"/>
              <a:buFont typeface="Arial"/>
              <a:buChar char="–"/>
            </a:pPr>
            <a:r>
              <a:rPr lang="en-US"/>
              <a:t>PRACTICES THAT ARE “OTHER THAN SATISFIED”</a:t>
            </a:r>
            <a:endParaRPr/>
          </a:p>
          <a:p>
            <a:pPr marL="400050" lvl="1" indent="-169863" algn="l" rtl="0">
              <a:lnSpc>
                <a:spcPct val="120000"/>
              </a:lnSpc>
              <a:spcBef>
                <a:spcPts val="500"/>
              </a:spcBef>
              <a:spcAft>
                <a:spcPts val="0"/>
              </a:spcAft>
              <a:buSzPts val="1800"/>
              <a:buFont typeface="Arial"/>
              <a:buChar char="–"/>
            </a:pPr>
            <a:r>
              <a:rPr lang="en-US"/>
              <a:t>SCHEDULE FOR THE NEXT DAY</a:t>
            </a:r>
            <a:endParaRPr/>
          </a:p>
          <a:p>
            <a:pPr marL="400050" lvl="1" indent="-169863" algn="l" rtl="0">
              <a:lnSpc>
                <a:spcPct val="120000"/>
              </a:lnSpc>
              <a:spcBef>
                <a:spcPts val="500"/>
              </a:spcBef>
              <a:spcAft>
                <a:spcPts val="0"/>
              </a:spcAft>
              <a:buSzPts val="1800"/>
              <a:buFont typeface="Arial"/>
              <a:buChar char="–"/>
            </a:pPr>
            <a:r>
              <a:rPr lang="en-US"/>
              <a:t>PRACTICES REMAINING TO BE ASSESSED</a:t>
            </a:r>
            <a:endParaRPr/>
          </a:p>
          <a:p>
            <a:pPr marL="400050" lvl="1" indent="-169863" algn="l" rtl="0">
              <a:lnSpc>
                <a:spcPct val="120000"/>
              </a:lnSpc>
              <a:spcBef>
                <a:spcPts val="500"/>
              </a:spcBef>
              <a:spcAft>
                <a:spcPts val="0"/>
              </a:spcAft>
              <a:buSzPts val="1800"/>
              <a:buFont typeface="Arial"/>
              <a:buChar char="–"/>
            </a:pPr>
            <a:r>
              <a:rPr lang="en-US"/>
              <a:t>ISSUES OR ROADBLOCKS THAT MAY HAVE ARISEN</a:t>
            </a:r>
            <a:endParaRPr/>
          </a:p>
          <a:p>
            <a:pPr marL="230188" lvl="0" indent="-230188" algn="l" rtl="0">
              <a:lnSpc>
                <a:spcPct val="120000"/>
              </a:lnSpc>
              <a:spcBef>
                <a:spcPts val="1000"/>
              </a:spcBef>
              <a:spcAft>
                <a:spcPts val="0"/>
              </a:spcAft>
              <a:buSzPts val="2000"/>
              <a:buFont typeface="Arial"/>
              <a:buChar char="•"/>
            </a:pPr>
            <a:r>
              <a:rPr lang="en-US"/>
              <a:t>THIS MEETING HAPPENS PRIOR TO THE END-OF-DAY REVIEW WITH THE OSC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913775" y="618517"/>
            <a:ext cx="10364451" cy="61077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AGENDA</a:t>
            </a:r>
            <a:endParaRPr/>
          </a:p>
        </p:txBody>
      </p:sp>
      <p:sp>
        <p:nvSpPr>
          <p:cNvPr id="51" name="Google Shape;51;p11"/>
          <p:cNvSpPr txBox="1">
            <a:spLocks noGrp="1"/>
          </p:cNvSpPr>
          <p:nvPr>
            <p:ph type="body" idx="1"/>
          </p:nvPr>
        </p:nvSpPr>
        <p:spPr>
          <a:xfrm>
            <a:off x="535354" y="1398494"/>
            <a:ext cx="11121291" cy="4262721"/>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CERTIFICATION PROCESS OVERVIEW</a:t>
            </a:r>
            <a:endParaRPr/>
          </a:p>
          <a:p>
            <a:pPr marL="230188" lvl="0" indent="-230188" algn="l" rtl="0">
              <a:lnSpc>
                <a:spcPct val="120000"/>
              </a:lnSpc>
              <a:spcBef>
                <a:spcPts val="1000"/>
              </a:spcBef>
              <a:spcAft>
                <a:spcPts val="0"/>
              </a:spcAft>
              <a:buSzPts val="2000"/>
              <a:buFont typeface="Arial"/>
              <a:buChar char="•"/>
            </a:pPr>
            <a:r>
              <a:rPr lang="en-US"/>
              <a:t>APPRAISAL TIMELINE</a:t>
            </a:r>
            <a:endParaRPr/>
          </a:p>
          <a:p>
            <a:pPr marL="230188" lvl="0" indent="-230188" algn="l" rtl="0">
              <a:lnSpc>
                <a:spcPct val="120000"/>
              </a:lnSpc>
              <a:spcBef>
                <a:spcPts val="1000"/>
              </a:spcBef>
              <a:spcAft>
                <a:spcPts val="0"/>
              </a:spcAft>
              <a:buSzPts val="2000"/>
              <a:buFont typeface="Arial"/>
              <a:buChar char="•"/>
            </a:pPr>
            <a:r>
              <a:rPr lang="en-US"/>
              <a:t>ASSESSMENT PROCESS</a:t>
            </a:r>
            <a:endParaRPr/>
          </a:p>
          <a:p>
            <a:pPr marL="400050" lvl="1" indent="-169863" algn="l" rtl="0">
              <a:lnSpc>
                <a:spcPct val="120000"/>
              </a:lnSpc>
              <a:spcBef>
                <a:spcPts val="500"/>
              </a:spcBef>
              <a:spcAft>
                <a:spcPts val="0"/>
              </a:spcAft>
              <a:buSzPts val="1800"/>
              <a:buFont typeface="Noto Sans Symbols"/>
              <a:buChar char="✔"/>
            </a:pPr>
            <a:r>
              <a:rPr lang="en-US"/>
              <a:t>PLANNING</a:t>
            </a:r>
            <a:endParaRPr/>
          </a:p>
          <a:p>
            <a:pPr marL="400050" lvl="1" indent="-169863" algn="l" rtl="0">
              <a:lnSpc>
                <a:spcPct val="120000"/>
              </a:lnSpc>
              <a:spcBef>
                <a:spcPts val="500"/>
              </a:spcBef>
              <a:spcAft>
                <a:spcPts val="0"/>
              </a:spcAft>
              <a:buSzPts val="1800"/>
              <a:buFont typeface="Noto Sans Symbols"/>
              <a:buChar char="✔"/>
            </a:pPr>
            <a:r>
              <a:rPr lang="en-US"/>
              <a:t>EXECUTION</a:t>
            </a:r>
            <a:endParaRPr/>
          </a:p>
          <a:p>
            <a:pPr marL="400050" lvl="1" indent="-169863" algn="l" rtl="0">
              <a:lnSpc>
                <a:spcPct val="120000"/>
              </a:lnSpc>
              <a:spcBef>
                <a:spcPts val="500"/>
              </a:spcBef>
              <a:spcAft>
                <a:spcPts val="0"/>
              </a:spcAft>
              <a:buSzPts val="1800"/>
              <a:buFont typeface="Noto Sans Symbols"/>
              <a:buChar char="✔"/>
            </a:pPr>
            <a:r>
              <a:rPr lang="en-US"/>
              <a:t>REPORTING</a:t>
            </a:r>
            <a:endParaRPr/>
          </a:p>
          <a:p>
            <a:pPr marL="230188" lvl="0" indent="-103188" algn="l" rtl="0">
              <a:lnSpc>
                <a:spcPct val="120000"/>
              </a:lnSpc>
              <a:spcBef>
                <a:spcPts val="1000"/>
              </a:spcBef>
              <a:spcAft>
                <a:spcPts val="0"/>
              </a:spcAft>
              <a:buSzPts val="2000"/>
              <a:buFont typeface="Noto Sans Symbols"/>
              <a:buNone/>
            </a:pPr>
            <a:endParaRPr/>
          </a:p>
          <a:p>
            <a:pPr marL="230188" lvl="0" indent="-103188" algn="l" rtl="0">
              <a:lnSpc>
                <a:spcPct val="120000"/>
              </a:lnSpc>
              <a:spcBef>
                <a:spcPts val="1000"/>
              </a:spcBef>
              <a:spcAft>
                <a:spcPts val="0"/>
              </a:spcAft>
              <a:buSzPts val="2000"/>
              <a:buFont typeface="Arial"/>
              <a:buNone/>
            </a:pPr>
            <a:endParaRPr/>
          </a:p>
          <a:p>
            <a:pPr marL="400050" lvl="1" indent="-55563" algn="l" rtl="0">
              <a:lnSpc>
                <a:spcPct val="120000"/>
              </a:lnSpc>
              <a:spcBef>
                <a:spcPts val="500"/>
              </a:spcBef>
              <a:spcAft>
                <a:spcPts val="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dirty="0">
                <a:highlight>
                  <a:srgbClr val="FFFFFF"/>
                </a:highlight>
              </a:rPr>
              <a:t>DAILY REVIEW</a:t>
            </a:r>
            <a:endParaRPr dirty="0"/>
          </a:p>
        </p:txBody>
      </p:sp>
      <p:sp>
        <p:nvSpPr>
          <p:cNvPr id="256" name="Google Shape;256;p31"/>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DAILY REVIEW OF NONCONFORMANCES, PRACTICE QUESTIONS, OUTSTANDING ITEMS</a:t>
            </a:r>
            <a:endParaRPr dirty="0"/>
          </a:p>
          <a:p>
            <a:pPr marL="230188" lvl="0" indent="-230188" algn="l" rtl="0">
              <a:lnSpc>
                <a:spcPct val="120000"/>
              </a:lnSpc>
              <a:spcBef>
                <a:spcPts val="1000"/>
              </a:spcBef>
              <a:spcAft>
                <a:spcPts val="0"/>
              </a:spcAft>
              <a:buSzPts val="2000"/>
              <a:buFont typeface="Arial"/>
              <a:buChar char="•"/>
            </a:pPr>
            <a:r>
              <a:rPr lang="en-US" dirty="0"/>
              <a:t>OSC POC AND PARTICIPANTS VERIFY RESULTS</a:t>
            </a:r>
            <a:endParaRPr dirty="0"/>
          </a:p>
          <a:p>
            <a:pPr marL="230188" lvl="0" indent="-230188" algn="l" rtl="0">
              <a:lnSpc>
                <a:spcPct val="120000"/>
              </a:lnSpc>
              <a:spcBef>
                <a:spcPts val="1000"/>
              </a:spcBef>
              <a:spcAft>
                <a:spcPts val="0"/>
              </a:spcAft>
              <a:buSzPts val="2000"/>
              <a:buFont typeface="Arial"/>
              <a:buChar char="•"/>
            </a:pPr>
            <a:r>
              <a:rPr lang="en-US" dirty="0"/>
              <a:t>OPPORTUNITY FOR QUESTIONS AND CLARIFICATIONS</a:t>
            </a:r>
            <a:endParaRPr dirty="0"/>
          </a:p>
          <a:p>
            <a:pPr marL="230188" lvl="0" indent="-230188" algn="l" rtl="0">
              <a:lnSpc>
                <a:spcPct val="120000"/>
              </a:lnSpc>
              <a:spcBef>
                <a:spcPts val="1000"/>
              </a:spcBef>
              <a:spcAft>
                <a:spcPts val="0"/>
              </a:spcAft>
              <a:buSzPts val="2000"/>
              <a:buFont typeface="Arial"/>
              <a:buChar char="•"/>
            </a:pPr>
            <a:r>
              <a:rPr lang="en-US" dirty="0"/>
              <a:t>AREAS TO BE RE-EXAMINED, AS NECESSARY</a:t>
            </a:r>
            <a:endParaRPr dirty="0"/>
          </a:p>
          <a:p>
            <a:pPr marL="230188" lvl="0" indent="-230188" algn="l" rtl="0">
              <a:lnSpc>
                <a:spcPct val="120000"/>
              </a:lnSpc>
              <a:spcBef>
                <a:spcPts val="1000"/>
              </a:spcBef>
              <a:spcAft>
                <a:spcPts val="0"/>
              </a:spcAft>
              <a:buSzPts val="2000"/>
              <a:buFont typeface="Arial"/>
              <a:buChar char="•"/>
            </a:pPr>
            <a:r>
              <a:rPr lang="en-US" dirty="0"/>
              <a:t>FOCUS ON “FAILED” PRACTICES, PROCESSES, POLICIES, AND PLANS</a:t>
            </a:r>
            <a:endParaRPr dirty="0"/>
          </a:p>
          <a:p>
            <a:pPr marL="230188" lvl="0" indent="-230188" algn="l" rtl="0">
              <a:lnSpc>
                <a:spcPct val="120000"/>
              </a:lnSpc>
              <a:spcBef>
                <a:spcPts val="1000"/>
              </a:spcBef>
              <a:spcAft>
                <a:spcPts val="0"/>
              </a:spcAft>
              <a:buSzPts val="2000"/>
              <a:buFont typeface="Arial"/>
              <a:buChar char="•"/>
            </a:pPr>
            <a:r>
              <a:rPr lang="en-US" dirty="0"/>
              <a:t>DISAGREEMENT</a:t>
            </a:r>
            <a:endParaRPr dirty="0"/>
          </a:p>
          <a:p>
            <a:pPr marL="400050" lvl="1" indent="-169863" algn="l" rtl="0">
              <a:lnSpc>
                <a:spcPct val="120000"/>
              </a:lnSpc>
              <a:spcBef>
                <a:spcPts val="500"/>
              </a:spcBef>
              <a:spcAft>
                <a:spcPts val="0"/>
              </a:spcAft>
              <a:buSzPts val="1800"/>
              <a:buFont typeface="Arial"/>
              <a:buChar char="–"/>
            </a:pPr>
            <a:r>
              <a:rPr lang="en-US" dirty="0"/>
              <a:t>ASSESSOR DETAILS THE DECISION IN ASSESSMENT RESULTS</a:t>
            </a:r>
            <a:endParaRPr dirty="0"/>
          </a:p>
          <a:p>
            <a:pPr marL="230188" lvl="0" indent="-230188" algn="l" rtl="0">
              <a:lnSpc>
                <a:spcPct val="120000"/>
              </a:lnSpc>
              <a:spcBef>
                <a:spcPts val="1000"/>
              </a:spcBef>
              <a:spcAft>
                <a:spcPts val="0"/>
              </a:spcAft>
              <a:buSzPts val="2000"/>
              <a:buFont typeface="Arial"/>
              <a:buChar char="•"/>
            </a:pPr>
            <a:r>
              <a:rPr lang="en-US" dirty="0"/>
              <a:t>SCHEDULE IS CONFIRMED FOR THE NEXT DAY</a:t>
            </a:r>
            <a:endParaRPr dirty="0"/>
          </a:p>
          <a:p>
            <a:pPr marL="230188" lvl="0" indent="-230188" algn="l" rtl="0">
              <a:lnSpc>
                <a:spcPct val="120000"/>
              </a:lnSpc>
              <a:spcBef>
                <a:spcPts val="1000"/>
              </a:spcBef>
              <a:spcAft>
                <a:spcPts val="0"/>
              </a:spcAft>
              <a:buSzPts val="2000"/>
              <a:buFont typeface="Arial"/>
              <a:buChar char="•"/>
            </a:pPr>
            <a:r>
              <a:rPr lang="en-US" dirty="0"/>
              <a:t>ON THE LAST DAY TEAM CONDUCTS A LESSONS LEARNED FOR SUBMISSION TO THE CMMC AB</a:t>
            </a:r>
            <a:endParaRPr dirty="0"/>
          </a:p>
          <a:p>
            <a:pPr marL="230188" lvl="0" indent="-103188" algn="l" rtl="0">
              <a:lnSpc>
                <a:spcPct val="120000"/>
              </a:lnSpc>
              <a:spcBef>
                <a:spcPts val="1000"/>
              </a:spcBef>
              <a:spcAft>
                <a:spcPts val="0"/>
              </a:spcAft>
              <a:buSzPts val="2000"/>
              <a:buFont typeface="Arial"/>
              <a:buNone/>
            </a:pPr>
            <a:endParaRPr dirty="0"/>
          </a:p>
          <a:p>
            <a:pPr marL="400050" lvl="1" indent="-55563" algn="l" rtl="0">
              <a:lnSpc>
                <a:spcPct val="120000"/>
              </a:lnSpc>
              <a:spcBef>
                <a:spcPts val="500"/>
              </a:spcBef>
              <a:spcAft>
                <a:spcPts val="0"/>
              </a:spcAft>
              <a:buSzPts val="180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dirty="0"/>
              <a:t>FINAL RECOMMEND FINDINGS BRIEF</a:t>
            </a:r>
            <a:endParaRPr dirty="0"/>
          </a:p>
        </p:txBody>
      </p:sp>
      <p:sp>
        <p:nvSpPr>
          <p:cNvPr id="263" name="Google Shape;263;p32"/>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000"/>
              <a:buNone/>
            </a:pPr>
            <a:r>
              <a:rPr lang="en-US" dirty="0"/>
              <a:t>LEAD ASSESSOR </a:t>
            </a:r>
            <a:r>
              <a:rPr lang="en-US" dirty="0">
                <a:solidFill>
                  <a:srgbClr val="FF0000"/>
                </a:solidFill>
              </a:rPr>
              <a:t> </a:t>
            </a:r>
            <a:endParaRPr dirty="0"/>
          </a:p>
          <a:p>
            <a:pPr marL="230188" lvl="0" indent="-230188" algn="l" rtl="0">
              <a:lnSpc>
                <a:spcPct val="120000"/>
              </a:lnSpc>
              <a:spcBef>
                <a:spcPts val="1000"/>
              </a:spcBef>
              <a:spcAft>
                <a:spcPts val="0"/>
              </a:spcAft>
              <a:buSzPts val="2000"/>
              <a:buFont typeface="Arial"/>
              <a:buChar char="•"/>
            </a:pPr>
            <a:r>
              <a:rPr lang="en-US" dirty="0"/>
              <a:t>PREPARES AND DELIVERS BRIEF TO OSC REPRESENTATIVES AT THE END OF THE ASSESSMENT</a:t>
            </a:r>
            <a:endParaRPr dirty="0"/>
          </a:p>
          <a:p>
            <a:pPr marL="230188" lvl="0" indent="-230188" algn="l" rtl="0">
              <a:lnSpc>
                <a:spcPct val="120000"/>
              </a:lnSpc>
              <a:spcBef>
                <a:spcPts val="1000"/>
              </a:spcBef>
              <a:spcAft>
                <a:spcPts val="0"/>
              </a:spcAft>
              <a:buSzPts val="2000"/>
              <a:buFont typeface="Arial"/>
              <a:buChar char="•"/>
            </a:pPr>
            <a:r>
              <a:rPr lang="en-US" dirty="0"/>
              <a:t>REVIEWS PASS AND FAIL OF PRACTICES</a:t>
            </a:r>
            <a:endParaRPr dirty="0"/>
          </a:p>
          <a:p>
            <a:pPr marL="230188" lvl="0" indent="-230188" algn="l" rtl="0">
              <a:lnSpc>
                <a:spcPct val="120000"/>
              </a:lnSpc>
              <a:spcBef>
                <a:spcPts val="1000"/>
              </a:spcBef>
              <a:spcAft>
                <a:spcPts val="0"/>
              </a:spcAft>
              <a:buSzPts val="2000"/>
              <a:buFont typeface="Arial"/>
              <a:buChar char="•"/>
            </a:pPr>
            <a:r>
              <a:rPr lang="en-US" dirty="0"/>
              <a:t>PROVIDES A TIMELINE OF WHEN THE ASSESSMENT RESULTS WILL BE DELIVERED AND WHEN RESULTS WILL BE REGISTERED WITH THE CMMC AB</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POST ASSESSMENT (NO-REMEDIATION REQUIRED)</a:t>
            </a:r>
            <a:endParaRPr/>
          </a:p>
        </p:txBody>
      </p:sp>
      <p:sp>
        <p:nvSpPr>
          <p:cNvPr id="270" name="Google Shape;270;p33"/>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1800" dirty="0"/>
              <a:t>LEAD ASSESSOR </a:t>
            </a:r>
            <a:r>
              <a:rPr lang="en-US" sz="1800" dirty="0">
                <a:solidFill>
                  <a:srgbClr val="FF0000"/>
                </a:solidFill>
              </a:rPr>
              <a:t> </a:t>
            </a:r>
            <a:endParaRPr lang="en-US" sz="1800" dirty="0"/>
          </a:p>
          <a:p>
            <a:pPr marL="285750" lvl="0" indent="-285750" algn="l" rtl="0">
              <a:lnSpc>
                <a:spcPct val="110000"/>
              </a:lnSpc>
              <a:spcBef>
                <a:spcPts val="1000"/>
              </a:spcBef>
              <a:spcAft>
                <a:spcPts val="0"/>
              </a:spcAft>
              <a:buSzPts val="1850"/>
              <a:buChar char="•"/>
            </a:pPr>
            <a:r>
              <a:rPr lang="en-US" sz="1850" dirty="0"/>
              <a:t>PREPARES ASSESSMENT RESULTS, COMBINING ASSESSMENT TEAM FINDINGS</a:t>
            </a:r>
            <a:endParaRPr dirty="0"/>
          </a:p>
          <a:p>
            <a:pPr marL="285750" lvl="0" indent="-285750" algn="l" rtl="0">
              <a:lnSpc>
                <a:spcPct val="110000"/>
              </a:lnSpc>
              <a:spcBef>
                <a:spcPts val="1000"/>
              </a:spcBef>
              <a:spcAft>
                <a:spcPts val="0"/>
              </a:spcAft>
              <a:buSzPts val="1850"/>
              <a:buChar char="•"/>
            </a:pPr>
            <a:r>
              <a:rPr lang="en-US" sz="1850" dirty="0"/>
              <a:t>REVIEWS DRAFT REPORT WITH OSC</a:t>
            </a:r>
            <a:endParaRPr dirty="0"/>
          </a:p>
          <a:p>
            <a:pPr marL="285750" lvl="0" indent="-285750" algn="l" rtl="0">
              <a:lnSpc>
                <a:spcPct val="110000"/>
              </a:lnSpc>
              <a:spcBef>
                <a:spcPts val="1000"/>
              </a:spcBef>
              <a:spcAft>
                <a:spcPts val="0"/>
              </a:spcAft>
              <a:buSzPts val="1850"/>
              <a:buChar char="•"/>
            </a:pPr>
            <a:r>
              <a:rPr lang="en-US" sz="1850" dirty="0"/>
              <a:t>SUBMITS ASSESSMENT RESULTS AND SUPPORTING MATERIALS TO C3PAO</a:t>
            </a:r>
            <a:endParaRPr dirty="0"/>
          </a:p>
          <a:p>
            <a:pPr marL="0" lvl="0" indent="0" algn="l" rtl="0">
              <a:lnSpc>
                <a:spcPct val="110000"/>
              </a:lnSpc>
              <a:spcBef>
                <a:spcPts val="1000"/>
              </a:spcBef>
              <a:spcAft>
                <a:spcPts val="0"/>
              </a:spcAft>
              <a:buSzPts val="1850"/>
              <a:buNone/>
            </a:pPr>
            <a:r>
              <a:rPr lang="en-US" sz="1850" dirty="0"/>
              <a:t>C3PAO</a:t>
            </a:r>
            <a:endParaRPr dirty="0"/>
          </a:p>
          <a:p>
            <a:pPr marL="230188" lvl="0" indent="-230188" algn="l" rtl="0">
              <a:lnSpc>
                <a:spcPct val="110000"/>
              </a:lnSpc>
              <a:spcBef>
                <a:spcPts val="1000"/>
              </a:spcBef>
              <a:spcAft>
                <a:spcPts val="0"/>
              </a:spcAft>
              <a:buSzPts val="1850"/>
              <a:buFont typeface="Arial"/>
              <a:buChar char="•"/>
            </a:pPr>
            <a:r>
              <a:rPr lang="en-US" sz="1850" dirty="0"/>
              <a:t>CONDUCTS QUALITY REVIEW OF ASSESSMENT</a:t>
            </a:r>
            <a:endParaRPr dirty="0"/>
          </a:p>
          <a:p>
            <a:pPr marL="230188" lvl="0" indent="-230188" algn="l" rtl="0">
              <a:lnSpc>
                <a:spcPct val="110000"/>
              </a:lnSpc>
              <a:spcBef>
                <a:spcPts val="1000"/>
              </a:spcBef>
              <a:spcAft>
                <a:spcPts val="0"/>
              </a:spcAft>
              <a:buSzPts val="1850"/>
              <a:buFont typeface="Arial"/>
              <a:buChar char="•"/>
            </a:pPr>
            <a:r>
              <a:rPr lang="en-US" sz="1850" dirty="0"/>
              <a:t>CONFIRMS RECOMMENDATION OF FINDINGS</a:t>
            </a:r>
            <a:endParaRPr dirty="0"/>
          </a:p>
          <a:p>
            <a:pPr marL="230188" lvl="0" indent="-230188" algn="l" rtl="0">
              <a:lnSpc>
                <a:spcPct val="110000"/>
              </a:lnSpc>
              <a:spcBef>
                <a:spcPts val="1000"/>
              </a:spcBef>
              <a:spcAft>
                <a:spcPts val="0"/>
              </a:spcAft>
              <a:buSzPts val="1850"/>
              <a:buFont typeface="Arial"/>
              <a:buChar char="•"/>
            </a:pPr>
            <a:r>
              <a:rPr lang="en-US" sz="1850" dirty="0"/>
              <a:t>SUBMITS TO CMMC AB FOR FINAL REVIEW AND ACCEPTANCE</a:t>
            </a:r>
            <a:endParaRPr dirty="0"/>
          </a:p>
          <a:p>
            <a:pPr marL="0" lvl="0" indent="0" algn="l" rtl="0">
              <a:lnSpc>
                <a:spcPct val="110000"/>
              </a:lnSpc>
              <a:spcBef>
                <a:spcPts val="1000"/>
              </a:spcBef>
              <a:spcAft>
                <a:spcPts val="0"/>
              </a:spcAft>
              <a:buSzPts val="1850"/>
              <a:buNone/>
            </a:pPr>
            <a:r>
              <a:rPr lang="en-US" sz="1850" dirty="0"/>
              <a:t>CMMC AB</a:t>
            </a:r>
            <a:endParaRPr dirty="0"/>
          </a:p>
          <a:p>
            <a:pPr marL="230188" lvl="0" indent="-230188" algn="l" rtl="0">
              <a:lnSpc>
                <a:spcPct val="110000"/>
              </a:lnSpc>
              <a:spcBef>
                <a:spcPts val="1000"/>
              </a:spcBef>
              <a:spcAft>
                <a:spcPts val="0"/>
              </a:spcAft>
              <a:buSzPts val="1850"/>
              <a:buFont typeface="Arial"/>
              <a:buChar char="•"/>
            </a:pPr>
            <a:r>
              <a:rPr lang="en-US" sz="1850" dirty="0"/>
              <a:t>CONDUCTS QUALITY REVIEW OF ASSESSMENT</a:t>
            </a:r>
            <a:endParaRPr dirty="0"/>
          </a:p>
          <a:p>
            <a:pPr marL="230188" lvl="0" indent="-230188" algn="l" rtl="0">
              <a:lnSpc>
                <a:spcPct val="110000"/>
              </a:lnSpc>
              <a:spcBef>
                <a:spcPts val="1000"/>
              </a:spcBef>
              <a:spcAft>
                <a:spcPts val="0"/>
              </a:spcAft>
              <a:buSzPts val="1850"/>
              <a:buFont typeface="Arial"/>
              <a:buChar char="•"/>
            </a:pPr>
            <a:r>
              <a:rPr lang="en-US" sz="1850" dirty="0"/>
              <a:t>ACCEPTS RECOMMENDATION AND ISSUES FINAL RATING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POST ASSESSMENT (REMEDIATION REQUIRED)</a:t>
            </a:r>
            <a:endParaRPr/>
          </a:p>
        </p:txBody>
      </p:sp>
      <p:sp>
        <p:nvSpPr>
          <p:cNvPr id="277" name="Google Shape;277;p34"/>
          <p:cNvSpPr txBox="1">
            <a:spLocks noGrp="1"/>
          </p:cNvSpPr>
          <p:nvPr>
            <p:ph type="body" idx="1"/>
          </p:nvPr>
        </p:nvSpPr>
        <p:spPr>
          <a:xfrm>
            <a:off x="508001" y="857815"/>
            <a:ext cx="11455399" cy="583825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1600" dirty="0"/>
              <a:t>LEAD ASSESSOR </a:t>
            </a:r>
            <a:r>
              <a:rPr lang="en-US" sz="1600" dirty="0">
                <a:solidFill>
                  <a:srgbClr val="FF0000"/>
                </a:solidFill>
              </a:rPr>
              <a:t> </a:t>
            </a:r>
            <a:endParaRPr lang="en-US" sz="1600" dirty="0"/>
          </a:p>
          <a:p>
            <a:pPr marL="285750" lvl="0" indent="-285750" algn="l" rtl="0">
              <a:lnSpc>
                <a:spcPct val="100000"/>
              </a:lnSpc>
              <a:spcBef>
                <a:spcPts val="1000"/>
              </a:spcBef>
              <a:spcAft>
                <a:spcPts val="0"/>
              </a:spcAft>
              <a:buSzPts val="1700"/>
              <a:buChar char="•"/>
            </a:pPr>
            <a:r>
              <a:rPr lang="en-US" sz="1600" dirty="0"/>
              <a:t>PREPARES ASSESSMENT REPORT</a:t>
            </a:r>
            <a:endParaRPr sz="1800" dirty="0"/>
          </a:p>
          <a:p>
            <a:pPr marL="285750" lvl="0" indent="-285750" algn="l" rtl="0">
              <a:lnSpc>
                <a:spcPct val="100000"/>
              </a:lnSpc>
              <a:spcBef>
                <a:spcPts val="1000"/>
              </a:spcBef>
              <a:spcAft>
                <a:spcPts val="0"/>
              </a:spcAft>
              <a:buSzPts val="1700"/>
              <a:buChar char="•"/>
            </a:pPr>
            <a:r>
              <a:rPr lang="en-US" sz="1600" dirty="0"/>
              <a:t>REVIEWS REPORT WITH OSC</a:t>
            </a:r>
          </a:p>
          <a:p>
            <a:pPr marL="285750" lvl="0" indent="-285750" algn="l" rtl="0">
              <a:lnSpc>
                <a:spcPct val="100000"/>
              </a:lnSpc>
              <a:spcBef>
                <a:spcPts val="1000"/>
              </a:spcBef>
              <a:spcAft>
                <a:spcPts val="0"/>
              </a:spcAft>
              <a:buSzPts val="1700"/>
              <a:buChar char="•"/>
            </a:pPr>
            <a:r>
              <a:rPr lang="en-US" sz="1600" dirty="0"/>
              <a:t>IF REMEDIATION ELIGIBLE</a:t>
            </a:r>
            <a:endParaRPr sz="1800" dirty="0"/>
          </a:p>
          <a:p>
            <a:pPr marL="285750" lvl="0" indent="-285750" algn="l" rtl="0">
              <a:lnSpc>
                <a:spcPct val="100000"/>
              </a:lnSpc>
              <a:spcBef>
                <a:spcPts val="1000"/>
              </a:spcBef>
              <a:spcAft>
                <a:spcPts val="0"/>
              </a:spcAft>
              <a:buSzPts val="1700"/>
              <a:buChar char="•"/>
            </a:pPr>
            <a:r>
              <a:rPr lang="en-US" sz="1600" dirty="0"/>
              <a:t>OSC PROVIDES 90-DAY REMEDIATION APPROACH</a:t>
            </a:r>
            <a:endParaRPr sz="1600" dirty="0"/>
          </a:p>
          <a:p>
            <a:pPr marL="285750" lvl="0" indent="-285750" algn="l" rtl="0">
              <a:lnSpc>
                <a:spcPct val="100000"/>
              </a:lnSpc>
              <a:spcBef>
                <a:spcPts val="1000"/>
              </a:spcBef>
              <a:spcAft>
                <a:spcPts val="0"/>
              </a:spcAft>
              <a:buSzPts val="1700"/>
              <a:buChar char="•"/>
            </a:pPr>
            <a:r>
              <a:rPr lang="en-US" sz="1600" dirty="0"/>
              <a:t>SUBMITS ASSESSMENT RESULTS, SUPPORTING MATERIALS, AND APPROACH TO C3PAO</a:t>
            </a:r>
          </a:p>
          <a:p>
            <a:pPr marL="0" indent="0">
              <a:spcBef>
                <a:spcPts val="0"/>
              </a:spcBef>
              <a:buNone/>
            </a:pPr>
            <a:r>
              <a:rPr lang="en-US" sz="1600" dirty="0"/>
              <a:t>OSC</a:t>
            </a:r>
          </a:p>
          <a:p>
            <a:pPr marL="230188" lvl="0" indent="-230188">
              <a:lnSpc>
                <a:spcPct val="100000"/>
              </a:lnSpc>
              <a:buSzPts val="1700"/>
            </a:pPr>
            <a:r>
              <a:rPr lang="en-US" sz="1600" dirty="0"/>
              <a:t>SUBMITS FORMAL ADJUDICATION REQUEST TO C3PAO ONCE THEY HAVE RECEIVED THEIR COPY OF THE FINAL REPORT</a:t>
            </a:r>
            <a:endParaRPr sz="1600" dirty="0"/>
          </a:p>
          <a:p>
            <a:pPr marL="0" lvl="0" indent="0" algn="l" rtl="0">
              <a:lnSpc>
                <a:spcPct val="100000"/>
              </a:lnSpc>
              <a:spcBef>
                <a:spcPts val="1000"/>
              </a:spcBef>
              <a:spcAft>
                <a:spcPts val="0"/>
              </a:spcAft>
              <a:buSzPts val="1700"/>
              <a:buNone/>
            </a:pPr>
            <a:r>
              <a:rPr lang="en-US" sz="1600" dirty="0"/>
              <a:t>C3PAO</a:t>
            </a:r>
            <a:endParaRPr sz="1800" dirty="0"/>
          </a:p>
          <a:p>
            <a:pPr marL="230188" lvl="0" indent="-230188" algn="l" rtl="0">
              <a:lnSpc>
                <a:spcPct val="100000"/>
              </a:lnSpc>
              <a:spcBef>
                <a:spcPts val="1000"/>
              </a:spcBef>
              <a:spcAft>
                <a:spcPts val="0"/>
              </a:spcAft>
              <a:buSzPts val="1700"/>
              <a:buFont typeface="Arial"/>
              <a:buChar char="•"/>
            </a:pPr>
            <a:r>
              <a:rPr lang="en-US" sz="1600" dirty="0"/>
              <a:t>CONDUCTS QUALITY REVIEW OF ASSESSMENT</a:t>
            </a:r>
            <a:endParaRPr sz="1800" dirty="0"/>
          </a:p>
          <a:p>
            <a:pPr marL="230188" lvl="0" indent="-230188" algn="l" rtl="0">
              <a:lnSpc>
                <a:spcPct val="100000"/>
              </a:lnSpc>
              <a:spcBef>
                <a:spcPts val="1000"/>
              </a:spcBef>
              <a:spcAft>
                <a:spcPts val="0"/>
              </a:spcAft>
              <a:buSzPts val="1700"/>
              <a:buFont typeface="Arial"/>
              <a:buChar char="•"/>
            </a:pPr>
            <a:r>
              <a:rPr lang="en-US" sz="1600" dirty="0"/>
              <a:t>CONFIRMS RECOMMENDATION OF FINDINGS AND REMEDIATION APPROACH</a:t>
            </a:r>
            <a:endParaRPr sz="1600" dirty="0">
              <a:solidFill>
                <a:srgbClr val="FF0000"/>
              </a:solidFill>
            </a:endParaRPr>
          </a:p>
          <a:p>
            <a:pPr marL="230188" lvl="0" indent="-230188" algn="l" rtl="0">
              <a:lnSpc>
                <a:spcPct val="100000"/>
              </a:lnSpc>
              <a:spcBef>
                <a:spcPts val="1000"/>
              </a:spcBef>
              <a:spcAft>
                <a:spcPts val="0"/>
              </a:spcAft>
              <a:buSzPts val="1700"/>
              <a:buFont typeface="Arial"/>
              <a:buChar char="•"/>
            </a:pPr>
            <a:r>
              <a:rPr lang="en-US" sz="1600" dirty="0"/>
              <a:t>SUBMITS TO CMMC AB FOR FINAL REVIEW AND ACCEPTANCE</a:t>
            </a:r>
            <a:endParaRPr sz="1800" dirty="0"/>
          </a:p>
          <a:p>
            <a:pPr marL="0" lvl="0" indent="0" algn="l" rtl="0">
              <a:lnSpc>
                <a:spcPct val="100000"/>
              </a:lnSpc>
              <a:spcBef>
                <a:spcPts val="1000"/>
              </a:spcBef>
              <a:spcAft>
                <a:spcPts val="0"/>
              </a:spcAft>
              <a:buSzPts val="1700"/>
              <a:buNone/>
            </a:pPr>
            <a:r>
              <a:rPr lang="en-US" sz="1600" dirty="0"/>
              <a:t>CMMC AB</a:t>
            </a:r>
            <a:endParaRPr sz="1800" dirty="0"/>
          </a:p>
          <a:p>
            <a:pPr marL="230188" lvl="0" indent="-230188" algn="l" rtl="0">
              <a:lnSpc>
                <a:spcPct val="100000"/>
              </a:lnSpc>
              <a:spcBef>
                <a:spcPts val="1000"/>
              </a:spcBef>
              <a:spcAft>
                <a:spcPts val="0"/>
              </a:spcAft>
              <a:buSzPts val="1700"/>
              <a:buFont typeface="Arial"/>
              <a:buChar char="•"/>
            </a:pPr>
            <a:r>
              <a:rPr lang="en-US" sz="1600" dirty="0"/>
              <a:t>CONDUCTS QUALITY REVIEW OF ASSESSMENT</a:t>
            </a:r>
            <a:endParaRPr sz="1800" dirty="0"/>
          </a:p>
          <a:p>
            <a:pPr marL="230188" lvl="0" indent="-230188" algn="l" rtl="0">
              <a:lnSpc>
                <a:spcPct val="100000"/>
              </a:lnSpc>
              <a:spcBef>
                <a:spcPts val="1000"/>
              </a:spcBef>
              <a:spcAft>
                <a:spcPts val="0"/>
              </a:spcAft>
              <a:buSzPts val="1700"/>
              <a:buFont typeface="Arial"/>
              <a:buChar char="•"/>
            </a:pPr>
            <a:r>
              <a:rPr lang="en-US" sz="1600" dirty="0"/>
              <a:t>ACCEPTS RECOMMENDATION AND RESULTS</a:t>
            </a: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dirty="0"/>
              <a:t>POST ASSESSMENT (RECOMMENDATION CHALLENGED)</a:t>
            </a:r>
            <a:endParaRPr dirty="0"/>
          </a:p>
        </p:txBody>
      </p:sp>
      <p:sp>
        <p:nvSpPr>
          <p:cNvPr id="284" name="Google Shape;284;p35"/>
          <p:cNvSpPr txBox="1">
            <a:spLocks noGrp="1"/>
          </p:cNvSpPr>
          <p:nvPr>
            <p:ph type="body" idx="1"/>
          </p:nvPr>
        </p:nvSpPr>
        <p:spPr>
          <a:xfrm>
            <a:off x="508001" y="1075768"/>
            <a:ext cx="11121291" cy="51703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0"/>
              <a:buNone/>
            </a:pPr>
            <a:r>
              <a:rPr lang="en-US" sz="1700" dirty="0"/>
              <a:t>LEAD ASSESSOR</a:t>
            </a:r>
            <a:endParaRPr dirty="0"/>
          </a:p>
          <a:p>
            <a:pPr marL="285750" lvl="0" indent="-285750" algn="l" rtl="0">
              <a:lnSpc>
                <a:spcPct val="100000"/>
              </a:lnSpc>
              <a:spcBef>
                <a:spcPts val="1000"/>
              </a:spcBef>
              <a:spcAft>
                <a:spcPts val="0"/>
              </a:spcAft>
              <a:buSzPts val="1700"/>
              <a:buChar char="•"/>
            </a:pPr>
            <a:r>
              <a:rPr lang="en-US" sz="1700" dirty="0"/>
              <a:t>PREPARES ASSESSMENT RESULTS</a:t>
            </a:r>
            <a:endParaRPr dirty="0"/>
          </a:p>
          <a:p>
            <a:pPr marL="285750" lvl="0" indent="-285750" algn="l" rtl="0">
              <a:lnSpc>
                <a:spcPct val="100000"/>
              </a:lnSpc>
              <a:spcBef>
                <a:spcPts val="1000"/>
              </a:spcBef>
              <a:spcAft>
                <a:spcPts val="0"/>
              </a:spcAft>
              <a:buSzPts val="1700"/>
              <a:buChar char="•"/>
            </a:pPr>
            <a:r>
              <a:rPr lang="en-US" sz="1700" dirty="0"/>
              <a:t>REVIEWS REPORT WITH OSC</a:t>
            </a:r>
            <a:endParaRPr sz="1700" dirty="0">
              <a:solidFill>
                <a:srgbClr val="FF0000"/>
              </a:solidFill>
            </a:endParaRPr>
          </a:p>
          <a:p>
            <a:pPr marL="285750" lvl="0" indent="-285750" algn="l" rtl="0">
              <a:lnSpc>
                <a:spcPct val="100000"/>
              </a:lnSpc>
              <a:spcBef>
                <a:spcPts val="1000"/>
              </a:spcBef>
              <a:spcAft>
                <a:spcPts val="0"/>
              </a:spcAft>
              <a:buSzPts val="1700"/>
              <a:buChar char="•"/>
            </a:pPr>
            <a:r>
              <a:rPr lang="en-US" sz="1700" dirty="0"/>
              <a:t>SUBMITS ASSESSMENT RESULTS, AND SUPPORTING MATERIALS, TO C3PAO</a:t>
            </a:r>
            <a:endParaRPr dirty="0"/>
          </a:p>
          <a:p>
            <a:pPr marL="0" lvl="0" indent="0" algn="l" rtl="0">
              <a:lnSpc>
                <a:spcPct val="100000"/>
              </a:lnSpc>
              <a:spcBef>
                <a:spcPts val="1000"/>
              </a:spcBef>
              <a:spcAft>
                <a:spcPts val="0"/>
              </a:spcAft>
              <a:buSzPts val="1700"/>
              <a:buNone/>
            </a:pPr>
            <a:r>
              <a:rPr lang="en-US" sz="1700" dirty="0"/>
              <a:t>OSC</a:t>
            </a:r>
            <a:endParaRPr lang="en-US" dirty="0"/>
          </a:p>
          <a:p>
            <a:pPr marL="230188" lvl="0" indent="-230188" algn="l" rtl="0">
              <a:lnSpc>
                <a:spcPct val="100000"/>
              </a:lnSpc>
              <a:spcBef>
                <a:spcPts val="1000"/>
              </a:spcBef>
              <a:spcAft>
                <a:spcPts val="0"/>
              </a:spcAft>
              <a:buSzPts val="1700"/>
              <a:buFont typeface="Arial"/>
              <a:buChar char="•"/>
            </a:pPr>
            <a:r>
              <a:rPr lang="en-US" sz="1700" dirty="0"/>
              <a:t>SUBMITS FORMAL ADJUDICATION REQUEST TO C3PAO ONCE THEY HAVE RECEIVED THEIR COPY OF THE </a:t>
            </a:r>
            <a:r>
              <a:rPr lang="en-US" sz="1700"/>
              <a:t>FINAL RESULTS</a:t>
            </a:r>
            <a:endParaRPr lang="en-US" sz="1700" dirty="0">
              <a:solidFill>
                <a:srgbClr val="FF0000"/>
              </a:solidFill>
            </a:endParaRPr>
          </a:p>
          <a:p>
            <a:pPr marL="0" lvl="0" indent="0" algn="l" rtl="0">
              <a:lnSpc>
                <a:spcPct val="100000"/>
              </a:lnSpc>
              <a:spcBef>
                <a:spcPts val="1000"/>
              </a:spcBef>
              <a:spcAft>
                <a:spcPts val="0"/>
              </a:spcAft>
              <a:buSzPts val="1700"/>
              <a:buNone/>
            </a:pPr>
            <a:r>
              <a:rPr lang="en-US" sz="1700" dirty="0"/>
              <a:t>C3PAO</a:t>
            </a:r>
            <a:endParaRPr dirty="0"/>
          </a:p>
          <a:p>
            <a:pPr marL="230188" lvl="0" indent="-230188" algn="l" rtl="0">
              <a:lnSpc>
                <a:spcPct val="100000"/>
              </a:lnSpc>
              <a:spcBef>
                <a:spcPts val="1000"/>
              </a:spcBef>
              <a:spcAft>
                <a:spcPts val="0"/>
              </a:spcAft>
              <a:buSzPts val="1700"/>
              <a:buFont typeface="Arial"/>
              <a:buChar char="•"/>
            </a:pPr>
            <a:r>
              <a:rPr lang="en-US" sz="1700" dirty="0"/>
              <a:t>CONDUCTS QUALITY REVIEW OF ASSESSMENT</a:t>
            </a:r>
            <a:endParaRPr sz="1700" dirty="0">
              <a:solidFill>
                <a:srgbClr val="FF0000"/>
              </a:solidFill>
            </a:endParaRPr>
          </a:p>
          <a:p>
            <a:pPr marL="230188" lvl="0" indent="-230188" algn="l" rtl="0">
              <a:lnSpc>
                <a:spcPct val="100000"/>
              </a:lnSpc>
              <a:spcBef>
                <a:spcPts val="1000"/>
              </a:spcBef>
              <a:spcAft>
                <a:spcPts val="0"/>
              </a:spcAft>
              <a:buSzPts val="1700"/>
              <a:buFont typeface="Arial"/>
              <a:buChar char="•"/>
            </a:pPr>
            <a:r>
              <a:rPr lang="en-US" sz="1700" dirty="0"/>
              <a:t>CONFIRMS RECEIPT OF ADJUDICATION REQUEST FROM OSC AND FORWARDS TO CMMC AB</a:t>
            </a:r>
            <a:endParaRPr dirty="0"/>
          </a:p>
          <a:p>
            <a:pPr marL="230188" lvl="0" indent="-230188" algn="l" rtl="0">
              <a:lnSpc>
                <a:spcPct val="100000"/>
              </a:lnSpc>
              <a:spcBef>
                <a:spcPts val="1000"/>
              </a:spcBef>
              <a:spcAft>
                <a:spcPts val="0"/>
              </a:spcAft>
              <a:buSzPts val="1700"/>
              <a:buFont typeface="Arial"/>
              <a:buChar char="•"/>
            </a:pPr>
            <a:r>
              <a:rPr lang="en-US" sz="1700" dirty="0"/>
              <a:t>SUBMITS TO CMMC AB FOR FINAL REVIEW AND ADJUDICATION</a:t>
            </a:r>
            <a:endParaRPr dirty="0"/>
          </a:p>
          <a:p>
            <a:pPr marL="0" lvl="0" indent="0" algn="l" rtl="0">
              <a:lnSpc>
                <a:spcPct val="100000"/>
              </a:lnSpc>
              <a:spcBef>
                <a:spcPts val="1000"/>
              </a:spcBef>
              <a:spcAft>
                <a:spcPts val="0"/>
              </a:spcAft>
              <a:buSzPts val="1700"/>
              <a:buNone/>
            </a:pPr>
            <a:r>
              <a:rPr lang="en-US" sz="1700" dirty="0"/>
              <a:t>CMMC AB</a:t>
            </a:r>
            <a:endParaRPr dirty="0"/>
          </a:p>
          <a:p>
            <a:pPr marL="230188" lvl="0" indent="-230188" algn="l" rtl="0">
              <a:lnSpc>
                <a:spcPct val="100000"/>
              </a:lnSpc>
              <a:spcBef>
                <a:spcPts val="1000"/>
              </a:spcBef>
              <a:spcAft>
                <a:spcPts val="0"/>
              </a:spcAft>
              <a:buSzPts val="1700"/>
              <a:buFont typeface="Arial"/>
              <a:buChar char="•"/>
            </a:pPr>
            <a:r>
              <a:rPr lang="en-US" sz="1700" dirty="0"/>
              <a:t>CONDUCTS QUALITY REVIEW OF ASSESSMENT</a:t>
            </a:r>
            <a:endParaRPr dirty="0"/>
          </a:p>
          <a:p>
            <a:pPr marL="230188" lvl="0" indent="-230188" algn="l" rtl="0">
              <a:lnSpc>
                <a:spcPct val="100000"/>
              </a:lnSpc>
              <a:spcBef>
                <a:spcPts val="1000"/>
              </a:spcBef>
              <a:spcAft>
                <a:spcPts val="0"/>
              </a:spcAft>
              <a:buSzPts val="1700"/>
              <a:buFont typeface="Arial"/>
              <a:buChar char="•"/>
            </a:pPr>
            <a:r>
              <a:rPr lang="en-US" sz="1700" dirty="0"/>
              <a:t>ADJUDICATION DECISION RENDERED WITHIN 30 DAYS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p:nvPr/>
        </p:nvSpPr>
        <p:spPr>
          <a:xfrm>
            <a:off x="1995847" y="470723"/>
            <a:ext cx="7772400" cy="878059"/>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3100"/>
              <a:buFont typeface="Arial"/>
              <a:buNone/>
            </a:pPr>
            <a:r>
              <a:rPr lang="en-US" sz="3100" dirty="0">
                <a:solidFill>
                  <a:schemeClr val="dk1"/>
                </a:solidFill>
              </a:rPr>
              <a:t>CMMC</a:t>
            </a:r>
            <a:r>
              <a:rPr lang="en-US" sz="3100" b="0" i="0" u="none" strike="noStrike" cap="none" dirty="0">
                <a:solidFill>
                  <a:schemeClr val="dk1"/>
                </a:solidFill>
                <a:latin typeface="Arial"/>
                <a:ea typeface="Arial"/>
                <a:cs typeface="Arial"/>
                <a:sym typeface="Arial"/>
              </a:rPr>
              <a:t> Certification Process</a:t>
            </a:r>
            <a:endParaRPr dirty="0">
              <a:solidFill>
                <a:schemeClr val="dk1"/>
              </a:solidFill>
            </a:endParaRPr>
          </a:p>
        </p:txBody>
      </p:sp>
      <p:pic>
        <p:nvPicPr>
          <p:cNvPr id="57" name="Google Shape;57;p12"/>
          <p:cNvPicPr preferRelativeResize="0"/>
          <p:nvPr/>
        </p:nvPicPr>
        <p:blipFill rotWithShape="1">
          <a:blip r:embed="rId3">
            <a:alphaModFix/>
          </a:blip>
          <a:srcRect/>
          <a:stretch/>
        </p:blipFill>
        <p:spPr>
          <a:xfrm rot="-306605">
            <a:off x="3884196" y="1332717"/>
            <a:ext cx="4605303" cy="4605303"/>
          </a:xfrm>
          <a:prstGeom prst="rect">
            <a:avLst/>
          </a:prstGeom>
          <a:noFill/>
          <a:ln>
            <a:noFill/>
          </a:ln>
        </p:spPr>
      </p:pic>
      <p:sp>
        <p:nvSpPr>
          <p:cNvPr id="58" name="Google Shape;58;p12"/>
          <p:cNvSpPr/>
          <p:nvPr/>
        </p:nvSpPr>
        <p:spPr>
          <a:xfrm>
            <a:off x="7459001" y="1662969"/>
            <a:ext cx="2309246" cy="1092200"/>
          </a:xfrm>
          <a:prstGeom prst="roundRect">
            <a:avLst>
              <a:gd name="adj" fmla="val 16667"/>
            </a:avLst>
          </a:prstGeom>
          <a:solidFill>
            <a:srgbClr val="365EBB"/>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C8EAFF"/>
                </a:solidFill>
                <a:latin typeface="Arial"/>
                <a:ea typeface="Arial"/>
                <a:cs typeface="Arial"/>
                <a:sym typeface="Arial"/>
              </a:rPr>
              <a:t>OSC implements CMMC practices and processes</a:t>
            </a:r>
            <a:endParaRPr/>
          </a:p>
        </p:txBody>
      </p:sp>
      <p:sp>
        <p:nvSpPr>
          <p:cNvPr id="59" name="Google Shape;59;p12"/>
          <p:cNvSpPr/>
          <p:nvPr/>
        </p:nvSpPr>
        <p:spPr>
          <a:xfrm>
            <a:off x="2177542" y="3261793"/>
            <a:ext cx="2268630" cy="1086028"/>
          </a:xfrm>
          <a:prstGeom prst="roundRect">
            <a:avLst>
              <a:gd name="adj" fmla="val 16667"/>
            </a:avLst>
          </a:prstGeom>
          <a:solidFill>
            <a:srgbClr val="365EBB"/>
          </a:solidFill>
          <a:ln>
            <a:noFill/>
          </a:ln>
        </p:spPr>
        <p:txBody>
          <a:bodyPr spcFirstLastPara="1" wrap="square" lIns="91425" tIns="45700" rIns="91425" bIns="45700" anchor="ctr" anchorCtr="0">
            <a:noAutofit/>
          </a:bodyPr>
          <a:lstStyle/>
          <a:p>
            <a:pPr algn="ctr"/>
            <a:r>
              <a:rPr lang="en-US" sz="1400" b="0" i="0" u="none" strike="noStrike" cap="none" dirty="0">
                <a:solidFill>
                  <a:srgbClr val="EDF1F6"/>
                </a:solidFill>
                <a:latin typeface="Arial"/>
                <a:ea typeface="Arial"/>
                <a:cs typeface="Arial"/>
                <a:sym typeface="Arial"/>
              </a:rPr>
              <a:t>C3PAO </a:t>
            </a:r>
            <a:r>
              <a:rPr lang="en-US" dirty="0">
                <a:solidFill>
                  <a:srgbClr val="EDF1F6"/>
                </a:solidFill>
              </a:rPr>
              <a:t>reviews and submits</a:t>
            </a:r>
            <a:r>
              <a:rPr lang="en-US" sz="1400" b="0" i="0" u="none" strike="noStrike" cap="none" dirty="0">
                <a:solidFill>
                  <a:srgbClr val="EDF1F6"/>
                </a:solidFill>
                <a:latin typeface="Arial"/>
                <a:ea typeface="Arial"/>
                <a:cs typeface="Arial"/>
                <a:sym typeface="Arial"/>
              </a:rPr>
              <a:t> </a:t>
            </a:r>
            <a:br>
              <a:rPr lang="en-US" sz="1400" b="0" i="0" u="none" strike="noStrike" cap="none" dirty="0">
                <a:latin typeface="Arial"/>
                <a:ea typeface="Arial"/>
                <a:cs typeface="Arial"/>
              </a:rPr>
            </a:br>
            <a:r>
              <a:rPr lang="en-US" sz="1400" b="0" i="0" u="none" strike="noStrike" cap="none" dirty="0">
                <a:solidFill>
                  <a:srgbClr val="EDF1F6"/>
                </a:solidFill>
                <a:latin typeface="Arial"/>
                <a:ea typeface="Arial"/>
                <a:cs typeface="Arial"/>
                <a:sym typeface="Arial"/>
              </a:rPr>
              <a:t>the assessment report for </a:t>
            </a:r>
            <a:r>
              <a:rPr lang="en-US" dirty="0">
                <a:solidFill>
                  <a:srgbClr val="EDF1F6"/>
                </a:solidFill>
              </a:rPr>
              <a:t>final review</a:t>
            </a:r>
            <a:r>
              <a:rPr lang="en-US" sz="1400" b="0" i="0" u="none" strike="noStrike" cap="none" dirty="0">
                <a:solidFill>
                  <a:srgbClr val="EDF1F6"/>
                </a:solidFill>
                <a:latin typeface="Arial"/>
                <a:ea typeface="Arial"/>
                <a:cs typeface="Arial"/>
                <a:sym typeface="Arial"/>
              </a:rPr>
              <a:t> by CMMC-AB</a:t>
            </a:r>
            <a:endParaRPr dirty="0"/>
          </a:p>
        </p:txBody>
      </p:sp>
      <p:sp>
        <p:nvSpPr>
          <p:cNvPr id="60" name="Google Shape;60;p12"/>
          <p:cNvSpPr/>
          <p:nvPr/>
        </p:nvSpPr>
        <p:spPr>
          <a:xfrm>
            <a:off x="2649227" y="4716673"/>
            <a:ext cx="2290822" cy="1066807"/>
          </a:xfrm>
          <a:prstGeom prst="roundRect">
            <a:avLst>
              <a:gd name="adj" fmla="val 16667"/>
            </a:avLst>
          </a:prstGeom>
          <a:solidFill>
            <a:srgbClr val="365EBB"/>
          </a:solidFill>
          <a:ln>
            <a:noFill/>
          </a:ln>
        </p:spPr>
        <p:txBody>
          <a:bodyPr spcFirstLastPara="1" wrap="square" lIns="91425" tIns="45700" rIns="91425" bIns="45700" anchor="ctr" anchorCtr="0">
            <a:noAutofit/>
          </a:bodyPr>
          <a:lstStyle/>
          <a:p>
            <a:pPr algn="ctr"/>
            <a:r>
              <a:rPr lang="en-US" sz="1400" b="0" i="0" u="none" strike="noStrike" cap="none" dirty="0">
                <a:solidFill>
                  <a:schemeClr val="bg1"/>
                </a:solidFill>
                <a:latin typeface="Arial"/>
                <a:ea typeface="Arial"/>
                <a:cs typeface="Arial"/>
                <a:sym typeface="Arial"/>
              </a:rPr>
              <a:t>Assessor performs </a:t>
            </a:r>
            <a:r>
              <a:rPr lang="en-US" dirty="0">
                <a:solidFill>
                  <a:schemeClr val="bg1"/>
                </a:solidFill>
              </a:rPr>
              <a:t>assessment, recommends level, and</a:t>
            </a:r>
            <a:r>
              <a:rPr lang="en-US" sz="1400" b="0" i="0" u="none" strike="noStrike" cap="none" dirty="0">
                <a:solidFill>
                  <a:schemeClr val="bg1"/>
                </a:solidFill>
                <a:latin typeface="Arial"/>
                <a:ea typeface="Arial"/>
                <a:cs typeface="Arial"/>
                <a:sym typeface="Arial"/>
              </a:rPr>
              <a:t> </a:t>
            </a:r>
            <a:r>
              <a:rPr lang="en-US" dirty="0">
                <a:solidFill>
                  <a:schemeClr val="bg1"/>
                </a:solidFill>
              </a:rPr>
              <a:t>submits report</a:t>
            </a:r>
          </a:p>
        </p:txBody>
      </p:sp>
      <p:sp>
        <p:nvSpPr>
          <p:cNvPr id="61" name="Google Shape;61;p12"/>
          <p:cNvSpPr/>
          <p:nvPr/>
        </p:nvSpPr>
        <p:spPr>
          <a:xfrm>
            <a:off x="5047687" y="5319788"/>
            <a:ext cx="2278320" cy="1067489"/>
          </a:xfrm>
          <a:prstGeom prst="roundRect">
            <a:avLst>
              <a:gd name="adj" fmla="val 16667"/>
            </a:avLst>
          </a:prstGeom>
          <a:solidFill>
            <a:srgbClr val="365EBB"/>
          </a:solid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EDF1F6"/>
                </a:solidFill>
                <a:latin typeface="Arial"/>
                <a:ea typeface="Arial"/>
                <a:cs typeface="Arial"/>
                <a:sym typeface="Arial"/>
              </a:rPr>
              <a:t>C3PAO assigns certified Assessor</a:t>
            </a:r>
            <a:endParaRPr/>
          </a:p>
        </p:txBody>
      </p:sp>
      <p:sp>
        <p:nvSpPr>
          <p:cNvPr id="62" name="Google Shape;62;p12"/>
          <p:cNvSpPr/>
          <p:nvPr/>
        </p:nvSpPr>
        <p:spPr>
          <a:xfrm>
            <a:off x="7927522" y="3261793"/>
            <a:ext cx="2268630" cy="894080"/>
          </a:xfrm>
          <a:prstGeom prst="roundRect">
            <a:avLst>
              <a:gd name="adj" fmla="val 16667"/>
            </a:avLst>
          </a:prstGeom>
          <a:solidFill>
            <a:srgbClr val="365EBB"/>
          </a:solidFill>
          <a:ln>
            <a:noFill/>
          </a:ln>
        </p:spPr>
        <p:txBody>
          <a:bodyPr spcFirstLastPara="1" wrap="square" lIns="91425" tIns="45700" rIns="91425" bIns="45700" anchor="ctr" anchorCtr="0">
            <a:noAutofit/>
          </a:bodyPr>
          <a:lstStyle/>
          <a:p>
            <a:pPr algn="ctr"/>
            <a:r>
              <a:rPr lang="en-US" sz="1400" b="0" i="0" u="none" strike="noStrike" cap="none" dirty="0">
                <a:solidFill>
                  <a:srgbClr val="EDF1F6"/>
                </a:solidFill>
                <a:latin typeface="Arial"/>
                <a:ea typeface="Arial"/>
                <a:cs typeface="Arial"/>
                <a:sym typeface="Arial"/>
              </a:rPr>
              <a:t>OSC</a:t>
            </a:r>
            <a:r>
              <a:rPr lang="en-US" sz="1400" b="0" i="0" u="none" strike="noStrike" cap="none" dirty="0">
                <a:solidFill>
                  <a:srgbClr val="C8EAFF"/>
                </a:solidFill>
                <a:latin typeface="Arial"/>
                <a:ea typeface="Arial"/>
                <a:cs typeface="Arial"/>
                <a:sym typeface="Arial"/>
              </a:rPr>
              <a:t> performs </a:t>
            </a:r>
            <a:r>
              <a:rPr lang="en-US" sz="1400" b="0" i="0" u="none" strike="noStrike" cap="none" dirty="0">
                <a:solidFill>
                  <a:srgbClr val="EDF1F6"/>
                </a:solidFill>
                <a:latin typeface="Arial"/>
                <a:ea typeface="Arial"/>
                <a:cs typeface="Arial"/>
                <a:sym typeface="Arial"/>
              </a:rPr>
              <a:t>self-assessment </a:t>
            </a:r>
            <a:r>
              <a:rPr lang="en-US" dirty="0">
                <a:solidFill>
                  <a:srgbClr val="EDF1F6"/>
                </a:solidFill>
              </a:rPr>
              <a:t>or has external assessor conduct pre-assessment</a:t>
            </a:r>
            <a:endParaRPr dirty="0"/>
          </a:p>
        </p:txBody>
      </p:sp>
      <p:sp>
        <p:nvSpPr>
          <p:cNvPr id="63" name="Google Shape;63;p12"/>
          <p:cNvSpPr/>
          <p:nvPr/>
        </p:nvSpPr>
        <p:spPr>
          <a:xfrm>
            <a:off x="5074757" y="1060023"/>
            <a:ext cx="2224180" cy="1066808"/>
          </a:xfrm>
          <a:prstGeom prst="roundRect">
            <a:avLst>
              <a:gd name="adj" fmla="val 16667"/>
            </a:avLst>
          </a:prstGeom>
          <a:solidFill>
            <a:srgbClr val="365EBB"/>
          </a:solidFill>
          <a:ln w="76200" cap="flat" cmpd="sng">
            <a:solidFill>
              <a:srgbClr val="ADB2C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EDF1F6"/>
                </a:solidFill>
                <a:latin typeface="Arial"/>
                <a:ea typeface="Arial"/>
                <a:cs typeface="Arial"/>
                <a:sym typeface="Arial"/>
              </a:rPr>
              <a:t>OSC determines target CMMC Certification Level </a:t>
            </a:r>
            <a:endParaRPr/>
          </a:p>
        </p:txBody>
      </p:sp>
      <p:pic>
        <p:nvPicPr>
          <p:cNvPr id="64" name="Google Shape;64;p12"/>
          <p:cNvPicPr preferRelativeResize="0"/>
          <p:nvPr/>
        </p:nvPicPr>
        <p:blipFill rotWithShape="1">
          <a:blip r:embed="rId4">
            <a:alphaModFix/>
          </a:blip>
          <a:srcRect/>
          <a:stretch/>
        </p:blipFill>
        <p:spPr>
          <a:xfrm>
            <a:off x="4896859" y="2632741"/>
            <a:ext cx="2579976" cy="2152185"/>
          </a:xfrm>
          <a:prstGeom prst="rect">
            <a:avLst/>
          </a:prstGeom>
          <a:noFill/>
          <a:ln>
            <a:noFill/>
          </a:ln>
        </p:spPr>
      </p:pic>
      <p:grpSp>
        <p:nvGrpSpPr>
          <p:cNvPr id="65" name="Google Shape;65;p12"/>
          <p:cNvGrpSpPr/>
          <p:nvPr/>
        </p:nvGrpSpPr>
        <p:grpSpPr>
          <a:xfrm>
            <a:off x="2527912" y="1831450"/>
            <a:ext cx="2165582" cy="918706"/>
            <a:chOff x="1726019" y="1747370"/>
            <a:chExt cx="1596610" cy="805330"/>
          </a:xfrm>
        </p:grpSpPr>
        <p:sp>
          <p:nvSpPr>
            <p:cNvPr id="66" name="Google Shape;66;p12"/>
            <p:cNvSpPr txBox="1"/>
            <p:nvPr/>
          </p:nvSpPr>
          <p:spPr>
            <a:xfrm>
              <a:off x="1726019" y="1747370"/>
              <a:ext cx="1596610" cy="805330"/>
            </a:xfrm>
            <a:prstGeom prst="rect">
              <a:avLst/>
            </a:prstGeom>
            <a:solidFill>
              <a:srgbClr val="C4CBE7"/>
            </a:solidFill>
            <a:ln w="57150" cap="flat" cmpd="sng">
              <a:solidFill>
                <a:srgbClr val="2E53C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r>
                <a:rPr lang="en-US" sz="1400" b="0" i="0" u="none" strike="noStrike" cap="none" dirty="0">
                  <a:solidFill>
                    <a:srgbClr val="FF0000"/>
                  </a:solidFill>
                  <a:latin typeface="Arial"/>
                  <a:ea typeface="Arial"/>
                  <a:cs typeface="Arial"/>
                  <a:sym typeface="Arial"/>
                </a:rPr>
                <a:t>CMMC-AB </a:t>
              </a:r>
              <a:endParaRPr dirty="0"/>
            </a:p>
            <a:p>
              <a:pPr marL="0" marR="0" lvl="0" indent="0" algn="l" rtl="0">
                <a:spcBef>
                  <a:spcPts val="0"/>
                </a:spcBef>
                <a:spcAft>
                  <a:spcPts val="0"/>
                </a:spcAft>
                <a:buNone/>
              </a:pPr>
              <a:r>
                <a:rPr lang="en-US" dirty="0">
                  <a:solidFill>
                    <a:srgbClr val="FF0000"/>
                  </a:solidFill>
                </a:rPr>
                <a:t>issues</a:t>
              </a:r>
              <a:endParaRPr dirty="0"/>
            </a:p>
            <a:p>
              <a:pPr marL="0" marR="0" lvl="0" indent="0" algn="l" rtl="0">
                <a:spcBef>
                  <a:spcPts val="0"/>
                </a:spcBef>
                <a:spcAft>
                  <a:spcPts val="0"/>
                </a:spcAft>
                <a:buNone/>
              </a:pPr>
              <a:r>
                <a:rPr lang="en-US" sz="1400" b="0" i="0" u="none" strike="noStrike" cap="none" dirty="0">
                  <a:solidFill>
                    <a:srgbClr val="FF0000"/>
                  </a:solidFill>
                  <a:latin typeface="Arial"/>
                  <a:ea typeface="Arial"/>
                  <a:cs typeface="Arial"/>
                  <a:sym typeface="Arial"/>
                </a:rPr>
                <a:t>OSC certification</a:t>
              </a:r>
              <a:endParaRPr dirty="0"/>
            </a:p>
          </p:txBody>
        </p:sp>
        <p:pic>
          <p:nvPicPr>
            <p:cNvPr id="67" name="Google Shape;67;p12"/>
            <p:cNvPicPr preferRelativeResize="0"/>
            <p:nvPr/>
          </p:nvPicPr>
          <p:blipFill rotWithShape="1">
            <a:blip r:embed="rId5">
              <a:alphaModFix/>
            </a:blip>
            <a:srcRect/>
            <a:stretch/>
          </p:blipFill>
          <p:spPr>
            <a:xfrm>
              <a:off x="2771495" y="1805821"/>
              <a:ext cx="487279" cy="440197"/>
            </a:xfrm>
            <a:prstGeom prst="rect">
              <a:avLst/>
            </a:prstGeom>
            <a:noFill/>
            <a:ln>
              <a:noFill/>
            </a:ln>
          </p:spPr>
        </p:pic>
      </p:grpSp>
      <p:sp>
        <p:nvSpPr>
          <p:cNvPr id="68" name="Google Shape;68;p12"/>
          <p:cNvSpPr/>
          <p:nvPr/>
        </p:nvSpPr>
        <p:spPr>
          <a:xfrm>
            <a:off x="7701956" y="4501107"/>
            <a:ext cx="2268630" cy="1066808"/>
          </a:xfrm>
          <a:prstGeom prst="roundRect">
            <a:avLst>
              <a:gd name="adj" fmla="val 16667"/>
            </a:avLst>
          </a:prstGeom>
          <a:solidFill>
            <a:srgbClr val="365EBB"/>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EDF1F6"/>
                </a:solidFill>
                <a:latin typeface="Arial"/>
                <a:ea typeface="Arial"/>
                <a:cs typeface="Arial"/>
                <a:sym typeface="Arial"/>
              </a:rPr>
              <a:t>OSC, via Marketplace, selects C3PAO to provide assessment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066175" y="107530"/>
            <a:ext cx="10364451" cy="91150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NOTIONAL L1 APPRAISAL TIMELINE</a:t>
            </a:r>
            <a:endParaRPr/>
          </a:p>
        </p:txBody>
      </p:sp>
      <p:pic>
        <p:nvPicPr>
          <p:cNvPr id="74" name="Google Shape;74;p13"/>
          <p:cNvPicPr preferRelativeResize="0"/>
          <p:nvPr/>
        </p:nvPicPr>
        <p:blipFill rotWithShape="1">
          <a:blip r:embed="rId3">
            <a:alphaModFix/>
          </a:blip>
          <a:srcRect/>
          <a:stretch/>
        </p:blipFill>
        <p:spPr>
          <a:xfrm>
            <a:off x="1002350" y="1657958"/>
            <a:ext cx="10187299" cy="3542083"/>
          </a:xfrm>
          <a:prstGeom prst="rect">
            <a:avLst/>
          </a:prstGeom>
          <a:solidFill>
            <a:schemeClr val="accent1"/>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1141425" y="145400"/>
            <a:ext cx="9906000" cy="68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dirty="0"/>
              <a:t>CMMC ASSESSMENT ACTIVITIES</a:t>
            </a:r>
            <a:endParaRPr dirty="0"/>
          </a:p>
        </p:txBody>
      </p:sp>
      <p:grpSp>
        <p:nvGrpSpPr>
          <p:cNvPr id="80" name="Google Shape;80;p14"/>
          <p:cNvGrpSpPr/>
          <p:nvPr/>
        </p:nvGrpSpPr>
        <p:grpSpPr>
          <a:xfrm>
            <a:off x="85713" y="828675"/>
            <a:ext cx="12030117" cy="5542658"/>
            <a:chOff x="1349" y="680266"/>
            <a:chExt cx="10214925" cy="4293306"/>
          </a:xfrm>
        </p:grpSpPr>
        <p:sp>
          <p:nvSpPr>
            <p:cNvPr id="81" name="Google Shape;81;p14"/>
            <p:cNvSpPr/>
            <p:nvPr/>
          </p:nvSpPr>
          <p:spPr>
            <a:xfrm>
              <a:off x="1349"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txBox="1"/>
            <p:nvPr/>
          </p:nvSpPr>
          <p:spPr>
            <a:xfrm>
              <a:off x="1349"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a:solidFill>
                    <a:schemeClr val="lt1"/>
                  </a:solidFill>
                  <a:latin typeface="Twentieth Century"/>
                  <a:ea typeface="Twentieth Century"/>
                  <a:cs typeface="Twentieth Century"/>
                  <a:sym typeface="Twentieth Century"/>
                </a:rPr>
                <a:t>Initiate</a:t>
              </a:r>
              <a:endParaRPr/>
            </a:p>
          </p:txBody>
        </p:sp>
        <p:sp>
          <p:nvSpPr>
            <p:cNvPr id="83" name="Google Shape;83;p14"/>
            <p:cNvSpPr/>
            <p:nvPr/>
          </p:nvSpPr>
          <p:spPr>
            <a:xfrm>
              <a:off x="288476" y="1129272"/>
              <a:ext cx="1897978" cy="3844300"/>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t" anchorCtr="0">
              <a:noAutofit/>
            </a:bodyPr>
            <a:lstStyle/>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C3PAO receives Assessment request from OSC</a:t>
              </a:r>
            </a:p>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C3PAO identifies and assigns Lead Assessor</a:t>
              </a:r>
            </a:p>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Lead Assessor and C3PAO work with OSC to identify Sponsor and POC</a:t>
              </a:r>
            </a:p>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OSC provides initial scope information</a:t>
              </a:r>
            </a:p>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OSC and Lead Assessor negotiate assessment dates, contract, and cost</a:t>
              </a:r>
            </a:p>
          </p:txBody>
        </p:sp>
        <p:sp>
          <p:nvSpPr>
            <p:cNvPr id="85" name="Google Shape;85;p14"/>
            <p:cNvSpPr/>
            <p:nvPr/>
          </p:nvSpPr>
          <p:spPr>
            <a:xfrm>
              <a:off x="1954124"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p:nvPr/>
          </p:nvSpPr>
          <p:spPr>
            <a:xfrm>
              <a:off x="1954124"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87" name="Google Shape;87;p14"/>
            <p:cNvSpPr/>
            <p:nvPr/>
          </p:nvSpPr>
          <p:spPr>
            <a:xfrm>
              <a:off x="2725315"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txBox="1"/>
            <p:nvPr/>
          </p:nvSpPr>
          <p:spPr>
            <a:xfrm>
              <a:off x="2725315"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Planning</a:t>
              </a:r>
              <a:endParaRPr/>
            </a:p>
          </p:txBody>
        </p:sp>
        <p:sp>
          <p:nvSpPr>
            <p:cNvPr id="89" name="Google Shape;89;p14"/>
            <p:cNvSpPr/>
            <p:nvPr/>
          </p:nvSpPr>
          <p:spPr>
            <a:xfrm>
              <a:off x="2870363" y="1129272"/>
              <a:ext cx="1897978" cy="3844300"/>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reviews initial scope and CAGE codes and verifies intake form</a:t>
              </a:r>
            </a:p>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develops Assessment Plan</a:t>
              </a:r>
            </a:p>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Lead Assessor and C3PAO identify team</a:t>
              </a:r>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identifies logistic needs</a:t>
              </a:r>
              <a:endParaRPr lang="en-US" sz="1700" dirty="0"/>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conducts Certification Assessment - Readiness Review (CA-RR)</a:t>
              </a:r>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C3PAO registers assessment in </a:t>
              </a:r>
              <a:r>
                <a:rPr lang="en-US" sz="1700" dirty="0" err="1">
                  <a:solidFill>
                    <a:schemeClr val="dk1"/>
                  </a:solidFill>
                  <a:latin typeface="Twentieth Century"/>
                  <a:ea typeface="Twentieth Century"/>
                  <a:cs typeface="Twentieth Century"/>
                  <a:sym typeface="Twentieth Century"/>
                </a:rPr>
                <a:t>eMASS</a:t>
              </a:r>
              <a:endParaRPr lang="en-US" sz="1700" dirty="0">
                <a:solidFill>
                  <a:schemeClr val="dk1"/>
                </a:solidFill>
                <a:latin typeface="Twentieth Century"/>
                <a:ea typeface="Twentieth Century"/>
                <a:cs typeface="Twentieth Century"/>
                <a:sym typeface="Twentieth Century"/>
              </a:endParaRPr>
            </a:p>
            <a:p>
              <a:pPr marL="0" lvl="0" indent="0" algn="l" rtl="0">
                <a:spcBef>
                  <a:spcPts val="0"/>
                </a:spcBef>
                <a:spcAft>
                  <a:spcPts val="0"/>
                </a:spcAft>
                <a:buNone/>
              </a:pPr>
              <a:endParaRPr dirty="0"/>
            </a:p>
          </p:txBody>
        </p:sp>
        <p:sp>
          <p:nvSpPr>
            <p:cNvPr id="91" name="Google Shape;91;p14"/>
            <p:cNvSpPr/>
            <p:nvPr/>
          </p:nvSpPr>
          <p:spPr>
            <a:xfrm>
              <a:off x="4678091"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p:nvPr/>
          </p:nvSpPr>
          <p:spPr>
            <a:xfrm>
              <a:off x="4678091"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93" name="Google Shape;93;p14"/>
            <p:cNvSpPr/>
            <p:nvPr/>
          </p:nvSpPr>
          <p:spPr>
            <a:xfrm>
              <a:off x="5449282"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txBox="1"/>
            <p:nvPr/>
          </p:nvSpPr>
          <p:spPr>
            <a:xfrm>
              <a:off x="5449282"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Execution</a:t>
              </a:r>
              <a:endParaRPr/>
            </a:p>
          </p:txBody>
        </p:sp>
        <p:sp>
          <p:nvSpPr>
            <p:cNvPr id="95" name="Google Shape;95;p14"/>
            <p:cNvSpPr/>
            <p:nvPr/>
          </p:nvSpPr>
          <p:spPr>
            <a:xfrm>
              <a:off x="5594329" y="1063655"/>
              <a:ext cx="1897978" cy="390991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conducts Opening Brief during Assessment Kick-off</a:t>
              </a:r>
            </a:p>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Assessment team collects and reviews evidence and conducts interviews</a:t>
              </a:r>
              <a:endParaRPr lang="en-US" sz="1700" dirty="0"/>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Assessment team determines Practice Ratings</a:t>
              </a:r>
              <a:endParaRPr lang="en-US" sz="1700" dirty="0"/>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Assessment team generates recommended findings</a:t>
              </a:r>
              <a:endParaRPr lang="en-US" sz="1700" dirty="0"/>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delivers Assessment results</a:t>
              </a:r>
              <a:endParaRPr lang="en-US" sz="1700" dirty="0"/>
            </a:p>
            <a:p>
              <a:pPr marL="0" lvl="0" indent="0" algn="l" rtl="0">
                <a:spcBef>
                  <a:spcPts val="0"/>
                </a:spcBef>
                <a:spcAft>
                  <a:spcPts val="0"/>
                </a:spcAft>
                <a:buNone/>
              </a:pPr>
              <a:endParaRPr dirty="0"/>
            </a:p>
          </p:txBody>
        </p:sp>
        <p:sp>
          <p:nvSpPr>
            <p:cNvPr id="97" name="Google Shape;97;p14"/>
            <p:cNvSpPr/>
            <p:nvPr/>
          </p:nvSpPr>
          <p:spPr>
            <a:xfrm>
              <a:off x="7402057"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7402057"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8173248"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8173248"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Reporting</a:t>
              </a:r>
              <a:endParaRPr/>
            </a:p>
          </p:txBody>
        </p:sp>
        <p:sp>
          <p:nvSpPr>
            <p:cNvPr id="101" name="Google Shape;101;p14"/>
            <p:cNvSpPr/>
            <p:nvPr/>
          </p:nvSpPr>
          <p:spPr>
            <a:xfrm>
              <a:off x="8318296" y="1063655"/>
              <a:ext cx="1897978" cy="390991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creates recommended assessment results</a:t>
              </a:r>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reviews results with OSC</a:t>
              </a:r>
              <a:endParaRPr lang="en-US" sz="1700" dirty="0"/>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Assessor submits recommended assessment results to C3PAO</a:t>
              </a:r>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C3PAO reviews assessment results</a:t>
              </a:r>
            </a:p>
            <a:p>
              <a:pPr marL="171450" lvl="1" indent="-165100">
                <a:lnSpc>
                  <a:spcPct val="90000"/>
                </a:lnSpc>
                <a:spcBef>
                  <a:spcPts val="270"/>
                </a:spcBef>
                <a:buClr>
                  <a:schemeClr val="dk1"/>
                </a:buClr>
                <a:buSzPts val="1700"/>
                <a:buFont typeface="Twentieth Century"/>
                <a:buChar char="•"/>
              </a:pPr>
              <a:r>
                <a:rPr lang="en-US" sz="1700" dirty="0">
                  <a:solidFill>
                    <a:schemeClr val="dk1"/>
                  </a:solidFill>
                  <a:latin typeface="Twentieth Century"/>
                  <a:ea typeface="Twentieth Century"/>
                  <a:cs typeface="Twentieth Century"/>
                  <a:sym typeface="Twentieth Century"/>
                </a:rPr>
                <a:t>C3PAO forwards results to AB for review and acceptance</a:t>
              </a:r>
            </a:p>
            <a:p>
              <a:pPr marL="0" lvl="0" indent="0" algn="l" rtl="0">
                <a:spcBef>
                  <a:spcPts val="0"/>
                </a:spcBef>
                <a:spcAft>
                  <a:spcPts val="0"/>
                </a:spcAft>
                <a:buNone/>
              </a:pPr>
              <a:endParaRPr dirty="0"/>
            </a:p>
          </p:txBody>
        </p:sp>
      </p:grpSp>
      <p:sp>
        <p:nvSpPr>
          <p:cNvPr id="103" name="Google Shape;103;p14"/>
          <p:cNvSpPr txBox="1"/>
          <p:nvPr/>
        </p:nvSpPr>
        <p:spPr>
          <a:xfrm>
            <a:off x="867850" y="6032899"/>
            <a:ext cx="1349100" cy="3384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1-2 Weeks*</a:t>
            </a:r>
            <a:endParaRPr dirty="0">
              <a:latin typeface="Twentieth Century"/>
              <a:ea typeface="Twentieth Century"/>
              <a:cs typeface="Twentieth Century"/>
              <a:sym typeface="Twentieth Century"/>
            </a:endParaRPr>
          </a:p>
        </p:txBody>
      </p:sp>
      <p:sp>
        <p:nvSpPr>
          <p:cNvPr id="104" name="Google Shape;104;p14"/>
          <p:cNvSpPr txBox="1"/>
          <p:nvPr/>
        </p:nvSpPr>
        <p:spPr>
          <a:xfrm>
            <a:off x="4144450" y="6032900"/>
            <a:ext cx="1349100" cy="3384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1-2 Weeks*</a:t>
            </a:r>
            <a:endParaRPr dirty="0">
              <a:latin typeface="Twentieth Century"/>
              <a:ea typeface="Twentieth Century"/>
              <a:cs typeface="Twentieth Century"/>
              <a:sym typeface="Twentieth Century"/>
            </a:endParaRPr>
          </a:p>
        </p:txBody>
      </p:sp>
      <p:sp>
        <p:nvSpPr>
          <p:cNvPr id="105" name="Google Shape;105;p14"/>
          <p:cNvSpPr txBox="1"/>
          <p:nvPr/>
        </p:nvSpPr>
        <p:spPr>
          <a:xfrm>
            <a:off x="563050" y="6413900"/>
            <a:ext cx="70497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wentieth Century"/>
                <a:ea typeface="Twentieth Century"/>
                <a:cs typeface="Twentieth Century"/>
                <a:sym typeface="Twentieth Century"/>
              </a:rPr>
              <a:t>*  Date ranges are notional estimates and will vary due to facts and circumstances</a:t>
            </a:r>
            <a:endParaRPr>
              <a:latin typeface="Twentieth Century"/>
              <a:ea typeface="Twentieth Century"/>
              <a:cs typeface="Twentieth Century"/>
              <a:sym typeface="Twentieth Century"/>
            </a:endParaRPr>
          </a:p>
        </p:txBody>
      </p:sp>
      <p:sp>
        <p:nvSpPr>
          <p:cNvPr id="106" name="Google Shape;106;p14"/>
          <p:cNvSpPr txBox="1"/>
          <p:nvPr/>
        </p:nvSpPr>
        <p:spPr>
          <a:xfrm>
            <a:off x="7421050" y="6032900"/>
            <a:ext cx="1349100" cy="3384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1-4 Weeks*</a:t>
            </a:r>
            <a:endParaRPr dirty="0">
              <a:latin typeface="Twentieth Century"/>
              <a:ea typeface="Twentieth Century"/>
              <a:cs typeface="Twentieth Century"/>
              <a:sym typeface="Twentieth Century"/>
            </a:endParaRPr>
          </a:p>
        </p:txBody>
      </p:sp>
      <p:sp>
        <p:nvSpPr>
          <p:cNvPr id="107" name="Google Shape;107;p14"/>
          <p:cNvSpPr txBox="1"/>
          <p:nvPr/>
        </p:nvSpPr>
        <p:spPr>
          <a:xfrm>
            <a:off x="10621450"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wentieth Century"/>
                <a:ea typeface="Twentieth Century"/>
                <a:cs typeface="Twentieth Century"/>
                <a:sym typeface="Twentieth Century"/>
              </a:rPr>
              <a:t>2-3 Weeks*</a:t>
            </a:r>
            <a:endParaRPr>
              <a:latin typeface="Twentieth Century"/>
              <a:ea typeface="Twentieth Century"/>
              <a:cs typeface="Twentieth Century"/>
              <a:sym typeface="Twentieth Century"/>
            </a:endParaRPr>
          </a:p>
        </p:txBody>
      </p:sp>
      <p:sp>
        <p:nvSpPr>
          <p:cNvPr id="108" name="Google Shape;108;p14"/>
          <p:cNvSpPr/>
          <p:nvPr/>
        </p:nvSpPr>
        <p:spPr>
          <a:xfrm>
            <a:off x="2857525" y="2850900"/>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14"/>
          <p:cNvCxnSpPr>
            <a:cxnSpLocks/>
            <a:endCxn id="108" idx="1"/>
          </p:cNvCxnSpPr>
          <p:nvPr/>
        </p:nvCxnSpPr>
        <p:spPr>
          <a:xfrm>
            <a:off x="2659111" y="3086100"/>
            <a:ext cx="246639"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4"/>
          <p:cNvCxnSpPr>
            <a:cxnSpLocks/>
            <a:stCxn id="108" idx="3"/>
          </p:cNvCxnSpPr>
          <p:nvPr/>
        </p:nvCxnSpPr>
        <p:spPr>
          <a:xfrm>
            <a:off x="3195100" y="3086100"/>
            <a:ext cx="269451" cy="0"/>
          </a:xfrm>
          <a:prstGeom prst="straightConnector1">
            <a:avLst/>
          </a:prstGeom>
          <a:noFill/>
          <a:ln w="9525" cap="flat" cmpd="sng">
            <a:solidFill>
              <a:schemeClr val="dk2"/>
            </a:solidFill>
            <a:prstDash val="solid"/>
            <a:round/>
            <a:headEnd type="none" w="med" len="med"/>
            <a:tailEnd type="triangle" w="med" len="med"/>
          </a:ln>
        </p:spPr>
      </p:cxnSp>
      <p:sp>
        <p:nvSpPr>
          <p:cNvPr id="111" name="Google Shape;111;p14"/>
          <p:cNvSpPr txBox="1"/>
          <p:nvPr/>
        </p:nvSpPr>
        <p:spPr>
          <a:xfrm>
            <a:off x="2664625" y="3428999"/>
            <a:ext cx="771600" cy="9524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CMMC-AB Intake Form</a:t>
            </a:r>
            <a:endParaRPr dirty="0">
              <a:latin typeface="Twentieth Century"/>
              <a:ea typeface="Twentieth Century"/>
              <a:cs typeface="Twentieth Century"/>
              <a:sym typeface="Twentieth Century"/>
            </a:endParaRPr>
          </a:p>
        </p:txBody>
      </p:sp>
      <p:sp>
        <p:nvSpPr>
          <p:cNvPr id="112" name="Google Shape;112;p14"/>
          <p:cNvSpPr/>
          <p:nvPr/>
        </p:nvSpPr>
        <p:spPr>
          <a:xfrm>
            <a:off x="6005542" y="2816100"/>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4"/>
          <p:cNvCxnSpPr>
            <a:endCxn id="112" idx="1"/>
          </p:cNvCxnSpPr>
          <p:nvPr/>
        </p:nvCxnSpPr>
        <p:spPr>
          <a:xfrm>
            <a:off x="5648467" y="3051300"/>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4"/>
          <p:cNvCxnSpPr>
            <a:cxnSpLocks/>
            <a:stCxn id="112" idx="3"/>
          </p:cNvCxnSpPr>
          <p:nvPr/>
        </p:nvCxnSpPr>
        <p:spPr>
          <a:xfrm>
            <a:off x="6343117" y="3051300"/>
            <a:ext cx="329448" cy="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4"/>
          <p:cNvSpPr txBox="1"/>
          <p:nvPr/>
        </p:nvSpPr>
        <p:spPr>
          <a:xfrm>
            <a:off x="5700702" y="3394200"/>
            <a:ext cx="1047750" cy="11438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Assessment Plan and Schedule</a:t>
            </a:r>
            <a:endParaRPr dirty="0">
              <a:latin typeface="Twentieth Century"/>
              <a:ea typeface="Twentieth Century"/>
              <a:cs typeface="Twentieth Century"/>
              <a:sym typeface="Twentieth Century"/>
            </a:endParaRPr>
          </a:p>
        </p:txBody>
      </p:sp>
      <p:sp>
        <p:nvSpPr>
          <p:cNvPr id="43" name="Google Shape;112;p14">
            <a:extLst>
              <a:ext uri="{FF2B5EF4-FFF2-40B4-BE49-F238E27FC236}">
                <a16:creationId xmlns:a16="http://schemas.microsoft.com/office/drawing/2014/main" id="{7607B309-5954-46D8-A44B-16B43583D002}"/>
              </a:ext>
            </a:extLst>
          </p:cNvPr>
          <p:cNvSpPr/>
          <p:nvPr/>
        </p:nvSpPr>
        <p:spPr>
          <a:xfrm>
            <a:off x="9239297" y="2811333"/>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113;p14">
            <a:extLst>
              <a:ext uri="{FF2B5EF4-FFF2-40B4-BE49-F238E27FC236}">
                <a16:creationId xmlns:a16="http://schemas.microsoft.com/office/drawing/2014/main" id="{8CEE984C-ED8B-4FDB-9338-F9B2801564D6}"/>
              </a:ext>
            </a:extLst>
          </p:cNvPr>
          <p:cNvCxnSpPr>
            <a:endCxn id="43" idx="1"/>
          </p:cNvCxnSpPr>
          <p:nvPr/>
        </p:nvCxnSpPr>
        <p:spPr>
          <a:xfrm>
            <a:off x="8882222" y="3046533"/>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45" name="Google Shape;114;p14">
            <a:extLst>
              <a:ext uri="{FF2B5EF4-FFF2-40B4-BE49-F238E27FC236}">
                <a16:creationId xmlns:a16="http://schemas.microsoft.com/office/drawing/2014/main" id="{EFCE8DF1-503F-4C1B-A143-8F6C3F8F2D63}"/>
              </a:ext>
            </a:extLst>
          </p:cNvPr>
          <p:cNvCxnSpPr>
            <a:cxnSpLocks/>
            <a:stCxn id="43" idx="3"/>
          </p:cNvCxnSpPr>
          <p:nvPr/>
        </p:nvCxnSpPr>
        <p:spPr>
          <a:xfrm>
            <a:off x="9576872" y="3046533"/>
            <a:ext cx="329448" cy="0"/>
          </a:xfrm>
          <a:prstGeom prst="straightConnector1">
            <a:avLst/>
          </a:prstGeom>
          <a:noFill/>
          <a:ln w="9525" cap="flat" cmpd="sng">
            <a:solidFill>
              <a:schemeClr val="dk2"/>
            </a:solidFill>
            <a:prstDash val="solid"/>
            <a:round/>
            <a:headEnd type="none" w="med" len="med"/>
            <a:tailEnd type="triangle" w="med" len="med"/>
          </a:ln>
        </p:spPr>
      </p:cxnSp>
      <p:sp>
        <p:nvSpPr>
          <p:cNvPr id="46" name="Google Shape;111;p14">
            <a:extLst>
              <a:ext uri="{FF2B5EF4-FFF2-40B4-BE49-F238E27FC236}">
                <a16:creationId xmlns:a16="http://schemas.microsoft.com/office/drawing/2014/main" id="{34378A23-7624-49B8-BADC-999239D77691}"/>
              </a:ext>
            </a:extLst>
          </p:cNvPr>
          <p:cNvSpPr txBox="1"/>
          <p:nvPr/>
        </p:nvSpPr>
        <p:spPr>
          <a:xfrm>
            <a:off x="8907814" y="3375778"/>
            <a:ext cx="1047750" cy="8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Assessment Results Package</a:t>
            </a:r>
            <a:endParaRPr dirty="0">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dirty="0"/>
              <a:t>ORGANIZATION SEEKING CERTIFICATION (OSC)</a:t>
            </a:r>
            <a:br>
              <a:rPr lang="en-US" sz="3240" dirty="0"/>
            </a:br>
            <a:r>
              <a:rPr lang="en-US" sz="3240" dirty="0"/>
              <a:t>CONTACTS C3PAO</a:t>
            </a:r>
            <a:endParaRPr dirty="0"/>
          </a:p>
        </p:txBody>
      </p:sp>
      <p:sp>
        <p:nvSpPr>
          <p:cNvPr id="121" name="Google Shape;121;p15"/>
          <p:cNvSpPr txBox="1">
            <a:spLocks noGrp="1"/>
          </p:cNvSpPr>
          <p:nvPr>
            <p:ph type="body" idx="1"/>
          </p:nvPr>
        </p:nvSpPr>
        <p:spPr>
          <a:xfrm>
            <a:off x="535354" y="1398494"/>
            <a:ext cx="11121291" cy="4262721"/>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OSC</a:t>
            </a:r>
            <a:endParaRPr dirty="0"/>
          </a:p>
          <a:p>
            <a:pPr marL="400050" lvl="1" indent="-169863" algn="l" rtl="0">
              <a:lnSpc>
                <a:spcPct val="120000"/>
              </a:lnSpc>
              <a:spcBef>
                <a:spcPts val="500"/>
              </a:spcBef>
              <a:spcAft>
                <a:spcPts val="0"/>
              </a:spcAft>
              <a:buSzPts val="1800"/>
              <a:buChar char="-"/>
            </a:pPr>
            <a:r>
              <a:rPr lang="en-US" dirty="0"/>
              <a:t>PROVIDES INITIAL SCOPE INFORMATION</a:t>
            </a:r>
            <a:endParaRPr dirty="0"/>
          </a:p>
          <a:p>
            <a:pPr marL="400050" lvl="1" indent="-169863" algn="l" rtl="0">
              <a:lnSpc>
                <a:spcPct val="120000"/>
              </a:lnSpc>
              <a:spcBef>
                <a:spcPts val="500"/>
              </a:spcBef>
              <a:spcAft>
                <a:spcPts val="0"/>
              </a:spcAft>
              <a:buSzPts val="1800"/>
              <a:buChar char="-"/>
            </a:pPr>
            <a:r>
              <a:rPr lang="en-US" dirty="0"/>
              <a:t>PROVIDES CONTRACT INFORMATION FOR SCOPING</a:t>
            </a:r>
          </a:p>
          <a:p>
            <a:pPr marL="400050" lvl="1" indent="-169863" algn="l" rtl="0">
              <a:lnSpc>
                <a:spcPct val="120000"/>
              </a:lnSpc>
              <a:spcBef>
                <a:spcPts val="500"/>
              </a:spcBef>
              <a:spcAft>
                <a:spcPts val="0"/>
              </a:spcAft>
              <a:buSzPts val="1800"/>
              <a:buChar char="-"/>
            </a:pPr>
            <a:r>
              <a:rPr lang="en-US" dirty="0"/>
              <a:t>PRE-ASSESSMENT RESULTS</a:t>
            </a:r>
            <a:endParaRPr dirty="0"/>
          </a:p>
          <a:p>
            <a:pPr marL="400050" lvl="1" indent="-169863" algn="l" rtl="0">
              <a:lnSpc>
                <a:spcPct val="120000"/>
              </a:lnSpc>
              <a:spcBef>
                <a:spcPts val="500"/>
              </a:spcBef>
              <a:spcAft>
                <a:spcPts val="0"/>
              </a:spcAft>
              <a:buSzPts val="1800"/>
              <a:buChar char="-"/>
            </a:pPr>
            <a:r>
              <a:rPr lang="en-US" dirty="0"/>
              <a:t>IDENTIFIES OSC SPONSOR AND POINT-OF-CONTACT</a:t>
            </a:r>
            <a:endParaRPr dirty="0"/>
          </a:p>
          <a:p>
            <a:pPr marL="230188" lvl="0" indent="-230188" algn="l" rtl="0">
              <a:lnSpc>
                <a:spcPct val="120000"/>
              </a:lnSpc>
              <a:spcBef>
                <a:spcPts val="1000"/>
              </a:spcBef>
              <a:spcAft>
                <a:spcPts val="0"/>
              </a:spcAft>
              <a:buSzPts val="2000"/>
              <a:buFont typeface="Arial"/>
              <a:buChar char="•"/>
            </a:pPr>
            <a:r>
              <a:rPr lang="en-US" dirty="0"/>
              <a:t>C3PAO</a:t>
            </a:r>
            <a:endParaRPr dirty="0"/>
          </a:p>
          <a:p>
            <a:pPr marL="400050" lvl="1" indent="-169863" algn="l" rtl="0">
              <a:lnSpc>
                <a:spcPct val="120000"/>
              </a:lnSpc>
              <a:spcBef>
                <a:spcPts val="500"/>
              </a:spcBef>
              <a:spcAft>
                <a:spcPts val="0"/>
              </a:spcAft>
              <a:buSzPts val="1800"/>
              <a:buChar char="-"/>
            </a:pPr>
            <a:r>
              <a:rPr lang="en-US" dirty="0"/>
              <a:t>ASSIGNS LEAD ASSESSOR</a:t>
            </a:r>
            <a:endParaRPr dirty="0"/>
          </a:p>
          <a:p>
            <a:pPr marL="400050" lvl="1" indent="-169863"/>
            <a:r>
              <a:rPr lang="en-US" dirty="0"/>
              <a:t>PROVIDES LEAD ASSESSOR INITIAL SCOPING INFORMATION PROVIDED BY OSC</a:t>
            </a:r>
          </a:p>
          <a:p>
            <a:pPr marL="400050" lvl="1" indent="-169863" algn="l" rtl="0">
              <a:lnSpc>
                <a:spcPct val="120000"/>
              </a:lnSpc>
              <a:spcBef>
                <a:spcPts val="500"/>
              </a:spcBef>
              <a:spcAft>
                <a:spcPts val="0"/>
              </a:spcAft>
              <a:buSzPts val="1800"/>
              <a:buChar char="-"/>
            </a:pPr>
            <a:r>
              <a:rPr lang="en-US" dirty="0"/>
              <a:t>WORKS WITH LEAD ASSESSOR TO IDENTIFY TEAM MEMBERS</a:t>
            </a:r>
            <a:endParaRPr dirty="0"/>
          </a:p>
          <a:p>
            <a:pPr marL="400050" lvl="1" indent="-169863" algn="l" rtl="0">
              <a:lnSpc>
                <a:spcPct val="120000"/>
              </a:lnSpc>
              <a:spcBef>
                <a:spcPts val="500"/>
              </a:spcBef>
              <a:spcAft>
                <a:spcPts val="0"/>
              </a:spcAft>
              <a:buSzPts val="1800"/>
              <a:buChar char="-"/>
            </a:pPr>
            <a:r>
              <a:rPr lang="en-US" dirty="0"/>
              <a:t>PUTS CONTRACT IN PLACE WITH OSC</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ASSESSOR MAKES INITIAL CONTACT</a:t>
            </a:r>
            <a:endParaRPr/>
          </a:p>
        </p:txBody>
      </p:sp>
      <p:sp>
        <p:nvSpPr>
          <p:cNvPr id="149" name="Google Shape;149;p17"/>
          <p:cNvSpPr txBox="1">
            <a:spLocks noGrp="1"/>
          </p:cNvSpPr>
          <p:nvPr>
            <p:ph type="body" idx="1"/>
          </p:nvPr>
        </p:nvSpPr>
        <p:spPr>
          <a:xfrm>
            <a:off x="535354" y="923366"/>
            <a:ext cx="11121291" cy="5304562"/>
          </a:xfrm>
          <a:prstGeom prst="rect">
            <a:avLst/>
          </a:prstGeom>
          <a:noFill/>
          <a:ln>
            <a:noFill/>
          </a:ln>
        </p:spPr>
        <p:txBody>
          <a:bodyPr spcFirstLastPara="1" wrap="square" lIns="91425" tIns="45700" rIns="91425" bIns="45700" anchor="t" anchorCtr="0">
            <a:noAutofit/>
          </a:bodyPr>
          <a:lstStyle/>
          <a:p>
            <a:pPr marL="230188" lvl="0" indent="-230188" algn="l" rtl="0">
              <a:lnSpc>
                <a:spcPct val="100000"/>
              </a:lnSpc>
              <a:spcBef>
                <a:spcPts val="0"/>
              </a:spcBef>
              <a:spcAft>
                <a:spcPts val="0"/>
              </a:spcAft>
              <a:buSzPts val="1550"/>
              <a:buFont typeface="Arial"/>
              <a:buChar char="•"/>
            </a:pPr>
            <a:r>
              <a:rPr lang="en-US" sz="1550" dirty="0"/>
              <a:t>LEADASSESSOR</a:t>
            </a:r>
            <a:endParaRPr dirty="0"/>
          </a:p>
          <a:p>
            <a:pPr marL="400050" lvl="1" indent="-169863" algn="l" rtl="0">
              <a:lnSpc>
                <a:spcPct val="100000"/>
              </a:lnSpc>
              <a:spcBef>
                <a:spcPts val="500"/>
              </a:spcBef>
              <a:spcAft>
                <a:spcPts val="0"/>
              </a:spcAft>
              <a:buSzPts val="1395"/>
              <a:buChar char="-"/>
            </a:pPr>
            <a:r>
              <a:rPr lang="en-US" sz="1395" dirty="0"/>
              <a:t>PROVIDES OVERVIEW OF ASSESSMENT PROCESS</a:t>
            </a:r>
            <a:endParaRPr dirty="0"/>
          </a:p>
          <a:p>
            <a:pPr marL="400050" lvl="1" indent="-169863" algn="l" rtl="0">
              <a:lnSpc>
                <a:spcPct val="100000"/>
              </a:lnSpc>
              <a:spcBef>
                <a:spcPts val="500"/>
              </a:spcBef>
              <a:spcAft>
                <a:spcPts val="0"/>
              </a:spcAft>
              <a:buSzPts val="1395"/>
              <a:buChar char="-"/>
            </a:pPr>
            <a:r>
              <a:rPr lang="en-US" sz="1395" dirty="0"/>
              <a:t>HAS REVIEWED INITIAL INFORMATION</a:t>
            </a:r>
            <a:endParaRPr dirty="0"/>
          </a:p>
          <a:p>
            <a:pPr marL="400050" lvl="1" indent="-169863" algn="l" rtl="0">
              <a:lnSpc>
                <a:spcPct val="100000"/>
              </a:lnSpc>
              <a:spcBef>
                <a:spcPts val="500"/>
              </a:spcBef>
              <a:spcAft>
                <a:spcPts val="0"/>
              </a:spcAft>
              <a:buSzPts val="1395"/>
              <a:buChar char="-"/>
            </a:pPr>
            <a:r>
              <a:rPr lang="en-US" sz="1395" dirty="0"/>
              <a:t>SETS EXPECTATIONS</a:t>
            </a:r>
            <a:endParaRPr dirty="0"/>
          </a:p>
          <a:p>
            <a:pPr marL="400050" lvl="1" indent="-169863" algn="l" rtl="0">
              <a:lnSpc>
                <a:spcPct val="100000"/>
              </a:lnSpc>
              <a:spcBef>
                <a:spcPts val="500"/>
              </a:spcBef>
              <a:spcAft>
                <a:spcPts val="0"/>
              </a:spcAft>
              <a:buSzPts val="1395"/>
              <a:buChar char="-"/>
            </a:pPr>
            <a:r>
              <a:rPr lang="en-US" sz="1395" dirty="0"/>
              <a:t>REQUESTS INFORMATION ON RECENT SECURITY AUDITS (FEDRAMP, 800-171, ETC.)</a:t>
            </a:r>
            <a:endParaRPr dirty="0"/>
          </a:p>
          <a:p>
            <a:pPr marL="400050" lvl="1" indent="-169863" algn="l" rtl="0">
              <a:lnSpc>
                <a:spcPct val="100000"/>
              </a:lnSpc>
              <a:spcBef>
                <a:spcPts val="500"/>
              </a:spcBef>
              <a:spcAft>
                <a:spcPts val="0"/>
              </a:spcAft>
              <a:buSzPts val="1395"/>
              <a:buChar char="-"/>
            </a:pPr>
            <a:r>
              <a:rPr lang="en-US" sz="1395" dirty="0"/>
              <a:t>VERIFIES ASSESSMENT SCOPE</a:t>
            </a:r>
            <a:endParaRPr dirty="0"/>
          </a:p>
          <a:p>
            <a:pPr marL="400050" lvl="1" indent="-169863" algn="l" rtl="0">
              <a:lnSpc>
                <a:spcPct val="100000"/>
              </a:lnSpc>
              <a:spcBef>
                <a:spcPts val="500"/>
              </a:spcBef>
              <a:spcAft>
                <a:spcPts val="0"/>
              </a:spcAft>
              <a:buSzPts val="1395"/>
              <a:buChar char="-"/>
            </a:pPr>
            <a:r>
              <a:rPr lang="en-US" sz="1395" dirty="0"/>
              <a:t>WORKS WITH OSC TO IDENTIFY ASSESSMENT PARTICIPANTS</a:t>
            </a:r>
            <a:endParaRPr dirty="0"/>
          </a:p>
          <a:p>
            <a:pPr marL="400050" lvl="1" indent="-169863" algn="l" rtl="0">
              <a:lnSpc>
                <a:spcPct val="100000"/>
              </a:lnSpc>
              <a:spcBef>
                <a:spcPts val="500"/>
              </a:spcBef>
              <a:spcAft>
                <a:spcPts val="0"/>
              </a:spcAft>
              <a:buSzPts val="1395"/>
              <a:buChar char="-"/>
            </a:pPr>
            <a:r>
              <a:rPr lang="en-US" sz="1395" dirty="0"/>
              <a:t>DETERMINES ASSESSMENT EXECUTION START DATE,  TRAVEL LOGISTICS, ETC.</a:t>
            </a:r>
            <a:endParaRPr dirty="0"/>
          </a:p>
          <a:p>
            <a:pPr marL="400050" lvl="1" indent="-169863" algn="l" rtl="0">
              <a:lnSpc>
                <a:spcPct val="100000"/>
              </a:lnSpc>
              <a:spcBef>
                <a:spcPts val="500"/>
              </a:spcBef>
              <a:spcAft>
                <a:spcPts val="0"/>
              </a:spcAft>
              <a:buSzPts val="1395"/>
              <a:buChar char="-"/>
            </a:pPr>
            <a:r>
              <a:rPr lang="en-US" sz="1395" dirty="0"/>
              <a:t>DISCUSSES EVIDENCE NEEDED</a:t>
            </a:r>
            <a:endParaRPr dirty="0"/>
          </a:p>
          <a:p>
            <a:pPr marL="400050" lvl="1" indent="-81280" algn="l" rtl="0">
              <a:lnSpc>
                <a:spcPct val="100000"/>
              </a:lnSpc>
              <a:spcBef>
                <a:spcPts val="500"/>
              </a:spcBef>
              <a:spcAft>
                <a:spcPts val="0"/>
              </a:spcAft>
              <a:buSzPts val="1395"/>
              <a:buNone/>
            </a:pPr>
            <a:endParaRPr sz="1395" dirty="0"/>
          </a:p>
          <a:p>
            <a:pPr marL="230188" lvl="0" indent="-230188" algn="l" rtl="0">
              <a:lnSpc>
                <a:spcPct val="100000"/>
              </a:lnSpc>
              <a:spcBef>
                <a:spcPts val="1000"/>
              </a:spcBef>
              <a:spcAft>
                <a:spcPts val="0"/>
              </a:spcAft>
              <a:buSzPts val="1550"/>
              <a:buFont typeface="Arial"/>
              <a:buChar char="•"/>
            </a:pPr>
            <a:r>
              <a:rPr lang="en-US" sz="1550" dirty="0"/>
              <a:t>OSC</a:t>
            </a:r>
            <a:endParaRPr dirty="0"/>
          </a:p>
          <a:p>
            <a:pPr marL="400050" lvl="1" indent="-169863" algn="l" rtl="0">
              <a:lnSpc>
                <a:spcPct val="100000"/>
              </a:lnSpc>
              <a:spcBef>
                <a:spcPts val="500"/>
              </a:spcBef>
              <a:spcAft>
                <a:spcPts val="0"/>
              </a:spcAft>
              <a:buSzPts val="1395"/>
              <a:buChar char="-"/>
            </a:pPr>
            <a:r>
              <a:rPr lang="en-US" sz="1395" dirty="0"/>
              <a:t>PROVIDES OSC OVERVIEW</a:t>
            </a:r>
            <a:endParaRPr dirty="0"/>
          </a:p>
          <a:p>
            <a:pPr marL="400050" lvl="1" indent="-169863" algn="l" rtl="0">
              <a:lnSpc>
                <a:spcPct val="100000"/>
              </a:lnSpc>
              <a:spcBef>
                <a:spcPts val="500"/>
              </a:spcBef>
              <a:spcAft>
                <a:spcPts val="0"/>
              </a:spcAft>
              <a:buSzPts val="1395"/>
              <a:buChar char="-"/>
            </a:pPr>
            <a:r>
              <a:rPr lang="en-US" sz="1395" dirty="0"/>
              <a:t>VERIFIES TARGET CMMC LEVEL</a:t>
            </a:r>
            <a:endParaRPr dirty="0"/>
          </a:p>
          <a:p>
            <a:pPr marL="400050" lvl="1" indent="-169863" algn="l" rtl="0">
              <a:lnSpc>
                <a:spcPct val="100000"/>
              </a:lnSpc>
              <a:spcBef>
                <a:spcPts val="500"/>
              </a:spcBef>
              <a:spcAft>
                <a:spcPts val="0"/>
              </a:spcAft>
              <a:buSzPts val="1395"/>
              <a:buChar char="-"/>
            </a:pPr>
            <a:r>
              <a:rPr lang="en-US" sz="1395" dirty="0"/>
              <a:t>PROVIDES ADDITIONAL SCOPE INFORMATION AND READ-AHEAD MATERIALS</a:t>
            </a:r>
            <a:endParaRPr dirty="0"/>
          </a:p>
          <a:p>
            <a:pPr marL="400050" lvl="1" indent="-169863" algn="l" rtl="0">
              <a:lnSpc>
                <a:spcPct val="100000"/>
              </a:lnSpc>
              <a:spcBef>
                <a:spcPts val="500"/>
              </a:spcBef>
              <a:spcAft>
                <a:spcPts val="0"/>
              </a:spcAft>
              <a:buSzPts val="1395"/>
              <a:buChar char="-"/>
            </a:pPr>
            <a:r>
              <a:rPr lang="en-US" sz="1395" dirty="0"/>
              <a:t>PROVIDES VALIDATION OF SCOPING TO ASSESSOR</a:t>
            </a:r>
            <a:endParaRPr dirty="0"/>
          </a:p>
          <a:p>
            <a:pPr marL="400050" lvl="1" indent="-169863" algn="l" rtl="0">
              <a:lnSpc>
                <a:spcPct val="100000"/>
              </a:lnSpc>
              <a:spcBef>
                <a:spcPts val="500"/>
              </a:spcBef>
              <a:spcAft>
                <a:spcPts val="0"/>
              </a:spcAft>
              <a:buSzPts val="1395"/>
              <a:buChar char="-"/>
            </a:pPr>
            <a:r>
              <a:rPr lang="en-US" sz="1395" dirty="0"/>
              <a:t>IDENTIFIES ASSESSMENT PARTICIPANTS</a:t>
            </a:r>
            <a:endParaRPr dirty="0"/>
          </a:p>
          <a:p>
            <a:pPr marL="400050" lvl="1" indent="-169863" algn="l" rtl="0">
              <a:lnSpc>
                <a:spcPct val="100000"/>
              </a:lnSpc>
              <a:spcBef>
                <a:spcPts val="500"/>
              </a:spcBef>
              <a:spcAft>
                <a:spcPts val="0"/>
              </a:spcAft>
              <a:buSzPts val="1395"/>
              <a:buChar char="-"/>
            </a:pPr>
            <a:r>
              <a:rPr lang="en-US" sz="1395" dirty="0"/>
              <a:t>COORDINATES LOGISTICS</a:t>
            </a:r>
            <a:endParaRPr dirty="0"/>
          </a:p>
          <a:p>
            <a:pPr marL="400050" lvl="1" indent="-169863" algn="l" rtl="0">
              <a:lnSpc>
                <a:spcPct val="100000"/>
              </a:lnSpc>
              <a:spcBef>
                <a:spcPts val="500"/>
              </a:spcBef>
              <a:spcAft>
                <a:spcPts val="0"/>
              </a:spcAft>
              <a:buSzPts val="1395"/>
              <a:buChar char="-"/>
            </a:pPr>
            <a:r>
              <a:rPr lang="en-US" sz="1395" dirty="0"/>
              <a:t>PROVIDES REQUIREMENTS FOR VISITOR SITE AND SYSTEM ACCESS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PRE-ASSESSMENT REVIEW</a:t>
            </a:r>
            <a:endParaRPr/>
          </a:p>
        </p:txBody>
      </p:sp>
      <p:sp>
        <p:nvSpPr>
          <p:cNvPr id="156" name="Google Shape;156;p18"/>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CONDUCTED TO ENSURE OSC PREPAREDNESS AND MINIMIZE IMPACTS TO ASSESSMENTS</a:t>
            </a:r>
            <a:endParaRPr/>
          </a:p>
          <a:p>
            <a:pPr marL="230188" lvl="0" indent="-230188" algn="l" rtl="0">
              <a:lnSpc>
                <a:spcPct val="120000"/>
              </a:lnSpc>
              <a:spcBef>
                <a:spcPts val="1000"/>
              </a:spcBef>
              <a:spcAft>
                <a:spcPts val="0"/>
              </a:spcAft>
              <a:buSzPts val="2000"/>
              <a:buFont typeface="Arial"/>
              <a:buChar char="•"/>
            </a:pPr>
            <a:r>
              <a:rPr lang="en-US"/>
              <a:t>OSC MAY CHOOSE TO EITHER:</a:t>
            </a:r>
            <a:endParaRPr/>
          </a:p>
          <a:p>
            <a:pPr marL="400050" lvl="1" indent="-169863" algn="l" rtl="0">
              <a:lnSpc>
                <a:spcPct val="120000"/>
              </a:lnSpc>
              <a:spcBef>
                <a:spcPts val="500"/>
              </a:spcBef>
              <a:spcAft>
                <a:spcPts val="0"/>
              </a:spcAft>
              <a:buSzPts val="1800"/>
              <a:buChar char="-"/>
            </a:pPr>
            <a:r>
              <a:rPr lang="en-US"/>
              <a:t>SCENARIO 1 SELF-ASSESS, USE THIRD PARTY CONSULTANT</a:t>
            </a:r>
            <a:endParaRPr/>
          </a:p>
          <a:p>
            <a:pPr marL="400050" lvl="1" indent="-169863" algn="l" rtl="0">
              <a:lnSpc>
                <a:spcPct val="120000"/>
              </a:lnSpc>
              <a:spcBef>
                <a:spcPts val="500"/>
              </a:spcBef>
              <a:spcAft>
                <a:spcPts val="0"/>
              </a:spcAft>
              <a:buSzPts val="1800"/>
              <a:buChar char="-"/>
            </a:pPr>
            <a:r>
              <a:rPr lang="en-US"/>
              <a:t>SCENARIO 2 ALLOW C3PAO/ASSESSOR TO CONDUCT A PRE-ASSESSMENT READINESS CHECK</a:t>
            </a:r>
            <a:endParaRPr/>
          </a:p>
          <a:p>
            <a:pPr marL="230188" lvl="0" indent="-230188" algn="l" rtl="0">
              <a:lnSpc>
                <a:spcPct val="120000"/>
              </a:lnSpc>
              <a:spcBef>
                <a:spcPts val="1000"/>
              </a:spcBef>
              <a:spcAft>
                <a:spcPts val="0"/>
              </a:spcAft>
              <a:buSzPts val="2000"/>
              <a:buFont typeface="Arial"/>
              <a:buChar char="•"/>
            </a:pPr>
            <a:r>
              <a:rPr lang="en-US"/>
              <a:t>OSC MUST IDENTIFY THE INTENDED CMMC LEVEL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PRE-ASSESSMENT REVIEW SCENARIO 1</a:t>
            </a:r>
            <a:endParaRPr/>
          </a:p>
        </p:txBody>
      </p:sp>
      <p:sp>
        <p:nvSpPr>
          <p:cNvPr id="163" name="Google Shape;163;p19"/>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SELF-ASSESSMENT SUPPORTING PAST CREDENTIALING REPORTS, WHERE AVAILABLE</a:t>
            </a:r>
            <a:endParaRPr dirty="0"/>
          </a:p>
          <a:p>
            <a:pPr marL="230188" lvl="0" indent="-230188" algn="l" rtl="0">
              <a:lnSpc>
                <a:spcPct val="120000"/>
              </a:lnSpc>
              <a:spcBef>
                <a:spcPts val="1000"/>
              </a:spcBef>
              <a:spcAft>
                <a:spcPts val="0"/>
              </a:spcAft>
              <a:buSzPts val="2000"/>
              <a:buFont typeface="Arial"/>
              <a:buChar char="•"/>
            </a:pPr>
            <a:r>
              <a:rPr lang="en-US" dirty="0"/>
              <a:t>C3PAO REVIEWS SELF ASSESSMENT AND PAST CREDENTIALING REPORTS WITH LEAD ASSESSOR</a:t>
            </a:r>
            <a:endParaRPr dirty="0"/>
          </a:p>
          <a:p>
            <a:pPr marL="230188" lvl="0" indent="-230188" algn="l" rtl="0">
              <a:lnSpc>
                <a:spcPct val="120000"/>
              </a:lnSpc>
              <a:spcBef>
                <a:spcPts val="1000"/>
              </a:spcBef>
              <a:spcAft>
                <a:spcPts val="0"/>
              </a:spcAft>
              <a:buSzPts val="2000"/>
              <a:buFont typeface="Arial"/>
              <a:buChar char="•"/>
            </a:pPr>
            <a:r>
              <a:rPr lang="en-US" dirty="0"/>
              <a:t>GO/NO-GO DECISION IS RENDERED BASED ON SELF-ASSESSMENT</a:t>
            </a:r>
            <a:endParaRPr dirty="0"/>
          </a:p>
          <a:p>
            <a:pPr marL="230188" lvl="0" indent="-230188" algn="l" rtl="0">
              <a:lnSpc>
                <a:spcPct val="120000"/>
              </a:lnSpc>
              <a:spcBef>
                <a:spcPts val="1000"/>
              </a:spcBef>
              <a:spcAft>
                <a:spcPts val="0"/>
              </a:spcAft>
              <a:buSzPts val="2000"/>
              <a:buFont typeface="Arial"/>
              <a:buChar char="•"/>
            </a:pPr>
            <a:r>
              <a:rPr lang="en-US" dirty="0"/>
              <a:t>FEEDS INTO EXECUTION PLANNING</a:t>
            </a:r>
            <a:endParaRPr dirty="0"/>
          </a:p>
          <a:p>
            <a:pPr marL="230188" lvl="0" indent="-230188" algn="l" rtl="0">
              <a:lnSpc>
                <a:spcPct val="120000"/>
              </a:lnSpc>
              <a:spcBef>
                <a:spcPts val="1000"/>
              </a:spcBef>
              <a:spcAft>
                <a:spcPts val="0"/>
              </a:spcAft>
              <a:buSzPts val="2000"/>
              <a:buFont typeface="Arial"/>
              <a:buChar char="•"/>
            </a:pPr>
            <a:r>
              <a:rPr lang="en-US" dirty="0"/>
              <a:t>TEAM MAY NEED TO DEFINE A STANDARD SELF ASSESSMENT TEMPLATE OR MECHANISM</a:t>
            </a:r>
            <a:endParaRPr dirty="0"/>
          </a:p>
          <a:p>
            <a:pPr marL="230188" lvl="0" indent="-230188" algn="l" rtl="0">
              <a:lnSpc>
                <a:spcPct val="120000"/>
              </a:lnSpc>
              <a:spcBef>
                <a:spcPts val="1000"/>
              </a:spcBef>
              <a:spcAft>
                <a:spcPts val="0"/>
              </a:spcAft>
              <a:buSzPts val="2000"/>
              <a:buFont typeface="Arial"/>
              <a:buChar char="•"/>
            </a:pPr>
            <a:r>
              <a:rPr lang="en-US" dirty="0"/>
              <a:t>DISCOVERED ASSESSMENT RESULTS MUST INCLUDE ‘PASS’, OR ‘FAIL’ AND SUPPORTING RATIONALE.</a:t>
            </a:r>
            <a:endParaRPr dirty="0"/>
          </a:p>
          <a:p>
            <a:pPr marL="230188" lvl="0" indent="-230188" algn="l" rtl="0">
              <a:lnSpc>
                <a:spcPct val="120000"/>
              </a:lnSpc>
              <a:spcBef>
                <a:spcPts val="1000"/>
              </a:spcBef>
              <a:spcAft>
                <a:spcPts val="0"/>
              </a:spcAft>
              <a:buSzPts val="2000"/>
              <a:buFont typeface="Arial"/>
              <a:buChar char="•"/>
            </a:pPr>
            <a:r>
              <a:rPr lang="en-US" dirty="0"/>
              <a:t>PENALTIES WILL BE ASSESSED FOR DELIBERATE FALSIFICATION OR MISREPRESENTATION OF SELF ASSESSMENT</a:t>
            </a:r>
            <a:endParaRPr dirty="0"/>
          </a:p>
          <a:p>
            <a:pPr marL="230188" lvl="0" indent="-103188" algn="l" rtl="0">
              <a:lnSpc>
                <a:spcPct val="120000"/>
              </a:lnSpc>
              <a:spcBef>
                <a:spcPts val="1000"/>
              </a:spcBef>
              <a:spcAft>
                <a:spcPts val="0"/>
              </a:spcAft>
              <a:buSzPts val="2000"/>
              <a:buFont typeface="Arial"/>
              <a:buNone/>
            </a:pPr>
            <a:endParaRPr dirty="0"/>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2620</Words>
  <Application>Microsoft Office PowerPoint</Application>
  <PresentationFormat>Widescreen</PresentationFormat>
  <Paragraphs>357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Noto Sans Symbols</vt:lpstr>
      <vt:lpstr>Twentieth Century</vt:lpstr>
      <vt:lpstr>Droplet</vt:lpstr>
      <vt:lpstr>CMMC PROVISIONAL APPRAISAL TRAINING</vt:lpstr>
      <vt:lpstr>AGENDA</vt:lpstr>
      <vt:lpstr>PowerPoint Presentation</vt:lpstr>
      <vt:lpstr>NOTIONAL L1 APPRAISAL TIMELINE</vt:lpstr>
      <vt:lpstr>CMMC ASSESSMENT ACTIVITIES</vt:lpstr>
      <vt:lpstr>ORGANIZATION SEEKING CERTIFICATION (OSC) CONTACTS C3PAO</vt:lpstr>
      <vt:lpstr>ASSESSOR MAKES INITIAL CONTACT</vt:lpstr>
      <vt:lpstr>PRE-ASSESSMENT REVIEW</vt:lpstr>
      <vt:lpstr>PRE-ASSESSMENT REVIEW SCENARIO 1</vt:lpstr>
      <vt:lpstr>PRE-ASSESSMENT REVIEW SCENARIO 2</vt:lpstr>
      <vt:lpstr>ASSESSMENT PLAN</vt:lpstr>
      <vt:lpstr>OSC SCOPE</vt:lpstr>
      <vt:lpstr>LEAD ASSESSOR RESPONSIBILITIES</vt:lpstr>
      <vt:lpstr>TEAM MEMBER RESPONSIBILITIES</vt:lpstr>
      <vt:lpstr>OSC POINT-OF-CONTACT  (POC) RESPONSIBILITIES</vt:lpstr>
      <vt:lpstr>OPENING BRIEFING</vt:lpstr>
      <vt:lpstr>ASSESSMENT EXECUTION</vt:lpstr>
      <vt:lpstr>ASSESSING PRACTICES</vt:lpstr>
      <vt:lpstr>END OF DAY INTERNAL ASSESSMENT TEAM REVIEW</vt:lpstr>
      <vt:lpstr>DAILY REVIEW</vt:lpstr>
      <vt:lpstr>FINAL RECOMMEND FINDINGS BRIEF</vt:lpstr>
      <vt:lpstr>POST ASSESSMENT (NO-REMEDIATION REQUIRED)</vt:lpstr>
      <vt:lpstr>POST ASSESSMENT (REMEDIATION REQUIRED)</vt:lpstr>
      <vt:lpstr>POST ASSESSMENT (RECOMMENDATION CHALLENGED)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CMMC PROVISIONAL APPRAISAL TRAINING</dc:title>
  <cp:lastModifiedBy>Kevin Schaaff</cp:lastModifiedBy>
  <cp:revision>29</cp:revision>
  <dcterms:modified xsi:type="dcterms:W3CDTF">2020-07-02T20:16:41Z</dcterms:modified>
</cp:coreProperties>
</file>