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4"/>
  </p:notesMasterIdLst>
  <p:sldIdLst>
    <p:sldId id="256" r:id="rId2"/>
    <p:sldId id="258" r:id="rId3"/>
    <p:sldId id="257" r:id="rId4"/>
    <p:sldId id="261" r:id="rId5"/>
    <p:sldId id="259" r:id="rId6"/>
    <p:sldId id="274" r:id="rId7"/>
    <p:sldId id="260" r:id="rId8"/>
    <p:sldId id="272" r:id="rId9"/>
    <p:sldId id="273" r:id="rId10"/>
    <p:sldId id="267" r:id="rId11"/>
    <p:sldId id="270"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90134" autoAdjust="0"/>
  </p:normalViewPr>
  <p:slideViewPr>
    <p:cSldViewPr snapToGrid="0">
      <p:cViewPr varScale="1">
        <p:scale>
          <a:sx n="105" d="100"/>
          <a:sy n="105" d="100"/>
        </p:scale>
        <p:origin x="8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CCF3ED-AF7A-401C-A6D7-DC3B31BDFD02}" type="datetimeFigureOut">
              <a:rPr lang="en-US" smtClean="0"/>
              <a:t>6/28/20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AD976-34AA-419A-B011-90D7D200E64F}" type="slidenum">
              <a:rPr lang="en-US" smtClean="0"/>
              <a:t>‹#›</a:t>
            </a:fld>
            <a:endParaRPr lang="en-US"/>
          </a:p>
        </p:txBody>
      </p:sp>
    </p:spTree>
    <p:extLst>
      <p:ext uri="{BB962C8B-B14F-4D97-AF65-F5344CB8AC3E}">
        <p14:creationId xmlns:p14="http://schemas.microsoft.com/office/powerpoint/2010/main" val="1395092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Instructions: Use this template as your basic starter file for building a CMMC assessment in-brief deck for a specific assessment. On each slide, there are instructions in the talk notes that describe the parameters for customizing. You may add content, but please do not remove any content, and do not reorder the existing content.</a:t>
            </a:r>
          </a:p>
        </p:txBody>
      </p:sp>
      <p:sp>
        <p:nvSpPr>
          <p:cNvPr id="4" name="Slide Number Placeholder 3"/>
          <p:cNvSpPr>
            <a:spLocks noGrp="1"/>
          </p:cNvSpPr>
          <p:nvPr>
            <p:ph type="sldNum" sz="quarter" idx="5"/>
          </p:nvPr>
        </p:nvSpPr>
        <p:spPr/>
        <p:txBody>
          <a:bodyPr/>
          <a:lstStyle/>
          <a:p>
            <a:fld id="{828AD976-34AA-419A-B011-90D7D200E64F}" type="slidenum">
              <a:rPr lang="en-US" smtClean="0"/>
              <a:t>1</a:t>
            </a:fld>
            <a:endParaRPr lang="en-US"/>
          </a:p>
        </p:txBody>
      </p:sp>
    </p:spTree>
    <p:extLst>
      <p:ext uri="{BB962C8B-B14F-4D97-AF65-F5344CB8AC3E}">
        <p14:creationId xmlns:p14="http://schemas.microsoft.com/office/powerpoint/2010/main" val="3537400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Replace with the specific assessment’s actual level rating heat map.</a:t>
            </a:r>
          </a:p>
          <a:p>
            <a:endParaRPr lang="en-US" dirty="0"/>
          </a:p>
        </p:txBody>
      </p:sp>
      <p:sp>
        <p:nvSpPr>
          <p:cNvPr id="4" name="Slide Number Placeholder 3"/>
          <p:cNvSpPr>
            <a:spLocks noGrp="1"/>
          </p:cNvSpPr>
          <p:nvPr>
            <p:ph type="sldNum" sz="quarter" idx="5"/>
          </p:nvPr>
        </p:nvSpPr>
        <p:spPr/>
        <p:txBody>
          <a:bodyPr/>
          <a:lstStyle/>
          <a:p>
            <a:fld id="{828AD976-34AA-419A-B011-90D7D200E64F}" type="slidenum">
              <a:rPr lang="en-US" smtClean="0"/>
              <a:t>10</a:t>
            </a:fld>
            <a:endParaRPr lang="en-US"/>
          </a:p>
        </p:txBody>
      </p:sp>
    </p:spTree>
    <p:extLst>
      <p:ext uri="{BB962C8B-B14F-4D97-AF65-F5344CB8AC3E}">
        <p14:creationId xmlns:p14="http://schemas.microsoft.com/office/powerpoint/2010/main" val="490545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Replace these sample next steps with the specific assessment’s actual next steps.</a:t>
            </a:r>
          </a:p>
        </p:txBody>
      </p:sp>
      <p:sp>
        <p:nvSpPr>
          <p:cNvPr id="4" name="Slide Number Placeholder 3"/>
          <p:cNvSpPr>
            <a:spLocks noGrp="1"/>
          </p:cNvSpPr>
          <p:nvPr>
            <p:ph type="sldNum" sz="quarter" idx="5"/>
          </p:nvPr>
        </p:nvSpPr>
        <p:spPr/>
        <p:txBody>
          <a:bodyPr/>
          <a:lstStyle/>
          <a:p>
            <a:fld id="{828AD976-34AA-419A-B011-90D7D200E64F}" type="slidenum">
              <a:rPr lang="en-US" smtClean="0"/>
              <a:t>11</a:t>
            </a:fld>
            <a:endParaRPr lang="en-US"/>
          </a:p>
        </p:txBody>
      </p:sp>
    </p:spTree>
    <p:extLst>
      <p:ext uri="{BB962C8B-B14F-4D97-AF65-F5344CB8AC3E}">
        <p14:creationId xmlns:p14="http://schemas.microsoft.com/office/powerpoint/2010/main" val="22646986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8AD976-34AA-419A-B011-90D7D200E64F}" type="slidenum">
              <a:rPr lang="en-US" smtClean="0"/>
              <a:t>12</a:t>
            </a:fld>
            <a:endParaRPr lang="en-US"/>
          </a:p>
        </p:txBody>
      </p:sp>
    </p:spTree>
    <p:extLst>
      <p:ext uri="{BB962C8B-B14F-4D97-AF65-F5344CB8AC3E}">
        <p14:creationId xmlns:p14="http://schemas.microsoft.com/office/powerpoint/2010/main" val="3511294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this slide, replace the head-shot silhouettes with actual head-shots of the assessment team members (optional). Replace the identifying information to reflect the team members’ names and affiliations.</a:t>
            </a:r>
          </a:p>
        </p:txBody>
      </p:sp>
      <p:sp>
        <p:nvSpPr>
          <p:cNvPr id="4" name="Slide Number Placeholder 3"/>
          <p:cNvSpPr>
            <a:spLocks noGrp="1"/>
          </p:cNvSpPr>
          <p:nvPr>
            <p:ph type="sldNum" sz="quarter" idx="5"/>
          </p:nvPr>
        </p:nvSpPr>
        <p:spPr/>
        <p:txBody>
          <a:bodyPr/>
          <a:lstStyle/>
          <a:p>
            <a:fld id="{828AD976-34AA-419A-B011-90D7D200E64F}" type="slidenum">
              <a:rPr lang="en-US" smtClean="0"/>
              <a:t>2</a:t>
            </a:fld>
            <a:endParaRPr lang="en-US"/>
          </a:p>
        </p:txBody>
      </p:sp>
    </p:spTree>
    <p:extLst>
      <p:ext uri="{BB962C8B-B14F-4D97-AF65-F5344CB8AC3E}">
        <p14:creationId xmlns:p14="http://schemas.microsoft.com/office/powerpoint/2010/main" val="160708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purpose should work for most assessments</a:t>
            </a:r>
          </a:p>
        </p:txBody>
      </p:sp>
      <p:sp>
        <p:nvSpPr>
          <p:cNvPr id="4" name="Slide Number Placeholder 3"/>
          <p:cNvSpPr>
            <a:spLocks noGrp="1"/>
          </p:cNvSpPr>
          <p:nvPr>
            <p:ph type="sldNum" sz="quarter" idx="5"/>
          </p:nvPr>
        </p:nvSpPr>
        <p:spPr/>
        <p:txBody>
          <a:bodyPr/>
          <a:lstStyle/>
          <a:p>
            <a:fld id="{828AD976-34AA-419A-B011-90D7D200E64F}" type="slidenum">
              <a:rPr lang="en-US" smtClean="0"/>
              <a:t>3</a:t>
            </a:fld>
            <a:endParaRPr lang="en-US"/>
          </a:p>
        </p:txBody>
      </p:sp>
    </p:spTree>
    <p:extLst>
      <p:ext uri="{BB962C8B-B14F-4D97-AF65-F5344CB8AC3E}">
        <p14:creationId xmlns:p14="http://schemas.microsoft.com/office/powerpoint/2010/main" val="4188191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basic assessment principles; add to them if you have others.</a:t>
            </a:r>
          </a:p>
        </p:txBody>
      </p:sp>
      <p:sp>
        <p:nvSpPr>
          <p:cNvPr id="4" name="Slide Number Placeholder 3"/>
          <p:cNvSpPr>
            <a:spLocks noGrp="1"/>
          </p:cNvSpPr>
          <p:nvPr>
            <p:ph type="sldNum" sz="quarter" idx="5"/>
          </p:nvPr>
        </p:nvSpPr>
        <p:spPr/>
        <p:txBody>
          <a:bodyPr/>
          <a:lstStyle/>
          <a:p>
            <a:fld id="{828AD976-34AA-419A-B011-90D7D200E64F}" type="slidenum">
              <a:rPr lang="en-US" smtClean="0"/>
              <a:t>4</a:t>
            </a:fld>
            <a:endParaRPr lang="en-US"/>
          </a:p>
        </p:txBody>
      </p:sp>
    </p:spTree>
    <p:extLst>
      <p:ext uri="{BB962C8B-B14F-4D97-AF65-F5344CB8AC3E}">
        <p14:creationId xmlns:p14="http://schemas.microsoft.com/office/powerpoint/2010/main" val="6244912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Replace these sample objectives with specific assessment’s objectives. The Assessment objectives are identified in the Assessment Plan and are typically defined by the assessment sponsor and communicated to the Lead Assessor.</a:t>
            </a:r>
          </a:p>
        </p:txBody>
      </p:sp>
      <p:sp>
        <p:nvSpPr>
          <p:cNvPr id="4" name="Slide Number Placeholder 3"/>
          <p:cNvSpPr>
            <a:spLocks noGrp="1"/>
          </p:cNvSpPr>
          <p:nvPr>
            <p:ph type="sldNum" sz="quarter" idx="5"/>
          </p:nvPr>
        </p:nvSpPr>
        <p:spPr/>
        <p:txBody>
          <a:bodyPr/>
          <a:lstStyle/>
          <a:p>
            <a:fld id="{828AD976-34AA-419A-B011-90D7D200E64F}" type="slidenum">
              <a:rPr lang="en-US" smtClean="0"/>
              <a:t>5</a:t>
            </a:fld>
            <a:endParaRPr lang="en-US"/>
          </a:p>
        </p:txBody>
      </p:sp>
    </p:spTree>
    <p:extLst>
      <p:ext uri="{BB962C8B-B14F-4D97-AF65-F5344CB8AC3E}">
        <p14:creationId xmlns:p14="http://schemas.microsoft.com/office/powerpoint/2010/main" val="2562345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 name="Google Shape;7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6619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8AD976-34AA-419A-B011-90D7D200E64F}" type="slidenum">
              <a:rPr lang="en-US" smtClean="0"/>
              <a:t>7</a:t>
            </a:fld>
            <a:endParaRPr lang="en-US"/>
          </a:p>
        </p:txBody>
      </p:sp>
    </p:spTree>
    <p:extLst>
      <p:ext uri="{BB962C8B-B14F-4D97-AF65-F5344CB8AC3E}">
        <p14:creationId xmlns:p14="http://schemas.microsoft.com/office/powerpoint/2010/main" val="4817490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8AD976-34AA-419A-B011-90D7D200E64F}" type="slidenum">
              <a:rPr lang="en-US" smtClean="0"/>
              <a:t>8</a:t>
            </a:fld>
            <a:endParaRPr lang="en-US"/>
          </a:p>
        </p:txBody>
      </p:sp>
    </p:spTree>
    <p:extLst>
      <p:ext uri="{BB962C8B-B14F-4D97-AF65-F5344CB8AC3E}">
        <p14:creationId xmlns:p14="http://schemas.microsoft.com/office/powerpoint/2010/main" val="1715189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8AD976-34AA-419A-B011-90D7D200E64F}" type="slidenum">
              <a:rPr lang="en-US" smtClean="0"/>
              <a:t>9</a:t>
            </a:fld>
            <a:endParaRPr lang="en-US"/>
          </a:p>
        </p:txBody>
      </p:sp>
    </p:spTree>
    <p:extLst>
      <p:ext uri="{BB962C8B-B14F-4D97-AF65-F5344CB8AC3E}">
        <p14:creationId xmlns:p14="http://schemas.microsoft.com/office/powerpoint/2010/main" val="729925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6/28/20</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a:off x="4120310" y="6356350"/>
            <a:ext cx="4114800" cy="365125"/>
          </a:xfrm>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a:xfrm>
            <a:off x="9043219" y="6356350"/>
            <a:ext cx="2743200" cy="365125"/>
          </a:xfrm>
        </p:spPr>
        <p:txBody>
          <a:bodyPr/>
          <a:lstStyle/>
          <a:p>
            <a:fld id="{D5102403-5B8B-4ACD-95E0-3C9AC2ADBA0B}" type="slidenum">
              <a:rPr lang="en-US" smtClean="0"/>
              <a:pPr/>
              <a:t>‹#›</a:t>
            </a:fld>
            <a:endParaRPr lang="en-US" dirty="0"/>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01213"/>
            <a:ext cx="0" cy="5620262"/>
          </a:xfrm>
          <a:prstGeom prst="line">
            <a:avLst/>
          </a:prstGeom>
          <a:ln w="25400" cap="sq">
            <a:solidFill>
              <a:srgbClr val="0070C0"/>
            </a:solidFill>
            <a:bevel/>
          </a:ln>
        </p:spPr>
        <p:style>
          <a:lnRef idx="1">
            <a:schemeClr val="accent1"/>
          </a:lnRef>
          <a:fillRef idx="0">
            <a:schemeClr val="accent1"/>
          </a:fillRef>
          <a:effectRef idx="0">
            <a:schemeClr val="accent1"/>
          </a:effectRef>
          <a:fontRef idx="minor">
            <a:schemeClr val="tx1"/>
          </a:fontRef>
        </p:style>
      </p:cxnSp>
      <p:pic>
        <p:nvPicPr>
          <p:cNvPr id="8" name="Picture 2">
            <a:extLst>
              <a:ext uri="{FF2B5EF4-FFF2-40B4-BE49-F238E27FC236}">
                <a16:creationId xmlns:a16="http://schemas.microsoft.com/office/drawing/2014/main" id="{86A30A07-A94C-49BB-9797-CB72D64E7F4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7044" y="136525"/>
            <a:ext cx="1117692" cy="963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605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6/28/20</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7870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6/28/20</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09523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913774" y="407847"/>
            <a:ext cx="10364451" cy="793424"/>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1"/>
              </a:buClr>
              <a:buSzPts val="3600"/>
              <a:buFont typeface="Twentieth Century"/>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5"/>
          <p:cNvSpPr txBox="1">
            <a:spLocks noGrp="1"/>
          </p:cNvSpPr>
          <p:nvPr>
            <p:ph type="body" idx="1"/>
          </p:nvPr>
        </p:nvSpPr>
        <p:spPr>
          <a:xfrm>
            <a:off x="499037" y="1694330"/>
            <a:ext cx="11121291" cy="4213414"/>
          </a:xfrm>
          <a:prstGeom prst="rect">
            <a:avLst/>
          </a:prstGeom>
          <a:noFill/>
          <a:ln>
            <a:noFill/>
          </a:ln>
        </p:spPr>
        <p:txBody>
          <a:bodyPr spcFirstLastPara="1" wrap="square" lIns="91425" tIns="45700" rIns="91425" bIns="45700" anchor="t" anchorCtr="0">
            <a:noAutofit/>
          </a:bodyPr>
          <a:lstStyle>
            <a:lvl1pPr marL="457200" lvl="0" indent="-355600" algn="l">
              <a:lnSpc>
                <a:spcPct val="120000"/>
              </a:lnSpc>
              <a:spcBef>
                <a:spcPts val="1000"/>
              </a:spcBef>
              <a:spcAft>
                <a:spcPts val="0"/>
              </a:spcAft>
              <a:buSzPts val="2000"/>
              <a:buFont typeface="Arial"/>
              <a:buChar char="•"/>
              <a:defRPr/>
            </a:lvl1pPr>
            <a:lvl2pPr marL="914400" lvl="1" indent="-342900" algn="l">
              <a:lnSpc>
                <a:spcPct val="120000"/>
              </a:lnSpc>
              <a:spcBef>
                <a:spcPts val="500"/>
              </a:spcBef>
              <a:spcAft>
                <a:spcPts val="0"/>
              </a:spcAft>
              <a:buSzPts val="1800"/>
              <a:buFont typeface="Arial"/>
              <a:buChar char="-"/>
              <a:defRPr/>
            </a:lvl2pPr>
            <a:lvl3pPr marL="1371600" lvl="2" indent="-330200" algn="l">
              <a:lnSpc>
                <a:spcPct val="120000"/>
              </a:lnSpc>
              <a:spcBef>
                <a:spcPts val="500"/>
              </a:spcBef>
              <a:spcAft>
                <a:spcPts val="0"/>
              </a:spcAft>
              <a:buSzPts val="1600"/>
              <a:buFont typeface="Courier New"/>
              <a:buChar char="o"/>
              <a:defRPr/>
            </a:lvl3pPr>
            <a:lvl4pPr marL="1828800" lvl="3" indent="-317500" algn="l">
              <a:lnSpc>
                <a:spcPct val="120000"/>
              </a:lnSpc>
              <a:spcBef>
                <a:spcPts val="500"/>
              </a:spcBef>
              <a:spcAft>
                <a:spcPts val="0"/>
              </a:spcAft>
              <a:buSzPts val="1400"/>
              <a:buFont typeface="Arial"/>
              <a:buChar char="-"/>
              <a:defRPr>
                <a:solidFill>
                  <a:schemeClr val="dk1"/>
                </a:solidFill>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Tree>
    <p:extLst>
      <p:ext uri="{BB962C8B-B14F-4D97-AF65-F5344CB8AC3E}">
        <p14:creationId xmlns:p14="http://schemas.microsoft.com/office/powerpoint/2010/main" val="945457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6/28/20</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7420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6/28/20</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8935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6/28/20</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5188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6/28/20</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8645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6/28/20</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6137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6/28/20</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5445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6/28/20</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3628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6/28/20</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1650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6/28/20</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2529588132"/>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 id="214748367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353C1207-D1C8-49E3-8837-E2B89D366F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6B067B1-F4E5-4FDF-813D-C9E872E80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
            <a:extLst>
              <a:ext uri="{FF2B5EF4-FFF2-40B4-BE49-F238E27FC236}">
                <a16:creationId xmlns:a16="http://schemas.microsoft.com/office/drawing/2014/main" id="{62740C28-ACC8-4C51-8DBF-74817B71B7E9}"/>
              </a:ext>
            </a:extLst>
          </p:cNvPr>
          <p:cNvPicPr>
            <a:picLocks noChangeAspect="1"/>
          </p:cNvPicPr>
          <p:nvPr/>
        </p:nvPicPr>
        <p:blipFill rotWithShape="1">
          <a:blip r:embed="rId3">
            <a:alphaModFix amt="40000"/>
          </a:blip>
          <a:srcRect l="51603" t="698" b="31937"/>
          <a:stretch/>
        </p:blipFill>
        <p:spPr>
          <a:xfrm>
            <a:off x="6096001" y="-8303"/>
            <a:ext cx="6096000" cy="6857990"/>
          </a:xfrm>
          <a:prstGeom prst="rect">
            <a:avLst/>
          </a:prstGeom>
        </p:spPr>
      </p:pic>
      <p:sp>
        <p:nvSpPr>
          <p:cNvPr id="5" name="TextBox 4">
            <a:extLst>
              <a:ext uri="{FF2B5EF4-FFF2-40B4-BE49-F238E27FC236}">
                <a16:creationId xmlns:a16="http://schemas.microsoft.com/office/drawing/2014/main" id="{947AFB65-B23A-428F-BB85-3879236635F9}"/>
              </a:ext>
            </a:extLst>
          </p:cNvPr>
          <p:cNvSpPr txBox="1"/>
          <p:nvPr/>
        </p:nvSpPr>
        <p:spPr>
          <a:xfrm>
            <a:off x="212612" y="3155800"/>
            <a:ext cx="5670777" cy="2877711"/>
          </a:xfrm>
          <a:prstGeom prst="rect">
            <a:avLst/>
          </a:prstGeom>
          <a:noFill/>
        </p:spPr>
        <p:txBody>
          <a:bodyPr wrap="square" rtlCol="0">
            <a:spAutoFit/>
          </a:bodyPr>
          <a:lstStyle/>
          <a:p>
            <a:pPr>
              <a:spcAft>
                <a:spcPts val="1800"/>
              </a:spcAft>
            </a:pPr>
            <a:r>
              <a:rPr lang="en-US" sz="3200" b="1" dirty="0">
                <a:solidFill>
                  <a:schemeClr val="bg1"/>
                </a:solidFill>
                <a:latin typeface="Arial" panose="020B0604020202020204" pitchFamily="34" charset="0"/>
                <a:cs typeface="Arial" panose="020B0604020202020204" pitchFamily="34" charset="0"/>
              </a:rPr>
              <a:t>Cybersecurity Maturity Model Certification (CMMC)</a:t>
            </a:r>
          </a:p>
          <a:p>
            <a:pPr>
              <a:spcAft>
                <a:spcPts val="1800"/>
              </a:spcAft>
            </a:pPr>
            <a:r>
              <a:rPr lang="en-US" sz="4400" b="1" dirty="0">
                <a:solidFill>
                  <a:schemeClr val="bg1"/>
                </a:solidFill>
                <a:latin typeface="Arial" panose="020B0604020202020204" pitchFamily="34" charset="0"/>
                <a:cs typeface="Arial" panose="020B0604020202020204" pitchFamily="34" charset="0"/>
              </a:rPr>
              <a:t>Assessment In-Brief</a:t>
            </a:r>
          </a:p>
          <a:p>
            <a:pPr>
              <a:spcBef>
                <a:spcPts val="1800"/>
              </a:spcBef>
              <a:spcAft>
                <a:spcPts val="1800"/>
              </a:spcAft>
            </a:pPr>
            <a:r>
              <a:rPr lang="en-US" sz="2800" b="1" dirty="0">
                <a:solidFill>
                  <a:schemeClr val="bg1"/>
                </a:solidFill>
                <a:latin typeface="Arial" panose="020B0604020202020204" pitchFamily="34" charset="0"/>
                <a:cs typeface="Arial" panose="020B0604020202020204" pitchFamily="34" charset="0"/>
              </a:rPr>
              <a:t>mm/dd/</a:t>
            </a:r>
            <a:r>
              <a:rPr lang="en-US" sz="2800" b="1" dirty="0" err="1">
                <a:solidFill>
                  <a:schemeClr val="bg1"/>
                </a:solidFill>
                <a:latin typeface="Arial" panose="020B0604020202020204" pitchFamily="34" charset="0"/>
                <a:cs typeface="Arial" panose="020B0604020202020204" pitchFamily="34" charset="0"/>
              </a:rPr>
              <a:t>yy</a:t>
            </a:r>
            <a:endParaRPr lang="en-US" sz="2800" b="1" dirty="0">
              <a:solidFill>
                <a:schemeClr val="bg1"/>
              </a:solidFill>
              <a:latin typeface="Arial" panose="020B0604020202020204" pitchFamily="34" charset="0"/>
              <a:cs typeface="Arial" panose="020B0604020202020204" pitchFamily="34" charset="0"/>
            </a:endParaRPr>
          </a:p>
        </p:txBody>
      </p:sp>
      <p:pic>
        <p:nvPicPr>
          <p:cNvPr id="1028" name="Picture 4">
            <a:extLst>
              <a:ext uri="{FF2B5EF4-FFF2-40B4-BE49-F238E27FC236}">
                <a16:creationId xmlns:a16="http://schemas.microsoft.com/office/drawing/2014/main" id="{AAB2899D-954E-4616-8DE5-41ED39A32E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4565" y="139045"/>
            <a:ext cx="3447823" cy="2877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6368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CEE2BA-70B8-4E50-8D49-40B85CC73EDD}"/>
              </a:ext>
            </a:extLst>
          </p:cNvPr>
          <p:cNvSpPr txBox="1"/>
          <p:nvPr/>
        </p:nvSpPr>
        <p:spPr>
          <a:xfrm>
            <a:off x="1447961" y="580106"/>
            <a:ext cx="8518679" cy="523220"/>
          </a:xfrm>
          <a:prstGeom prst="rect">
            <a:avLst/>
          </a:prstGeom>
          <a:noFill/>
        </p:spPr>
        <p:txBody>
          <a:bodyPr wrap="none" rtlCol="0">
            <a:spAutoFit/>
          </a:bodyPr>
          <a:lstStyle/>
          <a:p>
            <a:r>
              <a:rPr lang="en-US" sz="2800" b="1" dirty="0">
                <a:solidFill>
                  <a:srgbClr val="0000FF"/>
                </a:solidFill>
                <a:latin typeface="Arial" panose="020B0604020202020204" pitchFamily="34" charset="0"/>
                <a:cs typeface="Arial" panose="020B0604020202020204" pitchFamily="34" charset="0"/>
              </a:rPr>
              <a:t>The CMMC assessment methodology at a glance</a:t>
            </a:r>
          </a:p>
        </p:txBody>
      </p:sp>
      <p:sp>
        <p:nvSpPr>
          <p:cNvPr id="2" name="Rectangle 1">
            <a:extLst>
              <a:ext uri="{FF2B5EF4-FFF2-40B4-BE49-F238E27FC236}">
                <a16:creationId xmlns:a16="http://schemas.microsoft.com/office/drawing/2014/main" id="{C613B56E-80E3-4B19-AF23-51BF63CAFF1A}"/>
              </a:ext>
            </a:extLst>
          </p:cNvPr>
          <p:cNvSpPr/>
          <p:nvPr/>
        </p:nvSpPr>
        <p:spPr>
          <a:xfrm>
            <a:off x="5974813" y="3244334"/>
            <a:ext cx="242374" cy="369332"/>
          </a:xfrm>
          <a:prstGeom prst="rect">
            <a:avLst/>
          </a:prstGeom>
        </p:spPr>
        <p:txBody>
          <a:bodyPr wrap="none">
            <a:spAutoFit/>
          </a:bodyPr>
          <a:lstStyle/>
          <a:p>
            <a:r>
              <a:rPr lang="en-US" dirty="0">
                <a:solidFill>
                  <a:srgbClr val="000000"/>
                </a:solidFill>
                <a:latin typeface="Times New Roman" panose="02020603050405020304" pitchFamily="18" charset="0"/>
              </a:rPr>
              <a:t> </a:t>
            </a:r>
            <a:endParaRPr lang="en-US" dirty="0"/>
          </a:p>
        </p:txBody>
      </p:sp>
      <p:sp>
        <p:nvSpPr>
          <p:cNvPr id="3" name="Rectangle 2">
            <a:extLst>
              <a:ext uri="{FF2B5EF4-FFF2-40B4-BE49-F238E27FC236}">
                <a16:creationId xmlns:a16="http://schemas.microsoft.com/office/drawing/2014/main" id="{2ADCDEE4-8BD3-42F5-B9F9-31FB58E0F284}"/>
              </a:ext>
            </a:extLst>
          </p:cNvPr>
          <p:cNvSpPr/>
          <p:nvPr/>
        </p:nvSpPr>
        <p:spPr>
          <a:xfrm>
            <a:off x="5971607" y="3244334"/>
            <a:ext cx="248786" cy="369332"/>
          </a:xfrm>
          <a:prstGeom prst="rect">
            <a:avLst/>
          </a:prstGeom>
        </p:spPr>
        <p:txBody>
          <a:bodyPr wrap="none">
            <a:spAutoFit/>
          </a:bodyPr>
          <a:lstStyle/>
          <a:p>
            <a:r>
              <a:rPr lang="en-US" dirty="0"/>
              <a:t> </a:t>
            </a:r>
          </a:p>
        </p:txBody>
      </p:sp>
      <p:sp>
        <p:nvSpPr>
          <p:cNvPr id="8" name="TextBox 7">
            <a:extLst>
              <a:ext uri="{FF2B5EF4-FFF2-40B4-BE49-F238E27FC236}">
                <a16:creationId xmlns:a16="http://schemas.microsoft.com/office/drawing/2014/main" id="{0DF5A725-CDAA-4735-92AD-46BD81ED24CE}"/>
              </a:ext>
            </a:extLst>
          </p:cNvPr>
          <p:cNvSpPr txBox="1"/>
          <p:nvPr/>
        </p:nvSpPr>
        <p:spPr>
          <a:xfrm>
            <a:off x="1035367" y="1818303"/>
            <a:ext cx="2778350" cy="1426031"/>
          </a:xfrm>
          <a:prstGeom prst="rect">
            <a:avLst/>
          </a:prstGeom>
          <a:noFill/>
        </p:spPr>
        <p:txBody>
          <a:bodyPr wrap="square" rtlCol="0">
            <a:spAutoFit/>
          </a:bodyPr>
          <a:lstStyle/>
          <a:p>
            <a:pPr>
              <a:lnSpc>
                <a:spcPts val="2600"/>
              </a:lnSpc>
              <a:spcAft>
                <a:spcPts val="1200"/>
              </a:spcAft>
            </a:pPr>
            <a:r>
              <a:rPr lang="en-US" sz="2400" dirty="0">
                <a:latin typeface="Arial" panose="020B0604020202020204" pitchFamily="34" charset="0"/>
                <a:cs typeface="Arial" panose="020B0604020202020204" pitchFamily="34" charset="0"/>
              </a:rPr>
              <a:t>Sample of organizational unit CMMC level rating; target was Level 3.</a:t>
            </a:r>
          </a:p>
        </p:txBody>
      </p:sp>
      <p:pic>
        <p:nvPicPr>
          <p:cNvPr id="6" name="Picture 5">
            <a:extLst>
              <a:ext uri="{FF2B5EF4-FFF2-40B4-BE49-F238E27FC236}">
                <a16:creationId xmlns:a16="http://schemas.microsoft.com/office/drawing/2014/main" id="{7DD9F265-F469-4F5E-B061-D2C1FD893FB0}"/>
              </a:ext>
            </a:extLst>
          </p:cNvPr>
          <p:cNvPicPr>
            <a:picLocks noChangeAspect="1"/>
          </p:cNvPicPr>
          <p:nvPr/>
        </p:nvPicPr>
        <p:blipFill>
          <a:blip r:embed="rId3"/>
          <a:stretch>
            <a:fillRect/>
          </a:stretch>
        </p:blipFill>
        <p:spPr>
          <a:xfrm>
            <a:off x="4458258" y="1338611"/>
            <a:ext cx="6888480" cy="5295900"/>
          </a:xfrm>
          <a:prstGeom prst="rect">
            <a:avLst/>
          </a:prstGeom>
        </p:spPr>
      </p:pic>
    </p:spTree>
    <p:extLst>
      <p:ext uri="{BB962C8B-B14F-4D97-AF65-F5344CB8AC3E}">
        <p14:creationId xmlns:p14="http://schemas.microsoft.com/office/powerpoint/2010/main" val="1149626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CEE2BA-70B8-4E50-8D49-40B85CC73EDD}"/>
              </a:ext>
            </a:extLst>
          </p:cNvPr>
          <p:cNvSpPr txBox="1"/>
          <p:nvPr/>
        </p:nvSpPr>
        <p:spPr>
          <a:xfrm>
            <a:off x="1447961" y="580106"/>
            <a:ext cx="4185761" cy="523220"/>
          </a:xfrm>
          <a:prstGeom prst="rect">
            <a:avLst/>
          </a:prstGeom>
          <a:noFill/>
        </p:spPr>
        <p:txBody>
          <a:bodyPr wrap="none" rtlCol="0">
            <a:spAutoFit/>
          </a:bodyPr>
          <a:lstStyle/>
          <a:p>
            <a:r>
              <a:rPr lang="en-US" sz="2800" b="1" dirty="0">
                <a:solidFill>
                  <a:srgbClr val="0000FF"/>
                </a:solidFill>
                <a:latin typeface="Arial" panose="020B0604020202020204" pitchFamily="34" charset="0"/>
                <a:cs typeface="Arial" panose="020B0604020202020204" pitchFamily="34" charset="0"/>
              </a:rPr>
              <a:t>Assessment next steps</a:t>
            </a:r>
          </a:p>
        </p:txBody>
      </p:sp>
      <p:sp>
        <p:nvSpPr>
          <p:cNvPr id="6" name="TextBox 5">
            <a:extLst>
              <a:ext uri="{FF2B5EF4-FFF2-40B4-BE49-F238E27FC236}">
                <a16:creationId xmlns:a16="http://schemas.microsoft.com/office/drawing/2014/main" id="{B7D27FBE-170B-446C-8508-01C613FDE70D}"/>
              </a:ext>
            </a:extLst>
          </p:cNvPr>
          <p:cNvSpPr txBox="1"/>
          <p:nvPr/>
        </p:nvSpPr>
        <p:spPr>
          <a:xfrm>
            <a:off x="1236086" y="1825886"/>
            <a:ext cx="10255697" cy="3308598"/>
          </a:xfrm>
          <a:prstGeom prst="rect">
            <a:avLst/>
          </a:prstGeom>
          <a:noFill/>
        </p:spPr>
        <p:txBody>
          <a:bodyPr wrap="square" rtlCol="0">
            <a:spAutoFit/>
          </a:bodyPr>
          <a:lstStyle/>
          <a:p>
            <a:pPr marL="111125">
              <a:spcAft>
                <a:spcPts val="1800"/>
              </a:spcAft>
              <a:buClr>
                <a:srgbClr val="0000FF"/>
              </a:buClr>
              <a:buSzPct val="80000"/>
            </a:pPr>
            <a:r>
              <a:rPr lang="en-US" sz="2400" dirty="0">
                <a:latin typeface="Arial" panose="020B0604020202020204" pitchFamily="34" charset="0"/>
                <a:cs typeface="Arial" panose="020B0604020202020204" pitchFamily="34" charset="0"/>
              </a:rPr>
              <a:t>After the assessment:</a:t>
            </a:r>
          </a:p>
          <a:p>
            <a:pPr marL="747713" indent="-457200">
              <a:spcAft>
                <a:spcPts val="1800"/>
              </a:spcAft>
              <a:buClr>
                <a:srgbClr val="0000FF"/>
              </a:buClr>
              <a:buSzPct val="80000"/>
              <a:buFont typeface="Wingdings" panose="05000000000000000000" pitchFamily="2" charset="2"/>
              <a:buChar char="q"/>
            </a:pPr>
            <a:r>
              <a:rPr lang="en-US" sz="2000" dirty="0">
                <a:latin typeface="Arial" panose="020B0604020202020204" pitchFamily="34" charset="0"/>
                <a:cs typeface="Arial" panose="020B0604020202020204" pitchFamily="34" charset="0"/>
              </a:rPr>
              <a:t>With consensus from the Assessment Team, the Lead Assessor will recommend to the CMMC Accreditation Board that the organizational unit should be certified at CMMC Level x.</a:t>
            </a:r>
          </a:p>
          <a:p>
            <a:pPr marL="747713" indent="-457200">
              <a:spcAft>
                <a:spcPts val="1800"/>
              </a:spcAft>
              <a:buClr>
                <a:srgbClr val="0000FF"/>
              </a:buClr>
              <a:buSzPct val="80000"/>
              <a:buFont typeface="Wingdings" panose="05000000000000000000" pitchFamily="2" charset="2"/>
              <a:buChar char="q"/>
            </a:pPr>
            <a:r>
              <a:rPr lang="en-US" sz="2000" dirty="0">
                <a:latin typeface="Arial" panose="020B0604020202020204" pitchFamily="34" charset="0"/>
                <a:cs typeface="Arial" panose="020B0604020202020204" pitchFamily="34" charset="0"/>
              </a:rPr>
              <a:t>The Certified Assessor will develop and provide to the organizational unit a final assessment report that details the organization’s weaknesses against the CMMC.</a:t>
            </a:r>
          </a:p>
          <a:p>
            <a:pPr marL="747713" indent="-457200">
              <a:spcAft>
                <a:spcPts val="1800"/>
              </a:spcAft>
              <a:buClr>
                <a:srgbClr val="0000FF"/>
              </a:buClr>
              <a:buSzPct val="80000"/>
              <a:buFont typeface="Wingdings" panose="05000000000000000000" pitchFamily="2" charset="2"/>
              <a:buChar char="q"/>
            </a:pPr>
            <a:r>
              <a:rPr lang="en-US" sz="2000" dirty="0">
                <a:latin typeface="Arial" panose="020B0604020202020204" pitchFamily="34" charset="0"/>
                <a:cs typeface="Arial" panose="020B0604020202020204" pitchFamily="34" charset="0"/>
              </a:rPr>
              <a:t>If the organizational unit contests these results, then a request for adjudication is made to the AB</a:t>
            </a:r>
          </a:p>
        </p:txBody>
      </p:sp>
    </p:spTree>
    <p:extLst>
      <p:ext uri="{BB962C8B-B14F-4D97-AF65-F5344CB8AC3E}">
        <p14:creationId xmlns:p14="http://schemas.microsoft.com/office/powerpoint/2010/main" val="1963963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lose-up of question mark on a hardwood floor against a wall">
            <a:extLst>
              <a:ext uri="{FF2B5EF4-FFF2-40B4-BE49-F238E27FC236}">
                <a16:creationId xmlns:a16="http://schemas.microsoft.com/office/drawing/2014/main" id="{A162C029-3A1E-40A2-9B5D-624B504E61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308" y="1202678"/>
            <a:ext cx="10943630" cy="5376541"/>
          </a:xfrm>
          <a:prstGeom prst="rect">
            <a:avLst/>
          </a:prstGeom>
        </p:spPr>
      </p:pic>
    </p:spTree>
    <p:extLst>
      <p:ext uri="{BB962C8B-B14F-4D97-AF65-F5344CB8AC3E}">
        <p14:creationId xmlns:p14="http://schemas.microsoft.com/office/powerpoint/2010/main" val="3753928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CEE2BA-70B8-4E50-8D49-40B85CC73EDD}"/>
              </a:ext>
            </a:extLst>
          </p:cNvPr>
          <p:cNvSpPr txBox="1"/>
          <p:nvPr/>
        </p:nvSpPr>
        <p:spPr>
          <a:xfrm>
            <a:off x="1659835" y="546652"/>
            <a:ext cx="7358105" cy="523220"/>
          </a:xfrm>
          <a:prstGeom prst="rect">
            <a:avLst/>
          </a:prstGeom>
          <a:noFill/>
        </p:spPr>
        <p:txBody>
          <a:bodyPr wrap="none" rtlCol="0">
            <a:spAutoFit/>
          </a:bodyPr>
          <a:lstStyle/>
          <a:p>
            <a:r>
              <a:rPr lang="en-US" sz="2800" b="1" dirty="0">
                <a:solidFill>
                  <a:srgbClr val="0000FF"/>
                </a:solidFill>
                <a:latin typeface="Arial" panose="020B0604020202020204" pitchFamily="34" charset="0"/>
                <a:cs typeface="Arial" panose="020B0604020202020204" pitchFamily="34" charset="0"/>
              </a:rPr>
              <a:t>Introducing your CMMC assessment team</a:t>
            </a:r>
          </a:p>
        </p:txBody>
      </p:sp>
      <p:pic>
        <p:nvPicPr>
          <p:cNvPr id="6" name="Graphic 5" descr="User">
            <a:extLst>
              <a:ext uri="{FF2B5EF4-FFF2-40B4-BE49-F238E27FC236}">
                <a16:creationId xmlns:a16="http://schemas.microsoft.com/office/drawing/2014/main" id="{C4A17761-37E5-4EA3-A43C-719A3CDB394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93820" y="2814857"/>
            <a:ext cx="914400" cy="914400"/>
          </a:xfrm>
          <a:prstGeom prst="rect">
            <a:avLst/>
          </a:prstGeom>
        </p:spPr>
      </p:pic>
      <p:pic>
        <p:nvPicPr>
          <p:cNvPr id="8" name="Graphic 7" descr="Female Profile">
            <a:extLst>
              <a:ext uri="{FF2B5EF4-FFF2-40B4-BE49-F238E27FC236}">
                <a16:creationId xmlns:a16="http://schemas.microsoft.com/office/drawing/2014/main" id="{B907AE9C-8213-4FE0-AB58-F7448FBE9F1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93820" y="1570167"/>
            <a:ext cx="914400" cy="914400"/>
          </a:xfrm>
          <a:prstGeom prst="rect">
            <a:avLst/>
          </a:prstGeom>
        </p:spPr>
      </p:pic>
      <p:pic>
        <p:nvPicPr>
          <p:cNvPr id="9" name="Graphic 8" descr="Female Profile">
            <a:extLst>
              <a:ext uri="{FF2B5EF4-FFF2-40B4-BE49-F238E27FC236}">
                <a16:creationId xmlns:a16="http://schemas.microsoft.com/office/drawing/2014/main" id="{BB2DE824-1597-435A-B554-386EE9821DD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93820" y="4152258"/>
            <a:ext cx="914400" cy="914400"/>
          </a:xfrm>
          <a:prstGeom prst="rect">
            <a:avLst/>
          </a:prstGeom>
        </p:spPr>
      </p:pic>
      <p:pic>
        <p:nvPicPr>
          <p:cNvPr id="10" name="Graphic 9" descr="User">
            <a:extLst>
              <a:ext uri="{FF2B5EF4-FFF2-40B4-BE49-F238E27FC236}">
                <a16:creationId xmlns:a16="http://schemas.microsoft.com/office/drawing/2014/main" id="{E897693B-9143-42C6-BCF1-30752684ED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93820" y="5396948"/>
            <a:ext cx="914400" cy="914400"/>
          </a:xfrm>
          <a:prstGeom prst="rect">
            <a:avLst/>
          </a:prstGeom>
        </p:spPr>
      </p:pic>
      <p:sp>
        <p:nvSpPr>
          <p:cNvPr id="11" name="TextBox 10">
            <a:extLst>
              <a:ext uri="{FF2B5EF4-FFF2-40B4-BE49-F238E27FC236}">
                <a16:creationId xmlns:a16="http://schemas.microsoft.com/office/drawing/2014/main" id="{978D344F-1EAD-4E93-9631-6F2556FD1080}"/>
              </a:ext>
            </a:extLst>
          </p:cNvPr>
          <p:cNvSpPr txBox="1"/>
          <p:nvPr/>
        </p:nvSpPr>
        <p:spPr>
          <a:xfrm>
            <a:off x="2655095" y="1615698"/>
            <a:ext cx="3647152" cy="923330"/>
          </a:xfrm>
          <a:prstGeom prst="rect">
            <a:avLst/>
          </a:prstGeom>
          <a:noFill/>
        </p:spPr>
        <p:txBody>
          <a:bodyPr wrap="none" rtlCol="0">
            <a:spAutoFit/>
          </a:bodyPr>
          <a:lstStyle/>
          <a:p>
            <a:r>
              <a:rPr lang="en-US" dirty="0" err="1">
                <a:latin typeface="Arial" panose="020B0604020202020204" pitchFamily="34" charset="0"/>
                <a:cs typeface="Arial" panose="020B0604020202020204" pitchFamily="34" charset="0"/>
              </a:rPr>
              <a:t>Firstname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Lastname</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Name of company or organization</a:t>
            </a:r>
          </a:p>
          <a:p>
            <a:r>
              <a:rPr lang="en-US" dirty="0">
                <a:latin typeface="Arial" panose="020B0604020202020204" pitchFamily="34" charset="0"/>
                <a:cs typeface="Arial" panose="020B0604020202020204" pitchFamily="34" charset="0"/>
              </a:rPr>
              <a:t>Lead Assessor</a:t>
            </a:r>
          </a:p>
        </p:txBody>
      </p:sp>
      <p:sp>
        <p:nvSpPr>
          <p:cNvPr id="12" name="TextBox 11">
            <a:extLst>
              <a:ext uri="{FF2B5EF4-FFF2-40B4-BE49-F238E27FC236}">
                <a16:creationId xmlns:a16="http://schemas.microsoft.com/office/drawing/2014/main" id="{B16BD8C1-8F88-4718-BC9D-DEB1C899FA91}"/>
              </a:ext>
            </a:extLst>
          </p:cNvPr>
          <p:cNvSpPr txBox="1"/>
          <p:nvPr/>
        </p:nvSpPr>
        <p:spPr>
          <a:xfrm>
            <a:off x="2655095" y="2814857"/>
            <a:ext cx="3647152" cy="923330"/>
          </a:xfrm>
          <a:prstGeom prst="rect">
            <a:avLst/>
          </a:prstGeom>
          <a:noFill/>
        </p:spPr>
        <p:txBody>
          <a:bodyPr wrap="none" rtlCol="0">
            <a:spAutoFit/>
          </a:bodyPr>
          <a:lstStyle/>
          <a:p>
            <a:r>
              <a:rPr lang="en-US" dirty="0" err="1">
                <a:latin typeface="Arial" panose="020B0604020202020204" pitchFamily="34" charset="0"/>
                <a:cs typeface="Arial" panose="020B0604020202020204" pitchFamily="34" charset="0"/>
              </a:rPr>
              <a:t>Firstname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Lastname</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Name of company or organization</a:t>
            </a:r>
          </a:p>
          <a:p>
            <a:r>
              <a:rPr lang="en-US" dirty="0">
                <a:latin typeface="Arial" panose="020B0604020202020204" pitchFamily="34" charset="0"/>
                <a:cs typeface="Arial" panose="020B0604020202020204" pitchFamily="34" charset="0"/>
              </a:rPr>
              <a:t>Assessment Team Member</a:t>
            </a:r>
          </a:p>
        </p:txBody>
      </p:sp>
      <p:sp>
        <p:nvSpPr>
          <p:cNvPr id="13" name="TextBox 12">
            <a:extLst>
              <a:ext uri="{FF2B5EF4-FFF2-40B4-BE49-F238E27FC236}">
                <a16:creationId xmlns:a16="http://schemas.microsoft.com/office/drawing/2014/main" id="{F3A3A507-999C-498B-8CC1-A292773D060B}"/>
              </a:ext>
            </a:extLst>
          </p:cNvPr>
          <p:cNvSpPr txBox="1"/>
          <p:nvPr/>
        </p:nvSpPr>
        <p:spPr>
          <a:xfrm>
            <a:off x="2655095" y="4143328"/>
            <a:ext cx="3647152" cy="923330"/>
          </a:xfrm>
          <a:prstGeom prst="rect">
            <a:avLst/>
          </a:prstGeom>
          <a:noFill/>
        </p:spPr>
        <p:txBody>
          <a:bodyPr wrap="none" rtlCol="0">
            <a:spAutoFit/>
          </a:bodyPr>
          <a:lstStyle/>
          <a:p>
            <a:r>
              <a:rPr lang="en-US" dirty="0" err="1">
                <a:latin typeface="Arial" panose="020B0604020202020204" pitchFamily="34" charset="0"/>
                <a:cs typeface="Arial" panose="020B0604020202020204" pitchFamily="34" charset="0"/>
              </a:rPr>
              <a:t>Firstname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Lastname</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Name of company or organization</a:t>
            </a:r>
          </a:p>
          <a:p>
            <a:r>
              <a:rPr lang="en-US" dirty="0">
                <a:latin typeface="Arial" panose="020B0604020202020204" pitchFamily="34" charset="0"/>
                <a:cs typeface="Arial" panose="020B0604020202020204" pitchFamily="34" charset="0"/>
              </a:rPr>
              <a:t>Assessment Team Member</a:t>
            </a:r>
          </a:p>
        </p:txBody>
      </p:sp>
      <p:sp>
        <p:nvSpPr>
          <p:cNvPr id="14" name="TextBox 13">
            <a:extLst>
              <a:ext uri="{FF2B5EF4-FFF2-40B4-BE49-F238E27FC236}">
                <a16:creationId xmlns:a16="http://schemas.microsoft.com/office/drawing/2014/main" id="{C08605BE-DA75-452E-9FAC-EE9A0214D078}"/>
              </a:ext>
            </a:extLst>
          </p:cNvPr>
          <p:cNvSpPr txBox="1"/>
          <p:nvPr/>
        </p:nvSpPr>
        <p:spPr>
          <a:xfrm>
            <a:off x="2655095" y="5388018"/>
            <a:ext cx="3647152" cy="923330"/>
          </a:xfrm>
          <a:prstGeom prst="rect">
            <a:avLst/>
          </a:prstGeom>
          <a:noFill/>
        </p:spPr>
        <p:txBody>
          <a:bodyPr wrap="none" rtlCol="0">
            <a:spAutoFit/>
          </a:bodyPr>
          <a:lstStyle/>
          <a:p>
            <a:r>
              <a:rPr lang="en-US" dirty="0" err="1">
                <a:latin typeface="Arial" panose="020B0604020202020204" pitchFamily="34" charset="0"/>
                <a:cs typeface="Arial" panose="020B0604020202020204" pitchFamily="34" charset="0"/>
              </a:rPr>
              <a:t>Firstname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Lastname</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Name of company or organization</a:t>
            </a:r>
          </a:p>
          <a:p>
            <a:r>
              <a:rPr lang="en-US" dirty="0">
                <a:latin typeface="Arial" panose="020B0604020202020204" pitchFamily="34" charset="0"/>
                <a:cs typeface="Arial" panose="020B0604020202020204" pitchFamily="34" charset="0"/>
              </a:rPr>
              <a:t>Assessment Team Member</a:t>
            </a:r>
          </a:p>
        </p:txBody>
      </p:sp>
      <p:pic>
        <p:nvPicPr>
          <p:cNvPr id="15" name="Graphic 14" descr="Female Profile">
            <a:extLst>
              <a:ext uri="{FF2B5EF4-FFF2-40B4-BE49-F238E27FC236}">
                <a16:creationId xmlns:a16="http://schemas.microsoft.com/office/drawing/2014/main" id="{6F45514E-16BF-4E34-907F-0736535237C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49782" y="1650673"/>
            <a:ext cx="914400" cy="914400"/>
          </a:xfrm>
          <a:prstGeom prst="rect">
            <a:avLst/>
          </a:prstGeom>
        </p:spPr>
      </p:pic>
      <p:sp>
        <p:nvSpPr>
          <p:cNvPr id="16" name="TextBox 15">
            <a:extLst>
              <a:ext uri="{FF2B5EF4-FFF2-40B4-BE49-F238E27FC236}">
                <a16:creationId xmlns:a16="http://schemas.microsoft.com/office/drawing/2014/main" id="{C3DA1EF8-61CD-4F47-8172-CDBB9E42452D}"/>
              </a:ext>
            </a:extLst>
          </p:cNvPr>
          <p:cNvSpPr txBox="1"/>
          <p:nvPr/>
        </p:nvSpPr>
        <p:spPr>
          <a:xfrm>
            <a:off x="8061229" y="1615698"/>
            <a:ext cx="3647152" cy="923330"/>
          </a:xfrm>
          <a:prstGeom prst="rect">
            <a:avLst/>
          </a:prstGeom>
          <a:noFill/>
        </p:spPr>
        <p:txBody>
          <a:bodyPr wrap="none" rtlCol="0">
            <a:spAutoFit/>
          </a:bodyPr>
          <a:lstStyle/>
          <a:p>
            <a:r>
              <a:rPr lang="en-US" dirty="0" err="1">
                <a:latin typeface="Arial" panose="020B0604020202020204" pitchFamily="34" charset="0"/>
                <a:cs typeface="Arial" panose="020B0604020202020204" pitchFamily="34" charset="0"/>
              </a:rPr>
              <a:t>Firstname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Lastname</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Name of company or organization</a:t>
            </a:r>
          </a:p>
          <a:p>
            <a:r>
              <a:rPr lang="en-US" dirty="0">
                <a:latin typeface="Arial" panose="020B0604020202020204" pitchFamily="34" charset="0"/>
                <a:cs typeface="Arial" panose="020B0604020202020204" pitchFamily="34" charset="0"/>
              </a:rPr>
              <a:t>Assessment Sponsor</a:t>
            </a:r>
          </a:p>
        </p:txBody>
      </p:sp>
    </p:spTree>
    <p:extLst>
      <p:ext uri="{BB962C8B-B14F-4D97-AF65-F5344CB8AC3E}">
        <p14:creationId xmlns:p14="http://schemas.microsoft.com/office/powerpoint/2010/main" val="540183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CEE2BA-70B8-4E50-8D49-40B85CC73EDD}"/>
              </a:ext>
            </a:extLst>
          </p:cNvPr>
          <p:cNvSpPr txBox="1"/>
          <p:nvPr/>
        </p:nvSpPr>
        <p:spPr>
          <a:xfrm>
            <a:off x="1447961" y="580106"/>
            <a:ext cx="3823483" cy="523220"/>
          </a:xfrm>
          <a:prstGeom prst="rect">
            <a:avLst/>
          </a:prstGeom>
          <a:noFill/>
        </p:spPr>
        <p:txBody>
          <a:bodyPr wrap="none" rtlCol="0">
            <a:spAutoFit/>
          </a:bodyPr>
          <a:lstStyle/>
          <a:p>
            <a:r>
              <a:rPr lang="en-US" sz="2800" b="1" dirty="0">
                <a:solidFill>
                  <a:srgbClr val="0000FF"/>
                </a:solidFill>
                <a:latin typeface="Arial" panose="020B0604020202020204" pitchFamily="34" charset="0"/>
                <a:cs typeface="Arial" panose="020B0604020202020204" pitchFamily="34" charset="0"/>
              </a:rPr>
              <a:t>Assessment purpose</a:t>
            </a:r>
          </a:p>
        </p:txBody>
      </p:sp>
      <p:sp>
        <p:nvSpPr>
          <p:cNvPr id="6" name="TextBox 5">
            <a:extLst>
              <a:ext uri="{FF2B5EF4-FFF2-40B4-BE49-F238E27FC236}">
                <a16:creationId xmlns:a16="http://schemas.microsoft.com/office/drawing/2014/main" id="{B7D27FBE-170B-446C-8508-01C613FDE70D}"/>
              </a:ext>
            </a:extLst>
          </p:cNvPr>
          <p:cNvSpPr txBox="1"/>
          <p:nvPr/>
        </p:nvSpPr>
        <p:spPr>
          <a:xfrm>
            <a:off x="1447961" y="1859340"/>
            <a:ext cx="9324116" cy="1701235"/>
          </a:xfrm>
          <a:prstGeom prst="rect">
            <a:avLst/>
          </a:prstGeom>
          <a:noFill/>
        </p:spPr>
        <p:txBody>
          <a:bodyPr wrap="square" rtlCol="0">
            <a:spAutoFit/>
          </a:bodyPr>
          <a:lstStyle/>
          <a:p>
            <a:pPr>
              <a:lnSpc>
                <a:spcPts val="3200"/>
              </a:lnSpc>
              <a:spcAft>
                <a:spcPts val="1200"/>
              </a:spcAft>
            </a:pPr>
            <a:r>
              <a:rPr lang="en-US" sz="2400" dirty="0">
                <a:latin typeface="Arial" panose="020B0604020202020204" pitchFamily="34" charset="0"/>
                <a:cs typeface="Arial" panose="020B0604020202020204" pitchFamily="34" charset="0"/>
              </a:rPr>
              <a:t>The purpose of a CMMC assessment is evaluate the organization’s (or organizational unit’s) cybersecurity policies, processes, and other controls against the in-scope practices of the CMMC, and to determine the organization’s CMMC maturity level.</a:t>
            </a:r>
          </a:p>
        </p:txBody>
      </p:sp>
    </p:spTree>
    <p:extLst>
      <p:ext uri="{BB962C8B-B14F-4D97-AF65-F5344CB8AC3E}">
        <p14:creationId xmlns:p14="http://schemas.microsoft.com/office/powerpoint/2010/main" val="2645136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CEE2BA-70B8-4E50-8D49-40B85CC73EDD}"/>
              </a:ext>
            </a:extLst>
          </p:cNvPr>
          <p:cNvSpPr txBox="1"/>
          <p:nvPr/>
        </p:nvSpPr>
        <p:spPr>
          <a:xfrm>
            <a:off x="1447961" y="580106"/>
            <a:ext cx="4102405" cy="523220"/>
          </a:xfrm>
          <a:prstGeom prst="rect">
            <a:avLst/>
          </a:prstGeom>
          <a:noFill/>
        </p:spPr>
        <p:txBody>
          <a:bodyPr wrap="none" rtlCol="0">
            <a:spAutoFit/>
          </a:bodyPr>
          <a:lstStyle/>
          <a:p>
            <a:r>
              <a:rPr lang="en-US" sz="2800" b="1" dirty="0">
                <a:solidFill>
                  <a:srgbClr val="0000FF"/>
                </a:solidFill>
                <a:latin typeface="Arial" panose="020B0604020202020204" pitchFamily="34" charset="0"/>
                <a:cs typeface="Arial" panose="020B0604020202020204" pitchFamily="34" charset="0"/>
              </a:rPr>
              <a:t>Assessment principles</a:t>
            </a:r>
          </a:p>
        </p:txBody>
      </p:sp>
      <p:sp>
        <p:nvSpPr>
          <p:cNvPr id="6" name="TextBox 5">
            <a:extLst>
              <a:ext uri="{FF2B5EF4-FFF2-40B4-BE49-F238E27FC236}">
                <a16:creationId xmlns:a16="http://schemas.microsoft.com/office/drawing/2014/main" id="{B7D27FBE-170B-446C-8508-01C613FDE70D}"/>
              </a:ext>
            </a:extLst>
          </p:cNvPr>
          <p:cNvSpPr txBox="1"/>
          <p:nvPr/>
        </p:nvSpPr>
        <p:spPr>
          <a:xfrm>
            <a:off x="1447961" y="1714374"/>
            <a:ext cx="9703259" cy="3293209"/>
          </a:xfrm>
          <a:prstGeom prst="rect">
            <a:avLst/>
          </a:prstGeom>
          <a:noFill/>
        </p:spPr>
        <p:txBody>
          <a:bodyPr wrap="square" rtlCol="0">
            <a:spAutoFit/>
          </a:bodyPr>
          <a:lstStyle/>
          <a:p>
            <a:pPr>
              <a:spcAft>
                <a:spcPts val="1800"/>
              </a:spcAft>
            </a:pPr>
            <a:r>
              <a:rPr lang="en-US" sz="2800" dirty="0">
                <a:latin typeface="Arial" panose="020B0604020202020204" pitchFamily="34" charset="0"/>
                <a:cs typeface="Arial" panose="020B0604020202020204" pitchFamily="34" charset="0"/>
              </a:rPr>
              <a:t>The CMMC assessment principles are:</a:t>
            </a:r>
          </a:p>
          <a:p>
            <a:pPr marL="692150" indent="-525463">
              <a:spcAft>
                <a:spcPts val="1800"/>
              </a:spcAft>
              <a:buClr>
                <a:srgbClr val="0000FF"/>
              </a:buClr>
              <a:buSzPct val="80000"/>
              <a:buFont typeface="Wingdings" panose="05000000000000000000" pitchFamily="2" charset="2"/>
              <a:buChar char="q"/>
            </a:pPr>
            <a:r>
              <a:rPr lang="en-US" sz="2400" dirty="0">
                <a:latin typeface="Arial" panose="020B0604020202020204" pitchFamily="34" charset="0"/>
                <a:cs typeface="Arial" panose="020B0604020202020204" pitchFamily="34" charset="0"/>
              </a:rPr>
              <a:t>High-trust collaboration between the Assessment Team and the organization’s personnel</a:t>
            </a:r>
          </a:p>
          <a:p>
            <a:pPr marL="692150" indent="-525463">
              <a:spcAft>
                <a:spcPts val="1800"/>
              </a:spcAft>
              <a:buClr>
                <a:srgbClr val="0000FF"/>
              </a:buClr>
              <a:buSzPct val="80000"/>
              <a:buFont typeface="Wingdings" panose="05000000000000000000" pitchFamily="2" charset="2"/>
              <a:buChar char="q"/>
            </a:pPr>
            <a:r>
              <a:rPr lang="en-US" sz="2400" dirty="0">
                <a:latin typeface="Arial" panose="020B0604020202020204" pitchFamily="34" charset="0"/>
                <a:cs typeface="Arial" panose="020B0604020202020204" pitchFamily="34" charset="0"/>
              </a:rPr>
              <a:t>Evidence based results</a:t>
            </a:r>
          </a:p>
          <a:p>
            <a:pPr marL="692150" indent="-525463">
              <a:spcAft>
                <a:spcPts val="1800"/>
              </a:spcAft>
              <a:buClr>
                <a:srgbClr val="0000FF"/>
              </a:buClr>
              <a:buSzPct val="80000"/>
              <a:buFont typeface="Wingdings" panose="05000000000000000000" pitchFamily="2" charset="2"/>
              <a:buChar char="q"/>
            </a:pPr>
            <a:r>
              <a:rPr lang="en-US" sz="2400" dirty="0">
                <a:latin typeface="Arial" panose="020B0604020202020204" pitchFamily="34" charset="0"/>
                <a:cs typeface="Arial" panose="020B0604020202020204" pitchFamily="34" charset="0"/>
              </a:rPr>
              <a:t>Assessment team consensus on ratings (e.g. pass/fail decisions)</a:t>
            </a:r>
          </a:p>
          <a:p>
            <a:pPr marL="692150" indent="-525463">
              <a:spcAft>
                <a:spcPts val="1800"/>
              </a:spcAft>
              <a:buClr>
                <a:srgbClr val="0000FF"/>
              </a:buClr>
              <a:buSzPct val="80000"/>
              <a:buFont typeface="Wingdings" panose="05000000000000000000" pitchFamily="2" charset="2"/>
              <a:buChar char="q"/>
            </a:pPr>
            <a:r>
              <a:rPr lang="en-US" sz="2400" dirty="0">
                <a:latin typeface="Arial" panose="020B0604020202020204" pitchFamily="34" charset="0"/>
                <a:cs typeface="Arial" panose="020B0604020202020204" pitchFamily="34" charset="0"/>
              </a:rPr>
              <a:t>Assessment team confidentiality secured via NDAs</a:t>
            </a:r>
          </a:p>
        </p:txBody>
      </p:sp>
    </p:spTree>
    <p:extLst>
      <p:ext uri="{BB962C8B-B14F-4D97-AF65-F5344CB8AC3E}">
        <p14:creationId xmlns:p14="http://schemas.microsoft.com/office/powerpoint/2010/main" val="2200466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CEE2BA-70B8-4E50-8D49-40B85CC73EDD}"/>
              </a:ext>
            </a:extLst>
          </p:cNvPr>
          <p:cNvSpPr txBox="1"/>
          <p:nvPr/>
        </p:nvSpPr>
        <p:spPr>
          <a:xfrm>
            <a:off x="1447961" y="580106"/>
            <a:ext cx="4164923" cy="523220"/>
          </a:xfrm>
          <a:prstGeom prst="rect">
            <a:avLst/>
          </a:prstGeom>
          <a:noFill/>
        </p:spPr>
        <p:txBody>
          <a:bodyPr wrap="none" rtlCol="0">
            <a:spAutoFit/>
          </a:bodyPr>
          <a:lstStyle/>
          <a:p>
            <a:r>
              <a:rPr lang="en-US" sz="2800" b="1" dirty="0">
                <a:solidFill>
                  <a:srgbClr val="0000FF"/>
                </a:solidFill>
                <a:latin typeface="Arial" panose="020B0604020202020204" pitchFamily="34" charset="0"/>
                <a:cs typeface="Arial" panose="020B0604020202020204" pitchFamily="34" charset="0"/>
              </a:rPr>
              <a:t>Assessment objectives</a:t>
            </a:r>
          </a:p>
        </p:txBody>
      </p:sp>
      <p:sp>
        <p:nvSpPr>
          <p:cNvPr id="6" name="TextBox 5">
            <a:extLst>
              <a:ext uri="{FF2B5EF4-FFF2-40B4-BE49-F238E27FC236}">
                <a16:creationId xmlns:a16="http://schemas.microsoft.com/office/drawing/2014/main" id="{B7D27FBE-170B-446C-8508-01C613FDE70D}"/>
              </a:ext>
            </a:extLst>
          </p:cNvPr>
          <p:cNvSpPr txBox="1"/>
          <p:nvPr/>
        </p:nvSpPr>
        <p:spPr>
          <a:xfrm>
            <a:off x="1447961" y="1658618"/>
            <a:ext cx="9324116" cy="4031873"/>
          </a:xfrm>
          <a:prstGeom prst="rect">
            <a:avLst/>
          </a:prstGeom>
          <a:noFill/>
        </p:spPr>
        <p:txBody>
          <a:bodyPr wrap="square" rtlCol="0">
            <a:spAutoFit/>
          </a:bodyPr>
          <a:lstStyle/>
          <a:p>
            <a:pPr>
              <a:spcAft>
                <a:spcPts val="1800"/>
              </a:spcAft>
            </a:pPr>
            <a:r>
              <a:rPr lang="en-US" sz="2800" dirty="0">
                <a:latin typeface="Arial" panose="020B0604020202020204" pitchFamily="34" charset="0"/>
                <a:cs typeface="Arial" panose="020B0604020202020204" pitchFamily="34" charset="0"/>
              </a:rPr>
              <a:t>The specific objectives for this CMMC assessment are:</a:t>
            </a:r>
          </a:p>
          <a:p>
            <a:pPr marL="568325" indent="-457200">
              <a:spcAft>
                <a:spcPts val="1800"/>
              </a:spcAft>
              <a:buClr>
                <a:srgbClr val="0000FF"/>
              </a:buClr>
              <a:buSzPct val="80000"/>
              <a:buFont typeface="Wingdings" panose="05000000000000000000" pitchFamily="2" charset="2"/>
              <a:buChar char="q"/>
            </a:pPr>
            <a:r>
              <a:rPr lang="en-US" sz="2400" dirty="0">
                <a:latin typeface="Arial" panose="020B0604020202020204" pitchFamily="34" charset="0"/>
                <a:cs typeface="Arial" panose="020B0604020202020204" pitchFamily="34" charset="0"/>
              </a:rPr>
              <a:t>Identify process and controls strengths and weaknesses as evaluated against CMMC practices</a:t>
            </a:r>
          </a:p>
          <a:p>
            <a:pPr marL="568325" indent="-457200">
              <a:spcAft>
                <a:spcPts val="1800"/>
              </a:spcAft>
              <a:buClr>
                <a:srgbClr val="0000FF"/>
              </a:buClr>
              <a:buSzPct val="80000"/>
              <a:buFont typeface="Wingdings" panose="05000000000000000000" pitchFamily="2" charset="2"/>
              <a:buChar char="q"/>
            </a:pPr>
            <a:r>
              <a:rPr lang="en-US" sz="2400" dirty="0">
                <a:latin typeface="Arial" panose="020B0604020202020204" pitchFamily="34" charset="0"/>
                <a:cs typeface="Arial" panose="020B0604020202020204" pitchFamily="34" charset="0"/>
              </a:rPr>
              <a:t>Identify cybersecurity risks and vulnerabilities</a:t>
            </a:r>
          </a:p>
          <a:p>
            <a:pPr marL="568325" indent="-457200">
              <a:spcAft>
                <a:spcPts val="1800"/>
              </a:spcAft>
              <a:buClr>
                <a:srgbClr val="0000FF"/>
              </a:buClr>
              <a:buSzPct val="80000"/>
              <a:buFont typeface="Wingdings" panose="05000000000000000000" pitchFamily="2" charset="2"/>
              <a:buChar char="q"/>
            </a:pPr>
            <a:r>
              <a:rPr lang="en-US" sz="2400" dirty="0">
                <a:latin typeface="Arial" panose="020B0604020202020204" pitchFamily="34" charset="0"/>
                <a:cs typeface="Arial" panose="020B0604020202020204" pitchFamily="34" charset="0"/>
              </a:rPr>
              <a:t>Identify opportunities for improvement to the organization’s cybersecurity implementation</a:t>
            </a:r>
          </a:p>
          <a:p>
            <a:pPr marL="568325" indent="-457200">
              <a:spcAft>
                <a:spcPts val="1800"/>
              </a:spcAft>
              <a:buClr>
                <a:srgbClr val="0000FF"/>
              </a:buClr>
              <a:buSzPct val="80000"/>
              <a:buFont typeface="Wingdings" panose="05000000000000000000" pitchFamily="2" charset="2"/>
              <a:buChar char="q"/>
            </a:pPr>
            <a:r>
              <a:rPr lang="en-US" sz="2400" dirty="0">
                <a:latin typeface="Arial" panose="020B0604020202020204" pitchFamily="34" charset="0"/>
                <a:cs typeface="Arial" panose="020B0604020202020204" pitchFamily="34" charset="0"/>
              </a:rPr>
              <a:t>Characterize the organization’s CMMC maturity level (target is Level n)</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9105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4"/>
          <p:cNvSpPr txBox="1">
            <a:spLocks noGrp="1"/>
          </p:cNvSpPr>
          <p:nvPr>
            <p:ph type="title"/>
          </p:nvPr>
        </p:nvSpPr>
        <p:spPr>
          <a:xfrm>
            <a:off x="1141425" y="145400"/>
            <a:ext cx="9906000" cy="6834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Twentieth Century"/>
              <a:buNone/>
            </a:pPr>
            <a:r>
              <a:rPr lang="en-US" sz="2800" dirty="0"/>
              <a:t>CMMC ASSESSMENT ACTIVITIES</a:t>
            </a:r>
            <a:endParaRPr sz="2800" dirty="0"/>
          </a:p>
        </p:txBody>
      </p:sp>
      <p:grpSp>
        <p:nvGrpSpPr>
          <p:cNvPr id="80" name="Google Shape;80;p14"/>
          <p:cNvGrpSpPr/>
          <p:nvPr/>
        </p:nvGrpSpPr>
        <p:grpSpPr>
          <a:xfrm>
            <a:off x="74424" y="828675"/>
            <a:ext cx="12030117" cy="5542659"/>
            <a:chOff x="1349" y="680266"/>
            <a:chExt cx="10214925" cy="4293307"/>
          </a:xfrm>
        </p:grpSpPr>
        <p:sp>
          <p:nvSpPr>
            <p:cNvPr id="81" name="Google Shape;81;p14"/>
            <p:cNvSpPr/>
            <p:nvPr/>
          </p:nvSpPr>
          <p:spPr>
            <a:xfrm>
              <a:off x="1349" y="680266"/>
              <a:ext cx="1695711" cy="972459"/>
            </a:xfrm>
            <a:prstGeom prst="roundRect">
              <a:avLst>
                <a:gd name="adj" fmla="val 10000"/>
              </a:avLst>
            </a:prstGeom>
            <a:solidFill>
              <a:srgbClr val="2CA3EE"/>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4"/>
            <p:cNvSpPr txBox="1"/>
            <p:nvPr/>
          </p:nvSpPr>
          <p:spPr>
            <a:xfrm>
              <a:off x="1349" y="680266"/>
              <a:ext cx="1695711" cy="648306"/>
            </a:xfrm>
            <a:prstGeom prst="rect">
              <a:avLst/>
            </a:prstGeom>
            <a:noFill/>
            <a:ln>
              <a:noFill/>
            </a:ln>
          </p:spPr>
          <p:txBody>
            <a:bodyPr spcFirstLastPara="1" wrap="square" lIns="128000" tIns="128000" rIns="128000" bIns="68575" anchor="t" anchorCtr="0">
              <a:noAutofit/>
            </a:bodyPr>
            <a:lstStyle/>
            <a:p>
              <a:pPr marL="0" marR="0" lvl="0" indent="0" algn="l" rtl="0">
                <a:lnSpc>
                  <a:spcPct val="90000"/>
                </a:lnSpc>
                <a:spcBef>
                  <a:spcPts val="0"/>
                </a:spcBef>
                <a:spcAft>
                  <a:spcPts val="0"/>
                </a:spcAft>
                <a:buClr>
                  <a:schemeClr val="lt1"/>
                </a:buClr>
                <a:buSzPts val="1800"/>
                <a:buFont typeface="Twentieth Century"/>
                <a:buNone/>
              </a:pPr>
              <a:r>
                <a:rPr lang="en-US" sz="1800">
                  <a:solidFill>
                    <a:schemeClr val="lt1"/>
                  </a:solidFill>
                  <a:latin typeface="Twentieth Century"/>
                  <a:ea typeface="Twentieth Century"/>
                  <a:cs typeface="Twentieth Century"/>
                  <a:sym typeface="Twentieth Century"/>
                </a:rPr>
                <a:t>Initiate</a:t>
              </a:r>
              <a:endParaRPr/>
            </a:p>
          </p:txBody>
        </p:sp>
        <p:sp>
          <p:nvSpPr>
            <p:cNvPr id="83" name="Google Shape;83;p14"/>
            <p:cNvSpPr/>
            <p:nvPr/>
          </p:nvSpPr>
          <p:spPr>
            <a:xfrm>
              <a:off x="218167" y="1164045"/>
              <a:ext cx="1826208" cy="3809527"/>
            </a:xfrm>
            <a:prstGeom prst="roundRect">
              <a:avLst>
                <a:gd name="adj" fmla="val 10000"/>
              </a:avLst>
            </a:prstGeom>
            <a:solidFill>
              <a:schemeClr val="lt1">
                <a:alpha val="89803"/>
              </a:schemeClr>
            </a:solidFill>
            <a:ln w="15875" cap="flat" cmpd="sng">
              <a:solidFill>
                <a:srgbClr val="2CA3EE"/>
              </a:solidFill>
              <a:prstDash val="solid"/>
              <a:round/>
              <a:headEnd type="none" w="sm" len="sm"/>
              <a:tailEnd type="none" w="sm" len="sm"/>
            </a:ln>
          </p:spPr>
          <p:txBody>
            <a:bodyPr spcFirstLastPara="1" wrap="square" lIns="91425" tIns="91425" rIns="91425" bIns="91425" anchor="ctr" anchorCtr="0">
              <a:noAutofit/>
            </a:bodyPr>
            <a:lstStyle/>
            <a:p>
              <a:pPr marL="171450" lvl="1" indent="-165100">
                <a:lnSpc>
                  <a:spcPct val="90000"/>
                </a:lnSpc>
                <a:buClr>
                  <a:schemeClr val="dk1"/>
                </a:buClr>
                <a:buSzPts val="1700"/>
                <a:buFont typeface="Twentieth Century"/>
                <a:buChar char="•"/>
              </a:pPr>
              <a:r>
                <a:rPr lang="en-US" sz="1500" dirty="0">
                  <a:solidFill>
                    <a:schemeClr val="dk1"/>
                  </a:solidFill>
                  <a:latin typeface="+mn-lt"/>
                  <a:ea typeface="Twentieth Century"/>
                  <a:cs typeface="Twentieth Century"/>
                  <a:sym typeface="Twentieth Century"/>
                </a:rPr>
                <a:t>OSC contacts C3PAO</a:t>
              </a:r>
            </a:p>
            <a:p>
              <a:pPr marL="171450" lvl="1" indent="-165100">
                <a:lnSpc>
                  <a:spcPct val="90000"/>
                </a:lnSpc>
                <a:buClr>
                  <a:schemeClr val="dk1"/>
                </a:buClr>
                <a:buSzPts val="1700"/>
                <a:buFont typeface="Twentieth Century"/>
                <a:buChar char="•"/>
              </a:pPr>
              <a:r>
                <a:rPr lang="en-US" sz="1500" dirty="0">
                  <a:solidFill>
                    <a:schemeClr val="dk1"/>
                  </a:solidFill>
                  <a:ea typeface="Twentieth Century"/>
                  <a:cs typeface="Twentieth Century"/>
                  <a:sym typeface="Twentieth Century"/>
                </a:rPr>
                <a:t>I</a:t>
              </a:r>
              <a:r>
                <a:rPr lang="en-US" sz="1500" dirty="0">
                  <a:solidFill>
                    <a:schemeClr val="dk1"/>
                  </a:solidFill>
                  <a:latin typeface="+mn-lt"/>
                  <a:ea typeface="Twentieth Century"/>
                  <a:cs typeface="Twentieth Century"/>
                  <a:sym typeface="Twentieth Century"/>
                </a:rPr>
                <a:t>nitial scope information</a:t>
              </a:r>
            </a:p>
            <a:p>
              <a:pPr marL="171450" lvl="1" indent="-165100">
                <a:lnSpc>
                  <a:spcPct val="90000"/>
                </a:lnSpc>
                <a:buClr>
                  <a:schemeClr val="dk1"/>
                </a:buClr>
                <a:buSzPts val="1700"/>
                <a:buFont typeface="Twentieth Century"/>
                <a:buChar char="•"/>
              </a:pPr>
              <a:r>
                <a:rPr lang="en-US" sz="1500" dirty="0">
                  <a:solidFill>
                    <a:schemeClr val="dk1"/>
                  </a:solidFill>
                  <a:latin typeface="+mn-lt"/>
                  <a:ea typeface="Twentieth Century"/>
                  <a:cs typeface="Twentieth Century"/>
                  <a:sym typeface="Twentieth Century"/>
                </a:rPr>
                <a:t>C3PAO identifies and confirm dates with  Certified Assessor</a:t>
              </a:r>
            </a:p>
            <a:p>
              <a:pPr marL="171450" lvl="1" indent="-165100">
                <a:lnSpc>
                  <a:spcPct val="90000"/>
                </a:lnSpc>
                <a:buClr>
                  <a:schemeClr val="dk1"/>
                </a:buClr>
                <a:buSzPts val="1700"/>
                <a:buFont typeface="Twentieth Century"/>
                <a:buChar char="•"/>
              </a:pPr>
              <a:r>
                <a:rPr lang="en-US" sz="1500" dirty="0">
                  <a:solidFill>
                    <a:schemeClr val="dk1"/>
                  </a:solidFill>
                  <a:latin typeface="+mn-lt"/>
                  <a:ea typeface="Twentieth Century"/>
                  <a:cs typeface="Twentieth Century"/>
                  <a:sym typeface="Twentieth Century"/>
                </a:rPr>
                <a:t>OSC and C3PAO negotiate assessment dates, contract, and cost</a:t>
              </a:r>
            </a:p>
            <a:p>
              <a:pPr marL="0" lvl="0" indent="0" algn="l" rtl="0">
                <a:spcBef>
                  <a:spcPts val="0"/>
                </a:spcBef>
                <a:spcAft>
                  <a:spcPts val="0"/>
                </a:spcAft>
                <a:buNone/>
              </a:pPr>
              <a:endParaRPr sz="1500" dirty="0">
                <a:latin typeface="+mn-lt"/>
              </a:endParaRPr>
            </a:p>
          </p:txBody>
        </p:sp>
        <p:sp>
          <p:nvSpPr>
            <p:cNvPr id="85" name="Google Shape;85;p14"/>
            <p:cNvSpPr/>
            <p:nvPr/>
          </p:nvSpPr>
          <p:spPr>
            <a:xfrm>
              <a:off x="1954124" y="793327"/>
              <a:ext cx="544975" cy="422183"/>
            </a:xfrm>
            <a:prstGeom prst="rightArrow">
              <a:avLst>
                <a:gd name="adj1" fmla="val 60000"/>
                <a:gd name="adj2" fmla="val 50000"/>
              </a:avLst>
            </a:prstGeom>
            <a:solidFill>
              <a:srgbClr val="A9C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4"/>
            <p:cNvSpPr txBox="1"/>
            <p:nvPr/>
          </p:nvSpPr>
          <p:spPr>
            <a:xfrm>
              <a:off x="1954124" y="877764"/>
              <a:ext cx="418320" cy="253309"/>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400"/>
                <a:buFont typeface="Twentieth Century"/>
                <a:buNone/>
              </a:pPr>
              <a:endParaRPr sz="1400" b="0" i="0" u="none" strike="noStrike" cap="none">
                <a:solidFill>
                  <a:schemeClr val="lt1"/>
                </a:solidFill>
                <a:latin typeface="Twentieth Century"/>
                <a:ea typeface="Twentieth Century"/>
                <a:cs typeface="Twentieth Century"/>
                <a:sym typeface="Twentieth Century"/>
              </a:endParaRPr>
            </a:p>
          </p:txBody>
        </p:sp>
        <p:sp>
          <p:nvSpPr>
            <p:cNvPr id="87" name="Google Shape;87;p14"/>
            <p:cNvSpPr/>
            <p:nvPr/>
          </p:nvSpPr>
          <p:spPr>
            <a:xfrm>
              <a:off x="2725315" y="680266"/>
              <a:ext cx="1695711" cy="972459"/>
            </a:xfrm>
            <a:prstGeom prst="roundRect">
              <a:avLst>
                <a:gd name="adj" fmla="val 10000"/>
              </a:avLst>
            </a:prstGeom>
            <a:solidFill>
              <a:srgbClr val="2CA3EE"/>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4"/>
            <p:cNvSpPr txBox="1"/>
            <p:nvPr/>
          </p:nvSpPr>
          <p:spPr>
            <a:xfrm>
              <a:off x="2725315" y="680266"/>
              <a:ext cx="1695711" cy="648306"/>
            </a:xfrm>
            <a:prstGeom prst="rect">
              <a:avLst/>
            </a:prstGeom>
            <a:noFill/>
            <a:ln>
              <a:noFill/>
            </a:ln>
          </p:spPr>
          <p:txBody>
            <a:bodyPr spcFirstLastPara="1" wrap="square" lIns="128000" tIns="128000" rIns="128000" bIns="68575" anchor="t" anchorCtr="0">
              <a:noAutofit/>
            </a:bodyPr>
            <a:lstStyle/>
            <a:p>
              <a:pPr marL="0" marR="0" lvl="0" indent="0" algn="l" rtl="0">
                <a:lnSpc>
                  <a:spcPct val="90000"/>
                </a:lnSpc>
                <a:spcBef>
                  <a:spcPts val="0"/>
                </a:spcBef>
                <a:spcAft>
                  <a:spcPts val="0"/>
                </a:spcAft>
                <a:buClr>
                  <a:schemeClr val="lt1"/>
                </a:buClr>
                <a:buSzPts val="1800"/>
                <a:buFont typeface="Twentieth Century"/>
                <a:buNone/>
              </a:pPr>
              <a:r>
                <a:rPr lang="en-US" sz="1800" b="0" i="0" u="none" strike="noStrike" cap="none">
                  <a:solidFill>
                    <a:schemeClr val="lt1"/>
                  </a:solidFill>
                  <a:latin typeface="Twentieth Century"/>
                  <a:ea typeface="Twentieth Century"/>
                  <a:cs typeface="Twentieth Century"/>
                  <a:sym typeface="Twentieth Century"/>
                </a:rPr>
                <a:t>Planning</a:t>
              </a:r>
              <a:endParaRPr/>
            </a:p>
          </p:txBody>
        </p:sp>
        <p:sp>
          <p:nvSpPr>
            <p:cNvPr id="89" name="Google Shape;89;p14"/>
            <p:cNvSpPr/>
            <p:nvPr/>
          </p:nvSpPr>
          <p:spPr>
            <a:xfrm>
              <a:off x="2972824" y="1215511"/>
              <a:ext cx="1795518" cy="3758062"/>
            </a:xfrm>
            <a:prstGeom prst="roundRect">
              <a:avLst>
                <a:gd name="adj" fmla="val 10000"/>
              </a:avLst>
            </a:prstGeom>
            <a:solidFill>
              <a:schemeClr val="lt1">
                <a:alpha val="89803"/>
              </a:schemeClr>
            </a:solidFill>
            <a:ln w="15875" cap="flat" cmpd="sng">
              <a:solidFill>
                <a:srgbClr val="2CA3EE"/>
              </a:solidFill>
              <a:prstDash val="solid"/>
              <a:round/>
              <a:headEnd type="none" w="sm" len="sm"/>
              <a:tailEnd type="none" w="sm" len="sm"/>
            </a:ln>
          </p:spPr>
          <p:txBody>
            <a:bodyPr spcFirstLastPara="1" wrap="square" lIns="91425" tIns="91425" rIns="91425" bIns="91425" anchor="ctr" anchorCtr="0">
              <a:noAutofit/>
            </a:bodyPr>
            <a:lstStyle/>
            <a:p>
              <a:pPr marL="171450" lvl="1" indent="-165100">
                <a:lnSpc>
                  <a:spcPct val="90000"/>
                </a:lnSpc>
                <a:buClr>
                  <a:schemeClr val="dk1"/>
                </a:buClr>
                <a:buSzPts val="1700"/>
                <a:buFont typeface="Twentieth Century"/>
                <a:buChar char="•"/>
              </a:pPr>
              <a:r>
                <a:rPr lang="en-US" sz="1500" dirty="0">
                  <a:solidFill>
                    <a:schemeClr val="dk1"/>
                  </a:solidFill>
                  <a:latin typeface="+mn-lt"/>
                  <a:ea typeface="Twentieth Century"/>
                  <a:cs typeface="Twentieth Century"/>
                  <a:sym typeface="Twentieth Century"/>
                </a:rPr>
                <a:t>Assessor reviews initial scope and validates assessment intake form</a:t>
              </a:r>
            </a:p>
            <a:p>
              <a:pPr marL="171450" lvl="1" indent="-165100">
                <a:lnSpc>
                  <a:spcPct val="90000"/>
                </a:lnSpc>
                <a:buClr>
                  <a:schemeClr val="dk1"/>
                </a:buClr>
                <a:buSzPts val="1700"/>
                <a:buFont typeface="Twentieth Century"/>
                <a:buChar char="•"/>
              </a:pPr>
              <a:r>
                <a:rPr lang="en-US" sz="1500" dirty="0">
                  <a:solidFill>
                    <a:schemeClr val="dk1"/>
                  </a:solidFill>
                  <a:latin typeface="+mn-lt"/>
                  <a:ea typeface="Twentieth Century"/>
                  <a:cs typeface="Twentieth Century"/>
                  <a:sym typeface="Twentieth Century"/>
                </a:rPr>
                <a:t>OSC assigns POC</a:t>
              </a:r>
            </a:p>
            <a:p>
              <a:pPr marL="171450" lvl="1" indent="-165100">
                <a:lnSpc>
                  <a:spcPct val="90000"/>
                </a:lnSpc>
                <a:buClr>
                  <a:schemeClr val="dk1"/>
                </a:buClr>
                <a:buSzPts val="1700"/>
                <a:buFont typeface="Twentieth Century"/>
                <a:buChar char="•"/>
              </a:pPr>
              <a:r>
                <a:rPr lang="en-US" sz="1500" dirty="0">
                  <a:solidFill>
                    <a:schemeClr val="dk1"/>
                  </a:solidFill>
                  <a:latin typeface="+mn-lt"/>
                  <a:ea typeface="Twentieth Century"/>
                  <a:cs typeface="Twentieth Century"/>
                  <a:sym typeface="Twentieth Century"/>
                </a:rPr>
                <a:t>Assessor develops plan</a:t>
              </a:r>
            </a:p>
            <a:p>
              <a:pPr marL="171450" lvl="1" indent="-165100">
                <a:lnSpc>
                  <a:spcPct val="90000"/>
                </a:lnSpc>
                <a:buClr>
                  <a:schemeClr val="dk1"/>
                </a:buClr>
                <a:buSzPts val="1700"/>
                <a:buFont typeface="Twentieth Century"/>
                <a:buChar char="•"/>
              </a:pPr>
              <a:r>
                <a:rPr lang="en-US" sz="1500" dirty="0">
                  <a:solidFill>
                    <a:schemeClr val="dk1"/>
                  </a:solidFill>
                  <a:latin typeface="+mn-lt"/>
                  <a:ea typeface="Twentieth Century"/>
                  <a:cs typeface="Twentieth Century"/>
                  <a:sym typeface="Twentieth Century"/>
                </a:rPr>
                <a:t>C3PAO identifies team</a:t>
              </a:r>
            </a:p>
            <a:p>
              <a:pPr marL="171450" lvl="1" indent="-165100">
                <a:lnSpc>
                  <a:spcPct val="90000"/>
                </a:lnSpc>
                <a:spcBef>
                  <a:spcPts val="270"/>
                </a:spcBef>
                <a:buClr>
                  <a:schemeClr val="dk1"/>
                </a:buClr>
                <a:buSzPts val="1700"/>
                <a:buFont typeface="Twentieth Century"/>
                <a:buChar char="•"/>
              </a:pPr>
              <a:r>
                <a:rPr lang="en-US" sz="1500" dirty="0">
                  <a:solidFill>
                    <a:schemeClr val="dk1"/>
                  </a:solidFill>
                  <a:latin typeface="+mn-lt"/>
                  <a:ea typeface="Twentieth Century"/>
                  <a:cs typeface="Twentieth Century"/>
                  <a:sym typeface="Twentieth Century"/>
                </a:rPr>
                <a:t>Assessor identifies logistical needs</a:t>
              </a:r>
              <a:endParaRPr lang="en-US" sz="1500" dirty="0">
                <a:latin typeface="+mn-lt"/>
              </a:endParaRPr>
            </a:p>
            <a:p>
              <a:pPr marL="171450" lvl="1" indent="-165100">
                <a:lnSpc>
                  <a:spcPct val="90000"/>
                </a:lnSpc>
                <a:spcBef>
                  <a:spcPts val="270"/>
                </a:spcBef>
                <a:buClr>
                  <a:schemeClr val="dk1"/>
                </a:buClr>
                <a:buSzPts val="1700"/>
                <a:buFont typeface="Twentieth Century"/>
                <a:buChar char="•"/>
              </a:pPr>
              <a:r>
                <a:rPr lang="en-US" sz="1500" dirty="0">
                  <a:solidFill>
                    <a:schemeClr val="dk1"/>
                  </a:solidFill>
                  <a:latin typeface="+mn-lt"/>
                  <a:ea typeface="Twentieth Century"/>
                  <a:cs typeface="Twentieth Century"/>
                  <a:sym typeface="Twentieth Century"/>
                </a:rPr>
                <a:t>Assessor trains team and conducts Readiness Review</a:t>
              </a:r>
            </a:p>
            <a:p>
              <a:pPr marL="0" lvl="0" indent="0" algn="l" rtl="0">
                <a:spcBef>
                  <a:spcPts val="0"/>
                </a:spcBef>
                <a:spcAft>
                  <a:spcPts val="0"/>
                </a:spcAft>
                <a:buNone/>
              </a:pPr>
              <a:endParaRPr sz="1500" dirty="0">
                <a:latin typeface="+mn-lt"/>
              </a:endParaRPr>
            </a:p>
          </p:txBody>
        </p:sp>
        <p:sp>
          <p:nvSpPr>
            <p:cNvPr id="91" name="Google Shape;91;p14"/>
            <p:cNvSpPr/>
            <p:nvPr/>
          </p:nvSpPr>
          <p:spPr>
            <a:xfrm>
              <a:off x="4678091" y="793327"/>
              <a:ext cx="544975" cy="422183"/>
            </a:xfrm>
            <a:prstGeom prst="rightArrow">
              <a:avLst>
                <a:gd name="adj1" fmla="val 60000"/>
                <a:gd name="adj2" fmla="val 50000"/>
              </a:avLst>
            </a:prstGeom>
            <a:solidFill>
              <a:srgbClr val="A9C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4"/>
            <p:cNvSpPr txBox="1"/>
            <p:nvPr/>
          </p:nvSpPr>
          <p:spPr>
            <a:xfrm>
              <a:off x="4678091" y="877764"/>
              <a:ext cx="418320" cy="253309"/>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400"/>
                <a:buFont typeface="Twentieth Century"/>
                <a:buNone/>
              </a:pPr>
              <a:endParaRPr sz="1400" b="0" i="0" u="none" strike="noStrike" cap="none">
                <a:solidFill>
                  <a:schemeClr val="lt1"/>
                </a:solidFill>
                <a:latin typeface="Twentieth Century"/>
                <a:ea typeface="Twentieth Century"/>
                <a:cs typeface="Twentieth Century"/>
                <a:sym typeface="Twentieth Century"/>
              </a:endParaRPr>
            </a:p>
          </p:txBody>
        </p:sp>
        <p:sp>
          <p:nvSpPr>
            <p:cNvPr id="93" name="Google Shape;93;p14"/>
            <p:cNvSpPr/>
            <p:nvPr/>
          </p:nvSpPr>
          <p:spPr>
            <a:xfrm>
              <a:off x="5449282" y="680266"/>
              <a:ext cx="1695711" cy="972459"/>
            </a:xfrm>
            <a:prstGeom prst="roundRect">
              <a:avLst>
                <a:gd name="adj" fmla="val 10000"/>
              </a:avLst>
            </a:prstGeom>
            <a:solidFill>
              <a:srgbClr val="2CA3EE"/>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4"/>
            <p:cNvSpPr txBox="1"/>
            <p:nvPr/>
          </p:nvSpPr>
          <p:spPr>
            <a:xfrm>
              <a:off x="5449282" y="680266"/>
              <a:ext cx="1695711" cy="648306"/>
            </a:xfrm>
            <a:prstGeom prst="rect">
              <a:avLst/>
            </a:prstGeom>
            <a:noFill/>
            <a:ln>
              <a:noFill/>
            </a:ln>
          </p:spPr>
          <p:txBody>
            <a:bodyPr spcFirstLastPara="1" wrap="square" lIns="128000" tIns="128000" rIns="128000" bIns="68575" anchor="t" anchorCtr="0">
              <a:noAutofit/>
            </a:bodyPr>
            <a:lstStyle/>
            <a:p>
              <a:pPr marL="0" marR="0" lvl="0" indent="0" algn="l" rtl="0">
                <a:lnSpc>
                  <a:spcPct val="90000"/>
                </a:lnSpc>
                <a:spcBef>
                  <a:spcPts val="0"/>
                </a:spcBef>
                <a:spcAft>
                  <a:spcPts val="0"/>
                </a:spcAft>
                <a:buClr>
                  <a:schemeClr val="lt1"/>
                </a:buClr>
                <a:buSzPts val="1800"/>
                <a:buFont typeface="Twentieth Century"/>
                <a:buNone/>
              </a:pPr>
              <a:r>
                <a:rPr lang="en-US" sz="1800" b="0" i="0" u="none" strike="noStrike" cap="none" dirty="0">
                  <a:solidFill>
                    <a:schemeClr val="lt1"/>
                  </a:solidFill>
                  <a:latin typeface="Twentieth Century"/>
                  <a:ea typeface="Twentieth Century"/>
                  <a:cs typeface="Twentieth Century"/>
                  <a:sym typeface="Twentieth Century"/>
                </a:rPr>
                <a:t>Conduct</a:t>
              </a:r>
              <a:endParaRPr dirty="0"/>
            </a:p>
          </p:txBody>
        </p:sp>
        <p:sp>
          <p:nvSpPr>
            <p:cNvPr id="95" name="Google Shape;95;p14"/>
            <p:cNvSpPr/>
            <p:nvPr/>
          </p:nvSpPr>
          <p:spPr>
            <a:xfrm>
              <a:off x="5666099" y="1164045"/>
              <a:ext cx="1826208" cy="3809527"/>
            </a:xfrm>
            <a:prstGeom prst="roundRect">
              <a:avLst>
                <a:gd name="adj" fmla="val 10000"/>
              </a:avLst>
            </a:prstGeom>
            <a:solidFill>
              <a:schemeClr val="lt1">
                <a:alpha val="89803"/>
              </a:schemeClr>
            </a:solidFill>
            <a:ln w="15875" cap="flat" cmpd="sng">
              <a:solidFill>
                <a:srgbClr val="2CA3EE"/>
              </a:solidFill>
              <a:prstDash val="solid"/>
              <a:round/>
              <a:headEnd type="none" w="sm" len="sm"/>
              <a:tailEnd type="none" w="sm" len="sm"/>
            </a:ln>
          </p:spPr>
          <p:txBody>
            <a:bodyPr spcFirstLastPara="1" wrap="square" lIns="91425" tIns="91425" rIns="91425" bIns="91425" anchor="ctr" anchorCtr="0">
              <a:noAutofit/>
            </a:bodyPr>
            <a:lstStyle/>
            <a:p>
              <a:pPr marL="171450" lvl="1" indent="-165100">
                <a:lnSpc>
                  <a:spcPct val="90000"/>
                </a:lnSpc>
                <a:buClr>
                  <a:schemeClr val="dk1"/>
                </a:buClr>
                <a:buSzPts val="1700"/>
                <a:buFont typeface="Twentieth Century"/>
                <a:buChar char="•"/>
              </a:pPr>
              <a:r>
                <a:rPr lang="en-US" sz="1500" dirty="0">
                  <a:solidFill>
                    <a:schemeClr val="dk1"/>
                  </a:solidFill>
                  <a:latin typeface="+mn-lt"/>
                  <a:ea typeface="Twentieth Century"/>
                  <a:cs typeface="Twentieth Century"/>
                  <a:sym typeface="Twentieth Century"/>
                </a:rPr>
                <a:t>Assessor conduct opening(In-Brief) Assessment team collects and reviews evidence and conducts interviews</a:t>
              </a:r>
              <a:endParaRPr lang="en-US" sz="1500" dirty="0">
                <a:latin typeface="+mn-lt"/>
              </a:endParaRPr>
            </a:p>
            <a:p>
              <a:pPr marL="171450" lvl="1" indent="-165100">
                <a:lnSpc>
                  <a:spcPct val="90000"/>
                </a:lnSpc>
                <a:spcBef>
                  <a:spcPts val="270"/>
                </a:spcBef>
                <a:buClr>
                  <a:schemeClr val="dk1"/>
                </a:buClr>
                <a:buSzPts val="1700"/>
                <a:buFont typeface="Twentieth Century"/>
                <a:buChar char="•"/>
              </a:pPr>
              <a:r>
                <a:rPr lang="en-US" sz="1500" dirty="0">
                  <a:solidFill>
                    <a:schemeClr val="dk1"/>
                  </a:solidFill>
                  <a:latin typeface="+mn-lt"/>
                  <a:ea typeface="Twentieth Century"/>
                  <a:cs typeface="Twentieth Century"/>
                  <a:sym typeface="Twentieth Century"/>
                </a:rPr>
                <a:t>Assessment team determines Practice Satisfaction</a:t>
              </a:r>
              <a:endParaRPr lang="en-US" sz="1500" dirty="0">
                <a:latin typeface="+mn-lt"/>
              </a:endParaRPr>
            </a:p>
            <a:p>
              <a:pPr marL="171450" lvl="1" indent="-165100">
                <a:lnSpc>
                  <a:spcPct val="90000"/>
                </a:lnSpc>
                <a:spcBef>
                  <a:spcPts val="270"/>
                </a:spcBef>
                <a:buClr>
                  <a:schemeClr val="dk1"/>
                </a:buClr>
                <a:buSzPts val="1700"/>
                <a:buFont typeface="Twentieth Century"/>
                <a:buChar char="•"/>
              </a:pPr>
              <a:r>
                <a:rPr lang="en-US" sz="1500" dirty="0">
                  <a:solidFill>
                    <a:schemeClr val="dk1"/>
                  </a:solidFill>
                  <a:latin typeface="+mn-lt"/>
                  <a:ea typeface="Twentieth Century"/>
                  <a:cs typeface="Twentieth Century"/>
                  <a:sym typeface="Twentieth Century"/>
                </a:rPr>
                <a:t>Assessment team generates Findings</a:t>
              </a:r>
              <a:endParaRPr lang="en-US" sz="1500" dirty="0">
                <a:latin typeface="+mn-lt"/>
              </a:endParaRPr>
            </a:p>
            <a:p>
              <a:pPr marL="171450" lvl="1" indent="-165100">
                <a:lnSpc>
                  <a:spcPct val="90000"/>
                </a:lnSpc>
                <a:spcBef>
                  <a:spcPts val="270"/>
                </a:spcBef>
                <a:buClr>
                  <a:schemeClr val="dk1"/>
                </a:buClr>
                <a:buSzPts val="1700"/>
                <a:buFont typeface="Twentieth Century"/>
                <a:buChar char="•"/>
              </a:pPr>
              <a:r>
                <a:rPr lang="en-US" sz="1500" dirty="0">
                  <a:solidFill>
                    <a:schemeClr val="dk1"/>
                  </a:solidFill>
                  <a:latin typeface="+mn-lt"/>
                  <a:ea typeface="Twentieth Century"/>
                  <a:cs typeface="Twentieth Century"/>
                  <a:sym typeface="Twentieth Century"/>
                </a:rPr>
                <a:t>Assessor delivers Assessment results to OSC</a:t>
              </a:r>
              <a:endParaRPr lang="en-US" sz="1500" dirty="0">
                <a:latin typeface="+mn-lt"/>
              </a:endParaRPr>
            </a:p>
          </p:txBody>
        </p:sp>
        <p:sp>
          <p:nvSpPr>
            <p:cNvPr id="97" name="Google Shape;97;p14"/>
            <p:cNvSpPr/>
            <p:nvPr/>
          </p:nvSpPr>
          <p:spPr>
            <a:xfrm>
              <a:off x="7402057" y="793327"/>
              <a:ext cx="544975" cy="422183"/>
            </a:xfrm>
            <a:prstGeom prst="rightArrow">
              <a:avLst>
                <a:gd name="adj1" fmla="val 60000"/>
                <a:gd name="adj2" fmla="val 50000"/>
              </a:avLst>
            </a:prstGeom>
            <a:solidFill>
              <a:srgbClr val="A9C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4"/>
            <p:cNvSpPr txBox="1"/>
            <p:nvPr/>
          </p:nvSpPr>
          <p:spPr>
            <a:xfrm>
              <a:off x="7402057" y="877764"/>
              <a:ext cx="418320" cy="253309"/>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400"/>
                <a:buFont typeface="Twentieth Century"/>
                <a:buNone/>
              </a:pPr>
              <a:endParaRPr sz="1400" b="0" i="0" u="none" strike="noStrike" cap="none">
                <a:solidFill>
                  <a:schemeClr val="lt1"/>
                </a:solidFill>
                <a:latin typeface="Twentieth Century"/>
                <a:ea typeface="Twentieth Century"/>
                <a:cs typeface="Twentieth Century"/>
                <a:sym typeface="Twentieth Century"/>
              </a:endParaRPr>
            </a:p>
          </p:txBody>
        </p:sp>
        <p:sp>
          <p:nvSpPr>
            <p:cNvPr id="99" name="Google Shape;99;p14"/>
            <p:cNvSpPr/>
            <p:nvPr/>
          </p:nvSpPr>
          <p:spPr>
            <a:xfrm>
              <a:off x="8173248" y="680266"/>
              <a:ext cx="1695711" cy="972459"/>
            </a:xfrm>
            <a:prstGeom prst="roundRect">
              <a:avLst>
                <a:gd name="adj" fmla="val 10000"/>
              </a:avLst>
            </a:prstGeom>
            <a:solidFill>
              <a:srgbClr val="2CA3EE"/>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txBox="1"/>
            <p:nvPr/>
          </p:nvSpPr>
          <p:spPr>
            <a:xfrm>
              <a:off x="8173248" y="680266"/>
              <a:ext cx="1695711" cy="648306"/>
            </a:xfrm>
            <a:prstGeom prst="rect">
              <a:avLst/>
            </a:prstGeom>
            <a:noFill/>
            <a:ln>
              <a:noFill/>
            </a:ln>
          </p:spPr>
          <p:txBody>
            <a:bodyPr spcFirstLastPara="1" wrap="square" lIns="128000" tIns="128000" rIns="128000" bIns="68575" anchor="t" anchorCtr="0">
              <a:noAutofit/>
            </a:bodyPr>
            <a:lstStyle/>
            <a:p>
              <a:pPr marL="0" marR="0" lvl="0" indent="0" algn="l" rtl="0">
                <a:lnSpc>
                  <a:spcPct val="90000"/>
                </a:lnSpc>
                <a:spcBef>
                  <a:spcPts val="0"/>
                </a:spcBef>
                <a:spcAft>
                  <a:spcPts val="0"/>
                </a:spcAft>
                <a:buClr>
                  <a:schemeClr val="lt1"/>
                </a:buClr>
                <a:buSzPts val="1800"/>
                <a:buFont typeface="Twentieth Century"/>
                <a:buNone/>
              </a:pPr>
              <a:r>
                <a:rPr lang="en-US" sz="1800" b="0" i="0" u="none" strike="noStrike" cap="none">
                  <a:solidFill>
                    <a:schemeClr val="lt1"/>
                  </a:solidFill>
                  <a:latin typeface="Twentieth Century"/>
                  <a:ea typeface="Twentieth Century"/>
                  <a:cs typeface="Twentieth Century"/>
                  <a:sym typeface="Twentieth Century"/>
                </a:rPr>
                <a:t>Reporting</a:t>
              </a:r>
              <a:endParaRPr/>
            </a:p>
          </p:txBody>
        </p:sp>
        <p:sp>
          <p:nvSpPr>
            <p:cNvPr id="101" name="Google Shape;101;p14"/>
            <p:cNvSpPr/>
            <p:nvPr/>
          </p:nvSpPr>
          <p:spPr>
            <a:xfrm>
              <a:off x="8390066" y="1164045"/>
              <a:ext cx="1826208" cy="3809527"/>
            </a:xfrm>
            <a:prstGeom prst="roundRect">
              <a:avLst>
                <a:gd name="adj" fmla="val 10000"/>
              </a:avLst>
            </a:prstGeom>
            <a:solidFill>
              <a:schemeClr val="lt1">
                <a:alpha val="89803"/>
              </a:schemeClr>
            </a:solidFill>
            <a:ln w="15875" cap="flat" cmpd="sng">
              <a:solidFill>
                <a:srgbClr val="2CA3EE"/>
              </a:solidFill>
              <a:prstDash val="solid"/>
              <a:round/>
              <a:headEnd type="none" w="sm" len="sm"/>
              <a:tailEnd type="none" w="sm" len="sm"/>
            </a:ln>
          </p:spPr>
          <p:txBody>
            <a:bodyPr spcFirstLastPara="1" wrap="square" lIns="91425" tIns="91425" rIns="91425" bIns="91425" anchor="ctr" anchorCtr="0">
              <a:noAutofit/>
            </a:bodyPr>
            <a:lstStyle/>
            <a:p>
              <a:pPr marL="171450" lvl="1" indent="-165100">
                <a:lnSpc>
                  <a:spcPct val="90000"/>
                </a:lnSpc>
                <a:buClr>
                  <a:schemeClr val="dk1"/>
                </a:buClr>
                <a:buSzPts val="1700"/>
                <a:buFont typeface="Twentieth Century"/>
                <a:buChar char="•"/>
              </a:pPr>
              <a:r>
                <a:rPr lang="en-US" sz="1500" dirty="0">
                  <a:solidFill>
                    <a:schemeClr val="dk1"/>
                  </a:solidFill>
                  <a:latin typeface="+mn-lt"/>
                  <a:ea typeface="Twentieth Century"/>
                  <a:cs typeface="Twentieth Century"/>
                  <a:sym typeface="Twentieth Century"/>
                </a:rPr>
                <a:t>Assessor creates Draft Assessment Report</a:t>
              </a:r>
              <a:endParaRPr lang="en-US" sz="1500" dirty="0">
                <a:latin typeface="+mn-lt"/>
              </a:endParaRPr>
            </a:p>
            <a:p>
              <a:pPr marL="171450" lvl="1" indent="-165100">
                <a:lnSpc>
                  <a:spcPct val="90000"/>
                </a:lnSpc>
                <a:spcBef>
                  <a:spcPts val="270"/>
                </a:spcBef>
                <a:buClr>
                  <a:schemeClr val="dk1"/>
                </a:buClr>
                <a:buSzPts val="1700"/>
                <a:buFont typeface="Twentieth Century"/>
                <a:buChar char="•"/>
              </a:pPr>
              <a:r>
                <a:rPr lang="en-US" sz="1500" dirty="0">
                  <a:solidFill>
                    <a:schemeClr val="dk1"/>
                  </a:solidFill>
                  <a:latin typeface="+mn-lt"/>
                  <a:ea typeface="Twentieth Century"/>
                  <a:cs typeface="Twentieth Century"/>
                  <a:sym typeface="Twentieth Century"/>
                </a:rPr>
                <a:t>Assessor reviews Draft Report with OSC</a:t>
              </a:r>
              <a:endParaRPr lang="en-US" sz="1500" dirty="0">
                <a:latin typeface="+mn-lt"/>
              </a:endParaRPr>
            </a:p>
            <a:p>
              <a:pPr marL="171450" lvl="1" indent="-165100">
                <a:lnSpc>
                  <a:spcPct val="90000"/>
                </a:lnSpc>
                <a:spcBef>
                  <a:spcPts val="270"/>
                </a:spcBef>
                <a:buClr>
                  <a:schemeClr val="dk1"/>
                </a:buClr>
                <a:buSzPts val="1700"/>
                <a:buFont typeface="Twentieth Century"/>
                <a:buChar char="•"/>
              </a:pPr>
              <a:r>
                <a:rPr lang="en-US" sz="1500" dirty="0">
                  <a:solidFill>
                    <a:schemeClr val="dk1"/>
                  </a:solidFill>
                  <a:latin typeface="+mn-lt"/>
                  <a:ea typeface="Twentieth Century"/>
                  <a:cs typeface="Twentieth Century"/>
                  <a:sym typeface="Twentieth Century"/>
                </a:rPr>
                <a:t>Assessor submits Final report to C3PAO</a:t>
              </a:r>
            </a:p>
            <a:p>
              <a:pPr marL="171450" lvl="1" indent="-165100">
                <a:lnSpc>
                  <a:spcPct val="90000"/>
                </a:lnSpc>
                <a:spcBef>
                  <a:spcPts val="270"/>
                </a:spcBef>
                <a:buClr>
                  <a:schemeClr val="dk1"/>
                </a:buClr>
                <a:buSzPts val="1700"/>
                <a:buFont typeface="Twentieth Century"/>
                <a:buChar char="•"/>
              </a:pPr>
              <a:r>
                <a:rPr lang="en-US" sz="1500" dirty="0">
                  <a:solidFill>
                    <a:schemeClr val="dk1"/>
                  </a:solidFill>
                  <a:latin typeface="+mn-lt"/>
                  <a:ea typeface="Twentieth Century"/>
                  <a:cs typeface="Twentieth Century"/>
                  <a:sym typeface="Twentieth Century"/>
                </a:rPr>
                <a:t>C3PAO reviews and QAs Assessment report</a:t>
              </a:r>
            </a:p>
            <a:p>
              <a:pPr marL="171450" lvl="1" indent="-165100">
                <a:lnSpc>
                  <a:spcPct val="90000"/>
                </a:lnSpc>
                <a:spcBef>
                  <a:spcPts val="270"/>
                </a:spcBef>
                <a:buClr>
                  <a:schemeClr val="dk1"/>
                </a:buClr>
                <a:buSzPts val="1700"/>
                <a:buFont typeface="Twentieth Century"/>
                <a:buChar char="•"/>
              </a:pPr>
              <a:r>
                <a:rPr lang="en-US" sz="1500" dirty="0">
                  <a:solidFill>
                    <a:schemeClr val="dk1"/>
                  </a:solidFill>
                  <a:latin typeface="+mn-lt"/>
                  <a:ea typeface="Twentieth Century"/>
                  <a:cs typeface="Twentieth Century"/>
                  <a:sym typeface="Twentieth Century"/>
                </a:rPr>
                <a:t>C3PAO forwards report to AB for review and acceptance</a:t>
              </a:r>
            </a:p>
            <a:p>
              <a:pPr marL="171450" lvl="1" indent="-165100">
                <a:lnSpc>
                  <a:spcPct val="90000"/>
                </a:lnSpc>
                <a:spcBef>
                  <a:spcPts val="270"/>
                </a:spcBef>
                <a:buClr>
                  <a:schemeClr val="dk1"/>
                </a:buClr>
                <a:buSzPts val="1700"/>
                <a:buFont typeface="Twentieth Century"/>
                <a:buChar char="•"/>
              </a:pPr>
              <a:r>
                <a:rPr lang="en-US" sz="1500" dirty="0">
                  <a:solidFill>
                    <a:schemeClr val="dk1"/>
                  </a:solidFill>
                  <a:ea typeface="Twentieth Century"/>
                  <a:cs typeface="Twentieth Century"/>
                  <a:sym typeface="Twentieth Century"/>
                </a:rPr>
                <a:t>Maturity level Awarded (if passed)</a:t>
              </a:r>
              <a:endParaRPr lang="en-US" sz="1500" dirty="0">
                <a:solidFill>
                  <a:schemeClr val="dk1"/>
                </a:solidFill>
                <a:latin typeface="+mn-lt"/>
                <a:ea typeface="Twentieth Century"/>
                <a:cs typeface="Twentieth Century"/>
                <a:sym typeface="Twentieth Century"/>
              </a:endParaRPr>
            </a:p>
            <a:p>
              <a:pPr marL="0" lvl="0" indent="0" algn="l" rtl="0">
                <a:spcBef>
                  <a:spcPts val="0"/>
                </a:spcBef>
                <a:spcAft>
                  <a:spcPts val="0"/>
                </a:spcAft>
                <a:buNone/>
              </a:pPr>
              <a:endParaRPr sz="1500" dirty="0">
                <a:latin typeface="+mn-lt"/>
              </a:endParaRPr>
            </a:p>
          </p:txBody>
        </p:sp>
      </p:grpSp>
      <p:sp>
        <p:nvSpPr>
          <p:cNvPr id="103" name="Google Shape;103;p14"/>
          <p:cNvSpPr txBox="1"/>
          <p:nvPr/>
        </p:nvSpPr>
        <p:spPr>
          <a:xfrm>
            <a:off x="856561" y="6032900"/>
            <a:ext cx="1349100" cy="15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Twentieth Century"/>
                <a:ea typeface="Twentieth Century"/>
                <a:cs typeface="Twentieth Century"/>
                <a:sym typeface="Twentieth Century"/>
              </a:rPr>
              <a:t>1-3 Weeks*</a:t>
            </a:r>
            <a:endParaRPr dirty="0">
              <a:latin typeface="Twentieth Century"/>
              <a:ea typeface="Twentieth Century"/>
              <a:cs typeface="Twentieth Century"/>
              <a:sym typeface="Twentieth Century"/>
            </a:endParaRPr>
          </a:p>
        </p:txBody>
      </p:sp>
      <p:sp>
        <p:nvSpPr>
          <p:cNvPr id="104" name="Google Shape;104;p14"/>
          <p:cNvSpPr txBox="1"/>
          <p:nvPr/>
        </p:nvSpPr>
        <p:spPr>
          <a:xfrm>
            <a:off x="4133161" y="6032900"/>
            <a:ext cx="1349100" cy="15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Twentieth Century"/>
                <a:ea typeface="Twentieth Century"/>
                <a:cs typeface="Twentieth Century"/>
                <a:sym typeface="Twentieth Century"/>
              </a:rPr>
              <a:t>1-2 Weeks*</a:t>
            </a:r>
            <a:endParaRPr dirty="0">
              <a:latin typeface="Twentieth Century"/>
              <a:ea typeface="Twentieth Century"/>
              <a:cs typeface="Twentieth Century"/>
              <a:sym typeface="Twentieth Century"/>
            </a:endParaRPr>
          </a:p>
        </p:txBody>
      </p:sp>
      <p:sp>
        <p:nvSpPr>
          <p:cNvPr id="106" name="Google Shape;106;p14"/>
          <p:cNvSpPr txBox="1"/>
          <p:nvPr/>
        </p:nvSpPr>
        <p:spPr>
          <a:xfrm>
            <a:off x="7401521" y="5750678"/>
            <a:ext cx="1349100" cy="15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Twentieth Century"/>
                <a:ea typeface="Twentieth Century"/>
                <a:cs typeface="Twentieth Century"/>
                <a:sym typeface="Twentieth Century"/>
              </a:rPr>
              <a:t>1 Day-2 Weeks</a:t>
            </a:r>
            <a:endParaRPr dirty="0">
              <a:latin typeface="Twentieth Century"/>
              <a:ea typeface="Twentieth Century"/>
              <a:cs typeface="Twentieth Century"/>
              <a:sym typeface="Twentieth Century"/>
            </a:endParaRPr>
          </a:p>
        </p:txBody>
      </p:sp>
      <p:sp>
        <p:nvSpPr>
          <p:cNvPr id="107" name="Google Shape;107;p14"/>
          <p:cNvSpPr txBox="1"/>
          <p:nvPr/>
        </p:nvSpPr>
        <p:spPr>
          <a:xfrm>
            <a:off x="10610161" y="6032900"/>
            <a:ext cx="1349100" cy="15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wentieth Century"/>
                <a:ea typeface="Twentieth Century"/>
                <a:cs typeface="Twentieth Century"/>
                <a:sym typeface="Twentieth Century"/>
              </a:rPr>
              <a:t>2-3 Weeks*</a:t>
            </a:r>
            <a:endParaRPr>
              <a:latin typeface="Twentieth Century"/>
              <a:ea typeface="Twentieth Century"/>
              <a:cs typeface="Twentieth Century"/>
              <a:sym typeface="Twentieth Century"/>
            </a:endParaRPr>
          </a:p>
        </p:txBody>
      </p:sp>
      <p:sp>
        <p:nvSpPr>
          <p:cNvPr id="108" name="Google Shape;108;p14"/>
          <p:cNvSpPr/>
          <p:nvPr/>
        </p:nvSpPr>
        <p:spPr>
          <a:xfrm>
            <a:off x="2846236" y="2850900"/>
            <a:ext cx="385800" cy="470400"/>
          </a:xfrm>
          <a:prstGeom prst="verticalScroll">
            <a:avLst>
              <a:gd name="adj" fmla="val 1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9" name="Google Shape;109;p14"/>
          <p:cNvCxnSpPr>
            <a:endCxn id="108" idx="1"/>
          </p:cNvCxnSpPr>
          <p:nvPr/>
        </p:nvCxnSpPr>
        <p:spPr>
          <a:xfrm>
            <a:off x="2489161" y="3086100"/>
            <a:ext cx="405300" cy="0"/>
          </a:xfrm>
          <a:prstGeom prst="straightConnector1">
            <a:avLst/>
          </a:prstGeom>
          <a:noFill/>
          <a:ln w="9525" cap="flat" cmpd="sng">
            <a:solidFill>
              <a:schemeClr val="dk2"/>
            </a:solidFill>
            <a:prstDash val="solid"/>
            <a:round/>
            <a:headEnd type="none" w="med" len="med"/>
            <a:tailEnd type="triangle" w="med" len="med"/>
          </a:ln>
        </p:spPr>
      </p:cxnSp>
      <p:cxnSp>
        <p:nvCxnSpPr>
          <p:cNvPr id="110" name="Google Shape;110;p14"/>
          <p:cNvCxnSpPr>
            <a:stCxn id="108" idx="3"/>
          </p:cNvCxnSpPr>
          <p:nvPr/>
        </p:nvCxnSpPr>
        <p:spPr>
          <a:xfrm>
            <a:off x="3183811" y="3086100"/>
            <a:ext cx="519600" cy="0"/>
          </a:xfrm>
          <a:prstGeom prst="straightConnector1">
            <a:avLst/>
          </a:prstGeom>
          <a:noFill/>
          <a:ln w="9525" cap="flat" cmpd="sng">
            <a:solidFill>
              <a:schemeClr val="dk2"/>
            </a:solidFill>
            <a:prstDash val="solid"/>
            <a:round/>
            <a:headEnd type="none" w="med" len="med"/>
            <a:tailEnd type="triangle" w="med" len="med"/>
          </a:ln>
        </p:spPr>
      </p:cxnSp>
      <p:sp>
        <p:nvSpPr>
          <p:cNvPr id="111" name="Google Shape;111;p14"/>
          <p:cNvSpPr txBox="1"/>
          <p:nvPr/>
        </p:nvSpPr>
        <p:spPr>
          <a:xfrm>
            <a:off x="2641413" y="3429000"/>
            <a:ext cx="771600" cy="800100"/>
          </a:xfrm>
          <a:prstGeom prst="rect">
            <a:avLst/>
          </a:prstGeom>
          <a:noFill/>
          <a:ln>
            <a:noFill/>
          </a:ln>
        </p:spPr>
        <p:txBody>
          <a:bodyPr spcFirstLastPara="1" wrap="square" lIns="91425" tIns="91425" rIns="91425" bIns="91425" anchor="t" anchorCtr="0">
            <a:noAutofit/>
          </a:bodyPr>
          <a:lstStyle/>
          <a:p>
            <a:pPr lvl="0" algn="l" rtl="0">
              <a:spcBef>
                <a:spcPts val="0"/>
              </a:spcBef>
              <a:spcAft>
                <a:spcPts val="0"/>
              </a:spcAft>
            </a:pPr>
            <a:r>
              <a:rPr lang="en-US" dirty="0">
                <a:latin typeface="Twentieth Century"/>
                <a:ea typeface="Twentieth Century"/>
                <a:cs typeface="Twentieth Century"/>
                <a:sym typeface="Twentieth Century"/>
              </a:rPr>
              <a:t>Intake</a:t>
            </a:r>
          </a:p>
          <a:p>
            <a:pPr lvl="0" algn="l" rtl="0">
              <a:spcBef>
                <a:spcPts val="0"/>
              </a:spcBef>
              <a:spcAft>
                <a:spcPts val="0"/>
              </a:spcAft>
            </a:pPr>
            <a:r>
              <a:rPr lang="en-US" dirty="0">
                <a:latin typeface="Twentieth Century"/>
                <a:ea typeface="Twentieth Century"/>
                <a:cs typeface="Twentieth Century"/>
                <a:sym typeface="Twentieth Century"/>
              </a:rPr>
              <a:t>Form</a:t>
            </a:r>
            <a:endParaRPr dirty="0">
              <a:latin typeface="Twentieth Century"/>
              <a:ea typeface="Twentieth Century"/>
              <a:cs typeface="Twentieth Century"/>
              <a:sym typeface="Twentieth Century"/>
            </a:endParaRPr>
          </a:p>
        </p:txBody>
      </p:sp>
      <p:sp>
        <p:nvSpPr>
          <p:cNvPr id="112" name="Google Shape;112;p14"/>
          <p:cNvSpPr/>
          <p:nvPr/>
        </p:nvSpPr>
        <p:spPr>
          <a:xfrm>
            <a:off x="6070461" y="2816100"/>
            <a:ext cx="385800" cy="470400"/>
          </a:xfrm>
          <a:prstGeom prst="verticalScroll">
            <a:avLst>
              <a:gd name="adj" fmla="val 1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3" name="Google Shape;113;p14"/>
          <p:cNvCxnSpPr>
            <a:endCxn id="112" idx="1"/>
          </p:cNvCxnSpPr>
          <p:nvPr/>
        </p:nvCxnSpPr>
        <p:spPr>
          <a:xfrm>
            <a:off x="5713386" y="3051300"/>
            <a:ext cx="405300" cy="0"/>
          </a:xfrm>
          <a:prstGeom prst="straightConnector1">
            <a:avLst/>
          </a:prstGeom>
          <a:noFill/>
          <a:ln w="9525" cap="flat" cmpd="sng">
            <a:solidFill>
              <a:schemeClr val="dk2"/>
            </a:solidFill>
            <a:prstDash val="solid"/>
            <a:round/>
            <a:headEnd type="none" w="med" len="med"/>
            <a:tailEnd type="triangle" w="med" len="med"/>
          </a:ln>
        </p:spPr>
      </p:cxnSp>
      <p:cxnSp>
        <p:nvCxnSpPr>
          <p:cNvPr id="114" name="Google Shape;114;p14"/>
          <p:cNvCxnSpPr>
            <a:stCxn id="112" idx="3"/>
          </p:cNvCxnSpPr>
          <p:nvPr/>
        </p:nvCxnSpPr>
        <p:spPr>
          <a:xfrm>
            <a:off x="6408036" y="3051300"/>
            <a:ext cx="519600" cy="0"/>
          </a:xfrm>
          <a:prstGeom prst="straightConnector1">
            <a:avLst/>
          </a:prstGeom>
          <a:noFill/>
          <a:ln w="9525" cap="flat" cmpd="sng">
            <a:solidFill>
              <a:schemeClr val="dk2"/>
            </a:solidFill>
            <a:prstDash val="solid"/>
            <a:round/>
            <a:headEnd type="none" w="med" len="med"/>
            <a:tailEnd type="triangle" w="med" len="med"/>
          </a:ln>
        </p:spPr>
      </p:cxnSp>
      <p:sp>
        <p:nvSpPr>
          <p:cNvPr id="115" name="Google Shape;115;p14"/>
          <p:cNvSpPr txBox="1"/>
          <p:nvPr/>
        </p:nvSpPr>
        <p:spPr>
          <a:xfrm>
            <a:off x="5741806" y="3394200"/>
            <a:ext cx="1110050" cy="2638800"/>
          </a:xfrm>
          <a:prstGeom prst="rect">
            <a:avLst/>
          </a:prstGeom>
          <a:noFill/>
          <a:ln>
            <a:noFill/>
          </a:ln>
        </p:spPr>
        <p:txBody>
          <a:bodyPr spcFirstLastPara="1" wrap="square" lIns="91425" tIns="91425" rIns="91425" bIns="91425" anchor="t" anchorCtr="0">
            <a:noAutofit/>
          </a:bodyPr>
          <a:lstStyle/>
          <a:p>
            <a:pPr marL="57150" lvl="0" indent="-57150" algn="l" rtl="0">
              <a:spcBef>
                <a:spcPts val="0"/>
              </a:spcBef>
              <a:spcAft>
                <a:spcPts val="0"/>
              </a:spcAft>
              <a:buFont typeface="Arial" panose="020B0604020202020204" pitchFamily="34" charset="0"/>
              <a:buChar char="•"/>
            </a:pPr>
            <a:r>
              <a:rPr lang="en-US" dirty="0">
                <a:latin typeface="Twentieth Century"/>
                <a:ea typeface="Twentieth Century"/>
                <a:cs typeface="Twentieth Century"/>
                <a:sym typeface="Twentieth Century"/>
              </a:rPr>
              <a:t>Plans</a:t>
            </a:r>
            <a:endParaRPr dirty="0">
              <a:latin typeface="Twentieth Century"/>
              <a:ea typeface="Twentieth Century"/>
              <a:cs typeface="Twentieth Century"/>
              <a:sym typeface="Twentieth Century"/>
            </a:endParaRPr>
          </a:p>
        </p:txBody>
      </p:sp>
      <p:sp>
        <p:nvSpPr>
          <p:cNvPr id="39" name="Google Shape;112;p14">
            <a:extLst>
              <a:ext uri="{FF2B5EF4-FFF2-40B4-BE49-F238E27FC236}">
                <a16:creationId xmlns:a16="http://schemas.microsoft.com/office/drawing/2014/main" id="{5DF2306D-8FAE-48FB-8F22-E59D8D45EDB6}"/>
              </a:ext>
            </a:extLst>
          </p:cNvPr>
          <p:cNvSpPr/>
          <p:nvPr/>
        </p:nvSpPr>
        <p:spPr>
          <a:xfrm>
            <a:off x="9251202" y="2812425"/>
            <a:ext cx="385800" cy="470400"/>
          </a:xfrm>
          <a:prstGeom prst="verticalScroll">
            <a:avLst>
              <a:gd name="adj" fmla="val 1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113;p14">
            <a:extLst>
              <a:ext uri="{FF2B5EF4-FFF2-40B4-BE49-F238E27FC236}">
                <a16:creationId xmlns:a16="http://schemas.microsoft.com/office/drawing/2014/main" id="{2C4D8AAB-776F-4A61-B02B-4E3A90E47C46}"/>
              </a:ext>
            </a:extLst>
          </p:cNvPr>
          <p:cNvCxnSpPr>
            <a:endCxn id="39" idx="1"/>
          </p:cNvCxnSpPr>
          <p:nvPr/>
        </p:nvCxnSpPr>
        <p:spPr>
          <a:xfrm>
            <a:off x="8894127" y="3047625"/>
            <a:ext cx="405300" cy="0"/>
          </a:xfrm>
          <a:prstGeom prst="straightConnector1">
            <a:avLst/>
          </a:prstGeom>
          <a:noFill/>
          <a:ln w="9525" cap="flat" cmpd="sng">
            <a:solidFill>
              <a:schemeClr val="dk2"/>
            </a:solidFill>
            <a:prstDash val="solid"/>
            <a:round/>
            <a:headEnd type="none" w="med" len="med"/>
            <a:tailEnd type="triangle" w="med" len="med"/>
          </a:ln>
        </p:spPr>
      </p:cxnSp>
      <p:cxnSp>
        <p:nvCxnSpPr>
          <p:cNvPr id="41" name="Google Shape;114;p14">
            <a:extLst>
              <a:ext uri="{FF2B5EF4-FFF2-40B4-BE49-F238E27FC236}">
                <a16:creationId xmlns:a16="http://schemas.microsoft.com/office/drawing/2014/main" id="{C2F9D4D0-E755-4765-91F9-3C8B441A0624}"/>
              </a:ext>
            </a:extLst>
          </p:cNvPr>
          <p:cNvCxnSpPr>
            <a:stCxn id="39" idx="3"/>
          </p:cNvCxnSpPr>
          <p:nvPr/>
        </p:nvCxnSpPr>
        <p:spPr>
          <a:xfrm>
            <a:off x="9588777" y="3047625"/>
            <a:ext cx="519600" cy="0"/>
          </a:xfrm>
          <a:prstGeom prst="straightConnector1">
            <a:avLst/>
          </a:prstGeom>
          <a:noFill/>
          <a:ln w="9525" cap="flat" cmpd="sng">
            <a:solidFill>
              <a:schemeClr val="dk2"/>
            </a:solidFill>
            <a:prstDash val="solid"/>
            <a:round/>
            <a:headEnd type="none" w="med" len="med"/>
            <a:tailEnd type="triangle" w="med" len="med"/>
          </a:ln>
        </p:spPr>
      </p:cxnSp>
      <p:sp>
        <p:nvSpPr>
          <p:cNvPr id="42" name="Google Shape;115;p14">
            <a:extLst>
              <a:ext uri="{FF2B5EF4-FFF2-40B4-BE49-F238E27FC236}">
                <a16:creationId xmlns:a16="http://schemas.microsoft.com/office/drawing/2014/main" id="{96244348-BEA9-4B50-98E4-919E0DB397D7}"/>
              </a:ext>
            </a:extLst>
          </p:cNvPr>
          <p:cNvSpPr txBox="1"/>
          <p:nvPr/>
        </p:nvSpPr>
        <p:spPr>
          <a:xfrm>
            <a:off x="8922547" y="3390525"/>
            <a:ext cx="1110050" cy="2638800"/>
          </a:xfrm>
          <a:prstGeom prst="rect">
            <a:avLst/>
          </a:prstGeom>
          <a:noFill/>
          <a:ln>
            <a:noFill/>
          </a:ln>
        </p:spPr>
        <p:txBody>
          <a:bodyPr spcFirstLastPara="1" wrap="square" lIns="91425" tIns="91425" rIns="91425" bIns="91425" anchor="t" anchorCtr="0">
            <a:noAutofit/>
          </a:bodyPr>
          <a:lstStyle/>
          <a:p>
            <a:pPr marL="57150" lvl="0" indent="-57150" algn="l" rtl="0">
              <a:spcBef>
                <a:spcPts val="0"/>
              </a:spcBef>
              <a:spcAft>
                <a:spcPts val="0"/>
              </a:spcAft>
              <a:buFont typeface="Arial" panose="020B0604020202020204" pitchFamily="34" charset="0"/>
              <a:buChar char="•"/>
            </a:pPr>
            <a:r>
              <a:rPr lang="en-US" dirty="0">
                <a:latin typeface="Twentieth Century"/>
                <a:ea typeface="Twentieth Century"/>
                <a:cs typeface="Twentieth Century"/>
                <a:sym typeface="Twentieth Century"/>
              </a:rPr>
              <a:t>Report</a:t>
            </a:r>
            <a:endParaRPr dirty="0">
              <a:latin typeface="Twentieth Century"/>
              <a:ea typeface="Twentieth Century"/>
              <a:cs typeface="Twentieth Century"/>
              <a:sym typeface="Twentieth Century"/>
            </a:endParaRPr>
          </a:p>
        </p:txBody>
      </p:sp>
    </p:spTree>
    <p:extLst>
      <p:ext uri="{BB962C8B-B14F-4D97-AF65-F5344CB8AC3E}">
        <p14:creationId xmlns:p14="http://schemas.microsoft.com/office/powerpoint/2010/main" val="804743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CEE2BA-70B8-4E50-8D49-40B85CC73EDD}"/>
              </a:ext>
            </a:extLst>
          </p:cNvPr>
          <p:cNvSpPr txBox="1"/>
          <p:nvPr/>
        </p:nvSpPr>
        <p:spPr>
          <a:xfrm>
            <a:off x="1447961" y="580106"/>
            <a:ext cx="3443571" cy="523220"/>
          </a:xfrm>
          <a:prstGeom prst="rect">
            <a:avLst/>
          </a:prstGeom>
          <a:noFill/>
        </p:spPr>
        <p:txBody>
          <a:bodyPr wrap="none" rtlCol="0">
            <a:spAutoFit/>
          </a:bodyPr>
          <a:lstStyle/>
          <a:p>
            <a:r>
              <a:rPr lang="en-US" sz="2800" b="1" dirty="0">
                <a:solidFill>
                  <a:srgbClr val="0000FF"/>
                </a:solidFill>
                <a:latin typeface="Arial" panose="020B0604020202020204" pitchFamily="34" charset="0"/>
                <a:cs typeface="Arial" panose="020B0604020202020204" pitchFamily="34" charset="0"/>
              </a:rPr>
              <a:t>Objective evidence</a:t>
            </a:r>
          </a:p>
        </p:txBody>
      </p:sp>
      <p:sp>
        <p:nvSpPr>
          <p:cNvPr id="6" name="TextBox 5">
            <a:extLst>
              <a:ext uri="{FF2B5EF4-FFF2-40B4-BE49-F238E27FC236}">
                <a16:creationId xmlns:a16="http://schemas.microsoft.com/office/drawing/2014/main" id="{B7D27FBE-170B-446C-8508-01C613FDE70D}"/>
              </a:ext>
            </a:extLst>
          </p:cNvPr>
          <p:cNvSpPr txBox="1"/>
          <p:nvPr/>
        </p:nvSpPr>
        <p:spPr>
          <a:xfrm>
            <a:off x="1447961" y="1469047"/>
            <a:ext cx="9324116" cy="3277820"/>
          </a:xfrm>
          <a:prstGeom prst="rect">
            <a:avLst/>
          </a:prstGeom>
          <a:noFill/>
        </p:spPr>
        <p:txBody>
          <a:bodyPr wrap="square" rtlCol="0">
            <a:spAutoFit/>
          </a:bodyPr>
          <a:lstStyle/>
          <a:p>
            <a:pPr>
              <a:spcAft>
                <a:spcPts val="1800"/>
              </a:spcAft>
            </a:pPr>
            <a:r>
              <a:rPr lang="en-US" dirty="0">
                <a:latin typeface="Arial" panose="020B0604020202020204" pitchFamily="34" charset="0"/>
                <a:cs typeface="Arial" panose="020B0604020202020204" pitchFamily="34" charset="0"/>
              </a:rPr>
              <a:t>There are three methods for assessing three types of objective evidence:</a:t>
            </a:r>
          </a:p>
          <a:p>
            <a:pPr marL="1939925" indent="-1482725">
              <a:spcAft>
                <a:spcPts val="1800"/>
              </a:spcAft>
            </a:pPr>
            <a:r>
              <a:rPr lang="en-US" sz="1600" b="1" dirty="0">
                <a:solidFill>
                  <a:srgbClr val="0000FF"/>
                </a:solidFill>
                <a:latin typeface="Arial" panose="020B0604020202020204" pitchFamily="34" charset="0"/>
                <a:cs typeface="Arial" panose="020B0604020202020204" pitchFamily="34" charset="0"/>
              </a:rPr>
              <a:t>Artifacts</a:t>
            </a:r>
            <a:r>
              <a:rPr lang="en-US" sz="1600" dirty="0">
                <a:latin typeface="Arial" panose="020B0604020202020204" pitchFamily="34" charset="0"/>
                <a:cs typeface="Arial" panose="020B0604020202020204" pitchFamily="34" charset="0"/>
              </a:rPr>
              <a:t>	The assessment team examines the organization’s policies, processes, procedures, work instructions, and other process assets. The team also examines the work products that are an output of performing a process or procedure.</a:t>
            </a:r>
          </a:p>
          <a:p>
            <a:pPr marL="1939925" indent="-1482725">
              <a:spcAft>
                <a:spcPts val="1800"/>
              </a:spcAft>
            </a:pPr>
            <a:r>
              <a:rPr lang="en-US" sz="1600" b="1" dirty="0">
                <a:solidFill>
                  <a:srgbClr val="0000FF"/>
                </a:solidFill>
                <a:latin typeface="Arial" panose="020B0604020202020204" pitchFamily="34" charset="0"/>
                <a:cs typeface="Arial" panose="020B0604020202020204" pitchFamily="34" charset="0"/>
              </a:rPr>
              <a:t>Affirmation	</a:t>
            </a:r>
            <a:r>
              <a:rPr lang="en-US" sz="1600" dirty="0">
                <a:latin typeface="Arial" panose="020B0604020202020204" pitchFamily="34" charset="0"/>
                <a:cs typeface="Arial" panose="020B0604020202020204" pitchFamily="34" charset="0"/>
              </a:rPr>
              <a:t>The assessment team talks to personnel about the work they perform as it relates to cybersecurity and takes notes and observations of people affirming the cybersecurity work.</a:t>
            </a:r>
          </a:p>
          <a:p>
            <a:pPr marL="1939925" indent="-1482725">
              <a:spcAft>
                <a:spcPts val="1800"/>
              </a:spcAft>
            </a:pPr>
            <a:r>
              <a:rPr lang="en-US" sz="1600" b="1" dirty="0">
                <a:solidFill>
                  <a:srgbClr val="0000FF"/>
                </a:solidFill>
                <a:latin typeface="Arial" panose="020B0604020202020204" pitchFamily="34" charset="0"/>
                <a:cs typeface="Arial" panose="020B0604020202020204" pitchFamily="34" charset="0"/>
              </a:rPr>
              <a:t>Observe/test</a:t>
            </a:r>
            <a:r>
              <a:rPr lang="en-US" sz="1600" dirty="0">
                <a:solidFill>
                  <a:srgbClr val="0000FF"/>
                </a:solidFill>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The assessment team observes demonstrations or tests of cybersecurity controls and protocols that show cybersecurity controls in action.</a:t>
            </a:r>
            <a:endParaRPr lang="en-US" sz="1600" dirty="0">
              <a:solidFill>
                <a:srgbClr val="0000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06194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CEE2BA-70B8-4E50-8D49-40B85CC73EDD}"/>
              </a:ext>
            </a:extLst>
          </p:cNvPr>
          <p:cNvSpPr txBox="1"/>
          <p:nvPr/>
        </p:nvSpPr>
        <p:spPr>
          <a:xfrm>
            <a:off x="1447961" y="580106"/>
            <a:ext cx="3964547" cy="523220"/>
          </a:xfrm>
          <a:prstGeom prst="rect">
            <a:avLst/>
          </a:prstGeom>
          <a:noFill/>
        </p:spPr>
        <p:txBody>
          <a:bodyPr wrap="none" rtlCol="0">
            <a:spAutoFit/>
          </a:bodyPr>
          <a:lstStyle/>
          <a:p>
            <a:r>
              <a:rPr lang="en-US" sz="2800" b="1" dirty="0">
                <a:solidFill>
                  <a:srgbClr val="0000FF"/>
                </a:solidFill>
                <a:latin typeface="Arial" panose="020B0604020202020204" pitchFamily="34" charset="0"/>
                <a:cs typeface="Arial" panose="020B0604020202020204" pitchFamily="34" charset="0"/>
              </a:rPr>
              <a:t>Assessment schedule</a:t>
            </a:r>
          </a:p>
        </p:txBody>
      </p:sp>
      <p:sp>
        <p:nvSpPr>
          <p:cNvPr id="2" name="Rectangle 1">
            <a:extLst>
              <a:ext uri="{FF2B5EF4-FFF2-40B4-BE49-F238E27FC236}">
                <a16:creationId xmlns:a16="http://schemas.microsoft.com/office/drawing/2014/main" id="{C613B56E-80E3-4B19-AF23-51BF63CAFF1A}"/>
              </a:ext>
            </a:extLst>
          </p:cNvPr>
          <p:cNvSpPr/>
          <p:nvPr/>
        </p:nvSpPr>
        <p:spPr>
          <a:xfrm>
            <a:off x="5974813" y="3244334"/>
            <a:ext cx="242374" cy="369332"/>
          </a:xfrm>
          <a:prstGeom prst="rect">
            <a:avLst/>
          </a:prstGeom>
        </p:spPr>
        <p:txBody>
          <a:bodyPr wrap="none">
            <a:spAutoFit/>
          </a:bodyPr>
          <a:lstStyle/>
          <a:p>
            <a:r>
              <a:rPr lang="en-US" dirty="0">
                <a:solidFill>
                  <a:srgbClr val="000000"/>
                </a:solidFill>
                <a:latin typeface="Times New Roman" panose="02020603050405020304" pitchFamily="18" charset="0"/>
              </a:rPr>
              <a:t> </a:t>
            </a:r>
            <a:endParaRPr lang="en-US" dirty="0"/>
          </a:p>
        </p:txBody>
      </p:sp>
      <p:sp>
        <p:nvSpPr>
          <p:cNvPr id="3" name="Rectangle 2">
            <a:extLst>
              <a:ext uri="{FF2B5EF4-FFF2-40B4-BE49-F238E27FC236}">
                <a16:creationId xmlns:a16="http://schemas.microsoft.com/office/drawing/2014/main" id="{2ADCDEE4-8BD3-42F5-B9F9-31FB58E0F284}"/>
              </a:ext>
            </a:extLst>
          </p:cNvPr>
          <p:cNvSpPr/>
          <p:nvPr/>
        </p:nvSpPr>
        <p:spPr>
          <a:xfrm>
            <a:off x="5971607" y="3244334"/>
            <a:ext cx="248786" cy="369332"/>
          </a:xfrm>
          <a:prstGeom prst="rect">
            <a:avLst/>
          </a:prstGeom>
        </p:spPr>
        <p:txBody>
          <a:bodyPr wrap="none">
            <a:spAutoFit/>
          </a:bodyPr>
          <a:lstStyle/>
          <a:p>
            <a:r>
              <a:rPr lang="en-US" dirty="0"/>
              <a:t> </a:t>
            </a:r>
          </a:p>
        </p:txBody>
      </p:sp>
      <p:sp>
        <p:nvSpPr>
          <p:cNvPr id="6" name="TextBox 5">
            <a:extLst>
              <a:ext uri="{FF2B5EF4-FFF2-40B4-BE49-F238E27FC236}">
                <a16:creationId xmlns:a16="http://schemas.microsoft.com/office/drawing/2014/main" id="{E8EC3F04-4BEE-4946-BC65-F9200E276ABC}"/>
              </a:ext>
            </a:extLst>
          </p:cNvPr>
          <p:cNvSpPr txBox="1"/>
          <p:nvPr/>
        </p:nvSpPr>
        <p:spPr>
          <a:xfrm>
            <a:off x="3250962" y="2551836"/>
            <a:ext cx="5932449" cy="1384995"/>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Hand-out or display assessment schedule, walk through with participants, and address questions.</a:t>
            </a:r>
          </a:p>
        </p:txBody>
      </p:sp>
    </p:spTree>
    <p:extLst>
      <p:ext uri="{BB962C8B-B14F-4D97-AF65-F5344CB8AC3E}">
        <p14:creationId xmlns:p14="http://schemas.microsoft.com/office/powerpoint/2010/main" val="4170954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CEE2BA-70B8-4E50-8D49-40B85CC73EDD}"/>
              </a:ext>
            </a:extLst>
          </p:cNvPr>
          <p:cNvSpPr txBox="1"/>
          <p:nvPr/>
        </p:nvSpPr>
        <p:spPr>
          <a:xfrm>
            <a:off x="1447961" y="580106"/>
            <a:ext cx="1733744" cy="523220"/>
          </a:xfrm>
          <a:prstGeom prst="rect">
            <a:avLst/>
          </a:prstGeom>
          <a:noFill/>
        </p:spPr>
        <p:txBody>
          <a:bodyPr wrap="none" rtlCol="0">
            <a:spAutoFit/>
          </a:bodyPr>
          <a:lstStyle/>
          <a:p>
            <a:r>
              <a:rPr lang="en-US" sz="2800" b="1" dirty="0">
                <a:solidFill>
                  <a:srgbClr val="0000FF"/>
                </a:solidFill>
                <a:latin typeface="Arial" panose="020B0604020202020204" pitchFamily="34" charset="0"/>
                <a:cs typeface="Arial" panose="020B0604020202020204" pitchFamily="34" charset="0"/>
              </a:rPr>
              <a:t>Your role</a:t>
            </a:r>
          </a:p>
        </p:txBody>
      </p:sp>
      <p:sp>
        <p:nvSpPr>
          <p:cNvPr id="2" name="Rectangle 1">
            <a:extLst>
              <a:ext uri="{FF2B5EF4-FFF2-40B4-BE49-F238E27FC236}">
                <a16:creationId xmlns:a16="http://schemas.microsoft.com/office/drawing/2014/main" id="{C613B56E-80E3-4B19-AF23-51BF63CAFF1A}"/>
              </a:ext>
            </a:extLst>
          </p:cNvPr>
          <p:cNvSpPr/>
          <p:nvPr/>
        </p:nvSpPr>
        <p:spPr>
          <a:xfrm>
            <a:off x="5974813" y="3244334"/>
            <a:ext cx="242374" cy="369332"/>
          </a:xfrm>
          <a:prstGeom prst="rect">
            <a:avLst/>
          </a:prstGeom>
        </p:spPr>
        <p:txBody>
          <a:bodyPr wrap="none">
            <a:spAutoFit/>
          </a:bodyPr>
          <a:lstStyle/>
          <a:p>
            <a:r>
              <a:rPr lang="en-US" dirty="0">
                <a:solidFill>
                  <a:srgbClr val="000000"/>
                </a:solidFill>
                <a:latin typeface="Times New Roman" panose="02020603050405020304" pitchFamily="18" charset="0"/>
              </a:rPr>
              <a:t> </a:t>
            </a:r>
            <a:endParaRPr lang="en-US" dirty="0"/>
          </a:p>
        </p:txBody>
      </p:sp>
      <p:sp>
        <p:nvSpPr>
          <p:cNvPr id="3" name="Rectangle 2">
            <a:extLst>
              <a:ext uri="{FF2B5EF4-FFF2-40B4-BE49-F238E27FC236}">
                <a16:creationId xmlns:a16="http://schemas.microsoft.com/office/drawing/2014/main" id="{2ADCDEE4-8BD3-42F5-B9F9-31FB58E0F284}"/>
              </a:ext>
            </a:extLst>
          </p:cNvPr>
          <p:cNvSpPr/>
          <p:nvPr/>
        </p:nvSpPr>
        <p:spPr>
          <a:xfrm>
            <a:off x="5971607" y="3244334"/>
            <a:ext cx="248786" cy="369332"/>
          </a:xfrm>
          <a:prstGeom prst="rect">
            <a:avLst/>
          </a:prstGeom>
        </p:spPr>
        <p:txBody>
          <a:bodyPr wrap="none">
            <a:spAutoFit/>
          </a:bodyPr>
          <a:lstStyle/>
          <a:p>
            <a:r>
              <a:rPr lang="en-US" dirty="0"/>
              <a:t> </a:t>
            </a:r>
          </a:p>
        </p:txBody>
      </p:sp>
      <p:sp>
        <p:nvSpPr>
          <p:cNvPr id="7" name="TextBox 6">
            <a:extLst>
              <a:ext uri="{FF2B5EF4-FFF2-40B4-BE49-F238E27FC236}">
                <a16:creationId xmlns:a16="http://schemas.microsoft.com/office/drawing/2014/main" id="{20CFE3D5-CFFB-4E3D-8C78-237615A414BB}"/>
              </a:ext>
            </a:extLst>
          </p:cNvPr>
          <p:cNvSpPr txBox="1"/>
          <p:nvPr/>
        </p:nvSpPr>
        <p:spPr>
          <a:xfrm>
            <a:off x="1170411" y="1625164"/>
            <a:ext cx="10093552" cy="4262705"/>
          </a:xfrm>
          <a:prstGeom prst="rect">
            <a:avLst/>
          </a:prstGeom>
          <a:noFill/>
        </p:spPr>
        <p:txBody>
          <a:bodyPr wrap="square" rtlCol="0">
            <a:spAutoFit/>
          </a:bodyPr>
          <a:lstStyle/>
          <a:p>
            <a:pPr marL="111125">
              <a:spcAft>
                <a:spcPts val="1800"/>
              </a:spcAft>
              <a:buClr>
                <a:srgbClr val="0000FF"/>
              </a:buClr>
              <a:buSzPct val="80000"/>
            </a:pPr>
            <a:r>
              <a:rPr lang="en-US" sz="2800" dirty="0">
                <a:latin typeface="Arial" panose="020B0604020202020204" pitchFamily="34" charset="0"/>
                <a:cs typeface="Arial" panose="020B0604020202020204" pitchFamily="34" charset="0"/>
              </a:rPr>
              <a:t>Your role in this assessment is to:</a:t>
            </a:r>
          </a:p>
          <a:p>
            <a:pPr marL="803275" indent="-457200">
              <a:spcAft>
                <a:spcPts val="1800"/>
              </a:spcAft>
              <a:buClr>
                <a:srgbClr val="0000FF"/>
              </a:buClr>
              <a:buSzPct val="80000"/>
              <a:buFont typeface="Wingdings" panose="05000000000000000000" pitchFamily="2" charset="2"/>
              <a:buChar char="q"/>
            </a:pPr>
            <a:r>
              <a:rPr lang="en-US" sz="2400" dirty="0">
                <a:latin typeface="Arial" panose="020B0604020202020204" pitchFamily="34" charset="0"/>
                <a:cs typeface="Arial" panose="020B0604020202020204" pitchFamily="34" charset="0"/>
              </a:rPr>
              <a:t>Work as collaboratively with the Assessment Team as possible</a:t>
            </a:r>
          </a:p>
          <a:p>
            <a:pPr marL="803275" indent="-457200">
              <a:spcAft>
                <a:spcPts val="1800"/>
              </a:spcAft>
              <a:buClr>
                <a:srgbClr val="0000FF"/>
              </a:buClr>
              <a:buSzPct val="80000"/>
              <a:buFont typeface="Wingdings" panose="05000000000000000000" pitchFamily="2" charset="2"/>
              <a:buChar char="q"/>
            </a:pPr>
            <a:r>
              <a:rPr lang="en-US" sz="2400" dirty="0">
                <a:latin typeface="Arial" panose="020B0604020202020204" pitchFamily="34" charset="0"/>
                <a:cs typeface="Arial" panose="020B0604020202020204" pitchFamily="34" charset="0"/>
              </a:rPr>
              <a:t>Be forthcoming and candid in interviews</a:t>
            </a:r>
          </a:p>
          <a:p>
            <a:pPr marL="803275" indent="-457200">
              <a:spcAft>
                <a:spcPts val="1800"/>
              </a:spcAft>
              <a:buClr>
                <a:srgbClr val="0000FF"/>
              </a:buClr>
              <a:buSzPct val="80000"/>
              <a:buFont typeface="Wingdings" panose="05000000000000000000" pitchFamily="2" charset="2"/>
              <a:buChar char="q"/>
            </a:pPr>
            <a:r>
              <a:rPr lang="en-US" sz="2400" dirty="0">
                <a:latin typeface="Arial" panose="020B0604020202020204" pitchFamily="34" charset="0"/>
                <a:cs typeface="Arial" panose="020B0604020202020204" pitchFamily="34" charset="0"/>
              </a:rPr>
              <a:t>Ask questions or seek clarity from the Lead Assessor if needed</a:t>
            </a:r>
          </a:p>
          <a:p>
            <a:pPr marL="803275" indent="-457200">
              <a:spcAft>
                <a:spcPts val="1800"/>
              </a:spcAft>
              <a:buClr>
                <a:srgbClr val="0000FF"/>
              </a:buClr>
              <a:buSzPct val="80000"/>
              <a:buFont typeface="Wingdings" panose="05000000000000000000" pitchFamily="2" charset="2"/>
              <a:buChar char="q"/>
            </a:pPr>
            <a:r>
              <a:rPr lang="en-US" sz="2400" dirty="0">
                <a:latin typeface="Arial" panose="020B0604020202020204" pitchFamily="34" charset="0"/>
                <a:cs typeface="Arial" panose="020B0604020202020204" pitchFamily="34" charset="0"/>
              </a:rPr>
              <a:t>If requested, attend the daily progress/status brief at the end of each day</a:t>
            </a:r>
          </a:p>
          <a:p>
            <a:pPr marL="803275" indent="-457200">
              <a:spcAft>
                <a:spcPts val="1800"/>
              </a:spcAft>
              <a:buClr>
                <a:srgbClr val="0000FF"/>
              </a:buClr>
              <a:buSzPct val="80000"/>
              <a:buFont typeface="Wingdings" panose="05000000000000000000" pitchFamily="2" charset="2"/>
              <a:buChar char="q"/>
            </a:pPr>
            <a:r>
              <a:rPr lang="en-US" sz="2400">
                <a:latin typeface="Arial" panose="020B0604020202020204" pitchFamily="34" charset="0"/>
                <a:cs typeface="Arial" panose="020B0604020202020204" pitchFamily="34" charset="0"/>
              </a:rPr>
              <a:t>Not </a:t>
            </a:r>
            <a:r>
              <a:rPr lang="en-US" sz="2400" dirty="0">
                <a:latin typeface="Arial" panose="020B0604020202020204" pitchFamily="34" charset="0"/>
                <a:cs typeface="Arial" panose="020B0604020202020204" pitchFamily="34" charset="0"/>
              </a:rPr>
              <a:t>try to resolve weaknesses or gaps during the Assessment; just make sure you understand the weaknesses.</a:t>
            </a:r>
          </a:p>
        </p:txBody>
      </p:sp>
    </p:spTree>
    <p:extLst>
      <p:ext uri="{BB962C8B-B14F-4D97-AF65-F5344CB8AC3E}">
        <p14:creationId xmlns:p14="http://schemas.microsoft.com/office/powerpoint/2010/main" val="2343292801"/>
      </p:ext>
    </p:extLst>
  </p:cSld>
  <p:clrMapOvr>
    <a:masterClrMapping/>
  </p:clrMapOvr>
</p:sld>
</file>

<file path=ppt/theme/theme1.xml><?xml version="1.0" encoding="utf-8"?>
<a:theme xmlns:a="http://schemas.openxmlformats.org/drawingml/2006/main" name="GradientVTI">
  <a:themeElements>
    <a:clrScheme name="Office">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531</TotalTime>
  <Words>829</Words>
  <Application>Microsoft Macintosh PowerPoint</Application>
  <PresentationFormat>Widescreen</PresentationFormat>
  <Paragraphs>111</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Courier New</vt:lpstr>
      <vt:lpstr>Times New Roman</vt:lpstr>
      <vt:lpstr>Twentieth Century</vt:lpstr>
      <vt:lpstr>Univers</vt:lpstr>
      <vt:lpstr>Wingdings</vt:lpstr>
      <vt:lpstr>GradientVTI</vt:lpstr>
      <vt:lpstr>PowerPoint Presentation</vt:lpstr>
      <vt:lpstr>PowerPoint Presentation</vt:lpstr>
      <vt:lpstr>PowerPoint Presentation</vt:lpstr>
      <vt:lpstr>PowerPoint Presentation</vt:lpstr>
      <vt:lpstr>PowerPoint Presentation</vt:lpstr>
      <vt:lpstr>CMMC ASSESSMENT ACTIVITIES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dc:creator>
  <cp:lastModifiedBy>Jeff Dalton</cp:lastModifiedBy>
  <cp:revision>32</cp:revision>
  <dcterms:created xsi:type="dcterms:W3CDTF">2020-06-25T15:59:15Z</dcterms:created>
  <dcterms:modified xsi:type="dcterms:W3CDTF">2020-06-28T20:39:29Z</dcterms:modified>
</cp:coreProperties>
</file>