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3"/>
  </p:notesMasterIdLst>
  <p:sldIdLst>
    <p:sldId id="256" r:id="rId2"/>
    <p:sldId id="258" r:id="rId3"/>
    <p:sldId id="257" r:id="rId4"/>
    <p:sldId id="261" r:id="rId5"/>
    <p:sldId id="259" r:id="rId6"/>
    <p:sldId id="276" r:id="rId7"/>
    <p:sldId id="260" r:id="rId8"/>
    <p:sldId id="272" r:id="rId9"/>
    <p:sldId id="273" r:id="rId10"/>
    <p:sldId id="267"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D1C865-BD84-4235-851E-977830C7E6B2}" v="39" dt="2020-06-30T16:06:12.1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0134" autoAdjust="0"/>
  </p:normalViewPr>
  <p:slideViewPr>
    <p:cSldViewPr snapToGrid="0">
      <p:cViewPr>
        <p:scale>
          <a:sx n="75" d="100"/>
          <a:sy n="75" d="100"/>
        </p:scale>
        <p:origin x="90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D2D1C865-BD84-4235-851E-977830C7E6B2}"/>
    <pc:docChg chg="modSld">
      <pc:chgData name="" userId="" providerId="" clId="Web-{D2D1C865-BD84-4235-851E-977830C7E6B2}" dt="2020-06-30T16:06:09.778" v="37" actId="20577"/>
      <pc:docMkLst>
        <pc:docMk/>
      </pc:docMkLst>
      <pc:sldChg chg="modSp">
        <pc:chgData name="" userId="" providerId="" clId="Web-{D2D1C865-BD84-4235-851E-977830C7E6B2}" dt="2020-06-30T16:06:08.247" v="36" actId="20577"/>
        <pc:sldMkLst>
          <pc:docMk/>
          <pc:sldMk cId="1149626179" sldId="267"/>
        </pc:sldMkLst>
        <pc:spChg chg="mod">
          <ac:chgData name="" userId="" providerId="" clId="Web-{D2D1C865-BD84-4235-851E-977830C7E6B2}" dt="2020-06-30T16:06:08.247" v="36" actId="20577"/>
          <ac:spMkLst>
            <pc:docMk/>
            <pc:sldMk cId="1149626179" sldId="267"/>
            <ac:spMk id="4" creationId="{D1CEE2BA-70B8-4E50-8D49-40B85CC73ED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CCF3ED-AF7A-401C-A6D7-DC3B31BDFD02}" type="datetimeFigureOut">
              <a:rPr lang="en-US" smtClean="0"/>
              <a:t>6/30/2020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AD976-34AA-419A-B011-90D7D200E64F}" type="slidenum">
              <a:rPr lang="en-US" smtClean="0"/>
              <a:t>‹#›</a:t>
            </a:fld>
            <a:endParaRPr lang="en-US"/>
          </a:p>
        </p:txBody>
      </p:sp>
    </p:spTree>
    <p:extLst>
      <p:ext uri="{BB962C8B-B14F-4D97-AF65-F5344CB8AC3E}">
        <p14:creationId xmlns:p14="http://schemas.microsoft.com/office/powerpoint/2010/main" val="1395092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Instructions: Use this template as your basic starter file for building a CMMC assessment in-brief deck for a specific assessment. On each slide, there are instructions in the talk notes that describe the parameters for customizing. You may add content, but please do not remove any content, and do not reorder the existing content.</a:t>
            </a:r>
          </a:p>
        </p:txBody>
      </p:sp>
      <p:sp>
        <p:nvSpPr>
          <p:cNvPr id="4" name="Slide Number Placeholder 3"/>
          <p:cNvSpPr>
            <a:spLocks noGrp="1"/>
          </p:cNvSpPr>
          <p:nvPr>
            <p:ph type="sldNum" sz="quarter" idx="5"/>
          </p:nvPr>
        </p:nvSpPr>
        <p:spPr/>
        <p:txBody>
          <a:bodyPr/>
          <a:lstStyle/>
          <a:p>
            <a:fld id="{828AD976-34AA-419A-B011-90D7D200E64F}" type="slidenum">
              <a:rPr lang="en-US" smtClean="0"/>
              <a:t>1</a:t>
            </a:fld>
            <a:endParaRPr lang="en-US"/>
          </a:p>
        </p:txBody>
      </p:sp>
    </p:spTree>
    <p:extLst>
      <p:ext uri="{BB962C8B-B14F-4D97-AF65-F5344CB8AC3E}">
        <p14:creationId xmlns:p14="http://schemas.microsoft.com/office/powerpoint/2010/main" val="353740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Replace with the specific assessment’s actual level rating heat map.</a:t>
            </a:r>
          </a:p>
          <a:p>
            <a:endParaRPr lang="en-US" dirty="0"/>
          </a:p>
        </p:txBody>
      </p:sp>
      <p:sp>
        <p:nvSpPr>
          <p:cNvPr id="4" name="Slide Number Placeholder 3"/>
          <p:cNvSpPr>
            <a:spLocks noGrp="1"/>
          </p:cNvSpPr>
          <p:nvPr>
            <p:ph type="sldNum" sz="quarter" idx="5"/>
          </p:nvPr>
        </p:nvSpPr>
        <p:spPr/>
        <p:txBody>
          <a:bodyPr/>
          <a:lstStyle/>
          <a:p>
            <a:fld id="{828AD976-34AA-419A-B011-90D7D200E64F}" type="slidenum">
              <a:rPr lang="en-US" smtClean="0"/>
              <a:t>10</a:t>
            </a:fld>
            <a:endParaRPr lang="en-US"/>
          </a:p>
        </p:txBody>
      </p:sp>
    </p:spTree>
    <p:extLst>
      <p:ext uri="{BB962C8B-B14F-4D97-AF65-F5344CB8AC3E}">
        <p14:creationId xmlns:p14="http://schemas.microsoft.com/office/powerpoint/2010/main" val="490545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AD976-34AA-419A-B011-90D7D200E64F}" type="slidenum">
              <a:rPr lang="en-US" smtClean="0"/>
              <a:t>11</a:t>
            </a:fld>
            <a:endParaRPr lang="en-US"/>
          </a:p>
        </p:txBody>
      </p:sp>
    </p:spTree>
    <p:extLst>
      <p:ext uri="{BB962C8B-B14F-4D97-AF65-F5344CB8AC3E}">
        <p14:creationId xmlns:p14="http://schemas.microsoft.com/office/powerpoint/2010/main" val="3511294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replace the head-shot silhouettes with actual head-shots of the assessment team members (optional). Replace the identifying information to reflect the team members’ names and affiliations.</a:t>
            </a:r>
          </a:p>
        </p:txBody>
      </p:sp>
      <p:sp>
        <p:nvSpPr>
          <p:cNvPr id="4" name="Slide Number Placeholder 3"/>
          <p:cNvSpPr>
            <a:spLocks noGrp="1"/>
          </p:cNvSpPr>
          <p:nvPr>
            <p:ph type="sldNum" sz="quarter" idx="5"/>
          </p:nvPr>
        </p:nvSpPr>
        <p:spPr/>
        <p:txBody>
          <a:bodyPr/>
          <a:lstStyle/>
          <a:p>
            <a:fld id="{828AD976-34AA-419A-B011-90D7D200E64F}" type="slidenum">
              <a:rPr lang="en-US" smtClean="0"/>
              <a:t>2</a:t>
            </a:fld>
            <a:endParaRPr lang="en-US"/>
          </a:p>
        </p:txBody>
      </p:sp>
    </p:spTree>
    <p:extLst>
      <p:ext uri="{BB962C8B-B14F-4D97-AF65-F5344CB8AC3E}">
        <p14:creationId xmlns:p14="http://schemas.microsoft.com/office/powerpoint/2010/main" val="160708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purpose should work for most assessments</a:t>
            </a:r>
          </a:p>
        </p:txBody>
      </p:sp>
      <p:sp>
        <p:nvSpPr>
          <p:cNvPr id="4" name="Slide Number Placeholder 3"/>
          <p:cNvSpPr>
            <a:spLocks noGrp="1"/>
          </p:cNvSpPr>
          <p:nvPr>
            <p:ph type="sldNum" sz="quarter" idx="5"/>
          </p:nvPr>
        </p:nvSpPr>
        <p:spPr/>
        <p:txBody>
          <a:bodyPr/>
          <a:lstStyle/>
          <a:p>
            <a:fld id="{828AD976-34AA-419A-B011-90D7D200E64F}" type="slidenum">
              <a:rPr lang="en-US" smtClean="0"/>
              <a:t>3</a:t>
            </a:fld>
            <a:endParaRPr lang="en-US"/>
          </a:p>
        </p:txBody>
      </p:sp>
    </p:spTree>
    <p:extLst>
      <p:ext uri="{BB962C8B-B14F-4D97-AF65-F5344CB8AC3E}">
        <p14:creationId xmlns:p14="http://schemas.microsoft.com/office/powerpoint/2010/main" val="4188191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basic assessment principles; add to them if you have others.</a:t>
            </a:r>
          </a:p>
        </p:txBody>
      </p:sp>
      <p:sp>
        <p:nvSpPr>
          <p:cNvPr id="4" name="Slide Number Placeholder 3"/>
          <p:cNvSpPr>
            <a:spLocks noGrp="1"/>
          </p:cNvSpPr>
          <p:nvPr>
            <p:ph type="sldNum" sz="quarter" idx="5"/>
          </p:nvPr>
        </p:nvSpPr>
        <p:spPr/>
        <p:txBody>
          <a:bodyPr/>
          <a:lstStyle/>
          <a:p>
            <a:fld id="{828AD976-34AA-419A-B011-90D7D200E64F}" type="slidenum">
              <a:rPr lang="en-US" smtClean="0"/>
              <a:t>4</a:t>
            </a:fld>
            <a:endParaRPr lang="en-US"/>
          </a:p>
        </p:txBody>
      </p:sp>
    </p:spTree>
    <p:extLst>
      <p:ext uri="{BB962C8B-B14F-4D97-AF65-F5344CB8AC3E}">
        <p14:creationId xmlns:p14="http://schemas.microsoft.com/office/powerpoint/2010/main" val="624491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 these sample objectives with specific assessment’s objectives. The Assessment objectives are identified in the Assessment Plan and are typically defined by the assessment sponsor and communicated to the Lead Assessor.</a:t>
            </a:r>
          </a:p>
        </p:txBody>
      </p:sp>
      <p:sp>
        <p:nvSpPr>
          <p:cNvPr id="4" name="Slide Number Placeholder 3"/>
          <p:cNvSpPr>
            <a:spLocks noGrp="1"/>
          </p:cNvSpPr>
          <p:nvPr>
            <p:ph type="sldNum" sz="quarter" idx="5"/>
          </p:nvPr>
        </p:nvSpPr>
        <p:spPr/>
        <p:txBody>
          <a:bodyPr/>
          <a:lstStyle/>
          <a:p>
            <a:fld id="{828AD976-34AA-419A-B011-90D7D200E64F}" type="slidenum">
              <a:rPr lang="en-US" smtClean="0"/>
              <a:t>5</a:t>
            </a:fld>
            <a:endParaRPr lang="en-US"/>
          </a:p>
        </p:txBody>
      </p:sp>
    </p:spTree>
    <p:extLst>
      <p:ext uri="{BB962C8B-B14F-4D97-AF65-F5344CB8AC3E}">
        <p14:creationId xmlns:p14="http://schemas.microsoft.com/office/powerpoint/2010/main" val="2562345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AD976-34AA-419A-B011-90D7D200E64F}" type="slidenum">
              <a:rPr lang="en-US" smtClean="0"/>
              <a:t>6</a:t>
            </a:fld>
            <a:endParaRPr lang="en-US"/>
          </a:p>
        </p:txBody>
      </p:sp>
    </p:spTree>
    <p:extLst>
      <p:ext uri="{BB962C8B-B14F-4D97-AF65-F5344CB8AC3E}">
        <p14:creationId xmlns:p14="http://schemas.microsoft.com/office/powerpoint/2010/main" val="1923438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AD976-34AA-419A-B011-90D7D200E64F}" type="slidenum">
              <a:rPr lang="en-US" smtClean="0"/>
              <a:t>7</a:t>
            </a:fld>
            <a:endParaRPr lang="en-US"/>
          </a:p>
        </p:txBody>
      </p:sp>
    </p:spTree>
    <p:extLst>
      <p:ext uri="{BB962C8B-B14F-4D97-AF65-F5344CB8AC3E}">
        <p14:creationId xmlns:p14="http://schemas.microsoft.com/office/powerpoint/2010/main" val="481749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AD976-34AA-419A-B011-90D7D200E64F}" type="slidenum">
              <a:rPr lang="en-US" smtClean="0"/>
              <a:t>8</a:t>
            </a:fld>
            <a:endParaRPr lang="en-US"/>
          </a:p>
        </p:txBody>
      </p:sp>
    </p:spTree>
    <p:extLst>
      <p:ext uri="{BB962C8B-B14F-4D97-AF65-F5344CB8AC3E}">
        <p14:creationId xmlns:p14="http://schemas.microsoft.com/office/powerpoint/2010/main" val="1715189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AD976-34AA-419A-B011-90D7D200E64F}" type="slidenum">
              <a:rPr lang="en-US" smtClean="0"/>
              <a:t>9</a:t>
            </a:fld>
            <a:endParaRPr lang="en-US"/>
          </a:p>
        </p:txBody>
      </p:sp>
    </p:spTree>
    <p:extLst>
      <p:ext uri="{BB962C8B-B14F-4D97-AF65-F5344CB8AC3E}">
        <p14:creationId xmlns:p14="http://schemas.microsoft.com/office/powerpoint/2010/main" val="729925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6/30/2020</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a:off x="4120310" y="6356350"/>
            <a:ext cx="4114800" cy="365125"/>
          </a:xfrm>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a:xfrm>
            <a:off x="9043219" y="6356350"/>
            <a:ext cx="2743200" cy="365125"/>
          </a:xfrm>
        </p:spPr>
        <p:txBody>
          <a:bodyPr/>
          <a:lstStyle/>
          <a:p>
            <a:fld id="{D5102403-5B8B-4ACD-95E0-3C9AC2ADBA0B}" type="slidenum">
              <a:rPr lang="en-US" smtClean="0"/>
              <a:pPr/>
              <a:t>‹#›</a:t>
            </a:fld>
            <a:endParaRPr lang="en-US" dirty="0"/>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01213"/>
            <a:ext cx="0" cy="5620262"/>
          </a:xfrm>
          <a:prstGeom prst="line">
            <a:avLst/>
          </a:prstGeom>
          <a:ln w="25400" cap="sq">
            <a:solidFill>
              <a:srgbClr val="0070C0"/>
            </a:solidFill>
            <a:bevel/>
          </a:ln>
        </p:spPr>
        <p:style>
          <a:lnRef idx="1">
            <a:schemeClr val="accent1"/>
          </a:lnRef>
          <a:fillRef idx="0">
            <a:schemeClr val="accent1"/>
          </a:fillRef>
          <a:effectRef idx="0">
            <a:schemeClr val="accent1"/>
          </a:effectRef>
          <a:fontRef idx="minor">
            <a:schemeClr val="tx1"/>
          </a:fontRef>
        </p:style>
      </p:cxnSp>
      <p:pic>
        <p:nvPicPr>
          <p:cNvPr id="8" name="Picture 2">
            <a:extLst>
              <a:ext uri="{FF2B5EF4-FFF2-40B4-BE49-F238E27FC236}">
                <a16:creationId xmlns:a16="http://schemas.microsoft.com/office/drawing/2014/main" id="{86A30A07-A94C-49BB-9797-CB72D64E7F4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7044" y="136525"/>
            <a:ext cx="1117692" cy="963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05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6/30/2020</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870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6/30/2020</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0952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6/30/2020</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420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6/30/2020</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8935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6/30/2020</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188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6/30/2020</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8645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6/30/2020</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137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6/30/2020</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5445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6/30/2020</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3628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6/30/2020</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165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6/30/2020</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52958813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a:extLst>
              <a:ext uri="{FF2B5EF4-FFF2-40B4-BE49-F238E27FC236}">
                <a16:creationId xmlns:a16="http://schemas.microsoft.com/office/drawing/2014/main" id="{62740C28-ACC8-4C51-8DBF-74817B71B7E9}"/>
              </a:ext>
            </a:extLst>
          </p:cNvPr>
          <p:cNvPicPr>
            <a:picLocks noChangeAspect="1"/>
          </p:cNvPicPr>
          <p:nvPr/>
        </p:nvPicPr>
        <p:blipFill rotWithShape="1">
          <a:blip r:embed="rId3">
            <a:alphaModFix amt="40000"/>
          </a:blip>
          <a:srcRect l="51603" t="698" b="31937"/>
          <a:stretch/>
        </p:blipFill>
        <p:spPr>
          <a:xfrm>
            <a:off x="6096001" y="-8303"/>
            <a:ext cx="6096000" cy="6857990"/>
          </a:xfrm>
          <a:prstGeom prst="rect">
            <a:avLst/>
          </a:prstGeom>
        </p:spPr>
      </p:pic>
      <p:sp>
        <p:nvSpPr>
          <p:cNvPr id="5" name="TextBox 4">
            <a:extLst>
              <a:ext uri="{FF2B5EF4-FFF2-40B4-BE49-F238E27FC236}">
                <a16:creationId xmlns:a16="http://schemas.microsoft.com/office/drawing/2014/main" id="{947AFB65-B23A-428F-BB85-3879236635F9}"/>
              </a:ext>
            </a:extLst>
          </p:cNvPr>
          <p:cNvSpPr txBox="1"/>
          <p:nvPr/>
        </p:nvSpPr>
        <p:spPr>
          <a:xfrm>
            <a:off x="212612" y="3155800"/>
            <a:ext cx="5670777" cy="2877711"/>
          </a:xfrm>
          <a:prstGeom prst="rect">
            <a:avLst/>
          </a:prstGeom>
          <a:noFill/>
        </p:spPr>
        <p:txBody>
          <a:bodyPr wrap="square" rtlCol="0">
            <a:spAutoFit/>
          </a:bodyPr>
          <a:lstStyle/>
          <a:p>
            <a:pPr>
              <a:spcAft>
                <a:spcPts val="1800"/>
              </a:spcAft>
            </a:pPr>
            <a:r>
              <a:rPr lang="en-US" sz="3200" b="1" dirty="0">
                <a:solidFill>
                  <a:schemeClr val="bg1"/>
                </a:solidFill>
                <a:latin typeface="Arial" panose="020B0604020202020204" pitchFamily="34" charset="0"/>
                <a:cs typeface="Arial" panose="020B0604020202020204" pitchFamily="34" charset="0"/>
              </a:rPr>
              <a:t>Cybersecurity Maturity Model Certification (CMMC)</a:t>
            </a:r>
          </a:p>
          <a:p>
            <a:pPr>
              <a:spcAft>
                <a:spcPts val="1800"/>
              </a:spcAft>
            </a:pPr>
            <a:r>
              <a:rPr lang="en-US" sz="4400" b="1" dirty="0">
                <a:solidFill>
                  <a:schemeClr val="bg1"/>
                </a:solidFill>
                <a:latin typeface="Arial" panose="020B0604020202020204" pitchFamily="34" charset="0"/>
                <a:cs typeface="Arial" panose="020B0604020202020204" pitchFamily="34" charset="0"/>
              </a:rPr>
              <a:t>Assessment In-Brief</a:t>
            </a:r>
          </a:p>
          <a:p>
            <a:pPr>
              <a:spcBef>
                <a:spcPts val="1800"/>
              </a:spcBef>
              <a:spcAft>
                <a:spcPts val="1800"/>
              </a:spcAft>
            </a:pPr>
            <a:r>
              <a:rPr lang="en-US" sz="2800" b="1" dirty="0">
                <a:solidFill>
                  <a:schemeClr val="bg1"/>
                </a:solidFill>
                <a:latin typeface="Arial" panose="020B0604020202020204" pitchFamily="34" charset="0"/>
                <a:cs typeface="Arial" panose="020B0604020202020204" pitchFamily="34" charset="0"/>
              </a:rPr>
              <a:t>mm/dd/</a:t>
            </a:r>
            <a:r>
              <a:rPr lang="en-US" sz="2800" b="1" dirty="0" err="1">
                <a:solidFill>
                  <a:schemeClr val="bg1"/>
                </a:solidFill>
                <a:latin typeface="Arial" panose="020B0604020202020204" pitchFamily="34" charset="0"/>
                <a:cs typeface="Arial" panose="020B0604020202020204" pitchFamily="34" charset="0"/>
              </a:rPr>
              <a:t>yy</a:t>
            </a:r>
            <a:endParaRPr lang="en-US" sz="2800" b="1" dirty="0">
              <a:solidFill>
                <a:schemeClr val="bg1"/>
              </a:solidFill>
              <a:latin typeface="Arial" panose="020B0604020202020204" pitchFamily="34" charset="0"/>
              <a:cs typeface="Arial" panose="020B0604020202020204" pitchFamily="34" charset="0"/>
            </a:endParaRPr>
          </a:p>
        </p:txBody>
      </p:sp>
      <p:pic>
        <p:nvPicPr>
          <p:cNvPr id="1028" name="Picture 4">
            <a:extLst>
              <a:ext uri="{FF2B5EF4-FFF2-40B4-BE49-F238E27FC236}">
                <a16:creationId xmlns:a16="http://schemas.microsoft.com/office/drawing/2014/main" id="{AAB2899D-954E-4616-8DE5-41ED39A32E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4565" y="139045"/>
            <a:ext cx="3447823" cy="2877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368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CEE2BA-70B8-4E50-8D49-40B85CC73EDD}"/>
              </a:ext>
            </a:extLst>
          </p:cNvPr>
          <p:cNvSpPr txBox="1"/>
          <p:nvPr/>
        </p:nvSpPr>
        <p:spPr>
          <a:xfrm>
            <a:off x="1447961" y="580106"/>
            <a:ext cx="6194901" cy="523220"/>
          </a:xfrm>
          <a:prstGeom prst="rect">
            <a:avLst/>
          </a:prstGeom>
          <a:noFill/>
        </p:spPr>
        <p:txBody>
          <a:bodyPr wrap="none" rtlCol="0" anchor="t">
            <a:spAutoFit/>
          </a:bodyPr>
          <a:lstStyle/>
          <a:p>
            <a:r>
              <a:rPr lang="en-US" sz="2800" b="1" dirty="0">
                <a:solidFill>
                  <a:srgbClr val="0000FF"/>
                </a:solidFill>
                <a:latin typeface="Arial"/>
                <a:cs typeface="Arial"/>
              </a:rPr>
              <a:t>Typical CMMC assessment outputs</a:t>
            </a:r>
            <a:endParaRPr lang="en-US" sz="2800" b="1" dirty="0">
              <a:solidFill>
                <a:srgbClr val="0000FF"/>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C613B56E-80E3-4B19-AF23-51BF63CAFF1A}"/>
              </a:ext>
            </a:extLst>
          </p:cNvPr>
          <p:cNvSpPr/>
          <p:nvPr/>
        </p:nvSpPr>
        <p:spPr>
          <a:xfrm>
            <a:off x="5974813"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
        <p:nvSpPr>
          <p:cNvPr id="3" name="Rectangle 2">
            <a:extLst>
              <a:ext uri="{FF2B5EF4-FFF2-40B4-BE49-F238E27FC236}">
                <a16:creationId xmlns:a16="http://schemas.microsoft.com/office/drawing/2014/main" id="{2ADCDEE4-8BD3-42F5-B9F9-31FB58E0F284}"/>
              </a:ext>
            </a:extLst>
          </p:cNvPr>
          <p:cNvSpPr/>
          <p:nvPr/>
        </p:nvSpPr>
        <p:spPr>
          <a:xfrm>
            <a:off x="5971607" y="3244334"/>
            <a:ext cx="248786" cy="369332"/>
          </a:xfrm>
          <a:prstGeom prst="rect">
            <a:avLst/>
          </a:prstGeom>
        </p:spPr>
        <p:txBody>
          <a:bodyPr wrap="none">
            <a:spAutoFit/>
          </a:bodyPr>
          <a:lstStyle/>
          <a:p>
            <a:r>
              <a:rPr lang="en-US" dirty="0"/>
              <a:t> </a:t>
            </a:r>
          </a:p>
        </p:txBody>
      </p:sp>
      <p:sp>
        <p:nvSpPr>
          <p:cNvPr id="8" name="TextBox 7">
            <a:extLst>
              <a:ext uri="{FF2B5EF4-FFF2-40B4-BE49-F238E27FC236}">
                <a16:creationId xmlns:a16="http://schemas.microsoft.com/office/drawing/2014/main" id="{0DF5A725-CDAA-4735-92AD-46BD81ED24CE}"/>
              </a:ext>
            </a:extLst>
          </p:cNvPr>
          <p:cNvSpPr txBox="1"/>
          <p:nvPr/>
        </p:nvSpPr>
        <p:spPr>
          <a:xfrm>
            <a:off x="1035367" y="1818303"/>
            <a:ext cx="2778350" cy="1426031"/>
          </a:xfrm>
          <a:prstGeom prst="rect">
            <a:avLst/>
          </a:prstGeom>
          <a:noFill/>
        </p:spPr>
        <p:txBody>
          <a:bodyPr wrap="square" rtlCol="0">
            <a:spAutoFit/>
          </a:bodyPr>
          <a:lstStyle/>
          <a:p>
            <a:pPr>
              <a:lnSpc>
                <a:spcPts val="2600"/>
              </a:lnSpc>
              <a:spcAft>
                <a:spcPts val="1200"/>
              </a:spcAft>
            </a:pPr>
            <a:r>
              <a:rPr lang="en-US" sz="2400" dirty="0">
                <a:latin typeface="Arial" panose="020B0604020202020204" pitchFamily="34" charset="0"/>
                <a:cs typeface="Arial" panose="020B0604020202020204" pitchFamily="34" charset="0"/>
              </a:rPr>
              <a:t>Sample of organizational unit CMMC level rating; target was Level 3.</a:t>
            </a:r>
          </a:p>
        </p:txBody>
      </p:sp>
      <p:pic>
        <p:nvPicPr>
          <p:cNvPr id="6" name="Picture 5">
            <a:extLst>
              <a:ext uri="{FF2B5EF4-FFF2-40B4-BE49-F238E27FC236}">
                <a16:creationId xmlns:a16="http://schemas.microsoft.com/office/drawing/2014/main" id="{7DD9F265-F469-4F5E-B061-D2C1FD893FB0}"/>
              </a:ext>
            </a:extLst>
          </p:cNvPr>
          <p:cNvPicPr>
            <a:picLocks noChangeAspect="1"/>
          </p:cNvPicPr>
          <p:nvPr/>
        </p:nvPicPr>
        <p:blipFill>
          <a:blip r:embed="rId3"/>
          <a:stretch>
            <a:fillRect/>
          </a:stretch>
        </p:blipFill>
        <p:spPr>
          <a:xfrm>
            <a:off x="4458258" y="1338611"/>
            <a:ext cx="6888480" cy="5295900"/>
          </a:xfrm>
          <a:prstGeom prst="rect">
            <a:avLst/>
          </a:prstGeom>
        </p:spPr>
      </p:pic>
    </p:spTree>
    <p:extLst>
      <p:ext uri="{BB962C8B-B14F-4D97-AF65-F5344CB8AC3E}">
        <p14:creationId xmlns:p14="http://schemas.microsoft.com/office/powerpoint/2010/main" val="1149626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lose-up of question mark on a hardwood floor against a wall">
            <a:extLst>
              <a:ext uri="{FF2B5EF4-FFF2-40B4-BE49-F238E27FC236}">
                <a16:creationId xmlns:a16="http://schemas.microsoft.com/office/drawing/2014/main" id="{A162C029-3A1E-40A2-9B5D-624B504E61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308" y="1202678"/>
            <a:ext cx="10943630" cy="5376541"/>
          </a:xfrm>
          <a:prstGeom prst="rect">
            <a:avLst/>
          </a:prstGeom>
        </p:spPr>
      </p:pic>
    </p:spTree>
    <p:extLst>
      <p:ext uri="{BB962C8B-B14F-4D97-AF65-F5344CB8AC3E}">
        <p14:creationId xmlns:p14="http://schemas.microsoft.com/office/powerpoint/2010/main" val="3753928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CEE2BA-70B8-4E50-8D49-40B85CC73EDD}"/>
              </a:ext>
            </a:extLst>
          </p:cNvPr>
          <p:cNvSpPr txBox="1"/>
          <p:nvPr/>
        </p:nvSpPr>
        <p:spPr>
          <a:xfrm>
            <a:off x="1659835" y="546652"/>
            <a:ext cx="7358105" cy="523220"/>
          </a:xfrm>
          <a:prstGeom prst="rect">
            <a:avLst/>
          </a:prstGeom>
          <a:noFill/>
        </p:spPr>
        <p:txBody>
          <a:bodyPr wrap="none" rtlCol="0">
            <a:spAutoFit/>
          </a:bodyPr>
          <a:lstStyle/>
          <a:p>
            <a:r>
              <a:rPr lang="en-US" sz="2800" b="1" dirty="0">
                <a:solidFill>
                  <a:srgbClr val="0000FF"/>
                </a:solidFill>
                <a:latin typeface="Arial" panose="020B0604020202020204" pitchFamily="34" charset="0"/>
                <a:cs typeface="Arial" panose="020B0604020202020204" pitchFamily="34" charset="0"/>
              </a:rPr>
              <a:t>Introducing your CMMC assessment team</a:t>
            </a:r>
          </a:p>
        </p:txBody>
      </p:sp>
      <p:pic>
        <p:nvPicPr>
          <p:cNvPr id="6" name="Graphic 5" descr="User">
            <a:extLst>
              <a:ext uri="{FF2B5EF4-FFF2-40B4-BE49-F238E27FC236}">
                <a16:creationId xmlns:a16="http://schemas.microsoft.com/office/drawing/2014/main" id="{C4A17761-37E5-4EA3-A43C-719A3CDB394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93820" y="2814857"/>
            <a:ext cx="914400" cy="914400"/>
          </a:xfrm>
          <a:prstGeom prst="rect">
            <a:avLst/>
          </a:prstGeom>
        </p:spPr>
      </p:pic>
      <p:pic>
        <p:nvPicPr>
          <p:cNvPr id="8" name="Graphic 7" descr="Female Profile">
            <a:extLst>
              <a:ext uri="{FF2B5EF4-FFF2-40B4-BE49-F238E27FC236}">
                <a16:creationId xmlns:a16="http://schemas.microsoft.com/office/drawing/2014/main" id="{B907AE9C-8213-4FE0-AB58-F7448FBE9F1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93820" y="1570167"/>
            <a:ext cx="914400" cy="914400"/>
          </a:xfrm>
          <a:prstGeom prst="rect">
            <a:avLst/>
          </a:prstGeom>
        </p:spPr>
      </p:pic>
      <p:pic>
        <p:nvPicPr>
          <p:cNvPr id="9" name="Graphic 8" descr="Female Profile">
            <a:extLst>
              <a:ext uri="{FF2B5EF4-FFF2-40B4-BE49-F238E27FC236}">
                <a16:creationId xmlns:a16="http://schemas.microsoft.com/office/drawing/2014/main" id="{BB2DE824-1597-435A-B554-386EE9821D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93820" y="4152258"/>
            <a:ext cx="914400" cy="914400"/>
          </a:xfrm>
          <a:prstGeom prst="rect">
            <a:avLst/>
          </a:prstGeom>
        </p:spPr>
      </p:pic>
      <p:pic>
        <p:nvPicPr>
          <p:cNvPr id="10" name="Graphic 9" descr="User">
            <a:extLst>
              <a:ext uri="{FF2B5EF4-FFF2-40B4-BE49-F238E27FC236}">
                <a16:creationId xmlns:a16="http://schemas.microsoft.com/office/drawing/2014/main" id="{E897693B-9143-42C6-BCF1-30752684ED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93820" y="5396948"/>
            <a:ext cx="914400" cy="914400"/>
          </a:xfrm>
          <a:prstGeom prst="rect">
            <a:avLst/>
          </a:prstGeom>
        </p:spPr>
      </p:pic>
      <p:sp>
        <p:nvSpPr>
          <p:cNvPr id="11" name="TextBox 10">
            <a:extLst>
              <a:ext uri="{FF2B5EF4-FFF2-40B4-BE49-F238E27FC236}">
                <a16:creationId xmlns:a16="http://schemas.microsoft.com/office/drawing/2014/main" id="{978D344F-1EAD-4E93-9631-6F2556FD1080}"/>
              </a:ext>
            </a:extLst>
          </p:cNvPr>
          <p:cNvSpPr txBox="1"/>
          <p:nvPr/>
        </p:nvSpPr>
        <p:spPr>
          <a:xfrm>
            <a:off x="2655095" y="1615698"/>
            <a:ext cx="3647152" cy="923330"/>
          </a:xfrm>
          <a:prstGeom prst="rect">
            <a:avLst/>
          </a:prstGeom>
          <a:noFill/>
        </p:spPr>
        <p:txBody>
          <a:bodyPr wrap="none" rtlCol="0">
            <a:spAutoFit/>
          </a:bodyPr>
          <a:lstStyle/>
          <a:p>
            <a:r>
              <a:rPr lang="en-US" dirty="0" err="1">
                <a:latin typeface="Arial" panose="020B0604020202020204" pitchFamily="34" charset="0"/>
                <a:cs typeface="Arial" panose="020B0604020202020204" pitchFamily="34" charset="0"/>
              </a:rPr>
              <a:t>Firstname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Lastname</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Name of company or organization</a:t>
            </a:r>
          </a:p>
          <a:p>
            <a:r>
              <a:rPr lang="en-US" dirty="0">
                <a:latin typeface="Arial" panose="020B0604020202020204" pitchFamily="34" charset="0"/>
                <a:cs typeface="Arial" panose="020B0604020202020204" pitchFamily="34" charset="0"/>
              </a:rPr>
              <a:t>Lead Assessor</a:t>
            </a:r>
          </a:p>
        </p:txBody>
      </p:sp>
      <p:sp>
        <p:nvSpPr>
          <p:cNvPr id="12" name="TextBox 11">
            <a:extLst>
              <a:ext uri="{FF2B5EF4-FFF2-40B4-BE49-F238E27FC236}">
                <a16:creationId xmlns:a16="http://schemas.microsoft.com/office/drawing/2014/main" id="{B16BD8C1-8F88-4718-BC9D-DEB1C899FA91}"/>
              </a:ext>
            </a:extLst>
          </p:cNvPr>
          <p:cNvSpPr txBox="1"/>
          <p:nvPr/>
        </p:nvSpPr>
        <p:spPr>
          <a:xfrm>
            <a:off x="2655095" y="2814857"/>
            <a:ext cx="3647152" cy="923330"/>
          </a:xfrm>
          <a:prstGeom prst="rect">
            <a:avLst/>
          </a:prstGeom>
          <a:noFill/>
        </p:spPr>
        <p:txBody>
          <a:bodyPr wrap="none" rtlCol="0">
            <a:spAutoFit/>
          </a:bodyPr>
          <a:lstStyle/>
          <a:p>
            <a:r>
              <a:rPr lang="en-US" dirty="0" err="1">
                <a:latin typeface="Arial" panose="020B0604020202020204" pitchFamily="34" charset="0"/>
                <a:cs typeface="Arial" panose="020B0604020202020204" pitchFamily="34" charset="0"/>
              </a:rPr>
              <a:t>Firstname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Lastname</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Name of company or organization</a:t>
            </a:r>
          </a:p>
          <a:p>
            <a:r>
              <a:rPr lang="en-US" dirty="0">
                <a:latin typeface="Arial" panose="020B0604020202020204" pitchFamily="34" charset="0"/>
                <a:cs typeface="Arial" panose="020B0604020202020204" pitchFamily="34" charset="0"/>
              </a:rPr>
              <a:t>Assessment Team Member</a:t>
            </a:r>
          </a:p>
        </p:txBody>
      </p:sp>
      <p:sp>
        <p:nvSpPr>
          <p:cNvPr id="13" name="TextBox 12">
            <a:extLst>
              <a:ext uri="{FF2B5EF4-FFF2-40B4-BE49-F238E27FC236}">
                <a16:creationId xmlns:a16="http://schemas.microsoft.com/office/drawing/2014/main" id="{F3A3A507-999C-498B-8CC1-A292773D060B}"/>
              </a:ext>
            </a:extLst>
          </p:cNvPr>
          <p:cNvSpPr txBox="1"/>
          <p:nvPr/>
        </p:nvSpPr>
        <p:spPr>
          <a:xfrm>
            <a:off x="2655095" y="4143328"/>
            <a:ext cx="3647152" cy="923330"/>
          </a:xfrm>
          <a:prstGeom prst="rect">
            <a:avLst/>
          </a:prstGeom>
          <a:noFill/>
        </p:spPr>
        <p:txBody>
          <a:bodyPr wrap="none" rtlCol="0">
            <a:spAutoFit/>
          </a:bodyPr>
          <a:lstStyle/>
          <a:p>
            <a:r>
              <a:rPr lang="en-US" dirty="0" err="1">
                <a:latin typeface="Arial" panose="020B0604020202020204" pitchFamily="34" charset="0"/>
                <a:cs typeface="Arial" panose="020B0604020202020204" pitchFamily="34" charset="0"/>
              </a:rPr>
              <a:t>Firstname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Lastname</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Name of company or organization</a:t>
            </a:r>
          </a:p>
          <a:p>
            <a:r>
              <a:rPr lang="en-US" dirty="0">
                <a:latin typeface="Arial" panose="020B0604020202020204" pitchFamily="34" charset="0"/>
                <a:cs typeface="Arial" panose="020B0604020202020204" pitchFamily="34" charset="0"/>
              </a:rPr>
              <a:t>Assessment Team Member</a:t>
            </a:r>
          </a:p>
        </p:txBody>
      </p:sp>
      <p:sp>
        <p:nvSpPr>
          <p:cNvPr id="14" name="TextBox 13">
            <a:extLst>
              <a:ext uri="{FF2B5EF4-FFF2-40B4-BE49-F238E27FC236}">
                <a16:creationId xmlns:a16="http://schemas.microsoft.com/office/drawing/2014/main" id="{C08605BE-DA75-452E-9FAC-EE9A0214D078}"/>
              </a:ext>
            </a:extLst>
          </p:cNvPr>
          <p:cNvSpPr txBox="1"/>
          <p:nvPr/>
        </p:nvSpPr>
        <p:spPr>
          <a:xfrm>
            <a:off x="2655095" y="5388018"/>
            <a:ext cx="3647152" cy="923330"/>
          </a:xfrm>
          <a:prstGeom prst="rect">
            <a:avLst/>
          </a:prstGeom>
          <a:noFill/>
        </p:spPr>
        <p:txBody>
          <a:bodyPr wrap="none" rtlCol="0">
            <a:spAutoFit/>
          </a:bodyPr>
          <a:lstStyle/>
          <a:p>
            <a:r>
              <a:rPr lang="en-US" dirty="0" err="1">
                <a:latin typeface="Arial" panose="020B0604020202020204" pitchFamily="34" charset="0"/>
                <a:cs typeface="Arial" panose="020B0604020202020204" pitchFamily="34" charset="0"/>
              </a:rPr>
              <a:t>Firstname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Lastname</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Name of company or organization</a:t>
            </a:r>
          </a:p>
          <a:p>
            <a:r>
              <a:rPr lang="en-US" dirty="0">
                <a:latin typeface="Arial" panose="020B0604020202020204" pitchFamily="34" charset="0"/>
                <a:cs typeface="Arial" panose="020B0604020202020204" pitchFamily="34" charset="0"/>
              </a:rPr>
              <a:t>Assessment Team Member</a:t>
            </a:r>
          </a:p>
        </p:txBody>
      </p:sp>
      <p:pic>
        <p:nvPicPr>
          <p:cNvPr id="15" name="Graphic 14" descr="Female Profile">
            <a:extLst>
              <a:ext uri="{FF2B5EF4-FFF2-40B4-BE49-F238E27FC236}">
                <a16:creationId xmlns:a16="http://schemas.microsoft.com/office/drawing/2014/main" id="{6F45514E-16BF-4E34-907F-0736535237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49782" y="1650673"/>
            <a:ext cx="914400" cy="914400"/>
          </a:xfrm>
          <a:prstGeom prst="rect">
            <a:avLst/>
          </a:prstGeom>
        </p:spPr>
      </p:pic>
      <p:sp>
        <p:nvSpPr>
          <p:cNvPr id="16" name="TextBox 15">
            <a:extLst>
              <a:ext uri="{FF2B5EF4-FFF2-40B4-BE49-F238E27FC236}">
                <a16:creationId xmlns:a16="http://schemas.microsoft.com/office/drawing/2014/main" id="{C3DA1EF8-61CD-4F47-8172-CDBB9E42452D}"/>
              </a:ext>
            </a:extLst>
          </p:cNvPr>
          <p:cNvSpPr txBox="1"/>
          <p:nvPr/>
        </p:nvSpPr>
        <p:spPr>
          <a:xfrm>
            <a:off x="8061229" y="1615698"/>
            <a:ext cx="3647152" cy="923330"/>
          </a:xfrm>
          <a:prstGeom prst="rect">
            <a:avLst/>
          </a:prstGeom>
          <a:noFill/>
        </p:spPr>
        <p:txBody>
          <a:bodyPr wrap="none" rtlCol="0">
            <a:spAutoFit/>
          </a:bodyPr>
          <a:lstStyle/>
          <a:p>
            <a:r>
              <a:rPr lang="en-US" dirty="0" err="1">
                <a:latin typeface="Arial" panose="020B0604020202020204" pitchFamily="34" charset="0"/>
                <a:cs typeface="Arial" panose="020B0604020202020204" pitchFamily="34" charset="0"/>
              </a:rPr>
              <a:t>Firstname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Lastname</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Name of company or organization</a:t>
            </a:r>
          </a:p>
          <a:p>
            <a:r>
              <a:rPr lang="en-US" dirty="0">
                <a:latin typeface="Arial" panose="020B0604020202020204" pitchFamily="34" charset="0"/>
                <a:cs typeface="Arial" panose="020B0604020202020204" pitchFamily="34" charset="0"/>
              </a:rPr>
              <a:t>Assessment Sponsor</a:t>
            </a:r>
          </a:p>
        </p:txBody>
      </p:sp>
    </p:spTree>
    <p:extLst>
      <p:ext uri="{BB962C8B-B14F-4D97-AF65-F5344CB8AC3E}">
        <p14:creationId xmlns:p14="http://schemas.microsoft.com/office/powerpoint/2010/main" val="540183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CEE2BA-70B8-4E50-8D49-40B85CC73EDD}"/>
              </a:ext>
            </a:extLst>
          </p:cNvPr>
          <p:cNvSpPr txBox="1"/>
          <p:nvPr/>
        </p:nvSpPr>
        <p:spPr>
          <a:xfrm>
            <a:off x="1447961" y="580106"/>
            <a:ext cx="3823483" cy="523220"/>
          </a:xfrm>
          <a:prstGeom prst="rect">
            <a:avLst/>
          </a:prstGeom>
          <a:noFill/>
        </p:spPr>
        <p:txBody>
          <a:bodyPr wrap="none" rtlCol="0">
            <a:spAutoFit/>
          </a:bodyPr>
          <a:lstStyle/>
          <a:p>
            <a:r>
              <a:rPr lang="en-US" sz="2800" b="1" dirty="0">
                <a:solidFill>
                  <a:srgbClr val="0000FF"/>
                </a:solidFill>
                <a:latin typeface="Arial" panose="020B0604020202020204" pitchFamily="34" charset="0"/>
                <a:cs typeface="Arial" panose="020B0604020202020204" pitchFamily="34" charset="0"/>
              </a:rPr>
              <a:t>Assessment purpose</a:t>
            </a:r>
          </a:p>
        </p:txBody>
      </p:sp>
      <p:sp>
        <p:nvSpPr>
          <p:cNvPr id="6" name="TextBox 5">
            <a:extLst>
              <a:ext uri="{FF2B5EF4-FFF2-40B4-BE49-F238E27FC236}">
                <a16:creationId xmlns:a16="http://schemas.microsoft.com/office/drawing/2014/main" id="{B7D27FBE-170B-446C-8508-01C613FDE70D}"/>
              </a:ext>
            </a:extLst>
          </p:cNvPr>
          <p:cNvSpPr txBox="1"/>
          <p:nvPr/>
        </p:nvSpPr>
        <p:spPr>
          <a:xfrm>
            <a:off x="1447961" y="1859340"/>
            <a:ext cx="9324116" cy="1701235"/>
          </a:xfrm>
          <a:prstGeom prst="rect">
            <a:avLst/>
          </a:prstGeom>
          <a:noFill/>
        </p:spPr>
        <p:txBody>
          <a:bodyPr wrap="square" rtlCol="0">
            <a:spAutoFit/>
          </a:bodyPr>
          <a:lstStyle/>
          <a:p>
            <a:pPr>
              <a:lnSpc>
                <a:spcPts val="3200"/>
              </a:lnSpc>
              <a:spcAft>
                <a:spcPts val="1200"/>
              </a:spcAft>
            </a:pPr>
            <a:r>
              <a:rPr lang="en-US" sz="2400" dirty="0">
                <a:latin typeface="Arial" panose="020B0604020202020204" pitchFamily="34" charset="0"/>
                <a:cs typeface="Arial" panose="020B0604020202020204" pitchFamily="34" charset="0"/>
              </a:rPr>
              <a:t>The purpose of a CMMC assessment is evaluate the organization’s (or organizational unit’s) cybersecurity policies, processes, and other controls against the in-scope practices of the CMMC, and to determine the organization’s CMMC maturity level.</a:t>
            </a:r>
          </a:p>
        </p:txBody>
      </p:sp>
    </p:spTree>
    <p:extLst>
      <p:ext uri="{BB962C8B-B14F-4D97-AF65-F5344CB8AC3E}">
        <p14:creationId xmlns:p14="http://schemas.microsoft.com/office/powerpoint/2010/main" val="2645136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CEE2BA-70B8-4E50-8D49-40B85CC73EDD}"/>
              </a:ext>
            </a:extLst>
          </p:cNvPr>
          <p:cNvSpPr txBox="1"/>
          <p:nvPr/>
        </p:nvSpPr>
        <p:spPr>
          <a:xfrm>
            <a:off x="1447961" y="580106"/>
            <a:ext cx="4102405" cy="523220"/>
          </a:xfrm>
          <a:prstGeom prst="rect">
            <a:avLst/>
          </a:prstGeom>
          <a:noFill/>
        </p:spPr>
        <p:txBody>
          <a:bodyPr wrap="none" rtlCol="0">
            <a:spAutoFit/>
          </a:bodyPr>
          <a:lstStyle/>
          <a:p>
            <a:r>
              <a:rPr lang="en-US" sz="2800" b="1" dirty="0">
                <a:solidFill>
                  <a:srgbClr val="0000FF"/>
                </a:solidFill>
                <a:latin typeface="Arial" panose="020B0604020202020204" pitchFamily="34" charset="0"/>
                <a:cs typeface="Arial" panose="020B0604020202020204" pitchFamily="34" charset="0"/>
              </a:rPr>
              <a:t>Assessment principles</a:t>
            </a:r>
          </a:p>
        </p:txBody>
      </p:sp>
      <p:sp>
        <p:nvSpPr>
          <p:cNvPr id="6" name="TextBox 5">
            <a:extLst>
              <a:ext uri="{FF2B5EF4-FFF2-40B4-BE49-F238E27FC236}">
                <a16:creationId xmlns:a16="http://schemas.microsoft.com/office/drawing/2014/main" id="{B7D27FBE-170B-446C-8508-01C613FDE70D}"/>
              </a:ext>
            </a:extLst>
          </p:cNvPr>
          <p:cNvSpPr txBox="1"/>
          <p:nvPr/>
        </p:nvSpPr>
        <p:spPr>
          <a:xfrm>
            <a:off x="1447961" y="1714374"/>
            <a:ext cx="9703259" cy="3293209"/>
          </a:xfrm>
          <a:prstGeom prst="rect">
            <a:avLst/>
          </a:prstGeom>
          <a:noFill/>
        </p:spPr>
        <p:txBody>
          <a:bodyPr wrap="square" rtlCol="0">
            <a:spAutoFit/>
          </a:bodyPr>
          <a:lstStyle/>
          <a:p>
            <a:pPr>
              <a:spcAft>
                <a:spcPts val="1800"/>
              </a:spcAft>
            </a:pPr>
            <a:r>
              <a:rPr lang="en-US" sz="2800" dirty="0">
                <a:latin typeface="Arial" panose="020B0604020202020204" pitchFamily="34" charset="0"/>
                <a:cs typeface="Arial" panose="020B0604020202020204" pitchFamily="34" charset="0"/>
              </a:rPr>
              <a:t>The CMMC assessment principles are:</a:t>
            </a:r>
          </a:p>
          <a:p>
            <a:pPr marL="692150" indent="-525463">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High-trust collaboration between the Assessment Team and the organization’s personnel</a:t>
            </a:r>
          </a:p>
          <a:p>
            <a:pPr marL="692150" indent="-525463">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Evidence based results</a:t>
            </a:r>
          </a:p>
          <a:p>
            <a:pPr marL="692150" indent="-525463">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Assessment team consensus on ratings (e.g. pass/fail decisions)</a:t>
            </a:r>
          </a:p>
          <a:p>
            <a:pPr marL="692150" indent="-525463">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Assessment team confidentiality secured via NDAs</a:t>
            </a:r>
          </a:p>
        </p:txBody>
      </p:sp>
    </p:spTree>
    <p:extLst>
      <p:ext uri="{BB962C8B-B14F-4D97-AF65-F5344CB8AC3E}">
        <p14:creationId xmlns:p14="http://schemas.microsoft.com/office/powerpoint/2010/main" val="2200466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CEE2BA-70B8-4E50-8D49-40B85CC73EDD}"/>
              </a:ext>
            </a:extLst>
          </p:cNvPr>
          <p:cNvSpPr txBox="1"/>
          <p:nvPr/>
        </p:nvSpPr>
        <p:spPr>
          <a:xfrm>
            <a:off x="1447961" y="580106"/>
            <a:ext cx="4164923" cy="523220"/>
          </a:xfrm>
          <a:prstGeom prst="rect">
            <a:avLst/>
          </a:prstGeom>
          <a:noFill/>
        </p:spPr>
        <p:txBody>
          <a:bodyPr wrap="none" rtlCol="0">
            <a:spAutoFit/>
          </a:bodyPr>
          <a:lstStyle/>
          <a:p>
            <a:r>
              <a:rPr lang="en-US" sz="2800" b="1" dirty="0">
                <a:solidFill>
                  <a:srgbClr val="0000FF"/>
                </a:solidFill>
                <a:latin typeface="Arial" panose="020B0604020202020204" pitchFamily="34" charset="0"/>
                <a:cs typeface="Arial" panose="020B0604020202020204" pitchFamily="34" charset="0"/>
              </a:rPr>
              <a:t>Assessment objectives</a:t>
            </a:r>
          </a:p>
        </p:txBody>
      </p:sp>
      <p:sp>
        <p:nvSpPr>
          <p:cNvPr id="6" name="TextBox 5">
            <a:extLst>
              <a:ext uri="{FF2B5EF4-FFF2-40B4-BE49-F238E27FC236}">
                <a16:creationId xmlns:a16="http://schemas.microsoft.com/office/drawing/2014/main" id="{B7D27FBE-170B-446C-8508-01C613FDE70D}"/>
              </a:ext>
            </a:extLst>
          </p:cNvPr>
          <p:cNvSpPr txBox="1"/>
          <p:nvPr/>
        </p:nvSpPr>
        <p:spPr>
          <a:xfrm>
            <a:off x="1447961" y="1658618"/>
            <a:ext cx="9324116" cy="4031873"/>
          </a:xfrm>
          <a:prstGeom prst="rect">
            <a:avLst/>
          </a:prstGeom>
          <a:noFill/>
        </p:spPr>
        <p:txBody>
          <a:bodyPr wrap="square" rtlCol="0">
            <a:spAutoFit/>
          </a:bodyPr>
          <a:lstStyle/>
          <a:p>
            <a:pPr>
              <a:spcAft>
                <a:spcPts val="1800"/>
              </a:spcAft>
            </a:pPr>
            <a:r>
              <a:rPr lang="en-US" sz="2800" dirty="0">
                <a:latin typeface="Arial" panose="020B0604020202020204" pitchFamily="34" charset="0"/>
                <a:cs typeface="Arial" panose="020B0604020202020204" pitchFamily="34" charset="0"/>
              </a:rPr>
              <a:t>The specific objectives for this CMMC assessment are:</a:t>
            </a:r>
          </a:p>
          <a:p>
            <a:pPr marL="568325"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Identify process and controls strengths and weaknesses as evaluated against CMMC practices</a:t>
            </a:r>
          </a:p>
          <a:p>
            <a:pPr marL="568325"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Identify cybersecurity risks and vulnerabilities</a:t>
            </a:r>
          </a:p>
          <a:p>
            <a:pPr marL="568325"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Identify opportunities for improvement to the organization’s cybersecurity implementation</a:t>
            </a:r>
          </a:p>
          <a:p>
            <a:pPr marL="568325"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Characterize the organization’s CMMC maturity level (target is Level n)</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9105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CEE2BA-70B8-4E50-8D49-40B85CC73EDD}"/>
              </a:ext>
            </a:extLst>
          </p:cNvPr>
          <p:cNvSpPr txBox="1"/>
          <p:nvPr/>
        </p:nvSpPr>
        <p:spPr>
          <a:xfrm>
            <a:off x="1447961" y="580106"/>
            <a:ext cx="3924472" cy="523220"/>
          </a:xfrm>
          <a:prstGeom prst="rect">
            <a:avLst/>
          </a:prstGeom>
          <a:noFill/>
        </p:spPr>
        <p:txBody>
          <a:bodyPr wrap="none" rtlCol="0">
            <a:spAutoFit/>
          </a:bodyPr>
          <a:lstStyle/>
          <a:p>
            <a:r>
              <a:rPr lang="en-US" sz="2800" b="1" dirty="0">
                <a:solidFill>
                  <a:srgbClr val="0000FF"/>
                </a:solidFill>
                <a:latin typeface="Arial" panose="020B0604020202020204" pitchFamily="34" charset="0"/>
                <a:cs typeface="Arial" panose="020B0604020202020204" pitchFamily="34" charset="0"/>
              </a:rPr>
              <a:t>Assessment life cycle</a:t>
            </a:r>
          </a:p>
        </p:txBody>
      </p:sp>
      <p:pic>
        <p:nvPicPr>
          <p:cNvPr id="5" name="Picture 4">
            <a:extLst>
              <a:ext uri="{FF2B5EF4-FFF2-40B4-BE49-F238E27FC236}">
                <a16:creationId xmlns:a16="http://schemas.microsoft.com/office/drawing/2014/main" id="{3753F3E4-1860-4189-8C52-C3E514CCDBBD}"/>
              </a:ext>
            </a:extLst>
          </p:cNvPr>
          <p:cNvPicPr>
            <a:picLocks noChangeAspect="1"/>
          </p:cNvPicPr>
          <p:nvPr/>
        </p:nvPicPr>
        <p:blipFill>
          <a:blip r:embed="rId3"/>
          <a:stretch>
            <a:fillRect/>
          </a:stretch>
        </p:blipFill>
        <p:spPr>
          <a:xfrm>
            <a:off x="486566" y="1349751"/>
            <a:ext cx="11467542" cy="5508249"/>
          </a:xfrm>
          <a:prstGeom prst="rect">
            <a:avLst/>
          </a:prstGeom>
        </p:spPr>
      </p:pic>
    </p:spTree>
    <p:extLst>
      <p:ext uri="{BB962C8B-B14F-4D97-AF65-F5344CB8AC3E}">
        <p14:creationId xmlns:p14="http://schemas.microsoft.com/office/powerpoint/2010/main" val="3748118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CEE2BA-70B8-4E50-8D49-40B85CC73EDD}"/>
              </a:ext>
            </a:extLst>
          </p:cNvPr>
          <p:cNvSpPr txBox="1"/>
          <p:nvPr/>
        </p:nvSpPr>
        <p:spPr>
          <a:xfrm>
            <a:off x="1447961" y="580106"/>
            <a:ext cx="3443571" cy="523220"/>
          </a:xfrm>
          <a:prstGeom prst="rect">
            <a:avLst/>
          </a:prstGeom>
          <a:noFill/>
        </p:spPr>
        <p:txBody>
          <a:bodyPr wrap="none" rtlCol="0">
            <a:spAutoFit/>
          </a:bodyPr>
          <a:lstStyle/>
          <a:p>
            <a:r>
              <a:rPr lang="en-US" sz="2800" b="1" dirty="0">
                <a:solidFill>
                  <a:srgbClr val="0000FF"/>
                </a:solidFill>
                <a:latin typeface="Arial" panose="020B0604020202020204" pitchFamily="34" charset="0"/>
                <a:cs typeface="Arial" panose="020B0604020202020204" pitchFamily="34" charset="0"/>
              </a:rPr>
              <a:t>Objective evidence</a:t>
            </a:r>
          </a:p>
        </p:txBody>
      </p:sp>
      <p:sp>
        <p:nvSpPr>
          <p:cNvPr id="6" name="TextBox 5">
            <a:extLst>
              <a:ext uri="{FF2B5EF4-FFF2-40B4-BE49-F238E27FC236}">
                <a16:creationId xmlns:a16="http://schemas.microsoft.com/office/drawing/2014/main" id="{B7D27FBE-170B-446C-8508-01C613FDE70D}"/>
              </a:ext>
            </a:extLst>
          </p:cNvPr>
          <p:cNvSpPr txBox="1"/>
          <p:nvPr/>
        </p:nvSpPr>
        <p:spPr>
          <a:xfrm>
            <a:off x="1447961" y="1469047"/>
            <a:ext cx="9324116" cy="3277820"/>
          </a:xfrm>
          <a:prstGeom prst="rect">
            <a:avLst/>
          </a:prstGeom>
          <a:noFill/>
        </p:spPr>
        <p:txBody>
          <a:bodyPr wrap="square" rtlCol="0">
            <a:spAutoFit/>
          </a:bodyPr>
          <a:lstStyle/>
          <a:p>
            <a:pPr>
              <a:spcAft>
                <a:spcPts val="1800"/>
              </a:spcAft>
            </a:pPr>
            <a:r>
              <a:rPr lang="en-US" dirty="0">
                <a:latin typeface="Arial" panose="020B0604020202020204" pitchFamily="34" charset="0"/>
                <a:cs typeface="Arial" panose="020B0604020202020204" pitchFamily="34" charset="0"/>
              </a:rPr>
              <a:t>There are three methods for assessing three types of objective evidence:</a:t>
            </a:r>
          </a:p>
          <a:p>
            <a:pPr marL="1939925" indent="-1482725">
              <a:spcAft>
                <a:spcPts val="1800"/>
              </a:spcAft>
            </a:pPr>
            <a:r>
              <a:rPr lang="en-US" sz="1600" b="1" dirty="0">
                <a:solidFill>
                  <a:srgbClr val="0000FF"/>
                </a:solidFill>
                <a:latin typeface="Arial" panose="020B0604020202020204" pitchFamily="34" charset="0"/>
                <a:cs typeface="Arial" panose="020B0604020202020204" pitchFamily="34" charset="0"/>
              </a:rPr>
              <a:t>Artifacts</a:t>
            </a:r>
            <a:r>
              <a:rPr lang="en-US" sz="1600" dirty="0">
                <a:latin typeface="Arial" panose="020B0604020202020204" pitchFamily="34" charset="0"/>
                <a:cs typeface="Arial" panose="020B0604020202020204" pitchFamily="34" charset="0"/>
              </a:rPr>
              <a:t>	The assessment team examines the organization’s policies, processes, procedures, work instructions, and other process assets. The team also examines the work products that are an output of performing a process or procedure.</a:t>
            </a:r>
          </a:p>
          <a:p>
            <a:pPr marL="1939925" indent="-1482725">
              <a:spcAft>
                <a:spcPts val="1800"/>
              </a:spcAft>
            </a:pPr>
            <a:r>
              <a:rPr lang="en-US" sz="1600" b="1" dirty="0">
                <a:solidFill>
                  <a:srgbClr val="0000FF"/>
                </a:solidFill>
                <a:latin typeface="Arial" panose="020B0604020202020204" pitchFamily="34" charset="0"/>
                <a:cs typeface="Arial" panose="020B0604020202020204" pitchFamily="34" charset="0"/>
              </a:rPr>
              <a:t>Affirmation	</a:t>
            </a:r>
            <a:r>
              <a:rPr lang="en-US" sz="1600" dirty="0">
                <a:latin typeface="Arial" panose="020B0604020202020204" pitchFamily="34" charset="0"/>
                <a:cs typeface="Arial" panose="020B0604020202020204" pitchFamily="34" charset="0"/>
              </a:rPr>
              <a:t>The assessment team talks to personnel about the work they perform as it relates to cybersecurity and takes notes and observations of people affirming the cybersecurity work.</a:t>
            </a:r>
          </a:p>
          <a:p>
            <a:pPr marL="1939925" indent="-1482725">
              <a:spcAft>
                <a:spcPts val="1800"/>
              </a:spcAft>
            </a:pPr>
            <a:r>
              <a:rPr lang="en-US" sz="1600" b="1" dirty="0">
                <a:solidFill>
                  <a:srgbClr val="0000FF"/>
                </a:solidFill>
                <a:latin typeface="Arial" panose="020B0604020202020204" pitchFamily="34" charset="0"/>
                <a:cs typeface="Arial" panose="020B0604020202020204" pitchFamily="34" charset="0"/>
              </a:rPr>
              <a:t>Observe/test</a:t>
            </a:r>
            <a:r>
              <a:rPr lang="en-US" sz="1600" dirty="0">
                <a:solidFill>
                  <a:srgbClr val="0000FF"/>
                </a:solidFill>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The assessment team observes demonstrations or tests of cybersecurity controls and protocols that show cybersecurity controls in action.</a:t>
            </a:r>
            <a:endParaRPr lang="en-US" sz="1600" dirty="0">
              <a:solidFill>
                <a:srgbClr val="0000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6194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CEE2BA-70B8-4E50-8D49-40B85CC73EDD}"/>
              </a:ext>
            </a:extLst>
          </p:cNvPr>
          <p:cNvSpPr txBox="1"/>
          <p:nvPr/>
        </p:nvSpPr>
        <p:spPr>
          <a:xfrm>
            <a:off x="1447961" y="580106"/>
            <a:ext cx="3964547" cy="523220"/>
          </a:xfrm>
          <a:prstGeom prst="rect">
            <a:avLst/>
          </a:prstGeom>
          <a:noFill/>
        </p:spPr>
        <p:txBody>
          <a:bodyPr wrap="none" rtlCol="0">
            <a:spAutoFit/>
          </a:bodyPr>
          <a:lstStyle/>
          <a:p>
            <a:r>
              <a:rPr lang="en-US" sz="2800" b="1" dirty="0">
                <a:solidFill>
                  <a:srgbClr val="0000FF"/>
                </a:solidFill>
                <a:latin typeface="Arial" panose="020B0604020202020204" pitchFamily="34" charset="0"/>
                <a:cs typeface="Arial" panose="020B0604020202020204" pitchFamily="34" charset="0"/>
              </a:rPr>
              <a:t>Assessment schedule</a:t>
            </a:r>
          </a:p>
        </p:txBody>
      </p:sp>
      <p:sp>
        <p:nvSpPr>
          <p:cNvPr id="2" name="Rectangle 1">
            <a:extLst>
              <a:ext uri="{FF2B5EF4-FFF2-40B4-BE49-F238E27FC236}">
                <a16:creationId xmlns:a16="http://schemas.microsoft.com/office/drawing/2014/main" id="{C613B56E-80E3-4B19-AF23-51BF63CAFF1A}"/>
              </a:ext>
            </a:extLst>
          </p:cNvPr>
          <p:cNvSpPr/>
          <p:nvPr/>
        </p:nvSpPr>
        <p:spPr>
          <a:xfrm>
            <a:off x="5974813"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
        <p:nvSpPr>
          <p:cNvPr id="3" name="Rectangle 2">
            <a:extLst>
              <a:ext uri="{FF2B5EF4-FFF2-40B4-BE49-F238E27FC236}">
                <a16:creationId xmlns:a16="http://schemas.microsoft.com/office/drawing/2014/main" id="{2ADCDEE4-8BD3-42F5-B9F9-31FB58E0F284}"/>
              </a:ext>
            </a:extLst>
          </p:cNvPr>
          <p:cNvSpPr/>
          <p:nvPr/>
        </p:nvSpPr>
        <p:spPr>
          <a:xfrm>
            <a:off x="5971607" y="3244334"/>
            <a:ext cx="248786" cy="369332"/>
          </a:xfrm>
          <a:prstGeom prst="rect">
            <a:avLst/>
          </a:prstGeom>
        </p:spPr>
        <p:txBody>
          <a:bodyPr wrap="none">
            <a:spAutoFit/>
          </a:bodyPr>
          <a:lstStyle/>
          <a:p>
            <a:r>
              <a:rPr lang="en-US" dirty="0"/>
              <a:t> </a:t>
            </a:r>
          </a:p>
        </p:txBody>
      </p:sp>
      <p:sp>
        <p:nvSpPr>
          <p:cNvPr id="6" name="TextBox 5">
            <a:extLst>
              <a:ext uri="{FF2B5EF4-FFF2-40B4-BE49-F238E27FC236}">
                <a16:creationId xmlns:a16="http://schemas.microsoft.com/office/drawing/2014/main" id="{E8EC3F04-4BEE-4946-BC65-F9200E276ABC}"/>
              </a:ext>
            </a:extLst>
          </p:cNvPr>
          <p:cNvSpPr txBox="1"/>
          <p:nvPr/>
        </p:nvSpPr>
        <p:spPr>
          <a:xfrm>
            <a:off x="3250962" y="2551836"/>
            <a:ext cx="5932449" cy="1384995"/>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Hand-out or display assessment schedule, walk through with participants, and address questions.</a:t>
            </a:r>
          </a:p>
        </p:txBody>
      </p:sp>
    </p:spTree>
    <p:extLst>
      <p:ext uri="{BB962C8B-B14F-4D97-AF65-F5344CB8AC3E}">
        <p14:creationId xmlns:p14="http://schemas.microsoft.com/office/powerpoint/2010/main" val="4170954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CEE2BA-70B8-4E50-8D49-40B85CC73EDD}"/>
              </a:ext>
            </a:extLst>
          </p:cNvPr>
          <p:cNvSpPr txBox="1"/>
          <p:nvPr/>
        </p:nvSpPr>
        <p:spPr>
          <a:xfrm>
            <a:off x="1447961" y="580106"/>
            <a:ext cx="1733744" cy="523220"/>
          </a:xfrm>
          <a:prstGeom prst="rect">
            <a:avLst/>
          </a:prstGeom>
          <a:noFill/>
        </p:spPr>
        <p:txBody>
          <a:bodyPr wrap="none" rtlCol="0">
            <a:spAutoFit/>
          </a:bodyPr>
          <a:lstStyle/>
          <a:p>
            <a:r>
              <a:rPr lang="en-US" sz="2800" b="1" dirty="0">
                <a:solidFill>
                  <a:srgbClr val="0000FF"/>
                </a:solidFill>
                <a:latin typeface="Arial" panose="020B0604020202020204" pitchFamily="34" charset="0"/>
                <a:cs typeface="Arial" panose="020B0604020202020204" pitchFamily="34" charset="0"/>
              </a:rPr>
              <a:t>Your role</a:t>
            </a:r>
          </a:p>
        </p:txBody>
      </p:sp>
      <p:sp>
        <p:nvSpPr>
          <p:cNvPr id="2" name="Rectangle 1">
            <a:extLst>
              <a:ext uri="{FF2B5EF4-FFF2-40B4-BE49-F238E27FC236}">
                <a16:creationId xmlns:a16="http://schemas.microsoft.com/office/drawing/2014/main" id="{C613B56E-80E3-4B19-AF23-51BF63CAFF1A}"/>
              </a:ext>
            </a:extLst>
          </p:cNvPr>
          <p:cNvSpPr/>
          <p:nvPr/>
        </p:nvSpPr>
        <p:spPr>
          <a:xfrm>
            <a:off x="5974813"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
        <p:nvSpPr>
          <p:cNvPr id="3" name="Rectangle 2">
            <a:extLst>
              <a:ext uri="{FF2B5EF4-FFF2-40B4-BE49-F238E27FC236}">
                <a16:creationId xmlns:a16="http://schemas.microsoft.com/office/drawing/2014/main" id="{2ADCDEE4-8BD3-42F5-B9F9-31FB58E0F284}"/>
              </a:ext>
            </a:extLst>
          </p:cNvPr>
          <p:cNvSpPr/>
          <p:nvPr/>
        </p:nvSpPr>
        <p:spPr>
          <a:xfrm>
            <a:off x="5971607" y="3244334"/>
            <a:ext cx="248786" cy="369332"/>
          </a:xfrm>
          <a:prstGeom prst="rect">
            <a:avLst/>
          </a:prstGeom>
        </p:spPr>
        <p:txBody>
          <a:bodyPr wrap="none">
            <a:spAutoFit/>
          </a:bodyPr>
          <a:lstStyle/>
          <a:p>
            <a:r>
              <a:rPr lang="en-US" dirty="0"/>
              <a:t> </a:t>
            </a:r>
          </a:p>
        </p:txBody>
      </p:sp>
      <p:sp>
        <p:nvSpPr>
          <p:cNvPr id="7" name="TextBox 6">
            <a:extLst>
              <a:ext uri="{FF2B5EF4-FFF2-40B4-BE49-F238E27FC236}">
                <a16:creationId xmlns:a16="http://schemas.microsoft.com/office/drawing/2014/main" id="{20CFE3D5-CFFB-4E3D-8C78-237615A414BB}"/>
              </a:ext>
            </a:extLst>
          </p:cNvPr>
          <p:cNvSpPr txBox="1"/>
          <p:nvPr/>
        </p:nvSpPr>
        <p:spPr>
          <a:xfrm>
            <a:off x="1170411" y="1625164"/>
            <a:ext cx="10093552" cy="4262705"/>
          </a:xfrm>
          <a:prstGeom prst="rect">
            <a:avLst/>
          </a:prstGeom>
          <a:noFill/>
        </p:spPr>
        <p:txBody>
          <a:bodyPr wrap="square" rtlCol="0">
            <a:spAutoFit/>
          </a:bodyPr>
          <a:lstStyle/>
          <a:p>
            <a:pPr marL="111125">
              <a:spcAft>
                <a:spcPts val="1800"/>
              </a:spcAft>
              <a:buClr>
                <a:srgbClr val="0000FF"/>
              </a:buClr>
              <a:buSzPct val="80000"/>
            </a:pPr>
            <a:r>
              <a:rPr lang="en-US" sz="2800" dirty="0">
                <a:latin typeface="Arial" panose="020B0604020202020204" pitchFamily="34" charset="0"/>
                <a:cs typeface="Arial" panose="020B0604020202020204" pitchFamily="34" charset="0"/>
              </a:rPr>
              <a:t>Your role in this assessment is to:</a:t>
            </a:r>
          </a:p>
          <a:p>
            <a:pPr marL="803275"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Work as collaboratively with the Assessment Team as possible</a:t>
            </a:r>
          </a:p>
          <a:p>
            <a:pPr marL="803275"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Be forthcoming and candid in interviews</a:t>
            </a:r>
          </a:p>
          <a:p>
            <a:pPr marL="803275"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Ask questions or seek clarity from the Lead Assessor if needed</a:t>
            </a:r>
          </a:p>
          <a:p>
            <a:pPr marL="803275"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If requested, attend the daily progress/status brief at the end of each day</a:t>
            </a:r>
          </a:p>
          <a:p>
            <a:pPr marL="803275" indent="-457200">
              <a:spcAft>
                <a:spcPts val="1800"/>
              </a:spcAft>
              <a:buClr>
                <a:srgbClr val="0000FF"/>
              </a:buClr>
              <a:buSzPct val="80000"/>
              <a:buFont typeface="Wingdings" panose="05000000000000000000" pitchFamily="2" charset="2"/>
              <a:buChar char="q"/>
            </a:pPr>
            <a:r>
              <a:rPr lang="en-US" sz="2400">
                <a:latin typeface="Arial" panose="020B0604020202020204" pitchFamily="34" charset="0"/>
                <a:cs typeface="Arial" panose="020B0604020202020204" pitchFamily="34" charset="0"/>
              </a:rPr>
              <a:t>Not </a:t>
            </a:r>
            <a:r>
              <a:rPr lang="en-US" sz="2400" dirty="0">
                <a:latin typeface="Arial" panose="020B0604020202020204" pitchFamily="34" charset="0"/>
                <a:cs typeface="Arial" panose="020B0604020202020204" pitchFamily="34" charset="0"/>
              </a:rPr>
              <a:t>try to resolve weaknesses or gaps during the Assessment; just make sure you understand the weaknesses.</a:t>
            </a:r>
          </a:p>
        </p:txBody>
      </p:sp>
    </p:spTree>
    <p:extLst>
      <p:ext uri="{BB962C8B-B14F-4D97-AF65-F5344CB8AC3E}">
        <p14:creationId xmlns:p14="http://schemas.microsoft.com/office/powerpoint/2010/main" val="2343292801"/>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649</TotalTime>
  <Words>592</Words>
  <Application>Microsoft Office PowerPoint</Application>
  <PresentationFormat>Widescreen</PresentationFormat>
  <Paragraphs>73</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Univers</vt:lpstr>
      <vt:lpstr>Wingdings</vt:lpstr>
      <vt:lpstr>GradientVTI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dc:creator>
  <cp:lastModifiedBy>Michael</cp:lastModifiedBy>
  <cp:revision>38</cp:revision>
  <dcterms:created xsi:type="dcterms:W3CDTF">2020-06-25T15:59:15Z</dcterms:created>
  <dcterms:modified xsi:type="dcterms:W3CDTF">2020-06-30T16:32:16Z</dcterms:modified>
</cp:coreProperties>
</file>