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33"/>
  </p:notesMasterIdLst>
  <p:sldIdLst>
    <p:sldId id="256" r:id="rId2"/>
    <p:sldId id="257" r:id="rId3"/>
    <p:sldId id="258" r:id="rId4"/>
    <p:sldId id="259" r:id="rId5"/>
    <p:sldId id="260" r:id="rId6"/>
    <p:sldId id="261" r:id="rId7"/>
    <p:sldId id="265" r:id="rId8"/>
    <p:sldId id="284" r:id="rId9"/>
    <p:sldId id="266" r:id="rId10"/>
    <p:sldId id="285" r:id="rId11"/>
    <p:sldId id="263" r:id="rId12"/>
    <p:sldId id="286" r:id="rId13"/>
    <p:sldId id="264" r:id="rId14"/>
    <p:sldId id="267" r:id="rId15"/>
    <p:sldId id="268" r:id="rId16"/>
    <p:sldId id="269" r:id="rId17"/>
    <p:sldId id="270" r:id="rId18"/>
    <p:sldId id="271" r:id="rId19"/>
    <p:sldId id="287" r:id="rId20"/>
    <p:sldId id="272" r:id="rId21"/>
    <p:sldId id="273" r:id="rId22"/>
    <p:sldId id="274" r:id="rId23"/>
    <p:sldId id="275" r:id="rId24"/>
    <p:sldId id="276" r:id="rId25"/>
    <p:sldId id="277" r:id="rId26"/>
    <p:sldId id="278" r:id="rId27"/>
    <p:sldId id="279" r:id="rId28"/>
    <p:sldId id="282" r:id="rId29"/>
    <p:sldId id="280" r:id="rId30"/>
    <p:sldId id="288" r:id="rId31"/>
    <p:sldId id="281"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p:cViewPr varScale="1">
        <p:scale>
          <a:sx n="108" d="100"/>
          <a:sy n="108" d="100"/>
        </p:scale>
        <p:origin x="736" y="192"/>
      </p:cViewPr>
      <p:guideLst/>
    </p:cSldViewPr>
  </p:slideViewPr>
  <p:notesTextViewPr>
    <p:cViewPr>
      <p:scale>
        <a:sx n="1" d="1"/>
        <a:sy n="1" d="1"/>
      </p:scale>
      <p:origin x="0" y="0"/>
    </p:cViewPr>
  </p:notesTextViewPr>
  <p:sorterViewPr>
    <p:cViewPr>
      <p:scale>
        <a:sx n="100" d="100"/>
        <a:sy n="100" d="100"/>
      </p:scale>
      <p:origin x="0" y="-744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https://isacahq-my.sharepoint.com/personal/kschaaff_isaca_org/Documents/CMMC/CMMC%20Appraisal%20Timelin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6.4399308576993913E-2"/>
          <c:y val="3.9426523297491037E-2"/>
          <c:w val="0.87774435881027235"/>
          <c:h val="0.92114695340501795"/>
        </c:manualLayout>
      </c:layout>
      <c:barChart>
        <c:barDir val="col"/>
        <c:grouping val="clustered"/>
        <c:varyColors val="0"/>
        <c:ser>
          <c:idx val="1"/>
          <c:order val="1"/>
          <c:tx>
            <c:strRef>
              <c:f>'Project Timeline'!$E$16</c:f>
              <c:strCache>
                <c:ptCount val="1"/>
                <c:pt idx="0">
                  <c:v>Position</c:v>
                </c:pt>
              </c:strCache>
            </c:strRef>
          </c:tx>
          <c:spPr>
            <a:solidFill>
              <a:schemeClr val="dk1">
                <a:tint val="55000"/>
              </a:schemeClr>
            </a:solidFill>
            <a:ln>
              <a:noFill/>
            </a:ln>
            <a:effectLst/>
          </c:spPr>
          <c:invertIfNegative val="0"/>
          <c:dLbls>
            <c:dLbl>
              <c:idx val="0"/>
              <c:layout>
                <c:manualLayout>
                  <c:x val="4.7163915818921949E-8"/>
                  <c:y val="-8.2121881209074843E-18"/>
                </c:manualLayout>
              </c:layout>
              <c:tx>
                <c:rich>
                  <a:bodyPr/>
                  <a:lstStyle/>
                  <a:p>
                    <a:fld id="{38BBA013-30A3-4E6C-A1D3-5EF6D1513EB1}" type="CELLRANGE">
                      <a:rPr lang="en-US"/>
                      <a:pPr/>
                      <a:t>[CELLRANGE]</a:t>
                    </a:fld>
                    <a:endParaRPr lang="en-US" baseline="0"/>
                  </a:p>
                  <a:p>
                    <a:fld id="{695A9D1D-15EE-425F-A650-75662AB74DA2}"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0-A53C-44D8-AA41-53771C8A0645}"/>
                </c:ext>
              </c:extLst>
            </c:dLbl>
            <c:dLbl>
              <c:idx val="1"/>
              <c:layout>
                <c:manualLayout>
                  <c:x val="4.71639158093134E-8"/>
                  <c:y val="0"/>
                </c:manualLayout>
              </c:layout>
              <c:tx>
                <c:rich>
                  <a:bodyPr/>
                  <a:lstStyle/>
                  <a:p>
                    <a:fld id="{3AEDABC0-ED0B-4B29-B966-F0824DBF65DE}" type="CELLRANGE">
                      <a:rPr lang="en-US"/>
                      <a:pPr/>
                      <a:t>[CELLRANGE]</a:t>
                    </a:fld>
                    <a:endParaRPr lang="en-US" baseline="0"/>
                  </a:p>
                  <a:p>
                    <a:fld id="{8ADBBBA2-1DBF-4F21-A72E-E068DE7E37C1}"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1-A53C-44D8-AA41-53771C8A0645}"/>
                </c:ext>
              </c:extLst>
            </c:dLbl>
            <c:dLbl>
              <c:idx val="2"/>
              <c:layout>
                <c:manualLayout>
                  <c:x val="4.71639158093134E-8"/>
                  <c:y val="0"/>
                </c:manualLayout>
              </c:layout>
              <c:tx>
                <c:rich>
                  <a:bodyPr/>
                  <a:lstStyle/>
                  <a:p>
                    <a:fld id="{89C66AAD-5390-4101-A161-865A928CC1AE}" type="CELLRANGE">
                      <a:rPr lang="en-US"/>
                      <a:pPr/>
                      <a:t>[CELLRANGE]</a:t>
                    </a:fld>
                    <a:endParaRPr lang="en-US" baseline="0"/>
                  </a:p>
                  <a:p>
                    <a:fld id="{EFC92BFA-4E62-46E3-9E76-D1EBE8419B53}"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2-A53C-44D8-AA41-53771C8A0645}"/>
                </c:ext>
              </c:extLst>
            </c:dLbl>
            <c:dLbl>
              <c:idx val="3"/>
              <c:layout>
                <c:manualLayout>
                  <c:x val="4.7163915820294599E-8"/>
                  <c:y val="-3.2848752483629937E-17"/>
                </c:manualLayout>
              </c:layout>
              <c:tx>
                <c:rich>
                  <a:bodyPr/>
                  <a:lstStyle/>
                  <a:p>
                    <a:fld id="{EF4A7E30-7AF8-4233-B90F-4C5786D1B879}" type="CELLRANGE">
                      <a:rPr lang="en-US"/>
                      <a:pPr/>
                      <a:t>[CELLRANGE]</a:t>
                    </a:fld>
                    <a:endParaRPr lang="en-US" baseline="0"/>
                  </a:p>
                  <a:p>
                    <a:fld id="{BA519C51-CDAD-4385-B9A0-6D3A04256C2F}"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A53C-44D8-AA41-53771C8A0645}"/>
                </c:ext>
              </c:extLst>
            </c:dLbl>
            <c:dLbl>
              <c:idx val="4"/>
              <c:layout>
                <c:manualLayout>
                  <c:x val="4.7163915820294599E-8"/>
                  <c:y val="1.3139500993451975E-16"/>
                </c:manualLayout>
              </c:layout>
              <c:tx>
                <c:rich>
                  <a:bodyPr/>
                  <a:lstStyle/>
                  <a:p>
                    <a:fld id="{41AC6839-2D7B-4CE5-BC64-BDE049CAC51D}" type="CELLRANGE">
                      <a:rPr lang="en-US"/>
                      <a:pPr/>
                      <a:t>[CELLRANGE]</a:t>
                    </a:fld>
                    <a:endParaRPr lang="en-US" baseline="0"/>
                  </a:p>
                  <a:p>
                    <a:fld id="{37131ACD-84F4-42EB-814F-3CBCFA9F05AF}"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4-A53C-44D8-AA41-53771C8A0645}"/>
                </c:ext>
              </c:extLst>
            </c:dLbl>
            <c:dLbl>
              <c:idx val="5"/>
              <c:layout>
                <c:manualLayout>
                  <c:x val="4.7163915820294599E-8"/>
                  <c:y val="-3.2848752483629937E-17"/>
                </c:manualLayout>
              </c:layout>
              <c:tx>
                <c:rich>
                  <a:bodyPr/>
                  <a:lstStyle/>
                  <a:p>
                    <a:fld id="{CE72315B-35BD-4F85-A731-B5509EE2FDF0}" type="CELLRANGE">
                      <a:rPr lang="en-US"/>
                      <a:pPr/>
                      <a:t>[CELLRANGE]</a:t>
                    </a:fld>
                    <a:endParaRPr lang="en-US" baseline="0"/>
                  </a:p>
                  <a:p>
                    <a:fld id="{A55CB0EC-89B2-467B-85A1-0549DB7653E7}"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5-A53C-44D8-AA41-53771C8A0645}"/>
                </c:ext>
              </c:extLst>
            </c:dLbl>
            <c:dLbl>
              <c:idx val="6"/>
              <c:layout>
                <c:manualLayout>
                  <c:x val="4.7163915820294599E-8"/>
                  <c:y val="1.3139500993451975E-16"/>
                </c:manualLayout>
              </c:layout>
              <c:tx>
                <c:rich>
                  <a:bodyPr/>
                  <a:lstStyle/>
                  <a:p>
                    <a:fld id="{F1682120-E413-489F-BBFC-DA651141CB86}" type="CELLRANGE">
                      <a:rPr lang="en-US"/>
                      <a:pPr/>
                      <a:t>[CELLRANGE]</a:t>
                    </a:fld>
                    <a:endParaRPr lang="en-US" baseline="0"/>
                  </a:p>
                  <a:p>
                    <a:fld id="{DF5C3B40-E92F-4EB1-808D-51167C502D28}"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6-A53C-44D8-AA41-53771C8A0645}"/>
                </c:ext>
              </c:extLst>
            </c:dLbl>
            <c:dLbl>
              <c:idx val="7"/>
              <c:layout>
                <c:manualLayout>
                  <c:x val="4.7163915820294599E-8"/>
                  <c:y val="-3.2848752483629937E-17"/>
                </c:manualLayout>
              </c:layout>
              <c:tx>
                <c:rich>
                  <a:bodyPr/>
                  <a:lstStyle/>
                  <a:p>
                    <a:fld id="{9100B6D6-BCD7-4526-B0FA-27C34E1F9D33}" type="CELLRANGE">
                      <a:rPr lang="en-US"/>
                      <a:pPr/>
                      <a:t>[CELLRANGE]</a:t>
                    </a:fld>
                    <a:endParaRPr lang="en-US" baseline="0"/>
                  </a:p>
                  <a:p>
                    <a:fld id="{63F6FEE7-E7B9-47A4-AD99-F858ED888535}"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7-A53C-44D8-AA41-53771C8A0645}"/>
                </c:ext>
              </c:extLst>
            </c:dLbl>
            <c:dLbl>
              <c:idx val="8"/>
              <c:layout>
                <c:manualLayout>
                  <c:x val="4.7163915820294599E-8"/>
                  <c:y val="0"/>
                </c:manualLayout>
              </c:layout>
              <c:tx>
                <c:rich>
                  <a:bodyPr/>
                  <a:lstStyle/>
                  <a:p>
                    <a:fld id="{3385B721-571E-4BBB-A385-E771BDC53DC7}" type="CELLRANGE">
                      <a:rPr lang="en-US"/>
                      <a:pPr/>
                      <a:t>[CELLRANGE]</a:t>
                    </a:fld>
                    <a:endParaRPr lang="en-US" baseline="0"/>
                  </a:p>
                  <a:p>
                    <a:fld id="{266135CB-479F-4905-A553-8B3EA861FA68}"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8-A53C-44D8-AA41-53771C8A0645}"/>
                </c:ext>
              </c:extLst>
            </c:dLbl>
            <c:dLbl>
              <c:idx val="9"/>
              <c:layout>
                <c:manualLayout>
                  <c:x val="4.7163915820294599E-8"/>
                  <c:y val="-1.6424376241814969E-17"/>
                </c:manualLayout>
              </c:layout>
              <c:tx>
                <c:rich>
                  <a:bodyPr/>
                  <a:lstStyle/>
                  <a:p>
                    <a:fld id="{70EBAD28-6B3E-4AD0-BE0D-03059317BF5A}" type="CELLRANGE">
                      <a:rPr lang="en-US"/>
                      <a:pPr/>
                      <a:t>[CELLRANGE]</a:t>
                    </a:fld>
                    <a:endParaRPr lang="en-US" baseline="0"/>
                  </a:p>
                  <a:p>
                    <a:fld id="{E2100826-A16D-4679-AF10-D241A3D148C0}"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9-A53C-44D8-AA41-53771C8A0645}"/>
                </c:ext>
              </c:extLst>
            </c:dLbl>
            <c:dLbl>
              <c:idx val="10"/>
              <c:layout>
                <c:manualLayout>
                  <c:x val="4.7163915908144244E-8"/>
                  <c:y val="1.3139500993451975E-16"/>
                </c:manualLayout>
              </c:layout>
              <c:tx>
                <c:rich>
                  <a:bodyPr/>
                  <a:lstStyle/>
                  <a:p>
                    <a:fld id="{AE0859E4-BF7E-44F5-AA70-6251FE00BDB3}" type="CELLRANGE">
                      <a:rPr lang="en-US"/>
                      <a:pPr/>
                      <a:t>[CELLRANGE]</a:t>
                    </a:fld>
                    <a:endParaRPr lang="en-US" baseline="0"/>
                  </a:p>
                  <a:p>
                    <a:fld id="{0617D681-6427-422C-86DC-EE73622515E9}"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A-A53C-44D8-AA41-53771C8A0645}"/>
                </c:ext>
              </c:extLst>
            </c:dLbl>
            <c:dLbl>
              <c:idx val="11"/>
              <c:layout>
                <c:manualLayout>
                  <c:x val="4.7163915820294599E-8"/>
                  <c:y val="-3.2848752483629937E-17"/>
                </c:manualLayout>
              </c:layout>
              <c:tx>
                <c:rich>
                  <a:bodyPr/>
                  <a:lstStyle/>
                  <a:p>
                    <a:fld id="{85C1A84E-729C-4046-8960-A8CB5BD2C35F}" type="CELLRANGE">
                      <a:rPr lang="en-US"/>
                      <a:pPr/>
                      <a:t>[CELLRANGE]</a:t>
                    </a:fld>
                    <a:endParaRPr lang="en-US" baseline="0"/>
                  </a:p>
                  <a:p>
                    <a:fld id="{0D95E02C-930F-4864-9E58-3980F3EDDDF4}"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B-A53C-44D8-AA41-53771C8A0645}"/>
                </c:ext>
              </c:extLst>
            </c:dLbl>
            <c:dLbl>
              <c:idx val="12"/>
              <c:tx>
                <c:rich>
                  <a:bodyPr/>
                  <a:lstStyle/>
                  <a:p>
                    <a:fld id="{6765A073-0BC3-43F1-944D-00DF9C4FC898}" type="CELLRANGE">
                      <a:rPr lang="en-US"/>
                      <a:pPr/>
                      <a:t>[CELLRANGE]</a:t>
                    </a:fld>
                    <a:endParaRPr lang="en-US" baseline="0"/>
                  </a:p>
                  <a:p>
                    <a:fld id="{4DCF4CA1-F86D-4829-92FB-8AD8358ACA12}" type="CATEGORYNAME">
                      <a:rPr lang="en-US"/>
                      <a:pPr/>
                      <a:t>[CATEGORY NAME]</a:t>
                    </a:fld>
                    <a:endParaRPr lang="en-US"/>
                  </a:p>
                </c:rich>
              </c:tx>
              <c:dLblPos val="outEnd"/>
              <c:showLegendKey val="0"/>
              <c:showVal val="0"/>
              <c:showCatName val="1"/>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C-A53C-44D8-AA41-53771C8A0645}"/>
                </c:ext>
              </c:extLst>
            </c:dLbl>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a:noFill/>
                  <a:ln>
                    <a:noFill/>
                  </a:ln>
                </c15:spPr>
                <c15:showDataLabelsRange val="1"/>
                <c15:showLeaderLines val="0"/>
              </c:ext>
            </c:extLst>
          </c:dLbls>
          <c:errBars>
            <c:errBarType val="minus"/>
            <c:errValType val="percentage"/>
            <c:noEndCap val="0"/>
            <c:val val="100"/>
            <c:spPr>
              <a:solidFill>
                <a:schemeClr val="tx1"/>
              </a:solidFill>
              <a:ln w="15875" cap="flat" cmpd="sng" algn="ctr">
                <a:solidFill>
                  <a:schemeClr val="bg1">
                    <a:lumMod val="50000"/>
                  </a:schemeClr>
                </a:solidFill>
                <a:prstDash val="solid"/>
                <a:round/>
              </a:ln>
              <a:effectLst/>
            </c:spPr>
          </c:errBars>
          <c:cat>
            <c:strRef>
              <c:f>'Project Timeline'!$C$17:$C$26</c:f>
              <c:strCache>
                <c:ptCount val="10"/>
                <c:pt idx="0">
                  <c:v>Contacts C3PAO to arrange for assessment</c:v>
                </c:pt>
                <c:pt idx="1">
                  <c:v>Assigns Assessor</c:v>
                </c:pt>
                <c:pt idx="2">
                  <c:v>Makes initial contact and begin planning</c:v>
                </c:pt>
                <c:pt idx="3">
                  <c:v>Provides Assessor with required information</c:v>
                </c:pt>
                <c:pt idx="4">
                  <c:v>Finalizes plan</c:v>
                </c:pt>
                <c:pt idx="5">
                  <c:v>Begins Assessment</c:v>
                </c:pt>
                <c:pt idx="6">
                  <c:v>Completes Assessment</c:v>
                </c:pt>
                <c:pt idx="7">
                  <c:v>Submits report to C3PAO</c:v>
                </c:pt>
                <c:pt idx="8">
                  <c:v>Completes review and submits to CMMC AB</c:v>
                </c:pt>
                <c:pt idx="9">
                  <c:v>Accepts assessment</c:v>
                </c:pt>
              </c:strCache>
            </c:strRef>
          </c:cat>
          <c:val>
            <c:numRef>
              <c:f>'Project Timeline'!$E$17:$E$26</c:f>
              <c:numCache>
                <c:formatCode>General</c:formatCode>
                <c:ptCount val="10"/>
                <c:pt idx="0">
                  <c:v>15</c:v>
                </c:pt>
                <c:pt idx="1">
                  <c:v>10</c:v>
                </c:pt>
                <c:pt idx="2">
                  <c:v>-10</c:v>
                </c:pt>
                <c:pt idx="3">
                  <c:v>15</c:v>
                </c:pt>
                <c:pt idx="4">
                  <c:v>15</c:v>
                </c:pt>
                <c:pt idx="5">
                  <c:v>-5</c:v>
                </c:pt>
                <c:pt idx="6">
                  <c:v>5</c:v>
                </c:pt>
                <c:pt idx="7">
                  <c:v>-10</c:v>
                </c:pt>
                <c:pt idx="8">
                  <c:v>15</c:v>
                </c:pt>
                <c:pt idx="9">
                  <c:v>-5</c:v>
                </c:pt>
              </c:numCache>
            </c:numRef>
          </c:val>
          <c:extLst>
            <c:ext xmlns:c15="http://schemas.microsoft.com/office/drawing/2012/chart" uri="{02D57815-91ED-43cb-92C2-25804820EDAC}">
              <c15:datalabelsRange>
                <c15:f>'Project Timeline'!$D$17:$D$26</c15:f>
                <c15:dlblRangeCache>
                  <c:ptCount val="10"/>
                  <c:pt idx="0">
                    <c:v>Company</c:v>
                  </c:pt>
                  <c:pt idx="1">
                    <c:v>C3PAO</c:v>
                  </c:pt>
                  <c:pt idx="2">
                    <c:v>Assessor</c:v>
                  </c:pt>
                  <c:pt idx="3">
                    <c:v>Company</c:v>
                  </c:pt>
                  <c:pt idx="4">
                    <c:v>Assessor</c:v>
                  </c:pt>
                  <c:pt idx="5">
                    <c:v>Assessor</c:v>
                  </c:pt>
                  <c:pt idx="6">
                    <c:v>Assessor</c:v>
                  </c:pt>
                  <c:pt idx="7">
                    <c:v>Assessor</c:v>
                  </c:pt>
                  <c:pt idx="8">
                    <c:v>C3PAO</c:v>
                  </c:pt>
                  <c:pt idx="9">
                    <c:v>CMMC AB</c:v>
                  </c:pt>
                </c15:dlblRangeCache>
              </c15:datalabelsRange>
            </c:ext>
            <c:ext xmlns:c16="http://schemas.microsoft.com/office/drawing/2014/chart" uri="{C3380CC4-5D6E-409C-BE32-E72D297353CC}">
              <c16:uniqueId val="{0000000D-A53C-44D8-AA41-53771C8A0645}"/>
            </c:ext>
          </c:extLst>
        </c:ser>
        <c:dLbls>
          <c:showLegendKey val="0"/>
          <c:showVal val="0"/>
          <c:showCatName val="0"/>
          <c:showSerName val="0"/>
          <c:showPercent val="0"/>
          <c:showBubbleSize val="0"/>
        </c:dLbls>
        <c:gapWidth val="150"/>
        <c:axId val="717045280"/>
        <c:axId val="717044888"/>
      </c:barChart>
      <c:lineChart>
        <c:grouping val="standard"/>
        <c:varyColors val="0"/>
        <c:ser>
          <c:idx val="0"/>
          <c:order val="0"/>
          <c:tx>
            <c:strRef>
              <c:f>'Project Timeline'!$B$16</c:f>
              <c:strCache>
                <c:ptCount val="1"/>
                <c:pt idx="0">
                  <c:v>Date</c:v>
                </c:pt>
              </c:strCache>
            </c:strRef>
          </c:tx>
          <c:spPr>
            <a:ln w="19050" cap="rnd" cmpd="sng" algn="ctr">
              <a:noFill/>
              <a:prstDash val="solid"/>
              <a:round/>
            </a:ln>
            <a:effectLst/>
          </c:spPr>
          <c:marker>
            <c:symbol val="square"/>
            <c:size val="7"/>
            <c:spPr>
              <a:solidFill>
                <a:schemeClr val="dk1">
                  <a:tint val="88500"/>
                </a:schemeClr>
              </a:solidFill>
              <a:ln w="9525" cap="flat" cmpd="sng" algn="ctr">
                <a:solidFill>
                  <a:schemeClr val="dk1">
                    <a:tint val="88500"/>
                    <a:shade val="95000"/>
                    <a:satMod val="105000"/>
                  </a:schemeClr>
                </a:solidFill>
                <a:prstDash val="solid"/>
                <a:round/>
              </a:ln>
              <a:effectLst/>
            </c:spPr>
          </c:marker>
          <c:dPt>
            <c:idx val="12"/>
            <c:bubble3D val="0"/>
            <c:extLst>
              <c:ext xmlns:c16="http://schemas.microsoft.com/office/drawing/2014/chart" uri="{C3380CC4-5D6E-409C-BE32-E72D297353CC}">
                <c16:uniqueId val="{0000000E-A53C-44D8-AA41-53771C8A0645}"/>
              </c:ext>
            </c:extLst>
          </c:dPt>
          <c:errBars>
            <c:errDir val="y"/>
            <c:errBarType val="both"/>
            <c:errValType val="percentage"/>
            <c:noEndCap val="0"/>
            <c:val val="5"/>
            <c:spPr>
              <a:solidFill>
                <a:schemeClr val="tx1"/>
              </a:solidFill>
              <a:ln w="12700" cap="flat" cmpd="sng" algn="ctr">
                <a:solidFill>
                  <a:schemeClr val="bg1">
                    <a:lumMod val="50000"/>
                  </a:schemeClr>
                </a:solidFill>
                <a:prstDash val="solid"/>
                <a:round/>
              </a:ln>
              <a:effectLst/>
            </c:spPr>
          </c:errBars>
          <c:cat>
            <c:numRef>
              <c:f>'Project Timeline'!$B$17:$B$26</c:f>
              <c:numCache>
                <c:formatCode>m/d/yyyy</c:formatCode>
                <c:ptCount val="10"/>
                <c:pt idx="0">
                  <c:v>43983</c:v>
                </c:pt>
                <c:pt idx="1">
                  <c:v>43987</c:v>
                </c:pt>
                <c:pt idx="2">
                  <c:v>43988</c:v>
                </c:pt>
                <c:pt idx="3">
                  <c:v>43995</c:v>
                </c:pt>
                <c:pt idx="4">
                  <c:v>44002</c:v>
                </c:pt>
                <c:pt idx="5">
                  <c:v>44003</c:v>
                </c:pt>
                <c:pt idx="6">
                  <c:v>44005</c:v>
                </c:pt>
                <c:pt idx="7">
                  <c:v>44012</c:v>
                </c:pt>
                <c:pt idx="8">
                  <c:v>44019</c:v>
                </c:pt>
                <c:pt idx="9">
                  <c:v>44026</c:v>
                </c:pt>
              </c:numCache>
            </c:numRef>
          </c:cat>
          <c:val>
            <c:numRef>
              <c:f>'Project Timeline'!$F$17:$F$26</c:f>
              <c:numCache>
                <c:formatCode>General</c:formatCode>
                <c:ptCount val="10"/>
                <c:pt idx="0">
                  <c:v>0</c:v>
                </c:pt>
                <c:pt idx="1">
                  <c:v>0</c:v>
                </c:pt>
                <c:pt idx="2">
                  <c:v>0</c:v>
                </c:pt>
                <c:pt idx="3">
                  <c:v>0</c:v>
                </c:pt>
                <c:pt idx="4">
                  <c:v>0</c:v>
                </c:pt>
                <c:pt idx="5">
                  <c:v>0</c:v>
                </c:pt>
                <c:pt idx="6">
                  <c:v>0</c:v>
                </c:pt>
                <c:pt idx="7">
                  <c:v>0</c:v>
                </c:pt>
                <c:pt idx="8">
                  <c:v>0</c:v>
                </c:pt>
                <c:pt idx="9">
                  <c:v>0</c:v>
                </c:pt>
              </c:numCache>
            </c:numRef>
          </c:val>
          <c:smooth val="1"/>
          <c:extLst>
            <c:ext xmlns:c16="http://schemas.microsoft.com/office/drawing/2014/chart" uri="{C3380CC4-5D6E-409C-BE32-E72D297353CC}">
              <c16:uniqueId val="{0000000F-A53C-44D8-AA41-53771C8A0645}"/>
            </c:ext>
          </c:extLst>
        </c:ser>
        <c:dLbls>
          <c:showLegendKey val="0"/>
          <c:showVal val="0"/>
          <c:showCatName val="0"/>
          <c:showSerName val="0"/>
          <c:showPercent val="0"/>
          <c:showBubbleSize val="0"/>
        </c:dLbls>
        <c:marker val="1"/>
        <c:smooth val="0"/>
        <c:axId val="717044104"/>
        <c:axId val="717044496"/>
      </c:lineChart>
      <c:dateAx>
        <c:axId val="717044104"/>
        <c:scaling>
          <c:orientation val="minMax"/>
        </c:scaling>
        <c:delete val="0"/>
        <c:axPos val="b"/>
        <c:numFmt formatCode="[$-409]d\ mmm;@" sourceLinked="0"/>
        <c:majorTickMark val="cross"/>
        <c:minorTickMark val="in"/>
        <c:tickLblPos val="nextTo"/>
        <c:spPr>
          <a:noFill/>
          <a:ln w="9525" cap="flat" cmpd="sng" algn="ctr">
            <a:solidFill>
              <a:schemeClr val="tx2"/>
            </a:solidFill>
            <a:prstDash val="solid"/>
            <a:round/>
          </a:ln>
          <a:effectLst/>
        </c:spPr>
        <c:txPr>
          <a:bodyPr rot="-6000000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crossAx val="717044496"/>
        <c:crosses val="autoZero"/>
        <c:auto val="1"/>
        <c:lblOffset val="100"/>
        <c:baseTimeUnit val="days"/>
        <c:majorUnit val="10"/>
        <c:majorTimeUnit val="days"/>
        <c:minorUnit val="1"/>
        <c:minorTimeUnit val="days"/>
      </c:dateAx>
      <c:valAx>
        <c:axId val="717044496"/>
        <c:scaling>
          <c:orientation val="minMax"/>
        </c:scaling>
        <c:delete val="1"/>
        <c:axPos val="l"/>
        <c:numFmt formatCode="General" sourceLinked="1"/>
        <c:majorTickMark val="out"/>
        <c:minorTickMark val="none"/>
        <c:tickLblPos val="nextTo"/>
        <c:crossAx val="717044104"/>
        <c:crosses val="autoZero"/>
        <c:crossBetween val="midCat"/>
      </c:valAx>
      <c:valAx>
        <c:axId val="717044888"/>
        <c:scaling>
          <c:orientation val="minMax"/>
        </c:scaling>
        <c:delete val="1"/>
        <c:axPos val="r"/>
        <c:numFmt formatCode="General" sourceLinked="1"/>
        <c:majorTickMark val="out"/>
        <c:minorTickMark val="none"/>
        <c:tickLblPos val="nextTo"/>
        <c:crossAx val="717045280"/>
        <c:crosses val="max"/>
        <c:crossBetween val="between"/>
      </c:valAx>
      <c:catAx>
        <c:axId val="717045280"/>
        <c:scaling>
          <c:orientation val="minMax"/>
        </c:scaling>
        <c:delete val="1"/>
        <c:axPos val="b"/>
        <c:numFmt formatCode="General" sourceLinked="1"/>
        <c:majorTickMark val="out"/>
        <c:minorTickMark val="none"/>
        <c:tickLblPos val="nextTo"/>
        <c:crossAx val="717044888"/>
        <c:crosses val="autoZero"/>
        <c:auto val="1"/>
        <c:lblAlgn val="ctr"/>
        <c:lblOffset val="100"/>
        <c:noMultiLvlLbl val="0"/>
      </c:catAx>
      <c:spPr>
        <a:noFill/>
        <a:ln>
          <a:noFill/>
        </a:ln>
        <a:effectLst/>
      </c:spPr>
    </c:plotArea>
    <c:plotVisOnly val="0"/>
    <c:dispBlanksAs val="gap"/>
    <c:showDLblsOverMax val="0"/>
  </c:chart>
  <c:spPr>
    <a:solidFill>
      <a:schemeClr val="accent1">
        <a:lumMod val="75000"/>
      </a:schemeClr>
    </a:solidFill>
    <a:ln w="6350" cap="flat" cmpd="sng" algn="ctr">
      <a:noFill/>
      <a:prstDash val="solid"/>
      <a:round/>
    </a:ln>
    <a:effectLst/>
  </c:spPr>
  <c:txPr>
    <a:bodyPr/>
    <a:lstStyle/>
    <a:p>
      <a:pPr>
        <a:defRPr b="1">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Note: Pre-Assessment is considered the Planning 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Recommendation: </a:t>
            </a:r>
            <a:r>
              <a:rPr lang="en-US" sz="1200" b="0" i="1" u="none" strike="noStrike" kern="1200" dirty="0">
                <a:solidFill>
                  <a:schemeClr val="tx1"/>
                </a:solidFill>
                <a:effectLst/>
                <a:latin typeface="+mn-lt"/>
                <a:ea typeface="+mn-ea"/>
                <a:cs typeface="+mn-cs"/>
              </a:rPr>
              <a:t>Pre-Assessment Readiness Check should be executed to ensure organization preparedness and minimize impacts to provisional assessment assessments.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In this scenario, </a:t>
            </a:r>
            <a:r>
              <a:rPr lang="en-US" sz="1200" b="0" i="1" u="none" strike="noStrike" kern="1200" dirty="0">
                <a:solidFill>
                  <a:schemeClr val="tx1"/>
                </a:solidFill>
                <a:effectLst/>
                <a:latin typeface="+mn-lt"/>
                <a:ea typeface="+mn-ea"/>
                <a:cs typeface="+mn-cs"/>
              </a:rPr>
              <a:t>the organization being assessed has conducted their own internal self assessment to determine readiness to process. The information is shared with the C3PAO and Assessment Lead to determine sufficiency.</a:t>
            </a:r>
          </a:p>
          <a:p>
            <a:endParaRPr lang="en-US" sz="1200" b="0" i="1" u="none" strike="noStrike" kern="1200" dirty="0">
              <a:solidFill>
                <a:schemeClr val="tx1"/>
              </a:solidFill>
              <a:effectLst/>
              <a:latin typeface="+mn-lt"/>
              <a:ea typeface="+mn-ea"/>
              <a:cs typeface="+mn-cs"/>
            </a:endParaRPr>
          </a:p>
          <a:p>
            <a:r>
              <a:rPr lang="en-US" dirty="0"/>
              <a:t>‘</a:t>
            </a:r>
            <a:r>
              <a:rPr lang="en-US" b="1" i="1" dirty="0"/>
              <a:t>Conduct Intake and Review</a:t>
            </a:r>
            <a:r>
              <a:rPr lang="en-US" dirty="0"/>
              <a:t>’ confirms acceptance of CMMC Assessment request, in order to facilitate scoping and assignment of Assessment Lead.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Provide Planning Inputs </a:t>
            </a:r>
            <a:r>
              <a:rPr lang="en-US" b="0" i="1" dirty="0"/>
              <a:t>may include</a:t>
            </a:r>
            <a:r>
              <a:rPr lang="en-US" i="1" dirty="0"/>
              <a:t> past audit reports, current organization chart, list of key personnel, etc. As reciprocity has not yet been determined, the prior audit reports will be used to help establish scope, context and suitability. </a:t>
            </a:r>
            <a:endParaRPr lang="en-US" dirty="0"/>
          </a:p>
          <a:p>
            <a:endParaRPr lang="en-US" dirty="0"/>
          </a:p>
          <a:p>
            <a:r>
              <a:rPr lang="en-US" b="1" i="1" dirty="0"/>
              <a:t>Conduct Assessment Pre-call </a:t>
            </a:r>
            <a:r>
              <a:rPr lang="en-US" b="0" i="1" dirty="0"/>
              <a:t>is intended to serve as the mechanism by which the C3PAO, Organization and Assessment Lead confirm a shared understanding of the CMMC assessment objectives, scope and tasking. It is conducted with the organization sponsor, C3PAO and assigned Assessment Lead. Conduct Introductory Meeting is comprised of the following activities: confirmation of scope, restrictions, and boundaries; review/confirmation of assessment inputs; identification of key personnel including assignment of CMMC onsite POC and Sponsor. </a:t>
            </a:r>
          </a:p>
          <a:p>
            <a:endParaRPr lang="en-US" b="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assessment pre-call is the initial planning call with the organization. </a:t>
            </a:r>
            <a:r>
              <a:rPr lang="en-US" dirty="0"/>
              <a:t>Assessment team members as well as stakeholders from the organization should attend the call.</a:t>
            </a:r>
          </a:p>
          <a:p>
            <a:endParaRPr lang="en-US" b="0" dirty="0"/>
          </a:p>
          <a:p>
            <a:r>
              <a:rPr lang="en-US" b="0" dirty="0"/>
              <a:t>The purpose of the call is to </a:t>
            </a:r>
          </a:p>
          <a:p>
            <a:pPr marL="171450" indent="-171450">
              <a:buFont typeface="Arial" panose="020B0604020202020204" pitchFamily="34" charset="0"/>
              <a:buChar char="•"/>
            </a:pPr>
            <a:r>
              <a:rPr lang="en-US" b="0" dirty="0"/>
              <a:t>Set expectations</a:t>
            </a:r>
          </a:p>
          <a:p>
            <a:pPr marL="171450" indent="-171450">
              <a:buFont typeface="Arial" panose="020B0604020202020204" pitchFamily="34" charset="0"/>
              <a:buChar char="•"/>
            </a:pPr>
            <a:r>
              <a:rPr lang="en-US" b="0" dirty="0"/>
              <a:t>Review the assessment process</a:t>
            </a:r>
          </a:p>
          <a:p>
            <a:pPr marL="171450" indent="-171450">
              <a:buFont typeface="Arial" panose="020B0604020202020204" pitchFamily="34" charset="0"/>
              <a:buChar char="•"/>
            </a:pPr>
            <a:r>
              <a:rPr lang="en-US" b="0" dirty="0"/>
              <a:t>Review and determine the logistics</a:t>
            </a:r>
          </a:p>
          <a:p>
            <a:pPr marL="171450" indent="-171450">
              <a:buFont typeface="Arial" panose="020B0604020202020204" pitchFamily="34" charset="0"/>
              <a:buChar char="•"/>
            </a:pPr>
            <a:r>
              <a:rPr lang="en-US" b="0" dirty="0"/>
              <a:t>Confirm organizational scope</a:t>
            </a:r>
          </a:p>
          <a:p>
            <a:pPr marL="171450" indent="-171450">
              <a:buFont typeface="Arial" panose="020B0604020202020204" pitchFamily="34" charset="0"/>
              <a:buChar char="•"/>
            </a:pPr>
            <a:r>
              <a:rPr lang="en-US" b="0" dirty="0"/>
              <a:t>Discuss the documents and evidence that needs to be provided. For Level 1</a:t>
            </a:r>
          </a:p>
          <a:p>
            <a:pPr marL="171450" indent="-171450">
              <a:buFont typeface="Arial" panose="020B0604020202020204" pitchFamily="34" charset="0"/>
              <a:buChar char="•"/>
            </a:pPr>
            <a:endParaRPr lang="en-US" b="0" dirty="0"/>
          </a:p>
          <a:p>
            <a:endParaRPr lang="en-US" b="0" i="1" dirty="0"/>
          </a:p>
          <a:p>
            <a:endParaRPr lang="en-US" b="0" i="1" dirty="0"/>
          </a:p>
          <a:p>
            <a:r>
              <a:rPr lang="en-US" b="0" i="1" dirty="0"/>
              <a:t>For Provisional Assessments, recommend 10 business days from C3PAO selection and final go/no decision. </a:t>
            </a:r>
            <a:endParaRPr lang="en-US" b="1" i="1" dirty="0"/>
          </a:p>
          <a:p>
            <a:endParaRPr lang="en-US" dirty="0"/>
          </a:p>
          <a:p>
            <a:endParaRPr lang="en-US" i="1" dirty="0"/>
          </a:p>
          <a:p>
            <a:endParaRPr lang="en-US" i="1" dirty="0"/>
          </a:p>
        </p:txBody>
      </p:sp>
      <p:sp>
        <p:nvSpPr>
          <p:cNvPr id="4" name="Slide Number Placeholder 3"/>
          <p:cNvSpPr>
            <a:spLocks noGrp="1"/>
          </p:cNvSpPr>
          <p:nvPr>
            <p:ph type="sldNum" sz="quarter" idx="5"/>
          </p:nvPr>
        </p:nvSpPr>
        <p:spPr/>
        <p:txBody>
          <a:bodyPr/>
          <a:lstStyle/>
          <a:p>
            <a:fld id="{23AF53D2-441E-48F8-97FC-2F07372221BD}" type="slidenum">
              <a:rPr lang="en-US" smtClean="0"/>
              <a:t>10</a:t>
            </a:fld>
            <a:endParaRPr lang="en-US"/>
          </a:p>
        </p:txBody>
      </p:sp>
    </p:spTree>
    <p:extLst>
      <p:ext uri="{BB962C8B-B14F-4D97-AF65-F5344CB8AC3E}">
        <p14:creationId xmlns:p14="http://schemas.microsoft.com/office/powerpoint/2010/main" val="3481546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AF53D2-441E-48F8-97FC-2F07372221BD}" type="slidenum">
              <a:rPr lang="en-US" smtClean="0"/>
              <a:t>12</a:t>
            </a:fld>
            <a:endParaRPr lang="en-US"/>
          </a:p>
        </p:txBody>
      </p:sp>
    </p:spTree>
    <p:extLst>
      <p:ext uri="{BB962C8B-B14F-4D97-AF65-F5344CB8AC3E}">
        <p14:creationId xmlns:p14="http://schemas.microsoft.com/office/powerpoint/2010/main" val="669732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endParaRPr/>
          </a:p>
          <a:p>
            <a:pPr marL="0" lvl="0" indent="0" algn="l" rtl="0">
              <a:spcBef>
                <a:spcPts val="0"/>
              </a:spcBef>
              <a:spcAft>
                <a:spcPts val="0"/>
              </a:spcAft>
              <a:buNone/>
            </a:pPr>
            <a:r>
              <a:rPr lang="en-US"/>
              <a:t>Additional items to consider include Span of sponsorship. The OSC point-of-contact should ideally have authority to direct the assessment effort across the entire OSCal scope of the CMMC assessment. In the event that they do not have authority over the entire OSCal scope they should coordinate with others who have responsibilities over those areas to ensure the availability of resources and the willingness to participate. </a:t>
            </a:r>
            <a:endParaRPr/>
          </a:p>
        </p:txBody>
      </p:sp>
      <p:sp>
        <p:nvSpPr>
          <p:cNvPr id="153" name="Google Shape;15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endParaRPr/>
          </a:p>
          <a:p>
            <a:pPr marL="0" lvl="0" indent="0" algn="l" rtl="0">
              <a:spcBef>
                <a:spcPts val="0"/>
              </a:spcBef>
              <a:spcAft>
                <a:spcPts val="0"/>
              </a:spcAft>
              <a:buNone/>
            </a:pPr>
            <a:r>
              <a:rPr lang="en-US"/>
              <a:t>Additional items to consider include Span of sponsorship. The OSC point-of-contact should ideally have authority to direct the assessment effort across the entire OSCal scope of the CMMC assessment. In the event that they do not have authority over the entire OSCal scope they should coordinate with others who have responsibilities over those areas to ensure the availability of resources and the willingness to participate. </a:t>
            </a:r>
            <a:endParaRPr/>
          </a:p>
        </p:txBody>
      </p:sp>
      <p:sp>
        <p:nvSpPr>
          <p:cNvPr id="180" name="Google Shape;18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Instructor Notes</a:t>
            </a:r>
            <a:endParaRPr/>
          </a:p>
          <a:p>
            <a:pPr marL="0" lvl="0" indent="0" algn="l" rtl="0">
              <a:spcBef>
                <a:spcPts val="0"/>
              </a:spcBef>
              <a:spcAft>
                <a:spcPts val="0"/>
              </a:spcAft>
              <a:buNone/>
            </a:pPr>
            <a:r>
              <a:rPr lang="en-US" b="0"/>
              <a:t>The Assessment Lead is responsible for the following: </a:t>
            </a:r>
            <a:endParaRPr/>
          </a:p>
          <a:p>
            <a:pPr marL="171450" marR="0" lvl="0" indent="-171450" algn="l" rtl="0">
              <a:lnSpc>
                <a:spcPct val="100000"/>
              </a:lnSpc>
              <a:spcBef>
                <a:spcPts val="0"/>
              </a:spcBef>
              <a:spcAft>
                <a:spcPts val="0"/>
              </a:spcAft>
              <a:buClr>
                <a:schemeClr val="dk1"/>
              </a:buClr>
              <a:buSzPts val="1200"/>
              <a:buFont typeface="Arial"/>
              <a:buChar char="•"/>
            </a:pPr>
            <a:r>
              <a:rPr lang="en-US"/>
              <a:t>Serve as the primary interface with the customer for assessment scope definition, other issues</a:t>
            </a:r>
            <a:endParaRPr/>
          </a:p>
          <a:p>
            <a:pPr marL="171450" lvl="0" indent="-171450" algn="l" rtl="0">
              <a:spcBef>
                <a:spcPts val="0"/>
              </a:spcBef>
              <a:spcAft>
                <a:spcPts val="0"/>
              </a:spcAft>
              <a:buClr>
                <a:schemeClr val="dk1"/>
              </a:buClr>
              <a:buSzPts val="1200"/>
              <a:buFont typeface="Arial"/>
              <a:buChar char="•"/>
            </a:pPr>
            <a:r>
              <a:rPr lang="en-US"/>
              <a:t>Develop trust within the team and with the customer POC and Sponsor.</a:t>
            </a:r>
            <a:endParaRPr/>
          </a:p>
          <a:p>
            <a:pPr marL="171450" lvl="0" indent="-171450" algn="l" rtl="0">
              <a:spcBef>
                <a:spcPts val="0"/>
              </a:spcBef>
              <a:spcAft>
                <a:spcPts val="0"/>
              </a:spcAft>
              <a:buClr>
                <a:schemeClr val="dk1"/>
              </a:buClr>
              <a:buSzPts val="1200"/>
              <a:buFont typeface="Arial"/>
              <a:buChar char="•"/>
            </a:pPr>
            <a:r>
              <a:rPr lang="en-US"/>
              <a:t>Manage group dynamics</a:t>
            </a:r>
            <a:endParaRPr/>
          </a:p>
          <a:p>
            <a:pPr marL="171450" lvl="0" indent="-171450" algn="l" rtl="0">
              <a:spcBef>
                <a:spcPts val="0"/>
              </a:spcBef>
              <a:spcAft>
                <a:spcPts val="0"/>
              </a:spcAft>
              <a:buClr>
                <a:schemeClr val="dk1"/>
              </a:buClr>
              <a:buSzPts val="1200"/>
              <a:buFont typeface="Arial"/>
              <a:buChar char="•"/>
            </a:pPr>
            <a:r>
              <a:rPr lang="en-US"/>
              <a:t>Support the team in handling problems</a:t>
            </a:r>
            <a:endParaRPr/>
          </a:p>
          <a:p>
            <a:pPr marL="171450" lvl="0" indent="-171450" algn="l" rtl="0">
              <a:spcBef>
                <a:spcPts val="0"/>
              </a:spcBef>
              <a:spcAft>
                <a:spcPts val="0"/>
              </a:spcAft>
              <a:buClr>
                <a:schemeClr val="dk1"/>
              </a:buClr>
              <a:buSzPts val="1200"/>
              <a:buFont typeface="Arial"/>
              <a:buChar char="•"/>
            </a:pPr>
            <a:r>
              <a:rPr lang="en-US"/>
              <a:t>Assign roles, responsibilities, tasks</a:t>
            </a:r>
            <a:endParaRPr/>
          </a:p>
          <a:p>
            <a:pPr marL="171450" lvl="0" indent="-171450" algn="l" rtl="0">
              <a:spcBef>
                <a:spcPts val="0"/>
              </a:spcBef>
              <a:spcAft>
                <a:spcPts val="0"/>
              </a:spcAft>
              <a:buClr>
                <a:schemeClr val="dk1"/>
              </a:buClr>
              <a:buSzPts val="1200"/>
              <a:buFont typeface="Arial"/>
              <a:buChar char="•"/>
            </a:pPr>
            <a:r>
              <a:rPr lang="en-US"/>
              <a:t>Plan, schedule, estimate resources</a:t>
            </a:r>
            <a:endParaRPr/>
          </a:p>
          <a:p>
            <a:pPr marL="171450" lvl="0" indent="-171450" algn="l" rtl="0">
              <a:spcBef>
                <a:spcPts val="0"/>
              </a:spcBef>
              <a:spcAft>
                <a:spcPts val="0"/>
              </a:spcAft>
              <a:buClr>
                <a:schemeClr val="dk1"/>
              </a:buClr>
              <a:buSzPts val="1200"/>
              <a:buFont typeface="Arial"/>
              <a:buChar char="•"/>
            </a:pPr>
            <a:r>
              <a:rPr lang="en-US"/>
              <a:t>Explain confidentiality requirements</a:t>
            </a:r>
            <a:endParaRPr/>
          </a:p>
          <a:p>
            <a:pPr marL="171450" lvl="0" indent="-171450" algn="l" rtl="0">
              <a:spcBef>
                <a:spcPts val="0"/>
              </a:spcBef>
              <a:spcAft>
                <a:spcPts val="0"/>
              </a:spcAft>
              <a:buClr>
                <a:schemeClr val="dk1"/>
              </a:buClr>
              <a:buSzPts val="1200"/>
              <a:buFont typeface="Arial"/>
              <a:buChar char="•"/>
            </a:pPr>
            <a:r>
              <a:rPr lang="en-US"/>
              <a:t>Assist in establishing ground rules</a:t>
            </a:r>
            <a:endParaRPr/>
          </a:p>
          <a:p>
            <a:pPr marL="171450" lvl="0" indent="-171450" algn="l" rtl="0">
              <a:spcBef>
                <a:spcPts val="0"/>
              </a:spcBef>
              <a:spcAft>
                <a:spcPts val="0"/>
              </a:spcAft>
              <a:buClr>
                <a:schemeClr val="dk1"/>
              </a:buClr>
              <a:buSzPts val="1200"/>
              <a:buFont typeface="Arial"/>
              <a:buChar char="•"/>
            </a:pPr>
            <a:r>
              <a:rPr lang="en-US"/>
              <a:t>Provide team focus and be prepared to rearrange, augment, and reformulate the assignments for team members.</a:t>
            </a:r>
            <a:endParaRPr/>
          </a:p>
          <a:p>
            <a:pPr marL="0" lvl="0" indent="0" algn="l" rtl="0">
              <a:spcBef>
                <a:spcPts val="0"/>
              </a:spcBef>
              <a:spcAft>
                <a:spcPts val="0"/>
              </a:spcAft>
              <a:buNone/>
            </a:pPr>
            <a:endParaRPr/>
          </a:p>
        </p:txBody>
      </p:sp>
      <p:sp>
        <p:nvSpPr>
          <p:cNvPr id="187" name="Google Shape;18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US" sz="1300" b="1" i="0" u="none" strike="noStrike" cap="none">
                <a:solidFill>
                  <a:srgbClr val="000000"/>
                </a:solidFill>
                <a:latin typeface="Calibri"/>
                <a:ea typeface="Calibri"/>
                <a:cs typeface="Calibri"/>
                <a:sym typeface="Calibri"/>
              </a:rPr>
              <a:t>16</a:t>
            </a:fld>
            <a:endParaRPr sz="13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The team members will be from the C3PAO OSC and will round out the team by providing expertise in specific domains.  The Assessment Lead will insure that someone on the team has expertise in all of the domains being assessed.</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US"/>
              <a:t>The main task of team members is to assess the practices in the assigned domains.  During the assessment, please remember that assessors </a:t>
            </a:r>
            <a:r>
              <a:rPr lang="en-US" sz="1200"/>
              <a:t>should not make any recommendations or constructive changes to the OSC in terms of how they should be meeting the criteria for the practices.  Their role is to determine if the OSC has satisfied the practice.</a:t>
            </a:r>
            <a:endParaRPr/>
          </a:p>
          <a:p>
            <a:pPr marL="0" marR="0" lvl="0" indent="0" algn="l" rtl="0">
              <a:lnSpc>
                <a:spcPct val="100000"/>
              </a:lnSpc>
              <a:spcBef>
                <a:spcPts val="0"/>
              </a:spcBef>
              <a:spcAft>
                <a:spcPts val="0"/>
              </a:spcAft>
              <a:buClr>
                <a:schemeClr val="dk1"/>
              </a:buClr>
              <a:buSzPts val="1200"/>
              <a:buFont typeface="Calibri"/>
              <a:buNone/>
            </a:pPr>
            <a:endParaRPr sz="1200"/>
          </a:p>
          <a:p>
            <a:pPr marL="0" lvl="0" indent="0" algn="l" rtl="0">
              <a:spcBef>
                <a:spcPts val="0"/>
              </a:spcBef>
              <a:spcAft>
                <a:spcPts val="0"/>
              </a:spcAft>
              <a:buNone/>
            </a:pPr>
            <a:endParaRPr/>
          </a:p>
        </p:txBody>
      </p:sp>
      <p:sp>
        <p:nvSpPr>
          <p:cNvPr id="196" name="Google Shape;19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US" sz="1300" b="1" i="0" u="none" strike="noStrike" cap="none">
                <a:solidFill>
                  <a:srgbClr val="000000"/>
                </a:solidFill>
                <a:latin typeface="Calibri"/>
                <a:ea typeface="Calibri"/>
                <a:cs typeface="Calibri"/>
                <a:sym typeface="Calibri"/>
              </a:rPr>
              <a:t>17</a:t>
            </a:fld>
            <a:endParaRPr sz="13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The POC is the main coordinator for the OSC. </a:t>
            </a:r>
            <a:endParaRPr/>
          </a:p>
          <a:p>
            <a:pPr marL="0" lvl="0" indent="0" algn="l" rtl="0">
              <a:spcBef>
                <a:spcPts val="0"/>
              </a:spcBef>
              <a:spcAft>
                <a:spcPts val="0"/>
              </a:spcAft>
              <a:buNone/>
            </a:pPr>
            <a:endParaRPr/>
          </a:p>
          <a:p>
            <a:pPr marL="0" lvl="0" indent="0" algn="l" rtl="0">
              <a:spcBef>
                <a:spcPts val="0"/>
              </a:spcBef>
              <a:spcAft>
                <a:spcPts val="0"/>
              </a:spcAft>
              <a:buNone/>
            </a:pPr>
            <a:r>
              <a:rPr lang="en-US"/>
              <a:t>Review the points on the slide.</a:t>
            </a:r>
            <a:endParaRPr/>
          </a:p>
          <a:p>
            <a:pPr marL="0" lvl="0" indent="0" algn="l" rtl="0">
              <a:spcBef>
                <a:spcPts val="0"/>
              </a:spcBef>
              <a:spcAft>
                <a:spcPts val="0"/>
              </a:spcAft>
              <a:buNone/>
            </a:pPr>
            <a:endParaRPr/>
          </a:p>
          <a:p>
            <a:pPr marL="0" lvl="0" indent="0" algn="l" rtl="0">
              <a:spcBef>
                <a:spcPts val="0"/>
              </a:spcBef>
              <a:spcAft>
                <a:spcPts val="0"/>
              </a:spcAft>
              <a:buNone/>
            </a:pPr>
            <a:r>
              <a:rPr lang="en-US"/>
              <a:t>Mention that if the POC is different than the sponsor, the POC should make sure that both the sponsor and CISO are aware of the assessment and can attend the opening Kick-Off meeting (the first activity when the team is on-site) and the final Out-Brief meeting (the meeting that summarizes the on-site activities and findings). </a:t>
            </a:r>
            <a:endParaRPr/>
          </a:p>
        </p:txBody>
      </p:sp>
      <p:sp>
        <p:nvSpPr>
          <p:cNvPr id="205" name="Google Shape;20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US" sz="1300" b="1" i="0" u="none" strike="noStrike" cap="none">
                <a:solidFill>
                  <a:srgbClr val="000000"/>
                </a:solidFill>
                <a:latin typeface="Calibri"/>
                <a:ea typeface="Calibri"/>
                <a:cs typeface="Calibri"/>
                <a:sym typeface="Calibri"/>
              </a:rPr>
              <a:t>18</a:t>
            </a:fld>
            <a:endParaRPr sz="13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In this scenario</a:t>
            </a:r>
            <a:r>
              <a:rPr lang="en-US" b="1" i="0" dirty="0"/>
              <a:t>, </a:t>
            </a:r>
            <a:r>
              <a:rPr lang="en-US" b="0" i="1" dirty="0"/>
              <a:t>a ‘standard’ assessment flow is presumed, with limited extenuating circumstances or conditions. This is an iterative process moderated by the Assessment Lead and supported by the Organization (in terms of providing evidence/clarification of evidence) and the Assessment Team (in terms of validating sufficiency of evidence through consensus). </a:t>
            </a:r>
            <a:endParaRPr lang="en-US" b="1" i="0" dirty="0"/>
          </a:p>
          <a:p>
            <a:endParaRPr lang="en-US" b="1" i="0" dirty="0"/>
          </a:p>
          <a:p>
            <a:r>
              <a:rPr lang="en-US" b="0" i="1" dirty="0"/>
              <a:t>The </a:t>
            </a:r>
            <a:r>
              <a:rPr lang="en-US" b="1" i="1" dirty="0"/>
              <a:t>Opening Brief </a:t>
            </a:r>
            <a:r>
              <a:rPr lang="en-US" i="1" dirty="0"/>
              <a:t>is comprised of: </a:t>
            </a:r>
          </a:p>
          <a:p>
            <a:endParaRPr lang="en-US" i="1" dirty="0"/>
          </a:p>
          <a:p>
            <a:r>
              <a:rPr lang="en-US" sz="1200" i="0" dirty="0">
                <a:solidFill>
                  <a:schemeClr val="bg1"/>
                </a:solidFill>
              </a:rPr>
              <a:t>Assessment overview</a:t>
            </a:r>
          </a:p>
          <a:p>
            <a:r>
              <a:rPr lang="en-US" sz="1200" i="0" dirty="0">
                <a:solidFill>
                  <a:schemeClr val="bg1"/>
                </a:solidFill>
              </a:rPr>
              <a:t>Data collection and reporting</a:t>
            </a:r>
          </a:p>
          <a:p>
            <a:r>
              <a:rPr lang="en-US" sz="1200" i="0" dirty="0">
                <a:solidFill>
                  <a:schemeClr val="bg1"/>
                </a:solidFill>
              </a:rPr>
              <a:t>Assessment team member introductions</a:t>
            </a:r>
          </a:p>
          <a:p>
            <a:r>
              <a:rPr lang="en-US" sz="1200" i="0" dirty="0">
                <a:solidFill>
                  <a:schemeClr val="bg1"/>
                </a:solidFill>
              </a:rPr>
              <a:t>Schedule</a:t>
            </a:r>
          </a:p>
          <a:p>
            <a:endParaRPr lang="en-US" sz="1200" i="0" dirty="0">
              <a:solidFill>
                <a:schemeClr val="bg1"/>
              </a:solidFill>
            </a:endParaRPr>
          </a:p>
          <a:p>
            <a:r>
              <a:rPr lang="en-US" sz="1200" b="1" i="1" dirty="0">
                <a:solidFill>
                  <a:schemeClr val="bg1"/>
                </a:solidFill>
              </a:rPr>
              <a:t>Contextual Information </a:t>
            </a:r>
            <a:r>
              <a:rPr lang="en-US" sz="1200" b="0" i="1" dirty="0">
                <a:solidFill>
                  <a:schemeClr val="bg1"/>
                </a:solidFill>
              </a:rPr>
              <a:t>provided by the organization may include: </a:t>
            </a:r>
          </a:p>
          <a:p>
            <a:endParaRPr lang="en-US" sz="1200" b="0" i="1" dirty="0">
              <a:solidFill>
                <a:schemeClr val="bg1"/>
              </a:solidFill>
            </a:endParaRPr>
          </a:p>
          <a:p>
            <a:r>
              <a:rPr lang="en-US" dirty="0">
                <a:solidFill>
                  <a:schemeClr val="bg1"/>
                </a:solidFill>
              </a:rPr>
              <a:t>Organization Overview</a:t>
            </a:r>
          </a:p>
          <a:p>
            <a:pPr lvl="1"/>
            <a:r>
              <a:rPr lang="en-US" dirty="0">
                <a:solidFill>
                  <a:schemeClr val="bg1"/>
                </a:solidFill>
              </a:rPr>
              <a:t>Org Chart</a:t>
            </a:r>
          </a:p>
          <a:p>
            <a:pPr lvl="1"/>
            <a:r>
              <a:rPr lang="en-US" dirty="0">
                <a:solidFill>
                  <a:schemeClr val="bg1"/>
                </a:solidFill>
              </a:rPr>
              <a:t>Mission</a:t>
            </a:r>
          </a:p>
          <a:p>
            <a:r>
              <a:rPr lang="en-US" sz="2000" dirty="0">
                <a:solidFill>
                  <a:schemeClr val="bg1"/>
                </a:solidFill>
              </a:rPr>
              <a:t>Network enterprise overview</a:t>
            </a:r>
          </a:p>
          <a:p>
            <a:r>
              <a:rPr lang="en-US" sz="1800" dirty="0">
                <a:solidFill>
                  <a:schemeClr val="bg1"/>
                </a:solidFill>
              </a:rPr>
              <a:t>Target CMMC Level</a:t>
            </a:r>
          </a:p>
          <a:p>
            <a:pPr marL="400050" lvl="1">
              <a:buFont typeface="Arial" panose="020B0604020202020204" pitchFamily="34" charset="0"/>
              <a:buChar char="–"/>
            </a:pPr>
            <a:r>
              <a:rPr lang="en-US" sz="1800" dirty="0">
                <a:solidFill>
                  <a:schemeClr val="bg1"/>
                </a:solidFill>
              </a:rPr>
              <a:t>CMMC assessment preparation </a:t>
            </a:r>
          </a:p>
          <a:p>
            <a:pPr marL="400050" lvl="1">
              <a:buFont typeface="Arial" panose="020B0604020202020204" pitchFamily="34" charset="0"/>
              <a:buChar char="–"/>
            </a:pPr>
            <a:endParaRPr lang="en-US" sz="18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chemeClr val="bg1"/>
                </a:solidFill>
              </a:rPr>
              <a:t>Internal Team Review is intended to serve as </a:t>
            </a:r>
            <a:r>
              <a:rPr lang="en-US" sz="1800" dirty="0"/>
              <a:t>a daily review of nonconformances, practice questions, outstanding items, etc. This activity is similar to the CMMI practice characterization activity, whereby a determination of sufficiency is rendered by the Assessment Lead and Assessment Team (consensus).</a:t>
            </a:r>
          </a:p>
          <a:p>
            <a:pPr marL="0" lvl="0" indent="0">
              <a:buFont typeface="Arial" panose="020B0604020202020204" pitchFamily="34" charset="0"/>
              <a:buNone/>
            </a:pPr>
            <a:endParaRPr lang="en-US" sz="1800" dirty="0">
              <a:solidFill>
                <a:schemeClr val="bg1"/>
              </a:solidFill>
            </a:endParaRPr>
          </a:p>
          <a:p>
            <a:endParaRPr lang="en-US" sz="1200" b="1" i="1" dirty="0">
              <a:solidFill>
                <a:schemeClr val="bg1"/>
              </a:solidFill>
            </a:endParaRPr>
          </a:p>
          <a:p>
            <a:endParaRPr lang="en-US" i="1" dirty="0"/>
          </a:p>
          <a:p>
            <a:endParaRPr lang="en-US" i="1" dirty="0"/>
          </a:p>
        </p:txBody>
      </p:sp>
      <p:sp>
        <p:nvSpPr>
          <p:cNvPr id="4" name="Slide Number Placeholder 3"/>
          <p:cNvSpPr>
            <a:spLocks noGrp="1"/>
          </p:cNvSpPr>
          <p:nvPr>
            <p:ph type="sldNum" sz="quarter" idx="5"/>
          </p:nvPr>
        </p:nvSpPr>
        <p:spPr/>
        <p:txBody>
          <a:bodyPr/>
          <a:lstStyle/>
          <a:p>
            <a:fld id="{23AF53D2-441E-48F8-97FC-2F07372221BD}" type="slidenum">
              <a:rPr lang="en-US" smtClean="0"/>
              <a:t>19</a:t>
            </a:fld>
            <a:endParaRPr lang="en-US"/>
          </a:p>
        </p:txBody>
      </p:sp>
    </p:spTree>
    <p:extLst>
      <p:ext uri="{BB962C8B-B14F-4D97-AF65-F5344CB8AC3E}">
        <p14:creationId xmlns:p14="http://schemas.microsoft.com/office/powerpoint/2010/main" val="147471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The POC is the main coordinator for the OSC. </a:t>
            </a:r>
            <a:endParaRPr/>
          </a:p>
          <a:p>
            <a:pPr marL="0" lvl="0" indent="0" algn="l" rtl="0">
              <a:spcBef>
                <a:spcPts val="0"/>
              </a:spcBef>
              <a:spcAft>
                <a:spcPts val="0"/>
              </a:spcAft>
              <a:buNone/>
            </a:pPr>
            <a:endParaRPr/>
          </a:p>
          <a:p>
            <a:pPr marL="0" lvl="0" indent="0" algn="l" rtl="0">
              <a:spcBef>
                <a:spcPts val="0"/>
              </a:spcBef>
              <a:spcAft>
                <a:spcPts val="0"/>
              </a:spcAft>
              <a:buNone/>
            </a:pPr>
            <a:r>
              <a:rPr lang="en-US"/>
              <a:t>Review the points on the slide.</a:t>
            </a:r>
            <a:endParaRPr/>
          </a:p>
          <a:p>
            <a:pPr marL="0" lvl="0" indent="0" algn="l" rtl="0">
              <a:spcBef>
                <a:spcPts val="0"/>
              </a:spcBef>
              <a:spcAft>
                <a:spcPts val="0"/>
              </a:spcAft>
              <a:buNone/>
            </a:pPr>
            <a:endParaRPr/>
          </a:p>
          <a:p>
            <a:pPr marL="0" lvl="0" indent="0" algn="l" rtl="0">
              <a:spcBef>
                <a:spcPts val="0"/>
              </a:spcBef>
              <a:spcAft>
                <a:spcPts val="0"/>
              </a:spcAft>
              <a:buNone/>
            </a:pPr>
            <a:r>
              <a:rPr lang="en-US"/>
              <a:t>Mention that if the POC is different than the sponsor, the POC should make sure that both the sponsor and CISO are aware of the assessment and can attend the opening Kick-Off meeting (the first activity when the team is on-site) and the final Out-Brief meeting (the meeting that summarizes the on-site activities and findings). </a:t>
            </a:r>
            <a:endParaRPr/>
          </a:p>
        </p:txBody>
      </p:sp>
      <p:sp>
        <p:nvSpPr>
          <p:cNvPr id="212" name="Google Shape;21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US" sz="1300" b="1" i="0" u="none" strike="noStrike" cap="none">
                <a:solidFill>
                  <a:srgbClr val="000000"/>
                </a:solidFill>
                <a:latin typeface="Calibri"/>
                <a:ea typeface="Calibri"/>
                <a:cs typeface="Calibri"/>
                <a:sym typeface="Calibri"/>
              </a:rPr>
              <a:t>20</a:t>
            </a:fld>
            <a:endParaRPr sz="13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There are 4 main activities when you are on-site</a:t>
            </a:r>
            <a:endParaRPr/>
          </a:p>
          <a:p>
            <a:pPr marL="171450" lvl="0" indent="-171450" algn="l" rtl="0">
              <a:spcBef>
                <a:spcPts val="0"/>
              </a:spcBef>
              <a:spcAft>
                <a:spcPts val="0"/>
              </a:spcAft>
              <a:buClr>
                <a:schemeClr val="dk1"/>
              </a:buClr>
              <a:buSzPts val="1200"/>
              <a:buFont typeface="Arial"/>
              <a:buChar char="•"/>
            </a:pPr>
            <a:r>
              <a:rPr lang="en-US"/>
              <a:t>Kick-off meeting</a:t>
            </a:r>
            <a:endParaRPr/>
          </a:p>
          <a:p>
            <a:pPr marL="171450" lvl="0" indent="-171450" algn="l" rtl="0">
              <a:spcBef>
                <a:spcPts val="0"/>
              </a:spcBef>
              <a:spcAft>
                <a:spcPts val="0"/>
              </a:spcAft>
              <a:buClr>
                <a:schemeClr val="dk1"/>
              </a:buClr>
              <a:buSzPts val="1200"/>
              <a:buFont typeface="Arial"/>
              <a:buChar char="•"/>
            </a:pPr>
            <a:r>
              <a:rPr lang="en-US"/>
              <a:t>Assess practices</a:t>
            </a:r>
            <a:endParaRPr/>
          </a:p>
          <a:p>
            <a:pPr marL="171450" lvl="0" indent="-171450" algn="l" rtl="0">
              <a:spcBef>
                <a:spcPts val="0"/>
              </a:spcBef>
              <a:spcAft>
                <a:spcPts val="0"/>
              </a:spcAft>
              <a:buClr>
                <a:schemeClr val="dk1"/>
              </a:buClr>
              <a:buSzPts val="1200"/>
              <a:buFont typeface="Arial"/>
              <a:buChar char="•"/>
            </a:pPr>
            <a:r>
              <a:rPr lang="en-US"/>
              <a:t>End of Day Review</a:t>
            </a:r>
            <a:endParaRPr/>
          </a:p>
          <a:p>
            <a:pPr marL="628650" lvl="1" indent="-171450" algn="l" rtl="0">
              <a:spcBef>
                <a:spcPts val="0"/>
              </a:spcBef>
              <a:spcAft>
                <a:spcPts val="0"/>
              </a:spcAft>
              <a:buClr>
                <a:schemeClr val="dk1"/>
              </a:buClr>
              <a:buSzPts val="1200"/>
              <a:buFont typeface="Arial"/>
              <a:buChar char="•"/>
            </a:pPr>
            <a:r>
              <a:rPr lang="en-US"/>
              <a:t>Assessment Team</a:t>
            </a:r>
            <a:endParaRPr/>
          </a:p>
          <a:p>
            <a:pPr marL="628650" lvl="1" indent="-171450" algn="l" rtl="0">
              <a:spcBef>
                <a:spcPts val="0"/>
              </a:spcBef>
              <a:spcAft>
                <a:spcPts val="0"/>
              </a:spcAft>
              <a:buClr>
                <a:schemeClr val="dk1"/>
              </a:buClr>
              <a:buSzPts val="1200"/>
              <a:buFont typeface="Arial"/>
              <a:buChar char="•"/>
            </a:pPr>
            <a:r>
              <a:rPr lang="en-US"/>
              <a:t>OSC</a:t>
            </a:r>
            <a:endParaRPr/>
          </a:p>
          <a:p>
            <a:pPr marL="171450" lvl="0" indent="-171450" algn="l" rtl="0">
              <a:spcBef>
                <a:spcPts val="0"/>
              </a:spcBef>
              <a:spcAft>
                <a:spcPts val="0"/>
              </a:spcAft>
              <a:buClr>
                <a:schemeClr val="dk1"/>
              </a:buClr>
              <a:buSzPts val="1200"/>
              <a:buFont typeface="Arial"/>
              <a:buChar char="•"/>
            </a:pPr>
            <a:r>
              <a:rPr lang="en-US"/>
              <a:t>Out-Brief Meeting</a:t>
            </a:r>
            <a:endParaRPr/>
          </a:p>
          <a:p>
            <a:pPr marL="628650" lvl="1" indent="-95250" algn="l" rtl="0">
              <a:spcBef>
                <a:spcPts val="0"/>
              </a:spcBef>
              <a:spcAft>
                <a:spcPts val="0"/>
              </a:spcAft>
              <a:buClr>
                <a:schemeClr val="dk1"/>
              </a:buClr>
              <a:buSzPts val="1200"/>
              <a:buFont typeface="Arial"/>
              <a:buNone/>
            </a:pPr>
            <a:endParaRPr/>
          </a:p>
          <a:p>
            <a:pPr marL="0" lvl="0" indent="0" algn="l" rtl="0">
              <a:spcBef>
                <a:spcPts val="0"/>
              </a:spcBef>
              <a:spcAft>
                <a:spcPts val="0"/>
              </a:spcAft>
              <a:buNone/>
            </a:pPr>
            <a:r>
              <a:rPr lang="en-US"/>
              <a:t>As you become experienced doing CMMC assessments, much of the information will be boilerplate and you will only have to supplement with the information specific to the OSC.</a:t>
            </a:r>
            <a:endParaRPr/>
          </a:p>
          <a:p>
            <a:pPr marL="0" lvl="0" indent="0" algn="l" rtl="0">
              <a:spcBef>
                <a:spcPts val="0"/>
              </a:spcBef>
              <a:spcAft>
                <a:spcPts val="0"/>
              </a:spcAft>
              <a:buNone/>
            </a:pPr>
            <a:endParaRPr/>
          </a:p>
        </p:txBody>
      </p:sp>
      <p:sp>
        <p:nvSpPr>
          <p:cNvPr id="219" name="Google Shape;21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The POC is the main coordinator for the OSC. </a:t>
            </a:r>
            <a:endParaRPr/>
          </a:p>
          <a:p>
            <a:pPr marL="0" lvl="0" indent="0" algn="l" rtl="0">
              <a:spcBef>
                <a:spcPts val="0"/>
              </a:spcBef>
              <a:spcAft>
                <a:spcPts val="0"/>
              </a:spcAft>
              <a:buNone/>
            </a:pPr>
            <a:endParaRPr/>
          </a:p>
          <a:p>
            <a:pPr marL="0" lvl="0" indent="0" algn="l" rtl="0">
              <a:spcBef>
                <a:spcPts val="0"/>
              </a:spcBef>
              <a:spcAft>
                <a:spcPts val="0"/>
              </a:spcAft>
              <a:buNone/>
            </a:pPr>
            <a:r>
              <a:rPr lang="en-US"/>
              <a:t>Review the points on the slide.</a:t>
            </a:r>
            <a:endParaRPr/>
          </a:p>
          <a:p>
            <a:pPr marL="0" lvl="0" indent="0" algn="l" rtl="0">
              <a:spcBef>
                <a:spcPts val="0"/>
              </a:spcBef>
              <a:spcAft>
                <a:spcPts val="0"/>
              </a:spcAft>
              <a:buNone/>
            </a:pPr>
            <a:endParaRPr/>
          </a:p>
          <a:p>
            <a:pPr marL="0" lvl="0" indent="0" algn="l" rtl="0">
              <a:spcBef>
                <a:spcPts val="0"/>
              </a:spcBef>
              <a:spcAft>
                <a:spcPts val="0"/>
              </a:spcAft>
              <a:buNone/>
            </a:pPr>
            <a:r>
              <a:rPr lang="en-US"/>
              <a:t>Mention that if the POC is different than the sponsor, the POC should make sure that both the sponsor and CISO are aware of the assessment and can attend the opening Kick-Off meeting (the first activity when the team is on-site) and the final Out-Brief meeting (the meeting that summarizes the on-site activities and findings). </a:t>
            </a:r>
            <a:endParaRPr/>
          </a:p>
        </p:txBody>
      </p:sp>
      <p:sp>
        <p:nvSpPr>
          <p:cNvPr id="232" name="Google Shape;23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US" sz="1300" b="1" i="0" u="none" strike="noStrike" cap="none">
                <a:solidFill>
                  <a:srgbClr val="000000"/>
                </a:solidFill>
                <a:latin typeface="Calibri"/>
                <a:ea typeface="Calibri"/>
                <a:cs typeface="Calibri"/>
                <a:sym typeface="Calibri"/>
              </a:rPr>
              <a:t>22</a:t>
            </a:fld>
            <a:endParaRPr sz="13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The POC is the main coordinator for the OSC. </a:t>
            </a:r>
            <a:endParaRPr/>
          </a:p>
          <a:p>
            <a:pPr marL="0" lvl="0" indent="0" algn="l" rtl="0">
              <a:spcBef>
                <a:spcPts val="0"/>
              </a:spcBef>
              <a:spcAft>
                <a:spcPts val="0"/>
              </a:spcAft>
              <a:buNone/>
            </a:pPr>
            <a:endParaRPr/>
          </a:p>
          <a:p>
            <a:pPr marL="0" lvl="0" indent="0" algn="l" rtl="0">
              <a:spcBef>
                <a:spcPts val="0"/>
              </a:spcBef>
              <a:spcAft>
                <a:spcPts val="0"/>
              </a:spcAft>
              <a:buNone/>
            </a:pPr>
            <a:r>
              <a:rPr lang="en-US"/>
              <a:t>Review the points on the slide.</a:t>
            </a:r>
            <a:endParaRPr/>
          </a:p>
          <a:p>
            <a:pPr marL="0" lvl="0" indent="0" algn="l" rtl="0">
              <a:spcBef>
                <a:spcPts val="0"/>
              </a:spcBef>
              <a:spcAft>
                <a:spcPts val="0"/>
              </a:spcAft>
              <a:buNone/>
            </a:pPr>
            <a:endParaRPr/>
          </a:p>
          <a:p>
            <a:pPr marL="0" lvl="0" indent="0" algn="l" rtl="0">
              <a:spcBef>
                <a:spcPts val="0"/>
              </a:spcBef>
              <a:spcAft>
                <a:spcPts val="0"/>
              </a:spcAft>
              <a:buNone/>
            </a:pPr>
            <a:r>
              <a:rPr lang="en-US"/>
              <a:t>Mention that if the POC is different than the sponsor, the POC should make sure that both the sponsor and CISO are aware of the assessment and can attend the opening Kick-Off meeting (the first activity when the team is on-site) and the final Out-Brief meeting (the meeting that summarizes the on-site activities and findings). </a:t>
            </a:r>
            <a:endParaRPr/>
          </a:p>
        </p:txBody>
      </p:sp>
      <p:sp>
        <p:nvSpPr>
          <p:cNvPr id="239" name="Google Shape;23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US" sz="1300" b="1" i="0" u="none" strike="noStrike" cap="none">
                <a:solidFill>
                  <a:srgbClr val="000000"/>
                </a:solidFill>
                <a:latin typeface="Calibri"/>
                <a:ea typeface="Calibri"/>
                <a:cs typeface="Calibri"/>
                <a:sym typeface="Calibri"/>
              </a:rPr>
              <a:t>23</a:t>
            </a:fld>
            <a:endParaRPr sz="13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a:t>Each day prior to the out-brief, the assessment team will conduct an end of day consolidation meeting </a:t>
            </a:r>
            <a:r>
              <a:rPr lang="en-US" sz="1200" b="0" i="0" u="none" strike="noStrike">
                <a:solidFill>
                  <a:schemeClr val="dk1"/>
                </a:solidFill>
                <a:latin typeface="Calibri"/>
                <a:ea typeface="Calibri"/>
                <a:cs typeface="Calibri"/>
                <a:sym typeface="Calibri"/>
              </a:rPr>
              <a:t>to discuss the progress of the day, any practices that are incomplete or non-compliant, the plans for the next day, any practices remaining to be assessed, and any issues or roadblocks that may have arisen. The End of Day meeting should identify any follow-up questions that need to be asked the next day.</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This meeting will be followed by an End of Day meeting with the OSC in which the same topics will be discussed but summarized for their level. </a:t>
            </a:r>
            <a:endParaRPr/>
          </a:p>
        </p:txBody>
      </p:sp>
      <p:sp>
        <p:nvSpPr>
          <p:cNvPr id="246" name="Google Shape;24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Instructor Notes</a:t>
            </a:r>
            <a:endParaRPr/>
          </a:p>
          <a:p>
            <a:pPr marL="0" marR="0" lvl="0" indent="0" algn="l" rtl="0">
              <a:lnSpc>
                <a:spcPct val="100000"/>
              </a:lnSpc>
              <a:spcBef>
                <a:spcPts val="0"/>
              </a:spcBef>
              <a:spcAft>
                <a:spcPts val="0"/>
              </a:spcAft>
              <a:buClr>
                <a:schemeClr val="dk1"/>
              </a:buClr>
              <a:buSzPts val="1200"/>
              <a:buFont typeface="Calibri"/>
              <a:buNone/>
            </a:pPr>
            <a:r>
              <a:rPr lang="en-US"/>
              <a:t>At the end of each day, the Assessment Lead and the team members will meet with the OSC to quickly summarize the information gathered that day. Since the goal of an assessment is to achieve an accurate assessment of the practice, it is important to try to get feedback and confirmation from the OSC that information was captured accurately.</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End of Day meeting should also be used to ask for any additional documents or demonstrations the Assessment Team needs in order to verify whether practices are satisfied or not.</a:t>
            </a:r>
            <a:endParaRPr/>
          </a:p>
          <a:p>
            <a:pPr marL="0" lvl="0" indent="0" algn="l" rtl="0">
              <a:spcBef>
                <a:spcPts val="0"/>
              </a:spcBef>
              <a:spcAft>
                <a:spcPts val="0"/>
              </a:spcAft>
              <a:buNone/>
            </a:pPr>
            <a:endParaRPr b="1"/>
          </a:p>
        </p:txBody>
      </p:sp>
      <p:sp>
        <p:nvSpPr>
          <p:cNvPr id="253" name="Google Shape;25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Assessment Lead is responsible for preparing and delivering the out-brief to the OSC. The out-brief should include the applicable practices and processes, how many were satisfied and how many were deemed to be non-compliant. </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C3PAOs may develop a template that will be used for this meeting.</a:t>
            </a:r>
            <a:endParaRPr/>
          </a:p>
        </p:txBody>
      </p:sp>
      <p:sp>
        <p:nvSpPr>
          <p:cNvPr id="260" name="Google Shape;26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Assessment Lead is responsible for preparing and delivering the out-brief to the OSC. The out-brief should include the applicable practices and processes, how many were satisfied and how many were deemed to be non-compliant. </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C3PAOs may develop a template that will be used for this meeting.</a:t>
            </a:r>
            <a:endParaRPr/>
          </a:p>
        </p:txBody>
      </p:sp>
      <p:sp>
        <p:nvSpPr>
          <p:cNvPr id="267" name="Google Shape;267;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process flow depicting first entry point into the post-assessment phase, indicated by preparation of the assessment report by Assessment Lead with inputs from Assessment Team</a:t>
            </a:r>
          </a:p>
          <a:p>
            <a:endParaRPr lang="en-US" dirty="0"/>
          </a:p>
          <a:p>
            <a:r>
              <a:rPr lang="en-US" dirty="0"/>
              <a:t>*Refers to ‘accuracy, completeness, compliance, efficiency/efficacy, sufficiency</a:t>
            </a:r>
            <a:r>
              <a:rPr lang="en-US"/>
              <a:t>, suitability’ </a:t>
            </a:r>
            <a:r>
              <a:rPr lang="en-US" dirty="0"/>
              <a:t>(in findings). Meaning: all goals have been met, exceptions are accurately recorded, ultimately ensuring that the C3PAO has conducted a sufficient review and that the assessment report is ready for review by the CMMCAB</a:t>
            </a:r>
          </a:p>
          <a:p>
            <a:endParaRPr lang="en-US" dirty="0"/>
          </a:p>
        </p:txBody>
      </p:sp>
      <p:sp>
        <p:nvSpPr>
          <p:cNvPr id="4" name="Slide Number Placeholder 3"/>
          <p:cNvSpPr>
            <a:spLocks noGrp="1"/>
          </p:cNvSpPr>
          <p:nvPr>
            <p:ph type="sldNum" sz="quarter" idx="5"/>
          </p:nvPr>
        </p:nvSpPr>
        <p:spPr/>
        <p:txBody>
          <a:bodyPr/>
          <a:lstStyle/>
          <a:p>
            <a:fld id="{23AF53D2-441E-48F8-97FC-2F07372221BD}" type="slidenum">
              <a:rPr lang="en-US" smtClean="0"/>
              <a:t>28</a:t>
            </a:fld>
            <a:endParaRPr lang="en-US"/>
          </a:p>
        </p:txBody>
      </p:sp>
    </p:spTree>
    <p:extLst>
      <p:ext uri="{BB962C8B-B14F-4D97-AF65-F5344CB8AC3E}">
        <p14:creationId xmlns:p14="http://schemas.microsoft.com/office/powerpoint/2010/main" val="556578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Assessment Lead is responsible for preparing and delivering the out-brief to the OSC. The out-brief should include the applicable practices and processes, how many were satisfied and how many were deemed to be non-compliant. </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C3PAOs may develop a template that will be used for this meeting.</a:t>
            </a:r>
            <a:endParaRPr/>
          </a:p>
        </p:txBody>
      </p:sp>
      <p:sp>
        <p:nvSpPr>
          <p:cNvPr id="274" name="Google Shape;274;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Note: We need to solicit guidance from DoD with respect to POAMs. Would recommend DoD consider options for controls that are not yet fully implemented, and may subsequently introduce a risk - but, where the impact of a work stoppage may present more of an impact to DOD mission. In this case, the scenario would allow for DoD to preliminarily accept the findings contingent upon final remediation of POAM items. In this case, POAM may be monitored by DoD/Assessment Lead, with final confirmation of close-out conducted by Assessment Lead and C3PAO.</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this case, a provisional accreditation is awarded, with final accreditation contingent upon close out of each POAM items.  Recommend, closure of POAM within 30 days (or, per USG guidance). </a:t>
            </a:r>
          </a:p>
          <a:p>
            <a:endParaRPr lang="en-US" dirty="0"/>
          </a:p>
          <a:p>
            <a:endParaRPr lang="en-US" dirty="0"/>
          </a:p>
        </p:txBody>
      </p:sp>
      <p:sp>
        <p:nvSpPr>
          <p:cNvPr id="4" name="Slide Number Placeholder 3"/>
          <p:cNvSpPr>
            <a:spLocks noGrp="1"/>
          </p:cNvSpPr>
          <p:nvPr>
            <p:ph type="sldNum" sz="quarter" idx="5"/>
          </p:nvPr>
        </p:nvSpPr>
        <p:spPr/>
        <p:txBody>
          <a:bodyPr/>
          <a:lstStyle/>
          <a:p>
            <a:fld id="{23AF53D2-441E-48F8-97FC-2F07372221BD}" type="slidenum">
              <a:rPr lang="en-US" smtClean="0"/>
              <a:t>30</a:t>
            </a:fld>
            <a:endParaRPr lang="en-US"/>
          </a:p>
        </p:txBody>
      </p:sp>
    </p:spTree>
    <p:extLst>
      <p:ext uri="{BB962C8B-B14F-4D97-AF65-F5344CB8AC3E}">
        <p14:creationId xmlns:p14="http://schemas.microsoft.com/office/powerpoint/2010/main" val="3503141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Assessment Lead is responsible for preparing and delivering the out-brief to the OSC. The out-brief should include the applicable practices and processes, how many were satisfied and how many were deemed to be non-compliant. </a:t>
            </a:r>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C3PAOs may develop a template that will be used for this meeting.</a:t>
            </a:r>
            <a:endParaRPr/>
          </a:p>
        </p:txBody>
      </p:sp>
      <p:sp>
        <p:nvSpPr>
          <p:cNvPr id="281" name="Google Shape;28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endParaRPr/>
          </a:p>
          <a:p>
            <a:pPr marL="0" lvl="0" indent="0" algn="l" rtl="0">
              <a:spcBef>
                <a:spcPts val="0"/>
              </a:spcBef>
              <a:spcAft>
                <a:spcPts val="0"/>
              </a:spcAft>
              <a:buNone/>
            </a:pPr>
            <a:r>
              <a:rPr lang="en-US"/>
              <a:t>Additional items to consider include Span of sponsorship. The OSC point-of-contact should ideally have authority to direct the assessment effort across the entire OSCal scope of the CMMC assessment. In the event that they do not have authority over the entire OSCal scope they should coordinate with others who have responsibilities over those areas to ensure the availability of resources and the willingness to participate. </a:t>
            </a:r>
            <a:endParaRPr/>
          </a:p>
        </p:txBody>
      </p:sp>
      <p:sp>
        <p:nvSpPr>
          <p:cNvPr id="160" name="Google Shape;16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Note: Pre-Assessment is considered the Planning 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Recommendation: </a:t>
            </a:r>
            <a:r>
              <a:rPr lang="en-US" sz="1200" b="0" i="1" u="none" strike="noStrike" kern="1200" dirty="0">
                <a:solidFill>
                  <a:schemeClr val="tx1"/>
                </a:solidFill>
                <a:effectLst/>
                <a:latin typeface="+mn-lt"/>
                <a:ea typeface="+mn-ea"/>
                <a:cs typeface="+mn-cs"/>
              </a:rPr>
              <a:t>Consider penalties for submission of materially false or misleading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strike="noStrike" kern="1200" dirty="0">
                <a:solidFill>
                  <a:schemeClr val="tx1"/>
                </a:solidFill>
                <a:effectLst/>
                <a:latin typeface="+mn-lt"/>
                <a:ea typeface="+mn-ea"/>
                <a:cs typeface="+mn-cs"/>
              </a:rPr>
              <a:t>In this scenario, </a:t>
            </a:r>
            <a:r>
              <a:rPr lang="en-US" sz="1200" b="0" i="1" u="none" strike="noStrike" kern="1200" dirty="0">
                <a:solidFill>
                  <a:schemeClr val="tx1"/>
                </a:solidFill>
                <a:effectLst/>
                <a:latin typeface="+mn-lt"/>
                <a:ea typeface="+mn-ea"/>
                <a:cs typeface="+mn-cs"/>
              </a:rPr>
              <a:t>the organization being assessed has conducted their own internal self assessment to determine readiness to proceed with CMMC assessment. The results of this self assessment are shared with the C3PAO and Assessment Lead to determine sufficiency.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1" u="none" strike="noStrike" kern="1200" dirty="0">
              <a:solidFill>
                <a:schemeClr val="tx1"/>
              </a:solidFill>
              <a:effectLst/>
              <a:latin typeface="+mn-lt"/>
              <a:ea typeface="+mn-ea"/>
              <a:cs typeface="+mn-cs"/>
            </a:endParaRPr>
          </a:p>
          <a:p>
            <a:r>
              <a:rPr lang="en-US" dirty="0"/>
              <a:t>‘</a:t>
            </a:r>
            <a:r>
              <a:rPr lang="en-US" b="1" i="1" dirty="0"/>
              <a:t>Conduct Intake and Review</a:t>
            </a:r>
            <a:r>
              <a:rPr lang="en-US" dirty="0"/>
              <a:t>’ confirms acceptance of CMMC Assessment request, in order to facilitate scoping and assignment of Assessment Lead.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Provide Planning Inputs </a:t>
            </a:r>
            <a:r>
              <a:rPr lang="en-US" b="0" i="1" dirty="0"/>
              <a:t>may include</a:t>
            </a:r>
            <a:r>
              <a:rPr lang="en-US" i="1" dirty="0"/>
              <a:t> past audit reports, current organization chart, list of key personnel, etc. As reciprocity has not yet been determined, the prior audit reports will be used to help establish scope, context and suitability. </a:t>
            </a:r>
            <a:endParaRPr lang="en-US" dirty="0"/>
          </a:p>
          <a:p>
            <a:endParaRPr lang="en-US" dirty="0"/>
          </a:p>
          <a:p>
            <a:r>
              <a:rPr lang="en-US" b="1" i="1" dirty="0"/>
              <a:t>Conduct Assessment </a:t>
            </a:r>
            <a:r>
              <a:rPr lang="en-US" b="1" i="1" dirty="0" err="1"/>
              <a:t>Precall</a:t>
            </a:r>
            <a:r>
              <a:rPr lang="en-US" b="1" i="1" dirty="0"/>
              <a:t> </a:t>
            </a:r>
            <a:r>
              <a:rPr lang="en-US" b="0" i="1" dirty="0"/>
              <a:t>is intended to serve as the mechanism by which the C3PAO, Organization and Assessment Lead confirm a shared understanding of the CMMC assessment objectives, scope and tasking. It is conducted with the organization sponsor, C3PAO and assigned Assessment Lead. Conduct Introductory Meeting is comprised of the following activities: confirmation of scope, restrictions, and boundaries; review/confirmation of assessment inputs; identification of key personnel including assignment of CMMC onsite POC and Sponsor. </a:t>
            </a:r>
          </a:p>
          <a:p>
            <a:endParaRPr lang="en-US" b="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assessment pre-call is the initial planning call with the organization. </a:t>
            </a:r>
            <a:r>
              <a:rPr lang="en-US" dirty="0"/>
              <a:t>Assessment team members as well as stakeholders from the organization should attend the call.</a:t>
            </a:r>
          </a:p>
          <a:p>
            <a:endParaRPr lang="en-US" b="0" dirty="0"/>
          </a:p>
          <a:p>
            <a:r>
              <a:rPr lang="en-US" b="0" dirty="0"/>
              <a:t>The purpose of the call is to </a:t>
            </a:r>
          </a:p>
          <a:p>
            <a:pPr marL="171450" indent="-171450">
              <a:buFont typeface="Arial" panose="020B0604020202020204" pitchFamily="34" charset="0"/>
              <a:buChar char="•"/>
            </a:pPr>
            <a:r>
              <a:rPr lang="en-US" b="0" dirty="0"/>
              <a:t>Set expectations</a:t>
            </a:r>
          </a:p>
          <a:p>
            <a:pPr marL="171450" indent="-171450">
              <a:buFont typeface="Arial" panose="020B0604020202020204" pitchFamily="34" charset="0"/>
              <a:buChar char="•"/>
            </a:pPr>
            <a:r>
              <a:rPr lang="en-US" b="0" dirty="0"/>
              <a:t>Review the assessment process</a:t>
            </a:r>
          </a:p>
          <a:p>
            <a:pPr marL="171450" indent="-171450">
              <a:buFont typeface="Arial" panose="020B0604020202020204" pitchFamily="34" charset="0"/>
              <a:buChar char="•"/>
            </a:pPr>
            <a:r>
              <a:rPr lang="en-US" b="0" dirty="0"/>
              <a:t>Review and determine the logistics</a:t>
            </a:r>
          </a:p>
          <a:p>
            <a:pPr marL="171450" indent="-171450">
              <a:buFont typeface="Arial" panose="020B0604020202020204" pitchFamily="34" charset="0"/>
              <a:buChar char="•"/>
            </a:pPr>
            <a:r>
              <a:rPr lang="en-US" b="0" dirty="0"/>
              <a:t>Confirm organizational scope</a:t>
            </a:r>
          </a:p>
          <a:p>
            <a:pPr marL="171450" indent="-171450">
              <a:buFont typeface="Arial" panose="020B0604020202020204" pitchFamily="34" charset="0"/>
              <a:buChar char="•"/>
            </a:pPr>
            <a:r>
              <a:rPr lang="en-US" b="0" dirty="0"/>
              <a:t>Discuss the documents and evidence that needs to be provided. For Level 1</a:t>
            </a:r>
            <a:endParaRPr lang="en-US" b="0" i="1" dirty="0"/>
          </a:p>
          <a:p>
            <a:endParaRPr lang="en-US" b="0" i="1" dirty="0"/>
          </a:p>
          <a:p>
            <a:r>
              <a:rPr lang="en-US" b="0" i="1" dirty="0"/>
              <a:t>For Provisional Assessments, recommend 10 business days from C3PAO selection and final go/no decision. </a:t>
            </a:r>
            <a:endParaRPr lang="en-US" b="1" i="1" dirty="0"/>
          </a:p>
          <a:p>
            <a:endParaRPr lang="en-US" dirty="0"/>
          </a:p>
          <a:p>
            <a:endParaRPr lang="en-US" i="1" dirty="0"/>
          </a:p>
          <a:p>
            <a:endParaRPr lang="en-US" i="1" dirty="0"/>
          </a:p>
        </p:txBody>
      </p:sp>
      <p:sp>
        <p:nvSpPr>
          <p:cNvPr id="4" name="Slide Number Placeholder 3"/>
          <p:cNvSpPr>
            <a:spLocks noGrp="1"/>
          </p:cNvSpPr>
          <p:nvPr>
            <p:ph type="sldNum" sz="quarter" idx="5"/>
          </p:nvPr>
        </p:nvSpPr>
        <p:spPr/>
        <p:txBody>
          <a:bodyPr/>
          <a:lstStyle/>
          <a:p>
            <a:fld id="{23AF53D2-441E-48F8-97FC-2F07372221BD}" type="slidenum">
              <a:rPr lang="en-US" smtClean="0"/>
              <a:t>8</a:t>
            </a:fld>
            <a:endParaRPr lang="en-US"/>
          </a:p>
        </p:txBody>
      </p:sp>
    </p:spTree>
    <p:extLst>
      <p:ext uri="{BB962C8B-B14F-4D97-AF65-F5344CB8AC3E}">
        <p14:creationId xmlns:p14="http://schemas.microsoft.com/office/powerpoint/2010/main" val="202447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Instructor Notes</a:t>
            </a:r>
            <a:endParaRPr b="0"/>
          </a:p>
          <a:p>
            <a:pPr marL="0" lvl="0" indent="0" algn="l" rtl="0">
              <a:spcBef>
                <a:spcPts val="0"/>
              </a:spcBef>
              <a:spcAft>
                <a:spcPts val="0"/>
              </a:spcAft>
              <a:buNone/>
            </a:pPr>
            <a:endParaRPr/>
          </a:p>
          <a:p>
            <a:pPr marL="0" lvl="0" indent="0" algn="l" rtl="0">
              <a:spcBef>
                <a:spcPts val="0"/>
              </a:spcBef>
              <a:spcAft>
                <a:spcPts val="0"/>
              </a:spcAft>
              <a:buNone/>
            </a:pPr>
            <a:r>
              <a:rPr lang="en-US"/>
              <a:t>Additional items to consider include Span of sponsorship. The OSC point-of-contact should ideally have authority to direct the assessment effort across the entire OSCal scope of the CMMC assessment. In the event that they do not have authority over the entire OSCal scope they should coordinate with others who have responsibilities over those areas to ensure the availability of resources and the willingness to participate. </a:t>
            </a:r>
            <a:endParaRPr/>
          </a:p>
        </p:txBody>
      </p:sp>
      <p:sp>
        <p:nvSpPr>
          <p:cNvPr id="167" name="Google Shape;16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066175" y="107530"/>
            <a:ext cx="10364451" cy="81583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535354" y="1398494"/>
            <a:ext cx="11121291" cy="4262721"/>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13774" y="407847"/>
            <a:ext cx="10364451" cy="79342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499037" y="1694330"/>
            <a:ext cx="11121291" cy="4213414"/>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E8F413-96A0-43B4-9B85-255DF7F85921}" type="datetimeFigureOut">
              <a:rPr lang="en-US" smtClean="0">
                <a:solidFill>
                  <a:prstClr val="black">
                    <a:tint val="75000"/>
                  </a:prstClr>
                </a:solidFill>
              </a:rPr>
              <a:pPr/>
              <a:t>6/27/20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307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13774" y="1358564"/>
            <a:ext cx="10364452" cy="342410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1"/>
          <p:cNvSpPr txBox="1"/>
          <p:nvPr/>
        </p:nvSpPr>
        <p:spPr>
          <a:xfrm>
            <a:off x="11094021" y="6403980"/>
            <a:ext cx="535273" cy="36512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400" b="1" i="0" u="none" strike="noStrike" cap="none">
                <a:solidFill>
                  <a:srgbClr val="7F7F7F"/>
                </a:solidFill>
                <a:latin typeface="Arial"/>
                <a:ea typeface="Arial"/>
                <a:cs typeface="Arial"/>
                <a:sym typeface="Arial"/>
              </a:rPr>
              <a:t>‹#›</a:t>
            </a:fld>
            <a:endParaRPr sz="1400" b="1" i="0" u="none" strike="noStrike" cap="none">
              <a:solidFill>
                <a:srgbClr val="7F7F7F"/>
              </a:solidFill>
              <a:latin typeface="Arial"/>
              <a:ea typeface="Arial"/>
              <a:cs typeface="Arial"/>
              <a:sym typeface="Arial"/>
            </a:endParaRPr>
          </a:p>
        </p:txBody>
      </p:sp>
      <p:sp>
        <p:nvSpPr>
          <p:cNvPr id="13" name="Google Shape;13;p1"/>
          <p:cNvSpPr/>
          <p:nvPr/>
        </p:nvSpPr>
        <p:spPr>
          <a:xfrm>
            <a:off x="0" y="6318763"/>
            <a:ext cx="12192000" cy="18288"/>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39"/>
        <p:cNvGrpSpPr/>
        <p:nvPr/>
      </p:nvGrpSpPr>
      <p:grpSpPr>
        <a:xfrm>
          <a:off x="0" y="0"/>
          <a:ext cx="0" cy="0"/>
          <a:chOff x="0" y="0"/>
          <a:chExt cx="0" cy="0"/>
        </a:xfrm>
      </p:grpSpPr>
      <p:sp>
        <p:nvSpPr>
          <p:cNvPr id="40" name="Google Shape;40;p10"/>
          <p:cNvSpPr/>
          <p:nvPr/>
        </p:nvSpPr>
        <p:spPr>
          <a:xfrm>
            <a:off x="0" y="0"/>
            <a:ext cx="12192000" cy="6858000"/>
          </a:xfrm>
          <a:prstGeom prst="rect">
            <a:avLst/>
          </a:prstGeom>
          <a:gradFill>
            <a:gsLst>
              <a:gs pos="0">
                <a:schemeClr val="lt1"/>
              </a:gs>
              <a:gs pos="100000">
                <a:srgbClr val="B7B7B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41" name="Google Shape;41;p10" descr="abstract image"/>
          <p:cNvPicPr preferRelativeResize="0"/>
          <p:nvPr/>
        </p:nvPicPr>
        <p:blipFill rotWithShape="1">
          <a:blip r:embed="rId3">
            <a:alphaModFix/>
          </a:blip>
          <a:srcRect l="20138" r="23069"/>
          <a:stretch/>
        </p:blipFill>
        <p:spPr>
          <a:xfrm>
            <a:off x="8860" y="10"/>
            <a:ext cx="6924201" cy="6857990"/>
          </a:xfrm>
          <a:prstGeom prst="rect">
            <a:avLst/>
          </a:prstGeom>
          <a:noFill/>
          <a:ln>
            <a:noFill/>
          </a:ln>
        </p:spPr>
      </p:pic>
      <p:sp>
        <p:nvSpPr>
          <p:cNvPr id="42" name="Google Shape;42;p10"/>
          <p:cNvSpPr/>
          <p:nvPr/>
        </p:nvSpPr>
        <p:spPr>
          <a:xfrm>
            <a:off x="6933061" y="-2"/>
            <a:ext cx="81313" cy="6858002"/>
          </a:xfrm>
          <a:prstGeom prst="rect">
            <a:avLst/>
          </a:prstGeom>
          <a:gradFill>
            <a:gsLst>
              <a:gs pos="0">
                <a:srgbClr val="BBBBBB"/>
              </a:gs>
              <a:gs pos="7000">
                <a:srgbClr val="8A8A8A"/>
              </a:gs>
              <a:gs pos="15928">
                <a:srgbClr val="B5B5B5"/>
              </a:gs>
              <a:gs pos="44260">
                <a:srgbClr val="D5D5D5"/>
              </a:gs>
              <a:gs pos="50447">
                <a:srgbClr val="E6E6E6"/>
              </a:gs>
              <a:gs pos="60158">
                <a:srgbClr val="D5D5D5"/>
              </a:gs>
              <a:gs pos="84000">
                <a:srgbClr val="B5B5B5"/>
              </a:gs>
              <a:gs pos="93000">
                <a:srgbClr val="8A8A8A"/>
              </a:gs>
              <a:gs pos="100000">
                <a:srgbClr val="BBBBB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43" name="Google Shape;43;p10"/>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44" name="Google Shape;44;p10"/>
          <p:cNvSpPr txBox="1">
            <a:spLocks noGrp="1"/>
          </p:cNvSpPr>
          <p:nvPr>
            <p:ph type="ctrTitle"/>
          </p:nvPr>
        </p:nvSpPr>
        <p:spPr>
          <a:xfrm>
            <a:off x="7570382" y="1358901"/>
            <a:ext cx="3707844" cy="273049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Twentieth Century"/>
              <a:buNone/>
            </a:pPr>
            <a:r>
              <a:rPr lang="en-US" sz="4400" b="1"/>
              <a:t>CMMC</a:t>
            </a:r>
            <a:br>
              <a:rPr lang="en-US" sz="4400" b="1"/>
            </a:br>
            <a:r>
              <a:rPr lang="en-US" sz="4400" b="1"/>
              <a:t>PROVISIONAL APPRAISAL TRAINING</a:t>
            </a:r>
            <a:endParaRPr/>
          </a:p>
        </p:txBody>
      </p:sp>
      <p:sp>
        <p:nvSpPr>
          <p:cNvPr id="45" name="Google Shape;45;p10"/>
          <p:cNvSpPr txBox="1">
            <a:spLocks noGrp="1"/>
          </p:cNvSpPr>
          <p:nvPr>
            <p:ph type="subTitle" idx="1"/>
          </p:nvPr>
        </p:nvSpPr>
        <p:spPr>
          <a:xfrm>
            <a:off x="7676707" y="4165601"/>
            <a:ext cx="3487479" cy="789172"/>
          </a:xfrm>
          <a:prstGeom prst="rect">
            <a:avLst/>
          </a:prstGeom>
          <a:noFill/>
          <a:ln>
            <a:noFill/>
          </a:ln>
        </p:spPr>
        <p:txBody>
          <a:bodyPr spcFirstLastPara="1" wrap="square" lIns="91425" tIns="45700" rIns="91425" bIns="45700" anchor="t" anchorCtr="0">
            <a:noAutofit/>
          </a:bodyPr>
          <a:lstStyle/>
          <a:p>
            <a:pPr marL="0" lvl="0" indent="0" algn="ctr" rtl="0">
              <a:lnSpc>
                <a:spcPct val="110000"/>
              </a:lnSpc>
              <a:spcBef>
                <a:spcPts val="0"/>
              </a:spcBef>
              <a:spcAft>
                <a:spcPts val="0"/>
              </a:spcAft>
              <a:buSzPts val="2000"/>
              <a:buNone/>
            </a:pPr>
            <a:r>
              <a:rPr lang="en-US" sz="2000" b="1">
                <a:latin typeface="Twentieth Century"/>
                <a:ea typeface="Twentieth Century"/>
                <a:cs typeface="Twentieth Century"/>
                <a:sym typeface="Twentieth Century"/>
              </a:rPr>
              <a:t>CMMC AB PROVISIONAL  APPRAISAL WORKING GROUP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9EAAFB9-FB86-B346-B8E2-90000238567E}"/>
              </a:ext>
            </a:extLst>
          </p:cNvPr>
          <p:cNvGrpSpPr/>
          <p:nvPr/>
        </p:nvGrpSpPr>
        <p:grpSpPr>
          <a:xfrm>
            <a:off x="1620723" y="852315"/>
            <a:ext cx="1731511" cy="5427730"/>
            <a:chOff x="877825" y="424910"/>
            <a:chExt cx="1839620" cy="4533456"/>
          </a:xfrm>
        </p:grpSpPr>
        <p:sp>
          <p:nvSpPr>
            <p:cNvPr id="32" name="Rectangle 31">
              <a:extLst>
                <a:ext uri="{FF2B5EF4-FFF2-40B4-BE49-F238E27FC236}">
                  <a16:creationId xmlns:a16="http://schemas.microsoft.com/office/drawing/2014/main" id="{397F84F4-472B-0A4B-9615-8A9293F1F7C6}"/>
                </a:ext>
              </a:extLst>
            </p:cNvPr>
            <p:cNvSpPr/>
            <p:nvPr/>
          </p:nvSpPr>
          <p:spPr>
            <a:xfrm rot="5400000">
              <a:off x="1513531" y="-210796"/>
              <a:ext cx="568208" cy="1839620"/>
            </a:xfrm>
            <a:prstGeom prst="rect">
              <a:avLst/>
            </a:prstGeom>
            <a:solidFill>
              <a:srgbClr val="1B547B"/>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F359628-0D2A-824B-801F-7DE633CE2607}"/>
                </a:ext>
              </a:extLst>
            </p:cNvPr>
            <p:cNvSpPr/>
            <p:nvPr/>
          </p:nvSpPr>
          <p:spPr>
            <a:xfrm rot="5400000">
              <a:off x="-184872" y="2056051"/>
              <a:ext cx="3965012" cy="1839618"/>
            </a:xfrm>
            <a:prstGeom prst="rect">
              <a:avLst/>
            </a:prstGeom>
            <a:gradFill>
              <a:gsLst>
                <a:gs pos="0">
                  <a:schemeClr val="bg1"/>
                </a:gs>
                <a:gs pos="100000">
                  <a:srgbClr val="1B547B">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2641AA8-B1B8-554D-82BD-6113BC020D29}"/>
              </a:ext>
            </a:extLst>
          </p:cNvPr>
          <p:cNvGrpSpPr/>
          <p:nvPr/>
        </p:nvGrpSpPr>
        <p:grpSpPr>
          <a:xfrm>
            <a:off x="3371116" y="860373"/>
            <a:ext cx="1731511" cy="5427397"/>
            <a:chOff x="877825" y="425188"/>
            <a:chExt cx="1839620" cy="4533178"/>
          </a:xfrm>
        </p:grpSpPr>
        <p:sp>
          <p:nvSpPr>
            <p:cNvPr id="29" name="Rectangle 28">
              <a:extLst>
                <a:ext uri="{FF2B5EF4-FFF2-40B4-BE49-F238E27FC236}">
                  <a16:creationId xmlns:a16="http://schemas.microsoft.com/office/drawing/2014/main" id="{8B865F6A-8E34-9749-AC4C-B2D8A69C37AE}"/>
                </a:ext>
              </a:extLst>
            </p:cNvPr>
            <p:cNvSpPr/>
            <p:nvPr/>
          </p:nvSpPr>
          <p:spPr>
            <a:xfrm rot="5400000">
              <a:off x="1513531" y="-210518"/>
              <a:ext cx="568208" cy="1839620"/>
            </a:xfrm>
            <a:prstGeom prst="rect">
              <a:avLst/>
            </a:prstGeom>
            <a:solidFill>
              <a:srgbClr val="22A6B4"/>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FFF773E-2F5B-E342-ADAF-CEAD9695F6EE}"/>
                </a:ext>
              </a:extLst>
            </p:cNvPr>
            <p:cNvSpPr/>
            <p:nvPr/>
          </p:nvSpPr>
          <p:spPr>
            <a:xfrm rot="5400000">
              <a:off x="-184872" y="2056051"/>
              <a:ext cx="3965012" cy="1839618"/>
            </a:xfrm>
            <a:prstGeom prst="rect">
              <a:avLst/>
            </a:prstGeom>
            <a:gradFill>
              <a:gsLst>
                <a:gs pos="0">
                  <a:schemeClr val="bg1"/>
                </a:gs>
                <a:gs pos="100000">
                  <a:srgbClr val="22A6B4">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041F5CF-6DCB-7A4E-B5FB-BC94FF230758}"/>
              </a:ext>
            </a:extLst>
          </p:cNvPr>
          <p:cNvGrpSpPr/>
          <p:nvPr/>
        </p:nvGrpSpPr>
        <p:grpSpPr>
          <a:xfrm>
            <a:off x="6973685" y="827999"/>
            <a:ext cx="1731511" cy="5430958"/>
            <a:chOff x="877825" y="422214"/>
            <a:chExt cx="1839620" cy="4536152"/>
          </a:xfrm>
        </p:grpSpPr>
        <p:sp>
          <p:nvSpPr>
            <p:cNvPr id="26" name="Rectangle 25">
              <a:extLst>
                <a:ext uri="{FF2B5EF4-FFF2-40B4-BE49-F238E27FC236}">
                  <a16:creationId xmlns:a16="http://schemas.microsoft.com/office/drawing/2014/main" id="{7C554A0F-172F-2E4C-818C-F107446936EF}"/>
                </a:ext>
              </a:extLst>
            </p:cNvPr>
            <p:cNvSpPr/>
            <p:nvPr/>
          </p:nvSpPr>
          <p:spPr>
            <a:xfrm rot="5400000">
              <a:off x="1513531" y="-213492"/>
              <a:ext cx="568208" cy="1839620"/>
            </a:xfrm>
            <a:prstGeom prst="rect">
              <a:avLst/>
            </a:prstGeom>
            <a:solidFill>
              <a:srgbClr val="6AA343"/>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D1F64C1-3C23-1B4E-BA42-1B3FBFD91EA6}"/>
                </a:ext>
              </a:extLst>
            </p:cNvPr>
            <p:cNvSpPr/>
            <p:nvPr/>
          </p:nvSpPr>
          <p:spPr>
            <a:xfrm rot="5400000">
              <a:off x="-184872" y="2056051"/>
              <a:ext cx="3965012" cy="1839618"/>
            </a:xfrm>
            <a:prstGeom prst="rect">
              <a:avLst/>
            </a:prstGeom>
            <a:gradFill>
              <a:gsLst>
                <a:gs pos="0">
                  <a:schemeClr val="bg1"/>
                </a:gs>
                <a:gs pos="100000">
                  <a:srgbClr val="6AA343">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DCDD2535-2EAD-3743-83C6-6412E592728D}"/>
              </a:ext>
            </a:extLst>
          </p:cNvPr>
          <p:cNvGrpSpPr/>
          <p:nvPr/>
        </p:nvGrpSpPr>
        <p:grpSpPr>
          <a:xfrm>
            <a:off x="5146537" y="835796"/>
            <a:ext cx="1731511" cy="5434051"/>
            <a:chOff x="877825" y="419631"/>
            <a:chExt cx="1839620" cy="4538735"/>
          </a:xfrm>
        </p:grpSpPr>
        <p:sp>
          <p:nvSpPr>
            <p:cNvPr id="23" name="Rectangle 22">
              <a:extLst>
                <a:ext uri="{FF2B5EF4-FFF2-40B4-BE49-F238E27FC236}">
                  <a16:creationId xmlns:a16="http://schemas.microsoft.com/office/drawing/2014/main" id="{EFE26F4C-8AFC-F443-9391-EBFD099BBA92}"/>
                </a:ext>
              </a:extLst>
            </p:cNvPr>
            <p:cNvSpPr/>
            <p:nvPr/>
          </p:nvSpPr>
          <p:spPr>
            <a:xfrm rot="5400000">
              <a:off x="1513531" y="-216075"/>
              <a:ext cx="568208" cy="1839620"/>
            </a:xfrm>
            <a:prstGeom prst="rect">
              <a:avLst/>
            </a:prstGeom>
            <a:solidFill>
              <a:schemeClr val="accent2"/>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B828D04-27FC-8D45-A1BB-0933E8F55F16}"/>
                </a:ext>
              </a:extLst>
            </p:cNvPr>
            <p:cNvSpPr/>
            <p:nvPr/>
          </p:nvSpPr>
          <p:spPr>
            <a:xfrm rot="5400000">
              <a:off x="-184872" y="2056051"/>
              <a:ext cx="3965012" cy="1839618"/>
            </a:xfrm>
            <a:prstGeom prst="rect">
              <a:avLst/>
            </a:prstGeom>
            <a:gradFill>
              <a:gsLst>
                <a:gs pos="0">
                  <a:schemeClr val="bg1"/>
                </a:gs>
                <a:gs pos="100000">
                  <a:schemeClr val="accent2">
                    <a:alpha val="10000"/>
                  </a:scheme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sp>
        <p:nvSpPr>
          <p:cNvPr id="99" name="TextBox 98">
            <a:extLst>
              <a:ext uri="{FF2B5EF4-FFF2-40B4-BE49-F238E27FC236}">
                <a16:creationId xmlns:a16="http://schemas.microsoft.com/office/drawing/2014/main" id="{743C80DD-827D-1143-832F-8E903F5B22EE}"/>
              </a:ext>
            </a:extLst>
          </p:cNvPr>
          <p:cNvSpPr txBox="1"/>
          <p:nvPr/>
        </p:nvSpPr>
        <p:spPr>
          <a:xfrm>
            <a:off x="1976595" y="960394"/>
            <a:ext cx="1329409" cy="318658"/>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CMMCAB</a:t>
            </a:r>
          </a:p>
        </p:txBody>
      </p:sp>
      <p:sp>
        <p:nvSpPr>
          <p:cNvPr id="100" name="TextBox 99">
            <a:extLst>
              <a:ext uri="{FF2B5EF4-FFF2-40B4-BE49-F238E27FC236}">
                <a16:creationId xmlns:a16="http://schemas.microsoft.com/office/drawing/2014/main" id="{5FDCBFE6-C82A-DB48-8D46-3AEEB03F5236}"/>
              </a:ext>
            </a:extLst>
          </p:cNvPr>
          <p:cNvSpPr txBox="1"/>
          <p:nvPr/>
        </p:nvSpPr>
        <p:spPr>
          <a:xfrm>
            <a:off x="3602916" y="974506"/>
            <a:ext cx="1209202" cy="307777"/>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C3PAO</a:t>
            </a:r>
          </a:p>
        </p:txBody>
      </p:sp>
      <p:sp>
        <p:nvSpPr>
          <p:cNvPr id="101" name="TextBox 100">
            <a:extLst>
              <a:ext uri="{FF2B5EF4-FFF2-40B4-BE49-F238E27FC236}">
                <a16:creationId xmlns:a16="http://schemas.microsoft.com/office/drawing/2014/main" id="{C001F506-D0E9-6245-B7C3-EA856C0022CD}"/>
              </a:ext>
            </a:extLst>
          </p:cNvPr>
          <p:cNvSpPr txBox="1"/>
          <p:nvPr/>
        </p:nvSpPr>
        <p:spPr>
          <a:xfrm>
            <a:off x="7250597" y="823168"/>
            <a:ext cx="1329409" cy="523220"/>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Assessment</a:t>
            </a:r>
          </a:p>
          <a:p>
            <a:pPr algn="ctr"/>
            <a:r>
              <a:rPr lang="en-US" dirty="0">
                <a:solidFill>
                  <a:schemeClr val="bg1"/>
                </a:solidFill>
                <a:latin typeface="Arial" panose="020B0604020202020204" pitchFamily="34" charset="0"/>
                <a:cs typeface="Arial" panose="020B0604020202020204" pitchFamily="34" charset="0"/>
              </a:rPr>
              <a:t>Lead </a:t>
            </a:r>
          </a:p>
        </p:txBody>
      </p:sp>
      <p:sp>
        <p:nvSpPr>
          <p:cNvPr id="102" name="TextBox 101">
            <a:extLst>
              <a:ext uri="{FF2B5EF4-FFF2-40B4-BE49-F238E27FC236}">
                <a16:creationId xmlns:a16="http://schemas.microsoft.com/office/drawing/2014/main" id="{BF3AA7D4-F918-804F-98F3-284139C1893E}"/>
              </a:ext>
            </a:extLst>
          </p:cNvPr>
          <p:cNvSpPr txBox="1"/>
          <p:nvPr/>
        </p:nvSpPr>
        <p:spPr>
          <a:xfrm>
            <a:off x="5458318" y="969769"/>
            <a:ext cx="1329409" cy="307777"/>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Organization</a:t>
            </a:r>
          </a:p>
        </p:txBody>
      </p:sp>
      <p:sp>
        <p:nvSpPr>
          <p:cNvPr id="103" name="Rectangle 102">
            <a:extLst>
              <a:ext uri="{FF2B5EF4-FFF2-40B4-BE49-F238E27FC236}">
                <a16:creationId xmlns:a16="http://schemas.microsoft.com/office/drawing/2014/main" id="{86CBD6E7-FBBD-9D43-9664-1C8F42D9A4D2}"/>
              </a:ext>
            </a:extLst>
          </p:cNvPr>
          <p:cNvSpPr/>
          <p:nvPr/>
        </p:nvSpPr>
        <p:spPr>
          <a:xfrm rot="5400000">
            <a:off x="9393687" y="253970"/>
            <a:ext cx="534816" cy="1731511"/>
          </a:xfrm>
          <a:prstGeom prst="rect">
            <a:avLst/>
          </a:prstGeom>
          <a:solidFill>
            <a:srgbClr val="0432FF">
              <a:alpha val="47000"/>
            </a:srgbClr>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684BEC82-AB46-3446-BDC6-EDF8108A0F81}"/>
              </a:ext>
            </a:extLst>
          </p:cNvPr>
          <p:cNvSpPr/>
          <p:nvPr/>
        </p:nvSpPr>
        <p:spPr>
          <a:xfrm rot="5400000">
            <a:off x="7237469" y="2958292"/>
            <a:ext cx="4858238" cy="1731509"/>
          </a:xfrm>
          <a:prstGeom prst="rect">
            <a:avLst/>
          </a:prstGeom>
          <a:gradFill flip="none" rotWithShape="1">
            <a:gsLst>
              <a:gs pos="16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10800000" scaled="0"/>
            <a:tileRect/>
          </a:gradFill>
          <a:ln w="12700" cap="flat" cmpd="sng" algn="ctr">
            <a:noFill/>
            <a:prstDash val="solid"/>
            <a:miter lim="800000"/>
          </a:ln>
          <a:effectLst/>
        </p:spPr>
        <p:txBody>
          <a:bodyPr rtlCol="0" anchor="ctr"/>
          <a:lstStyle/>
          <a:p>
            <a:pPr algn="ctr"/>
            <a:endParaRPr lang="en-IN" sz="1600" dirty="0">
              <a:solidFill>
                <a:prstClr val="white"/>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E71E96FA-7F72-B54F-9177-2174CCBEDB3E}"/>
              </a:ext>
            </a:extLst>
          </p:cNvPr>
          <p:cNvSpPr txBox="1"/>
          <p:nvPr/>
        </p:nvSpPr>
        <p:spPr>
          <a:xfrm>
            <a:off x="8996391" y="839596"/>
            <a:ext cx="1329409" cy="523220"/>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Assessment</a:t>
            </a:r>
          </a:p>
          <a:p>
            <a:pPr algn="ctr"/>
            <a:r>
              <a:rPr lang="en-US" dirty="0">
                <a:solidFill>
                  <a:schemeClr val="bg1"/>
                </a:solidFill>
                <a:latin typeface="Arial" panose="020B0604020202020204" pitchFamily="34" charset="0"/>
                <a:cs typeface="Arial" panose="020B0604020202020204" pitchFamily="34" charset="0"/>
              </a:rPr>
              <a:t>Team</a:t>
            </a:r>
          </a:p>
        </p:txBody>
      </p:sp>
      <p:cxnSp>
        <p:nvCxnSpPr>
          <p:cNvPr id="208" name="Straight Arrow Connector 207">
            <a:extLst>
              <a:ext uri="{FF2B5EF4-FFF2-40B4-BE49-F238E27FC236}">
                <a16:creationId xmlns:a16="http://schemas.microsoft.com/office/drawing/2014/main" id="{1B016AB0-68B8-8C4F-91B4-47C5284883BD}"/>
              </a:ext>
            </a:extLst>
          </p:cNvPr>
          <p:cNvCxnSpPr>
            <a:cxnSpLocks/>
          </p:cNvCxnSpPr>
          <p:nvPr/>
        </p:nvCxnSpPr>
        <p:spPr>
          <a:xfrm flipH="1">
            <a:off x="2364016" y="2534108"/>
            <a:ext cx="55818" cy="17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Title 242">
            <a:extLst>
              <a:ext uri="{FF2B5EF4-FFF2-40B4-BE49-F238E27FC236}">
                <a16:creationId xmlns:a16="http://schemas.microsoft.com/office/drawing/2014/main" id="{6F7BF1AE-4591-FE49-BDF3-F43BF75C2B67}"/>
              </a:ext>
            </a:extLst>
          </p:cNvPr>
          <p:cNvSpPr>
            <a:spLocks noGrp="1"/>
          </p:cNvSpPr>
          <p:nvPr>
            <p:ph type="title"/>
          </p:nvPr>
        </p:nvSpPr>
        <p:spPr>
          <a:xfrm>
            <a:off x="1620722" y="128120"/>
            <a:ext cx="9047279" cy="656734"/>
          </a:xfrm>
        </p:spPr>
        <p:txBody>
          <a:bodyPr>
            <a:noAutofit/>
          </a:bodyPr>
          <a:lstStyle/>
          <a:p>
            <a:r>
              <a:rPr lang="en-US" sz="3200" dirty="0"/>
              <a:t>Initiate (Phase I) – Readiness Check Requested</a:t>
            </a:r>
          </a:p>
        </p:txBody>
      </p:sp>
      <p:grpSp>
        <p:nvGrpSpPr>
          <p:cNvPr id="250" name="Group 249">
            <a:extLst>
              <a:ext uri="{FF2B5EF4-FFF2-40B4-BE49-F238E27FC236}">
                <a16:creationId xmlns:a16="http://schemas.microsoft.com/office/drawing/2014/main" id="{00BD1A43-B7BE-7D43-B64F-5AB2702C407A}"/>
              </a:ext>
            </a:extLst>
          </p:cNvPr>
          <p:cNvGrpSpPr/>
          <p:nvPr/>
        </p:nvGrpSpPr>
        <p:grpSpPr>
          <a:xfrm>
            <a:off x="3472278" y="2825728"/>
            <a:ext cx="1525401" cy="526823"/>
            <a:chOff x="1959900" y="2330038"/>
            <a:chExt cx="1470168" cy="306553"/>
          </a:xfrm>
        </p:grpSpPr>
        <p:sp>
          <p:nvSpPr>
            <p:cNvPr id="251" name="Rectangle 250">
              <a:extLst>
                <a:ext uri="{FF2B5EF4-FFF2-40B4-BE49-F238E27FC236}">
                  <a16:creationId xmlns:a16="http://schemas.microsoft.com/office/drawing/2014/main" id="{717333F3-7AFB-E341-B252-6D037CB2B66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2" name="TextBox 251">
              <a:extLst>
                <a:ext uri="{FF2B5EF4-FFF2-40B4-BE49-F238E27FC236}">
                  <a16:creationId xmlns:a16="http://schemas.microsoft.com/office/drawing/2014/main" id="{BD46B925-BD02-1745-936B-5258B5CB9788}"/>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Assign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 Lead</a:t>
              </a:r>
            </a:p>
          </p:txBody>
        </p:sp>
      </p:grpSp>
      <p:grpSp>
        <p:nvGrpSpPr>
          <p:cNvPr id="254" name="Group 253">
            <a:extLst>
              <a:ext uri="{FF2B5EF4-FFF2-40B4-BE49-F238E27FC236}">
                <a16:creationId xmlns:a16="http://schemas.microsoft.com/office/drawing/2014/main" id="{268F4F1A-FC8D-3945-8BA7-CE92DE208778}"/>
              </a:ext>
            </a:extLst>
          </p:cNvPr>
          <p:cNvGrpSpPr/>
          <p:nvPr/>
        </p:nvGrpSpPr>
        <p:grpSpPr>
          <a:xfrm>
            <a:off x="1706634" y="1462836"/>
            <a:ext cx="1525401" cy="660221"/>
            <a:chOff x="1972518" y="2330038"/>
            <a:chExt cx="1470168" cy="385652"/>
          </a:xfrm>
        </p:grpSpPr>
        <p:sp>
          <p:nvSpPr>
            <p:cNvPr id="255" name="Rectangle 254">
              <a:extLst>
                <a:ext uri="{FF2B5EF4-FFF2-40B4-BE49-F238E27FC236}">
                  <a16:creationId xmlns:a16="http://schemas.microsoft.com/office/drawing/2014/main" id="{D60F7D6A-BDB1-7A4A-A98E-B90A37B4318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6" name="TextBox 255">
              <a:extLst>
                <a:ext uri="{FF2B5EF4-FFF2-40B4-BE49-F238E27FC236}">
                  <a16:creationId xmlns:a16="http://schemas.microsoft.com/office/drawing/2014/main" id="{A33E255D-0474-B94D-BFC0-A684F7E9A080}"/>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Request Generated</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sp>
        <p:nvSpPr>
          <p:cNvPr id="91" name="Down Arrow 90">
            <a:extLst>
              <a:ext uri="{FF2B5EF4-FFF2-40B4-BE49-F238E27FC236}">
                <a16:creationId xmlns:a16="http://schemas.microsoft.com/office/drawing/2014/main" id="{6CC2ADAD-0393-CF46-ABE0-165270554E94}"/>
              </a:ext>
            </a:extLst>
          </p:cNvPr>
          <p:cNvSpPr/>
          <p:nvPr/>
        </p:nvSpPr>
        <p:spPr>
          <a:xfrm>
            <a:off x="1781758" y="871939"/>
            <a:ext cx="381695" cy="534815"/>
          </a:xfrm>
          <a:prstGeom prst="downArrow">
            <a:avLst>
              <a:gd name="adj1" fmla="val 72255"/>
              <a:gd name="adj2" fmla="val 65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grpSp>
        <p:nvGrpSpPr>
          <p:cNvPr id="93" name="Group 92">
            <a:extLst>
              <a:ext uri="{FF2B5EF4-FFF2-40B4-BE49-F238E27FC236}">
                <a16:creationId xmlns:a16="http://schemas.microsoft.com/office/drawing/2014/main" id="{C44BEBEC-9A8F-BA4C-95AC-CE34E0FE4EB1}"/>
              </a:ext>
            </a:extLst>
          </p:cNvPr>
          <p:cNvGrpSpPr/>
          <p:nvPr/>
        </p:nvGrpSpPr>
        <p:grpSpPr>
          <a:xfrm>
            <a:off x="1704195" y="2208595"/>
            <a:ext cx="1525401" cy="660221"/>
            <a:chOff x="1972518" y="2330038"/>
            <a:chExt cx="1470168" cy="385652"/>
          </a:xfrm>
        </p:grpSpPr>
        <p:sp>
          <p:nvSpPr>
            <p:cNvPr id="94" name="Rectangle 93">
              <a:extLst>
                <a:ext uri="{FF2B5EF4-FFF2-40B4-BE49-F238E27FC236}">
                  <a16:creationId xmlns:a16="http://schemas.microsoft.com/office/drawing/2014/main" id="{1EC0293A-4D52-A143-B85A-AFE291B9DEA3}"/>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608851BF-1EE3-9442-A815-CF00941721D4}"/>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C3PAO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Selection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96" name="Group 95">
            <a:extLst>
              <a:ext uri="{FF2B5EF4-FFF2-40B4-BE49-F238E27FC236}">
                <a16:creationId xmlns:a16="http://schemas.microsoft.com/office/drawing/2014/main" id="{FAAA67D8-7DDF-C24F-92F4-A6C6DF5114F6}"/>
              </a:ext>
            </a:extLst>
          </p:cNvPr>
          <p:cNvGrpSpPr/>
          <p:nvPr/>
        </p:nvGrpSpPr>
        <p:grpSpPr>
          <a:xfrm>
            <a:off x="3472278" y="2136924"/>
            <a:ext cx="1525401" cy="660221"/>
            <a:chOff x="1972518" y="2330038"/>
            <a:chExt cx="1470168" cy="385652"/>
          </a:xfrm>
        </p:grpSpPr>
        <p:sp>
          <p:nvSpPr>
            <p:cNvPr id="97" name="Rectangle 96">
              <a:extLst>
                <a:ext uri="{FF2B5EF4-FFF2-40B4-BE49-F238E27FC236}">
                  <a16:creationId xmlns:a16="http://schemas.microsoft.com/office/drawing/2014/main" id="{BF52034A-9D46-0C4A-9FC6-E5BC86265388}"/>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7E3812AD-9C6B-0B49-924E-B43A8FDB13EA}"/>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Intake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Review</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109" name="Group 108">
            <a:extLst>
              <a:ext uri="{FF2B5EF4-FFF2-40B4-BE49-F238E27FC236}">
                <a16:creationId xmlns:a16="http://schemas.microsoft.com/office/drawing/2014/main" id="{D5EFA989-6790-4843-B8EA-DF97CCE5D399}"/>
              </a:ext>
            </a:extLst>
          </p:cNvPr>
          <p:cNvGrpSpPr/>
          <p:nvPr/>
        </p:nvGrpSpPr>
        <p:grpSpPr>
          <a:xfrm>
            <a:off x="3467578" y="4164788"/>
            <a:ext cx="1525401" cy="526823"/>
            <a:chOff x="1959900" y="2330038"/>
            <a:chExt cx="1470168" cy="306553"/>
          </a:xfrm>
        </p:grpSpPr>
        <p:sp>
          <p:nvSpPr>
            <p:cNvPr id="110" name="Rectangle 109">
              <a:extLst>
                <a:ext uri="{FF2B5EF4-FFF2-40B4-BE49-F238E27FC236}">
                  <a16:creationId xmlns:a16="http://schemas.microsoft.com/office/drawing/2014/main" id="{31E9719C-88F5-534C-9FE8-6A327CC25BC7}"/>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BFD48AE4-FBDC-7D4D-917E-3991C739EE9C}"/>
                </a:ext>
              </a:extLst>
            </p:cNvPr>
            <p:cNvSpPr txBox="1"/>
            <p:nvPr/>
          </p:nvSpPr>
          <p:spPr>
            <a:xfrm>
              <a:off x="1959900" y="2349763"/>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Pre-call </a:t>
              </a:r>
            </a:p>
          </p:txBody>
        </p:sp>
      </p:grpSp>
      <p:grpSp>
        <p:nvGrpSpPr>
          <p:cNvPr id="112" name="Group 111">
            <a:extLst>
              <a:ext uri="{FF2B5EF4-FFF2-40B4-BE49-F238E27FC236}">
                <a16:creationId xmlns:a16="http://schemas.microsoft.com/office/drawing/2014/main" id="{6F9612E0-65E7-E84E-A153-836A271201A9}"/>
              </a:ext>
            </a:extLst>
          </p:cNvPr>
          <p:cNvGrpSpPr/>
          <p:nvPr/>
        </p:nvGrpSpPr>
        <p:grpSpPr>
          <a:xfrm>
            <a:off x="5218318" y="3548435"/>
            <a:ext cx="1525401" cy="526823"/>
            <a:chOff x="1959900" y="2330038"/>
            <a:chExt cx="1470168" cy="306553"/>
          </a:xfrm>
        </p:grpSpPr>
        <p:sp>
          <p:nvSpPr>
            <p:cNvPr id="119" name="Rectangle 118">
              <a:extLst>
                <a:ext uri="{FF2B5EF4-FFF2-40B4-BE49-F238E27FC236}">
                  <a16:creationId xmlns:a16="http://schemas.microsoft.com/office/drawing/2014/main" id="{A85E86CA-0A12-8541-B035-4A468AFE945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BEA7FFE5-F7CA-3245-9385-82C07E20D71C}"/>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Planning</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Inputs</a:t>
              </a:r>
            </a:p>
          </p:txBody>
        </p:sp>
      </p:grpSp>
      <p:grpSp>
        <p:nvGrpSpPr>
          <p:cNvPr id="121" name="Group 120">
            <a:extLst>
              <a:ext uri="{FF2B5EF4-FFF2-40B4-BE49-F238E27FC236}">
                <a16:creationId xmlns:a16="http://schemas.microsoft.com/office/drawing/2014/main" id="{E1CD3DA3-4E3B-8841-A68A-BCC50CFCD7EB}"/>
              </a:ext>
            </a:extLst>
          </p:cNvPr>
          <p:cNvGrpSpPr/>
          <p:nvPr/>
        </p:nvGrpSpPr>
        <p:grpSpPr>
          <a:xfrm>
            <a:off x="7025412" y="4949563"/>
            <a:ext cx="1525401" cy="648127"/>
            <a:chOff x="1959900" y="2330038"/>
            <a:chExt cx="1470168" cy="377139"/>
          </a:xfrm>
        </p:grpSpPr>
        <p:sp>
          <p:nvSpPr>
            <p:cNvPr id="122" name="Rectangle 121">
              <a:extLst>
                <a:ext uri="{FF2B5EF4-FFF2-40B4-BE49-F238E27FC236}">
                  <a16:creationId xmlns:a16="http://schemas.microsoft.com/office/drawing/2014/main" id="{E277809A-74F4-E84D-A8E9-10247DE29D8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54BBE405-2D95-BB49-984B-0CA64BF21E47}"/>
                </a:ext>
              </a:extLst>
            </p:cNvPr>
            <p:cNvSpPr txBox="1"/>
            <p:nvPr/>
          </p:nvSpPr>
          <p:spPr>
            <a:xfrm>
              <a:off x="1959900" y="2357948"/>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Go/No Go</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Recommendation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124" name="Straight Arrow Connector 123">
            <a:extLst>
              <a:ext uri="{FF2B5EF4-FFF2-40B4-BE49-F238E27FC236}">
                <a16:creationId xmlns:a16="http://schemas.microsoft.com/office/drawing/2014/main" id="{9E38B2B9-2675-3D47-8CD9-69231327A0E0}"/>
              </a:ext>
            </a:extLst>
          </p:cNvPr>
          <p:cNvCxnSpPr>
            <a:cxnSpLocks/>
            <a:endCxn id="94" idx="0"/>
          </p:cNvCxnSpPr>
          <p:nvPr/>
        </p:nvCxnSpPr>
        <p:spPr>
          <a:xfrm>
            <a:off x="2415050" y="2055966"/>
            <a:ext cx="38755" cy="152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47DA387-AF62-5D4E-9CD1-9AD940409A73}"/>
              </a:ext>
            </a:extLst>
          </p:cNvPr>
          <p:cNvCxnSpPr/>
          <p:nvPr/>
        </p:nvCxnSpPr>
        <p:spPr>
          <a:xfrm>
            <a:off x="3165909" y="2399326"/>
            <a:ext cx="356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DF6AFA0-7227-494A-84C9-2FB6583CBACD}"/>
              </a:ext>
            </a:extLst>
          </p:cNvPr>
          <p:cNvCxnSpPr>
            <a:cxnSpLocks/>
            <a:endCxn id="251" idx="0"/>
          </p:cNvCxnSpPr>
          <p:nvPr/>
        </p:nvCxnSpPr>
        <p:spPr>
          <a:xfrm>
            <a:off x="4234977" y="2661731"/>
            <a:ext cx="2" cy="16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8BFEC78-9A4D-D34F-9FB7-155DC6773166}"/>
              </a:ext>
            </a:extLst>
          </p:cNvPr>
          <p:cNvCxnSpPr>
            <a:cxnSpLocks/>
            <a:endCxn id="110" idx="0"/>
          </p:cNvCxnSpPr>
          <p:nvPr/>
        </p:nvCxnSpPr>
        <p:spPr>
          <a:xfrm>
            <a:off x="4207517" y="3400517"/>
            <a:ext cx="22762" cy="764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8D416079-0133-344A-B4DB-E4D4003CCBF9}"/>
              </a:ext>
            </a:extLst>
          </p:cNvPr>
          <p:cNvCxnSpPr>
            <a:cxnSpLocks/>
            <a:stCxn id="123" idx="1"/>
            <a:endCxn id="179" idx="3"/>
          </p:cNvCxnSpPr>
          <p:nvPr/>
        </p:nvCxnSpPr>
        <p:spPr>
          <a:xfrm rot="10800000">
            <a:off x="4999572" y="5293617"/>
            <a:ext cx="2025841" cy="39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204E4BB6-BC78-2049-89D3-E378D0798E97}"/>
              </a:ext>
            </a:extLst>
          </p:cNvPr>
          <p:cNvCxnSpPr>
            <a:cxnSpLocks/>
            <a:stCxn id="120" idx="1"/>
            <a:endCxn id="110" idx="0"/>
          </p:cNvCxnSpPr>
          <p:nvPr/>
        </p:nvCxnSpPr>
        <p:spPr>
          <a:xfrm rot="10800000" flipV="1">
            <a:off x="4230279" y="3811844"/>
            <a:ext cx="988038" cy="3529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D76DAEB8-5122-3743-BC51-BC4EB234E45E}"/>
              </a:ext>
            </a:extLst>
          </p:cNvPr>
          <p:cNvGrpSpPr/>
          <p:nvPr/>
        </p:nvGrpSpPr>
        <p:grpSpPr>
          <a:xfrm>
            <a:off x="7025413" y="2828493"/>
            <a:ext cx="1525401" cy="526823"/>
            <a:chOff x="1959900" y="2330038"/>
            <a:chExt cx="1470168" cy="306553"/>
          </a:xfrm>
        </p:grpSpPr>
        <p:sp>
          <p:nvSpPr>
            <p:cNvPr id="157" name="Rectangle 156">
              <a:extLst>
                <a:ext uri="{FF2B5EF4-FFF2-40B4-BE49-F238E27FC236}">
                  <a16:creationId xmlns:a16="http://schemas.microsoft.com/office/drawing/2014/main" id="{5E39EDDE-C300-7340-80DE-2E1C7CD543A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8" name="TextBox 157">
              <a:extLst>
                <a:ext uri="{FF2B5EF4-FFF2-40B4-BE49-F238E27FC236}">
                  <a16:creationId xmlns:a16="http://schemas.microsoft.com/office/drawing/2014/main" id="{2F072785-0DF6-4844-8C09-8FC50C1857AA}"/>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Acknowledge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Review Packet</a:t>
              </a:r>
            </a:p>
          </p:txBody>
        </p:sp>
      </p:grpSp>
      <p:cxnSp>
        <p:nvCxnSpPr>
          <p:cNvPr id="46" name="Straight Arrow Connector 45">
            <a:extLst>
              <a:ext uri="{FF2B5EF4-FFF2-40B4-BE49-F238E27FC236}">
                <a16:creationId xmlns:a16="http://schemas.microsoft.com/office/drawing/2014/main" id="{2422A2BB-9211-434E-9956-ED2C0AEF1B2A}"/>
              </a:ext>
            </a:extLst>
          </p:cNvPr>
          <p:cNvCxnSpPr>
            <a:cxnSpLocks/>
            <a:stCxn id="252" idx="3"/>
            <a:endCxn id="158" idx="1"/>
          </p:cNvCxnSpPr>
          <p:nvPr/>
        </p:nvCxnSpPr>
        <p:spPr>
          <a:xfrm>
            <a:off x="4997678" y="3089138"/>
            <a:ext cx="2027734" cy="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CF984AE-5DA7-0D4A-9026-14418D59DB62}"/>
              </a:ext>
            </a:extLst>
          </p:cNvPr>
          <p:cNvCxnSpPr>
            <a:cxnSpLocks/>
            <a:stCxn id="157" idx="2"/>
            <a:endCxn id="76" idx="0"/>
          </p:cNvCxnSpPr>
          <p:nvPr/>
        </p:nvCxnSpPr>
        <p:spPr>
          <a:xfrm flipH="1">
            <a:off x="7788114" y="3355316"/>
            <a:ext cx="1" cy="79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6" name="Group 175">
            <a:extLst>
              <a:ext uri="{FF2B5EF4-FFF2-40B4-BE49-F238E27FC236}">
                <a16:creationId xmlns:a16="http://schemas.microsoft.com/office/drawing/2014/main" id="{390E6E7F-BA94-9147-9F1C-DF102C0EA685}"/>
              </a:ext>
            </a:extLst>
          </p:cNvPr>
          <p:cNvGrpSpPr/>
          <p:nvPr/>
        </p:nvGrpSpPr>
        <p:grpSpPr>
          <a:xfrm>
            <a:off x="3474170" y="4945568"/>
            <a:ext cx="1525401" cy="648129"/>
            <a:chOff x="1959900" y="2330038"/>
            <a:chExt cx="1470168" cy="377140"/>
          </a:xfrm>
        </p:grpSpPr>
        <p:sp>
          <p:nvSpPr>
            <p:cNvPr id="178" name="Rectangle 177">
              <a:extLst>
                <a:ext uri="{FF2B5EF4-FFF2-40B4-BE49-F238E27FC236}">
                  <a16:creationId xmlns:a16="http://schemas.microsoft.com/office/drawing/2014/main" id="{6B7019D5-14D0-304E-A341-13BDE6EA6E8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79" name="TextBox 178">
              <a:extLst>
                <a:ext uri="{FF2B5EF4-FFF2-40B4-BE49-F238E27FC236}">
                  <a16:creationId xmlns:a16="http://schemas.microsoft.com/office/drawing/2014/main" id="{00ADDBF0-4C77-974D-B32D-15AA29D12EB8}"/>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Record Recommendation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65" name="Straight Arrow Connector 64">
            <a:extLst>
              <a:ext uri="{FF2B5EF4-FFF2-40B4-BE49-F238E27FC236}">
                <a16:creationId xmlns:a16="http://schemas.microsoft.com/office/drawing/2014/main" id="{7C16D176-6D80-2848-A36C-B007D4D4D198}"/>
              </a:ext>
            </a:extLst>
          </p:cNvPr>
          <p:cNvCxnSpPr>
            <a:cxnSpLocks/>
            <a:endCxn id="179" idx="0"/>
          </p:cNvCxnSpPr>
          <p:nvPr/>
        </p:nvCxnSpPr>
        <p:spPr>
          <a:xfrm>
            <a:off x="4236870" y="4775453"/>
            <a:ext cx="1" cy="218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884FF0EB-8B80-8E43-B921-BD1DB2427000}"/>
              </a:ext>
            </a:extLst>
          </p:cNvPr>
          <p:cNvGrpSpPr/>
          <p:nvPr/>
        </p:nvGrpSpPr>
        <p:grpSpPr>
          <a:xfrm>
            <a:off x="3474170" y="5661344"/>
            <a:ext cx="1525401" cy="648129"/>
            <a:chOff x="1959900" y="2330038"/>
            <a:chExt cx="1470168" cy="377140"/>
          </a:xfrm>
        </p:grpSpPr>
        <p:sp>
          <p:nvSpPr>
            <p:cNvPr id="181" name="Rectangle 180">
              <a:extLst>
                <a:ext uri="{FF2B5EF4-FFF2-40B4-BE49-F238E27FC236}">
                  <a16:creationId xmlns:a16="http://schemas.microsoft.com/office/drawing/2014/main" id="{578C7B1F-C045-5147-A3B1-623BC266E10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82" name="TextBox 181">
              <a:extLst>
                <a:ext uri="{FF2B5EF4-FFF2-40B4-BE49-F238E27FC236}">
                  <a16:creationId xmlns:a16="http://schemas.microsoft.com/office/drawing/2014/main" id="{8C0D97D8-A0EB-A642-8F91-060CF3D8D83E}"/>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Schedule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Onsite</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186" name="Straight Arrow Connector 185">
            <a:extLst>
              <a:ext uri="{FF2B5EF4-FFF2-40B4-BE49-F238E27FC236}">
                <a16:creationId xmlns:a16="http://schemas.microsoft.com/office/drawing/2014/main" id="{A5B9B2E0-DADD-2C43-B3CF-AB2006CD82E2}"/>
              </a:ext>
            </a:extLst>
          </p:cNvPr>
          <p:cNvCxnSpPr>
            <a:cxnSpLocks/>
            <a:endCxn id="182" idx="0"/>
          </p:cNvCxnSpPr>
          <p:nvPr/>
        </p:nvCxnSpPr>
        <p:spPr>
          <a:xfrm>
            <a:off x="4230278" y="5472391"/>
            <a:ext cx="6593" cy="23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8" name="Group 187">
            <a:extLst>
              <a:ext uri="{FF2B5EF4-FFF2-40B4-BE49-F238E27FC236}">
                <a16:creationId xmlns:a16="http://schemas.microsoft.com/office/drawing/2014/main" id="{80FEC6AB-9BF5-9544-B5AB-F512728B5CBB}"/>
              </a:ext>
            </a:extLst>
          </p:cNvPr>
          <p:cNvGrpSpPr/>
          <p:nvPr/>
        </p:nvGrpSpPr>
        <p:grpSpPr>
          <a:xfrm>
            <a:off x="5246495" y="5661344"/>
            <a:ext cx="1525401" cy="648129"/>
            <a:chOff x="1959900" y="2330038"/>
            <a:chExt cx="1470168" cy="377140"/>
          </a:xfrm>
        </p:grpSpPr>
        <p:sp>
          <p:nvSpPr>
            <p:cNvPr id="189" name="Rectangle 188">
              <a:extLst>
                <a:ext uri="{FF2B5EF4-FFF2-40B4-BE49-F238E27FC236}">
                  <a16:creationId xmlns:a16="http://schemas.microsoft.com/office/drawing/2014/main" id="{D4A236CD-A773-3C49-87BD-2C8EA02DCB00}"/>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3" name="TextBox 192">
              <a:extLst>
                <a:ext uri="{FF2B5EF4-FFF2-40B4-BE49-F238E27FC236}">
                  <a16:creationId xmlns:a16="http://schemas.microsoft.com/office/drawing/2014/main" id="{B02A5AA9-08AE-764F-BEB6-AF7BFE0A65C9}"/>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Onsite</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74" name="Straight Arrow Connector 73">
            <a:extLst>
              <a:ext uri="{FF2B5EF4-FFF2-40B4-BE49-F238E27FC236}">
                <a16:creationId xmlns:a16="http://schemas.microsoft.com/office/drawing/2014/main" id="{24B9FAC1-3F31-254C-8FBE-E794D802FEFB}"/>
              </a:ext>
            </a:extLst>
          </p:cNvPr>
          <p:cNvCxnSpPr>
            <a:cxnSpLocks/>
          </p:cNvCxnSpPr>
          <p:nvPr/>
        </p:nvCxnSpPr>
        <p:spPr>
          <a:xfrm>
            <a:off x="4958696" y="5927045"/>
            <a:ext cx="338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EC4693E8-8CEA-E042-B21E-0FFC734012D7}"/>
              </a:ext>
            </a:extLst>
          </p:cNvPr>
          <p:cNvGrpSpPr/>
          <p:nvPr/>
        </p:nvGrpSpPr>
        <p:grpSpPr>
          <a:xfrm>
            <a:off x="7025412" y="4147619"/>
            <a:ext cx="1525401" cy="526823"/>
            <a:chOff x="1959900" y="2330038"/>
            <a:chExt cx="1470168" cy="306553"/>
          </a:xfrm>
        </p:grpSpPr>
        <p:sp>
          <p:nvSpPr>
            <p:cNvPr id="76" name="Rectangle 75">
              <a:extLst>
                <a:ext uri="{FF2B5EF4-FFF2-40B4-BE49-F238E27FC236}">
                  <a16:creationId xmlns:a16="http://schemas.microsoft.com/office/drawing/2014/main" id="{A68FD20F-2E77-BD45-953E-D89C41BD5D1E}"/>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D9ABFDD0-BFE4-894A-ABB0-0588E02C0EA1}"/>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 Scoping</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Approach</a:t>
              </a:r>
            </a:p>
          </p:txBody>
        </p:sp>
      </p:grpSp>
      <p:cxnSp>
        <p:nvCxnSpPr>
          <p:cNvPr id="78" name="Elbow Connector 77">
            <a:extLst>
              <a:ext uri="{FF2B5EF4-FFF2-40B4-BE49-F238E27FC236}">
                <a16:creationId xmlns:a16="http://schemas.microsoft.com/office/drawing/2014/main" id="{3C71EC9C-0288-FA4D-9E3D-4FE29E28468E}"/>
              </a:ext>
            </a:extLst>
          </p:cNvPr>
          <p:cNvCxnSpPr>
            <a:stCxn id="77" idx="1"/>
          </p:cNvCxnSpPr>
          <p:nvPr/>
        </p:nvCxnSpPr>
        <p:spPr>
          <a:xfrm rot="10800000" flipV="1">
            <a:off x="4992980" y="4411028"/>
            <a:ext cx="2032433" cy="310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A258C7C-B3B5-194F-B95F-54173C5CB28B}"/>
              </a:ext>
            </a:extLst>
          </p:cNvPr>
          <p:cNvCxnSpPr>
            <a:cxnSpLocks/>
            <a:stCxn id="76" idx="2"/>
            <a:endCxn id="122" idx="0"/>
          </p:cNvCxnSpPr>
          <p:nvPr/>
        </p:nvCxnSpPr>
        <p:spPr>
          <a:xfrm>
            <a:off x="7788113" y="4674442"/>
            <a:ext cx="0" cy="275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61898922-ABBC-5C4A-8AD3-4F679D4651DD}"/>
              </a:ext>
            </a:extLst>
          </p:cNvPr>
          <p:cNvGrpSpPr/>
          <p:nvPr/>
        </p:nvGrpSpPr>
        <p:grpSpPr>
          <a:xfrm>
            <a:off x="7025411" y="5661344"/>
            <a:ext cx="1525401" cy="648129"/>
            <a:chOff x="1959900" y="2330038"/>
            <a:chExt cx="1470168" cy="377140"/>
          </a:xfrm>
        </p:grpSpPr>
        <p:sp>
          <p:nvSpPr>
            <p:cNvPr id="83" name="Rectangle 82">
              <a:extLst>
                <a:ext uri="{FF2B5EF4-FFF2-40B4-BE49-F238E27FC236}">
                  <a16:creationId xmlns:a16="http://schemas.microsoft.com/office/drawing/2014/main" id="{7D1F4294-2EB8-714C-A0E3-17692ECB6E57}"/>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4BDC7F26-2100-D84D-AF81-F74B93AE450D}"/>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Develop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 Plan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16" name="Straight Arrow Connector 15">
            <a:extLst>
              <a:ext uri="{FF2B5EF4-FFF2-40B4-BE49-F238E27FC236}">
                <a16:creationId xmlns:a16="http://schemas.microsoft.com/office/drawing/2014/main" id="{B8481F84-F34B-E34F-8253-0D3E9C299D19}"/>
              </a:ext>
            </a:extLst>
          </p:cNvPr>
          <p:cNvCxnSpPr>
            <a:cxnSpLocks/>
          </p:cNvCxnSpPr>
          <p:nvPr/>
        </p:nvCxnSpPr>
        <p:spPr>
          <a:xfrm flipV="1">
            <a:off x="6746598" y="5945597"/>
            <a:ext cx="3041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76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1066175" y="107530"/>
            <a:ext cx="10364451" cy="81583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ASSESSOR MAKES INITIAL CONTACT</a:t>
            </a:r>
            <a:endParaRPr/>
          </a:p>
        </p:txBody>
      </p:sp>
      <p:sp>
        <p:nvSpPr>
          <p:cNvPr id="149" name="Google Shape;149;p17"/>
          <p:cNvSpPr txBox="1">
            <a:spLocks noGrp="1"/>
          </p:cNvSpPr>
          <p:nvPr>
            <p:ph type="body" idx="1"/>
          </p:nvPr>
        </p:nvSpPr>
        <p:spPr>
          <a:xfrm>
            <a:off x="535354" y="923366"/>
            <a:ext cx="11121291" cy="5304562"/>
          </a:xfrm>
          <a:prstGeom prst="rect">
            <a:avLst/>
          </a:prstGeom>
          <a:noFill/>
          <a:ln>
            <a:noFill/>
          </a:ln>
        </p:spPr>
        <p:txBody>
          <a:bodyPr spcFirstLastPara="1" wrap="square" lIns="91425" tIns="45700" rIns="91425" bIns="45700" anchor="t" anchorCtr="0">
            <a:noAutofit/>
          </a:bodyPr>
          <a:lstStyle/>
          <a:p>
            <a:pPr marL="230188" lvl="0" indent="-230188" algn="l" rtl="0">
              <a:lnSpc>
                <a:spcPct val="100000"/>
              </a:lnSpc>
              <a:spcBef>
                <a:spcPts val="0"/>
              </a:spcBef>
              <a:spcAft>
                <a:spcPts val="0"/>
              </a:spcAft>
              <a:buSzPts val="1550"/>
              <a:buFont typeface="Arial"/>
              <a:buChar char="•"/>
            </a:pPr>
            <a:r>
              <a:rPr lang="en-US" sz="1550"/>
              <a:t>ASSESSOR</a:t>
            </a:r>
            <a:endParaRPr/>
          </a:p>
          <a:p>
            <a:pPr marL="400050" lvl="1" indent="-169863" algn="l" rtl="0">
              <a:lnSpc>
                <a:spcPct val="100000"/>
              </a:lnSpc>
              <a:spcBef>
                <a:spcPts val="500"/>
              </a:spcBef>
              <a:spcAft>
                <a:spcPts val="0"/>
              </a:spcAft>
              <a:buSzPts val="1395"/>
              <a:buChar char="-"/>
            </a:pPr>
            <a:r>
              <a:rPr lang="en-US" sz="1395"/>
              <a:t>PROVIDES OVERVIEW OF ASSESSMENT PROCESS</a:t>
            </a:r>
            <a:endParaRPr/>
          </a:p>
          <a:p>
            <a:pPr marL="400050" lvl="1" indent="-169863" algn="l" rtl="0">
              <a:lnSpc>
                <a:spcPct val="100000"/>
              </a:lnSpc>
              <a:spcBef>
                <a:spcPts val="500"/>
              </a:spcBef>
              <a:spcAft>
                <a:spcPts val="0"/>
              </a:spcAft>
              <a:buSzPts val="1395"/>
              <a:buChar char="-"/>
            </a:pPr>
            <a:r>
              <a:rPr lang="en-US" sz="1395"/>
              <a:t>HAS REVIEWED INITIAL INFORMATION</a:t>
            </a:r>
            <a:endParaRPr/>
          </a:p>
          <a:p>
            <a:pPr marL="400050" lvl="1" indent="-169863" algn="l" rtl="0">
              <a:lnSpc>
                <a:spcPct val="100000"/>
              </a:lnSpc>
              <a:spcBef>
                <a:spcPts val="500"/>
              </a:spcBef>
              <a:spcAft>
                <a:spcPts val="0"/>
              </a:spcAft>
              <a:buSzPts val="1395"/>
              <a:buChar char="-"/>
            </a:pPr>
            <a:r>
              <a:rPr lang="en-US" sz="1395"/>
              <a:t>SETS EXPECTATIONS</a:t>
            </a:r>
            <a:endParaRPr/>
          </a:p>
          <a:p>
            <a:pPr marL="400050" lvl="1" indent="-169863" algn="l" rtl="0">
              <a:lnSpc>
                <a:spcPct val="100000"/>
              </a:lnSpc>
              <a:spcBef>
                <a:spcPts val="500"/>
              </a:spcBef>
              <a:spcAft>
                <a:spcPts val="0"/>
              </a:spcAft>
              <a:buSzPts val="1395"/>
              <a:buChar char="-"/>
            </a:pPr>
            <a:r>
              <a:rPr lang="en-US" sz="1395"/>
              <a:t>REQUESTS INFORMATION ON RECENT SECURITY AUDITS (FEDRAMP, 800-171, ETC.)</a:t>
            </a:r>
            <a:endParaRPr/>
          </a:p>
          <a:p>
            <a:pPr marL="400050" lvl="1" indent="-169863" algn="l" rtl="0">
              <a:lnSpc>
                <a:spcPct val="100000"/>
              </a:lnSpc>
              <a:spcBef>
                <a:spcPts val="500"/>
              </a:spcBef>
              <a:spcAft>
                <a:spcPts val="0"/>
              </a:spcAft>
              <a:buSzPts val="1395"/>
              <a:buChar char="-"/>
            </a:pPr>
            <a:r>
              <a:rPr lang="en-US" sz="1395"/>
              <a:t>VERIFIES ASSESSMENT SCOPE</a:t>
            </a:r>
            <a:endParaRPr/>
          </a:p>
          <a:p>
            <a:pPr marL="400050" lvl="1" indent="-169863" algn="l" rtl="0">
              <a:lnSpc>
                <a:spcPct val="100000"/>
              </a:lnSpc>
              <a:spcBef>
                <a:spcPts val="500"/>
              </a:spcBef>
              <a:spcAft>
                <a:spcPts val="0"/>
              </a:spcAft>
              <a:buSzPts val="1395"/>
              <a:buChar char="-"/>
            </a:pPr>
            <a:r>
              <a:rPr lang="en-US" sz="1395"/>
              <a:t>WORKS WITH OSC TO IDENTIFY ASSESSMENT PARTICIPANTS</a:t>
            </a:r>
            <a:endParaRPr/>
          </a:p>
          <a:p>
            <a:pPr marL="400050" lvl="1" indent="-169863" algn="l" rtl="0">
              <a:lnSpc>
                <a:spcPct val="100000"/>
              </a:lnSpc>
              <a:spcBef>
                <a:spcPts val="500"/>
              </a:spcBef>
              <a:spcAft>
                <a:spcPts val="0"/>
              </a:spcAft>
              <a:buSzPts val="1395"/>
              <a:buChar char="-"/>
            </a:pPr>
            <a:r>
              <a:rPr lang="en-US" sz="1395"/>
              <a:t>DETERMINES ASSESSMENT EXECUTION START DATE,  TRAVEL LOGISTICS, ETC.</a:t>
            </a:r>
            <a:endParaRPr/>
          </a:p>
          <a:p>
            <a:pPr marL="400050" lvl="1" indent="-169863" algn="l" rtl="0">
              <a:lnSpc>
                <a:spcPct val="100000"/>
              </a:lnSpc>
              <a:spcBef>
                <a:spcPts val="500"/>
              </a:spcBef>
              <a:spcAft>
                <a:spcPts val="0"/>
              </a:spcAft>
              <a:buSzPts val="1395"/>
              <a:buChar char="-"/>
            </a:pPr>
            <a:r>
              <a:rPr lang="en-US" sz="1395"/>
              <a:t>DISCUSSES EVIDENCE NEEDED</a:t>
            </a:r>
            <a:endParaRPr/>
          </a:p>
          <a:p>
            <a:pPr marL="400050" lvl="1" indent="-81280" algn="l" rtl="0">
              <a:lnSpc>
                <a:spcPct val="100000"/>
              </a:lnSpc>
              <a:spcBef>
                <a:spcPts val="500"/>
              </a:spcBef>
              <a:spcAft>
                <a:spcPts val="0"/>
              </a:spcAft>
              <a:buSzPts val="1395"/>
              <a:buNone/>
            </a:pPr>
            <a:endParaRPr sz="1395"/>
          </a:p>
          <a:p>
            <a:pPr marL="230188" lvl="0" indent="-230188" algn="l" rtl="0">
              <a:lnSpc>
                <a:spcPct val="100000"/>
              </a:lnSpc>
              <a:spcBef>
                <a:spcPts val="1000"/>
              </a:spcBef>
              <a:spcAft>
                <a:spcPts val="0"/>
              </a:spcAft>
              <a:buSzPts val="1550"/>
              <a:buFont typeface="Arial"/>
              <a:buChar char="•"/>
            </a:pPr>
            <a:r>
              <a:rPr lang="en-US" sz="1550"/>
              <a:t>OSC</a:t>
            </a:r>
            <a:endParaRPr/>
          </a:p>
          <a:p>
            <a:pPr marL="400050" lvl="1" indent="-169863" algn="l" rtl="0">
              <a:lnSpc>
                <a:spcPct val="100000"/>
              </a:lnSpc>
              <a:spcBef>
                <a:spcPts val="500"/>
              </a:spcBef>
              <a:spcAft>
                <a:spcPts val="0"/>
              </a:spcAft>
              <a:buSzPts val="1395"/>
              <a:buChar char="-"/>
            </a:pPr>
            <a:r>
              <a:rPr lang="en-US" sz="1395"/>
              <a:t>PROVIDES OSC OVERVIEW</a:t>
            </a:r>
            <a:endParaRPr/>
          </a:p>
          <a:p>
            <a:pPr marL="400050" lvl="1" indent="-169863" algn="l" rtl="0">
              <a:lnSpc>
                <a:spcPct val="100000"/>
              </a:lnSpc>
              <a:spcBef>
                <a:spcPts val="500"/>
              </a:spcBef>
              <a:spcAft>
                <a:spcPts val="0"/>
              </a:spcAft>
              <a:buSzPts val="1395"/>
              <a:buChar char="-"/>
            </a:pPr>
            <a:r>
              <a:rPr lang="en-US" sz="1395"/>
              <a:t>TARGET CMMC LEVEL</a:t>
            </a:r>
            <a:endParaRPr/>
          </a:p>
          <a:p>
            <a:pPr marL="400050" lvl="1" indent="-169863" algn="l" rtl="0">
              <a:lnSpc>
                <a:spcPct val="100000"/>
              </a:lnSpc>
              <a:spcBef>
                <a:spcPts val="500"/>
              </a:spcBef>
              <a:spcAft>
                <a:spcPts val="0"/>
              </a:spcAft>
              <a:buSzPts val="1395"/>
              <a:buChar char="-"/>
            </a:pPr>
            <a:r>
              <a:rPr lang="en-US" sz="1395"/>
              <a:t>PROVIDES ADDITIONAL SCOPE INFORMATION AND READ-AHEAD MATERIALS</a:t>
            </a:r>
            <a:endParaRPr/>
          </a:p>
          <a:p>
            <a:pPr marL="400050" lvl="1" indent="-169863" algn="l" rtl="0">
              <a:lnSpc>
                <a:spcPct val="100000"/>
              </a:lnSpc>
              <a:spcBef>
                <a:spcPts val="500"/>
              </a:spcBef>
              <a:spcAft>
                <a:spcPts val="0"/>
              </a:spcAft>
              <a:buSzPts val="1395"/>
              <a:buChar char="-"/>
            </a:pPr>
            <a:r>
              <a:rPr lang="en-US" sz="1395"/>
              <a:t>PROVIDES VALIDATION OF SCOPING TO ASSESSOR</a:t>
            </a:r>
            <a:endParaRPr/>
          </a:p>
          <a:p>
            <a:pPr marL="400050" lvl="1" indent="-169863" algn="l" rtl="0">
              <a:lnSpc>
                <a:spcPct val="100000"/>
              </a:lnSpc>
              <a:spcBef>
                <a:spcPts val="500"/>
              </a:spcBef>
              <a:spcAft>
                <a:spcPts val="0"/>
              </a:spcAft>
              <a:buSzPts val="1395"/>
              <a:buChar char="-"/>
            </a:pPr>
            <a:r>
              <a:rPr lang="en-US" sz="1395"/>
              <a:t>IDENTIFIES ASSESSMENT PARTICIPANTS</a:t>
            </a:r>
            <a:endParaRPr/>
          </a:p>
          <a:p>
            <a:pPr marL="400050" lvl="1" indent="-169863" algn="l" rtl="0">
              <a:lnSpc>
                <a:spcPct val="100000"/>
              </a:lnSpc>
              <a:spcBef>
                <a:spcPts val="500"/>
              </a:spcBef>
              <a:spcAft>
                <a:spcPts val="0"/>
              </a:spcAft>
              <a:buSzPts val="1395"/>
              <a:buChar char="-"/>
            </a:pPr>
            <a:r>
              <a:rPr lang="en-US" sz="1395"/>
              <a:t>COORDINATES LOGISTICS</a:t>
            </a:r>
            <a:endParaRPr/>
          </a:p>
          <a:p>
            <a:pPr marL="400050" lvl="1" indent="-169863" algn="l" rtl="0">
              <a:lnSpc>
                <a:spcPct val="100000"/>
              </a:lnSpc>
              <a:spcBef>
                <a:spcPts val="500"/>
              </a:spcBef>
              <a:spcAft>
                <a:spcPts val="0"/>
              </a:spcAft>
              <a:buSzPts val="1395"/>
              <a:buChar char="-"/>
            </a:pPr>
            <a:r>
              <a:rPr lang="en-US" sz="1395"/>
              <a:t>PROVIDES REQUIREMENTS FOR VISITOR SITE AND SYSTEM ACCESS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26491" y="1434126"/>
          <a:ext cx="7939021" cy="5082950"/>
        </p:xfrm>
        <a:graphic>
          <a:graphicData uri="http://schemas.openxmlformats.org/drawingml/2006/table">
            <a:tbl>
              <a:tblPr firstRow="1" bandRow="1"/>
              <a:tblGrid>
                <a:gridCol w="3980396">
                  <a:extLst>
                    <a:ext uri="{9D8B030D-6E8A-4147-A177-3AD203B41FA5}">
                      <a16:colId xmlns:a16="http://schemas.microsoft.com/office/drawing/2014/main" val="2378484228"/>
                    </a:ext>
                  </a:extLst>
                </a:gridCol>
                <a:gridCol w="3958625">
                  <a:extLst>
                    <a:ext uri="{9D8B030D-6E8A-4147-A177-3AD203B41FA5}">
                      <a16:colId xmlns:a16="http://schemas.microsoft.com/office/drawing/2014/main" val="1047558859"/>
                    </a:ext>
                  </a:extLst>
                </a:gridCol>
              </a:tblGrid>
              <a:tr h="939708">
                <a:tc>
                  <a:txBody>
                    <a:bodyPr/>
                    <a:lstStyle/>
                    <a:p>
                      <a:pPr marL="0" indent="0" algn="ctr">
                        <a:buNone/>
                      </a:pPr>
                      <a:r>
                        <a:rPr lang="en-US" sz="3200" dirty="0">
                          <a:solidFill>
                            <a:schemeClr val="bg1"/>
                          </a:solidFill>
                        </a:rPr>
                        <a:t>Assessment Lead</a:t>
                      </a:r>
                    </a:p>
                  </a:txBody>
                  <a:tcPr marL="68580" marR="68580" marT="34290" marB="34290" anchor="ctr">
                    <a:lnL w="12700" cap="flat" cmpd="sng" algn="ctr">
                      <a:noFill/>
                      <a:prstDash val="sysDash"/>
                      <a:round/>
                      <a:headEnd type="none" w="med" len="med"/>
                      <a:tailEnd type="none" w="med" len="med"/>
                    </a:lnL>
                    <a:lnR w="3175" cap="flat" cmpd="sng" algn="ctr">
                      <a:solidFill>
                        <a:sysClr val="windowText" lastClr="000000"/>
                      </a:solidFill>
                      <a:prstDash val="solid"/>
                      <a:round/>
                      <a:headEnd type="none" w="med" len="med"/>
                      <a:tailEnd type="none" w="med" len="med"/>
                    </a:lnR>
                    <a:lnT w="12700" cap="flat" cmpd="sng" algn="ctr">
                      <a:noFill/>
                      <a:prstDash val="sysDash"/>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3200" dirty="0">
                          <a:solidFill>
                            <a:schemeClr val="bg1"/>
                          </a:solidFill>
                        </a:rPr>
                        <a:t>Point-of-Contact</a:t>
                      </a:r>
                    </a:p>
                  </a:txBody>
                  <a:tcPr marL="68580" marR="68580" marT="34290" marB="34290" anchor="ctr">
                    <a:lnL w="3175" cap="flat" cmpd="sng" algn="ctr">
                      <a:solidFill>
                        <a:sysClr val="windowText" lastClr="000000"/>
                      </a:solid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898034587"/>
                  </a:ext>
                </a:extLst>
              </a:tr>
              <a:tr h="1034037">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Sets Expectations</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Provides overview of organization</a:t>
                      </a:r>
                    </a:p>
                    <a:p>
                      <a:pPr marL="800100" marR="0" lvl="1" indent="-34290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400" b="1" dirty="0">
                          <a:solidFill>
                            <a:schemeClr val="tx1">
                              <a:lumMod val="85000"/>
                              <a:lumOff val="15000"/>
                            </a:schemeClr>
                          </a:solidFill>
                          <a:latin typeface="Arial" panose="020B0604020202020204" pitchFamily="34" charset="0"/>
                          <a:cs typeface="Arial" panose="020B0604020202020204" pitchFamily="34" charset="0"/>
                        </a:rPr>
                        <a:t>Target CMMC Level</a:t>
                      </a:r>
                    </a:p>
                    <a:p>
                      <a:pPr marL="800100" marR="0" lvl="1" indent="-34290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400" b="1" dirty="0">
                          <a:solidFill>
                            <a:schemeClr val="tx1">
                              <a:lumMod val="85000"/>
                              <a:lumOff val="15000"/>
                            </a:schemeClr>
                          </a:solidFill>
                          <a:latin typeface="Arial" panose="020B0604020202020204" pitchFamily="34" charset="0"/>
                          <a:cs typeface="Arial" panose="020B0604020202020204" pitchFamily="34" charset="0"/>
                        </a:rPr>
                        <a:t>Organizational scope </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4654220"/>
                  </a:ext>
                </a:extLst>
              </a:tr>
              <a:tr h="1034037">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Reviews assessment process and confirms scope</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Identifies stakeholders for organization</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34037">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Determines date of on-site.</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Coordinates Logistics</a:t>
                      </a:r>
                    </a:p>
                    <a:p>
                      <a:pPr marL="800100" marR="0" lvl="1" indent="-34290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400" b="1" dirty="0">
                          <a:solidFill>
                            <a:schemeClr val="tx1">
                              <a:lumMod val="85000"/>
                              <a:lumOff val="15000"/>
                            </a:schemeClr>
                          </a:solidFill>
                          <a:latin typeface="Arial" panose="020B0604020202020204" pitchFamily="34" charset="0"/>
                          <a:cs typeface="Arial" panose="020B0604020202020204" pitchFamily="34" charset="0"/>
                        </a:rPr>
                        <a:t>Provides requirements for visitor access onsite</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34037">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b="1" dirty="0">
                          <a:solidFill>
                            <a:schemeClr val="tx1">
                              <a:lumMod val="85000"/>
                              <a:lumOff val="15000"/>
                            </a:schemeClr>
                          </a:solidFill>
                          <a:latin typeface="Arial" panose="020B0604020202020204" pitchFamily="34" charset="0"/>
                          <a:cs typeface="Arial" panose="020B0604020202020204" pitchFamily="34" charset="0"/>
                        </a:rPr>
                        <a:t>Discusses the documents/evidence that need to be provided.</a:t>
                      </a: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lang="en-US" sz="1400" b="1" dirty="0">
                        <a:solidFill>
                          <a:schemeClr val="tx1">
                            <a:lumMod val="85000"/>
                            <a:lumOff val="15000"/>
                          </a:schemeClr>
                        </a:solidFill>
                        <a:latin typeface="Arial" panose="020B0604020202020204" pitchFamily="34" charset="0"/>
                        <a:cs typeface="Arial" panose="020B0604020202020204" pitchFamily="34" charset="0"/>
                      </a:endParaRPr>
                    </a:p>
                  </a:txBody>
                  <a:tcPr marL="71304" marR="71304" marT="35652" marB="3565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4" name="Oval 13"/>
          <p:cNvSpPr/>
          <p:nvPr/>
        </p:nvSpPr>
        <p:spPr>
          <a:xfrm>
            <a:off x="7783823" y="926287"/>
            <a:ext cx="756084" cy="756084"/>
          </a:xfrm>
          <a:prstGeom prst="ellipse">
            <a:avLst/>
          </a:prstGeom>
          <a:solidFill>
            <a:schemeClr val="bg1">
              <a:lumMod val="95000"/>
            </a:schemeClr>
          </a:solidFill>
          <a:ln>
            <a:solidFill>
              <a:srgbClr val="CE4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769035" y="926287"/>
            <a:ext cx="756084" cy="756084"/>
          </a:xfrm>
          <a:prstGeom prst="ellipse">
            <a:avLst/>
          </a:prstGeom>
          <a:solidFill>
            <a:schemeClr val="bg1">
              <a:lumMod val="95000"/>
            </a:schemeClr>
          </a:solidFill>
          <a:ln>
            <a:solidFill>
              <a:srgbClr val="107B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Freeform 271">
            <a:extLst>
              <a:ext uri="{FF2B5EF4-FFF2-40B4-BE49-F238E27FC236}">
                <a16:creationId xmlns:a16="http://schemas.microsoft.com/office/drawing/2014/main" id="{F8BFD39A-A9B8-604B-A14A-33E911DF9A07}"/>
              </a:ext>
            </a:extLst>
          </p:cNvPr>
          <p:cNvSpPr/>
          <p:nvPr/>
        </p:nvSpPr>
        <p:spPr>
          <a:xfrm>
            <a:off x="3879466" y="996958"/>
            <a:ext cx="535222" cy="604934"/>
          </a:xfrm>
          <a:custGeom>
            <a:avLst/>
            <a:gdLst>
              <a:gd name="connsiteX0" fmla="*/ 1769377 w 3548208"/>
              <a:gd name="connsiteY0" fmla="*/ 53 h 4010348"/>
              <a:gd name="connsiteX1" fmla="*/ 2526784 w 3548208"/>
              <a:gd name="connsiteY1" fmla="*/ 536424 h 4010348"/>
              <a:gd name="connsiteX2" fmla="*/ 2509694 w 3548208"/>
              <a:gd name="connsiteY2" fmla="*/ 1008112 h 4010348"/>
              <a:gd name="connsiteX3" fmla="*/ 2443897 w 3548208"/>
              <a:gd name="connsiteY3" fmla="*/ 1562688 h 4010348"/>
              <a:gd name="connsiteX4" fmla="*/ 2279405 w 3548208"/>
              <a:gd name="connsiteY4" fmla="*/ 1875225 h 4010348"/>
              <a:gd name="connsiteX5" fmla="*/ 2457996 w 3548208"/>
              <a:gd name="connsiteY5" fmla="*/ 2248858 h 4010348"/>
              <a:gd name="connsiteX6" fmla="*/ 3254614 w 3548208"/>
              <a:gd name="connsiteY6" fmla="*/ 2671840 h 4010348"/>
              <a:gd name="connsiteX7" fmla="*/ 3548208 w 3548208"/>
              <a:gd name="connsiteY7" fmla="*/ 3621769 h 4010348"/>
              <a:gd name="connsiteX8" fmla="*/ 0 w 3548208"/>
              <a:gd name="connsiteY8" fmla="*/ 3630598 h 4010348"/>
              <a:gd name="connsiteX9" fmla="*/ 217756 w 3548208"/>
              <a:gd name="connsiteY9" fmla="*/ 2770537 h 4010348"/>
              <a:gd name="connsiteX10" fmla="*/ 1116204 w 3548208"/>
              <a:gd name="connsiteY10" fmla="*/ 2230840 h 4010348"/>
              <a:gd name="connsiteX11" fmla="*/ 1327695 w 3548208"/>
              <a:gd name="connsiteY11" fmla="*/ 1938672 h 4010348"/>
              <a:gd name="connsiteX12" fmla="*/ 1156152 w 3548208"/>
              <a:gd name="connsiteY12" fmla="*/ 1590887 h 4010348"/>
              <a:gd name="connsiteX13" fmla="*/ 1015157 w 3548208"/>
              <a:gd name="connsiteY13" fmla="*/ 994013 h 4010348"/>
              <a:gd name="connsiteX14" fmla="*/ 1051901 w 3548208"/>
              <a:gd name="connsiteY14" fmla="*/ 437726 h 4010348"/>
              <a:gd name="connsiteX15" fmla="*/ 1769377 w 3548208"/>
              <a:gd name="connsiteY15" fmla="*/ 53 h 4010348"/>
              <a:gd name="connsiteX16" fmla="*/ 2161912 w 3548208"/>
              <a:gd name="connsiteY16" fmla="*/ 2065566 h 4010348"/>
              <a:gd name="connsiteX17" fmla="*/ 1872874 w 3548208"/>
              <a:gd name="connsiteY17" fmla="*/ 2307604 h 4010348"/>
              <a:gd name="connsiteX18" fmla="*/ 1964522 w 3548208"/>
              <a:gd name="connsiteY18" fmla="*/ 2432150 h 4010348"/>
              <a:gd name="connsiteX19" fmla="*/ 1872875 w 3548208"/>
              <a:gd name="connsiteY19" fmla="*/ 2643640 h 4010348"/>
              <a:gd name="connsiteX20" fmla="*/ 1941021 w 3548208"/>
              <a:gd name="connsiteY20" fmla="*/ 2911528 h 4010348"/>
              <a:gd name="connsiteX21" fmla="*/ 2119615 w 3548208"/>
              <a:gd name="connsiteY21" fmla="*/ 2580193 h 4010348"/>
              <a:gd name="connsiteX22" fmla="*/ 2258258 w 3548208"/>
              <a:gd name="connsiteY22" fmla="*/ 2737636 h 4010348"/>
              <a:gd name="connsiteX23" fmla="*/ 2284108 w 3548208"/>
              <a:gd name="connsiteY23" fmla="*/ 2279406 h 4010348"/>
              <a:gd name="connsiteX24" fmla="*/ 2161912 w 3548208"/>
              <a:gd name="connsiteY24" fmla="*/ 2065566 h 4010348"/>
              <a:gd name="connsiteX25" fmla="*/ 1384094 w 3548208"/>
              <a:gd name="connsiteY25" fmla="*/ 2067915 h 4010348"/>
              <a:gd name="connsiteX26" fmla="*/ 1264248 w 3548208"/>
              <a:gd name="connsiteY26" fmla="*/ 2279406 h 4010348"/>
              <a:gd name="connsiteX27" fmla="*/ 1261899 w 3548208"/>
              <a:gd name="connsiteY27" fmla="*/ 2739986 h 4010348"/>
              <a:gd name="connsiteX28" fmla="*/ 1456940 w 3548208"/>
              <a:gd name="connsiteY28" fmla="*/ 2570792 h 4010348"/>
              <a:gd name="connsiteX29" fmla="*/ 1628484 w 3548208"/>
              <a:gd name="connsiteY29" fmla="*/ 2906828 h 4010348"/>
              <a:gd name="connsiteX30" fmla="*/ 1673131 w 3548208"/>
              <a:gd name="connsiteY30" fmla="*/ 2631889 h 4010348"/>
              <a:gd name="connsiteX31" fmla="*/ 1602634 w 3548208"/>
              <a:gd name="connsiteY31" fmla="*/ 2439198 h 4010348"/>
              <a:gd name="connsiteX32" fmla="*/ 1684881 w 3548208"/>
              <a:gd name="connsiteY32" fmla="*/ 2321703 h 4010348"/>
              <a:gd name="connsiteX33" fmla="*/ 1384094 w 3548208"/>
              <a:gd name="connsiteY33" fmla="*/ 2067915 h 401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48208" h="4010348">
                <a:moveTo>
                  <a:pt x="1769377" y="53"/>
                </a:moveTo>
                <a:cubicBezTo>
                  <a:pt x="2146697" y="-3815"/>
                  <a:pt x="2519895" y="205088"/>
                  <a:pt x="2526784" y="536424"/>
                </a:cubicBezTo>
                <a:cubicBezTo>
                  <a:pt x="2561819" y="750051"/>
                  <a:pt x="2535757" y="799185"/>
                  <a:pt x="2509694" y="1008112"/>
                </a:cubicBezTo>
                <a:cubicBezTo>
                  <a:pt x="2645989" y="1130307"/>
                  <a:pt x="2633455" y="1335531"/>
                  <a:pt x="2443897" y="1562688"/>
                </a:cubicBezTo>
                <a:cubicBezTo>
                  <a:pt x="2443897" y="1698198"/>
                  <a:pt x="2321702" y="1789062"/>
                  <a:pt x="2279405" y="1875225"/>
                </a:cubicBezTo>
                <a:cubicBezTo>
                  <a:pt x="2281754" y="1989587"/>
                  <a:pt x="2281362" y="2098856"/>
                  <a:pt x="2457996" y="2248858"/>
                </a:cubicBezTo>
                <a:cubicBezTo>
                  <a:pt x="2608782" y="2287239"/>
                  <a:pt x="2871864" y="2271218"/>
                  <a:pt x="3254614" y="2671840"/>
                </a:cubicBezTo>
                <a:cubicBezTo>
                  <a:pt x="3375456" y="2871511"/>
                  <a:pt x="3464965" y="3149511"/>
                  <a:pt x="3548208" y="3621769"/>
                </a:cubicBezTo>
                <a:cubicBezTo>
                  <a:pt x="2909398" y="4180608"/>
                  <a:pt x="518250" y="4094753"/>
                  <a:pt x="0" y="3630598"/>
                </a:cubicBezTo>
                <a:cubicBezTo>
                  <a:pt x="64373" y="3381937"/>
                  <a:pt x="82244" y="2909964"/>
                  <a:pt x="217756" y="2770537"/>
                </a:cubicBezTo>
                <a:cubicBezTo>
                  <a:pt x="362928" y="2551735"/>
                  <a:pt x="817505" y="2312564"/>
                  <a:pt x="1116204" y="2230840"/>
                </a:cubicBezTo>
                <a:cubicBezTo>
                  <a:pt x="1301195" y="2092196"/>
                  <a:pt x="1321037" y="2045331"/>
                  <a:pt x="1327695" y="1938672"/>
                </a:cubicBezTo>
                <a:cubicBezTo>
                  <a:pt x="1253424" y="1751108"/>
                  <a:pt x="1156152" y="1738147"/>
                  <a:pt x="1156152" y="1590887"/>
                </a:cubicBezTo>
                <a:cubicBezTo>
                  <a:pt x="839840" y="1390790"/>
                  <a:pt x="951069" y="1053828"/>
                  <a:pt x="1015157" y="994013"/>
                </a:cubicBezTo>
                <a:cubicBezTo>
                  <a:pt x="999206" y="727121"/>
                  <a:pt x="992656" y="615321"/>
                  <a:pt x="1051901" y="437726"/>
                </a:cubicBezTo>
                <a:cubicBezTo>
                  <a:pt x="1179944" y="134785"/>
                  <a:pt x="1475907" y="3062"/>
                  <a:pt x="1769377" y="53"/>
                </a:cubicBezTo>
                <a:close/>
                <a:moveTo>
                  <a:pt x="2161912" y="2065566"/>
                </a:moveTo>
                <a:cubicBezTo>
                  <a:pt x="2089065" y="2139197"/>
                  <a:pt x="1936322" y="2248073"/>
                  <a:pt x="1872874" y="2307604"/>
                </a:cubicBezTo>
                <a:cubicBezTo>
                  <a:pt x="1917523" y="2379668"/>
                  <a:pt x="1952771" y="2395334"/>
                  <a:pt x="1964522" y="2432150"/>
                </a:cubicBezTo>
                <a:cubicBezTo>
                  <a:pt x="1941022" y="2487764"/>
                  <a:pt x="1896374" y="2585675"/>
                  <a:pt x="1872875" y="2643640"/>
                </a:cubicBezTo>
                <a:lnTo>
                  <a:pt x="1941021" y="2911528"/>
                </a:lnTo>
                <a:cubicBezTo>
                  <a:pt x="2016218" y="2790900"/>
                  <a:pt x="2079667" y="2656173"/>
                  <a:pt x="2119615" y="2580193"/>
                </a:cubicBezTo>
                <a:lnTo>
                  <a:pt x="2258258" y="2737636"/>
                </a:lnTo>
                <a:cubicBezTo>
                  <a:pt x="2257476" y="2584109"/>
                  <a:pt x="2287241" y="2486981"/>
                  <a:pt x="2284108" y="2279406"/>
                </a:cubicBezTo>
                <a:lnTo>
                  <a:pt x="2161912" y="2065566"/>
                </a:lnTo>
                <a:close/>
                <a:moveTo>
                  <a:pt x="1384094" y="2067915"/>
                </a:moveTo>
                <a:lnTo>
                  <a:pt x="1264248" y="2279406"/>
                </a:lnTo>
                <a:cubicBezTo>
                  <a:pt x="1263465" y="2432933"/>
                  <a:pt x="1262682" y="2586459"/>
                  <a:pt x="1261899" y="2739986"/>
                </a:cubicBezTo>
                <a:lnTo>
                  <a:pt x="1456940" y="2570792"/>
                </a:lnTo>
                <a:cubicBezTo>
                  <a:pt x="1496888" y="2646773"/>
                  <a:pt x="1553287" y="2786200"/>
                  <a:pt x="1628484" y="2906828"/>
                </a:cubicBezTo>
                <a:lnTo>
                  <a:pt x="1673131" y="2631889"/>
                </a:lnTo>
                <a:cubicBezTo>
                  <a:pt x="1649632" y="2573925"/>
                  <a:pt x="1626133" y="2494812"/>
                  <a:pt x="1602634" y="2439198"/>
                </a:cubicBezTo>
                <a:cubicBezTo>
                  <a:pt x="1614384" y="2402382"/>
                  <a:pt x="1640233" y="2393767"/>
                  <a:pt x="1684881" y="2321703"/>
                </a:cubicBezTo>
                <a:cubicBezTo>
                  <a:pt x="1621434" y="2262173"/>
                  <a:pt x="1456941" y="2141546"/>
                  <a:pt x="1384094" y="2067915"/>
                </a:cubicBezTo>
                <a:close/>
              </a:path>
            </a:pathLst>
          </a:custGeom>
          <a:solidFill>
            <a:schemeClr val="tx1"/>
          </a:solidFill>
          <a:ln w="12700" cap="flat" cmpd="sng" algn="ctr">
            <a:noFill/>
            <a:prstDash val="solid"/>
            <a:miter lim="800000"/>
          </a:ln>
          <a:effectLst/>
        </p:spPr>
        <p:txBody>
          <a:bodyPr wrap="square" rtlCol="0" anchor="ctr">
            <a:noAutofit/>
          </a:bodyPr>
          <a:lstStyle/>
          <a:p>
            <a:pPr algn="ctr">
              <a:defRPr/>
            </a:pPr>
            <a:endParaRPr lang="en-US" sz="1350">
              <a:solidFill>
                <a:prstClr val="white"/>
              </a:solidFill>
              <a:latin typeface="Calibri" panose="020F0502020204030204"/>
            </a:endParaRPr>
          </a:p>
        </p:txBody>
      </p:sp>
      <p:grpSp>
        <p:nvGrpSpPr>
          <p:cNvPr id="41" name="Group 40">
            <a:extLst>
              <a:ext uri="{FF2B5EF4-FFF2-40B4-BE49-F238E27FC236}">
                <a16:creationId xmlns:a16="http://schemas.microsoft.com/office/drawing/2014/main" id="{5A9FB06F-BB07-0F49-AA98-8F93A8AE9F0D}"/>
              </a:ext>
            </a:extLst>
          </p:cNvPr>
          <p:cNvGrpSpPr/>
          <p:nvPr/>
        </p:nvGrpSpPr>
        <p:grpSpPr>
          <a:xfrm>
            <a:off x="7879073" y="1028701"/>
            <a:ext cx="581992" cy="576369"/>
            <a:chOff x="1493949" y="647268"/>
            <a:chExt cx="4128165" cy="4649318"/>
          </a:xfrm>
          <a:solidFill>
            <a:schemeClr val="tx1"/>
          </a:solidFill>
        </p:grpSpPr>
        <p:sp>
          <p:nvSpPr>
            <p:cNvPr id="42" name="Freeform 41">
              <a:extLst>
                <a:ext uri="{FF2B5EF4-FFF2-40B4-BE49-F238E27FC236}">
                  <a16:creationId xmlns:a16="http://schemas.microsoft.com/office/drawing/2014/main" id="{72EF9303-DB2B-BA41-9710-239AE7BD045B}"/>
                </a:ext>
              </a:extLst>
            </p:cNvPr>
            <p:cNvSpPr/>
            <p:nvPr/>
          </p:nvSpPr>
          <p:spPr>
            <a:xfrm>
              <a:off x="1493949" y="647268"/>
              <a:ext cx="4128165" cy="4333728"/>
            </a:xfrm>
            <a:custGeom>
              <a:avLst/>
              <a:gdLst>
                <a:gd name="connsiteX0" fmla="*/ 2065537 w 4128165"/>
                <a:gd name="connsiteY0" fmla="*/ 3566737 h 4361973"/>
                <a:gd name="connsiteX1" fmla="*/ 2203614 w 4128165"/>
                <a:gd name="connsiteY1" fmla="*/ 3704814 h 4361973"/>
                <a:gd name="connsiteX2" fmla="*/ 2065537 w 4128165"/>
                <a:gd name="connsiteY2" fmla="*/ 3842890 h 4361973"/>
                <a:gd name="connsiteX3" fmla="*/ 1927460 w 4128165"/>
                <a:gd name="connsiteY3" fmla="*/ 3704814 h 4361973"/>
                <a:gd name="connsiteX4" fmla="*/ 2065537 w 4128165"/>
                <a:gd name="connsiteY4" fmla="*/ 3566737 h 4361973"/>
                <a:gd name="connsiteX5" fmla="*/ 2079687 w 4128165"/>
                <a:gd name="connsiteY5" fmla="*/ 222 h 4361973"/>
                <a:gd name="connsiteX6" fmla="*/ 2754221 w 4128165"/>
                <a:gd name="connsiteY6" fmla="*/ 824668 h 4361973"/>
                <a:gd name="connsiteX7" fmla="*/ 2883611 w 4128165"/>
                <a:gd name="connsiteY7" fmla="*/ 891800 h 4361973"/>
                <a:gd name="connsiteX8" fmla="*/ 2846287 w 4128165"/>
                <a:gd name="connsiteY8" fmla="*/ 1240163 h 4361973"/>
                <a:gd name="connsiteX9" fmla="*/ 2683715 w 4128165"/>
                <a:gd name="connsiteY9" fmla="*/ 1313979 h 4361973"/>
                <a:gd name="connsiteX10" fmla="*/ 2447285 w 4128165"/>
                <a:gd name="connsiteY10" fmla="*/ 1701916 h 4361973"/>
                <a:gd name="connsiteX11" fmla="*/ 3384543 w 4128165"/>
                <a:gd name="connsiteY11" fmla="*/ 2209514 h 4361973"/>
                <a:gd name="connsiteX12" fmla="*/ 3585530 w 4128165"/>
                <a:gd name="connsiteY12" fmla="*/ 2411251 h 4361973"/>
                <a:gd name="connsiteX13" fmla="*/ 4119900 w 4128165"/>
                <a:gd name="connsiteY13" fmla="*/ 3861215 h 4361973"/>
                <a:gd name="connsiteX14" fmla="*/ 3536953 w 4128165"/>
                <a:gd name="connsiteY14" fmla="*/ 4297989 h 4361973"/>
                <a:gd name="connsiteX15" fmla="*/ 3502728 w 4128165"/>
                <a:gd name="connsiteY15" fmla="*/ 4306064 h 4361973"/>
                <a:gd name="connsiteX16" fmla="*/ 3502728 w 4128165"/>
                <a:gd name="connsiteY16" fmla="*/ 2773396 h 4361973"/>
                <a:gd name="connsiteX17" fmla="*/ 3469427 w 4128165"/>
                <a:gd name="connsiteY17" fmla="*/ 2740095 h 4361973"/>
                <a:gd name="connsiteX18" fmla="*/ 666517 w 4128165"/>
                <a:gd name="connsiteY18" fmla="*/ 2740095 h 4361973"/>
                <a:gd name="connsiteX19" fmla="*/ 633216 w 4128165"/>
                <a:gd name="connsiteY19" fmla="*/ 2773396 h 4361973"/>
                <a:gd name="connsiteX20" fmla="*/ 633216 w 4128165"/>
                <a:gd name="connsiteY20" fmla="*/ 4333728 h 4361973"/>
                <a:gd name="connsiteX21" fmla="*/ 709365 w 4128165"/>
                <a:gd name="connsiteY21" fmla="*/ 4361973 h 4361973"/>
                <a:gd name="connsiteX22" fmla="*/ 572744 w 4128165"/>
                <a:gd name="connsiteY22" fmla="*/ 4330710 h 4361973"/>
                <a:gd name="connsiteX23" fmla="*/ 11179 w 4128165"/>
                <a:gd name="connsiteY23" fmla="*/ 3850322 h 4361973"/>
                <a:gd name="connsiteX24" fmla="*/ 598713 w 4128165"/>
                <a:gd name="connsiteY24" fmla="*/ 2378547 h 4361973"/>
                <a:gd name="connsiteX25" fmla="*/ 806908 w 4128165"/>
                <a:gd name="connsiteY25" fmla="*/ 2196328 h 4361973"/>
                <a:gd name="connsiteX26" fmla="*/ 1718206 w 4128165"/>
                <a:gd name="connsiteY26" fmla="*/ 1685948 h 4361973"/>
                <a:gd name="connsiteX27" fmla="*/ 1486835 w 4128165"/>
                <a:gd name="connsiteY27" fmla="*/ 1289151 h 4361973"/>
                <a:gd name="connsiteX28" fmla="*/ 1336713 w 4128165"/>
                <a:gd name="connsiteY28" fmla="*/ 1298222 h 4361973"/>
                <a:gd name="connsiteX29" fmla="*/ 1266207 w 4128165"/>
                <a:gd name="connsiteY29" fmla="*/ 904240 h 4361973"/>
                <a:gd name="connsiteX30" fmla="*/ 1382326 w 4128165"/>
                <a:gd name="connsiteY30" fmla="*/ 804708 h 4361973"/>
                <a:gd name="connsiteX31" fmla="*/ 1913164 w 4128165"/>
                <a:gd name="connsiteY31" fmla="*/ 78953 h 4361973"/>
                <a:gd name="connsiteX32" fmla="*/ 2079687 w 4128165"/>
                <a:gd name="connsiteY32" fmla="*/ 222 h 4361973"/>
                <a:gd name="connsiteX0" fmla="*/ 1927460 w 4128165"/>
                <a:gd name="connsiteY0" fmla="*/ 3704814 h 4361973"/>
                <a:gd name="connsiteX1" fmla="*/ 2203614 w 4128165"/>
                <a:gd name="connsiteY1" fmla="*/ 3704814 h 4361973"/>
                <a:gd name="connsiteX2" fmla="*/ 2065537 w 4128165"/>
                <a:gd name="connsiteY2" fmla="*/ 3842890 h 4361973"/>
                <a:gd name="connsiteX3" fmla="*/ 1927460 w 4128165"/>
                <a:gd name="connsiteY3" fmla="*/ 3704814 h 4361973"/>
                <a:gd name="connsiteX4" fmla="*/ 2079687 w 4128165"/>
                <a:gd name="connsiteY4" fmla="*/ 222 h 4361973"/>
                <a:gd name="connsiteX5" fmla="*/ 2754221 w 4128165"/>
                <a:gd name="connsiteY5" fmla="*/ 824668 h 4361973"/>
                <a:gd name="connsiteX6" fmla="*/ 2883611 w 4128165"/>
                <a:gd name="connsiteY6" fmla="*/ 891800 h 4361973"/>
                <a:gd name="connsiteX7" fmla="*/ 2846287 w 4128165"/>
                <a:gd name="connsiteY7" fmla="*/ 1240163 h 4361973"/>
                <a:gd name="connsiteX8" fmla="*/ 2683715 w 4128165"/>
                <a:gd name="connsiteY8" fmla="*/ 1313979 h 4361973"/>
                <a:gd name="connsiteX9" fmla="*/ 2447285 w 4128165"/>
                <a:gd name="connsiteY9" fmla="*/ 1701916 h 4361973"/>
                <a:gd name="connsiteX10" fmla="*/ 3384543 w 4128165"/>
                <a:gd name="connsiteY10" fmla="*/ 2209514 h 4361973"/>
                <a:gd name="connsiteX11" fmla="*/ 3585530 w 4128165"/>
                <a:gd name="connsiteY11" fmla="*/ 2411251 h 4361973"/>
                <a:gd name="connsiteX12" fmla="*/ 4119900 w 4128165"/>
                <a:gd name="connsiteY12" fmla="*/ 3861215 h 4361973"/>
                <a:gd name="connsiteX13" fmla="*/ 3536953 w 4128165"/>
                <a:gd name="connsiteY13" fmla="*/ 4297989 h 4361973"/>
                <a:gd name="connsiteX14" fmla="*/ 3502728 w 4128165"/>
                <a:gd name="connsiteY14" fmla="*/ 4306064 h 4361973"/>
                <a:gd name="connsiteX15" fmla="*/ 3502728 w 4128165"/>
                <a:gd name="connsiteY15" fmla="*/ 2773396 h 4361973"/>
                <a:gd name="connsiteX16" fmla="*/ 3469427 w 4128165"/>
                <a:gd name="connsiteY16" fmla="*/ 2740095 h 4361973"/>
                <a:gd name="connsiteX17" fmla="*/ 666517 w 4128165"/>
                <a:gd name="connsiteY17" fmla="*/ 2740095 h 4361973"/>
                <a:gd name="connsiteX18" fmla="*/ 633216 w 4128165"/>
                <a:gd name="connsiteY18" fmla="*/ 2773396 h 4361973"/>
                <a:gd name="connsiteX19" fmla="*/ 633216 w 4128165"/>
                <a:gd name="connsiteY19" fmla="*/ 4333728 h 4361973"/>
                <a:gd name="connsiteX20" fmla="*/ 709365 w 4128165"/>
                <a:gd name="connsiteY20" fmla="*/ 4361973 h 4361973"/>
                <a:gd name="connsiteX21" fmla="*/ 572744 w 4128165"/>
                <a:gd name="connsiteY21" fmla="*/ 4330710 h 4361973"/>
                <a:gd name="connsiteX22" fmla="*/ 11179 w 4128165"/>
                <a:gd name="connsiteY22" fmla="*/ 3850322 h 4361973"/>
                <a:gd name="connsiteX23" fmla="*/ 598713 w 4128165"/>
                <a:gd name="connsiteY23" fmla="*/ 2378547 h 4361973"/>
                <a:gd name="connsiteX24" fmla="*/ 806908 w 4128165"/>
                <a:gd name="connsiteY24" fmla="*/ 2196328 h 4361973"/>
                <a:gd name="connsiteX25" fmla="*/ 1718206 w 4128165"/>
                <a:gd name="connsiteY25" fmla="*/ 1685948 h 4361973"/>
                <a:gd name="connsiteX26" fmla="*/ 1486835 w 4128165"/>
                <a:gd name="connsiteY26" fmla="*/ 1289151 h 4361973"/>
                <a:gd name="connsiteX27" fmla="*/ 1336713 w 4128165"/>
                <a:gd name="connsiteY27" fmla="*/ 1298222 h 4361973"/>
                <a:gd name="connsiteX28" fmla="*/ 1266207 w 4128165"/>
                <a:gd name="connsiteY28" fmla="*/ 904240 h 4361973"/>
                <a:gd name="connsiteX29" fmla="*/ 1382326 w 4128165"/>
                <a:gd name="connsiteY29" fmla="*/ 804708 h 4361973"/>
                <a:gd name="connsiteX30" fmla="*/ 1913164 w 4128165"/>
                <a:gd name="connsiteY30" fmla="*/ 78953 h 4361973"/>
                <a:gd name="connsiteX31" fmla="*/ 2079687 w 4128165"/>
                <a:gd name="connsiteY31" fmla="*/ 222 h 4361973"/>
                <a:gd name="connsiteX0" fmla="*/ 2065537 w 4128165"/>
                <a:gd name="connsiteY0" fmla="*/ 3842890 h 4361973"/>
                <a:gd name="connsiteX1" fmla="*/ 2203614 w 4128165"/>
                <a:gd name="connsiteY1" fmla="*/ 3704814 h 4361973"/>
                <a:gd name="connsiteX2" fmla="*/ 2065537 w 4128165"/>
                <a:gd name="connsiteY2" fmla="*/ 3842890 h 4361973"/>
                <a:gd name="connsiteX3" fmla="*/ 2079687 w 4128165"/>
                <a:gd name="connsiteY3" fmla="*/ 222 h 4361973"/>
                <a:gd name="connsiteX4" fmla="*/ 2754221 w 4128165"/>
                <a:gd name="connsiteY4" fmla="*/ 824668 h 4361973"/>
                <a:gd name="connsiteX5" fmla="*/ 2883611 w 4128165"/>
                <a:gd name="connsiteY5" fmla="*/ 891800 h 4361973"/>
                <a:gd name="connsiteX6" fmla="*/ 2846287 w 4128165"/>
                <a:gd name="connsiteY6" fmla="*/ 1240163 h 4361973"/>
                <a:gd name="connsiteX7" fmla="*/ 2683715 w 4128165"/>
                <a:gd name="connsiteY7" fmla="*/ 1313979 h 4361973"/>
                <a:gd name="connsiteX8" fmla="*/ 2447285 w 4128165"/>
                <a:gd name="connsiteY8" fmla="*/ 1701916 h 4361973"/>
                <a:gd name="connsiteX9" fmla="*/ 3384543 w 4128165"/>
                <a:gd name="connsiteY9" fmla="*/ 2209514 h 4361973"/>
                <a:gd name="connsiteX10" fmla="*/ 3585530 w 4128165"/>
                <a:gd name="connsiteY10" fmla="*/ 2411251 h 4361973"/>
                <a:gd name="connsiteX11" fmla="*/ 4119900 w 4128165"/>
                <a:gd name="connsiteY11" fmla="*/ 3861215 h 4361973"/>
                <a:gd name="connsiteX12" fmla="*/ 3536953 w 4128165"/>
                <a:gd name="connsiteY12" fmla="*/ 4297989 h 4361973"/>
                <a:gd name="connsiteX13" fmla="*/ 3502728 w 4128165"/>
                <a:gd name="connsiteY13" fmla="*/ 4306064 h 4361973"/>
                <a:gd name="connsiteX14" fmla="*/ 3502728 w 4128165"/>
                <a:gd name="connsiteY14" fmla="*/ 2773396 h 4361973"/>
                <a:gd name="connsiteX15" fmla="*/ 3469427 w 4128165"/>
                <a:gd name="connsiteY15" fmla="*/ 2740095 h 4361973"/>
                <a:gd name="connsiteX16" fmla="*/ 666517 w 4128165"/>
                <a:gd name="connsiteY16" fmla="*/ 2740095 h 4361973"/>
                <a:gd name="connsiteX17" fmla="*/ 633216 w 4128165"/>
                <a:gd name="connsiteY17" fmla="*/ 2773396 h 4361973"/>
                <a:gd name="connsiteX18" fmla="*/ 633216 w 4128165"/>
                <a:gd name="connsiteY18" fmla="*/ 4333728 h 4361973"/>
                <a:gd name="connsiteX19" fmla="*/ 709365 w 4128165"/>
                <a:gd name="connsiteY19" fmla="*/ 4361973 h 4361973"/>
                <a:gd name="connsiteX20" fmla="*/ 572744 w 4128165"/>
                <a:gd name="connsiteY20" fmla="*/ 4330710 h 4361973"/>
                <a:gd name="connsiteX21" fmla="*/ 11179 w 4128165"/>
                <a:gd name="connsiteY21" fmla="*/ 3850322 h 4361973"/>
                <a:gd name="connsiteX22" fmla="*/ 598713 w 4128165"/>
                <a:gd name="connsiteY22" fmla="*/ 2378547 h 4361973"/>
                <a:gd name="connsiteX23" fmla="*/ 806908 w 4128165"/>
                <a:gd name="connsiteY23" fmla="*/ 2196328 h 4361973"/>
                <a:gd name="connsiteX24" fmla="*/ 1718206 w 4128165"/>
                <a:gd name="connsiteY24" fmla="*/ 1685948 h 4361973"/>
                <a:gd name="connsiteX25" fmla="*/ 1486835 w 4128165"/>
                <a:gd name="connsiteY25" fmla="*/ 1289151 h 4361973"/>
                <a:gd name="connsiteX26" fmla="*/ 1336713 w 4128165"/>
                <a:gd name="connsiteY26" fmla="*/ 1298222 h 4361973"/>
                <a:gd name="connsiteX27" fmla="*/ 1266207 w 4128165"/>
                <a:gd name="connsiteY27" fmla="*/ 904240 h 4361973"/>
                <a:gd name="connsiteX28" fmla="*/ 1382326 w 4128165"/>
                <a:gd name="connsiteY28" fmla="*/ 804708 h 4361973"/>
                <a:gd name="connsiteX29" fmla="*/ 1913164 w 4128165"/>
                <a:gd name="connsiteY29" fmla="*/ 78953 h 4361973"/>
                <a:gd name="connsiteX30" fmla="*/ 2079687 w 4128165"/>
                <a:gd name="connsiteY30" fmla="*/ 222 h 4361973"/>
                <a:gd name="connsiteX0" fmla="*/ 2079687 w 4128165"/>
                <a:gd name="connsiteY0" fmla="*/ 222 h 4361973"/>
                <a:gd name="connsiteX1" fmla="*/ 2754221 w 4128165"/>
                <a:gd name="connsiteY1" fmla="*/ 824668 h 4361973"/>
                <a:gd name="connsiteX2" fmla="*/ 2883611 w 4128165"/>
                <a:gd name="connsiteY2" fmla="*/ 891800 h 4361973"/>
                <a:gd name="connsiteX3" fmla="*/ 2846287 w 4128165"/>
                <a:gd name="connsiteY3" fmla="*/ 1240163 h 4361973"/>
                <a:gd name="connsiteX4" fmla="*/ 2683715 w 4128165"/>
                <a:gd name="connsiteY4" fmla="*/ 1313979 h 4361973"/>
                <a:gd name="connsiteX5" fmla="*/ 2447285 w 4128165"/>
                <a:gd name="connsiteY5" fmla="*/ 1701916 h 4361973"/>
                <a:gd name="connsiteX6" fmla="*/ 3384543 w 4128165"/>
                <a:gd name="connsiteY6" fmla="*/ 2209514 h 4361973"/>
                <a:gd name="connsiteX7" fmla="*/ 3585530 w 4128165"/>
                <a:gd name="connsiteY7" fmla="*/ 2411251 h 4361973"/>
                <a:gd name="connsiteX8" fmla="*/ 4119900 w 4128165"/>
                <a:gd name="connsiteY8" fmla="*/ 3861215 h 4361973"/>
                <a:gd name="connsiteX9" fmla="*/ 3536953 w 4128165"/>
                <a:gd name="connsiteY9" fmla="*/ 4297989 h 4361973"/>
                <a:gd name="connsiteX10" fmla="*/ 3502728 w 4128165"/>
                <a:gd name="connsiteY10" fmla="*/ 4306064 h 4361973"/>
                <a:gd name="connsiteX11" fmla="*/ 3502728 w 4128165"/>
                <a:gd name="connsiteY11" fmla="*/ 2773396 h 4361973"/>
                <a:gd name="connsiteX12" fmla="*/ 3469427 w 4128165"/>
                <a:gd name="connsiteY12" fmla="*/ 2740095 h 4361973"/>
                <a:gd name="connsiteX13" fmla="*/ 666517 w 4128165"/>
                <a:gd name="connsiteY13" fmla="*/ 2740095 h 4361973"/>
                <a:gd name="connsiteX14" fmla="*/ 633216 w 4128165"/>
                <a:gd name="connsiteY14" fmla="*/ 2773396 h 4361973"/>
                <a:gd name="connsiteX15" fmla="*/ 633216 w 4128165"/>
                <a:gd name="connsiteY15" fmla="*/ 4333728 h 4361973"/>
                <a:gd name="connsiteX16" fmla="*/ 709365 w 4128165"/>
                <a:gd name="connsiteY16" fmla="*/ 4361973 h 4361973"/>
                <a:gd name="connsiteX17" fmla="*/ 572744 w 4128165"/>
                <a:gd name="connsiteY17" fmla="*/ 4330710 h 4361973"/>
                <a:gd name="connsiteX18" fmla="*/ 11179 w 4128165"/>
                <a:gd name="connsiteY18" fmla="*/ 3850322 h 4361973"/>
                <a:gd name="connsiteX19" fmla="*/ 598713 w 4128165"/>
                <a:gd name="connsiteY19" fmla="*/ 2378547 h 4361973"/>
                <a:gd name="connsiteX20" fmla="*/ 806908 w 4128165"/>
                <a:gd name="connsiteY20" fmla="*/ 2196328 h 4361973"/>
                <a:gd name="connsiteX21" fmla="*/ 1718206 w 4128165"/>
                <a:gd name="connsiteY21" fmla="*/ 1685948 h 4361973"/>
                <a:gd name="connsiteX22" fmla="*/ 1486835 w 4128165"/>
                <a:gd name="connsiteY22" fmla="*/ 1289151 h 4361973"/>
                <a:gd name="connsiteX23" fmla="*/ 1336713 w 4128165"/>
                <a:gd name="connsiteY23" fmla="*/ 1298222 h 4361973"/>
                <a:gd name="connsiteX24" fmla="*/ 1266207 w 4128165"/>
                <a:gd name="connsiteY24" fmla="*/ 904240 h 4361973"/>
                <a:gd name="connsiteX25" fmla="*/ 1382326 w 4128165"/>
                <a:gd name="connsiteY25" fmla="*/ 804708 h 4361973"/>
                <a:gd name="connsiteX26" fmla="*/ 1913164 w 4128165"/>
                <a:gd name="connsiteY26" fmla="*/ 78953 h 4361973"/>
                <a:gd name="connsiteX27" fmla="*/ 2079687 w 4128165"/>
                <a:gd name="connsiteY27" fmla="*/ 222 h 4361973"/>
                <a:gd name="connsiteX0" fmla="*/ 2079687 w 4128165"/>
                <a:gd name="connsiteY0" fmla="*/ 222 h 4333728"/>
                <a:gd name="connsiteX1" fmla="*/ 2754221 w 4128165"/>
                <a:gd name="connsiteY1" fmla="*/ 824668 h 4333728"/>
                <a:gd name="connsiteX2" fmla="*/ 2883611 w 4128165"/>
                <a:gd name="connsiteY2" fmla="*/ 891800 h 4333728"/>
                <a:gd name="connsiteX3" fmla="*/ 2846287 w 4128165"/>
                <a:gd name="connsiteY3" fmla="*/ 1240163 h 4333728"/>
                <a:gd name="connsiteX4" fmla="*/ 2683715 w 4128165"/>
                <a:gd name="connsiteY4" fmla="*/ 1313979 h 4333728"/>
                <a:gd name="connsiteX5" fmla="*/ 2447285 w 4128165"/>
                <a:gd name="connsiteY5" fmla="*/ 1701916 h 4333728"/>
                <a:gd name="connsiteX6" fmla="*/ 3384543 w 4128165"/>
                <a:gd name="connsiteY6" fmla="*/ 2209514 h 4333728"/>
                <a:gd name="connsiteX7" fmla="*/ 3585530 w 4128165"/>
                <a:gd name="connsiteY7" fmla="*/ 2411251 h 4333728"/>
                <a:gd name="connsiteX8" fmla="*/ 4119900 w 4128165"/>
                <a:gd name="connsiteY8" fmla="*/ 3861215 h 4333728"/>
                <a:gd name="connsiteX9" fmla="*/ 3536953 w 4128165"/>
                <a:gd name="connsiteY9" fmla="*/ 4297989 h 4333728"/>
                <a:gd name="connsiteX10" fmla="*/ 3502728 w 4128165"/>
                <a:gd name="connsiteY10" fmla="*/ 4306064 h 4333728"/>
                <a:gd name="connsiteX11" fmla="*/ 3502728 w 4128165"/>
                <a:gd name="connsiteY11" fmla="*/ 2773396 h 4333728"/>
                <a:gd name="connsiteX12" fmla="*/ 3469427 w 4128165"/>
                <a:gd name="connsiteY12" fmla="*/ 2740095 h 4333728"/>
                <a:gd name="connsiteX13" fmla="*/ 666517 w 4128165"/>
                <a:gd name="connsiteY13" fmla="*/ 2740095 h 4333728"/>
                <a:gd name="connsiteX14" fmla="*/ 633216 w 4128165"/>
                <a:gd name="connsiteY14" fmla="*/ 2773396 h 4333728"/>
                <a:gd name="connsiteX15" fmla="*/ 633216 w 4128165"/>
                <a:gd name="connsiteY15" fmla="*/ 4333728 h 4333728"/>
                <a:gd name="connsiteX16" fmla="*/ 572744 w 4128165"/>
                <a:gd name="connsiteY16" fmla="*/ 4330710 h 4333728"/>
                <a:gd name="connsiteX17" fmla="*/ 11179 w 4128165"/>
                <a:gd name="connsiteY17" fmla="*/ 3850322 h 4333728"/>
                <a:gd name="connsiteX18" fmla="*/ 598713 w 4128165"/>
                <a:gd name="connsiteY18" fmla="*/ 2378547 h 4333728"/>
                <a:gd name="connsiteX19" fmla="*/ 806908 w 4128165"/>
                <a:gd name="connsiteY19" fmla="*/ 2196328 h 4333728"/>
                <a:gd name="connsiteX20" fmla="*/ 1718206 w 4128165"/>
                <a:gd name="connsiteY20" fmla="*/ 1685948 h 4333728"/>
                <a:gd name="connsiteX21" fmla="*/ 1486835 w 4128165"/>
                <a:gd name="connsiteY21" fmla="*/ 1289151 h 4333728"/>
                <a:gd name="connsiteX22" fmla="*/ 1336713 w 4128165"/>
                <a:gd name="connsiteY22" fmla="*/ 1298222 h 4333728"/>
                <a:gd name="connsiteX23" fmla="*/ 1266207 w 4128165"/>
                <a:gd name="connsiteY23" fmla="*/ 904240 h 4333728"/>
                <a:gd name="connsiteX24" fmla="*/ 1382326 w 4128165"/>
                <a:gd name="connsiteY24" fmla="*/ 804708 h 4333728"/>
                <a:gd name="connsiteX25" fmla="*/ 1913164 w 4128165"/>
                <a:gd name="connsiteY25" fmla="*/ 78953 h 4333728"/>
                <a:gd name="connsiteX26" fmla="*/ 2079687 w 4128165"/>
                <a:gd name="connsiteY26" fmla="*/ 222 h 43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28165" h="4333728">
                  <a:moveTo>
                    <a:pt x="2079687" y="222"/>
                  </a:moveTo>
                  <a:cubicBezTo>
                    <a:pt x="2375682" y="-8266"/>
                    <a:pt x="2945193" y="226634"/>
                    <a:pt x="2754221" y="824668"/>
                  </a:cubicBezTo>
                  <a:cubicBezTo>
                    <a:pt x="2834676" y="833222"/>
                    <a:pt x="2861217" y="821040"/>
                    <a:pt x="2883611" y="891800"/>
                  </a:cubicBezTo>
                  <a:lnTo>
                    <a:pt x="2846287" y="1240163"/>
                  </a:lnTo>
                  <a:cubicBezTo>
                    <a:pt x="2825274" y="1322826"/>
                    <a:pt x="2771085" y="1322552"/>
                    <a:pt x="2683715" y="1313979"/>
                  </a:cubicBezTo>
                  <a:cubicBezTo>
                    <a:pt x="2647360" y="1420562"/>
                    <a:pt x="2574151" y="1560058"/>
                    <a:pt x="2447285" y="1701916"/>
                  </a:cubicBezTo>
                  <a:cubicBezTo>
                    <a:pt x="2396034" y="2050111"/>
                    <a:pt x="3153013" y="2061285"/>
                    <a:pt x="3384543" y="2209514"/>
                  </a:cubicBezTo>
                  <a:cubicBezTo>
                    <a:pt x="3456158" y="2237806"/>
                    <a:pt x="3529280" y="2282220"/>
                    <a:pt x="3585530" y="2411251"/>
                  </a:cubicBezTo>
                  <a:cubicBezTo>
                    <a:pt x="3707182" y="2681994"/>
                    <a:pt x="4079746" y="3700401"/>
                    <a:pt x="4119900" y="3861215"/>
                  </a:cubicBezTo>
                  <a:cubicBezTo>
                    <a:pt x="4177132" y="4047158"/>
                    <a:pt x="3932269" y="4194870"/>
                    <a:pt x="3536953" y="4297989"/>
                  </a:cubicBezTo>
                  <a:lnTo>
                    <a:pt x="3502728" y="4306064"/>
                  </a:lnTo>
                  <a:lnTo>
                    <a:pt x="3502728" y="2773396"/>
                  </a:lnTo>
                  <a:cubicBezTo>
                    <a:pt x="3502728" y="2755005"/>
                    <a:pt x="3487818" y="2740095"/>
                    <a:pt x="3469427" y="2740095"/>
                  </a:cubicBezTo>
                  <a:lnTo>
                    <a:pt x="666517" y="2740095"/>
                  </a:lnTo>
                  <a:cubicBezTo>
                    <a:pt x="648126" y="2740095"/>
                    <a:pt x="633216" y="2755005"/>
                    <a:pt x="633216" y="2773396"/>
                  </a:cubicBezTo>
                  <a:lnTo>
                    <a:pt x="633216" y="4333728"/>
                  </a:lnTo>
                  <a:lnTo>
                    <a:pt x="572744" y="4330710"/>
                  </a:lnTo>
                  <a:cubicBezTo>
                    <a:pt x="182180" y="4230016"/>
                    <a:pt x="-55556" y="4072007"/>
                    <a:pt x="11179" y="3850322"/>
                  </a:cubicBezTo>
                  <a:cubicBezTo>
                    <a:pt x="129233" y="3452418"/>
                    <a:pt x="476993" y="2642402"/>
                    <a:pt x="598713" y="2378547"/>
                  </a:cubicBezTo>
                  <a:cubicBezTo>
                    <a:pt x="671377" y="2267305"/>
                    <a:pt x="687549" y="2280875"/>
                    <a:pt x="806908" y="2196328"/>
                  </a:cubicBezTo>
                  <a:cubicBezTo>
                    <a:pt x="1009657" y="2075417"/>
                    <a:pt x="1772033" y="2106942"/>
                    <a:pt x="1718206" y="1685948"/>
                  </a:cubicBezTo>
                  <a:cubicBezTo>
                    <a:pt x="1537485" y="1514561"/>
                    <a:pt x="1487699" y="1323871"/>
                    <a:pt x="1486835" y="1289151"/>
                  </a:cubicBezTo>
                  <a:cubicBezTo>
                    <a:pt x="1456975" y="1300899"/>
                    <a:pt x="1385927" y="1338872"/>
                    <a:pt x="1336713" y="1298222"/>
                  </a:cubicBezTo>
                  <a:cubicBezTo>
                    <a:pt x="1299939" y="1236837"/>
                    <a:pt x="1266899" y="962992"/>
                    <a:pt x="1266207" y="904240"/>
                  </a:cubicBezTo>
                  <a:cubicBezTo>
                    <a:pt x="1282104" y="816461"/>
                    <a:pt x="1338782" y="841342"/>
                    <a:pt x="1382326" y="804708"/>
                  </a:cubicBezTo>
                  <a:cubicBezTo>
                    <a:pt x="1299244" y="414314"/>
                    <a:pt x="1439832" y="77010"/>
                    <a:pt x="1913164" y="78953"/>
                  </a:cubicBezTo>
                  <a:cubicBezTo>
                    <a:pt x="1912751" y="23247"/>
                    <a:pt x="1981023" y="3054"/>
                    <a:pt x="2079687" y="222"/>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43" name="Rounded Rectangle 42">
              <a:extLst>
                <a:ext uri="{FF2B5EF4-FFF2-40B4-BE49-F238E27FC236}">
                  <a16:creationId xmlns:a16="http://schemas.microsoft.com/office/drawing/2014/main" id="{C80BA978-54AC-904D-A2DD-A0E444E7DD1E}"/>
                </a:ext>
              </a:extLst>
            </p:cNvPr>
            <p:cNvSpPr/>
            <p:nvPr/>
          </p:nvSpPr>
          <p:spPr>
            <a:xfrm flipV="1">
              <a:off x="2395471" y="5175984"/>
              <a:ext cx="2377754" cy="12060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Freeform 43">
              <a:extLst>
                <a:ext uri="{FF2B5EF4-FFF2-40B4-BE49-F238E27FC236}">
                  <a16:creationId xmlns:a16="http://schemas.microsoft.com/office/drawing/2014/main" id="{05BF1862-158F-EB4B-A2E5-0DA60E5CB49C}"/>
                </a:ext>
              </a:extLst>
            </p:cNvPr>
            <p:cNvSpPr/>
            <p:nvPr/>
          </p:nvSpPr>
          <p:spPr>
            <a:xfrm>
              <a:off x="2269905" y="3544341"/>
              <a:ext cx="2584032" cy="1512186"/>
            </a:xfrm>
            <a:custGeom>
              <a:avLst/>
              <a:gdLst>
                <a:gd name="connsiteX0" fmla="*/ 625772 w 1253672"/>
                <a:gd name="connsiteY0" fmla="*/ 361155 h 786578"/>
                <a:gd name="connsiteX1" fmla="*/ 565447 w 1253672"/>
                <a:gd name="connsiteY1" fmla="*/ 421480 h 786578"/>
                <a:gd name="connsiteX2" fmla="*/ 625772 w 1253672"/>
                <a:gd name="connsiteY2" fmla="*/ 481805 h 786578"/>
                <a:gd name="connsiteX3" fmla="*/ 686097 w 1253672"/>
                <a:gd name="connsiteY3" fmla="*/ 421480 h 786578"/>
                <a:gd name="connsiteX4" fmla="*/ 625772 w 1253672"/>
                <a:gd name="connsiteY4" fmla="*/ 361155 h 786578"/>
                <a:gd name="connsiteX5" fmla="*/ 14549 w 1253672"/>
                <a:gd name="connsiteY5" fmla="*/ 0 h 786578"/>
                <a:gd name="connsiteX6" fmla="*/ 1239123 w 1253672"/>
                <a:gd name="connsiteY6" fmla="*/ 0 h 786578"/>
                <a:gd name="connsiteX7" fmla="*/ 1253672 w 1253672"/>
                <a:gd name="connsiteY7" fmla="*/ 14549 h 786578"/>
                <a:gd name="connsiteX8" fmla="*/ 1253672 w 1253672"/>
                <a:gd name="connsiteY8" fmla="*/ 696926 h 786578"/>
                <a:gd name="connsiteX9" fmla="*/ 1210605 w 1253672"/>
                <a:gd name="connsiteY9" fmla="*/ 712645 h 786578"/>
                <a:gd name="connsiteX10" fmla="*/ 934778 w 1253672"/>
                <a:gd name="connsiteY10" fmla="*/ 768266 h 786578"/>
                <a:gd name="connsiteX11" fmla="*/ 913419 w 1253672"/>
                <a:gd name="connsiteY11" fmla="*/ 770198 h 786578"/>
                <a:gd name="connsiteX12" fmla="*/ 913420 w 1253672"/>
                <a:gd name="connsiteY12" fmla="*/ 770198 h 786578"/>
                <a:gd name="connsiteX13" fmla="*/ 781952 w 1253672"/>
                <a:gd name="connsiteY13" fmla="*/ 782090 h 786578"/>
                <a:gd name="connsiteX14" fmla="*/ 467835 w 1253672"/>
                <a:gd name="connsiteY14" fmla="*/ 781715 h 786578"/>
                <a:gd name="connsiteX15" fmla="*/ 344125 w 1253672"/>
                <a:gd name="connsiteY15" fmla="*/ 770198 h 786578"/>
                <a:gd name="connsiteX16" fmla="*/ 344124 w 1253672"/>
                <a:gd name="connsiteY16" fmla="*/ 770198 h 786578"/>
                <a:gd name="connsiteX17" fmla="*/ 315090 w 1253672"/>
                <a:gd name="connsiteY17" fmla="*/ 767495 h 786578"/>
                <a:gd name="connsiteX18" fmla="*/ 39597 w 1253672"/>
                <a:gd name="connsiteY18" fmla="*/ 710936 h 786578"/>
                <a:gd name="connsiteX19" fmla="*/ 0 w 1253672"/>
                <a:gd name="connsiteY19" fmla="*/ 696249 h 786578"/>
                <a:gd name="connsiteX20" fmla="*/ 0 w 1253672"/>
                <a:gd name="connsiteY20" fmla="*/ 14549 h 786578"/>
                <a:gd name="connsiteX21" fmla="*/ 14549 w 1253672"/>
                <a:gd name="connsiteY21" fmla="*/ 0 h 78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53672" h="786578">
                  <a:moveTo>
                    <a:pt x="625772" y="361155"/>
                  </a:moveTo>
                  <a:cubicBezTo>
                    <a:pt x="592455" y="361155"/>
                    <a:pt x="565447" y="388163"/>
                    <a:pt x="565447" y="421480"/>
                  </a:cubicBezTo>
                  <a:cubicBezTo>
                    <a:pt x="565447" y="454797"/>
                    <a:pt x="592455" y="481805"/>
                    <a:pt x="625772" y="481805"/>
                  </a:cubicBezTo>
                  <a:cubicBezTo>
                    <a:pt x="659089" y="481805"/>
                    <a:pt x="686097" y="454797"/>
                    <a:pt x="686097" y="421480"/>
                  </a:cubicBezTo>
                  <a:cubicBezTo>
                    <a:pt x="686097" y="388163"/>
                    <a:pt x="659089" y="361155"/>
                    <a:pt x="625772" y="361155"/>
                  </a:cubicBezTo>
                  <a:close/>
                  <a:moveTo>
                    <a:pt x="14549" y="0"/>
                  </a:moveTo>
                  <a:lnTo>
                    <a:pt x="1239123" y="0"/>
                  </a:lnTo>
                  <a:cubicBezTo>
                    <a:pt x="1247158" y="0"/>
                    <a:pt x="1253672" y="6514"/>
                    <a:pt x="1253672" y="14549"/>
                  </a:cubicBezTo>
                  <a:lnTo>
                    <a:pt x="1253672" y="696926"/>
                  </a:lnTo>
                  <a:lnTo>
                    <a:pt x="1210605" y="712645"/>
                  </a:lnTo>
                  <a:cubicBezTo>
                    <a:pt x="1128140" y="737395"/>
                    <a:pt x="1034298" y="755939"/>
                    <a:pt x="934778" y="768266"/>
                  </a:cubicBezTo>
                  <a:lnTo>
                    <a:pt x="913419" y="770198"/>
                  </a:lnTo>
                  <a:lnTo>
                    <a:pt x="913420" y="770198"/>
                  </a:lnTo>
                  <a:lnTo>
                    <a:pt x="781952" y="782090"/>
                  </a:lnTo>
                  <a:cubicBezTo>
                    <a:pt x="678177" y="788195"/>
                    <a:pt x="571572" y="788075"/>
                    <a:pt x="467835" y="781715"/>
                  </a:cubicBezTo>
                  <a:lnTo>
                    <a:pt x="344125" y="770198"/>
                  </a:lnTo>
                  <a:lnTo>
                    <a:pt x="344124" y="770198"/>
                  </a:lnTo>
                  <a:lnTo>
                    <a:pt x="315090" y="767495"/>
                  </a:lnTo>
                  <a:cubicBezTo>
                    <a:pt x="215644" y="754893"/>
                    <a:pt x="121914" y="736045"/>
                    <a:pt x="39597" y="710936"/>
                  </a:cubicBezTo>
                  <a:lnTo>
                    <a:pt x="0" y="696249"/>
                  </a:lnTo>
                  <a:lnTo>
                    <a:pt x="0" y="14549"/>
                  </a:lnTo>
                  <a:cubicBezTo>
                    <a:pt x="0" y="6514"/>
                    <a:pt x="6514" y="0"/>
                    <a:pt x="1454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6" name="Title 242">
            <a:extLst>
              <a:ext uri="{FF2B5EF4-FFF2-40B4-BE49-F238E27FC236}">
                <a16:creationId xmlns:a16="http://schemas.microsoft.com/office/drawing/2014/main" id="{3112ED32-BF3E-A444-9DA1-995693F2252F}"/>
              </a:ext>
            </a:extLst>
          </p:cNvPr>
          <p:cNvSpPr txBox="1">
            <a:spLocks/>
          </p:cNvSpPr>
          <p:nvPr/>
        </p:nvSpPr>
        <p:spPr>
          <a:xfrm>
            <a:off x="1620722" y="128120"/>
            <a:ext cx="9047279" cy="65673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Phase I: Assessment Pre-Call</a:t>
            </a:r>
          </a:p>
        </p:txBody>
      </p:sp>
    </p:spTree>
    <p:extLst>
      <p:ext uri="{BB962C8B-B14F-4D97-AF65-F5344CB8AC3E}">
        <p14:creationId xmlns:p14="http://schemas.microsoft.com/office/powerpoint/2010/main" val="855759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PRE-ASSESSMENT REVIEW</a:t>
            </a:r>
            <a:endParaRPr/>
          </a:p>
        </p:txBody>
      </p:sp>
      <p:sp>
        <p:nvSpPr>
          <p:cNvPr id="156" name="Google Shape;156;p18"/>
          <p:cNvSpPr txBox="1">
            <a:spLocks noGrp="1"/>
          </p:cNvSpPr>
          <p:nvPr>
            <p:ph type="body" idx="1"/>
          </p:nvPr>
        </p:nvSpPr>
        <p:spPr>
          <a:xfrm>
            <a:off x="1205552" y="1229296"/>
            <a:ext cx="981274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CONDUCTED TO ENSURE OSC PREPAREDNESS AND MINIMIZE IMPACTS TO ASSESSMENTS</a:t>
            </a:r>
            <a:endParaRPr/>
          </a:p>
          <a:p>
            <a:pPr marL="230188" lvl="0" indent="-230188" algn="l" rtl="0">
              <a:lnSpc>
                <a:spcPct val="120000"/>
              </a:lnSpc>
              <a:spcBef>
                <a:spcPts val="1000"/>
              </a:spcBef>
              <a:spcAft>
                <a:spcPts val="0"/>
              </a:spcAft>
              <a:buSzPts val="2000"/>
              <a:buFont typeface="Arial"/>
              <a:buChar char="•"/>
            </a:pPr>
            <a:r>
              <a:rPr lang="en-US"/>
              <a:t>OSC MAY CHOOSE TO EITHER:</a:t>
            </a:r>
            <a:endParaRPr/>
          </a:p>
          <a:p>
            <a:pPr marL="400050" lvl="1" indent="-169863" algn="l" rtl="0">
              <a:lnSpc>
                <a:spcPct val="120000"/>
              </a:lnSpc>
              <a:spcBef>
                <a:spcPts val="500"/>
              </a:spcBef>
              <a:spcAft>
                <a:spcPts val="0"/>
              </a:spcAft>
              <a:buSzPts val="1800"/>
              <a:buChar char="-"/>
            </a:pPr>
            <a:r>
              <a:rPr lang="en-US"/>
              <a:t>SCENARIO 1 SELF-ASSESS, USE THIRD PARTY CONSULTANT</a:t>
            </a:r>
            <a:endParaRPr/>
          </a:p>
          <a:p>
            <a:pPr marL="400050" lvl="1" indent="-169863" algn="l" rtl="0">
              <a:lnSpc>
                <a:spcPct val="120000"/>
              </a:lnSpc>
              <a:spcBef>
                <a:spcPts val="500"/>
              </a:spcBef>
              <a:spcAft>
                <a:spcPts val="0"/>
              </a:spcAft>
              <a:buSzPts val="1800"/>
              <a:buChar char="-"/>
            </a:pPr>
            <a:r>
              <a:rPr lang="en-US"/>
              <a:t>SCENARIO 2 ALLOW C3PAO/ASSESSOR TO CONDUCT A PRE-ASSESSMENT READINESS CHECK</a:t>
            </a:r>
            <a:endParaRPr/>
          </a:p>
          <a:p>
            <a:pPr marL="230188" lvl="0" indent="-230188" algn="l" rtl="0">
              <a:lnSpc>
                <a:spcPct val="120000"/>
              </a:lnSpc>
              <a:spcBef>
                <a:spcPts val="1000"/>
              </a:spcBef>
              <a:spcAft>
                <a:spcPts val="0"/>
              </a:spcAft>
              <a:buSzPts val="2000"/>
              <a:buFont typeface="Arial"/>
              <a:buChar char="•"/>
            </a:pPr>
            <a:r>
              <a:rPr lang="en-US"/>
              <a:t>OSC MUST IDENTIFY THE INTENDED CMMC LEVEL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1066175" y="107530"/>
            <a:ext cx="10364451" cy="81583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ASSESSMENT PLAN</a:t>
            </a:r>
            <a:endParaRPr/>
          </a:p>
        </p:txBody>
      </p:sp>
      <p:sp>
        <p:nvSpPr>
          <p:cNvPr id="176" name="Google Shape;176;p21"/>
          <p:cNvSpPr txBox="1">
            <a:spLocks noGrp="1"/>
          </p:cNvSpPr>
          <p:nvPr>
            <p:ph type="body" idx="1"/>
          </p:nvPr>
        </p:nvSpPr>
        <p:spPr>
          <a:xfrm>
            <a:off x="535354" y="923366"/>
            <a:ext cx="11121291" cy="5336407"/>
          </a:xfrm>
          <a:prstGeom prst="rect">
            <a:avLst/>
          </a:prstGeom>
          <a:noFill/>
          <a:ln>
            <a:noFill/>
          </a:ln>
        </p:spPr>
        <p:txBody>
          <a:bodyPr spcFirstLastPara="1" wrap="square" lIns="91425" tIns="45700" rIns="91425" bIns="45700" anchor="t" anchorCtr="0">
            <a:noAutofit/>
          </a:bodyPr>
          <a:lstStyle/>
          <a:p>
            <a:pPr marL="230188" lvl="0" indent="-230188" algn="l" rtl="0">
              <a:lnSpc>
                <a:spcPct val="110000"/>
              </a:lnSpc>
              <a:spcBef>
                <a:spcPts val="0"/>
              </a:spcBef>
              <a:spcAft>
                <a:spcPts val="0"/>
              </a:spcAft>
              <a:buSzPts val="1850"/>
              <a:buFont typeface="Arial"/>
              <a:buChar char="•"/>
            </a:pPr>
            <a:r>
              <a:rPr lang="en-US" sz="1850"/>
              <a:t>CONTAINS</a:t>
            </a:r>
            <a:endParaRPr/>
          </a:p>
          <a:p>
            <a:pPr marL="400050" lvl="1" indent="-169863" algn="l" rtl="0">
              <a:lnSpc>
                <a:spcPct val="110000"/>
              </a:lnSpc>
              <a:spcBef>
                <a:spcPts val="500"/>
              </a:spcBef>
              <a:spcAft>
                <a:spcPts val="0"/>
              </a:spcAft>
              <a:buSzPts val="1665"/>
              <a:buChar char="-"/>
            </a:pPr>
            <a:r>
              <a:rPr lang="en-US" sz="1665"/>
              <a:t>OSC DESCRIPTION AND INFORMATION</a:t>
            </a:r>
            <a:endParaRPr/>
          </a:p>
          <a:p>
            <a:pPr marL="400050" lvl="1" indent="-169863" algn="l" rtl="0">
              <a:lnSpc>
                <a:spcPct val="110000"/>
              </a:lnSpc>
              <a:spcBef>
                <a:spcPts val="500"/>
              </a:spcBef>
              <a:spcAft>
                <a:spcPts val="0"/>
              </a:spcAft>
              <a:buSzPts val="1665"/>
              <a:buChar char="-"/>
            </a:pPr>
            <a:r>
              <a:rPr lang="en-US" sz="1665"/>
              <a:t>TARGET CERTIFICATION LEVEL</a:t>
            </a:r>
            <a:endParaRPr/>
          </a:p>
          <a:p>
            <a:pPr marL="400050" lvl="1" indent="-169863" algn="l" rtl="0">
              <a:lnSpc>
                <a:spcPct val="110000"/>
              </a:lnSpc>
              <a:spcBef>
                <a:spcPts val="500"/>
              </a:spcBef>
              <a:spcAft>
                <a:spcPts val="0"/>
              </a:spcAft>
              <a:buSzPts val="1665"/>
              <a:buChar char="-"/>
            </a:pPr>
            <a:r>
              <a:rPr lang="en-US" sz="1665"/>
              <a:t>DOCUMENT ASSESSMENT SCOPE AND BOUNDARIES</a:t>
            </a:r>
            <a:endParaRPr/>
          </a:p>
          <a:p>
            <a:pPr marL="400050" lvl="1" indent="-169863" algn="l" rtl="0">
              <a:lnSpc>
                <a:spcPct val="110000"/>
              </a:lnSpc>
              <a:spcBef>
                <a:spcPts val="500"/>
              </a:spcBef>
              <a:spcAft>
                <a:spcPts val="0"/>
              </a:spcAft>
              <a:buSzPts val="1665"/>
              <a:buChar char="-"/>
            </a:pPr>
            <a:r>
              <a:rPr lang="en-US" sz="1665"/>
              <a:t>NAME OF LEAD ASSESSOR</a:t>
            </a:r>
            <a:endParaRPr/>
          </a:p>
          <a:p>
            <a:pPr marL="400050" lvl="1" indent="-169863" algn="l" rtl="0">
              <a:lnSpc>
                <a:spcPct val="110000"/>
              </a:lnSpc>
              <a:spcBef>
                <a:spcPts val="500"/>
              </a:spcBef>
              <a:spcAft>
                <a:spcPts val="0"/>
              </a:spcAft>
              <a:buSzPts val="1665"/>
              <a:buChar char="-"/>
            </a:pPr>
            <a:r>
              <a:rPr lang="en-US" sz="1665"/>
              <a:t>ASSESSMENT TEAM MEMBERS</a:t>
            </a:r>
            <a:endParaRPr/>
          </a:p>
          <a:p>
            <a:pPr marL="400050" lvl="1" indent="-169863" algn="l" rtl="0">
              <a:lnSpc>
                <a:spcPct val="110000"/>
              </a:lnSpc>
              <a:spcBef>
                <a:spcPts val="500"/>
              </a:spcBef>
              <a:spcAft>
                <a:spcPts val="0"/>
              </a:spcAft>
              <a:buSzPts val="1665"/>
              <a:buChar char="-"/>
            </a:pPr>
            <a:r>
              <a:rPr lang="en-US" sz="1665"/>
              <a:t>ASSESSMENT TEAM ROLES AND RESPONSIBILITIES</a:t>
            </a:r>
            <a:endParaRPr/>
          </a:p>
          <a:p>
            <a:pPr marL="400050" lvl="1" indent="-169863" algn="l" rtl="0">
              <a:lnSpc>
                <a:spcPct val="110000"/>
              </a:lnSpc>
              <a:spcBef>
                <a:spcPts val="500"/>
              </a:spcBef>
              <a:spcAft>
                <a:spcPts val="0"/>
              </a:spcAft>
              <a:buSzPts val="1665"/>
              <a:buChar char="-"/>
            </a:pPr>
            <a:r>
              <a:rPr lang="en-US" sz="1665"/>
              <a:t>ASSESSMENT PARTICIPANTS AND ROLES</a:t>
            </a:r>
            <a:endParaRPr/>
          </a:p>
          <a:p>
            <a:pPr marL="400050" lvl="1" indent="-169863" algn="l" rtl="0">
              <a:lnSpc>
                <a:spcPct val="110000"/>
              </a:lnSpc>
              <a:spcBef>
                <a:spcPts val="500"/>
              </a:spcBef>
              <a:spcAft>
                <a:spcPts val="0"/>
              </a:spcAft>
              <a:buSzPts val="1665"/>
              <a:buChar char="-"/>
            </a:pPr>
            <a:r>
              <a:rPr lang="en-US" sz="1665"/>
              <a:t>NEEDED /REQUIRED  EVIDENCE</a:t>
            </a:r>
            <a:endParaRPr/>
          </a:p>
          <a:p>
            <a:pPr marL="400050" lvl="1" indent="-169863" algn="l" rtl="0">
              <a:lnSpc>
                <a:spcPct val="110000"/>
              </a:lnSpc>
              <a:spcBef>
                <a:spcPts val="500"/>
              </a:spcBef>
              <a:spcAft>
                <a:spcPts val="0"/>
              </a:spcAft>
              <a:buSzPts val="1665"/>
              <a:buChar char="-"/>
            </a:pPr>
            <a:r>
              <a:rPr lang="en-US" sz="1665"/>
              <a:t>LOGISTICS, TRAVEL REQUIREMENT, AND NEEDED RESOURCES</a:t>
            </a:r>
            <a:endParaRPr/>
          </a:p>
          <a:p>
            <a:pPr marL="400050" lvl="1" indent="-169863" algn="l" rtl="0">
              <a:lnSpc>
                <a:spcPct val="110000"/>
              </a:lnSpc>
              <a:spcBef>
                <a:spcPts val="500"/>
              </a:spcBef>
              <a:spcAft>
                <a:spcPts val="0"/>
              </a:spcAft>
              <a:buSzPts val="1665"/>
              <a:buChar char="-"/>
            </a:pPr>
            <a:r>
              <a:rPr lang="en-US" sz="1665"/>
              <a:t>RISKS AND CONFLICTS OF INTEREST</a:t>
            </a:r>
            <a:endParaRPr sz="1665">
              <a:solidFill>
                <a:srgbClr val="FF0000"/>
              </a:solidFill>
            </a:endParaRPr>
          </a:p>
          <a:p>
            <a:pPr marL="400050" lvl="1" indent="-169863" algn="l" rtl="0">
              <a:lnSpc>
                <a:spcPct val="110000"/>
              </a:lnSpc>
              <a:spcBef>
                <a:spcPts val="500"/>
              </a:spcBef>
              <a:spcAft>
                <a:spcPts val="0"/>
              </a:spcAft>
              <a:buSzPts val="1665"/>
              <a:buChar char="-"/>
            </a:pPr>
            <a:r>
              <a:rPr lang="en-US" sz="1665"/>
              <a:t>ASSESSMENT CONSTRAINTS</a:t>
            </a:r>
            <a:endParaRPr/>
          </a:p>
          <a:p>
            <a:pPr marL="400050" lvl="1" indent="-169863" algn="l" rtl="0">
              <a:lnSpc>
                <a:spcPct val="110000"/>
              </a:lnSpc>
              <a:spcBef>
                <a:spcPts val="500"/>
              </a:spcBef>
              <a:spcAft>
                <a:spcPts val="0"/>
              </a:spcAft>
              <a:buSzPts val="1665"/>
              <a:buChar char="-"/>
            </a:pPr>
            <a:r>
              <a:rPr lang="en-US" sz="1665"/>
              <a:t>ASSESSMENT SCHEDULE AND DEPENDENCIES</a:t>
            </a:r>
            <a:endParaRPr/>
          </a:p>
          <a:p>
            <a:pPr marL="230188" lvl="0" indent="-230188" algn="l" rtl="0">
              <a:lnSpc>
                <a:spcPct val="110000"/>
              </a:lnSpc>
              <a:spcBef>
                <a:spcPts val="1000"/>
              </a:spcBef>
              <a:spcAft>
                <a:spcPts val="0"/>
              </a:spcAft>
              <a:buSzPts val="1850"/>
              <a:buFont typeface="Arial"/>
              <a:buChar char="•"/>
            </a:pPr>
            <a:r>
              <a:rPr lang="en-US" sz="1850"/>
              <a:t>REVIEW PLAN WITH THE ASSESSMENT POINT-OF-CONTACT AND OSC SPONSOR</a:t>
            </a:r>
            <a:endParaRPr/>
          </a:p>
          <a:p>
            <a:pPr marL="400050" lvl="1" indent="-64135" algn="l" rtl="0">
              <a:lnSpc>
                <a:spcPct val="110000"/>
              </a:lnSpc>
              <a:spcBef>
                <a:spcPts val="500"/>
              </a:spcBef>
              <a:spcAft>
                <a:spcPts val="0"/>
              </a:spcAft>
              <a:buSzPts val="1665"/>
              <a:buNone/>
            </a:pPr>
            <a:endParaRPr sz="166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OSC SCOPE</a:t>
            </a:r>
            <a:endParaRPr/>
          </a:p>
        </p:txBody>
      </p:sp>
      <p:sp>
        <p:nvSpPr>
          <p:cNvPr id="183" name="Google Shape;183;p22"/>
          <p:cNvSpPr txBox="1">
            <a:spLocks noGrp="1"/>
          </p:cNvSpPr>
          <p:nvPr>
            <p:ph type="body" idx="1"/>
          </p:nvPr>
        </p:nvSpPr>
        <p:spPr>
          <a:xfrm>
            <a:off x="1205552" y="1229296"/>
            <a:ext cx="981274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OSC MAY DETERMINE SCOPE DURING SELF-ASSESSMENT</a:t>
            </a:r>
            <a:endParaRPr/>
          </a:p>
          <a:p>
            <a:pPr marL="400050" lvl="1" indent="-169863" algn="l" rtl="0">
              <a:lnSpc>
                <a:spcPct val="120000"/>
              </a:lnSpc>
              <a:spcBef>
                <a:spcPts val="500"/>
              </a:spcBef>
              <a:spcAft>
                <a:spcPts val="0"/>
              </a:spcAft>
              <a:buSzPts val="1800"/>
              <a:buFont typeface="Arial"/>
              <a:buChar char="–"/>
            </a:pPr>
            <a:r>
              <a:rPr lang="en-US"/>
              <a:t>ENTERPRISE, DEPARTMENT, OR SERVICE</a:t>
            </a:r>
            <a:endParaRPr/>
          </a:p>
          <a:p>
            <a:pPr marL="400050" lvl="1" indent="-169863" algn="l" rtl="0">
              <a:lnSpc>
                <a:spcPct val="120000"/>
              </a:lnSpc>
              <a:spcBef>
                <a:spcPts val="500"/>
              </a:spcBef>
              <a:spcAft>
                <a:spcPts val="0"/>
              </a:spcAft>
              <a:buSzPts val="1800"/>
              <a:buFont typeface="Arial"/>
              <a:buChar char="–"/>
            </a:pPr>
            <a:r>
              <a:rPr lang="en-US"/>
              <a:t>IDENTIFY ASSESSMENT BOUNDARIES BASED ON CUI/FCI LOCATION AND USE</a:t>
            </a:r>
            <a:endParaRPr/>
          </a:p>
          <a:p>
            <a:pPr marL="400050" lvl="1" indent="-169863" algn="l" rtl="0">
              <a:lnSpc>
                <a:spcPct val="120000"/>
              </a:lnSpc>
              <a:spcBef>
                <a:spcPts val="500"/>
              </a:spcBef>
              <a:spcAft>
                <a:spcPts val="0"/>
              </a:spcAft>
              <a:buSzPts val="1800"/>
              <a:buFont typeface="Arial"/>
              <a:buChar char="–"/>
            </a:pPr>
            <a:r>
              <a:rPr lang="en-US"/>
              <a:t>MUST INCLUDE IDENTIFIED NETWORKS</a:t>
            </a:r>
            <a:endParaRPr/>
          </a:p>
          <a:p>
            <a:pPr marL="400050" lvl="1" indent="-169863" algn="l" rtl="0">
              <a:lnSpc>
                <a:spcPct val="120000"/>
              </a:lnSpc>
              <a:spcBef>
                <a:spcPts val="500"/>
              </a:spcBef>
              <a:spcAft>
                <a:spcPts val="0"/>
              </a:spcAft>
              <a:buSzPts val="1800"/>
              <a:buFont typeface="Arial"/>
              <a:buChar char="–"/>
            </a:pPr>
            <a:r>
              <a:rPr lang="en-US"/>
              <a:t>STORAGE LOCATIONS OF PHYSICAL INFORMATION</a:t>
            </a:r>
            <a:endParaRPr/>
          </a:p>
          <a:p>
            <a:pPr marL="400050" lvl="1" indent="-169863" algn="l" rtl="0">
              <a:lnSpc>
                <a:spcPct val="120000"/>
              </a:lnSpc>
              <a:spcBef>
                <a:spcPts val="500"/>
              </a:spcBef>
              <a:spcAft>
                <a:spcPts val="0"/>
              </a:spcAft>
              <a:buSzPts val="1800"/>
              <a:buFont typeface="Arial"/>
              <a:buChar char="–"/>
            </a:pPr>
            <a:r>
              <a:rPr lang="en-US"/>
              <a:t>WIRELESS ENTRY POINTS</a:t>
            </a:r>
            <a:endParaRPr/>
          </a:p>
          <a:p>
            <a:pPr marL="230188" lvl="0" indent="-230188" algn="l" rtl="0">
              <a:lnSpc>
                <a:spcPct val="120000"/>
              </a:lnSpc>
              <a:spcBef>
                <a:spcPts val="1000"/>
              </a:spcBef>
              <a:spcAft>
                <a:spcPts val="0"/>
              </a:spcAft>
              <a:buSzPts val="2000"/>
              <a:buFont typeface="Arial"/>
              <a:buChar char="•"/>
            </a:pPr>
            <a:r>
              <a:rPr lang="en-US"/>
              <a:t>ASSESSOR MAY SUPPORT THE SCOPING EFFORT DURING PRE-ASSESSMENT CALLS</a:t>
            </a:r>
            <a:endParaRPr/>
          </a:p>
          <a:p>
            <a:pPr marL="230188" lvl="0" indent="-230188" algn="l" rtl="0">
              <a:lnSpc>
                <a:spcPct val="120000"/>
              </a:lnSpc>
              <a:spcBef>
                <a:spcPts val="1000"/>
              </a:spcBef>
              <a:spcAft>
                <a:spcPts val="0"/>
              </a:spcAft>
              <a:buSzPts val="2000"/>
              <a:buFont typeface="Arial"/>
              <a:buChar char="•"/>
            </a:pPr>
            <a:r>
              <a:rPr lang="en-US"/>
              <a:t>OSC MUST IDENTIFY THE INTENDED CMMC LEVEL</a:t>
            </a:r>
            <a:endParaRPr>
              <a:solidFill>
                <a:srgbClr val="FF0000"/>
              </a:solidFill>
            </a:endParaRPr>
          </a:p>
          <a:p>
            <a:pPr marL="230188" lvl="0" indent="-230188" algn="l" rtl="0">
              <a:lnSpc>
                <a:spcPct val="120000"/>
              </a:lnSpc>
              <a:spcBef>
                <a:spcPts val="1000"/>
              </a:spcBef>
              <a:spcAft>
                <a:spcPts val="0"/>
              </a:spcAft>
              <a:buSzPts val="2000"/>
              <a:buFont typeface="Arial"/>
              <a:buChar char="•"/>
            </a:pPr>
            <a:r>
              <a:rPr lang="en-US"/>
              <a:t>ASSESSOR EVALUATES THE STATE OF THE OSC AT THE TIME OF ASSESSMENT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ASSESSMENT LEAD RESPONSIBILITIES</a:t>
            </a:r>
            <a:endParaRPr/>
          </a:p>
        </p:txBody>
      </p:sp>
      <p:sp>
        <p:nvSpPr>
          <p:cNvPr id="190" name="Google Shape;190;p23"/>
          <p:cNvSpPr txBox="1">
            <a:spLocks noGrp="1"/>
          </p:cNvSpPr>
          <p:nvPr>
            <p:ph type="body" idx="1"/>
          </p:nvPr>
        </p:nvSpPr>
        <p:spPr>
          <a:xfrm>
            <a:off x="508000" y="1131131"/>
            <a:ext cx="5588001" cy="4842625"/>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sz="2000"/>
              <a:t>ACT AS THE FOCAL POINT FOR ASSESSMENT ACTIVITIES</a:t>
            </a:r>
            <a:endParaRPr/>
          </a:p>
          <a:p>
            <a:pPr marL="230188" lvl="0" indent="-230188" algn="l" rtl="0">
              <a:lnSpc>
                <a:spcPct val="120000"/>
              </a:lnSpc>
              <a:spcBef>
                <a:spcPts val="1000"/>
              </a:spcBef>
              <a:spcAft>
                <a:spcPts val="0"/>
              </a:spcAft>
              <a:buSzPts val="2000"/>
              <a:buFont typeface="Arial"/>
              <a:buChar char="•"/>
            </a:pPr>
            <a:r>
              <a:rPr lang="en-US" sz="2000"/>
              <a:t>ENSURE THAT ASSESSMENT METHOD IS PROPERLY PERFORMED</a:t>
            </a:r>
            <a:endParaRPr/>
          </a:p>
          <a:p>
            <a:pPr marL="230188" lvl="0" indent="-230188" algn="l" rtl="0">
              <a:lnSpc>
                <a:spcPct val="120000"/>
              </a:lnSpc>
              <a:spcBef>
                <a:spcPts val="1000"/>
              </a:spcBef>
              <a:spcAft>
                <a:spcPts val="0"/>
              </a:spcAft>
              <a:buSzPts val="2000"/>
              <a:buFont typeface="Arial"/>
              <a:buChar char="•"/>
            </a:pPr>
            <a:r>
              <a:rPr lang="en-US" sz="2000"/>
              <a:t>ENSURE APPROPRIATE MODEL INTERPRETATION</a:t>
            </a:r>
            <a:endParaRPr/>
          </a:p>
          <a:p>
            <a:pPr marL="230188" lvl="0" indent="-230188" algn="l" rtl="0">
              <a:lnSpc>
                <a:spcPct val="120000"/>
              </a:lnSpc>
              <a:spcBef>
                <a:spcPts val="1000"/>
              </a:spcBef>
              <a:spcAft>
                <a:spcPts val="0"/>
              </a:spcAft>
              <a:buSzPts val="2000"/>
              <a:buFont typeface="Arial"/>
              <a:buChar char="•"/>
            </a:pPr>
            <a:r>
              <a:rPr lang="en-US" sz="2000"/>
              <a:t>SUPPORT THE TEAM IN HANDLING PROBLEMS</a:t>
            </a:r>
            <a:endParaRPr/>
          </a:p>
          <a:p>
            <a:pPr marL="230188" lvl="0" indent="-230188" algn="l" rtl="0">
              <a:lnSpc>
                <a:spcPct val="120000"/>
              </a:lnSpc>
              <a:spcBef>
                <a:spcPts val="1000"/>
              </a:spcBef>
              <a:spcAft>
                <a:spcPts val="0"/>
              </a:spcAft>
              <a:buSzPts val="2000"/>
              <a:buFont typeface="Arial"/>
              <a:buChar char="•"/>
            </a:pPr>
            <a:r>
              <a:rPr lang="en-US" sz="2000"/>
              <a:t>ASSIGN ROLES, RESPONSIBILITIES, TASKS</a:t>
            </a:r>
            <a:endParaRPr/>
          </a:p>
          <a:p>
            <a:pPr marL="230188" lvl="0" indent="-230188" algn="l" rtl="0">
              <a:lnSpc>
                <a:spcPct val="120000"/>
              </a:lnSpc>
              <a:spcBef>
                <a:spcPts val="1000"/>
              </a:spcBef>
              <a:spcAft>
                <a:spcPts val="0"/>
              </a:spcAft>
              <a:buSzPts val="2000"/>
              <a:buFont typeface="Arial"/>
              <a:buChar char="•"/>
            </a:pPr>
            <a:r>
              <a:rPr lang="en-US" sz="2000"/>
              <a:t>ASSIST IN ESTABLISHING TEAM AND OSC GROUND RULES</a:t>
            </a:r>
            <a:endParaRPr/>
          </a:p>
        </p:txBody>
      </p:sp>
      <p:pic>
        <p:nvPicPr>
          <p:cNvPr id="191" name="Google Shape;191;p23"/>
          <p:cNvPicPr preferRelativeResize="0"/>
          <p:nvPr/>
        </p:nvPicPr>
        <p:blipFill rotWithShape="1">
          <a:blip r:embed="rId3">
            <a:alphaModFix/>
          </a:blip>
          <a:srcRect/>
          <a:stretch/>
        </p:blipFill>
        <p:spPr>
          <a:xfrm>
            <a:off x="6151196" y="1131131"/>
            <a:ext cx="4276940" cy="2761489"/>
          </a:xfrm>
          <a:prstGeom prst="rect">
            <a:avLst/>
          </a:prstGeom>
          <a:noFill/>
          <a:ln>
            <a:noFill/>
          </a:ln>
        </p:spPr>
      </p:pic>
      <p:sp>
        <p:nvSpPr>
          <p:cNvPr id="192" name="Google Shape;192;p23"/>
          <p:cNvSpPr/>
          <p:nvPr/>
        </p:nvSpPr>
        <p:spPr>
          <a:xfrm>
            <a:off x="6124360" y="1131131"/>
            <a:ext cx="4303776" cy="2761489"/>
          </a:xfrm>
          <a:prstGeom prst="rect">
            <a:avLst/>
          </a:prstGeom>
          <a:solidFill>
            <a:srgbClr val="0F1B5A">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TEAM MEMBER RESPONSIBILITIES</a:t>
            </a:r>
            <a:endParaRPr/>
          </a:p>
        </p:txBody>
      </p:sp>
      <p:sp>
        <p:nvSpPr>
          <p:cNvPr id="199" name="Google Shape;199;p24"/>
          <p:cNvSpPr txBox="1">
            <a:spLocks noGrp="1"/>
          </p:cNvSpPr>
          <p:nvPr>
            <p:ph type="body" idx="1"/>
          </p:nvPr>
        </p:nvSpPr>
        <p:spPr>
          <a:xfrm>
            <a:off x="508000" y="1229296"/>
            <a:ext cx="4604027"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1800"/>
              <a:buFont typeface="Arial"/>
              <a:buChar char="•"/>
            </a:pPr>
            <a:r>
              <a:rPr lang="en-US" sz="1800"/>
              <a:t>MAY SPECIALIZE IN DOMAINS</a:t>
            </a:r>
            <a:endParaRPr/>
          </a:p>
          <a:p>
            <a:pPr marL="230188" lvl="0" indent="-230188" algn="l" rtl="0">
              <a:lnSpc>
                <a:spcPct val="120000"/>
              </a:lnSpc>
              <a:spcBef>
                <a:spcPts val="1000"/>
              </a:spcBef>
              <a:spcAft>
                <a:spcPts val="0"/>
              </a:spcAft>
              <a:buSzPts val="1800"/>
              <a:buFont typeface="Arial"/>
              <a:buChar char="•"/>
            </a:pPr>
            <a:r>
              <a:rPr lang="en-US" sz="1800"/>
              <a:t>DETERMINE IF PRACTICES AND PROCESS ARE IMPLEMENTED THROUGH</a:t>
            </a:r>
            <a:endParaRPr/>
          </a:p>
          <a:p>
            <a:pPr marL="400050" lvl="1" indent="-169863" algn="l" rtl="0">
              <a:lnSpc>
                <a:spcPct val="120000"/>
              </a:lnSpc>
              <a:spcBef>
                <a:spcPts val="500"/>
              </a:spcBef>
              <a:spcAft>
                <a:spcPts val="0"/>
              </a:spcAft>
              <a:buSzPts val="1800"/>
              <a:buFont typeface="Arial"/>
              <a:buChar char="–"/>
            </a:pPr>
            <a:r>
              <a:rPr lang="en-US" sz="1800"/>
              <a:t>INTERVIEWS WITH OSC STAFF</a:t>
            </a:r>
            <a:endParaRPr/>
          </a:p>
          <a:p>
            <a:pPr marL="400050" lvl="1" indent="-169863" algn="l" rtl="0">
              <a:lnSpc>
                <a:spcPct val="120000"/>
              </a:lnSpc>
              <a:spcBef>
                <a:spcPts val="500"/>
              </a:spcBef>
              <a:spcAft>
                <a:spcPts val="0"/>
              </a:spcAft>
              <a:buSzPts val="1800"/>
              <a:buFont typeface="Arial"/>
              <a:buChar char="–"/>
            </a:pPr>
            <a:r>
              <a:rPr lang="en-US" sz="1800"/>
              <a:t>EXAMINATION OF ARTIFACTS</a:t>
            </a:r>
            <a:endParaRPr/>
          </a:p>
          <a:p>
            <a:pPr marL="400050" lvl="1" indent="-169863" algn="l" rtl="0">
              <a:lnSpc>
                <a:spcPct val="120000"/>
              </a:lnSpc>
              <a:spcBef>
                <a:spcPts val="500"/>
              </a:spcBef>
              <a:spcAft>
                <a:spcPts val="0"/>
              </a:spcAft>
              <a:buSzPts val="1800"/>
              <a:buFont typeface="Arial"/>
              <a:buChar char="–"/>
            </a:pPr>
            <a:r>
              <a:rPr lang="en-US" sz="1800"/>
              <a:t>PERFORMANCE OF TESTS</a:t>
            </a:r>
            <a:endParaRPr/>
          </a:p>
          <a:p>
            <a:pPr marL="230188" lvl="0" indent="-230188" algn="l" rtl="0">
              <a:lnSpc>
                <a:spcPct val="120000"/>
              </a:lnSpc>
              <a:spcBef>
                <a:spcPts val="1000"/>
              </a:spcBef>
              <a:spcAft>
                <a:spcPts val="0"/>
              </a:spcAft>
              <a:buSzPts val="1800"/>
              <a:buFont typeface="Arial"/>
              <a:buChar char="•"/>
            </a:pPr>
            <a:r>
              <a:rPr lang="en-US" sz="1800"/>
              <a:t>SHOULD NOT MAKE ANY RECOMMENDATIONS OR CONSTRUCTIVE CHANGES TO THE OSC IN TERMS OF HOW THEY SHOULD BE MEETING THE CRITERIA FOR THE PRACTICES</a:t>
            </a:r>
            <a:endParaRPr/>
          </a:p>
        </p:txBody>
      </p:sp>
      <p:pic>
        <p:nvPicPr>
          <p:cNvPr id="200" name="Google Shape;200;p24"/>
          <p:cNvPicPr preferRelativeResize="0"/>
          <p:nvPr/>
        </p:nvPicPr>
        <p:blipFill rotWithShape="1">
          <a:blip r:embed="rId3">
            <a:alphaModFix/>
          </a:blip>
          <a:srcRect/>
          <a:stretch/>
        </p:blipFill>
        <p:spPr>
          <a:xfrm>
            <a:off x="5194301" y="1229296"/>
            <a:ext cx="5054600" cy="3365500"/>
          </a:xfrm>
          <a:prstGeom prst="rect">
            <a:avLst/>
          </a:prstGeom>
          <a:noFill/>
          <a:ln>
            <a:noFill/>
          </a:ln>
        </p:spPr>
      </p:pic>
      <p:sp>
        <p:nvSpPr>
          <p:cNvPr id="201" name="Google Shape;201;p24"/>
          <p:cNvSpPr/>
          <p:nvPr/>
        </p:nvSpPr>
        <p:spPr>
          <a:xfrm>
            <a:off x="5194301" y="1229296"/>
            <a:ext cx="5054600" cy="3365500"/>
          </a:xfrm>
          <a:prstGeom prst="rect">
            <a:avLst/>
          </a:prstGeom>
          <a:solidFill>
            <a:srgbClr val="0F1B5A">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40"/>
              <a:buFont typeface="Twentieth Century"/>
              <a:buNone/>
            </a:pPr>
            <a:r>
              <a:rPr lang="en-US" sz="3240"/>
              <a:t>OSC POINT-OF-CONTACT</a:t>
            </a:r>
            <a:br>
              <a:rPr lang="en-US" sz="3240"/>
            </a:br>
            <a:r>
              <a:rPr lang="en-US" sz="3240"/>
              <a:t> (POC) RESPONSIBILITIES</a:t>
            </a:r>
            <a:endParaRPr/>
          </a:p>
        </p:txBody>
      </p:sp>
      <p:sp>
        <p:nvSpPr>
          <p:cNvPr id="208" name="Google Shape;208;p25"/>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COORDINATES ALL ASPECTS OF THE ASSESSMENT</a:t>
            </a:r>
            <a:endParaRPr/>
          </a:p>
          <a:p>
            <a:pPr marL="341313" lvl="1" indent="-169863" algn="l" rtl="0">
              <a:lnSpc>
                <a:spcPct val="120000"/>
              </a:lnSpc>
              <a:spcBef>
                <a:spcPts val="500"/>
              </a:spcBef>
              <a:spcAft>
                <a:spcPts val="0"/>
              </a:spcAft>
              <a:buSzPts val="2000"/>
              <a:buFont typeface="Arial"/>
              <a:buChar char="–"/>
            </a:pPr>
            <a:r>
              <a:rPr lang="en-US" sz="2000"/>
              <a:t>ENSURES THE AVAILABILITY OF THE NECESSARY SUBJECT MATTER EXPERTS AND PEOPLE FAMILIAR WITH THE OSC’S OPERATIONS</a:t>
            </a:r>
            <a:endParaRPr/>
          </a:p>
          <a:p>
            <a:pPr marL="341313" lvl="1" indent="-169863" algn="l" rtl="0">
              <a:lnSpc>
                <a:spcPct val="120000"/>
              </a:lnSpc>
              <a:spcBef>
                <a:spcPts val="500"/>
              </a:spcBef>
              <a:spcAft>
                <a:spcPts val="0"/>
              </a:spcAft>
              <a:buSzPts val="2000"/>
              <a:buFont typeface="Arial"/>
              <a:buChar char="–"/>
            </a:pPr>
            <a:r>
              <a:rPr lang="en-US" sz="2000"/>
              <a:t>HANDLES FACILITY ACCESS</a:t>
            </a:r>
            <a:endParaRPr/>
          </a:p>
          <a:p>
            <a:pPr marL="341313" lvl="1" indent="-169863" algn="l" rtl="0">
              <a:lnSpc>
                <a:spcPct val="120000"/>
              </a:lnSpc>
              <a:spcBef>
                <a:spcPts val="500"/>
              </a:spcBef>
              <a:spcAft>
                <a:spcPts val="0"/>
              </a:spcAft>
              <a:buSzPts val="2000"/>
              <a:buFont typeface="Arial"/>
              <a:buChar char="–"/>
            </a:pPr>
            <a:r>
              <a:rPr lang="en-US" sz="2000"/>
              <a:t>MANAGES LOGISTICS, SUCH AS SPACE FOR THE ASSESSMENT TEAM TO MEET WITH OSC REPRESENTATIVES</a:t>
            </a:r>
            <a:endParaRPr/>
          </a:p>
          <a:p>
            <a:pPr marL="230188" lvl="0" indent="-230188" algn="l" rtl="0">
              <a:lnSpc>
                <a:spcPct val="120000"/>
              </a:lnSpc>
              <a:spcBef>
                <a:spcPts val="1000"/>
              </a:spcBef>
              <a:spcAft>
                <a:spcPts val="0"/>
              </a:spcAft>
              <a:buSzPts val="2000"/>
              <a:buFont typeface="Arial"/>
              <a:buChar char="•"/>
            </a:pPr>
            <a:r>
              <a:rPr lang="en-US"/>
              <a:t>MAY ALSO BE THE OSC SPONSOR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9EAAFB9-FB86-B346-B8E2-90000238567E}"/>
              </a:ext>
            </a:extLst>
          </p:cNvPr>
          <p:cNvGrpSpPr/>
          <p:nvPr/>
        </p:nvGrpSpPr>
        <p:grpSpPr>
          <a:xfrm>
            <a:off x="1620723" y="852315"/>
            <a:ext cx="1731511" cy="5386560"/>
            <a:chOff x="877825" y="424910"/>
            <a:chExt cx="1839620" cy="4533456"/>
          </a:xfrm>
        </p:grpSpPr>
        <p:sp>
          <p:nvSpPr>
            <p:cNvPr id="32" name="Rectangle 31">
              <a:extLst>
                <a:ext uri="{FF2B5EF4-FFF2-40B4-BE49-F238E27FC236}">
                  <a16:creationId xmlns:a16="http://schemas.microsoft.com/office/drawing/2014/main" id="{397F84F4-472B-0A4B-9615-8A9293F1F7C6}"/>
                </a:ext>
              </a:extLst>
            </p:cNvPr>
            <p:cNvSpPr/>
            <p:nvPr/>
          </p:nvSpPr>
          <p:spPr>
            <a:xfrm rot="5400000">
              <a:off x="1513531" y="-210796"/>
              <a:ext cx="568208" cy="1839620"/>
            </a:xfrm>
            <a:prstGeom prst="rect">
              <a:avLst/>
            </a:prstGeom>
            <a:solidFill>
              <a:srgbClr val="1B547B"/>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F359628-0D2A-824B-801F-7DE633CE2607}"/>
                </a:ext>
              </a:extLst>
            </p:cNvPr>
            <p:cNvSpPr/>
            <p:nvPr/>
          </p:nvSpPr>
          <p:spPr>
            <a:xfrm rot="5400000">
              <a:off x="-184872" y="2056051"/>
              <a:ext cx="3965012" cy="1839618"/>
            </a:xfrm>
            <a:prstGeom prst="rect">
              <a:avLst/>
            </a:prstGeom>
            <a:gradFill>
              <a:gsLst>
                <a:gs pos="0">
                  <a:schemeClr val="bg1"/>
                </a:gs>
                <a:gs pos="100000">
                  <a:srgbClr val="1B547B">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2641AA8-B1B8-554D-82BD-6113BC020D29}"/>
              </a:ext>
            </a:extLst>
          </p:cNvPr>
          <p:cNvGrpSpPr/>
          <p:nvPr/>
        </p:nvGrpSpPr>
        <p:grpSpPr>
          <a:xfrm>
            <a:off x="3371116" y="860373"/>
            <a:ext cx="1731511" cy="5386229"/>
            <a:chOff x="877825" y="425188"/>
            <a:chExt cx="1839620" cy="4533178"/>
          </a:xfrm>
        </p:grpSpPr>
        <p:sp>
          <p:nvSpPr>
            <p:cNvPr id="29" name="Rectangle 28">
              <a:extLst>
                <a:ext uri="{FF2B5EF4-FFF2-40B4-BE49-F238E27FC236}">
                  <a16:creationId xmlns:a16="http://schemas.microsoft.com/office/drawing/2014/main" id="{8B865F6A-8E34-9749-AC4C-B2D8A69C37AE}"/>
                </a:ext>
              </a:extLst>
            </p:cNvPr>
            <p:cNvSpPr/>
            <p:nvPr/>
          </p:nvSpPr>
          <p:spPr>
            <a:xfrm rot="5400000">
              <a:off x="1513531" y="-210518"/>
              <a:ext cx="568208" cy="1839620"/>
            </a:xfrm>
            <a:prstGeom prst="rect">
              <a:avLst/>
            </a:prstGeom>
            <a:solidFill>
              <a:srgbClr val="22A6B4"/>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FFF773E-2F5B-E342-ADAF-CEAD9695F6EE}"/>
                </a:ext>
              </a:extLst>
            </p:cNvPr>
            <p:cNvSpPr/>
            <p:nvPr/>
          </p:nvSpPr>
          <p:spPr>
            <a:xfrm rot="5400000">
              <a:off x="-184872" y="2056051"/>
              <a:ext cx="3965012" cy="1839618"/>
            </a:xfrm>
            <a:prstGeom prst="rect">
              <a:avLst/>
            </a:prstGeom>
            <a:gradFill>
              <a:gsLst>
                <a:gs pos="0">
                  <a:schemeClr val="bg1"/>
                </a:gs>
                <a:gs pos="100000">
                  <a:srgbClr val="22A6B4">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041F5CF-6DCB-7A4E-B5FB-BC94FF230758}"/>
              </a:ext>
            </a:extLst>
          </p:cNvPr>
          <p:cNvGrpSpPr/>
          <p:nvPr/>
        </p:nvGrpSpPr>
        <p:grpSpPr>
          <a:xfrm>
            <a:off x="6973685" y="827999"/>
            <a:ext cx="1731511" cy="5389764"/>
            <a:chOff x="877825" y="422214"/>
            <a:chExt cx="1839620" cy="4536152"/>
          </a:xfrm>
        </p:grpSpPr>
        <p:sp>
          <p:nvSpPr>
            <p:cNvPr id="26" name="Rectangle 25">
              <a:extLst>
                <a:ext uri="{FF2B5EF4-FFF2-40B4-BE49-F238E27FC236}">
                  <a16:creationId xmlns:a16="http://schemas.microsoft.com/office/drawing/2014/main" id="{7C554A0F-172F-2E4C-818C-F107446936EF}"/>
                </a:ext>
              </a:extLst>
            </p:cNvPr>
            <p:cNvSpPr/>
            <p:nvPr/>
          </p:nvSpPr>
          <p:spPr>
            <a:xfrm rot="5400000">
              <a:off x="1513531" y="-213492"/>
              <a:ext cx="568208" cy="1839620"/>
            </a:xfrm>
            <a:prstGeom prst="rect">
              <a:avLst/>
            </a:prstGeom>
            <a:solidFill>
              <a:srgbClr val="6AA343"/>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D1F64C1-3C23-1B4E-BA42-1B3FBFD91EA6}"/>
                </a:ext>
              </a:extLst>
            </p:cNvPr>
            <p:cNvSpPr/>
            <p:nvPr/>
          </p:nvSpPr>
          <p:spPr>
            <a:xfrm rot="5400000">
              <a:off x="-184872" y="2056051"/>
              <a:ext cx="3965012" cy="1839618"/>
            </a:xfrm>
            <a:prstGeom prst="rect">
              <a:avLst/>
            </a:prstGeom>
            <a:gradFill>
              <a:gsLst>
                <a:gs pos="0">
                  <a:schemeClr val="bg1"/>
                </a:gs>
                <a:gs pos="100000">
                  <a:srgbClr val="6AA343">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DCDD2535-2EAD-3743-83C6-6412E592728D}"/>
              </a:ext>
            </a:extLst>
          </p:cNvPr>
          <p:cNvGrpSpPr/>
          <p:nvPr/>
        </p:nvGrpSpPr>
        <p:grpSpPr>
          <a:xfrm>
            <a:off x="5146537" y="835796"/>
            <a:ext cx="1731511" cy="5392833"/>
            <a:chOff x="877825" y="419631"/>
            <a:chExt cx="1839620" cy="4538735"/>
          </a:xfrm>
        </p:grpSpPr>
        <p:sp>
          <p:nvSpPr>
            <p:cNvPr id="23" name="Rectangle 22">
              <a:extLst>
                <a:ext uri="{FF2B5EF4-FFF2-40B4-BE49-F238E27FC236}">
                  <a16:creationId xmlns:a16="http://schemas.microsoft.com/office/drawing/2014/main" id="{EFE26F4C-8AFC-F443-9391-EBFD099BBA92}"/>
                </a:ext>
              </a:extLst>
            </p:cNvPr>
            <p:cNvSpPr/>
            <p:nvPr/>
          </p:nvSpPr>
          <p:spPr>
            <a:xfrm rot="5400000">
              <a:off x="1513531" y="-216075"/>
              <a:ext cx="568208" cy="1839620"/>
            </a:xfrm>
            <a:prstGeom prst="rect">
              <a:avLst/>
            </a:prstGeom>
            <a:solidFill>
              <a:schemeClr val="accent2"/>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B828D04-27FC-8D45-A1BB-0933E8F55F16}"/>
                </a:ext>
              </a:extLst>
            </p:cNvPr>
            <p:cNvSpPr/>
            <p:nvPr/>
          </p:nvSpPr>
          <p:spPr>
            <a:xfrm rot="5400000">
              <a:off x="-184872" y="2056051"/>
              <a:ext cx="3965012" cy="1839618"/>
            </a:xfrm>
            <a:prstGeom prst="rect">
              <a:avLst/>
            </a:prstGeom>
            <a:gradFill>
              <a:gsLst>
                <a:gs pos="0">
                  <a:schemeClr val="bg1"/>
                </a:gs>
                <a:gs pos="100000">
                  <a:schemeClr val="accent2">
                    <a:alpha val="10000"/>
                  </a:scheme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sp>
        <p:nvSpPr>
          <p:cNvPr id="99" name="TextBox 98">
            <a:extLst>
              <a:ext uri="{FF2B5EF4-FFF2-40B4-BE49-F238E27FC236}">
                <a16:creationId xmlns:a16="http://schemas.microsoft.com/office/drawing/2014/main" id="{743C80DD-827D-1143-832F-8E903F5B22EE}"/>
              </a:ext>
            </a:extLst>
          </p:cNvPr>
          <p:cNvSpPr txBox="1"/>
          <p:nvPr/>
        </p:nvSpPr>
        <p:spPr>
          <a:xfrm>
            <a:off x="1976595" y="960394"/>
            <a:ext cx="1329409" cy="318658"/>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CMMCAB</a:t>
            </a:r>
          </a:p>
        </p:txBody>
      </p:sp>
      <p:sp>
        <p:nvSpPr>
          <p:cNvPr id="100" name="TextBox 99">
            <a:extLst>
              <a:ext uri="{FF2B5EF4-FFF2-40B4-BE49-F238E27FC236}">
                <a16:creationId xmlns:a16="http://schemas.microsoft.com/office/drawing/2014/main" id="{5FDCBFE6-C82A-DB48-8D46-3AEEB03F5236}"/>
              </a:ext>
            </a:extLst>
          </p:cNvPr>
          <p:cNvSpPr txBox="1"/>
          <p:nvPr/>
        </p:nvSpPr>
        <p:spPr>
          <a:xfrm>
            <a:off x="3602916" y="974506"/>
            <a:ext cx="1209202" cy="307777"/>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C3PAO</a:t>
            </a:r>
          </a:p>
        </p:txBody>
      </p:sp>
      <p:sp>
        <p:nvSpPr>
          <p:cNvPr id="101" name="TextBox 100">
            <a:extLst>
              <a:ext uri="{FF2B5EF4-FFF2-40B4-BE49-F238E27FC236}">
                <a16:creationId xmlns:a16="http://schemas.microsoft.com/office/drawing/2014/main" id="{C001F506-D0E9-6245-B7C3-EA856C0022CD}"/>
              </a:ext>
            </a:extLst>
          </p:cNvPr>
          <p:cNvSpPr txBox="1"/>
          <p:nvPr/>
        </p:nvSpPr>
        <p:spPr>
          <a:xfrm>
            <a:off x="7250597" y="823168"/>
            <a:ext cx="1329409" cy="523220"/>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Assessment</a:t>
            </a:r>
          </a:p>
          <a:p>
            <a:pPr algn="ctr"/>
            <a:r>
              <a:rPr lang="en-US" dirty="0">
                <a:solidFill>
                  <a:schemeClr val="bg1"/>
                </a:solidFill>
                <a:latin typeface="Arial" panose="020B0604020202020204" pitchFamily="34" charset="0"/>
                <a:cs typeface="Arial" panose="020B0604020202020204" pitchFamily="34" charset="0"/>
              </a:rPr>
              <a:t>Lead </a:t>
            </a:r>
          </a:p>
        </p:txBody>
      </p:sp>
      <p:sp>
        <p:nvSpPr>
          <p:cNvPr id="102" name="TextBox 101">
            <a:extLst>
              <a:ext uri="{FF2B5EF4-FFF2-40B4-BE49-F238E27FC236}">
                <a16:creationId xmlns:a16="http://schemas.microsoft.com/office/drawing/2014/main" id="{BF3AA7D4-F918-804F-98F3-284139C1893E}"/>
              </a:ext>
            </a:extLst>
          </p:cNvPr>
          <p:cNvSpPr txBox="1"/>
          <p:nvPr/>
        </p:nvSpPr>
        <p:spPr>
          <a:xfrm>
            <a:off x="5458318" y="969769"/>
            <a:ext cx="1329409" cy="307777"/>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Organization</a:t>
            </a:r>
          </a:p>
        </p:txBody>
      </p:sp>
      <p:sp>
        <p:nvSpPr>
          <p:cNvPr id="103" name="Rectangle 102">
            <a:extLst>
              <a:ext uri="{FF2B5EF4-FFF2-40B4-BE49-F238E27FC236}">
                <a16:creationId xmlns:a16="http://schemas.microsoft.com/office/drawing/2014/main" id="{86CBD6E7-FBBD-9D43-9664-1C8F42D9A4D2}"/>
              </a:ext>
            </a:extLst>
          </p:cNvPr>
          <p:cNvSpPr/>
          <p:nvPr/>
        </p:nvSpPr>
        <p:spPr>
          <a:xfrm rot="5400000">
            <a:off x="9393687" y="253970"/>
            <a:ext cx="534816" cy="1731511"/>
          </a:xfrm>
          <a:prstGeom prst="rect">
            <a:avLst/>
          </a:prstGeom>
          <a:solidFill>
            <a:srgbClr val="0432FF">
              <a:alpha val="47000"/>
            </a:srgbClr>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684BEC82-AB46-3446-BDC6-EDF8108A0F81}"/>
              </a:ext>
            </a:extLst>
          </p:cNvPr>
          <p:cNvSpPr/>
          <p:nvPr/>
        </p:nvSpPr>
        <p:spPr>
          <a:xfrm rot="5400000">
            <a:off x="7255893" y="2939867"/>
            <a:ext cx="4821389" cy="1731509"/>
          </a:xfrm>
          <a:prstGeom prst="rect">
            <a:avLst/>
          </a:prstGeom>
          <a:gradFill flip="none" rotWithShape="1">
            <a:gsLst>
              <a:gs pos="16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10800000" scaled="0"/>
            <a:tileRect/>
          </a:gradFill>
          <a:ln w="12700" cap="flat" cmpd="sng" algn="ctr">
            <a:noFill/>
            <a:prstDash val="solid"/>
            <a:miter lim="800000"/>
          </a:ln>
          <a:effectLst/>
        </p:spPr>
        <p:txBody>
          <a:bodyPr rtlCol="0" anchor="ctr"/>
          <a:lstStyle/>
          <a:p>
            <a:pPr algn="ctr"/>
            <a:endParaRPr lang="en-IN" sz="1600" dirty="0">
              <a:solidFill>
                <a:prstClr val="white"/>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E71E96FA-7F72-B54F-9177-2174CCBEDB3E}"/>
              </a:ext>
            </a:extLst>
          </p:cNvPr>
          <p:cNvSpPr txBox="1"/>
          <p:nvPr/>
        </p:nvSpPr>
        <p:spPr>
          <a:xfrm>
            <a:off x="8996391" y="839596"/>
            <a:ext cx="1329409" cy="523220"/>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Assessment</a:t>
            </a:r>
          </a:p>
          <a:p>
            <a:pPr algn="ctr"/>
            <a:r>
              <a:rPr lang="en-US" dirty="0">
                <a:solidFill>
                  <a:schemeClr val="bg1"/>
                </a:solidFill>
                <a:latin typeface="Arial" panose="020B0604020202020204" pitchFamily="34" charset="0"/>
                <a:cs typeface="Arial" panose="020B0604020202020204" pitchFamily="34" charset="0"/>
              </a:rPr>
              <a:t>Team</a:t>
            </a:r>
          </a:p>
        </p:txBody>
      </p:sp>
      <p:sp>
        <p:nvSpPr>
          <p:cNvPr id="243" name="Title 242">
            <a:extLst>
              <a:ext uri="{FF2B5EF4-FFF2-40B4-BE49-F238E27FC236}">
                <a16:creationId xmlns:a16="http://schemas.microsoft.com/office/drawing/2014/main" id="{6F7BF1AE-4591-FE49-BDF3-F43BF75C2B67}"/>
              </a:ext>
            </a:extLst>
          </p:cNvPr>
          <p:cNvSpPr>
            <a:spLocks noGrp="1"/>
          </p:cNvSpPr>
          <p:nvPr>
            <p:ph type="title"/>
          </p:nvPr>
        </p:nvSpPr>
        <p:spPr>
          <a:xfrm>
            <a:off x="1620722" y="128120"/>
            <a:ext cx="9047279" cy="656734"/>
          </a:xfrm>
        </p:spPr>
        <p:txBody>
          <a:bodyPr>
            <a:noAutofit/>
          </a:bodyPr>
          <a:lstStyle/>
          <a:p>
            <a:r>
              <a:rPr lang="en-US" dirty="0"/>
              <a:t>Phase II: Onsite / Execution Phase – Standard Flow</a:t>
            </a:r>
          </a:p>
        </p:txBody>
      </p:sp>
      <p:sp>
        <p:nvSpPr>
          <p:cNvPr id="255" name="Rectangle 254">
            <a:extLst>
              <a:ext uri="{FF2B5EF4-FFF2-40B4-BE49-F238E27FC236}">
                <a16:creationId xmlns:a16="http://schemas.microsoft.com/office/drawing/2014/main" id="{D60F7D6A-BDB1-7A4A-A98E-B90A37B43189}"/>
              </a:ext>
            </a:extLst>
          </p:cNvPr>
          <p:cNvSpPr/>
          <p:nvPr/>
        </p:nvSpPr>
        <p:spPr>
          <a:xfrm>
            <a:off x="7076008" y="1572227"/>
            <a:ext cx="1424211" cy="524807"/>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1" name="Down Arrow 90">
            <a:extLst>
              <a:ext uri="{FF2B5EF4-FFF2-40B4-BE49-F238E27FC236}">
                <a16:creationId xmlns:a16="http://schemas.microsoft.com/office/drawing/2014/main" id="{6CC2ADAD-0393-CF46-ABE0-165270554E94}"/>
              </a:ext>
            </a:extLst>
          </p:cNvPr>
          <p:cNvSpPr/>
          <p:nvPr/>
        </p:nvSpPr>
        <p:spPr>
          <a:xfrm>
            <a:off x="7028735" y="833151"/>
            <a:ext cx="381695" cy="534815"/>
          </a:xfrm>
          <a:prstGeom prst="downArrow">
            <a:avLst>
              <a:gd name="adj1" fmla="val 72255"/>
              <a:gd name="adj2" fmla="val 65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grpSp>
        <p:nvGrpSpPr>
          <p:cNvPr id="112" name="Group 111">
            <a:extLst>
              <a:ext uri="{FF2B5EF4-FFF2-40B4-BE49-F238E27FC236}">
                <a16:creationId xmlns:a16="http://schemas.microsoft.com/office/drawing/2014/main" id="{6F9612E0-65E7-E84E-A153-836A271201A9}"/>
              </a:ext>
            </a:extLst>
          </p:cNvPr>
          <p:cNvGrpSpPr/>
          <p:nvPr/>
        </p:nvGrpSpPr>
        <p:grpSpPr>
          <a:xfrm>
            <a:off x="5234814" y="2517949"/>
            <a:ext cx="1525401" cy="526823"/>
            <a:chOff x="1959900" y="2330038"/>
            <a:chExt cx="1470168" cy="306553"/>
          </a:xfrm>
        </p:grpSpPr>
        <p:sp>
          <p:nvSpPr>
            <p:cNvPr id="119" name="Rectangle 118">
              <a:extLst>
                <a:ext uri="{FF2B5EF4-FFF2-40B4-BE49-F238E27FC236}">
                  <a16:creationId xmlns:a16="http://schemas.microsoft.com/office/drawing/2014/main" id="{A85E86CA-0A12-8541-B035-4A468AFE945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BEA7FFE5-F7CA-3245-9385-82C07E20D71C}"/>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Evidence</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of Implementation</a:t>
              </a:r>
            </a:p>
          </p:txBody>
        </p:sp>
      </p:grpSp>
      <p:grpSp>
        <p:nvGrpSpPr>
          <p:cNvPr id="156" name="Group 155">
            <a:extLst>
              <a:ext uri="{FF2B5EF4-FFF2-40B4-BE49-F238E27FC236}">
                <a16:creationId xmlns:a16="http://schemas.microsoft.com/office/drawing/2014/main" id="{D76DAEB8-5122-3743-BC51-BC4EB234E45E}"/>
              </a:ext>
            </a:extLst>
          </p:cNvPr>
          <p:cNvGrpSpPr/>
          <p:nvPr/>
        </p:nvGrpSpPr>
        <p:grpSpPr>
          <a:xfrm>
            <a:off x="5234608" y="1572001"/>
            <a:ext cx="1525401" cy="526823"/>
            <a:chOff x="1959900" y="2330038"/>
            <a:chExt cx="1470168" cy="306553"/>
          </a:xfrm>
        </p:grpSpPr>
        <p:sp>
          <p:nvSpPr>
            <p:cNvPr id="157" name="Rectangle 156">
              <a:extLst>
                <a:ext uri="{FF2B5EF4-FFF2-40B4-BE49-F238E27FC236}">
                  <a16:creationId xmlns:a16="http://schemas.microsoft.com/office/drawing/2014/main" id="{5E39EDDE-C300-7340-80DE-2E1C7CD543A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8" name="TextBox 157">
              <a:extLst>
                <a:ext uri="{FF2B5EF4-FFF2-40B4-BE49-F238E27FC236}">
                  <a16:creationId xmlns:a16="http://schemas.microsoft.com/office/drawing/2014/main" id="{2F072785-0DF6-4844-8C09-8FC50C1857AA}"/>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Contextual</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Data (POC)</a:t>
              </a:r>
            </a:p>
          </p:txBody>
        </p:sp>
      </p:grpSp>
      <p:grpSp>
        <p:nvGrpSpPr>
          <p:cNvPr id="68" name="Group 67">
            <a:extLst>
              <a:ext uri="{FF2B5EF4-FFF2-40B4-BE49-F238E27FC236}">
                <a16:creationId xmlns:a16="http://schemas.microsoft.com/office/drawing/2014/main" id="{4CCF654F-5F75-3546-850D-A7C74C62E440}"/>
              </a:ext>
            </a:extLst>
          </p:cNvPr>
          <p:cNvGrpSpPr/>
          <p:nvPr/>
        </p:nvGrpSpPr>
        <p:grpSpPr>
          <a:xfrm>
            <a:off x="8231316" y="2517949"/>
            <a:ext cx="1525401" cy="526823"/>
            <a:chOff x="1959900" y="2330038"/>
            <a:chExt cx="1470168" cy="306553"/>
          </a:xfrm>
        </p:grpSpPr>
        <p:sp>
          <p:nvSpPr>
            <p:cNvPr id="69" name="Rectangle 68">
              <a:extLst>
                <a:ext uri="{FF2B5EF4-FFF2-40B4-BE49-F238E27FC236}">
                  <a16:creationId xmlns:a16="http://schemas.microsoft.com/office/drawing/2014/main" id="{DD71BB18-AF58-904B-8091-FE43F6E35170}"/>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B5762431-24E5-0741-9466-019FD91ED261}"/>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 Practice</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Implementation </a:t>
              </a:r>
            </a:p>
          </p:txBody>
        </p:sp>
      </p:grpSp>
      <p:sp>
        <p:nvSpPr>
          <p:cNvPr id="71" name="TextBox 70">
            <a:extLst>
              <a:ext uri="{FF2B5EF4-FFF2-40B4-BE49-F238E27FC236}">
                <a16:creationId xmlns:a16="http://schemas.microsoft.com/office/drawing/2014/main" id="{24A01E1F-6384-B94E-AA1C-B04159232D02}"/>
              </a:ext>
            </a:extLst>
          </p:cNvPr>
          <p:cNvSpPr txBox="1"/>
          <p:nvPr/>
        </p:nvSpPr>
        <p:spPr>
          <a:xfrm>
            <a:off x="7041435" y="1541798"/>
            <a:ext cx="1525401" cy="600164"/>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Develop and Conduct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Opening Brief</a:t>
            </a:r>
          </a:p>
        </p:txBody>
      </p:sp>
      <p:cxnSp>
        <p:nvCxnSpPr>
          <p:cNvPr id="3" name="Straight Arrow Connector 2">
            <a:extLst>
              <a:ext uri="{FF2B5EF4-FFF2-40B4-BE49-F238E27FC236}">
                <a16:creationId xmlns:a16="http://schemas.microsoft.com/office/drawing/2014/main" id="{0A791833-FBED-2840-82D1-0241196D7A4C}"/>
              </a:ext>
            </a:extLst>
          </p:cNvPr>
          <p:cNvCxnSpPr>
            <a:cxnSpLocks/>
            <a:endCxn id="158" idx="3"/>
          </p:cNvCxnSpPr>
          <p:nvPr/>
        </p:nvCxnSpPr>
        <p:spPr>
          <a:xfrm flipH="1" flipV="1">
            <a:off x="6760008" y="1835410"/>
            <a:ext cx="306826" cy="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C5A6279-A868-3743-A3D1-43D02AEC6DFB}"/>
              </a:ext>
            </a:extLst>
          </p:cNvPr>
          <p:cNvCxnSpPr>
            <a:stCxn id="157" idx="2"/>
            <a:endCxn id="119" idx="0"/>
          </p:cNvCxnSpPr>
          <p:nvPr/>
        </p:nvCxnSpPr>
        <p:spPr>
          <a:xfrm>
            <a:off x="5997309" y="2098824"/>
            <a:ext cx="206" cy="4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5FFDA9C5-3D73-8B40-BCAB-646513AD5168}"/>
              </a:ext>
            </a:extLst>
          </p:cNvPr>
          <p:cNvGrpSpPr/>
          <p:nvPr/>
        </p:nvGrpSpPr>
        <p:grpSpPr>
          <a:xfrm>
            <a:off x="8256277" y="3195450"/>
            <a:ext cx="1525401" cy="526823"/>
            <a:chOff x="1959900" y="2330038"/>
            <a:chExt cx="1470168" cy="306553"/>
          </a:xfrm>
        </p:grpSpPr>
        <p:sp>
          <p:nvSpPr>
            <p:cNvPr id="90" name="Rectangle 89">
              <a:extLst>
                <a:ext uri="{FF2B5EF4-FFF2-40B4-BE49-F238E27FC236}">
                  <a16:creationId xmlns:a16="http://schemas.microsoft.com/office/drawing/2014/main" id="{55C2C17F-7805-DD48-9D62-9C35FE6F4804}"/>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F0A58485-4E29-D146-954E-9447A9FAFEE2}"/>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Request Additional</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Information/Data</a:t>
              </a:r>
            </a:p>
          </p:txBody>
        </p:sp>
      </p:grpSp>
      <p:cxnSp>
        <p:nvCxnSpPr>
          <p:cNvPr id="39" name="Elbow Connector 38">
            <a:extLst>
              <a:ext uri="{FF2B5EF4-FFF2-40B4-BE49-F238E27FC236}">
                <a16:creationId xmlns:a16="http://schemas.microsoft.com/office/drawing/2014/main" id="{A69347C7-BE19-CD4B-BE84-3BBC09C06076}"/>
              </a:ext>
            </a:extLst>
          </p:cNvPr>
          <p:cNvCxnSpPr>
            <a:cxnSpLocks/>
            <a:stCxn id="120" idx="3"/>
            <a:endCxn id="70" idx="1"/>
          </p:cNvCxnSpPr>
          <p:nvPr/>
        </p:nvCxnSpPr>
        <p:spPr>
          <a:xfrm>
            <a:off x="6760215" y="2781358"/>
            <a:ext cx="1471101"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CF5FEA9-C89F-5947-A5C7-DA0B66C75341}"/>
              </a:ext>
            </a:extLst>
          </p:cNvPr>
          <p:cNvCxnSpPr>
            <a:cxnSpLocks/>
          </p:cNvCxnSpPr>
          <p:nvPr/>
        </p:nvCxnSpPr>
        <p:spPr>
          <a:xfrm>
            <a:off x="8994018" y="2892371"/>
            <a:ext cx="24961" cy="13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C19D9AF7-FBDD-7948-A753-1F8734E97C3E}"/>
              </a:ext>
            </a:extLst>
          </p:cNvPr>
          <p:cNvCxnSpPr>
            <a:cxnSpLocks/>
            <a:endCxn id="119" idx="2"/>
          </p:cNvCxnSpPr>
          <p:nvPr/>
        </p:nvCxnSpPr>
        <p:spPr>
          <a:xfrm rot="5400000" flipH="1">
            <a:off x="7175847" y="1866442"/>
            <a:ext cx="664801" cy="3021463"/>
          </a:xfrm>
          <a:prstGeom prst="bentConnector3">
            <a:avLst>
              <a:gd name="adj1" fmla="val -1337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5DD6D59D-97D4-3947-8723-7AC8A7AA6901}"/>
              </a:ext>
            </a:extLst>
          </p:cNvPr>
          <p:cNvGrpSpPr/>
          <p:nvPr/>
        </p:nvGrpSpPr>
        <p:grpSpPr>
          <a:xfrm>
            <a:off x="8243797" y="3845690"/>
            <a:ext cx="1525401" cy="526823"/>
            <a:chOff x="1959900" y="2330038"/>
            <a:chExt cx="1470168" cy="306553"/>
          </a:xfrm>
        </p:grpSpPr>
        <p:sp>
          <p:nvSpPr>
            <p:cNvPr id="107" name="Rectangle 106">
              <a:extLst>
                <a:ext uri="{FF2B5EF4-FFF2-40B4-BE49-F238E27FC236}">
                  <a16:creationId xmlns:a16="http://schemas.microsoft.com/office/drawing/2014/main" id="{D71BAB75-2048-B54A-BFD3-03ABF2AAC96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F55CE5B4-91C9-FB4B-A067-3F644BA2B3FE}"/>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Internal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Team Review</a:t>
              </a:r>
            </a:p>
          </p:txBody>
        </p:sp>
      </p:grpSp>
      <p:cxnSp>
        <p:nvCxnSpPr>
          <p:cNvPr id="51" name="Straight Arrow Connector 50">
            <a:extLst>
              <a:ext uri="{FF2B5EF4-FFF2-40B4-BE49-F238E27FC236}">
                <a16:creationId xmlns:a16="http://schemas.microsoft.com/office/drawing/2014/main" id="{F0AFC0DA-35B6-2F42-BAD5-B4404ABE2C72}"/>
              </a:ext>
            </a:extLst>
          </p:cNvPr>
          <p:cNvCxnSpPr>
            <a:stCxn id="90" idx="2"/>
            <a:endCxn id="108" idx="0"/>
          </p:cNvCxnSpPr>
          <p:nvPr/>
        </p:nvCxnSpPr>
        <p:spPr>
          <a:xfrm flipH="1">
            <a:off x="9006498" y="3722273"/>
            <a:ext cx="12481" cy="171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DA495BEB-FC5B-464D-96CA-9CA838FFAD43}"/>
              </a:ext>
            </a:extLst>
          </p:cNvPr>
          <p:cNvGrpSpPr/>
          <p:nvPr/>
        </p:nvGrpSpPr>
        <p:grpSpPr>
          <a:xfrm>
            <a:off x="5358139" y="4482712"/>
            <a:ext cx="1525401" cy="526823"/>
            <a:chOff x="1959900" y="2330038"/>
            <a:chExt cx="1470168" cy="306553"/>
          </a:xfrm>
        </p:grpSpPr>
        <p:sp>
          <p:nvSpPr>
            <p:cNvPr id="114" name="Rectangle 113">
              <a:extLst>
                <a:ext uri="{FF2B5EF4-FFF2-40B4-BE49-F238E27FC236}">
                  <a16:creationId xmlns:a16="http://schemas.microsoft.com/office/drawing/2014/main" id="{5600CC23-2EAB-A844-AA1C-BCBF926DE1A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7F80A267-2D68-5342-AC00-97D230B9681C}"/>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Participate End of</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Day Review</a:t>
              </a:r>
            </a:p>
          </p:txBody>
        </p:sp>
      </p:grpSp>
      <p:grpSp>
        <p:nvGrpSpPr>
          <p:cNvPr id="116" name="Group 115">
            <a:extLst>
              <a:ext uri="{FF2B5EF4-FFF2-40B4-BE49-F238E27FC236}">
                <a16:creationId xmlns:a16="http://schemas.microsoft.com/office/drawing/2014/main" id="{6416F16E-8E83-7C4B-98D1-AA79A28637E6}"/>
              </a:ext>
            </a:extLst>
          </p:cNvPr>
          <p:cNvGrpSpPr/>
          <p:nvPr/>
        </p:nvGrpSpPr>
        <p:grpSpPr>
          <a:xfrm>
            <a:off x="8256277" y="4492082"/>
            <a:ext cx="1525401" cy="526823"/>
            <a:chOff x="1959900" y="2330038"/>
            <a:chExt cx="1470168" cy="306553"/>
          </a:xfrm>
        </p:grpSpPr>
        <p:sp>
          <p:nvSpPr>
            <p:cNvPr id="117" name="Rectangle 116">
              <a:extLst>
                <a:ext uri="{FF2B5EF4-FFF2-40B4-BE49-F238E27FC236}">
                  <a16:creationId xmlns:a16="http://schemas.microsoft.com/office/drawing/2014/main" id="{506800B0-68F3-EF4B-A263-F615A01A0542}"/>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CB298B36-B32C-CB4E-ACB6-A99942C8B319}"/>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End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of Day Review</a:t>
              </a:r>
            </a:p>
          </p:txBody>
        </p:sp>
      </p:grpSp>
      <p:cxnSp>
        <p:nvCxnSpPr>
          <p:cNvPr id="53" name="Straight Arrow Connector 52">
            <a:extLst>
              <a:ext uri="{FF2B5EF4-FFF2-40B4-BE49-F238E27FC236}">
                <a16:creationId xmlns:a16="http://schemas.microsoft.com/office/drawing/2014/main" id="{CA919AD5-9DCF-DD45-978A-5ECC444840F8}"/>
              </a:ext>
            </a:extLst>
          </p:cNvPr>
          <p:cNvCxnSpPr>
            <a:stCxn id="107" idx="2"/>
            <a:endCxn id="117" idx="0"/>
          </p:cNvCxnSpPr>
          <p:nvPr/>
        </p:nvCxnSpPr>
        <p:spPr>
          <a:xfrm>
            <a:off x="9006498" y="4372513"/>
            <a:ext cx="12480" cy="119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711A975-BB5C-8C4E-A90D-BDDD88011A43}"/>
              </a:ext>
            </a:extLst>
          </p:cNvPr>
          <p:cNvCxnSpPr>
            <a:stCxn id="115" idx="3"/>
            <a:endCxn id="118" idx="1"/>
          </p:cNvCxnSpPr>
          <p:nvPr/>
        </p:nvCxnSpPr>
        <p:spPr>
          <a:xfrm>
            <a:off x="6883540" y="4746121"/>
            <a:ext cx="1372737" cy="93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80EAB0DA-1736-0543-9D77-B7F13CC49511}"/>
              </a:ext>
            </a:extLst>
          </p:cNvPr>
          <p:cNvGrpSpPr/>
          <p:nvPr/>
        </p:nvGrpSpPr>
        <p:grpSpPr>
          <a:xfrm>
            <a:off x="7025412" y="5433040"/>
            <a:ext cx="1525401" cy="526823"/>
            <a:chOff x="1959900" y="2330038"/>
            <a:chExt cx="1470168" cy="306553"/>
          </a:xfrm>
        </p:grpSpPr>
        <p:sp>
          <p:nvSpPr>
            <p:cNvPr id="127" name="Rectangle 126">
              <a:extLst>
                <a:ext uri="{FF2B5EF4-FFF2-40B4-BE49-F238E27FC236}">
                  <a16:creationId xmlns:a16="http://schemas.microsoft.com/office/drawing/2014/main" id="{F8660AB4-10A1-B443-BFB5-2A3EC89433F3}"/>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B5B1E9FE-AF98-A94E-A8F4-5D02306DF3FF}"/>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Final</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Out brief</a:t>
              </a:r>
            </a:p>
          </p:txBody>
        </p:sp>
      </p:grpSp>
      <p:cxnSp>
        <p:nvCxnSpPr>
          <p:cNvPr id="59" name="Elbow Connector 58">
            <a:extLst>
              <a:ext uri="{FF2B5EF4-FFF2-40B4-BE49-F238E27FC236}">
                <a16:creationId xmlns:a16="http://schemas.microsoft.com/office/drawing/2014/main" id="{A39E3DDB-524B-1C4B-AEFA-93B66ED8C36B}"/>
              </a:ext>
            </a:extLst>
          </p:cNvPr>
          <p:cNvCxnSpPr>
            <a:stCxn id="117" idx="2"/>
            <a:endCxn id="128" idx="3"/>
          </p:cNvCxnSpPr>
          <p:nvPr/>
        </p:nvCxnSpPr>
        <p:spPr>
          <a:xfrm rot="5400000">
            <a:off x="8446124" y="5123593"/>
            <a:ext cx="677545" cy="4681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28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913775" y="618517"/>
            <a:ext cx="10364451" cy="61077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AGENDA</a:t>
            </a:r>
            <a:endParaRPr/>
          </a:p>
        </p:txBody>
      </p:sp>
      <p:sp>
        <p:nvSpPr>
          <p:cNvPr id="51" name="Google Shape;51;p11"/>
          <p:cNvSpPr txBox="1">
            <a:spLocks noGrp="1"/>
          </p:cNvSpPr>
          <p:nvPr>
            <p:ph type="body" idx="1"/>
          </p:nvPr>
        </p:nvSpPr>
        <p:spPr>
          <a:xfrm>
            <a:off x="535354" y="1398494"/>
            <a:ext cx="11121291" cy="4262721"/>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CERTIFICATION PROCESS OVERVIEW</a:t>
            </a:r>
            <a:endParaRPr/>
          </a:p>
          <a:p>
            <a:pPr marL="230188" lvl="0" indent="-230188" algn="l" rtl="0">
              <a:lnSpc>
                <a:spcPct val="120000"/>
              </a:lnSpc>
              <a:spcBef>
                <a:spcPts val="1000"/>
              </a:spcBef>
              <a:spcAft>
                <a:spcPts val="0"/>
              </a:spcAft>
              <a:buSzPts val="2000"/>
              <a:buFont typeface="Arial"/>
              <a:buChar char="•"/>
            </a:pPr>
            <a:r>
              <a:rPr lang="en-US"/>
              <a:t>APPRAISAL TIMELINE</a:t>
            </a:r>
            <a:endParaRPr/>
          </a:p>
          <a:p>
            <a:pPr marL="230188" lvl="0" indent="-230188" algn="l" rtl="0">
              <a:lnSpc>
                <a:spcPct val="120000"/>
              </a:lnSpc>
              <a:spcBef>
                <a:spcPts val="1000"/>
              </a:spcBef>
              <a:spcAft>
                <a:spcPts val="0"/>
              </a:spcAft>
              <a:buSzPts val="2000"/>
              <a:buFont typeface="Arial"/>
              <a:buChar char="•"/>
            </a:pPr>
            <a:r>
              <a:rPr lang="en-US"/>
              <a:t>ASSESSMENT PROCESS</a:t>
            </a:r>
            <a:endParaRPr/>
          </a:p>
          <a:p>
            <a:pPr marL="400050" lvl="1" indent="-169863" algn="l" rtl="0">
              <a:lnSpc>
                <a:spcPct val="120000"/>
              </a:lnSpc>
              <a:spcBef>
                <a:spcPts val="500"/>
              </a:spcBef>
              <a:spcAft>
                <a:spcPts val="0"/>
              </a:spcAft>
              <a:buSzPts val="1800"/>
              <a:buFont typeface="Noto Sans Symbols"/>
              <a:buChar char="✔"/>
            </a:pPr>
            <a:r>
              <a:rPr lang="en-US"/>
              <a:t>PLANNING</a:t>
            </a:r>
            <a:endParaRPr/>
          </a:p>
          <a:p>
            <a:pPr marL="400050" lvl="1" indent="-169863" algn="l" rtl="0">
              <a:lnSpc>
                <a:spcPct val="120000"/>
              </a:lnSpc>
              <a:spcBef>
                <a:spcPts val="500"/>
              </a:spcBef>
              <a:spcAft>
                <a:spcPts val="0"/>
              </a:spcAft>
              <a:buSzPts val="1800"/>
              <a:buFont typeface="Noto Sans Symbols"/>
              <a:buChar char="✔"/>
            </a:pPr>
            <a:r>
              <a:rPr lang="en-US"/>
              <a:t>EXECUTION</a:t>
            </a:r>
            <a:endParaRPr/>
          </a:p>
          <a:p>
            <a:pPr marL="400050" lvl="1" indent="-169863" algn="l" rtl="0">
              <a:lnSpc>
                <a:spcPct val="120000"/>
              </a:lnSpc>
              <a:spcBef>
                <a:spcPts val="500"/>
              </a:spcBef>
              <a:spcAft>
                <a:spcPts val="0"/>
              </a:spcAft>
              <a:buSzPts val="1800"/>
              <a:buFont typeface="Noto Sans Symbols"/>
              <a:buChar char="✔"/>
            </a:pPr>
            <a:r>
              <a:rPr lang="en-US"/>
              <a:t>REPORTING</a:t>
            </a:r>
            <a:endParaRPr/>
          </a:p>
          <a:p>
            <a:pPr marL="230188" lvl="0" indent="-103188" algn="l" rtl="0">
              <a:lnSpc>
                <a:spcPct val="120000"/>
              </a:lnSpc>
              <a:spcBef>
                <a:spcPts val="1000"/>
              </a:spcBef>
              <a:spcAft>
                <a:spcPts val="0"/>
              </a:spcAft>
              <a:buSzPts val="2000"/>
              <a:buFont typeface="Noto Sans Symbols"/>
              <a:buNone/>
            </a:pPr>
            <a:endParaRPr/>
          </a:p>
          <a:p>
            <a:pPr marL="230188" lvl="0" indent="-103188" algn="l" rtl="0">
              <a:lnSpc>
                <a:spcPct val="120000"/>
              </a:lnSpc>
              <a:spcBef>
                <a:spcPts val="1000"/>
              </a:spcBef>
              <a:spcAft>
                <a:spcPts val="0"/>
              </a:spcAft>
              <a:buSzPts val="2000"/>
              <a:buFont typeface="Arial"/>
              <a:buNone/>
            </a:pPr>
            <a:endParaRPr/>
          </a:p>
          <a:p>
            <a:pPr marL="400050" lvl="1" indent="-55563" algn="l" rtl="0">
              <a:lnSpc>
                <a:spcPct val="120000"/>
              </a:lnSpc>
              <a:spcBef>
                <a:spcPts val="500"/>
              </a:spcBef>
              <a:spcAft>
                <a:spcPts val="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OPENING BRIEFING</a:t>
            </a:r>
            <a:endParaRPr/>
          </a:p>
        </p:txBody>
      </p:sp>
      <p:sp>
        <p:nvSpPr>
          <p:cNvPr id="215" name="Google Shape;215;p26"/>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OSC OVERVIEW</a:t>
            </a:r>
            <a:endParaRPr/>
          </a:p>
          <a:p>
            <a:pPr marL="400050" lvl="1" indent="-169863" algn="l" rtl="0">
              <a:lnSpc>
                <a:spcPct val="120000"/>
              </a:lnSpc>
              <a:spcBef>
                <a:spcPts val="500"/>
              </a:spcBef>
              <a:spcAft>
                <a:spcPts val="0"/>
              </a:spcAft>
              <a:buSzPts val="1800"/>
              <a:buChar char="-"/>
            </a:pPr>
            <a:r>
              <a:rPr lang="en-US"/>
              <a:t>ORG CHART</a:t>
            </a:r>
            <a:endParaRPr/>
          </a:p>
          <a:p>
            <a:pPr marL="400050" lvl="1" indent="-169863" algn="l" rtl="0">
              <a:lnSpc>
                <a:spcPct val="120000"/>
              </a:lnSpc>
              <a:spcBef>
                <a:spcPts val="500"/>
              </a:spcBef>
              <a:spcAft>
                <a:spcPts val="0"/>
              </a:spcAft>
              <a:buSzPts val="1800"/>
              <a:buChar char="-"/>
            </a:pPr>
            <a:r>
              <a:rPr lang="en-US"/>
              <a:t>MISSION</a:t>
            </a:r>
            <a:endParaRPr/>
          </a:p>
          <a:p>
            <a:pPr marL="230188" lvl="0" indent="-230188" algn="l" rtl="0">
              <a:lnSpc>
                <a:spcPct val="120000"/>
              </a:lnSpc>
              <a:spcBef>
                <a:spcPts val="1000"/>
              </a:spcBef>
              <a:spcAft>
                <a:spcPts val="0"/>
              </a:spcAft>
              <a:buSzPts val="2000"/>
              <a:buFont typeface="Arial"/>
              <a:buChar char="•"/>
            </a:pPr>
            <a:r>
              <a:rPr lang="en-US"/>
              <a:t>TARGET CMMC LEVEL</a:t>
            </a:r>
            <a:endParaRPr/>
          </a:p>
          <a:p>
            <a:pPr marL="230188" lvl="0" indent="-230188" algn="l" rtl="0">
              <a:lnSpc>
                <a:spcPct val="120000"/>
              </a:lnSpc>
              <a:spcBef>
                <a:spcPts val="1000"/>
              </a:spcBef>
              <a:spcAft>
                <a:spcPts val="0"/>
              </a:spcAft>
              <a:buSzPts val="2000"/>
              <a:buFont typeface="Arial"/>
              <a:buChar char="•"/>
            </a:pPr>
            <a:r>
              <a:rPr lang="en-US"/>
              <a:t>OVERVIEW OF CERTIFICATION AND ASSESSMENT PROCESS</a:t>
            </a:r>
            <a:endParaRPr/>
          </a:p>
          <a:p>
            <a:pPr marL="230188" lvl="0" indent="-230188" algn="l" rtl="0">
              <a:lnSpc>
                <a:spcPct val="120000"/>
              </a:lnSpc>
              <a:spcBef>
                <a:spcPts val="1000"/>
              </a:spcBef>
              <a:spcAft>
                <a:spcPts val="0"/>
              </a:spcAft>
              <a:buSzPts val="2000"/>
              <a:buFont typeface="Arial"/>
              <a:buChar char="•"/>
            </a:pPr>
            <a:r>
              <a:rPr lang="en-US"/>
              <a:t>ASSESSMENT TEAM MEMBER INTRODUCTIONS</a:t>
            </a:r>
            <a:endParaRPr/>
          </a:p>
          <a:p>
            <a:pPr marL="230188" lvl="0" indent="-230188" algn="l" rtl="0">
              <a:lnSpc>
                <a:spcPct val="120000"/>
              </a:lnSpc>
              <a:spcBef>
                <a:spcPts val="1000"/>
              </a:spcBef>
              <a:spcAft>
                <a:spcPts val="0"/>
              </a:spcAft>
              <a:buSzPts val="2000"/>
              <a:buFont typeface="Arial"/>
              <a:buChar char="•"/>
            </a:pPr>
            <a:r>
              <a:rPr lang="en-US"/>
              <a:t>METHODS FOR DATA COLLECTION AND REPORTING</a:t>
            </a:r>
            <a:endParaRPr/>
          </a:p>
          <a:p>
            <a:pPr marL="230188" lvl="0" indent="-230188" algn="l" rtl="0">
              <a:lnSpc>
                <a:spcPct val="120000"/>
              </a:lnSpc>
              <a:spcBef>
                <a:spcPts val="1000"/>
              </a:spcBef>
              <a:spcAft>
                <a:spcPts val="0"/>
              </a:spcAft>
              <a:buSzPts val="2000"/>
              <a:buFont typeface="Arial"/>
              <a:buChar char="•"/>
            </a:pPr>
            <a:r>
              <a:rPr lang="en-US"/>
              <a:t>ASSESSMENT BOUNDARIES</a:t>
            </a:r>
            <a:endParaRPr/>
          </a:p>
          <a:p>
            <a:pPr marL="230188" lvl="0" indent="-230188" algn="l" rtl="0">
              <a:lnSpc>
                <a:spcPct val="120000"/>
              </a:lnSpc>
              <a:spcBef>
                <a:spcPts val="1000"/>
              </a:spcBef>
              <a:spcAft>
                <a:spcPts val="0"/>
              </a:spcAft>
              <a:buSzPts val="2000"/>
              <a:buFont typeface="Arial"/>
              <a:buChar char="•"/>
            </a:pPr>
            <a:r>
              <a:rPr lang="en-US"/>
              <a:t>SCHEDULE</a:t>
            </a:r>
            <a:endParaRPr/>
          </a:p>
          <a:p>
            <a:pPr marL="230188" lvl="0" indent="-103188" algn="l" rtl="0">
              <a:lnSpc>
                <a:spcPct val="120000"/>
              </a:lnSpc>
              <a:spcBef>
                <a:spcPts val="1000"/>
              </a:spcBef>
              <a:spcAft>
                <a:spcPts val="0"/>
              </a:spcAft>
              <a:buSzPts val="2000"/>
              <a:buFont typeface="Arial"/>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ASSESSMENT EXECUTION</a:t>
            </a:r>
            <a:endParaRPr/>
          </a:p>
        </p:txBody>
      </p:sp>
      <p:sp>
        <p:nvSpPr>
          <p:cNvPr id="222" name="Google Shape;222;p27"/>
          <p:cNvSpPr/>
          <p:nvPr/>
        </p:nvSpPr>
        <p:spPr>
          <a:xfrm>
            <a:off x="8854534" y="889867"/>
            <a:ext cx="2753032" cy="3840758"/>
          </a:xfrm>
          <a:prstGeom prst="rect">
            <a:avLst/>
          </a:prstGeom>
          <a:solidFill>
            <a:srgbClr val="7F7F7F"/>
          </a:solidFill>
          <a:ln w="15875" cap="flat" cmpd="sng">
            <a:solidFill>
              <a:srgbClr val="2276A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a:solidFill>
                  <a:schemeClr val="lt1"/>
                </a:solidFill>
                <a:latin typeface="Twentieth Century"/>
                <a:ea typeface="Twentieth Century"/>
                <a:cs typeface="Twentieth Century"/>
                <a:sym typeface="Twentieth Century"/>
              </a:rPr>
              <a:t>OSC</a:t>
            </a:r>
            <a:endParaRPr/>
          </a:p>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a:p>
            <a:pPr marL="285750" marR="0" lvl="0" indent="-285750" algn="l" rtl="0">
              <a:spcBef>
                <a:spcPts val="0"/>
              </a:spcBef>
              <a:spcAft>
                <a:spcPts val="0"/>
              </a:spcAft>
              <a:buClr>
                <a:schemeClr val="lt1"/>
              </a:buClr>
              <a:buSzPts val="1800"/>
              <a:buFont typeface="Arial"/>
              <a:buChar char="•"/>
            </a:pPr>
            <a:r>
              <a:rPr lang="en-US" sz="1800" b="0" i="0" u="none" strike="noStrike" cap="none">
                <a:solidFill>
                  <a:schemeClr val="lt1"/>
                </a:solidFill>
                <a:latin typeface="Twentieth Century"/>
                <a:ea typeface="Twentieth Century"/>
                <a:cs typeface="Twentieth Century"/>
                <a:sym typeface="Twentieth Century"/>
              </a:rPr>
              <a:t>Open Kick-Off Meeting</a:t>
            </a:r>
            <a:endParaRPr/>
          </a:p>
          <a:p>
            <a:pPr marL="285750" marR="0" lvl="0" indent="-285750" algn="l" rtl="0">
              <a:spcBef>
                <a:spcPts val="600"/>
              </a:spcBef>
              <a:spcAft>
                <a:spcPts val="0"/>
              </a:spcAft>
              <a:buClr>
                <a:schemeClr val="lt1"/>
              </a:buClr>
              <a:buSzPts val="1800"/>
              <a:buFont typeface="Arial"/>
              <a:buChar char="•"/>
            </a:pPr>
            <a:r>
              <a:rPr lang="en-US" sz="1800" b="0" i="0" u="none" strike="noStrike" cap="none">
                <a:solidFill>
                  <a:schemeClr val="lt1"/>
                </a:solidFill>
                <a:latin typeface="Twentieth Century"/>
                <a:ea typeface="Twentieth Century"/>
                <a:cs typeface="Twentieth Century"/>
                <a:sym typeface="Twentieth Century"/>
              </a:rPr>
              <a:t>Provide evidence of practice implementation</a:t>
            </a:r>
            <a:endParaRPr/>
          </a:p>
          <a:p>
            <a:pPr marL="742950" marR="0" lvl="1" indent="-285750" algn="l" rtl="0">
              <a:spcBef>
                <a:spcPts val="0"/>
              </a:spcBef>
              <a:spcAft>
                <a:spcPts val="0"/>
              </a:spcAft>
              <a:buClr>
                <a:schemeClr val="lt1"/>
              </a:buClr>
              <a:buSzPts val="1800"/>
              <a:buFont typeface="Calibri"/>
              <a:buChar char="–"/>
            </a:pPr>
            <a:r>
              <a:rPr lang="en-US" sz="1800" b="0" i="0" u="none" strike="noStrike" cap="none">
                <a:solidFill>
                  <a:schemeClr val="lt1"/>
                </a:solidFill>
                <a:latin typeface="Twentieth Century"/>
                <a:ea typeface="Twentieth Century"/>
                <a:cs typeface="Twentieth Century"/>
                <a:sym typeface="Twentieth Century"/>
              </a:rPr>
              <a:t>Interviews</a:t>
            </a:r>
            <a:endParaRPr/>
          </a:p>
          <a:p>
            <a:pPr marL="742950" marR="0" lvl="1" indent="-285750" algn="l" rtl="0">
              <a:spcBef>
                <a:spcPts val="0"/>
              </a:spcBef>
              <a:spcAft>
                <a:spcPts val="0"/>
              </a:spcAft>
              <a:buClr>
                <a:schemeClr val="lt1"/>
              </a:buClr>
              <a:buSzPts val="1800"/>
              <a:buFont typeface="Calibri"/>
              <a:buChar char="–"/>
            </a:pPr>
            <a:r>
              <a:rPr lang="en-US" sz="1800" b="0" i="0" u="none" strike="noStrike" cap="none">
                <a:solidFill>
                  <a:schemeClr val="lt1"/>
                </a:solidFill>
                <a:latin typeface="Twentieth Century"/>
                <a:ea typeface="Twentieth Century"/>
                <a:cs typeface="Twentieth Century"/>
                <a:sym typeface="Twentieth Century"/>
              </a:rPr>
              <a:t>Documents</a:t>
            </a:r>
            <a:endParaRPr/>
          </a:p>
          <a:p>
            <a:pPr marL="742950" marR="0" lvl="1" indent="-285750" algn="l" rtl="0">
              <a:spcBef>
                <a:spcPts val="0"/>
              </a:spcBef>
              <a:spcAft>
                <a:spcPts val="0"/>
              </a:spcAft>
              <a:buClr>
                <a:schemeClr val="lt1"/>
              </a:buClr>
              <a:buSzPts val="1800"/>
              <a:buFont typeface="Calibri"/>
              <a:buChar char="–"/>
            </a:pPr>
            <a:r>
              <a:rPr lang="en-US" sz="1800" b="0" i="0" u="none" strike="noStrike" cap="none">
                <a:solidFill>
                  <a:schemeClr val="lt1"/>
                </a:solidFill>
                <a:latin typeface="Twentieth Century"/>
                <a:ea typeface="Twentieth Century"/>
                <a:cs typeface="Twentieth Century"/>
                <a:sym typeface="Twentieth Century"/>
              </a:rPr>
              <a:t>Tool Access</a:t>
            </a:r>
            <a:endParaRPr/>
          </a:p>
          <a:p>
            <a:pPr marL="285750" marR="0" lvl="0" indent="-285750" algn="l" rtl="0">
              <a:spcBef>
                <a:spcPts val="0"/>
              </a:spcBef>
              <a:spcAft>
                <a:spcPts val="0"/>
              </a:spcAft>
              <a:buClr>
                <a:schemeClr val="lt1"/>
              </a:buClr>
              <a:buSzPts val="1800"/>
              <a:buFont typeface="Arial"/>
              <a:buChar char="•"/>
            </a:pPr>
            <a:r>
              <a:rPr lang="en-US" sz="1800" b="0" i="0" u="none" strike="noStrike" cap="none">
                <a:solidFill>
                  <a:schemeClr val="lt1"/>
                </a:solidFill>
                <a:latin typeface="Twentieth Century"/>
                <a:ea typeface="Twentieth Century"/>
                <a:cs typeface="Twentieth Century"/>
                <a:sym typeface="Twentieth Century"/>
              </a:rPr>
              <a:t>Participate in End of Day Review</a:t>
            </a:r>
            <a:endParaRPr/>
          </a:p>
          <a:p>
            <a:pPr marL="285750" marR="0" lvl="0" indent="-285750" algn="l" rtl="0">
              <a:spcBef>
                <a:spcPts val="600"/>
              </a:spcBef>
              <a:spcAft>
                <a:spcPts val="0"/>
              </a:spcAft>
              <a:buClr>
                <a:schemeClr val="lt1"/>
              </a:buClr>
              <a:buSzPts val="1800"/>
              <a:buFont typeface="Arial"/>
              <a:buChar char="•"/>
            </a:pPr>
            <a:r>
              <a:rPr lang="en-US" sz="1800" b="0" i="0" u="none" strike="noStrike" cap="none">
                <a:solidFill>
                  <a:schemeClr val="lt1"/>
                </a:solidFill>
                <a:latin typeface="Twentieth Century"/>
                <a:ea typeface="Twentieth Century"/>
                <a:cs typeface="Twentieth Century"/>
                <a:sym typeface="Twentieth Century"/>
              </a:rPr>
              <a:t>Participate in Out-Brief</a:t>
            </a:r>
            <a:endParaRPr/>
          </a:p>
          <a:p>
            <a:pPr marL="0" marR="0" lvl="0" indent="0" algn="ctr" rtl="0">
              <a:spcBef>
                <a:spcPts val="60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23" name="Google Shape;223;p27"/>
          <p:cNvSpPr/>
          <p:nvPr/>
        </p:nvSpPr>
        <p:spPr>
          <a:xfrm>
            <a:off x="799444" y="998863"/>
            <a:ext cx="2930168" cy="5094954"/>
          </a:xfrm>
          <a:prstGeom prst="rect">
            <a:avLst/>
          </a:prstGeom>
          <a:solidFill>
            <a:srgbClr val="5E6998"/>
          </a:solidFill>
          <a:ln w="15875" cap="flat" cmpd="sng">
            <a:solidFill>
              <a:srgbClr val="2276A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a:solidFill>
                  <a:schemeClr val="lt1"/>
                </a:solidFill>
                <a:latin typeface="Twentieth Century"/>
                <a:ea typeface="Twentieth Century"/>
                <a:cs typeface="Twentieth Century"/>
                <a:sym typeface="Twentieth Century"/>
              </a:rPr>
              <a:t>Assessment Team</a:t>
            </a:r>
            <a:endParaRPr/>
          </a:p>
          <a:p>
            <a:pPr marL="285750" marR="0" lvl="0" indent="-285750" algn="l" rtl="0">
              <a:spcBef>
                <a:spcPts val="0"/>
              </a:spcBef>
              <a:spcAft>
                <a:spcPts val="0"/>
              </a:spcAft>
              <a:buClr>
                <a:schemeClr val="lt1"/>
              </a:buClr>
              <a:buSzPts val="1800"/>
              <a:buFont typeface="Arial"/>
              <a:buChar char="•"/>
            </a:pPr>
            <a:r>
              <a:rPr lang="en-US" sz="1800" b="0" i="0" u="none" strike="noStrike" cap="none">
                <a:solidFill>
                  <a:schemeClr val="lt1"/>
                </a:solidFill>
                <a:latin typeface="Twentieth Century"/>
                <a:ea typeface="Twentieth Century"/>
                <a:cs typeface="Twentieth Century"/>
                <a:sym typeface="Twentieth Century"/>
              </a:rPr>
              <a:t>Conduct Opening Briefing</a:t>
            </a:r>
            <a:endParaRPr/>
          </a:p>
          <a:p>
            <a:pPr marL="285750" marR="0" lvl="0" indent="-285750" algn="l" rtl="0">
              <a:spcBef>
                <a:spcPts val="600"/>
              </a:spcBef>
              <a:spcAft>
                <a:spcPts val="0"/>
              </a:spcAft>
              <a:buClr>
                <a:schemeClr val="lt1"/>
              </a:buClr>
              <a:buSzPts val="1800"/>
              <a:buFont typeface="Arial"/>
              <a:buChar char="•"/>
            </a:pPr>
            <a:r>
              <a:rPr lang="en-US" sz="1800" b="0" i="0" u="none" strike="noStrike" cap="none">
                <a:solidFill>
                  <a:schemeClr val="lt1"/>
                </a:solidFill>
                <a:latin typeface="Twentieth Century"/>
                <a:ea typeface="Twentieth Century"/>
                <a:cs typeface="Twentieth Century"/>
                <a:sym typeface="Twentieth Century"/>
              </a:rPr>
              <a:t>Assess implementation of practices</a:t>
            </a:r>
            <a:endParaRPr/>
          </a:p>
          <a:p>
            <a:pPr marL="630238" marR="0" lvl="1" indent="-285750" algn="l" rtl="0">
              <a:spcBef>
                <a:spcPts val="0"/>
              </a:spcBef>
              <a:spcAft>
                <a:spcPts val="0"/>
              </a:spcAft>
              <a:buClr>
                <a:schemeClr val="lt1"/>
              </a:buClr>
              <a:buSzPts val="1800"/>
              <a:buFont typeface="Calibri"/>
              <a:buChar char="–"/>
            </a:pPr>
            <a:r>
              <a:rPr lang="en-US" sz="1800" b="0" i="0" u="none" strike="noStrike" cap="none">
                <a:solidFill>
                  <a:schemeClr val="lt1"/>
                </a:solidFill>
                <a:latin typeface="Twentieth Century"/>
                <a:ea typeface="Twentieth Century"/>
                <a:cs typeface="Twentieth Century"/>
                <a:sym typeface="Twentieth Century"/>
              </a:rPr>
              <a:t>Interview relevant subject matter experts</a:t>
            </a:r>
            <a:endParaRPr/>
          </a:p>
          <a:p>
            <a:pPr marL="630238" marR="0" lvl="1" indent="-285750" algn="l" rtl="0">
              <a:spcBef>
                <a:spcPts val="0"/>
              </a:spcBef>
              <a:spcAft>
                <a:spcPts val="0"/>
              </a:spcAft>
              <a:buClr>
                <a:schemeClr val="lt1"/>
              </a:buClr>
              <a:buSzPts val="1800"/>
              <a:buFont typeface="Calibri"/>
              <a:buChar char="–"/>
            </a:pPr>
            <a:r>
              <a:rPr lang="en-US" sz="1800" b="0" i="0" u="none" strike="noStrike" cap="none">
                <a:solidFill>
                  <a:schemeClr val="lt1"/>
                </a:solidFill>
                <a:latin typeface="Twentieth Century"/>
                <a:ea typeface="Twentieth Century"/>
                <a:cs typeface="Twentieth Century"/>
                <a:sym typeface="Twentieth Century"/>
              </a:rPr>
              <a:t>Review evidence including documentation, tools, network resources, and test results</a:t>
            </a:r>
            <a:endParaRPr/>
          </a:p>
          <a:p>
            <a:pPr marL="630238" marR="0" lvl="1" indent="-285750" algn="l" rtl="0">
              <a:spcBef>
                <a:spcPts val="0"/>
              </a:spcBef>
              <a:spcAft>
                <a:spcPts val="0"/>
              </a:spcAft>
              <a:buClr>
                <a:schemeClr val="lt1"/>
              </a:buClr>
              <a:buSzPts val="1800"/>
              <a:buFont typeface="Calibri"/>
              <a:buChar char="–"/>
            </a:pPr>
            <a:r>
              <a:rPr lang="en-US" sz="1800" b="0" i="0" u="none" strike="noStrike" cap="none">
                <a:solidFill>
                  <a:schemeClr val="lt1"/>
                </a:solidFill>
                <a:latin typeface="Twentieth Century"/>
                <a:ea typeface="Twentieth Century"/>
                <a:cs typeface="Twentieth Century"/>
                <a:sym typeface="Twentieth Century"/>
              </a:rPr>
              <a:t>Take notes</a:t>
            </a:r>
            <a:endParaRPr/>
          </a:p>
          <a:p>
            <a:pPr marL="285750" marR="0" lvl="0" indent="-285750" algn="l" rtl="0">
              <a:spcBef>
                <a:spcPts val="0"/>
              </a:spcBef>
              <a:spcAft>
                <a:spcPts val="0"/>
              </a:spcAft>
              <a:buClr>
                <a:schemeClr val="lt1"/>
              </a:buClr>
              <a:buSzPts val="1800"/>
              <a:buFont typeface="Arial"/>
              <a:buChar char="•"/>
            </a:pPr>
            <a:r>
              <a:rPr lang="en-US" sz="1800" b="0" i="0" u="none" strike="noStrike" cap="none">
                <a:solidFill>
                  <a:schemeClr val="lt1"/>
                </a:solidFill>
                <a:latin typeface="Twentieth Century"/>
                <a:ea typeface="Twentieth Century"/>
                <a:cs typeface="Twentieth Century"/>
                <a:sym typeface="Twentieth Century"/>
              </a:rPr>
              <a:t>Conduct End of Day Review</a:t>
            </a:r>
            <a:endParaRPr/>
          </a:p>
          <a:p>
            <a:pPr marL="742950" marR="0" lvl="1" indent="-285750" algn="l" rtl="0">
              <a:spcBef>
                <a:spcPts val="600"/>
              </a:spcBef>
              <a:spcAft>
                <a:spcPts val="0"/>
              </a:spcAft>
              <a:buClr>
                <a:schemeClr val="lt1"/>
              </a:buClr>
              <a:buSzPts val="1800"/>
              <a:buFont typeface="Arial"/>
              <a:buChar char="•"/>
            </a:pPr>
            <a:r>
              <a:rPr lang="en-US" sz="1800" b="0" i="0" u="none" strike="noStrike" cap="none">
                <a:solidFill>
                  <a:schemeClr val="lt1"/>
                </a:solidFill>
                <a:latin typeface="Twentieth Century"/>
                <a:ea typeface="Twentieth Century"/>
                <a:cs typeface="Twentieth Century"/>
                <a:sym typeface="Twentieth Century"/>
              </a:rPr>
              <a:t>Assessment Team</a:t>
            </a:r>
            <a:endParaRPr/>
          </a:p>
          <a:p>
            <a:pPr marL="742950" marR="0" lvl="1" indent="-285750" algn="l" rtl="0">
              <a:spcBef>
                <a:spcPts val="600"/>
              </a:spcBef>
              <a:spcAft>
                <a:spcPts val="0"/>
              </a:spcAft>
              <a:buClr>
                <a:schemeClr val="lt1"/>
              </a:buClr>
              <a:buSzPts val="1800"/>
              <a:buFont typeface="Arial"/>
              <a:buChar char="•"/>
            </a:pPr>
            <a:r>
              <a:rPr lang="en-US" sz="1800" b="0" i="0" u="none" strike="noStrike" cap="none">
                <a:solidFill>
                  <a:schemeClr val="lt1"/>
                </a:solidFill>
                <a:latin typeface="Twentieth Century"/>
                <a:ea typeface="Twentieth Century"/>
                <a:cs typeface="Twentieth Century"/>
                <a:sym typeface="Twentieth Century"/>
              </a:rPr>
              <a:t>OSC</a:t>
            </a:r>
            <a:endParaRPr/>
          </a:p>
          <a:p>
            <a:pPr marL="285750" marR="0" lvl="0" indent="-285750" algn="l" rtl="0">
              <a:spcBef>
                <a:spcPts val="600"/>
              </a:spcBef>
              <a:spcAft>
                <a:spcPts val="0"/>
              </a:spcAft>
              <a:buClr>
                <a:schemeClr val="lt1"/>
              </a:buClr>
              <a:buSzPts val="1800"/>
              <a:buFont typeface="Arial"/>
              <a:buChar char="•"/>
            </a:pPr>
            <a:r>
              <a:rPr lang="en-US" sz="1800" b="0" i="0" u="none" strike="noStrike" cap="none">
                <a:solidFill>
                  <a:schemeClr val="lt1"/>
                </a:solidFill>
                <a:latin typeface="Twentieth Century"/>
                <a:ea typeface="Twentieth Century"/>
                <a:cs typeface="Twentieth Century"/>
                <a:sym typeface="Twentieth Century"/>
              </a:rPr>
              <a:t>Conduct Out-Briefing</a:t>
            </a:r>
            <a:endParaRPr/>
          </a:p>
          <a:p>
            <a:pPr marL="285750" marR="0" lvl="0" indent="-196850" algn="l" rtl="0">
              <a:spcBef>
                <a:spcPts val="600"/>
              </a:spcBef>
              <a:spcAft>
                <a:spcPts val="0"/>
              </a:spcAft>
              <a:buClr>
                <a:schemeClr val="dk1"/>
              </a:buClr>
              <a:buSzPts val="1400"/>
              <a:buFont typeface="Arial"/>
              <a:buNone/>
            </a:pPr>
            <a:endParaRPr sz="1400" b="0" i="0" u="none" strike="noStrike" cap="none">
              <a:solidFill>
                <a:schemeClr val="lt1"/>
              </a:solidFill>
              <a:latin typeface="Twentieth Century"/>
              <a:ea typeface="Twentieth Century"/>
              <a:cs typeface="Twentieth Century"/>
              <a:sym typeface="Twentieth Century"/>
            </a:endParaRPr>
          </a:p>
          <a:p>
            <a:pPr marL="285750" marR="0" lvl="0" indent="-196850" algn="l" rtl="0">
              <a:spcBef>
                <a:spcPts val="0"/>
              </a:spcBef>
              <a:spcAft>
                <a:spcPts val="0"/>
              </a:spcAft>
              <a:buClr>
                <a:schemeClr val="dk1"/>
              </a:buClr>
              <a:buSzPts val="1400"/>
              <a:buFont typeface="Arial"/>
              <a:buNone/>
            </a:pPr>
            <a:endParaRPr sz="1400" b="0" i="0" u="none" strike="noStrike" cap="none">
              <a:solidFill>
                <a:schemeClr val="lt1"/>
              </a:solidFill>
              <a:latin typeface="Twentieth Century"/>
              <a:ea typeface="Twentieth Century"/>
              <a:cs typeface="Twentieth Century"/>
              <a:sym typeface="Twentieth Century"/>
            </a:endParaRPr>
          </a:p>
          <a:p>
            <a:pPr marL="285750" marR="0" lvl="0" indent="-171450" algn="ctr" rtl="0">
              <a:spcBef>
                <a:spcPts val="0"/>
              </a:spcBef>
              <a:spcAft>
                <a:spcPts val="0"/>
              </a:spcAft>
              <a:buClr>
                <a:schemeClr val="dk1"/>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cxnSp>
        <p:nvCxnSpPr>
          <p:cNvPr id="224" name="Google Shape;224;p27"/>
          <p:cNvCxnSpPr>
            <a:stCxn id="223" idx="2"/>
            <a:endCxn id="225" idx="1"/>
          </p:cNvCxnSpPr>
          <p:nvPr/>
        </p:nvCxnSpPr>
        <p:spPr>
          <a:xfrm rot="-5400000">
            <a:off x="3438878" y="4225267"/>
            <a:ext cx="694200" cy="3042900"/>
          </a:xfrm>
          <a:prstGeom prst="bentConnector4">
            <a:avLst>
              <a:gd name="adj1" fmla="val -32930"/>
              <a:gd name="adj2" fmla="val 74074"/>
            </a:avLst>
          </a:prstGeom>
          <a:noFill/>
          <a:ln w="25400" cap="flat" cmpd="sng">
            <a:solidFill>
              <a:srgbClr val="2581BC"/>
            </a:solidFill>
            <a:prstDash val="solid"/>
            <a:round/>
            <a:headEnd type="none" w="sm" len="sm"/>
            <a:tailEnd type="triangle" w="med" len="med"/>
          </a:ln>
        </p:spPr>
      </p:cxnSp>
      <p:cxnSp>
        <p:nvCxnSpPr>
          <p:cNvPr id="226" name="Google Shape;226;p27"/>
          <p:cNvCxnSpPr>
            <a:stCxn id="222" idx="2"/>
            <a:endCxn id="225" idx="3"/>
          </p:cNvCxnSpPr>
          <p:nvPr/>
        </p:nvCxnSpPr>
        <p:spPr>
          <a:xfrm rot="5400000">
            <a:off x="8153550" y="3322125"/>
            <a:ext cx="669000" cy="3486000"/>
          </a:xfrm>
          <a:prstGeom prst="bentConnector2">
            <a:avLst/>
          </a:prstGeom>
          <a:noFill/>
          <a:ln w="25400" cap="flat" cmpd="sng">
            <a:solidFill>
              <a:srgbClr val="2581BC"/>
            </a:solidFill>
            <a:prstDash val="solid"/>
            <a:round/>
            <a:headEnd type="none" w="sm" len="sm"/>
            <a:tailEnd type="triangle" w="med" len="med"/>
          </a:ln>
        </p:spPr>
      </p:cxnSp>
      <p:pic>
        <p:nvPicPr>
          <p:cNvPr id="225" name="Google Shape;225;p27"/>
          <p:cNvPicPr preferRelativeResize="0"/>
          <p:nvPr/>
        </p:nvPicPr>
        <p:blipFill rotWithShape="1">
          <a:blip r:embed="rId3">
            <a:alphaModFix/>
          </a:blip>
          <a:srcRect/>
          <a:stretch/>
        </p:blipFill>
        <p:spPr>
          <a:xfrm>
            <a:off x="5307429" y="4623875"/>
            <a:ext cx="1437503" cy="1551559"/>
          </a:xfrm>
          <a:prstGeom prst="rect">
            <a:avLst/>
          </a:prstGeom>
          <a:noFill/>
          <a:ln>
            <a:noFill/>
          </a:ln>
        </p:spPr>
      </p:pic>
      <p:sp>
        <p:nvSpPr>
          <p:cNvPr id="227" name="Google Shape;227;p27"/>
          <p:cNvSpPr/>
          <p:nvPr/>
        </p:nvSpPr>
        <p:spPr>
          <a:xfrm>
            <a:off x="8077258" y="4946059"/>
            <a:ext cx="1202498" cy="1229375"/>
          </a:xfrm>
          <a:prstGeom prst="flowChartDocument">
            <a:avLst/>
          </a:prstGeom>
          <a:solidFill>
            <a:srgbClr val="0F1B5A"/>
          </a:solidFill>
          <a:ln w="15875" cap="flat" cmpd="sng">
            <a:solidFill>
              <a:srgbClr val="2276A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lt1"/>
                </a:solidFill>
                <a:latin typeface="Twentieth Century"/>
                <a:ea typeface="Twentieth Century"/>
                <a:cs typeface="Twentieth Century"/>
                <a:sym typeface="Twentieth Century"/>
              </a:rPr>
              <a:t>Assessment Data</a:t>
            </a:r>
            <a:endParaRPr/>
          </a:p>
        </p:txBody>
      </p:sp>
      <p:cxnSp>
        <p:nvCxnSpPr>
          <p:cNvPr id="228" name="Google Shape;228;p27"/>
          <p:cNvCxnSpPr/>
          <p:nvPr/>
        </p:nvCxnSpPr>
        <p:spPr>
          <a:xfrm>
            <a:off x="6744932" y="5804452"/>
            <a:ext cx="1229565" cy="0"/>
          </a:xfrm>
          <a:prstGeom prst="straightConnector1">
            <a:avLst/>
          </a:prstGeom>
          <a:noFill/>
          <a:ln w="28575" cap="flat" cmpd="sng">
            <a:solidFill>
              <a:srgbClr val="2581BC"/>
            </a:solidFill>
            <a:prstDash val="solid"/>
            <a:round/>
            <a:headEnd type="none" w="sm" len="sm"/>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ASSESSING PRACTICES</a:t>
            </a:r>
            <a:endParaRPr/>
          </a:p>
        </p:txBody>
      </p:sp>
      <p:sp>
        <p:nvSpPr>
          <p:cNvPr id="235" name="Google Shape;235;p28"/>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EACH PRACTICE MUST BE SATISFIED BASED ON:</a:t>
            </a:r>
            <a:endParaRPr/>
          </a:p>
          <a:p>
            <a:pPr marL="400050" lvl="1" indent="-169863" algn="l" rtl="0">
              <a:lnSpc>
                <a:spcPct val="120000"/>
              </a:lnSpc>
              <a:spcBef>
                <a:spcPts val="500"/>
              </a:spcBef>
              <a:spcAft>
                <a:spcPts val="0"/>
              </a:spcAft>
              <a:buSzPts val="1800"/>
              <a:buChar char="-"/>
            </a:pPr>
            <a:r>
              <a:rPr lang="en-US"/>
              <a:t>INTERVIEWS</a:t>
            </a:r>
            <a:endParaRPr/>
          </a:p>
          <a:p>
            <a:pPr marL="400050" lvl="1" indent="-169863" algn="l" rtl="0">
              <a:lnSpc>
                <a:spcPct val="120000"/>
              </a:lnSpc>
              <a:spcBef>
                <a:spcPts val="500"/>
              </a:spcBef>
              <a:spcAft>
                <a:spcPts val="0"/>
              </a:spcAft>
              <a:buSzPts val="1800"/>
              <a:buChar char="-"/>
            </a:pPr>
            <a:r>
              <a:rPr lang="en-US"/>
              <a:t>EVIDENCE REVIEW, PREFERRED METHOD OF EVIDENCE REVIEW IS DEMONSTRATION</a:t>
            </a:r>
            <a:endParaRPr/>
          </a:p>
          <a:p>
            <a:pPr marL="400050" lvl="1" indent="-169863" algn="l" rtl="0">
              <a:lnSpc>
                <a:spcPct val="120000"/>
              </a:lnSpc>
              <a:spcBef>
                <a:spcPts val="500"/>
              </a:spcBef>
              <a:spcAft>
                <a:spcPts val="0"/>
              </a:spcAft>
              <a:buSzPts val="1800"/>
              <a:buChar char="-"/>
            </a:pPr>
            <a:r>
              <a:rPr lang="en-US"/>
              <a:t>TESTING</a:t>
            </a:r>
            <a:endParaRPr/>
          </a:p>
          <a:p>
            <a:pPr marL="230188" lvl="0" indent="-230188" algn="l" rtl="0">
              <a:lnSpc>
                <a:spcPct val="120000"/>
              </a:lnSpc>
              <a:spcBef>
                <a:spcPts val="1000"/>
              </a:spcBef>
              <a:spcAft>
                <a:spcPts val="0"/>
              </a:spcAft>
              <a:buSzPts val="2000"/>
              <a:buFont typeface="Arial"/>
              <a:buChar char="•"/>
            </a:pPr>
            <a:r>
              <a:rPr lang="en-US"/>
              <a:t>FOR LEVEL 1, PRACTICE IMPLEMENTATION MAY BE AD HOC</a:t>
            </a:r>
            <a:endParaRPr/>
          </a:p>
          <a:p>
            <a:pPr marL="230188" lvl="0" indent="-230188" algn="l" rtl="0">
              <a:lnSpc>
                <a:spcPct val="120000"/>
              </a:lnSpc>
              <a:spcBef>
                <a:spcPts val="1000"/>
              </a:spcBef>
              <a:spcAft>
                <a:spcPts val="0"/>
              </a:spcAft>
              <a:buSzPts val="2000"/>
              <a:buFont typeface="Arial"/>
              <a:buChar char="•"/>
            </a:pPr>
            <a:r>
              <a:rPr lang="en-US"/>
              <a:t>FOR LEVEL 2-5, RECORDED EVIDENCE MUST EXIST</a:t>
            </a:r>
            <a:endParaRPr/>
          </a:p>
          <a:p>
            <a:pPr marL="230188" lvl="0" indent="-230188" algn="l" rtl="0">
              <a:lnSpc>
                <a:spcPct val="120000"/>
              </a:lnSpc>
              <a:spcBef>
                <a:spcPts val="1000"/>
              </a:spcBef>
              <a:spcAft>
                <a:spcPts val="0"/>
              </a:spcAft>
              <a:buSzPts val="2000"/>
              <a:buFont typeface="Arial"/>
              <a:buChar char="•"/>
            </a:pPr>
            <a:r>
              <a:rPr lang="en-US"/>
              <a:t>TEAM IDENTIFIES AND CAPTURES ANY WEAKNESSES WITH TRACEABILITY TO OBSERVED EVIDENCE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ASSESSING PRACTICES CONT.</a:t>
            </a:r>
            <a:endParaRPr/>
          </a:p>
        </p:txBody>
      </p:sp>
      <p:sp>
        <p:nvSpPr>
          <p:cNvPr id="242" name="Google Shape;242;p29"/>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dirty="0"/>
              <a:t>FOR EACH PRACTICE</a:t>
            </a:r>
            <a:endParaRPr dirty="0"/>
          </a:p>
          <a:p>
            <a:pPr marL="400050" lvl="1" indent="-169863" algn="l" rtl="0">
              <a:lnSpc>
                <a:spcPct val="120000"/>
              </a:lnSpc>
              <a:spcBef>
                <a:spcPts val="500"/>
              </a:spcBef>
              <a:spcAft>
                <a:spcPts val="0"/>
              </a:spcAft>
              <a:buSzPts val="1800"/>
              <a:buChar char="-"/>
            </a:pPr>
            <a:r>
              <a:rPr lang="en-US" dirty="0"/>
              <a:t>BASED ON INTERVIEWS</a:t>
            </a:r>
            <a:endParaRPr dirty="0"/>
          </a:p>
          <a:p>
            <a:pPr marL="400050" lvl="1" indent="-169863" algn="l" rtl="0">
              <a:lnSpc>
                <a:spcPct val="120000"/>
              </a:lnSpc>
              <a:spcBef>
                <a:spcPts val="500"/>
              </a:spcBef>
              <a:spcAft>
                <a:spcPts val="0"/>
              </a:spcAft>
              <a:buSzPts val="1800"/>
              <a:buChar char="-"/>
            </a:pPr>
            <a:r>
              <a:rPr lang="en-US" dirty="0"/>
              <a:t>BASED ON EVIDENCE REVIEW</a:t>
            </a:r>
            <a:endParaRPr dirty="0"/>
          </a:p>
          <a:p>
            <a:pPr marL="400050" lvl="1" indent="-169863" algn="l" rtl="0">
              <a:lnSpc>
                <a:spcPct val="120000"/>
              </a:lnSpc>
              <a:spcBef>
                <a:spcPts val="500"/>
              </a:spcBef>
              <a:spcAft>
                <a:spcPts val="0"/>
              </a:spcAft>
              <a:buSzPts val="1800"/>
              <a:buChar char="-"/>
            </a:pPr>
            <a:r>
              <a:rPr lang="en-US" dirty="0"/>
              <a:t>PREFERRED METHOD OF EVIDENCE REVIEW IS DEMONSTRATION</a:t>
            </a:r>
            <a:endParaRPr dirty="0"/>
          </a:p>
          <a:p>
            <a:pPr marL="230188" lvl="0" indent="-230188" algn="l" rtl="0">
              <a:lnSpc>
                <a:spcPct val="120000"/>
              </a:lnSpc>
              <a:spcBef>
                <a:spcPts val="1000"/>
              </a:spcBef>
              <a:spcAft>
                <a:spcPts val="0"/>
              </a:spcAft>
              <a:buSzPts val="2000"/>
              <a:buFont typeface="Arial"/>
              <a:buChar char="•"/>
            </a:pPr>
            <a:r>
              <a:rPr lang="en-US" dirty="0"/>
              <a:t>ASSESSMENT TEAM USES INTERVIEWS</a:t>
            </a:r>
            <a:r>
              <a:rPr lang="en-US" dirty="0">
                <a:solidFill>
                  <a:srgbClr val="FF0000"/>
                </a:solidFill>
              </a:rPr>
              <a:t> </a:t>
            </a:r>
            <a:r>
              <a:rPr lang="en-US" dirty="0"/>
              <a:t>TO VERIFY EVIDENCE</a:t>
            </a:r>
            <a:endParaRPr dirty="0">
              <a:solidFill>
                <a:srgbClr val="FF0000"/>
              </a:solidFill>
            </a:endParaRPr>
          </a:p>
          <a:p>
            <a:pPr marL="230188" lvl="0" indent="-230188" algn="l" rtl="0">
              <a:lnSpc>
                <a:spcPct val="120000"/>
              </a:lnSpc>
              <a:spcBef>
                <a:spcPts val="1000"/>
              </a:spcBef>
              <a:spcAft>
                <a:spcPts val="0"/>
              </a:spcAft>
              <a:buSzPts val="2000"/>
              <a:buFont typeface="Arial"/>
              <a:buChar char="•"/>
            </a:pPr>
            <a:r>
              <a:rPr lang="en-US" dirty="0"/>
              <a:t>BASED ON FINDINGS ASSESSMENT TEAM CATEGORIZES FINDINGS AS:</a:t>
            </a:r>
            <a:endParaRPr dirty="0"/>
          </a:p>
          <a:p>
            <a:pPr marL="400050" lvl="1" indent="-169863" algn="l" rtl="0">
              <a:lnSpc>
                <a:spcPct val="120000"/>
              </a:lnSpc>
              <a:spcBef>
                <a:spcPts val="500"/>
              </a:spcBef>
              <a:spcAft>
                <a:spcPts val="0"/>
              </a:spcAft>
              <a:buSzPts val="1800"/>
              <a:buChar char="-"/>
            </a:pPr>
            <a:r>
              <a:rPr lang="en-US" dirty="0"/>
              <a:t>PASS, ADDRESSES CMMC PRACTICE</a:t>
            </a:r>
            <a:endParaRPr dirty="0"/>
          </a:p>
          <a:p>
            <a:pPr marL="400050" lvl="1" indent="-169863" algn="l" rtl="0">
              <a:lnSpc>
                <a:spcPct val="120000"/>
              </a:lnSpc>
              <a:spcBef>
                <a:spcPts val="500"/>
              </a:spcBef>
              <a:spcAft>
                <a:spcPts val="0"/>
              </a:spcAft>
              <a:buSzPts val="1800"/>
              <a:buChar char="-"/>
            </a:pPr>
            <a:r>
              <a:rPr lang="en-US" dirty="0"/>
              <a:t>FAIL, A FAILURE TO ADDRESS SOME ASPECT OF A CMMC REQUIREMENT, POAM REQUIRED</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40"/>
              <a:buFont typeface="Twentieth Century"/>
              <a:buNone/>
            </a:pPr>
            <a:r>
              <a:rPr lang="en-US" sz="3240"/>
              <a:t>END OF DAY INTERNAL</a:t>
            </a:r>
            <a:br>
              <a:rPr lang="en-US" sz="3240"/>
            </a:br>
            <a:r>
              <a:rPr lang="en-US" sz="3240"/>
              <a:t>ASSESSMENT TEAM REVIEW</a:t>
            </a:r>
            <a:endParaRPr/>
          </a:p>
        </p:txBody>
      </p:sp>
      <p:sp>
        <p:nvSpPr>
          <p:cNvPr id="249" name="Google Shape;249;p30"/>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CMMC ASSESSMENT TEAM MEETS TO DISCUSS </a:t>
            </a:r>
            <a:endParaRPr/>
          </a:p>
          <a:p>
            <a:pPr marL="400050" lvl="1" indent="-169863" algn="l" rtl="0">
              <a:lnSpc>
                <a:spcPct val="120000"/>
              </a:lnSpc>
              <a:spcBef>
                <a:spcPts val="500"/>
              </a:spcBef>
              <a:spcAft>
                <a:spcPts val="0"/>
              </a:spcAft>
              <a:buSzPts val="1800"/>
              <a:buFont typeface="Arial"/>
              <a:buChar char="–"/>
            </a:pPr>
            <a:r>
              <a:rPr lang="en-US"/>
              <a:t>PROGRESS OF THE DAY</a:t>
            </a:r>
            <a:endParaRPr/>
          </a:p>
          <a:p>
            <a:pPr marL="400050" lvl="1" indent="-169863" algn="l" rtl="0">
              <a:lnSpc>
                <a:spcPct val="120000"/>
              </a:lnSpc>
              <a:spcBef>
                <a:spcPts val="500"/>
              </a:spcBef>
              <a:spcAft>
                <a:spcPts val="0"/>
              </a:spcAft>
              <a:buSzPts val="1800"/>
              <a:buFont typeface="Arial"/>
              <a:buChar char="–"/>
            </a:pPr>
            <a:r>
              <a:rPr lang="en-US"/>
              <a:t>PRACTICES THAT ARE “OTHER THAN SATISFIED”</a:t>
            </a:r>
            <a:endParaRPr/>
          </a:p>
          <a:p>
            <a:pPr marL="400050" lvl="1" indent="-169863" algn="l" rtl="0">
              <a:lnSpc>
                <a:spcPct val="120000"/>
              </a:lnSpc>
              <a:spcBef>
                <a:spcPts val="500"/>
              </a:spcBef>
              <a:spcAft>
                <a:spcPts val="0"/>
              </a:spcAft>
              <a:buSzPts val="1800"/>
              <a:buFont typeface="Arial"/>
              <a:buChar char="–"/>
            </a:pPr>
            <a:r>
              <a:rPr lang="en-US"/>
              <a:t>SCHEDULE FOR THE NEXT DAY</a:t>
            </a:r>
            <a:endParaRPr/>
          </a:p>
          <a:p>
            <a:pPr marL="400050" lvl="1" indent="-169863" algn="l" rtl="0">
              <a:lnSpc>
                <a:spcPct val="120000"/>
              </a:lnSpc>
              <a:spcBef>
                <a:spcPts val="500"/>
              </a:spcBef>
              <a:spcAft>
                <a:spcPts val="0"/>
              </a:spcAft>
              <a:buSzPts val="1800"/>
              <a:buFont typeface="Arial"/>
              <a:buChar char="–"/>
            </a:pPr>
            <a:r>
              <a:rPr lang="en-US"/>
              <a:t>PRACTICES REMAINING TO BE ASSESSED</a:t>
            </a:r>
            <a:endParaRPr/>
          </a:p>
          <a:p>
            <a:pPr marL="400050" lvl="1" indent="-169863" algn="l" rtl="0">
              <a:lnSpc>
                <a:spcPct val="120000"/>
              </a:lnSpc>
              <a:spcBef>
                <a:spcPts val="500"/>
              </a:spcBef>
              <a:spcAft>
                <a:spcPts val="0"/>
              </a:spcAft>
              <a:buSzPts val="1800"/>
              <a:buFont typeface="Arial"/>
              <a:buChar char="–"/>
            </a:pPr>
            <a:r>
              <a:rPr lang="en-US"/>
              <a:t>ISSUES OR ROADBLOCKS THAT MAY HAVE ARISEN</a:t>
            </a:r>
            <a:endParaRPr/>
          </a:p>
          <a:p>
            <a:pPr marL="230188" lvl="0" indent="-230188" algn="l" rtl="0">
              <a:lnSpc>
                <a:spcPct val="120000"/>
              </a:lnSpc>
              <a:spcBef>
                <a:spcPts val="1000"/>
              </a:spcBef>
              <a:spcAft>
                <a:spcPts val="0"/>
              </a:spcAft>
              <a:buSzPts val="2000"/>
              <a:buFont typeface="Arial"/>
              <a:buChar char="•"/>
            </a:pPr>
            <a:r>
              <a:rPr lang="en-US"/>
              <a:t>THIS MEETING HAPPENS PRIOR TO THE END-OF-DAY REVIEW WITH THE OSC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highlight>
                  <a:srgbClr val="FFFFFF"/>
                </a:highlight>
              </a:rPr>
              <a:t>END-OF-DAY REVIEW</a:t>
            </a:r>
            <a:endParaRPr/>
          </a:p>
        </p:txBody>
      </p:sp>
      <p:sp>
        <p:nvSpPr>
          <p:cNvPr id="256" name="Google Shape;256;p31"/>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DAILY REVIEW OF NONCONFORMANCES, PRACTICE QUESTIONS, OUTSTANDING ITEMS</a:t>
            </a:r>
            <a:endParaRPr/>
          </a:p>
          <a:p>
            <a:pPr marL="230188" lvl="0" indent="-230188" algn="l" rtl="0">
              <a:lnSpc>
                <a:spcPct val="120000"/>
              </a:lnSpc>
              <a:spcBef>
                <a:spcPts val="1000"/>
              </a:spcBef>
              <a:spcAft>
                <a:spcPts val="0"/>
              </a:spcAft>
              <a:buSzPts val="2000"/>
              <a:buFont typeface="Arial"/>
              <a:buChar char="•"/>
            </a:pPr>
            <a:r>
              <a:rPr lang="en-US"/>
              <a:t>OSC POC AND PARTICIPANTS VERIFY RESULTS</a:t>
            </a:r>
            <a:endParaRPr/>
          </a:p>
          <a:p>
            <a:pPr marL="230188" lvl="0" indent="-230188" algn="l" rtl="0">
              <a:lnSpc>
                <a:spcPct val="120000"/>
              </a:lnSpc>
              <a:spcBef>
                <a:spcPts val="1000"/>
              </a:spcBef>
              <a:spcAft>
                <a:spcPts val="0"/>
              </a:spcAft>
              <a:buSzPts val="2000"/>
              <a:buFont typeface="Arial"/>
              <a:buChar char="•"/>
            </a:pPr>
            <a:r>
              <a:rPr lang="en-US"/>
              <a:t>OPPORTUNITY FOR QUESTIONS AND CLARIFICATIONS</a:t>
            </a:r>
            <a:endParaRPr/>
          </a:p>
          <a:p>
            <a:pPr marL="230188" lvl="0" indent="-230188" algn="l" rtl="0">
              <a:lnSpc>
                <a:spcPct val="120000"/>
              </a:lnSpc>
              <a:spcBef>
                <a:spcPts val="1000"/>
              </a:spcBef>
              <a:spcAft>
                <a:spcPts val="0"/>
              </a:spcAft>
              <a:buSzPts val="2000"/>
              <a:buFont typeface="Arial"/>
              <a:buChar char="•"/>
            </a:pPr>
            <a:r>
              <a:rPr lang="en-US"/>
              <a:t>AREAS TO BE RE-EXAMINED, AS NECESSARY</a:t>
            </a:r>
            <a:endParaRPr/>
          </a:p>
          <a:p>
            <a:pPr marL="230188" lvl="0" indent="-230188" algn="l" rtl="0">
              <a:lnSpc>
                <a:spcPct val="120000"/>
              </a:lnSpc>
              <a:spcBef>
                <a:spcPts val="1000"/>
              </a:spcBef>
              <a:spcAft>
                <a:spcPts val="0"/>
              </a:spcAft>
              <a:buSzPts val="2000"/>
              <a:buFont typeface="Arial"/>
              <a:buChar char="•"/>
            </a:pPr>
            <a:r>
              <a:rPr lang="en-US"/>
              <a:t>FOCUS ON “OTHER-THAN-SATISFIED” PRACTICES </a:t>
            </a:r>
            <a:endParaRPr/>
          </a:p>
          <a:p>
            <a:pPr marL="230188" lvl="0" indent="-230188" algn="l" rtl="0">
              <a:lnSpc>
                <a:spcPct val="120000"/>
              </a:lnSpc>
              <a:spcBef>
                <a:spcPts val="1000"/>
              </a:spcBef>
              <a:spcAft>
                <a:spcPts val="0"/>
              </a:spcAft>
              <a:buSzPts val="2000"/>
              <a:buFont typeface="Arial"/>
              <a:buChar char="•"/>
            </a:pPr>
            <a:r>
              <a:rPr lang="en-US"/>
              <a:t>DISAGREEMENT</a:t>
            </a:r>
            <a:endParaRPr/>
          </a:p>
          <a:p>
            <a:pPr marL="400050" lvl="1" indent="-169863" algn="l" rtl="0">
              <a:lnSpc>
                <a:spcPct val="120000"/>
              </a:lnSpc>
              <a:spcBef>
                <a:spcPts val="500"/>
              </a:spcBef>
              <a:spcAft>
                <a:spcPts val="0"/>
              </a:spcAft>
              <a:buSzPts val="1800"/>
              <a:buFont typeface="Arial"/>
              <a:buChar char="–"/>
            </a:pPr>
            <a:r>
              <a:rPr lang="en-US"/>
              <a:t>ASSESSOR DETAILS THE DECISION ON ASSESSMENT REPORT</a:t>
            </a:r>
            <a:endParaRPr/>
          </a:p>
          <a:p>
            <a:pPr marL="230188" lvl="0" indent="-230188" algn="l" rtl="0">
              <a:lnSpc>
                <a:spcPct val="120000"/>
              </a:lnSpc>
              <a:spcBef>
                <a:spcPts val="1000"/>
              </a:spcBef>
              <a:spcAft>
                <a:spcPts val="0"/>
              </a:spcAft>
              <a:buSzPts val="2000"/>
              <a:buFont typeface="Arial"/>
              <a:buChar char="•"/>
            </a:pPr>
            <a:r>
              <a:rPr lang="en-US"/>
              <a:t>SCHEDULE IS CONFIRMED FOR THE NEXT DAY</a:t>
            </a:r>
            <a:endParaRPr/>
          </a:p>
          <a:p>
            <a:pPr marL="230188" lvl="0" indent="-230188" algn="l" rtl="0">
              <a:lnSpc>
                <a:spcPct val="120000"/>
              </a:lnSpc>
              <a:spcBef>
                <a:spcPts val="1000"/>
              </a:spcBef>
              <a:spcAft>
                <a:spcPts val="0"/>
              </a:spcAft>
              <a:buSzPts val="2000"/>
              <a:buFont typeface="Arial"/>
              <a:buChar char="•"/>
            </a:pPr>
            <a:r>
              <a:rPr lang="en-US"/>
              <a:t>ON THE LAST DAY TEAM CONDUCTS A LESSONS LEARNED FOR SUBMISSION TO THE CMMC AB</a:t>
            </a:r>
            <a:endParaRPr/>
          </a:p>
          <a:p>
            <a:pPr marL="230188" lvl="0" indent="-103188" algn="l" rtl="0">
              <a:lnSpc>
                <a:spcPct val="120000"/>
              </a:lnSpc>
              <a:spcBef>
                <a:spcPts val="1000"/>
              </a:spcBef>
              <a:spcAft>
                <a:spcPts val="0"/>
              </a:spcAft>
              <a:buSzPts val="2000"/>
              <a:buFont typeface="Arial"/>
              <a:buNone/>
            </a:pPr>
            <a:endParaRPr/>
          </a:p>
          <a:p>
            <a:pPr marL="400050" lvl="1" indent="-55563" algn="l" rtl="0">
              <a:lnSpc>
                <a:spcPct val="120000"/>
              </a:lnSpc>
              <a:spcBef>
                <a:spcPts val="500"/>
              </a:spcBef>
              <a:spcAft>
                <a:spcPts val="0"/>
              </a:spcAft>
              <a:buSzPts val="1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OUT-BRIEF</a:t>
            </a:r>
            <a:endParaRPr/>
          </a:p>
        </p:txBody>
      </p:sp>
      <p:sp>
        <p:nvSpPr>
          <p:cNvPr id="263" name="Google Shape;263;p32"/>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2000"/>
              <a:buNone/>
            </a:pPr>
            <a:r>
              <a:rPr lang="en-US" dirty="0"/>
              <a:t>THE ASSESSMENT LEAD </a:t>
            </a:r>
            <a:r>
              <a:rPr lang="en-US" dirty="0">
                <a:solidFill>
                  <a:srgbClr val="FF0000"/>
                </a:solidFill>
              </a:rPr>
              <a:t> </a:t>
            </a:r>
            <a:endParaRPr dirty="0"/>
          </a:p>
          <a:p>
            <a:pPr marL="230188" lvl="0" indent="-230188" algn="l" rtl="0">
              <a:lnSpc>
                <a:spcPct val="120000"/>
              </a:lnSpc>
              <a:spcBef>
                <a:spcPts val="1000"/>
              </a:spcBef>
              <a:spcAft>
                <a:spcPts val="0"/>
              </a:spcAft>
              <a:buSzPts val="2000"/>
              <a:buFont typeface="Arial"/>
              <a:buChar char="•"/>
            </a:pPr>
            <a:r>
              <a:rPr lang="en-US" dirty="0"/>
              <a:t>PREPARES AND DELIVERS THE OUT-BRIEF TO OSC REPRESENTATIVES AT THE END OF THE ASSESSMENT</a:t>
            </a:r>
            <a:endParaRPr dirty="0"/>
          </a:p>
          <a:p>
            <a:pPr marL="230188" lvl="0" indent="-230188" algn="l" rtl="0">
              <a:lnSpc>
                <a:spcPct val="120000"/>
              </a:lnSpc>
              <a:spcBef>
                <a:spcPts val="1000"/>
              </a:spcBef>
              <a:spcAft>
                <a:spcPts val="0"/>
              </a:spcAft>
              <a:buSzPts val="2000"/>
              <a:buFont typeface="Arial"/>
              <a:buChar char="•"/>
            </a:pPr>
            <a:r>
              <a:rPr lang="en-US" dirty="0"/>
              <a:t>REVIEWS PASS AND FAILURE OF PRACTICES AND PROCESSES </a:t>
            </a:r>
            <a:endParaRPr dirty="0"/>
          </a:p>
          <a:p>
            <a:pPr marL="230188" lvl="0" indent="-230188" algn="l" rtl="0">
              <a:lnSpc>
                <a:spcPct val="120000"/>
              </a:lnSpc>
              <a:spcBef>
                <a:spcPts val="1000"/>
              </a:spcBef>
              <a:spcAft>
                <a:spcPts val="0"/>
              </a:spcAft>
              <a:buSzPts val="2000"/>
              <a:buFont typeface="Arial"/>
              <a:buChar char="•"/>
            </a:pPr>
            <a:r>
              <a:rPr lang="en-US" dirty="0"/>
              <a:t>PROVIDES A TIMELINE OF WHEN THE ASSESSMENT REPORT WILL BE DELIVERED AND WHEN RESULTS WILL BE REGISTERED WITH THE CMMC AB</a:t>
            </a:r>
            <a:endParaRPr dirty="0"/>
          </a:p>
          <a:p>
            <a:pPr marL="230188" lvl="0" indent="-230188" algn="l" rtl="0">
              <a:lnSpc>
                <a:spcPct val="120000"/>
              </a:lnSpc>
              <a:spcBef>
                <a:spcPts val="1000"/>
              </a:spcBef>
              <a:spcAft>
                <a:spcPts val="0"/>
              </a:spcAft>
              <a:buSzPts val="2000"/>
              <a:buFont typeface="Arial"/>
              <a:buChar char="•"/>
            </a:pPr>
            <a:r>
              <a:rPr lang="en-US" dirty="0"/>
              <a:t>PROVIDES CONDITIONAL RATING IF TARGET MET</a:t>
            </a:r>
            <a:endParaRPr dirty="0"/>
          </a:p>
          <a:p>
            <a:pPr marL="230188" lvl="0" indent="-230188" algn="l" rtl="0">
              <a:lnSpc>
                <a:spcPct val="120000"/>
              </a:lnSpc>
              <a:spcBef>
                <a:spcPts val="1000"/>
              </a:spcBef>
              <a:spcAft>
                <a:spcPts val="0"/>
              </a:spcAft>
              <a:buSzPts val="2000"/>
              <a:buFont typeface="Arial"/>
              <a:buChar char="•"/>
            </a:pPr>
            <a:r>
              <a:rPr lang="en-US" dirty="0"/>
              <a:t>IF POAM REQUIRED:</a:t>
            </a:r>
            <a:endParaRPr dirty="0"/>
          </a:p>
          <a:p>
            <a:pPr marL="400050" lvl="1" indent="-169863" algn="l" rtl="0">
              <a:lnSpc>
                <a:spcPct val="120000"/>
              </a:lnSpc>
              <a:spcBef>
                <a:spcPts val="500"/>
              </a:spcBef>
              <a:spcAft>
                <a:spcPts val="0"/>
              </a:spcAft>
              <a:buSzPts val="1800"/>
              <a:buChar char="-"/>
            </a:pPr>
            <a:r>
              <a:rPr lang="en-US" dirty="0"/>
              <a:t>OSC HAS 90 DAYS TO REMEDIATE THE DISCREPANCIES</a:t>
            </a:r>
            <a:endParaRPr dirty="0"/>
          </a:p>
          <a:p>
            <a:pPr marL="400050" lvl="1" indent="-169863" algn="l" rtl="0">
              <a:lnSpc>
                <a:spcPct val="120000"/>
              </a:lnSpc>
              <a:spcBef>
                <a:spcPts val="500"/>
              </a:spcBef>
              <a:spcAft>
                <a:spcPts val="0"/>
              </a:spcAft>
              <a:buSzPts val="1800"/>
              <a:buChar char="-"/>
            </a:pPr>
            <a:r>
              <a:rPr lang="en-US" dirty="0"/>
              <a:t>OSC MUST WAIT 30 DAYS BEFORE IT CAN BE RE-ASSESSED</a:t>
            </a:r>
            <a:endParaRPr dirty="0"/>
          </a:p>
          <a:p>
            <a:pPr marL="400050" lvl="1" indent="-169863" algn="l" rtl="0">
              <a:lnSpc>
                <a:spcPct val="120000"/>
              </a:lnSpc>
              <a:spcBef>
                <a:spcPts val="500"/>
              </a:spcBef>
              <a:spcAft>
                <a:spcPts val="0"/>
              </a:spcAft>
              <a:buSzPts val="1800"/>
              <a:buChar char="-"/>
            </a:pPr>
            <a:r>
              <a:rPr lang="en-US" dirty="0"/>
              <a:t>RE-ASSESSMENT MUST BE WITH SAME ASSESSOR</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POST ASSESSMENT (NO-REMEDIATION REQUIRED)</a:t>
            </a:r>
            <a:endParaRPr/>
          </a:p>
        </p:txBody>
      </p:sp>
      <p:sp>
        <p:nvSpPr>
          <p:cNvPr id="270" name="Google Shape;270;p33"/>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50"/>
              <a:buNone/>
            </a:pPr>
            <a:r>
              <a:rPr lang="en-US" sz="1850"/>
              <a:t>THE ASSESSMENT LEAD</a:t>
            </a:r>
            <a:endParaRPr/>
          </a:p>
          <a:p>
            <a:pPr marL="285750" lvl="0" indent="-285750" algn="l" rtl="0">
              <a:lnSpc>
                <a:spcPct val="110000"/>
              </a:lnSpc>
              <a:spcBef>
                <a:spcPts val="1000"/>
              </a:spcBef>
              <a:spcAft>
                <a:spcPts val="0"/>
              </a:spcAft>
              <a:buSzPts val="1850"/>
              <a:buChar char="•"/>
            </a:pPr>
            <a:r>
              <a:rPr lang="en-US" sz="1850"/>
              <a:t>PREPARES ASSESSMENT REPORT, COMBINING ASSESSMENT TEAM FINDINGS</a:t>
            </a:r>
            <a:endParaRPr/>
          </a:p>
          <a:p>
            <a:pPr marL="285750" lvl="0" indent="-285750" algn="l" rtl="0">
              <a:lnSpc>
                <a:spcPct val="110000"/>
              </a:lnSpc>
              <a:spcBef>
                <a:spcPts val="1000"/>
              </a:spcBef>
              <a:spcAft>
                <a:spcPts val="0"/>
              </a:spcAft>
              <a:buSzPts val="1850"/>
              <a:buChar char="•"/>
            </a:pPr>
            <a:r>
              <a:rPr lang="en-US" sz="1850"/>
              <a:t>REVIEWS DRAFT REPORT WITH OSC</a:t>
            </a:r>
            <a:endParaRPr/>
          </a:p>
          <a:p>
            <a:pPr marL="285750" lvl="0" indent="-285750" algn="l" rtl="0">
              <a:lnSpc>
                <a:spcPct val="110000"/>
              </a:lnSpc>
              <a:spcBef>
                <a:spcPts val="1000"/>
              </a:spcBef>
              <a:spcAft>
                <a:spcPts val="0"/>
              </a:spcAft>
              <a:buSzPts val="1850"/>
              <a:buChar char="•"/>
            </a:pPr>
            <a:r>
              <a:rPr lang="en-US" sz="1850"/>
              <a:t>SUBMITS ASSESSMENT RESULTS AND SUPPORTING MATERIALS TO C3PAO</a:t>
            </a:r>
            <a:endParaRPr/>
          </a:p>
          <a:p>
            <a:pPr marL="0" lvl="0" indent="0" algn="l" rtl="0">
              <a:lnSpc>
                <a:spcPct val="110000"/>
              </a:lnSpc>
              <a:spcBef>
                <a:spcPts val="1000"/>
              </a:spcBef>
              <a:spcAft>
                <a:spcPts val="0"/>
              </a:spcAft>
              <a:buSzPts val="1850"/>
              <a:buNone/>
            </a:pPr>
            <a:r>
              <a:rPr lang="en-US" sz="1850"/>
              <a:t>C3PAO</a:t>
            </a:r>
            <a:endParaRPr/>
          </a:p>
          <a:p>
            <a:pPr marL="230188" lvl="0" indent="-230188" algn="l" rtl="0">
              <a:lnSpc>
                <a:spcPct val="110000"/>
              </a:lnSpc>
              <a:spcBef>
                <a:spcPts val="1000"/>
              </a:spcBef>
              <a:spcAft>
                <a:spcPts val="0"/>
              </a:spcAft>
              <a:buSzPts val="1850"/>
              <a:buFont typeface="Arial"/>
              <a:buChar char="•"/>
            </a:pPr>
            <a:r>
              <a:rPr lang="en-US" sz="1850"/>
              <a:t>CONDUCTS QUALITY REVIEW OF ASSESSMENT</a:t>
            </a:r>
            <a:endParaRPr/>
          </a:p>
          <a:p>
            <a:pPr marL="230188" lvl="0" indent="-230188" algn="l" rtl="0">
              <a:lnSpc>
                <a:spcPct val="110000"/>
              </a:lnSpc>
              <a:spcBef>
                <a:spcPts val="1000"/>
              </a:spcBef>
              <a:spcAft>
                <a:spcPts val="0"/>
              </a:spcAft>
              <a:buSzPts val="1850"/>
              <a:buFont typeface="Arial"/>
              <a:buChar char="•"/>
            </a:pPr>
            <a:r>
              <a:rPr lang="en-US" sz="1850"/>
              <a:t>CONFIRMS RECOMMENDATION OF FINDINGS</a:t>
            </a:r>
            <a:endParaRPr/>
          </a:p>
          <a:p>
            <a:pPr marL="230188" lvl="0" indent="-230188" algn="l" rtl="0">
              <a:lnSpc>
                <a:spcPct val="110000"/>
              </a:lnSpc>
              <a:spcBef>
                <a:spcPts val="1000"/>
              </a:spcBef>
              <a:spcAft>
                <a:spcPts val="0"/>
              </a:spcAft>
              <a:buSzPts val="1850"/>
              <a:buFont typeface="Arial"/>
              <a:buChar char="•"/>
            </a:pPr>
            <a:r>
              <a:rPr lang="en-US" sz="1850"/>
              <a:t>SUBMITS TO CMMC AB FOR FINAL REVIEW AND ACCEPTANCE</a:t>
            </a:r>
            <a:endParaRPr/>
          </a:p>
          <a:p>
            <a:pPr marL="0" lvl="0" indent="0" algn="l" rtl="0">
              <a:lnSpc>
                <a:spcPct val="110000"/>
              </a:lnSpc>
              <a:spcBef>
                <a:spcPts val="1000"/>
              </a:spcBef>
              <a:spcAft>
                <a:spcPts val="0"/>
              </a:spcAft>
              <a:buSzPts val="1850"/>
              <a:buNone/>
            </a:pPr>
            <a:r>
              <a:rPr lang="en-US" sz="1850"/>
              <a:t>CMMC AB</a:t>
            </a:r>
            <a:endParaRPr/>
          </a:p>
          <a:p>
            <a:pPr marL="230188" lvl="0" indent="-230188" algn="l" rtl="0">
              <a:lnSpc>
                <a:spcPct val="110000"/>
              </a:lnSpc>
              <a:spcBef>
                <a:spcPts val="1000"/>
              </a:spcBef>
              <a:spcAft>
                <a:spcPts val="0"/>
              </a:spcAft>
              <a:buSzPts val="1850"/>
              <a:buFont typeface="Arial"/>
              <a:buChar char="•"/>
            </a:pPr>
            <a:r>
              <a:rPr lang="en-US" sz="1850"/>
              <a:t>CONDUCTS QUALITY REVIEW OF ASSESSMENT</a:t>
            </a:r>
            <a:endParaRPr/>
          </a:p>
          <a:p>
            <a:pPr marL="230188" lvl="0" indent="-230188" algn="l" rtl="0">
              <a:lnSpc>
                <a:spcPct val="110000"/>
              </a:lnSpc>
              <a:spcBef>
                <a:spcPts val="1000"/>
              </a:spcBef>
              <a:spcAft>
                <a:spcPts val="0"/>
              </a:spcAft>
              <a:buSzPts val="1850"/>
              <a:buFont typeface="Arial"/>
              <a:buChar char="•"/>
            </a:pPr>
            <a:r>
              <a:rPr lang="en-US" sz="1850"/>
              <a:t>ACCEPTS RECOMMENDATION AND ISSUES FINAL RATING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9EAAFB9-FB86-B346-B8E2-90000238567E}"/>
              </a:ext>
            </a:extLst>
          </p:cNvPr>
          <p:cNvGrpSpPr/>
          <p:nvPr/>
        </p:nvGrpSpPr>
        <p:grpSpPr>
          <a:xfrm>
            <a:off x="1620723" y="695136"/>
            <a:ext cx="1731511" cy="5603488"/>
            <a:chOff x="877825" y="424910"/>
            <a:chExt cx="1839620" cy="4533456"/>
          </a:xfrm>
        </p:grpSpPr>
        <p:sp>
          <p:nvSpPr>
            <p:cNvPr id="32" name="Rectangle 31">
              <a:extLst>
                <a:ext uri="{FF2B5EF4-FFF2-40B4-BE49-F238E27FC236}">
                  <a16:creationId xmlns:a16="http://schemas.microsoft.com/office/drawing/2014/main" id="{397F84F4-472B-0A4B-9615-8A9293F1F7C6}"/>
                </a:ext>
              </a:extLst>
            </p:cNvPr>
            <p:cNvSpPr/>
            <p:nvPr/>
          </p:nvSpPr>
          <p:spPr>
            <a:xfrm rot="5400000">
              <a:off x="1513531" y="-210796"/>
              <a:ext cx="568208" cy="1839620"/>
            </a:xfrm>
            <a:prstGeom prst="rect">
              <a:avLst/>
            </a:prstGeom>
            <a:solidFill>
              <a:srgbClr val="1B547B"/>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F359628-0D2A-824B-801F-7DE633CE2607}"/>
                </a:ext>
              </a:extLst>
            </p:cNvPr>
            <p:cNvSpPr/>
            <p:nvPr/>
          </p:nvSpPr>
          <p:spPr>
            <a:xfrm rot="5400000">
              <a:off x="-184872" y="2056051"/>
              <a:ext cx="3965012" cy="1839618"/>
            </a:xfrm>
            <a:prstGeom prst="rect">
              <a:avLst/>
            </a:prstGeom>
            <a:gradFill>
              <a:gsLst>
                <a:gs pos="0">
                  <a:schemeClr val="bg1"/>
                </a:gs>
                <a:gs pos="100000">
                  <a:srgbClr val="1B547B">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2641AA8-B1B8-554D-82BD-6113BC020D29}"/>
              </a:ext>
            </a:extLst>
          </p:cNvPr>
          <p:cNvGrpSpPr/>
          <p:nvPr/>
        </p:nvGrpSpPr>
        <p:grpSpPr>
          <a:xfrm>
            <a:off x="3371116" y="703195"/>
            <a:ext cx="1731511" cy="5603144"/>
            <a:chOff x="877825" y="425188"/>
            <a:chExt cx="1839620" cy="4533178"/>
          </a:xfrm>
        </p:grpSpPr>
        <p:sp>
          <p:nvSpPr>
            <p:cNvPr id="29" name="Rectangle 28">
              <a:extLst>
                <a:ext uri="{FF2B5EF4-FFF2-40B4-BE49-F238E27FC236}">
                  <a16:creationId xmlns:a16="http://schemas.microsoft.com/office/drawing/2014/main" id="{8B865F6A-8E34-9749-AC4C-B2D8A69C37AE}"/>
                </a:ext>
              </a:extLst>
            </p:cNvPr>
            <p:cNvSpPr/>
            <p:nvPr/>
          </p:nvSpPr>
          <p:spPr>
            <a:xfrm rot="5400000">
              <a:off x="1513531" y="-210518"/>
              <a:ext cx="568208" cy="1839620"/>
            </a:xfrm>
            <a:prstGeom prst="rect">
              <a:avLst/>
            </a:prstGeom>
            <a:solidFill>
              <a:srgbClr val="22A6B4"/>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FFF773E-2F5B-E342-ADAF-CEAD9695F6EE}"/>
                </a:ext>
              </a:extLst>
            </p:cNvPr>
            <p:cNvSpPr/>
            <p:nvPr/>
          </p:nvSpPr>
          <p:spPr>
            <a:xfrm rot="5400000">
              <a:off x="-184872" y="2056051"/>
              <a:ext cx="3965012" cy="1839618"/>
            </a:xfrm>
            <a:prstGeom prst="rect">
              <a:avLst/>
            </a:prstGeom>
            <a:gradFill>
              <a:gsLst>
                <a:gs pos="0">
                  <a:schemeClr val="bg1"/>
                </a:gs>
                <a:gs pos="100000">
                  <a:srgbClr val="22A6B4">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041F5CF-6DCB-7A4E-B5FB-BC94FF230758}"/>
              </a:ext>
            </a:extLst>
          </p:cNvPr>
          <p:cNvGrpSpPr/>
          <p:nvPr/>
        </p:nvGrpSpPr>
        <p:grpSpPr>
          <a:xfrm>
            <a:off x="6973685" y="670819"/>
            <a:ext cx="1731511" cy="5606821"/>
            <a:chOff x="877825" y="422214"/>
            <a:chExt cx="1839620" cy="4536152"/>
          </a:xfrm>
        </p:grpSpPr>
        <p:sp>
          <p:nvSpPr>
            <p:cNvPr id="26" name="Rectangle 25">
              <a:extLst>
                <a:ext uri="{FF2B5EF4-FFF2-40B4-BE49-F238E27FC236}">
                  <a16:creationId xmlns:a16="http://schemas.microsoft.com/office/drawing/2014/main" id="{7C554A0F-172F-2E4C-818C-F107446936EF}"/>
                </a:ext>
              </a:extLst>
            </p:cNvPr>
            <p:cNvSpPr/>
            <p:nvPr/>
          </p:nvSpPr>
          <p:spPr>
            <a:xfrm rot="5400000">
              <a:off x="1513531" y="-213492"/>
              <a:ext cx="568208" cy="1839620"/>
            </a:xfrm>
            <a:prstGeom prst="rect">
              <a:avLst/>
            </a:prstGeom>
            <a:solidFill>
              <a:srgbClr val="6AA343"/>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D1F64C1-3C23-1B4E-BA42-1B3FBFD91EA6}"/>
                </a:ext>
              </a:extLst>
            </p:cNvPr>
            <p:cNvSpPr/>
            <p:nvPr/>
          </p:nvSpPr>
          <p:spPr>
            <a:xfrm rot="5400000">
              <a:off x="-184872" y="2056051"/>
              <a:ext cx="3965012" cy="1839618"/>
            </a:xfrm>
            <a:prstGeom prst="rect">
              <a:avLst/>
            </a:prstGeom>
            <a:gradFill>
              <a:gsLst>
                <a:gs pos="0">
                  <a:schemeClr val="bg1"/>
                </a:gs>
                <a:gs pos="100000">
                  <a:srgbClr val="6AA343">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8" name="Down Arrow 27">
              <a:extLst>
                <a:ext uri="{FF2B5EF4-FFF2-40B4-BE49-F238E27FC236}">
                  <a16:creationId xmlns:a16="http://schemas.microsoft.com/office/drawing/2014/main" id="{441E526D-406E-5645-B283-ADB62BB52359}"/>
                </a:ext>
              </a:extLst>
            </p:cNvPr>
            <p:cNvSpPr/>
            <p:nvPr/>
          </p:nvSpPr>
          <p:spPr>
            <a:xfrm>
              <a:off x="891317" y="438403"/>
              <a:ext cx="405526" cy="568207"/>
            </a:xfrm>
            <a:prstGeom prst="downArrow">
              <a:avLst>
                <a:gd name="adj1" fmla="val 72255"/>
                <a:gd name="adj2" fmla="val 65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DCDD2535-2EAD-3743-83C6-6412E592728D}"/>
              </a:ext>
            </a:extLst>
          </p:cNvPr>
          <p:cNvGrpSpPr/>
          <p:nvPr/>
        </p:nvGrpSpPr>
        <p:grpSpPr>
          <a:xfrm>
            <a:off x="5146537" y="678617"/>
            <a:ext cx="1731511" cy="5610013"/>
            <a:chOff x="877825" y="419631"/>
            <a:chExt cx="1839620" cy="4538735"/>
          </a:xfrm>
        </p:grpSpPr>
        <p:sp>
          <p:nvSpPr>
            <p:cNvPr id="23" name="Rectangle 22">
              <a:extLst>
                <a:ext uri="{FF2B5EF4-FFF2-40B4-BE49-F238E27FC236}">
                  <a16:creationId xmlns:a16="http://schemas.microsoft.com/office/drawing/2014/main" id="{EFE26F4C-8AFC-F443-9391-EBFD099BBA92}"/>
                </a:ext>
              </a:extLst>
            </p:cNvPr>
            <p:cNvSpPr/>
            <p:nvPr/>
          </p:nvSpPr>
          <p:spPr>
            <a:xfrm rot="5400000">
              <a:off x="1513531" y="-216075"/>
              <a:ext cx="568208" cy="1839620"/>
            </a:xfrm>
            <a:prstGeom prst="rect">
              <a:avLst/>
            </a:prstGeom>
            <a:solidFill>
              <a:schemeClr val="accent2"/>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B828D04-27FC-8D45-A1BB-0933E8F55F16}"/>
                </a:ext>
              </a:extLst>
            </p:cNvPr>
            <p:cNvSpPr/>
            <p:nvPr/>
          </p:nvSpPr>
          <p:spPr>
            <a:xfrm rot="5400000">
              <a:off x="-184872" y="2056051"/>
              <a:ext cx="3965012" cy="1839618"/>
            </a:xfrm>
            <a:prstGeom prst="rect">
              <a:avLst/>
            </a:prstGeom>
            <a:gradFill>
              <a:gsLst>
                <a:gs pos="0">
                  <a:schemeClr val="bg1"/>
                </a:gs>
                <a:gs pos="100000">
                  <a:schemeClr val="accent2">
                    <a:alpha val="10000"/>
                  </a:scheme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sp>
        <p:nvSpPr>
          <p:cNvPr id="99" name="TextBox 98">
            <a:extLst>
              <a:ext uri="{FF2B5EF4-FFF2-40B4-BE49-F238E27FC236}">
                <a16:creationId xmlns:a16="http://schemas.microsoft.com/office/drawing/2014/main" id="{743C80DD-827D-1143-832F-8E903F5B22EE}"/>
              </a:ext>
            </a:extLst>
          </p:cNvPr>
          <p:cNvSpPr txBox="1"/>
          <p:nvPr/>
        </p:nvSpPr>
        <p:spPr>
          <a:xfrm>
            <a:off x="1976595" y="803215"/>
            <a:ext cx="1329409" cy="318658"/>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CMMCAB</a:t>
            </a:r>
          </a:p>
        </p:txBody>
      </p:sp>
      <p:sp>
        <p:nvSpPr>
          <p:cNvPr id="100" name="TextBox 99">
            <a:extLst>
              <a:ext uri="{FF2B5EF4-FFF2-40B4-BE49-F238E27FC236}">
                <a16:creationId xmlns:a16="http://schemas.microsoft.com/office/drawing/2014/main" id="{5FDCBFE6-C82A-DB48-8D46-3AEEB03F5236}"/>
              </a:ext>
            </a:extLst>
          </p:cNvPr>
          <p:cNvSpPr txBox="1"/>
          <p:nvPr/>
        </p:nvSpPr>
        <p:spPr>
          <a:xfrm>
            <a:off x="3602916" y="817327"/>
            <a:ext cx="1209202" cy="307777"/>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C3PAO</a:t>
            </a:r>
          </a:p>
        </p:txBody>
      </p:sp>
      <p:sp>
        <p:nvSpPr>
          <p:cNvPr id="101" name="TextBox 100">
            <a:extLst>
              <a:ext uri="{FF2B5EF4-FFF2-40B4-BE49-F238E27FC236}">
                <a16:creationId xmlns:a16="http://schemas.microsoft.com/office/drawing/2014/main" id="{C001F506-D0E9-6245-B7C3-EA856C0022CD}"/>
              </a:ext>
            </a:extLst>
          </p:cNvPr>
          <p:cNvSpPr txBox="1"/>
          <p:nvPr/>
        </p:nvSpPr>
        <p:spPr>
          <a:xfrm>
            <a:off x="7250597" y="665989"/>
            <a:ext cx="1329409" cy="523220"/>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Assessment</a:t>
            </a:r>
          </a:p>
          <a:p>
            <a:pPr algn="ctr"/>
            <a:r>
              <a:rPr lang="en-US" dirty="0">
                <a:solidFill>
                  <a:schemeClr val="bg1"/>
                </a:solidFill>
                <a:latin typeface="Arial" panose="020B0604020202020204" pitchFamily="34" charset="0"/>
                <a:cs typeface="Arial" panose="020B0604020202020204" pitchFamily="34" charset="0"/>
              </a:rPr>
              <a:t>Lead </a:t>
            </a:r>
          </a:p>
        </p:txBody>
      </p:sp>
      <p:sp>
        <p:nvSpPr>
          <p:cNvPr id="102" name="TextBox 101">
            <a:extLst>
              <a:ext uri="{FF2B5EF4-FFF2-40B4-BE49-F238E27FC236}">
                <a16:creationId xmlns:a16="http://schemas.microsoft.com/office/drawing/2014/main" id="{BF3AA7D4-F918-804F-98F3-284139C1893E}"/>
              </a:ext>
            </a:extLst>
          </p:cNvPr>
          <p:cNvSpPr txBox="1"/>
          <p:nvPr/>
        </p:nvSpPr>
        <p:spPr>
          <a:xfrm>
            <a:off x="5458318" y="812590"/>
            <a:ext cx="1329409" cy="307777"/>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Organization</a:t>
            </a:r>
          </a:p>
        </p:txBody>
      </p:sp>
      <p:sp>
        <p:nvSpPr>
          <p:cNvPr id="103" name="Rectangle 102">
            <a:extLst>
              <a:ext uri="{FF2B5EF4-FFF2-40B4-BE49-F238E27FC236}">
                <a16:creationId xmlns:a16="http://schemas.microsoft.com/office/drawing/2014/main" id="{86CBD6E7-FBBD-9D43-9664-1C8F42D9A4D2}"/>
              </a:ext>
            </a:extLst>
          </p:cNvPr>
          <p:cNvSpPr/>
          <p:nvPr/>
        </p:nvSpPr>
        <p:spPr>
          <a:xfrm rot="5400000">
            <a:off x="9393687" y="96791"/>
            <a:ext cx="534816" cy="1731511"/>
          </a:xfrm>
          <a:prstGeom prst="rect">
            <a:avLst/>
          </a:prstGeom>
          <a:solidFill>
            <a:srgbClr val="0432FF">
              <a:alpha val="47000"/>
            </a:srgbClr>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684BEC82-AB46-3446-BDC6-EDF8108A0F81}"/>
              </a:ext>
            </a:extLst>
          </p:cNvPr>
          <p:cNvSpPr/>
          <p:nvPr/>
        </p:nvSpPr>
        <p:spPr>
          <a:xfrm rot="5400000">
            <a:off x="7146641" y="2891939"/>
            <a:ext cx="5039892" cy="1731509"/>
          </a:xfrm>
          <a:prstGeom prst="rect">
            <a:avLst/>
          </a:prstGeom>
          <a:gradFill flip="none" rotWithShape="1">
            <a:gsLst>
              <a:gs pos="16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10800000" scaled="0"/>
            <a:tileRect/>
          </a:gradFill>
          <a:ln w="12700" cap="flat" cmpd="sng" algn="ctr">
            <a:noFill/>
            <a:prstDash val="solid"/>
            <a:miter lim="800000"/>
          </a:ln>
          <a:effectLst/>
        </p:spPr>
        <p:txBody>
          <a:bodyPr rtlCol="0" anchor="ctr"/>
          <a:lstStyle/>
          <a:p>
            <a:pPr algn="ctr"/>
            <a:endParaRPr lang="en-IN" sz="1600" dirty="0">
              <a:solidFill>
                <a:prstClr val="white"/>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E71E96FA-7F72-B54F-9177-2174CCBEDB3E}"/>
              </a:ext>
            </a:extLst>
          </p:cNvPr>
          <p:cNvSpPr txBox="1"/>
          <p:nvPr/>
        </p:nvSpPr>
        <p:spPr>
          <a:xfrm>
            <a:off x="8996391" y="682417"/>
            <a:ext cx="1329409" cy="523220"/>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Assessment</a:t>
            </a:r>
          </a:p>
          <a:p>
            <a:pPr algn="ctr"/>
            <a:r>
              <a:rPr lang="en-US" dirty="0">
                <a:solidFill>
                  <a:schemeClr val="bg1"/>
                </a:solidFill>
                <a:latin typeface="Arial" panose="020B0604020202020204" pitchFamily="34" charset="0"/>
                <a:cs typeface="Arial" panose="020B0604020202020204" pitchFamily="34" charset="0"/>
              </a:rPr>
              <a:t>Team</a:t>
            </a:r>
          </a:p>
        </p:txBody>
      </p:sp>
      <p:grpSp>
        <p:nvGrpSpPr>
          <p:cNvPr id="113" name="Group 112">
            <a:extLst>
              <a:ext uri="{FF2B5EF4-FFF2-40B4-BE49-F238E27FC236}">
                <a16:creationId xmlns:a16="http://schemas.microsoft.com/office/drawing/2014/main" id="{D09131C0-CF11-F049-BDB7-AB85729B0D7D}"/>
              </a:ext>
            </a:extLst>
          </p:cNvPr>
          <p:cNvGrpSpPr/>
          <p:nvPr/>
        </p:nvGrpSpPr>
        <p:grpSpPr>
          <a:xfrm>
            <a:off x="7182630" y="2215246"/>
            <a:ext cx="1238689" cy="337349"/>
            <a:chOff x="1911138" y="2288739"/>
            <a:chExt cx="1564059" cy="425961"/>
          </a:xfrm>
        </p:grpSpPr>
        <p:sp>
          <p:nvSpPr>
            <p:cNvPr id="114" name="Rectangle 113">
              <a:extLst>
                <a:ext uri="{FF2B5EF4-FFF2-40B4-BE49-F238E27FC236}">
                  <a16:creationId xmlns:a16="http://schemas.microsoft.com/office/drawing/2014/main" id="{B5F003D3-EF48-3544-B875-1EF51EF71592}"/>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741C048B-CFA8-3847-B253-EAE605E69F6D}"/>
                </a:ext>
              </a:extLst>
            </p:cNvPr>
            <p:cNvSpPr txBox="1"/>
            <p:nvPr/>
          </p:nvSpPr>
          <p:spPr>
            <a:xfrm>
              <a:off x="1911138" y="2337118"/>
              <a:ext cx="1564059" cy="330328"/>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Submit Report</a:t>
              </a:r>
            </a:p>
          </p:txBody>
        </p:sp>
      </p:grpSp>
      <p:grpSp>
        <p:nvGrpSpPr>
          <p:cNvPr id="116" name="Group 115">
            <a:extLst>
              <a:ext uri="{FF2B5EF4-FFF2-40B4-BE49-F238E27FC236}">
                <a16:creationId xmlns:a16="http://schemas.microsoft.com/office/drawing/2014/main" id="{8E77DE2B-1E2B-2446-8B05-0C86B83CD8C8}"/>
              </a:ext>
            </a:extLst>
          </p:cNvPr>
          <p:cNvGrpSpPr/>
          <p:nvPr/>
        </p:nvGrpSpPr>
        <p:grpSpPr>
          <a:xfrm>
            <a:off x="3429471" y="1556917"/>
            <a:ext cx="1409733" cy="430887"/>
            <a:chOff x="1841371" y="2225215"/>
            <a:chExt cx="1780034" cy="544067"/>
          </a:xfrm>
        </p:grpSpPr>
        <p:sp>
          <p:nvSpPr>
            <p:cNvPr id="117" name="Rectangle 116">
              <a:extLst>
                <a:ext uri="{FF2B5EF4-FFF2-40B4-BE49-F238E27FC236}">
                  <a16:creationId xmlns:a16="http://schemas.microsoft.com/office/drawing/2014/main" id="{57350202-4873-3A4F-BC76-C58245B9F39C}"/>
                </a:ext>
              </a:extLst>
            </p:cNvPr>
            <p:cNvSpPr/>
            <p:nvPr/>
          </p:nvSpPr>
          <p:spPr>
            <a:xfrm>
              <a:off x="2008664"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DE1CEC60-2FBD-9D45-B044-0086D584856F}"/>
                </a:ext>
              </a:extLst>
            </p:cNvPr>
            <p:cNvSpPr txBox="1"/>
            <p:nvPr/>
          </p:nvSpPr>
          <p:spPr>
            <a:xfrm>
              <a:off x="1841371" y="2225215"/>
              <a:ext cx="1780034" cy="54406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Review</a:t>
              </a:r>
            </a:p>
          </p:txBody>
        </p:sp>
      </p:grpSp>
      <p:cxnSp>
        <p:nvCxnSpPr>
          <p:cNvPr id="8" name="Elbow Connector 7">
            <a:extLst>
              <a:ext uri="{FF2B5EF4-FFF2-40B4-BE49-F238E27FC236}">
                <a16:creationId xmlns:a16="http://schemas.microsoft.com/office/drawing/2014/main" id="{1EC4B58D-F42A-9F4A-BC51-A9E9A7D30485}"/>
              </a:ext>
            </a:extLst>
          </p:cNvPr>
          <p:cNvCxnSpPr>
            <a:cxnSpLocks/>
            <a:stCxn id="115" idx="1"/>
            <a:endCxn id="118" idx="0"/>
          </p:cNvCxnSpPr>
          <p:nvPr/>
        </p:nvCxnSpPr>
        <p:spPr>
          <a:xfrm rot="10800000">
            <a:off x="4134338" y="1556918"/>
            <a:ext cx="3048292" cy="827449"/>
          </a:xfrm>
          <a:prstGeom prst="bentConnector4">
            <a:avLst>
              <a:gd name="adj1" fmla="val 38438"/>
              <a:gd name="adj2" fmla="val 112087"/>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C139CB11-1ADC-C548-A2B4-F8544B42825B}"/>
              </a:ext>
            </a:extLst>
          </p:cNvPr>
          <p:cNvGrpSpPr/>
          <p:nvPr/>
        </p:nvGrpSpPr>
        <p:grpSpPr>
          <a:xfrm>
            <a:off x="3588407" y="2140288"/>
            <a:ext cx="1087091" cy="430887"/>
            <a:chOff x="2008664" y="2225215"/>
            <a:chExt cx="1372642" cy="544067"/>
          </a:xfrm>
        </p:grpSpPr>
        <p:sp>
          <p:nvSpPr>
            <p:cNvPr id="144" name="Rectangle 143">
              <a:extLst>
                <a:ext uri="{FF2B5EF4-FFF2-40B4-BE49-F238E27FC236}">
                  <a16:creationId xmlns:a16="http://schemas.microsoft.com/office/drawing/2014/main" id="{A7642518-F0E3-594B-8369-F80F18849DFC}"/>
                </a:ext>
              </a:extLst>
            </p:cNvPr>
            <p:cNvSpPr/>
            <p:nvPr/>
          </p:nvSpPr>
          <p:spPr>
            <a:xfrm>
              <a:off x="2008664"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AECFB554-A129-7A46-A918-CBE33F4C391B}"/>
                </a:ext>
              </a:extLst>
            </p:cNvPr>
            <p:cNvSpPr txBox="1"/>
            <p:nvPr/>
          </p:nvSpPr>
          <p:spPr>
            <a:xfrm>
              <a:off x="2117586" y="2225215"/>
              <a:ext cx="1154798" cy="54406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 *ACCESS</a:t>
              </a:r>
            </a:p>
          </p:txBody>
        </p:sp>
      </p:grpSp>
      <p:grpSp>
        <p:nvGrpSpPr>
          <p:cNvPr id="146" name="Group 145">
            <a:extLst>
              <a:ext uri="{FF2B5EF4-FFF2-40B4-BE49-F238E27FC236}">
                <a16:creationId xmlns:a16="http://schemas.microsoft.com/office/drawing/2014/main" id="{908BA5BE-D2C4-964F-9DD3-AB3D55D7177F}"/>
              </a:ext>
            </a:extLst>
          </p:cNvPr>
          <p:cNvGrpSpPr/>
          <p:nvPr/>
        </p:nvGrpSpPr>
        <p:grpSpPr>
          <a:xfrm>
            <a:off x="3588407" y="2723912"/>
            <a:ext cx="1087091" cy="466010"/>
            <a:chOff x="1979077" y="2286571"/>
            <a:chExt cx="1372642" cy="425962"/>
          </a:xfrm>
        </p:grpSpPr>
        <p:sp>
          <p:nvSpPr>
            <p:cNvPr id="147" name="Rectangle 146">
              <a:extLst>
                <a:ext uri="{FF2B5EF4-FFF2-40B4-BE49-F238E27FC236}">
                  <a16:creationId xmlns:a16="http://schemas.microsoft.com/office/drawing/2014/main" id="{912FE399-A465-AB4D-BCC9-F254CAAC01FF}"/>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48" name="TextBox 147">
              <a:extLst>
                <a:ext uri="{FF2B5EF4-FFF2-40B4-BE49-F238E27FC236}">
                  <a16:creationId xmlns:a16="http://schemas.microsoft.com/office/drawing/2014/main" id="{9B3C0EE6-D369-954A-A5BF-970DA7004886}"/>
                </a:ext>
              </a:extLst>
            </p:cNvPr>
            <p:cNvSpPr txBox="1"/>
            <p:nvPr/>
          </p:nvSpPr>
          <p:spPr>
            <a:xfrm>
              <a:off x="1979832" y="2297232"/>
              <a:ext cx="1298927" cy="39385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More Info</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Required?</a:t>
              </a:r>
            </a:p>
          </p:txBody>
        </p:sp>
      </p:grpSp>
      <p:grpSp>
        <p:nvGrpSpPr>
          <p:cNvPr id="152" name="Group 151">
            <a:extLst>
              <a:ext uri="{FF2B5EF4-FFF2-40B4-BE49-F238E27FC236}">
                <a16:creationId xmlns:a16="http://schemas.microsoft.com/office/drawing/2014/main" id="{37BC3A9F-67B0-D848-8C17-7C7F2309296F}"/>
              </a:ext>
            </a:extLst>
          </p:cNvPr>
          <p:cNvGrpSpPr/>
          <p:nvPr/>
        </p:nvGrpSpPr>
        <p:grpSpPr>
          <a:xfrm>
            <a:off x="6952922" y="2732998"/>
            <a:ext cx="1744898" cy="441272"/>
            <a:chOff x="1841784" y="2286571"/>
            <a:chExt cx="1701353" cy="425962"/>
          </a:xfrm>
        </p:grpSpPr>
        <p:sp>
          <p:nvSpPr>
            <p:cNvPr id="153" name="Rectangle 152">
              <a:extLst>
                <a:ext uri="{FF2B5EF4-FFF2-40B4-BE49-F238E27FC236}">
                  <a16:creationId xmlns:a16="http://schemas.microsoft.com/office/drawing/2014/main" id="{BAF1CA13-6E2C-D541-9512-CB8B1CC4AED4}"/>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4" name="TextBox 153">
              <a:extLst>
                <a:ext uri="{FF2B5EF4-FFF2-40B4-BE49-F238E27FC236}">
                  <a16:creationId xmlns:a16="http://schemas.microsoft.com/office/drawing/2014/main" id="{E7E468D3-82A4-434C-B0E7-078AAF1ABF24}"/>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Feedback</a:t>
              </a:r>
            </a:p>
          </p:txBody>
        </p:sp>
      </p:grpSp>
      <p:cxnSp>
        <p:nvCxnSpPr>
          <p:cNvPr id="159" name="Straight Arrow Connector 158">
            <a:extLst>
              <a:ext uri="{FF2B5EF4-FFF2-40B4-BE49-F238E27FC236}">
                <a16:creationId xmlns:a16="http://schemas.microsoft.com/office/drawing/2014/main" id="{60B5C36B-53D4-A54F-8DC8-18DA6C36A5D8}"/>
              </a:ext>
            </a:extLst>
          </p:cNvPr>
          <p:cNvCxnSpPr>
            <a:cxnSpLocks/>
            <a:stCxn id="118" idx="2"/>
            <a:endCxn id="145" idx="0"/>
          </p:cNvCxnSpPr>
          <p:nvPr/>
        </p:nvCxnSpPr>
        <p:spPr>
          <a:xfrm flipH="1">
            <a:off x="4131953" y="1987804"/>
            <a:ext cx="2385" cy="152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84CF6C33-F842-F647-9F65-6054AC745A3F}"/>
              </a:ext>
            </a:extLst>
          </p:cNvPr>
          <p:cNvCxnSpPr>
            <a:cxnSpLocks/>
            <a:stCxn id="145" idx="2"/>
            <a:endCxn id="148" idx="0"/>
          </p:cNvCxnSpPr>
          <p:nvPr/>
        </p:nvCxnSpPr>
        <p:spPr>
          <a:xfrm flipH="1">
            <a:off x="4103361" y="2571175"/>
            <a:ext cx="28592" cy="16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a:extLst>
              <a:ext uri="{FF2B5EF4-FFF2-40B4-BE49-F238E27FC236}">
                <a16:creationId xmlns:a16="http://schemas.microsoft.com/office/drawing/2014/main" id="{344A5849-113F-8B46-A87C-ADDAE6B6DDBC}"/>
              </a:ext>
            </a:extLst>
          </p:cNvPr>
          <p:cNvCxnSpPr>
            <a:cxnSpLocks/>
            <a:stCxn id="147" idx="2"/>
            <a:endCxn id="153" idx="2"/>
          </p:cNvCxnSpPr>
          <p:nvPr/>
        </p:nvCxnSpPr>
        <p:spPr>
          <a:xfrm rot="5400000" flipH="1" flipV="1">
            <a:off x="5956958" y="1349264"/>
            <a:ext cx="15652" cy="3665663"/>
          </a:xfrm>
          <a:prstGeom prst="bentConnector3">
            <a:avLst>
              <a:gd name="adj1" fmla="val -14605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E468D00-1D02-964F-B556-9B39B317C65B}"/>
              </a:ext>
            </a:extLst>
          </p:cNvPr>
          <p:cNvCxnSpPr>
            <a:cxnSpLocks/>
            <a:endCxn id="147" idx="3"/>
          </p:cNvCxnSpPr>
          <p:nvPr/>
        </p:nvCxnSpPr>
        <p:spPr>
          <a:xfrm flipH="1" flipV="1">
            <a:off x="4675497" y="2956918"/>
            <a:ext cx="2418232" cy="15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FDB46CC4-F75A-AC45-81D4-D4B3D0CAF32D}"/>
              </a:ext>
            </a:extLst>
          </p:cNvPr>
          <p:cNvGrpSpPr/>
          <p:nvPr/>
        </p:nvGrpSpPr>
        <p:grpSpPr>
          <a:xfrm>
            <a:off x="3602916" y="3607769"/>
            <a:ext cx="1087092" cy="696530"/>
            <a:chOff x="2008664" y="2288739"/>
            <a:chExt cx="1372642" cy="425961"/>
          </a:xfrm>
        </p:grpSpPr>
        <p:sp>
          <p:nvSpPr>
            <p:cNvPr id="174" name="Rectangle 173">
              <a:extLst>
                <a:ext uri="{FF2B5EF4-FFF2-40B4-BE49-F238E27FC236}">
                  <a16:creationId xmlns:a16="http://schemas.microsoft.com/office/drawing/2014/main" id="{8BC3F3F4-BBE4-F641-AC4F-FBED2B950519}"/>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75" name="TextBox 174">
              <a:extLst>
                <a:ext uri="{FF2B5EF4-FFF2-40B4-BE49-F238E27FC236}">
                  <a16:creationId xmlns:a16="http://schemas.microsoft.com/office/drawing/2014/main" id="{B097310E-7B93-AE44-B2B1-78BFA60DCD72}"/>
                </a:ext>
              </a:extLst>
            </p:cNvPr>
            <p:cNvSpPr txBox="1"/>
            <p:nvPr/>
          </p:nvSpPr>
          <p:spPr>
            <a:xfrm>
              <a:off x="2102558" y="2337118"/>
              <a:ext cx="1184855" cy="3670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Approved for Submission</a:t>
              </a:r>
            </a:p>
          </p:txBody>
        </p:sp>
      </p:grpSp>
      <p:cxnSp>
        <p:nvCxnSpPr>
          <p:cNvPr id="177" name="Straight Arrow Connector 176">
            <a:extLst>
              <a:ext uri="{FF2B5EF4-FFF2-40B4-BE49-F238E27FC236}">
                <a16:creationId xmlns:a16="http://schemas.microsoft.com/office/drawing/2014/main" id="{E361B3AF-87CA-3F47-A1A9-DC5E3258518C}"/>
              </a:ext>
            </a:extLst>
          </p:cNvPr>
          <p:cNvCxnSpPr>
            <a:cxnSpLocks/>
            <a:stCxn id="147" idx="2"/>
            <a:endCxn id="174" idx="0"/>
          </p:cNvCxnSpPr>
          <p:nvPr/>
        </p:nvCxnSpPr>
        <p:spPr>
          <a:xfrm>
            <a:off x="4131953" y="3189922"/>
            <a:ext cx="14509" cy="41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id="{C66826A1-25EE-E045-9607-88EDAD5F2B28}"/>
              </a:ext>
            </a:extLst>
          </p:cNvPr>
          <p:cNvGrpSpPr/>
          <p:nvPr/>
        </p:nvGrpSpPr>
        <p:grpSpPr>
          <a:xfrm>
            <a:off x="1794213" y="1928619"/>
            <a:ext cx="1087092" cy="337349"/>
            <a:chOff x="2008664" y="2288739"/>
            <a:chExt cx="1372642" cy="425961"/>
          </a:xfrm>
        </p:grpSpPr>
        <p:sp>
          <p:nvSpPr>
            <p:cNvPr id="184" name="Rectangle 183">
              <a:extLst>
                <a:ext uri="{FF2B5EF4-FFF2-40B4-BE49-F238E27FC236}">
                  <a16:creationId xmlns:a16="http://schemas.microsoft.com/office/drawing/2014/main" id="{41A0BAFB-CDC8-0648-8F78-995F8A752034}"/>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85" name="TextBox 184">
              <a:extLst>
                <a:ext uri="{FF2B5EF4-FFF2-40B4-BE49-F238E27FC236}">
                  <a16:creationId xmlns:a16="http://schemas.microsoft.com/office/drawing/2014/main" id="{DBD11CA9-D736-314C-B15C-69BF3E978A6E}"/>
                </a:ext>
              </a:extLst>
            </p:cNvPr>
            <p:cNvSpPr txBox="1"/>
            <p:nvPr/>
          </p:nvSpPr>
          <p:spPr>
            <a:xfrm>
              <a:off x="2052498" y="2363924"/>
              <a:ext cx="1184853" cy="329204"/>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a:t>
              </a:r>
            </a:p>
          </p:txBody>
        </p:sp>
      </p:grpSp>
      <p:grpSp>
        <p:nvGrpSpPr>
          <p:cNvPr id="190" name="Group 189">
            <a:extLst>
              <a:ext uri="{FF2B5EF4-FFF2-40B4-BE49-F238E27FC236}">
                <a16:creationId xmlns:a16="http://schemas.microsoft.com/office/drawing/2014/main" id="{AB6EBFF1-E405-BA4D-A443-E2F2CB447A2C}"/>
              </a:ext>
            </a:extLst>
          </p:cNvPr>
          <p:cNvGrpSpPr/>
          <p:nvPr/>
        </p:nvGrpSpPr>
        <p:grpSpPr>
          <a:xfrm>
            <a:off x="1798262" y="2471399"/>
            <a:ext cx="1087091" cy="523198"/>
            <a:chOff x="1979077" y="2286571"/>
            <a:chExt cx="1372642" cy="425962"/>
          </a:xfrm>
        </p:grpSpPr>
        <p:sp>
          <p:nvSpPr>
            <p:cNvPr id="191" name="Rectangle 190">
              <a:extLst>
                <a:ext uri="{FF2B5EF4-FFF2-40B4-BE49-F238E27FC236}">
                  <a16:creationId xmlns:a16="http://schemas.microsoft.com/office/drawing/2014/main" id="{D6B71BFA-0203-B148-8526-555E10FC3D9C}"/>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2" name="TextBox 191">
              <a:extLst>
                <a:ext uri="{FF2B5EF4-FFF2-40B4-BE49-F238E27FC236}">
                  <a16:creationId xmlns:a16="http://schemas.microsoft.com/office/drawing/2014/main" id="{0F5D5729-470B-164D-92E3-F24FCF9EBEDA}"/>
                </a:ext>
              </a:extLst>
            </p:cNvPr>
            <p:cNvSpPr txBox="1"/>
            <p:nvPr/>
          </p:nvSpPr>
          <p:spPr>
            <a:xfrm>
              <a:off x="2006439" y="2308955"/>
              <a:ext cx="1244941" cy="35080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Assign for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Review</a:t>
              </a:r>
            </a:p>
          </p:txBody>
        </p:sp>
      </p:grpSp>
      <p:grpSp>
        <p:nvGrpSpPr>
          <p:cNvPr id="194" name="Group 193">
            <a:extLst>
              <a:ext uri="{FF2B5EF4-FFF2-40B4-BE49-F238E27FC236}">
                <a16:creationId xmlns:a16="http://schemas.microsoft.com/office/drawing/2014/main" id="{390996EF-7A9B-9640-AAF3-7CE7ED2924A5}"/>
              </a:ext>
            </a:extLst>
          </p:cNvPr>
          <p:cNvGrpSpPr/>
          <p:nvPr/>
        </p:nvGrpSpPr>
        <p:grpSpPr>
          <a:xfrm>
            <a:off x="1674478" y="3169376"/>
            <a:ext cx="1370152" cy="441272"/>
            <a:chOff x="1841784" y="2286571"/>
            <a:chExt cx="1701353" cy="425962"/>
          </a:xfrm>
        </p:grpSpPr>
        <p:sp>
          <p:nvSpPr>
            <p:cNvPr id="195" name="Rectangle 194">
              <a:extLst>
                <a:ext uri="{FF2B5EF4-FFF2-40B4-BE49-F238E27FC236}">
                  <a16:creationId xmlns:a16="http://schemas.microsoft.com/office/drawing/2014/main" id="{9B2E13E3-5634-1040-8DA3-BDAEED5B176E}"/>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6" name="TextBox 195">
              <a:extLst>
                <a:ext uri="{FF2B5EF4-FFF2-40B4-BE49-F238E27FC236}">
                  <a16:creationId xmlns:a16="http://schemas.microsoft.com/office/drawing/2014/main" id="{D6B27F7E-65D9-A24E-9793-329C2E02407E}"/>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Results</a:t>
              </a:r>
            </a:p>
          </p:txBody>
        </p:sp>
      </p:grpSp>
      <p:grpSp>
        <p:nvGrpSpPr>
          <p:cNvPr id="197" name="Group 196">
            <a:extLst>
              <a:ext uri="{FF2B5EF4-FFF2-40B4-BE49-F238E27FC236}">
                <a16:creationId xmlns:a16="http://schemas.microsoft.com/office/drawing/2014/main" id="{ECB6D1FA-7797-A746-A26A-1ED518063D18}"/>
              </a:ext>
            </a:extLst>
          </p:cNvPr>
          <p:cNvGrpSpPr/>
          <p:nvPr/>
        </p:nvGrpSpPr>
        <p:grpSpPr>
          <a:xfrm>
            <a:off x="1679273" y="3831049"/>
            <a:ext cx="1370152" cy="441272"/>
            <a:chOff x="1841784" y="2286571"/>
            <a:chExt cx="1701353" cy="425962"/>
          </a:xfrm>
        </p:grpSpPr>
        <p:sp>
          <p:nvSpPr>
            <p:cNvPr id="198" name="Rectangle 197">
              <a:extLst>
                <a:ext uri="{FF2B5EF4-FFF2-40B4-BE49-F238E27FC236}">
                  <a16:creationId xmlns:a16="http://schemas.microsoft.com/office/drawing/2014/main" id="{A68013B1-C648-C843-A711-3A81FE05F3A9}"/>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9" name="TextBox 198">
              <a:extLst>
                <a:ext uri="{FF2B5EF4-FFF2-40B4-BE49-F238E27FC236}">
                  <a16:creationId xmlns:a16="http://schemas.microsoft.com/office/drawing/2014/main" id="{B04F2B09-059C-D244-AC7D-6DF3EC01DF6B}"/>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Record</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Approval</a:t>
              </a:r>
            </a:p>
          </p:txBody>
        </p:sp>
      </p:grpSp>
      <p:grpSp>
        <p:nvGrpSpPr>
          <p:cNvPr id="200" name="Group 199">
            <a:extLst>
              <a:ext uri="{FF2B5EF4-FFF2-40B4-BE49-F238E27FC236}">
                <a16:creationId xmlns:a16="http://schemas.microsoft.com/office/drawing/2014/main" id="{14A1910E-D67E-6240-9EFC-50E6373111CA}"/>
              </a:ext>
            </a:extLst>
          </p:cNvPr>
          <p:cNvGrpSpPr/>
          <p:nvPr/>
        </p:nvGrpSpPr>
        <p:grpSpPr>
          <a:xfrm>
            <a:off x="1722621" y="4481436"/>
            <a:ext cx="1370152" cy="441272"/>
            <a:chOff x="1841784" y="2286571"/>
            <a:chExt cx="1701353" cy="425962"/>
          </a:xfrm>
        </p:grpSpPr>
        <p:sp>
          <p:nvSpPr>
            <p:cNvPr id="201" name="Rectangle 200">
              <a:extLst>
                <a:ext uri="{FF2B5EF4-FFF2-40B4-BE49-F238E27FC236}">
                  <a16:creationId xmlns:a16="http://schemas.microsoft.com/office/drawing/2014/main" id="{8A8DDD46-19C4-F74C-81C5-7B102CD7B65F}"/>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02" name="TextBox 201">
              <a:extLst>
                <a:ext uri="{FF2B5EF4-FFF2-40B4-BE49-F238E27FC236}">
                  <a16:creationId xmlns:a16="http://schemas.microsoft.com/office/drawing/2014/main" id="{BBD0E1D5-CFB3-5241-8137-6880840C21D4}"/>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Notify</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Results</a:t>
              </a:r>
            </a:p>
          </p:txBody>
        </p:sp>
      </p:grpSp>
      <p:grpSp>
        <p:nvGrpSpPr>
          <p:cNvPr id="204" name="Group 203">
            <a:extLst>
              <a:ext uri="{FF2B5EF4-FFF2-40B4-BE49-F238E27FC236}">
                <a16:creationId xmlns:a16="http://schemas.microsoft.com/office/drawing/2014/main" id="{412214F8-109A-A640-A22D-C76F56ED41FE}"/>
              </a:ext>
            </a:extLst>
          </p:cNvPr>
          <p:cNvGrpSpPr/>
          <p:nvPr/>
        </p:nvGrpSpPr>
        <p:grpSpPr>
          <a:xfrm>
            <a:off x="3454131" y="4523155"/>
            <a:ext cx="1370152" cy="441272"/>
            <a:chOff x="1841784" y="2286571"/>
            <a:chExt cx="1701353" cy="425962"/>
          </a:xfrm>
        </p:grpSpPr>
        <p:sp>
          <p:nvSpPr>
            <p:cNvPr id="205" name="Rectangle 204">
              <a:extLst>
                <a:ext uri="{FF2B5EF4-FFF2-40B4-BE49-F238E27FC236}">
                  <a16:creationId xmlns:a16="http://schemas.microsoft.com/office/drawing/2014/main" id="{36DF7320-44BE-E644-8ADB-0C2106B8856C}"/>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06" name="TextBox 205">
              <a:extLst>
                <a:ext uri="{FF2B5EF4-FFF2-40B4-BE49-F238E27FC236}">
                  <a16:creationId xmlns:a16="http://schemas.microsoft.com/office/drawing/2014/main" id="{EED90929-BCCF-9E42-90A3-8B76C16680E7}"/>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Accreditation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Received</a:t>
              </a:r>
            </a:p>
          </p:txBody>
        </p:sp>
      </p:grpSp>
      <p:cxnSp>
        <p:nvCxnSpPr>
          <p:cNvPr id="208" name="Straight Arrow Connector 207">
            <a:extLst>
              <a:ext uri="{FF2B5EF4-FFF2-40B4-BE49-F238E27FC236}">
                <a16:creationId xmlns:a16="http://schemas.microsoft.com/office/drawing/2014/main" id="{1B016AB0-68B8-8C4F-91B4-47C5284883BD}"/>
              </a:ext>
            </a:extLst>
          </p:cNvPr>
          <p:cNvCxnSpPr>
            <a:cxnSpLocks/>
            <a:stCxn id="184" idx="2"/>
          </p:cNvCxnSpPr>
          <p:nvPr/>
        </p:nvCxnSpPr>
        <p:spPr>
          <a:xfrm flipH="1">
            <a:off x="2281941" y="2265968"/>
            <a:ext cx="55818" cy="17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A7529C76-9738-2149-A7B7-B1568C6D6B76}"/>
              </a:ext>
            </a:extLst>
          </p:cNvPr>
          <p:cNvCxnSpPr>
            <a:cxnSpLocks/>
            <a:stCxn id="191" idx="2"/>
            <a:endCxn id="195" idx="0"/>
          </p:cNvCxnSpPr>
          <p:nvPr/>
        </p:nvCxnSpPr>
        <p:spPr>
          <a:xfrm flipH="1">
            <a:off x="2337761" y="2994598"/>
            <a:ext cx="4047" cy="174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F0DC920B-265E-BE48-9437-BD41079EF0D2}"/>
              </a:ext>
            </a:extLst>
          </p:cNvPr>
          <p:cNvCxnSpPr>
            <a:cxnSpLocks/>
            <a:stCxn id="195" idx="2"/>
            <a:endCxn id="199" idx="0"/>
          </p:cNvCxnSpPr>
          <p:nvPr/>
        </p:nvCxnSpPr>
        <p:spPr>
          <a:xfrm>
            <a:off x="2337761" y="3610648"/>
            <a:ext cx="26589" cy="22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BF0BC070-EB42-EF4C-93FE-82FF89231ED7}"/>
              </a:ext>
            </a:extLst>
          </p:cNvPr>
          <p:cNvCxnSpPr>
            <a:cxnSpLocks/>
            <a:stCxn id="198" idx="2"/>
            <a:endCxn id="201" idx="0"/>
          </p:cNvCxnSpPr>
          <p:nvPr/>
        </p:nvCxnSpPr>
        <p:spPr>
          <a:xfrm>
            <a:off x="2342555" y="4272322"/>
            <a:ext cx="43348" cy="209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491602B-DA00-EC4A-BDCD-7C819CB62AE0}"/>
              </a:ext>
            </a:extLst>
          </p:cNvPr>
          <p:cNvCxnSpPr>
            <a:cxnSpLocks/>
          </p:cNvCxnSpPr>
          <p:nvPr/>
        </p:nvCxnSpPr>
        <p:spPr>
          <a:xfrm>
            <a:off x="2938618" y="4702072"/>
            <a:ext cx="648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4" name="Group 223">
            <a:extLst>
              <a:ext uri="{FF2B5EF4-FFF2-40B4-BE49-F238E27FC236}">
                <a16:creationId xmlns:a16="http://schemas.microsoft.com/office/drawing/2014/main" id="{C6C3ED2C-2E05-3949-A0AB-6A6FD8383E2D}"/>
              </a:ext>
            </a:extLst>
          </p:cNvPr>
          <p:cNvGrpSpPr/>
          <p:nvPr/>
        </p:nvGrpSpPr>
        <p:grpSpPr>
          <a:xfrm>
            <a:off x="3469051" y="5156017"/>
            <a:ext cx="1370152" cy="441272"/>
            <a:chOff x="1841784" y="2286571"/>
            <a:chExt cx="1701353" cy="425962"/>
          </a:xfrm>
        </p:grpSpPr>
        <p:sp>
          <p:nvSpPr>
            <p:cNvPr id="225" name="Rectangle 224">
              <a:extLst>
                <a:ext uri="{FF2B5EF4-FFF2-40B4-BE49-F238E27FC236}">
                  <a16:creationId xmlns:a16="http://schemas.microsoft.com/office/drawing/2014/main" id="{BF4C52D8-091D-074C-8631-AE5280EA40A8}"/>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26" name="TextBox 225">
              <a:extLst>
                <a:ext uri="{FF2B5EF4-FFF2-40B4-BE49-F238E27FC236}">
                  <a16:creationId xmlns:a16="http://schemas.microsoft.com/office/drawing/2014/main" id="{1BDF1288-3341-5340-A1B6-49D33FF6B315}"/>
                </a:ext>
              </a:extLst>
            </p:cNvPr>
            <p:cNvSpPr txBox="1"/>
            <p:nvPr/>
          </p:nvSpPr>
          <p:spPr>
            <a:xfrm>
              <a:off x="1841784" y="2291585"/>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Notification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Sent</a:t>
              </a:r>
            </a:p>
          </p:txBody>
        </p:sp>
      </p:grpSp>
      <p:grpSp>
        <p:nvGrpSpPr>
          <p:cNvPr id="227" name="Group 226">
            <a:extLst>
              <a:ext uri="{FF2B5EF4-FFF2-40B4-BE49-F238E27FC236}">
                <a16:creationId xmlns:a16="http://schemas.microsoft.com/office/drawing/2014/main" id="{33644652-13B8-8C43-AC8D-6F6E4DE4EBFC}"/>
              </a:ext>
            </a:extLst>
          </p:cNvPr>
          <p:cNvGrpSpPr/>
          <p:nvPr/>
        </p:nvGrpSpPr>
        <p:grpSpPr>
          <a:xfrm>
            <a:off x="5327215" y="5144729"/>
            <a:ext cx="1370152" cy="441272"/>
            <a:chOff x="1841784" y="2286571"/>
            <a:chExt cx="1701353" cy="425962"/>
          </a:xfrm>
        </p:grpSpPr>
        <p:sp>
          <p:nvSpPr>
            <p:cNvPr id="228" name="Rectangle 227">
              <a:extLst>
                <a:ext uri="{FF2B5EF4-FFF2-40B4-BE49-F238E27FC236}">
                  <a16:creationId xmlns:a16="http://schemas.microsoft.com/office/drawing/2014/main" id="{424C3416-624A-1844-95A3-D2176FD49C36}"/>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29" name="TextBox 228">
              <a:extLst>
                <a:ext uri="{FF2B5EF4-FFF2-40B4-BE49-F238E27FC236}">
                  <a16:creationId xmlns:a16="http://schemas.microsoft.com/office/drawing/2014/main" id="{8E3A3FBC-1787-524D-8269-95947707825F}"/>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Accreditation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Received</a:t>
              </a:r>
            </a:p>
          </p:txBody>
        </p:sp>
      </p:grpSp>
      <p:grpSp>
        <p:nvGrpSpPr>
          <p:cNvPr id="230" name="Group 229">
            <a:extLst>
              <a:ext uri="{FF2B5EF4-FFF2-40B4-BE49-F238E27FC236}">
                <a16:creationId xmlns:a16="http://schemas.microsoft.com/office/drawing/2014/main" id="{F1E69DCD-2330-3849-B548-0E523A2E5E2D}"/>
              </a:ext>
            </a:extLst>
          </p:cNvPr>
          <p:cNvGrpSpPr/>
          <p:nvPr/>
        </p:nvGrpSpPr>
        <p:grpSpPr>
          <a:xfrm>
            <a:off x="3469051" y="5805904"/>
            <a:ext cx="1370152" cy="441272"/>
            <a:chOff x="1841784" y="2286571"/>
            <a:chExt cx="1701353" cy="425962"/>
          </a:xfrm>
        </p:grpSpPr>
        <p:sp>
          <p:nvSpPr>
            <p:cNvPr id="231" name="Rectangle 230">
              <a:extLst>
                <a:ext uri="{FF2B5EF4-FFF2-40B4-BE49-F238E27FC236}">
                  <a16:creationId xmlns:a16="http://schemas.microsoft.com/office/drawing/2014/main" id="{49A4FAA9-AE89-B843-9EF5-391878A33563}"/>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32" name="TextBox 231">
              <a:extLst>
                <a:ext uri="{FF2B5EF4-FFF2-40B4-BE49-F238E27FC236}">
                  <a16:creationId xmlns:a16="http://schemas.microsoft.com/office/drawing/2014/main" id="{8B00E346-7414-D84E-87B9-D1D0870BA157}"/>
                </a:ext>
              </a:extLst>
            </p:cNvPr>
            <p:cNvSpPr txBox="1"/>
            <p:nvPr/>
          </p:nvSpPr>
          <p:spPr>
            <a:xfrm>
              <a:off x="1841784" y="2291585"/>
              <a:ext cx="1701353" cy="252533"/>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 Close Out</a:t>
              </a:r>
            </a:p>
          </p:txBody>
        </p:sp>
      </p:grpSp>
      <p:cxnSp>
        <p:nvCxnSpPr>
          <p:cNvPr id="234" name="Straight Arrow Connector 233">
            <a:extLst>
              <a:ext uri="{FF2B5EF4-FFF2-40B4-BE49-F238E27FC236}">
                <a16:creationId xmlns:a16="http://schemas.microsoft.com/office/drawing/2014/main" id="{8AF195A0-58A1-3141-B053-34ECFB242ADC}"/>
              </a:ext>
            </a:extLst>
          </p:cNvPr>
          <p:cNvCxnSpPr>
            <a:stCxn id="205" idx="2"/>
            <a:endCxn id="226" idx="0"/>
          </p:cNvCxnSpPr>
          <p:nvPr/>
        </p:nvCxnSpPr>
        <p:spPr>
          <a:xfrm>
            <a:off x="4117413" y="4964427"/>
            <a:ext cx="36714" cy="19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061C913B-9006-C04F-9379-158DB80A20EE}"/>
              </a:ext>
            </a:extLst>
          </p:cNvPr>
          <p:cNvCxnSpPr>
            <a:cxnSpLocks/>
          </p:cNvCxnSpPr>
          <p:nvPr/>
        </p:nvCxnSpPr>
        <p:spPr>
          <a:xfrm flipV="1">
            <a:off x="4685049" y="5376489"/>
            <a:ext cx="752733" cy="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98DF61C5-28BD-B449-9960-75F4B0DABFF1}"/>
              </a:ext>
            </a:extLst>
          </p:cNvPr>
          <p:cNvCxnSpPr>
            <a:stCxn id="225" idx="2"/>
            <a:endCxn id="232" idx="0"/>
          </p:cNvCxnSpPr>
          <p:nvPr/>
        </p:nvCxnSpPr>
        <p:spPr>
          <a:xfrm>
            <a:off x="4132333" y="5597289"/>
            <a:ext cx="21794" cy="21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Title 242">
            <a:extLst>
              <a:ext uri="{FF2B5EF4-FFF2-40B4-BE49-F238E27FC236}">
                <a16:creationId xmlns:a16="http://schemas.microsoft.com/office/drawing/2014/main" id="{6F7BF1AE-4591-FE49-BDF3-F43BF75C2B67}"/>
              </a:ext>
            </a:extLst>
          </p:cNvPr>
          <p:cNvSpPr>
            <a:spLocks noGrp="1"/>
          </p:cNvSpPr>
          <p:nvPr>
            <p:ph type="title"/>
          </p:nvPr>
        </p:nvSpPr>
        <p:spPr>
          <a:xfrm>
            <a:off x="1722621" y="57179"/>
            <a:ext cx="8450079" cy="570495"/>
          </a:xfrm>
        </p:spPr>
        <p:txBody>
          <a:bodyPr>
            <a:normAutofit fontScale="90000"/>
          </a:bodyPr>
          <a:lstStyle/>
          <a:p>
            <a:r>
              <a:rPr lang="en-US" dirty="0"/>
              <a:t>Phase II – Standard Flow</a:t>
            </a:r>
          </a:p>
        </p:txBody>
      </p:sp>
      <p:cxnSp>
        <p:nvCxnSpPr>
          <p:cNvPr id="245" name="Elbow Connector 244">
            <a:extLst>
              <a:ext uri="{FF2B5EF4-FFF2-40B4-BE49-F238E27FC236}">
                <a16:creationId xmlns:a16="http://schemas.microsoft.com/office/drawing/2014/main" id="{F21B9623-8309-F740-8301-3A13EE7BEA5F}"/>
              </a:ext>
            </a:extLst>
          </p:cNvPr>
          <p:cNvCxnSpPr>
            <a:cxnSpLocks/>
            <a:stCxn id="174" idx="1"/>
            <a:endCxn id="184" idx="3"/>
          </p:cNvCxnSpPr>
          <p:nvPr/>
        </p:nvCxnSpPr>
        <p:spPr>
          <a:xfrm rot="10800000">
            <a:off x="2881307" y="2097293"/>
            <a:ext cx="721611" cy="18587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0" name="Group 249">
            <a:extLst>
              <a:ext uri="{FF2B5EF4-FFF2-40B4-BE49-F238E27FC236}">
                <a16:creationId xmlns:a16="http://schemas.microsoft.com/office/drawing/2014/main" id="{00BD1A43-B7BE-7D43-B64F-5AB2702C407A}"/>
              </a:ext>
            </a:extLst>
          </p:cNvPr>
          <p:cNvGrpSpPr/>
          <p:nvPr/>
        </p:nvGrpSpPr>
        <p:grpSpPr>
          <a:xfrm>
            <a:off x="7034916" y="1472102"/>
            <a:ext cx="1525401" cy="526823"/>
            <a:chOff x="1959900" y="2330038"/>
            <a:chExt cx="1470168" cy="306553"/>
          </a:xfrm>
        </p:grpSpPr>
        <p:sp>
          <p:nvSpPr>
            <p:cNvPr id="251" name="Rectangle 250">
              <a:extLst>
                <a:ext uri="{FF2B5EF4-FFF2-40B4-BE49-F238E27FC236}">
                  <a16:creationId xmlns:a16="http://schemas.microsoft.com/office/drawing/2014/main" id="{717333F3-7AFB-E341-B252-6D037CB2B66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2" name="TextBox 251">
              <a:extLst>
                <a:ext uri="{FF2B5EF4-FFF2-40B4-BE49-F238E27FC236}">
                  <a16:creationId xmlns:a16="http://schemas.microsoft.com/office/drawing/2014/main" id="{BD46B925-BD02-1745-936B-5258B5CB9788}"/>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Prepare 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Report</a:t>
              </a:r>
            </a:p>
          </p:txBody>
        </p:sp>
      </p:grpSp>
      <p:grpSp>
        <p:nvGrpSpPr>
          <p:cNvPr id="254" name="Group 253">
            <a:extLst>
              <a:ext uri="{FF2B5EF4-FFF2-40B4-BE49-F238E27FC236}">
                <a16:creationId xmlns:a16="http://schemas.microsoft.com/office/drawing/2014/main" id="{268F4F1A-FC8D-3945-8BA7-CE92DE208778}"/>
              </a:ext>
            </a:extLst>
          </p:cNvPr>
          <p:cNvGrpSpPr/>
          <p:nvPr/>
        </p:nvGrpSpPr>
        <p:grpSpPr>
          <a:xfrm>
            <a:off x="8872387" y="1473973"/>
            <a:ext cx="1525401" cy="526823"/>
            <a:chOff x="1959900" y="2330038"/>
            <a:chExt cx="1470168" cy="306553"/>
          </a:xfrm>
        </p:grpSpPr>
        <p:sp>
          <p:nvSpPr>
            <p:cNvPr id="255" name="Rectangle 254">
              <a:extLst>
                <a:ext uri="{FF2B5EF4-FFF2-40B4-BE49-F238E27FC236}">
                  <a16:creationId xmlns:a16="http://schemas.microsoft.com/office/drawing/2014/main" id="{D60F7D6A-BDB1-7A4A-A98E-B90A37B4318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6" name="TextBox 255">
              <a:extLst>
                <a:ext uri="{FF2B5EF4-FFF2-40B4-BE49-F238E27FC236}">
                  <a16:creationId xmlns:a16="http://schemas.microsoft.com/office/drawing/2014/main" id="{A33E255D-0474-B94D-BFC0-A684F7E9A080}"/>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Input and Consensus to Report</a:t>
              </a:r>
            </a:p>
          </p:txBody>
        </p:sp>
      </p:grpSp>
      <p:cxnSp>
        <p:nvCxnSpPr>
          <p:cNvPr id="258" name="Straight Arrow Connector 257">
            <a:extLst>
              <a:ext uri="{FF2B5EF4-FFF2-40B4-BE49-F238E27FC236}">
                <a16:creationId xmlns:a16="http://schemas.microsoft.com/office/drawing/2014/main" id="{0DC5503B-B690-F241-AC24-C09AC02E0608}"/>
              </a:ext>
            </a:extLst>
          </p:cNvPr>
          <p:cNvCxnSpPr>
            <a:cxnSpLocks/>
            <a:stCxn id="256" idx="1"/>
          </p:cNvCxnSpPr>
          <p:nvPr/>
        </p:nvCxnSpPr>
        <p:spPr>
          <a:xfrm flipH="1">
            <a:off x="8488872" y="1737382"/>
            <a:ext cx="383514" cy="1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29C3C1C3-9AFD-5C40-8C3E-79CF6A4E7900}"/>
              </a:ext>
            </a:extLst>
          </p:cNvPr>
          <p:cNvCxnSpPr>
            <a:stCxn id="251" idx="2"/>
            <a:endCxn id="114" idx="0"/>
          </p:cNvCxnSpPr>
          <p:nvPr/>
        </p:nvCxnSpPr>
        <p:spPr>
          <a:xfrm>
            <a:off x="7797617" y="1998925"/>
            <a:ext cx="5796" cy="21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751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POST ASSESSMENT (REMEDIATION REQUIRED)</a:t>
            </a:r>
            <a:endParaRPr/>
          </a:p>
        </p:txBody>
      </p:sp>
      <p:sp>
        <p:nvSpPr>
          <p:cNvPr id="277" name="Google Shape;277;p34"/>
          <p:cNvSpPr txBox="1">
            <a:spLocks noGrp="1"/>
          </p:cNvSpPr>
          <p:nvPr>
            <p:ph type="body" idx="1"/>
          </p:nvPr>
        </p:nvSpPr>
        <p:spPr>
          <a:xfrm>
            <a:off x="508001" y="1229296"/>
            <a:ext cx="11121291" cy="486670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700"/>
              <a:buNone/>
            </a:pPr>
            <a:r>
              <a:rPr lang="en-US" sz="1700"/>
              <a:t>THE ASSESSMENT LEAD</a:t>
            </a:r>
            <a:endParaRPr/>
          </a:p>
          <a:p>
            <a:pPr marL="285750" lvl="0" indent="-285750" algn="l" rtl="0">
              <a:lnSpc>
                <a:spcPct val="100000"/>
              </a:lnSpc>
              <a:spcBef>
                <a:spcPts val="1000"/>
              </a:spcBef>
              <a:spcAft>
                <a:spcPts val="0"/>
              </a:spcAft>
              <a:buSzPts val="1700"/>
              <a:buChar char="•"/>
            </a:pPr>
            <a:r>
              <a:rPr lang="en-US" sz="1700"/>
              <a:t>PREPARES ASSESSMENT REPORT</a:t>
            </a:r>
            <a:endParaRPr/>
          </a:p>
          <a:p>
            <a:pPr marL="285750" lvl="0" indent="-285750" algn="l" rtl="0">
              <a:lnSpc>
                <a:spcPct val="100000"/>
              </a:lnSpc>
              <a:spcBef>
                <a:spcPts val="1000"/>
              </a:spcBef>
              <a:spcAft>
                <a:spcPts val="0"/>
              </a:spcAft>
              <a:buSzPts val="1700"/>
              <a:buChar char="•"/>
            </a:pPr>
            <a:r>
              <a:rPr lang="en-US" sz="1700"/>
              <a:t>REVIEWS REPORT WITH OSC</a:t>
            </a:r>
            <a:endParaRPr/>
          </a:p>
          <a:p>
            <a:pPr marL="285750" lvl="0" indent="-285750" algn="l" rtl="0">
              <a:lnSpc>
                <a:spcPct val="100000"/>
              </a:lnSpc>
              <a:spcBef>
                <a:spcPts val="1000"/>
              </a:spcBef>
              <a:spcAft>
                <a:spcPts val="0"/>
              </a:spcAft>
              <a:buSzPts val="1700"/>
              <a:buChar char="•"/>
            </a:pPr>
            <a:r>
              <a:rPr lang="en-US" sz="1700"/>
              <a:t>OSC PROVIDES 90-DAY POAM</a:t>
            </a:r>
            <a:endParaRPr sz="1700"/>
          </a:p>
          <a:p>
            <a:pPr marL="285750" lvl="0" indent="-285750" algn="l" rtl="0">
              <a:lnSpc>
                <a:spcPct val="100000"/>
              </a:lnSpc>
              <a:spcBef>
                <a:spcPts val="1000"/>
              </a:spcBef>
              <a:spcAft>
                <a:spcPts val="0"/>
              </a:spcAft>
              <a:buSzPts val="1700"/>
              <a:buChar char="•"/>
            </a:pPr>
            <a:r>
              <a:rPr lang="en-US" sz="1700"/>
              <a:t>SUBMITS ASSESSMENT RESULTS, SUPPORTING MATERIALS, AND POAM TO C3PAO</a:t>
            </a:r>
            <a:endParaRPr/>
          </a:p>
          <a:p>
            <a:pPr marL="0" lvl="0" indent="0" algn="l" rtl="0">
              <a:lnSpc>
                <a:spcPct val="100000"/>
              </a:lnSpc>
              <a:spcBef>
                <a:spcPts val="1000"/>
              </a:spcBef>
              <a:spcAft>
                <a:spcPts val="0"/>
              </a:spcAft>
              <a:buSzPts val="1700"/>
              <a:buNone/>
            </a:pPr>
            <a:r>
              <a:rPr lang="en-US" sz="1700"/>
              <a:t>C3PAO</a:t>
            </a:r>
            <a:endParaRPr/>
          </a:p>
          <a:p>
            <a:pPr marL="230188" lvl="0" indent="-230188" algn="l" rtl="0">
              <a:lnSpc>
                <a:spcPct val="100000"/>
              </a:lnSpc>
              <a:spcBef>
                <a:spcPts val="1000"/>
              </a:spcBef>
              <a:spcAft>
                <a:spcPts val="0"/>
              </a:spcAft>
              <a:buSzPts val="1700"/>
              <a:buFont typeface="Arial"/>
              <a:buChar char="•"/>
            </a:pPr>
            <a:r>
              <a:rPr lang="en-US" sz="1700"/>
              <a:t>CONDUCTS QUALITY REVIEW OF ASSESSMENT</a:t>
            </a:r>
            <a:endParaRPr/>
          </a:p>
          <a:p>
            <a:pPr marL="230188" lvl="0" indent="-230188" algn="l" rtl="0">
              <a:lnSpc>
                <a:spcPct val="100000"/>
              </a:lnSpc>
              <a:spcBef>
                <a:spcPts val="1000"/>
              </a:spcBef>
              <a:spcAft>
                <a:spcPts val="0"/>
              </a:spcAft>
              <a:buSzPts val="1700"/>
              <a:buFont typeface="Arial"/>
              <a:buChar char="•"/>
            </a:pPr>
            <a:r>
              <a:rPr lang="en-US" sz="1700"/>
              <a:t>CONFIRMS RECOMMENDATION OF FINDINGS AND POAM</a:t>
            </a:r>
            <a:endParaRPr sz="1700">
              <a:solidFill>
                <a:srgbClr val="FF0000"/>
              </a:solidFill>
            </a:endParaRPr>
          </a:p>
          <a:p>
            <a:pPr marL="230188" lvl="0" indent="-230188" algn="l" rtl="0">
              <a:lnSpc>
                <a:spcPct val="100000"/>
              </a:lnSpc>
              <a:spcBef>
                <a:spcPts val="1000"/>
              </a:spcBef>
              <a:spcAft>
                <a:spcPts val="0"/>
              </a:spcAft>
              <a:buSzPts val="1700"/>
              <a:buFont typeface="Arial"/>
              <a:buChar char="•"/>
            </a:pPr>
            <a:r>
              <a:rPr lang="en-US" sz="1700"/>
              <a:t>SUBMITS TO CMMC AB FOR FINAL REVIEW AND ACCEPTANCE</a:t>
            </a:r>
            <a:endParaRPr/>
          </a:p>
          <a:p>
            <a:pPr marL="0" lvl="0" indent="0" algn="l" rtl="0">
              <a:lnSpc>
                <a:spcPct val="100000"/>
              </a:lnSpc>
              <a:spcBef>
                <a:spcPts val="1000"/>
              </a:spcBef>
              <a:spcAft>
                <a:spcPts val="0"/>
              </a:spcAft>
              <a:buSzPts val="1700"/>
              <a:buNone/>
            </a:pPr>
            <a:r>
              <a:rPr lang="en-US" sz="1700"/>
              <a:t>CMMC AB</a:t>
            </a:r>
            <a:endParaRPr/>
          </a:p>
          <a:p>
            <a:pPr marL="230188" lvl="0" indent="-230188" algn="l" rtl="0">
              <a:lnSpc>
                <a:spcPct val="100000"/>
              </a:lnSpc>
              <a:spcBef>
                <a:spcPts val="1000"/>
              </a:spcBef>
              <a:spcAft>
                <a:spcPts val="0"/>
              </a:spcAft>
              <a:buSzPts val="1700"/>
              <a:buFont typeface="Arial"/>
              <a:buChar char="•"/>
            </a:pPr>
            <a:r>
              <a:rPr lang="en-US" sz="1700"/>
              <a:t>CONDUCTS QUALITY REVIEW OF ASSESSMENT</a:t>
            </a:r>
            <a:endParaRPr/>
          </a:p>
          <a:p>
            <a:pPr marL="230188" lvl="0" indent="-230188" algn="l" rtl="0">
              <a:lnSpc>
                <a:spcPct val="100000"/>
              </a:lnSpc>
              <a:spcBef>
                <a:spcPts val="1000"/>
              </a:spcBef>
              <a:spcAft>
                <a:spcPts val="0"/>
              </a:spcAft>
              <a:buSzPts val="1700"/>
              <a:buFont typeface="Arial"/>
              <a:buChar char="•"/>
            </a:pPr>
            <a:r>
              <a:rPr lang="en-US" sz="1700"/>
              <a:t>ACCEPTS RECOMMENDATION AND POAM</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p:nvPr/>
        </p:nvSpPr>
        <p:spPr>
          <a:xfrm>
            <a:off x="1995847" y="470723"/>
            <a:ext cx="7772400" cy="878059"/>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3100"/>
              <a:buFont typeface="Arial"/>
              <a:buNone/>
            </a:pPr>
            <a:r>
              <a:rPr lang="en-US" sz="3100" b="0" i="0" u="none" strike="noStrike" cap="none">
                <a:solidFill>
                  <a:schemeClr val="dk1"/>
                </a:solidFill>
                <a:latin typeface="Arial"/>
                <a:ea typeface="Arial"/>
                <a:cs typeface="Arial"/>
                <a:sym typeface="Arial"/>
              </a:rPr>
              <a:t>Proposed Certification Process</a:t>
            </a:r>
            <a:endParaRPr/>
          </a:p>
        </p:txBody>
      </p:sp>
      <p:pic>
        <p:nvPicPr>
          <p:cNvPr id="57" name="Google Shape;57;p12"/>
          <p:cNvPicPr preferRelativeResize="0"/>
          <p:nvPr/>
        </p:nvPicPr>
        <p:blipFill rotWithShape="1">
          <a:blip r:embed="rId3">
            <a:alphaModFix/>
          </a:blip>
          <a:srcRect/>
          <a:stretch/>
        </p:blipFill>
        <p:spPr>
          <a:xfrm rot="-306605">
            <a:off x="3884196" y="1332717"/>
            <a:ext cx="4605303" cy="4605303"/>
          </a:xfrm>
          <a:prstGeom prst="rect">
            <a:avLst/>
          </a:prstGeom>
          <a:noFill/>
          <a:ln>
            <a:noFill/>
          </a:ln>
        </p:spPr>
      </p:pic>
      <p:sp>
        <p:nvSpPr>
          <p:cNvPr id="58" name="Google Shape;58;p12"/>
          <p:cNvSpPr/>
          <p:nvPr/>
        </p:nvSpPr>
        <p:spPr>
          <a:xfrm>
            <a:off x="7459001" y="1662969"/>
            <a:ext cx="2309246" cy="1092200"/>
          </a:xfrm>
          <a:prstGeom prst="roundRect">
            <a:avLst>
              <a:gd name="adj" fmla="val 16667"/>
            </a:avLst>
          </a:prstGeom>
          <a:solidFill>
            <a:srgbClr val="365EBB"/>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rgbClr val="C8EAFF"/>
                </a:solidFill>
                <a:latin typeface="Arial"/>
                <a:ea typeface="Arial"/>
                <a:cs typeface="Arial"/>
                <a:sym typeface="Arial"/>
              </a:rPr>
              <a:t>OSC implements CMMC practices and processes</a:t>
            </a:r>
            <a:endParaRPr/>
          </a:p>
        </p:txBody>
      </p:sp>
      <p:sp>
        <p:nvSpPr>
          <p:cNvPr id="59" name="Google Shape;59;p12"/>
          <p:cNvSpPr/>
          <p:nvPr/>
        </p:nvSpPr>
        <p:spPr>
          <a:xfrm>
            <a:off x="2177542" y="3261793"/>
            <a:ext cx="2268630" cy="985765"/>
          </a:xfrm>
          <a:prstGeom prst="roundRect">
            <a:avLst>
              <a:gd name="adj" fmla="val 16667"/>
            </a:avLst>
          </a:prstGeom>
          <a:solidFill>
            <a:srgbClr val="365EB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rgbClr val="EDF1F6"/>
                </a:solidFill>
                <a:latin typeface="Arial"/>
                <a:ea typeface="Arial"/>
                <a:cs typeface="Arial"/>
                <a:sym typeface="Arial"/>
              </a:rPr>
              <a:t>C3PAO reviews and submits </a:t>
            </a:r>
            <a:br>
              <a:rPr lang="en-US" sz="1400" b="0" i="0" u="none" strike="noStrike" cap="none" dirty="0">
                <a:solidFill>
                  <a:srgbClr val="EDF1F6"/>
                </a:solidFill>
                <a:latin typeface="Arial"/>
                <a:ea typeface="Arial"/>
                <a:cs typeface="Arial"/>
                <a:sym typeface="Arial"/>
              </a:rPr>
            </a:br>
            <a:r>
              <a:rPr lang="en-US" sz="1400" b="0" i="0" u="none" strike="noStrike" cap="none" dirty="0">
                <a:solidFill>
                  <a:srgbClr val="EDF1F6"/>
                </a:solidFill>
                <a:latin typeface="Arial"/>
                <a:ea typeface="Arial"/>
                <a:cs typeface="Arial"/>
                <a:sym typeface="Arial"/>
              </a:rPr>
              <a:t>assessment results for review by CMMC-AB</a:t>
            </a:r>
            <a:endParaRPr dirty="0"/>
          </a:p>
        </p:txBody>
      </p:sp>
      <p:sp>
        <p:nvSpPr>
          <p:cNvPr id="60" name="Google Shape;60;p12"/>
          <p:cNvSpPr/>
          <p:nvPr/>
        </p:nvSpPr>
        <p:spPr>
          <a:xfrm>
            <a:off x="2614135" y="4501107"/>
            <a:ext cx="2290822" cy="1066807"/>
          </a:xfrm>
          <a:prstGeom prst="roundRect">
            <a:avLst>
              <a:gd name="adj" fmla="val 16667"/>
            </a:avLst>
          </a:prstGeom>
          <a:solidFill>
            <a:srgbClr val="365EB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bg1"/>
                </a:solidFill>
                <a:sym typeface="Arial"/>
              </a:rPr>
              <a:t>Assessor performs assessment and recommends certification</a:t>
            </a:r>
            <a:endParaRPr dirty="0">
              <a:solidFill>
                <a:schemeClr val="bg1"/>
              </a:solidFill>
            </a:endParaRPr>
          </a:p>
        </p:txBody>
      </p:sp>
      <p:sp>
        <p:nvSpPr>
          <p:cNvPr id="61" name="Google Shape;61;p12"/>
          <p:cNvSpPr/>
          <p:nvPr/>
        </p:nvSpPr>
        <p:spPr>
          <a:xfrm>
            <a:off x="5047687" y="5319788"/>
            <a:ext cx="2278320" cy="1067489"/>
          </a:xfrm>
          <a:prstGeom prst="roundRect">
            <a:avLst>
              <a:gd name="adj" fmla="val 16667"/>
            </a:avLst>
          </a:prstGeom>
          <a:solidFill>
            <a:srgbClr val="365EBB"/>
          </a:solidFill>
          <a:ln w="762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rgbClr val="EDF1F6"/>
                </a:solidFill>
                <a:highlight>
                  <a:srgbClr val="0000FF"/>
                </a:highlight>
                <a:latin typeface="Arial"/>
                <a:ea typeface="Arial"/>
                <a:cs typeface="Arial"/>
                <a:sym typeface="Arial"/>
              </a:rPr>
              <a:t>C3PAO assigns certified Assessor</a:t>
            </a:r>
            <a:endParaRPr dirty="0">
              <a:highlight>
                <a:srgbClr val="0000FF"/>
              </a:highlight>
            </a:endParaRPr>
          </a:p>
        </p:txBody>
      </p:sp>
      <p:sp>
        <p:nvSpPr>
          <p:cNvPr id="62" name="Google Shape;62;p12"/>
          <p:cNvSpPr/>
          <p:nvPr/>
        </p:nvSpPr>
        <p:spPr>
          <a:xfrm>
            <a:off x="7927522" y="3261793"/>
            <a:ext cx="2268630" cy="894080"/>
          </a:xfrm>
          <a:prstGeom prst="roundRect">
            <a:avLst>
              <a:gd name="adj" fmla="val 16667"/>
            </a:avLst>
          </a:prstGeom>
          <a:solidFill>
            <a:srgbClr val="365EB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rgbClr val="EDF1F6"/>
                </a:solidFill>
                <a:latin typeface="Arial"/>
                <a:ea typeface="Arial"/>
                <a:cs typeface="Arial"/>
                <a:sym typeface="Arial"/>
              </a:rPr>
              <a:t>OSC</a:t>
            </a:r>
            <a:r>
              <a:rPr lang="en-US" sz="1400" b="0" i="0" u="none" strike="noStrike" cap="none">
                <a:solidFill>
                  <a:srgbClr val="C8EAFF"/>
                </a:solidFill>
                <a:latin typeface="Arial"/>
                <a:ea typeface="Arial"/>
                <a:cs typeface="Arial"/>
                <a:sym typeface="Arial"/>
              </a:rPr>
              <a:t> performs </a:t>
            </a:r>
            <a:r>
              <a:rPr lang="en-US" sz="1400" b="0" i="0" u="none" strike="noStrike" cap="none">
                <a:solidFill>
                  <a:srgbClr val="EDF1F6"/>
                </a:solidFill>
                <a:latin typeface="Arial"/>
                <a:ea typeface="Arial"/>
                <a:cs typeface="Arial"/>
                <a:sym typeface="Arial"/>
              </a:rPr>
              <a:t>self-assessment </a:t>
            </a:r>
            <a:endParaRPr/>
          </a:p>
        </p:txBody>
      </p:sp>
      <p:sp>
        <p:nvSpPr>
          <p:cNvPr id="63" name="Google Shape;63;p12"/>
          <p:cNvSpPr/>
          <p:nvPr/>
        </p:nvSpPr>
        <p:spPr>
          <a:xfrm>
            <a:off x="5074757" y="1060023"/>
            <a:ext cx="2224180" cy="1066808"/>
          </a:xfrm>
          <a:prstGeom prst="roundRect">
            <a:avLst>
              <a:gd name="adj" fmla="val 16667"/>
            </a:avLst>
          </a:prstGeom>
          <a:solidFill>
            <a:srgbClr val="365EBB"/>
          </a:solidFill>
          <a:ln w="76200" cap="flat" cmpd="sng">
            <a:solidFill>
              <a:srgbClr val="ADB2C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rgbClr val="EDF1F6"/>
                </a:solidFill>
                <a:latin typeface="Arial"/>
                <a:ea typeface="Arial"/>
                <a:cs typeface="Arial"/>
                <a:sym typeface="Arial"/>
              </a:rPr>
              <a:t>OSC determines target CMMC Certification Level </a:t>
            </a:r>
            <a:endParaRPr/>
          </a:p>
        </p:txBody>
      </p:sp>
      <p:pic>
        <p:nvPicPr>
          <p:cNvPr id="64" name="Google Shape;64;p12"/>
          <p:cNvPicPr preferRelativeResize="0"/>
          <p:nvPr/>
        </p:nvPicPr>
        <p:blipFill rotWithShape="1">
          <a:blip r:embed="rId4">
            <a:alphaModFix/>
          </a:blip>
          <a:srcRect/>
          <a:stretch/>
        </p:blipFill>
        <p:spPr>
          <a:xfrm>
            <a:off x="4896859" y="2632741"/>
            <a:ext cx="2579976" cy="2152185"/>
          </a:xfrm>
          <a:prstGeom prst="rect">
            <a:avLst/>
          </a:prstGeom>
          <a:noFill/>
          <a:ln>
            <a:noFill/>
          </a:ln>
        </p:spPr>
      </p:pic>
      <p:grpSp>
        <p:nvGrpSpPr>
          <p:cNvPr id="65" name="Google Shape;65;p12"/>
          <p:cNvGrpSpPr/>
          <p:nvPr/>
        </p:nvGrpSpPr>
        <p:grpSpPr>
          <a:xfrm>
            <a:off x="1790700" y="1836463"/>
            <a:ext cx="3088282" cy="918706"/>
            <a:chOff x="1045744" y="1747370"/>
            <a:chExt cx="2276885" cy="805330"/>
          </a:xfrm>
        </p:grpSpPr>
        <p:sp>
          <p:nvSpPr>
            <p:cNvPr id="66" name="Google Shape;66;p12"/>
            <p:cNvSpPr txBox="1"/>
            <p:nvPr/>
          </p:nvSpPr>
          <p:spPr>
            <a:xfrm>
              <a:off x="1045744" y="1747370"/>
              <a:ext cx="2276885" cy="805330"/>
            </a:xfrm>
            <a:prstGeom prst="rect">
              <a:avLst/>
            </a:prstGeom>
            <a:solidFill>
              <a:srgbClr val="C4CBE7"/>
            </a:solidFill>
            <a:ln w="57150" cap="flat" cmpd="sng">
              <a:solidFill>
                <a:srgbClr val="2E53C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r>
                <a:rPr lang="en-US" sz="1400" b="0" i="0" u="none" strike="noStrike" cap="none" dirty="0">
                  <a:solidFill>
                    <a:schemeClr val="bg1"/>
                  </a:solidFill>
                  <a:sym typeface="Arial"/>
                </a:rPr>
                <a:t>CMMC-AB </a:t>
              </a:r>
              <a:endParaRPr dirty="0">
                <a:solidFill>
                  <a:schemeClr val="bg1"/>
                </a:solidFill>
              </a:endParaRPr>
            </a:p>
            <a:p>
              <a:pPr marL="0" marR="0" lvl="0" indent="0" algn="l" rtl="0">
                <a:spcBef>
                  <a:spcPts val="0"/>
                </a:spcBef>
                <a:spcAft>
                  <a:spcPts val="0"/>
                </a:spcAft>
                <a:buNone/>
              </a:pPr>
              <a:r>
                <a:rPr lang="en-US" dirty="0">
                  <a:solidFill>
                    <a:schemeClr val="bg1"/>
                  </a:solidFill>
                </a:rPr>
                <a:t>a</a:t>
              </a:r>
              <a:r>
                <a:rPr lang="en-US" sz="1400" b="0" i="0" u="none" strike="noStrike" cap="none" dirty="0">
                  <a:solidFill>
                    <a:schemeClr val="bg1"/>
                  </a:solidFill>
                  <a:sym typeface="Arial"/>
                </a:rPr>
                <a:t>ccepts assessment and</a:t>
              </a:r>
            </a:p>
            <a:p>
              <a:pPr marL="0" marR="0" lvl="0" indent="0" algn="l" rtl="0">
                <a:spcBef>
                  <a:spcPts val="0"/>
                </a:spcBef>
                <a:spcAft>
                  <a:spcPts val="0"/>
                </a:spcAft>
                <a:buNone/>
              </a:pPr>
              <a:r>
                <a:rPr lang="en-US" sz="1400" b="0" i="0" u="none" strike="noStrike" cap="none" dirty="0">
                  <a:solidFill>
                    <a:schemeClr val="bg1"/>
                  </a:solidFill>
                  <a:sym typeface="Arial"/>
                </a:rPr>
                <a:t>Issues OSC certification</a:t>
              </a:r>
              <a:endParaRPr dirty="0">
                <a:solidFill>
                  <a:schemeClr val="bg1"/>
                </a:solidFill>
              </a:endParaRPr>
            </a:p>
          </p:txBody>
        </p:sp>
        <p:pic>
          <p:nvPicPr>
            <p:cNvPr id="67" name="Google Shape;67;p12"/>
            <p:cNvPicPr preferRelativeResize="0"/>
            <p:nvPr/>
          </p:nvPicPr>
          <p:blipFill rotWithShape="1">
            <a:blip r:embed="rId5">
              <a:alphaModFix/>
            </a:blip>
            <a:srcRect/>
            <a:stretch/>
          </p:blipFill>
          <p:spPr>
            <a:xfrm>
              <a:off x="2771495" y="1805822"/>
              <a:ext cx="487279" cy="469201"/>
            </a:xfrm>
            <a:prstGeom prst="rect">
              <a:avLst/>
            </a:prstGeom>
            <a:noFill/>
            <a:ln>
              <a:noFill/>
            </a:ln>
          </p:spPr>
        </p:pic>
      </p:grpSp>
      <p:sp>
        <p:nvSpPr>
          <p:cNvPr id="68" name="Google Shape;68;p12"/>
          <p:cNvSpPr/>
          <p:nvPr/>
        </p:nvSpPr>
        <p:spPr>
          <a:xfrm>
            <a:off x="7701956" y="4501107"/>
            <a:ext cx="2268630" cy="1066808"/>
          </a:xfrm>
          <a:prstGeom prst="roundRect">
            <a:avLst>
              <a:gd name="adj" fmla="val 16667"/>
            </a:avLst>
          </a:prstGeom>
          <a:solidFill>
            <a:srgbClr val="365EBB"/>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rgbClr val="EDF1F6"/>
                </a:solidFill>
                <a:latin typeface="Arial"/>
                <a:ea typeface="Arial"/>
                <a:cs typeface="Arial"/>
                <a:sym typeface="Arial"/>
              </a:rPr>
              <a:t>OSC, via Marketplace, selects C3PAO to provide assessment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9EAAFB9-FB86-B346-B8E2-90000238567E}"/>
              </a:ext>
            </a:extLst>
          </p:cNvPr>
          <p:cNvGrpSpPr/>
          <p:nvPr/>
        </p:nvGrpSpPr>
        <p:grpSpPr>
          <a:xfrm>
            <a:off x="1620723" y="623714"/>
            <a:ext cx="1731511" cy="6087867"/>
            <a:chOff x="877825" y="424910"/>
            <a:chExt cx="1839620" cy="4533456"/>
          </a:xfrm>
        </p:grpSpPr>
        <p:sp>
          <p:nvSpPr>
            <p:cNvPr id="32" name="Rectangle 31">
              <a:extLst>
                <a:ext uri="{FF2B5EF4-FFF2-40B4-BE49-F238E27FC236}">
                  <a16:creationId xmlns:a16="http://schemas.microsoft.com/office/drawing/2014/main" id="{397F84F4-472B-0A4B-9615-8A9293F1F7C6}"/>
                </a:ext>
              </a:extLst>
            </p:cNvPr>
            <p:cNvSpPr/>
            <p:nvPr/>
          </p:nvSpPr>
          <p:spPr>
            <a:xfrm rot="5400000">
              <a:off x="1513531" y="-210796"/>
              <a:ext cx="568208" cy="1839620"/>
            </a:xfrm>
            <a:prstGeom prst="rect">
              <a:avLst/>
            </a:prstGeom>
            <a:solidFill>
              <a:srgbClr val="1B547B"/>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F359628-0D2A-824B-801F-7DE633CE2607}"/>
                </a:ext>
              </a:extLst>
            </p:cNvPr>
            <p:cNvSpPr/>
            <p:nvPr/>
          </p:nvSpPr>
          <p:spPr>
            <a:xfrm rot="5400000">
              <a:off x="-184872" y="2056051"/>
              <a:ext cx="3965012" cy="1839618"/>
            </a:xfrm>
            <a:prstGeom prst="rect">
              <a:avLst/>
            </a:prstGeom>
            <a:gradFill>
              <a:gsLst>
                <a:gs pos="0">
                  <a:schemeClr val="bg1"/>
                </a:gs>
                <a:gs pos="100000">
                  <a:srgbClr val="1B547B">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2641AA8-B1B8-554D-82BD-6113BC020D29}"/>
              </a:ext>
            </a:extLst>
          </p:cNvPr>
          <p:cNvGrpSpPr/>
          <p:nvPr/>
        </p:nvGrpSpPr>
        <p:grpSpPr>
          <a:xfrm>
            <a:off x="3371116" y="631774"/>
            <a:ext cx="1731511" cy="6079807"/>
            <a:chOff x="877825" y="425188"/>
            <a:chExt cx="1839620" cy="4533178"/>
          </a:xfrm>
        </p:grpSpPr>
        <p:sp>
          <p:nvSpPr>
            <p:cNvPr id="29" name="Rectangle 28">
              <a:extLst>
                <a:ext uri="{FF2B5EF4-FFF2-40B4-BE49-F238E27FC236}">
                  <a16:creationId xmlns:a16="http://schemas.microsoft.com/office/drawing/2014/main" id="{8B865F6A-8E34-9749-AC4C-B2D8A69C37AE}"/>
                </a:ext>
              </a:extLst>
            </p:cNvPr>
            <p:cNvSpPr/>
            <p:nvPr/>
          </p:nvSpPr>
          <p:spPr>
            <a:xfrm rot="5400000">
              <a:off x="1523598" y="-220585"/>
              <a:ext cx="548073" cy="1839620"/>
            </a:xfrm>
            <a:prstGeom prst="rect">
              <a:avLst/>
            </a:prstGeom>
            <a:solidFill>
              <a:srgbClr val="22A6B4"/>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FFF773E-2F5B-E342-ADAF-CEAD9695F6EE}"/>
                </a:ext>
              </a:extLst>
            </p:cNvPr>
            <p:cNvSpPr/>
            <p:nvPr/>
          </p:nvSpPr>
          <p:spPr>
            <a:xfrm rot="5400000">
              <a:off x="-184872" y="2056051"/>
              <a:ext cx="3965012" cy="1839618"/>
            </a:xfrm>
            <a:prstGeom prst="rect">
              <a:avLst/>
            </a:prstGeom>
            <a:gradFill>
              <a:gsLst>
                <a:gs pos="0">
                  <a:schemeClr val="bg1"/>
                </a:gs>
                <a:gs pos="100000">
                  <a:srgbClr val="22A6B4">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041F5CF-6DCB-7A4E-B5FB-BC94FF230758}"/>
              </a:ext>
            </a:extLst>
          </p:cNvPr>
          <p:cNvGrpSpPr/>
          <p:nvPr/>
        </p:nvGrpSpPr>
        <p:grpSpPr>
          <a:xfrm>
            <a:off x="6973683" y="599399"/>
            <a:ext cx="1731512" cy="6091488"/>
            <a:chOff x="877824" y="422214"/>
            <a:chExt cx="1839621" cy="4536152"/>
          </a:xfrm>
        </p:grpSpPr>
        <p:sp>
          <p:nvSpPr>
            <p:cNvPr id="26" name="Rectangle 25">
              <a:extLst>
                <a:ext uri="{FF2B5EF4-FFF2-40B4-BE49-F238E27FC236}">
                  <a16:creationId xmlns:a16="http://schemas.microsoft.com/office/drawing/2014/main" id="{7C554A0F-172F-2E4C-818C-F107446936EF}"/>
                </a:ext>
              </a:extLst>
            </p:cNvPr>
            <p:cNvSpPr/>
            <p:nvPr/>
          </p:nvSpPr>
          <p:spPr>
            <a:xfrm rot="5400000">
              <a:off x="1513531" y="-213492"/>
              <a:ext cx="568208" cy="1839620"/>
            </a:xfrm>
            <a:prstGeom prst="rect">
              <a:avLst/>
            </a:prstGeom>
            <a:solidFill>
              <a:srgbClr val="6AA343"/>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D1F64C1-3C23-1B4E-BA42-1B3FBFD91EA6}"/>
                </a:ext>
              </a:extLst>
            </p:cNvPr>
            <p:cNvSpPr/>
            <p:nvPr/>
          </p:nvSpPr>
          <p:spPr>
            <a:xfrm rot="5400000">
              <a:off x="-184872" y="2056051"/>
              <a:ext cx="3965012" cy="1839618"/>
            </a:xfrm>
            <a:prstGeom prst="rect">
              <a:avLst/>
            </a:prstGeom>
            <a:gradFill>
              <a:gsLst>
                <a:gs pos="0">
                  <a:schemeClr val="bg1"/>
                </a:gs>
                <a:gs pos="100000">
                  <a:srgbClr val="6AA343">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8" name="Down Arrow 27">
              <a:extLst>
                <a:ext uri="{FF2B5EF4-FFF2-40B4-BE49-F238E27FC236}">
                  <a16:creationId xmlns:a16="http://schemas.microsoft.com/office/drawing/2014/main" id="{441E526D-406E-5645-B283-ADB62BB52359}"/>
                </a:ext>
              </a:extLst>
            </p:cNvPr>
            <p:cNvSpPr/>
            <p:nvPr/>
          </p:nvSpPr>
          <p:spPr>
            <a:xfrm>
              <a:off x="877824" y="424910"/>
              <a:ext cx="405526" cy="568207"/>
            </a:xfrm>
            <a:prstGeom prst="downArrow">
              <a:avLst>
                <a:gd name="adj1" fmla="val 72255"/>
                <a:gd name="adj2" fmla="val 65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DCDD2535-2EAD-3743-83C6-6412E592728D}"/>
              </a:ext>
            </a:extLst>
          </p:cNvPr>
          <p:cNvGrpSpPr/>
          <p:nvPr/>
        </p:nvGrpSpPr>
        <p:grpSpPr>
          <a:xfrm>
            <a:off x="5146537" y="607196"/>
            <a:ext cx="1731511" cy="6094957"/>
            <a:chOff x="877825" y="419631"/>
            <a:chExt cx="1839620" cy="4538735"/>
          </a:xfrm>
        </p:grpSpPr>
        <p:sp>
          <p:nvSpPr>
            <p:cNvPr id="23" name="Rectangle 22">
              <a:extLst>
                <a:ext uri="{FF2B5EF4-FFF2-40B4-BE49-F238E27FC236}">
                  <a16:creationId xmlns:a16="http://schemas.microsoft.com/office/drawing/2014/main" id="{EFE26F4C-8AFC-F443-9391-EBFD099BBA92}"/>
                </a:ext>
              </a:extLst>
            </p:cNvPr>
            <p:cNvSpPr/>
            <p:nvPr/>
          </p:nvSpPr>
          <p:spPr>
            <a:xfrm rot="5400000">
              <a:off x="1513531" y="-216075"/>
              <a:ext cx="568208" cy="1839620"/>
            </a:xfrm>
            <a:prstGeom prst="rect">
              <a:avLst/>
            </a:prstGeom>
            <a:solidFill>
              <a:schemeClr val="accent2"/>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B828D04-27FC-8D45-A1BB-0933E8F55F16}"/>
                </a:ext>
              </a:extLst>
            </p:cNvPr>
            <p:cNvSpPr/>
            <p:nvPr/>
          </p:nvSpPr>
          <p:spPr>
            <a:xfrm rot="5400000">
              <a:off x="-184872" y="2056051"/>
              <a:ext cx="3965012" cy="1839618"/>
            </a:xfrm>
            <a:prstGeom prst="rect">
              <a:avLst/>
            </a:prstGeom>
            <a:gradFill>
              <a:gsLst>
                <a:gs pos="0">
                  <a:schemeClr val="bg1"/>
                </a:gs>
                <a:gs pos="100000">
                  <a:schemeClr val="accent2">
                    <a:alpha val="10000"/>
                  </a:scheme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sp>
        <p:nvSpPr>
          <p:cNvPr id="99" name="TextBox 98">
            <a:extLst>
              <a:ext uri="{FF2B5EF4-FFF2-40B4-BE49-F238E27FC236}">
                <a16:creationId xmlns:a16="http://schemas.microsoft.com/office/drawing/2014/main" id="{743C80DD-827D-1143-832F-8E903F5B22EE}"/>
              </a:ext>
            </a:extLst>
          </p:cNvPr>
          <p:cNvSpPr txBox="1"/>
          <p:nvPr/>
        </p:nvSpPr>
        <p:spPr>
          <a:xfrm>
            <a:off x="1976595" y="731794"/>
            <a:ext cx="1329409" cy="318658"/>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CMMCAB</a:t>
            </a:r>
          </a:p>
        </p:txBody>
      </p:sp>
      <p:sp>
        <p:nvSpPr>
          <p:cNvPr id="100" name="TextBox 99">
            <a:extLst>
              <a:ext uri="{FF2B5EF4-FFF2-40B4-BE49-F238E27FC236}">
                <a16:creationId xmlns:a16="http://schemas.microsoft.com/office/drawing/2014/main" id="{5FDCBFE6-C82A-DB48-8D46-3AEEB03F5236}"/>
              </a:ext>
            </a:extLst>
          </p:cNvPr>
          <p:cNvSpPr txBox="1"/>
          <p:nvPr/>
        </p:nvSpPr>
        <p:spPr>
          <a:xfrm>
            <a:off x="3602916" y="745906"/>
            <a:ext cx="1209202" cy="307777"/>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C3PAO</a:t>
            </a:r>
          </a:p>
        </p:txBody>
      </p:sp>
      <p:sp>
        <p:nvSpPr>
          <p:cNvPr id="101" name="TextBox 100">
            <a:extLst>
              <a:ext uri="{FF2B5EF4-FFF2-40B4-BE49-F238E27FC236}">
                <a16:creationId xmlns:a16="http://schemas.microsoft.com/office/drawing/2014/main" id="{C001F506-D0E9-6245-B7C3-EA856C0022CD}"/>
              </a:ext>
            </a:extLst>
          </p:cNvPr>
          <p:cNvSpPr txBox="1"/>
          <p:nvPr/>
        </p:nvSpPr>
        <p:spPr>
          <a:xfrm>
            <a:off x="7250597" y="594568"/>
            <a:ext cx="1329409" cy="523220"/>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Assessment</a:t>
            </a:r>
          </a:p>
          <a:p>
            <a:pPr algn="ctr"/>
            <a:r>
              <a:rPr lang="en-US" dirty="0">
                <a:solidFill>
                  <a:schemeClr val="bg1"/>
                </a:solidFill>
                <a:latin typeface="Arial" panose="020B0604020202020204" pitchFamily="34" charset="0"/>
                <a:cs typeface="Arial" panose="020B0604020202020204" pitchFamily="34" charset="0"/>
              </a:rPr>
              <a:t>Lead </a:t>
            </a:r>
          </a:p>
        </p:txBody>
      </p:sp>
      <p:sp>
        <p:nvSpPr>
          <p:cNvPr id="102" name="TextBox 101">
            <a:extLst>
              <a:ext uri="{FF2B5EF4-FFF2-40B4-BE49-F238E27FC236}">
                <a16:creationId xmlns:a16="http://schemas.microsoft.com/office/drawing/2014/main" id="{BF3AA7D4-F918-804F-98F3-284139C1893E}"/>
              </a:ext>
            </a:extLst>
          </p:cNvPr>
          <p:cNvSpPr txBox="1"/>
          <p:nvPr/>
        </p:nvSpPr>
        <p:spPr>
          <a:xfrm>
            <a:off x="5458318" y="741169"/>
            <a:ext cx="1329409" cy="307777"/>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Organization</a:t>
            </a:r>
          </a:p>
        </p:txBody>
      </p:sp>
      <p:sp>
        <p:nvSpPr>
          <p:cNvPr id="103" name="Rectangle 102">
            <a:extLst>
              <a:ext uri="{FF2B5EF4-FFF2-40B4-BE49-F238E27FC236}">
                <a16:creationId xmlns:a16="http://schemas.microsoft.com/office/drawing/2014/main" id="{86CBD6E7-FBBD-9D43-9664-1C8F42D9A4D2}"/>
              </a:ext>
            </a:extLst>
          </p:cNvPr>
          <p:cNvSpPr/>
          <p:nvPr/>
        </p:nvSpPr>
        <p:spPr>
          <a:xfrm rot="5400000">
            <a:off x="9297118" y="121940"/>
            <a:ext cx="727954" cy="1731511"/>
          </a:xfrm>
          <a:prstGeom prst="rect">
            <a:avLst/>
          </a:prstGeom>
          <a:solidFill>
            <a:srgbClr val="0432FF">
              <a:alpha val="47000"/>
            </a:srgbClr>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684BEC82-AB46-3446-BDC6-EDF8108A0F81}"/>
              </a:ext>
            </a:extLst>
          </p:cNvPr>
          <p:cNvSpPr/>
          <p:nvPr/>
        </p:nvSpPr>
        <p:spPr>
          <a:xfrm rot="5400000">
            <a:off x="6996979" y="3155526"/>
            <a:ext cx="5339215" cy="1731509"/>
          </a:xfrm>
          <a:prstGeom prst="rect">
            <a:avLst/>
          </a:prstGeom>
          <a:gradFill flip="none" rotWithShape="1">
            <a:gsLst>
              <a:gs pos="16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10800000" scaled="0"/>
            <a:tileRect/>
          </a:gradFill>
          <a:ln w="12700" cap="flat" cmpd="sng" algn="ctr">
            <a:noFill/>
            <a:prstDash val="solid"/>
            <a:miter lim="800000"/>
          </a:ln>
          <a:effectLst/>
        </p:spPr>
        <p:txBody>
          <a:bodyPr rtlCol="0" anchor="ctr"/>
          <a:lstStyle/>
          <a:p>
            <a:pPr algn="ctr"/>
            <a:endParaRPr lang="en-IN" sz="1600" dirty="0">
              <a:solidFill>
                <a:prstClr val="white"/>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E71E96FA-7F72-B54F-9177-2174CCBEDB3E}"/>
              </a:ext>
            </a:extLst>
          </p:cNvPr>
          <p:cNvSpPr txBox="1"/>
          <p:nvPr/>
        </p:nvSpPr>
        <p:spPr>
          <a:xfrm>
            <a:off x="8996391" y="610996"/>
            <a:ext cx="1329409" cy="523220"/>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Assessment</a:t>
            </a:r>
          </a:p>
          <a:p>
            <a:pPr algn="ctr"/>
            <a:r>
              <a:rPr lang="en-US" dirty="0">
                <a:solidFill>
                  <a:schemeClr val="bg1"/>
                </a:solidFill>
                <a:latin typeface="Arial" panose="020B0604020202020204" pitchFamily="34" charset="0"/>
                <a:cs typeface="Arial" panose="020B0604020202020204" pitchFamily="34" charset="0"/>
              </a:rPr>
              <a:t>Team</a:t>
            </a:r>
          </a:p>
        </p:txBody>
      </p:sp>
      <p:grpSp>
        <p:nvGrpSpPr>
          <p:cNvPr id="113" name="Group 112">
            <a:extLst>
              <a:ext uri="{FF2B5EF4-FFF2-40B4-BE49-F238E27FC236}">
                <a16:creationId xmlns:a16="http://schemas.microsoft.com/office/drawing/2014/main" id="{D09131C0-CF11-F049-BDB7-AB85729B0D7D}"/>
              </a:ext>
            </a:extLst>
          </p:cNvPr>
          <p:cNvGrpSpPr/>
          <p:nvPr/>
        </p:nvGrpSpPr>
        <p:grpSpPr>
          <a:xfrm>
            <a:off x="7247772" y="2205263"/>
            <a:ext cx="1238689" cy="337349"/>
            <a:chOff x="1911138" y="2288739"/>
            <a:chExt cx="1564059" cy="425961"/>
          </a:xfrm>
        </p:grpSpPr>
        <p:sp>
          <p:nvSpPr>
            <p:cNvPr id="114" name="Rectangle 113">
              <a:extLst>
                <a:ext uri="{FF2B5EF4-FFF2-40B4-BE49-F238E27FC236}">
                  <a16:creationId xmlns:a16="http://schemas.microsoft.com/office/drawing/2014/main" id="{B5F003D3-EF48-3544-B875-1EF51EF71592}"/>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741C048B-CFA8-3847-B253-EAE605E69F6D}"/>
                </a:ext>
              </a:extLst>
            </p:cNvPr>
            <p:cNvSpPr txBox="1"/>
            <p:nvPr/>
          </p:nvSpPr>
          <p:spPr>
            <a:xfrm>
              <a:off x="1911138" y="2337118"/>
              <a:ext cx="1564059" cy="330328"/>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Submit Report</a:t>
              </a:r>
            </a:p>
          </p:txBody>
        </p:sp>
      </p:grpSp>
      <p:grpSp>
        <p:nvGrpSpPr>
          <p:cNvPr id="116" name="Group 115">
            <a:extLst>
              <a:ext uri="{FF2B5EF4-FFF2-40B4-BE49-F238E27FC236}">
                <a16:creationId xmlns:a16="http://schemas.microsoft.com/office/drawing/2014/main" id="{8E77DE2B-1E2B-2446-8B05-0C86B83CD8C8}"/>
              </a:ext>
            </a:extLst>
          </p:cNvPr>
          <p:cNvGrpSpPr/>
          <p:nvPr/>
        </p:nvGrpSpPr>
        <p:grpSpPr>
          <a:xfrm>
            <a:off x="3429471" y="1256892"/>
            <a:ext cx="1409733" cy="430887"/>
            <a:chOff x="1841371" y="2225215"/>
            <a:chExt cx="1780034" cy="544067"/>
          </a:xfrm>
        </p:grpSpPr>
        <p:sp>
          <p:nvSpPr>
            <p:cNvPr id="117" name="Rectangle 116">
              <a:extLst>
                <a:ext uri="{FF2B5EF4-FFF2-40B4-BE49-F238E27FC236}">
                  <a16:creationId xmlns:a16="http://schemas.microsoft.com/office/drawing/2014/main" id="{57350202-4873-3A4F-BC76-C58245B9F39C}"/>
                </a:ext>
              </a:extLst>
            </p:cNvPr>
            <p:cNvSpPr/>
            <p:nvPr/>
          </p:nvSpPr>
          <p:spPr>
            <a:xfrm>
              <a:off x="2008664"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DE1CEC60-2FBD-9D45-B044-0086D584856F}"/>
                </a:ext>
              </a:extLst>
            </p:cNvPr>
            <p:cNvSpPr txBox="1"/>
            <p:nvPr/>
          </p:nvSpPr>
          <p:spPr>
            <a:xfrm>
              <a:off x="1841371" y="2225215"/>
              <a:ext cx="1780034" cy="54406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Review</a:t>
              </a:r>
            </a:p>
          </p:txBody>
        </p:sp>
      </p:grpSp>
      <p:cxnSp>
        <p:nvCxnSpPr>
          <p:cNvPr id="8" name="Elbow Connector 7">
            <a:extLst>
              <a:ext uri="{FF2B5EF4-FFF2-40B4-BE49-F238E27FC236}">
                <a16:creationId xmlns:a16="http://schemas.microsoft.com/office/drawing/2014/main" id="{1EC4B58D-F42A-9F4A-BC51-A9E9A7D30485}"/>
              </a:ext>
            </a:extLst>
          </p:cNvPr>
          <p:cNvCxnSpPr>
            <a:cxnSpLocks/>
            <a:stCxn id="115" idx="1"/>
          </p:cNvCxnSpPr>
          <p:nvPr/>
        </p:nvCxnSpPr>
        <p:spPr>
          <a:xfrm rot="10800000">
            <a:off x="4660790" y="1461605"/>
            <a:ext cx="2586983" cy="9127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C139CB11-1ADC-C548-A2B4-F8544B42825B}"/>
              </a:ext>
            </a:extLst>
          </p:cNvPr>
          <p:cNvGrpSpPr/>
          <p:nvPr/>
        </p:nvGrpSpPr>
        <p:grpSpPr>
          <a:xfrm>
            <a:off x="3588407" y="1840263"/>
            <a:ext cx="1087091" cy="430887"/>
            <a:chOff x="2008664" y="2225215"/>
            <a:chExt cx="1372642" cy="544067"/>
          </a:xfrm>
        </p:grpSpPr>
        <p:sp>
          <p:nvSpPr>
            <p:cNvPr id="144" name="Rectangle 143">
              <a:extLst>
                <a:ext uri="{FF2B5EF4-FFF2-40B4-BE49-F238E27FC236}">
                  <a16:creationId xmlns:a16="http://schemas.microsoft.com/office/drawing/2014/main" id="{A7642518-F0E3-594B-8369-F80F18849DFC}"/>
                </a:ext>
              </a:extLst>
            </p:cNvPr>
            <p:cNvSpPr/>
            <p:nvPr/>
          </p:nvSpPr>
          <p:spPr>
            <a:xfrm>
              <a:off x="2008664"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AECFB554-A129-7A46-A918-CBE33F4C391B}"/>
                </a:ext>
              </a:extLst>
            </p:cNvPr>
            <p:cNvSpPr txBox="1"/>
            <p:nvPr/>
          </p:nvSpPr>
          <p:spPr>
            <a:xfrm>
              <a:off x="2117586" y="2225215"/>
              <a:ext cx="1154798" cy="54406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 *ACCESS</a:t>
              </a:r>
            </a:p>
          </p:txBody>
        </p:sp>
      </p:grpSp>
      <p:grpSp>
        <p:nvGrpSpPr>
          <p:cNvPr id="146" name="Group 145">
            <a:extLst>
              <a:ext uri="{FF2B5EF4-FFF2-40B4-BE49-F238E27FC236}">
                <a16:creationId xmlns:a16="http://schemas.microsoft.com/office/drawing/2014/main" id="{908BA5BE-D2C4-964F-9DD3-AB3D55D7177F}"/>
              </a:ext>
            </a:extLst>
          </p:cNvPr>
          <p:cNvGrpSpPr/>
          <p:nvPr/>
        </p:nvGrpSpPr>
        <p:grpSpPr>
          <a:xfrm>
            <a:off x="3588407" y="2442939"/>
            <a:ext cx="1087091" cy="466010"/>
            <a:chOff x="1979077" y="2286571"/>
            <a:chExt cx="1372642" cy="425962"/>
          </a:xfrm>
        </p:grpSpPr>
        <p:sp>
          <p:nvSpPr>
            <p:cNvPr id="147" name="Rectangle 146">
              <a:extLst>
                <a:ext uri="{FF2B5EF4-FFF2-40B4-BE49-F238E27FC236}">
                  <a16:creationId xmlns:a16="http://schemas.microsoft.com/office/drawing/2014/main" id="{912FE399-A465-AB4D-BCC9-F254CAAC01FF}"/>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48" name="TextBox 147">
              <a:extLst>
                <a:ext uri="{FF2B5EF4-FFF2-40B4-BE49-F238E27FC236}">
                  <a16:creationId xmlns:a16="http://schemas.microsoft.com/office/drawing/2014/main" id="{9B3C0EE6-D369-954A-A5BF-970DA7004886}"/>
                </a:ext>
              </a:extLst>
            </p:cNvPr>
            <p:cNvSpPr txBox="1"/>
            <p:nvPr/>
          </p:nvSpPr>
          <p:spPr>
            <a:xfrm>
              <a:off x="1979832" y="2297232"/>
              <a:ext cx="1298927" cy="39385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More Info</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Required?</a:t>
              </a:r>
            </a:p>
          </p:txBody>
        </p:sp>
      </p:grpSp>
      <p:grpSp>
        <p:nvGrpSpPr>
          <p:cNvPr id="152" name="Group 151">
            <a:extLst>
              <a:ext uri="{FF2B5EF4-FFF2-40B4-BE49-F238E27FC236}">
                <a16:creationId xmlns:a16="http://schemas.microsoft.com/office/drawing/2014/main" id="{37BC3A9F-67B0-D848-8C17-7C7F2309296F}"/>
              </a:ext>
            </a:extLst>
          </p:cNvPr>
          <p:cNvGrpSpPr/>
          <p:nvPr/>
        </p:nvGrpSpPr>
        <p:grpSpPr>
          <a:xfrm>
            <a:off x="7104416" y="2728267"/>
            <a:ext cx="1525401" cy="441272"/>
            <a:chOff x="1841784" y="2286571"/>
            <a:chExt cx="1701353" cy="425962"/>
          </a:xfrm>
        </p:grpSpPr>
        <p:sp>
          <p:nvSpPr>
            <p:cNvPr id="153" name="Rectangle 152">
              <a:extLst>
                <a:ext uri="{FF2B5EF4-FFF2-40B4-BE49-F238E27FC236}">
                  <a16:creationId xmlns:a16="http://schemas.microsoft.com/office/drawing/2014/main" id="{BAF1CA13-6E2C-D541-9512-CB8B1CC4AED4}"/>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4" name="TextBox 153">
              <a:extLst>
                <a:ext uri="{FF2B5EF4-FFF2-40B4-BE49-F238E27FC236}">
                  <a16:creationId xmlns:a16="http://schemas.microsoft.com/office/drawing/2014/main" id="{E7E468D3-82A4-434C-B0E7-078AAF1ABF24}"/>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Feedback</a:t>
              </a:r>
            </a:p>
          </p:txBody>
        </p:sp>
      </p:grpSp>
      <p:cxnSp>
        <p:nvCxnSpPr>
          <p:cNvPr id="159" name="Straight Arrow Connector 158">
            <a:extLst>
              <a:ext uri="{FF2B5EF4-FFF2-40B4-BE49-F238E27FC236}">
                <a16:creationId xmlns:a16="http://schemas.microsoft.com/office/drawing/2014/main" id="{60B5C36B-53D4-A54F-8DC8-18DA6C36A5D8}"/>
              </a:ext>
            </a:extLst>
          </p:cNvPr>
          <p:cNvCxnSpPr>
            <a:cxnSpLocks/>
            <a:stCxn id="118" idx="2"/>
            <a:endCxn id="145" idx="0"/>
          </p:cNvCxnSpPr>
          <p:nvPr/>
        </p:nvCxnSpPr>
        <p:spPr>
          <a:xfrm flipH="1">
            <a:off x="4131953" y="1687778"/>
            <a:ext cx="2385" cy="152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84CF6C33-F842-F647-9F65-6054AC745A3F}"/>
              </a:ext>
            </a:extLst>
          </p:cNvPr>
          <p:cNvCxnSpPr>
            <a:cxnSpLocks/>
            <a:stCxn id="145" idx="2"/>
            <a:endCxn id="148" idx="0"/>
          </p:cNvCxnSpPr>
          <p:nvPr/>
        </p:nvCxnSpPr>
        <p:spPr>
          <a:xfrm flipH="1">
            <a:off x="4103360" y="2271150"/>
            <a:ext cx="28592" cy="18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a:extLst>
              <a:ext uri="{FF2B5EF4-FFF2-40B4-BE49-F238E27FC236}">
                <a16:creationId xmlns:a16="http://schemas.microsoft.com/office/drawing/2014/main" id="{344A5849-113F-8B46-A87C-ADDAE6B6DDBC}"/>
              </a:ext>
            </a:extLst>
          </p:cNvPr>
          <p:cNvCxnSpPr>
            <a:cxnSpLocks/>
            <a:stCxn id="147" idx="2"/>
            <a:endCxn id="153" idx="2"/>
          </p:cNvCxnSpPr>
          <p:nvPr/>
        </p:nvCxnSpPr>
        <p:spPr>
          <a:xfrm rot="16200000" flipH="1">
            <a:off x="5857108" y="1183794"/>
            <a:ext cx="260590" cy="3710900"/>
          </a:xfrm>
          <a:prstGeom prst="bentConnector3">
            <a:avLst>
              <a:gd name="adj1" fmla="val 187724"/>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FDB46CC4-F75A-AC45-81D4-D4B3D0CAF32D}"/>
              </a:ext>
            </a:extLst>
          </p:cNvPr>
          <p:cNvGrpSpPr/>
          <p:nvPr/>
        </p:nvGrpSpPr>
        <p:grpSpPr>
          <a:xfrm>
            <a:off x="3590503" y="3217186"/>
            <a:ext cx="1087092" cy="696530"/>
            <a:chOff x="2008664" y="2288739"/>
            <a:chExt cx="1372642" cy="425961"/>
          </a:xfrm>
        </p:grpSpPr>
        <p:sp>
          <p:nvSpPr>
            <p:cNvPr id="174" name="Rectangle 173">
              <a:extLst>
                <a:ext uri="{FF2B5EF4-FFF2-40B4-BE49-F238E27FC236}">
                  <a16:creationId xmlns:a16="http://schemas.microsoft.com/office/drawing/2014/main" id="{8BC3F3F4-BBE4-F641-AC4F-FBED2B950519}"/>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75" name="TextBox 174">
              <a:extLst>
                <a:ext uri="{FF2B5EF4-FFF2-40B4-BE49-F238E27FC236}">
                  <a16:creationId xmlns:a16="http://schemas.microsoft.com/office/drawing/2014/main" id="{B097310E-7B93-AE44-B2B1-78BFA60DCD72}"/>
                </a:ext>
              </a:extLst>
            </p:cNvPr>
            <p:cNvSpPr txBox="1"/>
            <p:nvPr/>
          </p:nvSpPr>
          <p:spPr>
            <a:xfrm>
              <a:off x="2102558" y="2337118"/>
              <a:ext cx="1184855" cy="3670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Approved for Submission</a:t>
              </a:r>
            </a:p>
          </p:txBody>
        </p:sp>
      </p:grpSp>
      <p:cxnSp>
        <p:nvCxnSpPr>
          <p:cNvPr id="177" name="Straight Arrow Connector 176">
            <a:extLst>
              <a:ext uri="{FF2B5EF4-FFF2-40B4-BE49-F238E27FC236}">
                <a16:creationId xmlns:a16="http://schemas.microsoft.com/office/drawing/2014/main" id="{E361B3AF-87CA-3F47-A1A9-DC5E3258518C}"/>
              </a:ext>
            </a:extLst>
          </p:cNvPr>
          <p:cNvCxnSpPr>
            <a:cxnSpLocks/>
            <a:stCxn id="147" idx="2"/>
            <a:endCxn id="174" idx="0"/>
          </p:cNvCxnSpPr>
          <p:nvPr/>
        </p:nvCxnSpPr>
        <p:spPr>
          <a:xfrm>
            <a:off x="4131953" y="2908949"/>
            <a:ext cx="2097" cy="30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id="{C66826A1-25EE-E045-9607-88EDAD5F2B28}"/>
              </a:ext>
            </a:extLst>
          </p:cNvPr>
          <p:cNvGrpSpPr/>
          <p:nvPr/>
        </p:nvGrpSpPr>
        <p:grpSpPr>
          <a:xfrm>
            <a:off x="1794213" y="1438098"/>
            <a:ext cx="1087092" cy="337349"/>
            <a:chOff x="2008664" y="2288739"/>
            <a:chExt cx="1372642" cy="425961"/>
          </a:xfrm>
        </p:grpSpPr>
        <p:sp>
          <p:nvSpPr>
            <p:cNvPr id="184" name="Rectangle 183">
              <a:extLst>
                <a:ext uri="{FF2B5EF4-FFF2-40B4-BE49-F238E27FC236}">
                  <a16:creationId xmlns:a16="http://schemas.microsoft.com/office/drawing/2014/main" id="{41A0BAFB-CDC8-0648-8F78-995F8A752034}"/>
                </a:ext>
              </a:extLst>
            </p:cNvPr>
            <p:cNvSpPr/>
            <p:nvPr/>
          </p:nvSpPr>
          <p:spPr>
            <a:xfrm>
              <a:off x="2008664" y="2288739"/>
              <a:ext cx="1372642" cy="425961"/>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85" name="TextBox 184">
              <a:extLst>
                <a:ext uri="{FF2B5EF4-FFF2-40B4-BE49-F238E27FC236}">
                  <a16:creationId xmlns:a16="http://schemas.microsoft.com/office/drawing/2014/main" id="{DBD11CA9-D736-314C-B15C-69BF3E978A6E}"/>
                </a:ext>
              </a:extLst>
            </p:cNvPr>
            <p:cNvSpPr txBox="1"/>
            <p:nvPr/>
          </p:nvSpPr>
          <p:spPr>
            <a:xfrm>
              <a:off x="2052498" y="2363924"/>
              <a:ext cx="1184853" cy="329204"/>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a:t>
              </a:r>
            </a:p>
          </p:txBody>
        </p:sp>
      </p:grpSp>
      <p:grpSp>
        <p:nvGrpSpPr>
          <p:cNvPr id="190" name="Group 189">
            <a:extLst>
              <a:ext uri="{FF2B5EF4-FFF2-40B4-BE49-F238E27FC236}">
                <a16:creationId xmlns:a16="http://schemas.microsoft.com/office/drawing/2014/main" id="{AB6EBFF1-E405-BA4D-A443-E2F2CB447A2C}"/>
              </a:ext>
            </a:extLst>
          </p:cNvPr>
          <p:cNvGrpSpPr/>
          <p:nvPr/>
        </p:nvGrpSpPr>
        <p:grpSpPr>
          <a:xfrm>
            <a:off x="1798262" y="1980878"/>
            <a:ext cx="1087091" cy="523198"/>
            <a:chOff x="1979077" y="2286571"/>
            <a:chExt cx="1372642" cy="425962"/>
          </a:xfrm>
        </p:grpSpPr>
        <p:sp>
          <p:nvSpPr>
            <p:cNvPr id="191" name="Rectangle 190">
              <a:extLst>
                <a:ext uri="{FF2B5EF4-FFF2-40B4-BE49-F238E27FC236}">
                  <a16:creationId xmlns:a16="http://schemas.microsoft.com/office/drawing/2014/main" id="{D6B71BFA-0203-B148-8526-555E10FC3D9C}"/>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2" name="TextBox 191">
              <a:extLst>
                <a:ext uri="{FF2B5EF4-FFF2-40B4-BE49-F238E27FC236}">
                  <a16:creationId xmlns:a16="http://schemas.microsoft.com/office/drawing/2014/main" id="{0F5D5729-470B-164D-92E3-F24FCF9EBEDA}"/>
                </a:ext>
              </a:extLst>
            </p:cNvPr>
            <p:cNvSpPr txBox="1"/>
            <p:nvPr/>
          </p:nvSpPr>
          <p:spPr>
            <a:xfrm>
              <a:off x="2006439" y="2308955"/>
              <a:ext cx="1244941" cy="35080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Assign for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Review</a:t>
              </a:r>
            </a:p>
          </p:txBody>
        </p:sp>
      </p:grpSp>
      <p:grpSp>
        <p:nvGrpSpPr>
          <p:cNvPr id="194" name="Group 193">
            <a:extLst>
              <a:ext uri="{FF2B5EF4-FFF2-40B4-BE49-F238E27FC236}">
                <a16:creationId xmlns:a16="http://schemas.microsoft.com/office/drawing/2014/main" id="{390996EF-7A9B-9640-AAF3-7CE7ED2924A5}"/>
              </a:ext>
            </a:extLst>
          </p:cNvPr>
          <p:cNvGrpSpPr/>
          <p:nvPr/>
        </p:nvGrpSpPr>
        <p:grpSpPr>
          <a:xfrm>
            <a:off x="1674478" y="2678855"/>
            <a:ext cx="1370152" cy="441272"/>
            <a:chOff x="1841784" y="2286571"/>
            <a:chExt cx="1701353" cy="425962"/>
          </a:xfrm>
        </p:grpSpPr>
        <p:sp>
          <p:nvSpPr>
            <p:cNvPr id="195" name="Rectangle 194">
              <a:extLst>
                <a:ext uri="{FF2B5EF4-FFF2-40B4-BE49-F238E27FC236}">
                  <a16:creationId xmlns:a16="http://schemas.microsoft.com/office/drawing/2014/main" id="{9B2E13E3-5634-1040-8DA3-BDAEED5B176E}"/>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6" name="TextBox 195">
              <a:extLst>
                <a:ext uri="{FF2B5EF4-FFF2-40B4-BE49-F238E27FC236}">
                  <a16:creationId xmlns:a16="http://schemas.microsoft.com/office/drawing/2014/main" id="{D6B27F7E-65D9-A24E-9793-329C2E02407E}"/>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Results</a:t>
              </a:r>
            </a:p>
          </p:txBody>
        </p:sp>
      </p:grpSp>
      <p:grpSp>
        <p:nvGrpSpPr>
          <p:cNvPr id="197" name="Group 196">
            <a:extLst>
              <a:ext uri="{FF2B5EF4-FFF2-40B4-BE49-F238E27FC236}">
                <a16:creationId xmlns:a16="http://schemas.microsoft.com/office/drawing/2014/main" id="{ECB6D1FA-7797-A746-A26A-1ED518063D18}"/>
              </a:ext>
            </a:extLst>
          </p:cNvPr>
          <p:cNvGrpSpPr/>
          <p:nvPr/>
        </p:nvGrpSpPr>
        <p:grpSpPr>
          <a:xfrm>
            <a:off x="1516981" y="3908536"/>
            <a:ext cx="1613132" cy="441272"/>
            <a:chOff x="1841784" y="2286571"/>
            <a:chExt cx="1654240" cy="425962"/>
          </a:xfrm>
        </p:grpSpPr>
        <p:sp>
          <p:nvSpPr>
            <p:cNvPr id="198" name="Rectangle 197">
              <a:extLst>
                <a:ext uri="{FF2B5EF4-FFF2-40B4-BE49-F238E27FC236}">
                  <a16:creationId xmlns:a16="http://schemas.microsoft.com/office/drawing/2014/main" id="{A68013B1-C648-C843-A711-3A81FE05F3A9}"/>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9" name="TextBox 198">
              <a:extLst>
                <a:ext uri="{FF2B5EF4-FFF2-40B4-BE49-F238E27FC236}">
                  <a16:creationId xmlns:a16="http://schemas.microsoft.com/office/drawing/2014/main" id="{B04F2B09-059C-D244-AC7D-6DF3EC01DF6B}"/>
                </a:ext>
              </a:extLst>
            </p:cNvPr>
            <p:cNvSpPr txBox="1"/>
            <p:nvPr/>
          </p:nvSpPr>
          <p:spPr>
            <a:xfrm>
              <a:off x="1841784" y="2291584"/>
              <a:ext cx="1654240"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Record</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Provisional Approval</a:t>
              </a:r>
            </a:p>
          </p:txBody>
        </p:sp>
      </p:grpSp>
      <p:grpSp>
        <p:nvGrpSpPr>
          <p:cNvPr id="200" name="Group 199">
            <a:extLst>
              <a:ext uri="{FF2B5EF4-FFF2-40B4-BE49-F238E27FC236}">
                <a16:creationId xmlns:a16="http://schemas.microsoft.com/office/drawing/2014/main" id="{14A1910E-D67E-6240-9EFC-50E6373111CA}"/>
              </a:ext>
            </a:extLst>
          </p:cNvPr>
          <p:cNvGrpSpPr/>
          <p:nvPr/>
        </p:nvGrpSpPr>
        <p:grpSpPr>
          <a:xfrm>
            <a:off x="1699091" y="4562415"/>
            <a:ext cx="1370152" cy="441272"/>
            <a:chOff x="1841784" y="2286571"/>
            <a:chExt cx="1701353" cy="425962"/>
          </a:xfrm>
        </p:grpSpPr>
        <p:sp>
          <p:nvSpPr>
            <p:cNvPr id="201" name="Rectangle 200">
              <a:extLst>
                <a:ext uri="{FF2B5EF4-FFF2-40B4-BE49-F238E27FC236}">
                  <a16:creationId xmlns:a16="http://schemas.microsoft.com/office/drawing/2014/main" id="{8A8DDD46-19C4-F74C-81C5-7B102CD7B65F}"/>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02" name="TextBox 201">
              <a:extLst>
                <a:ext uri="{FF2B5EF4-FFF2-40B4-BE49-F238E27FC236}">
                  <a16:creationId xmlns:a16="http://schemas.microsoft.com/office/drawing/2014/main" id="{BBD0E1D5-CFB3-5241-8137-6880840C21D4}"/>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Notify</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Results</a:t>
              </a:r>
            </a:p>
          </p:txBody>
        </p:sp>
      </p:grpSp>
      <p:grpSp>
        <p:nvGrpSpPr>
          <p:cNvPr id="204" name="Group 203">
            <a:extLst>
              <a:ext uri="{FF2B5EF4-FFF2-40B4-BE49-F238E27FC236}">
                <a16:creationId xmlns:a16="http://schemas.microsoft.com/office/drawing/2014/main" id="{412214F8-109A-A640-A22D-C76F56ED41FE}"/>
              </a:ext>
            </a:extLst>
          </p:cNvPr>
          <p:cNvGrpSpPr/>
          <p:nvPr/>
        </p:nvGrpSpPr>
        <p:grpSpPr>
          <a:xfrm>
            <a:off x="3366112" y="4108833"/>
            <a:ext cx="1682811" cy="448452"/>
            <a:chOff x="1906874" y="2286571"/>
            <a:chExt cx="1701353" cy="432893"/>
          </a:xfrm>
        </p:grpSpPr>
        <p:sp>
          <p:nvSpPr>
            <p:cNvPr id="205" name="Rectangle 204">
              <a:extLst>
                <a:ext uri="{FF2B5EF4-FFF2-40B4-BE49-F238E27FC236}">
                  <a16:creationId xmlns:a16="http://schemas.microsoft.com/office/drawing/2014/main" id="{36DF7320-44BE-E644-8ADB-0C2106B8856C}"/>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06" name="TextBox 205">
              <a:extLst>
                <a:ext uri="{FF2B5EF4-FFF2-40B4-BE49-F238E27FC236}">
                  <a16:creationId xmlns:a16="http://schemas.microsoft.com/office/drawing/2014/main" id="{EED90929-BCCF-9E42-90A3-8B76C16680E7}"/>
                </a:ext>
              </a:extLst>
            </p:cNvPr>
            <p:cNvSpPr txBox="1"/>
            <p:nvPr/>
          </p:nvSpPr>
          <p:spPr>
            <a:xfrm>
              <a:off x="1906874" y="2303527"/>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*Accreditation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Received</a:t>
              </a:r>
            </a:p>
          </p:txBody>
        </p:sp>
      </p:grpSp>
      <p:cxnSp>
        <p:nvCxnSpPr>
          <p:cNvPr id="208" name="Straight Arrow Connector 207">
            <a:extLst>
              <a:ext uri="{FF2B5EF4-FFF2-40B4-BE49-F238E27FC236}">
                <a16:creationId xmlns:a16="http://schemas.microsoft.com/office/drawing/2014/main" id="{1B016AB0-68B8-8C4F-91B4-47C5284883BD}"/>
              </a:ext>
            </a:extLst>
          </p:cNvPr>
          <p:cNvCxnSpPr>
            <a:cxnSpLocks/>
            <a:stCxn id="184" idx="2"/>
          </p:cNvCxnSpPr>
          <p:nvPr/>
        </p:nvCxnSpPr>
        <p:spPr>
          <a:xfrm flipH="1">
            <a:off x="2281941" y="1775447"/>
            <a:ext cx="55818" cy="17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A7529C76-9738-2149-A7B7-B1568C6D6B76}"/>
              </a:ext>
            </a:extLst>
          </p:cNvPr>
          <p:cNvCxnSpPr>
            <a:cxnSpLocks/>
            <a:stCxn id="191" idx="2"/>
            <a:endCxn id="195" idx="0"/>
          </p:cNvCxnSpPr>
          <p:nvPr/>
        </p:nvCxnSpPr>
        <p:spPr>
          <a:xfrm flipH="1">
            <a:off x="2337761" y="2504077"/>
            <a:ext cx="4047" cy="174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F0DC920B-265E-BE48-9437-BD41079EF0D2}"/>
              </a:ext>
            </a:extLst>
          </p:cNvPr>
          <p:cNvCxnSpPr>
            <a:cxnSpLocks/>
            <a:stCxn id="94" idx="2"/>
            <a:endCxn id="199" idx="0"/>
          </p:cNvCxnSpPr>
          <p:nvPr/>
        </p:nvCxnSpPr>
        <p:spPr>
          <a:xfrm flipH="1">
            <a:off x="2323547" y="3744142"/>
            <a:ext cx="6930" cy="169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BF0BC070-EB42-EF4C-93FE-82FF89231ED7}"/>
              </a:ext>
            </a:extLst>
          </p:cNvPr>
          <p:cNvCxnSpPr>
            <a:cxnSpLocks/>
          </p:cNvCxnSpPr>
          <p:nvPr/>
        </p:nvCxnSpPr>
        <p:spPr>
          <a:xfrm flipH="1">
            <a:off x="2347804" y="4389457"/>
            <a:ext cx="3251" cy="17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4" name="Group 223">
            <a:extLst>
              <a:ext uri="{FF2B5EF4-FFF2-40B4-BE49-F238E27FC236}">
                <a16:creationId xmlns:a16="http://schemas.microsoft.com/office/drawing/2014/main" id="{C6C3ED2C-2E05-3949-A0AB-6A6FD8383E2D}"/>
              </a:ext>
            </a:extLst>
          </p:cNvPr>
          <p:cNvGrpSpPr/>
          <p:nvPr/>
        </p:nvGrpSpPr>
        <p:grpSpPr>
          <a:xfrm>
            <a:off x="3430951" y="4741696"/>
            <a:ext cx="1370152" cy="441272"/>
            <a:chOff x="1841784" y="2286571"/>
            <a:chExt cx="1701353" cy="425962"/>
          </a:xfrm>
        </p:grpSpPr>
        <p:sp>
          <p:nvSpPr>
            <p:cNvPr id="225" name="Rectangle 224">
              <a:extLst>
                <a:ext uri="{FF2B5EF4-FFF2-40B4-BE49-F238E27FC236}">
                  <a16:creationId xmlns:a16="http://schemas.microsoft.com/office/drawing/2014/main" id="{BF4C52D8-091D-074C-8631-AE5280EA40A8}"/>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26" name="TextBox 225">
              <a:extLst>
                <a:ext uri="{FF2B5EF4-FFF2-40B4-BE49-F238E27FC236}">
                  <a16:creationId xmlns:a16="http://schemas.microsoft.com/office/drawing/2014/main" id="{1BDF1288-3341-5340-A1B6-49D33FF6B315}"/>
                </a:ext>
              </a:extLst>
            </p:cNvPr>
            <p:cNvSpPr txBox="1"/>
            <p:nvPr/>
          </p:nvSpPr>
          <p:spPr>
            <a:xfrm>
              <a:off x="1841784" y="2291585"/>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Notification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Sent</a:t>
              </a:r>
            </a:p>
          </p:txBody>
        </p:sp>
      </p:grpSp>
      <p:grpSp>
        <p:nvGrpSpPr>
          <p:cNvPr id="227" name="Group 226">
            <a:extLst>
              <a:ext uri="{FF2B5EF4-FFF2-40B4-BE49-F238E27FC236}">
                <a16:creationId xmlns:a16="http://schemas.microsoft.com/office/drawing/2014/main" id="{33644652-13B8-8C43-AC8D-6F6E4DE4EBFC}"/>
              </a:ext>
            </a:extLst>
          </p:cNvPr>
          <p:cNvGrpSpPr/>
          <p:nvPr/>
        </p:nvGrpSpPr>
        <p:grpSpPr>
          <a:xfrm>
            <a:off x="5314189" y="4755766"/>
            <a:ext cx="1370152" cy="625170"/>
            <a:chOff x="1841784" y="2286571"/>
            <a:chExt cx="1701353" cy="425962"/>
          </a:xfrm>
        </p:grpSpPr>
        <p:sp>
          <p:nvSpPr>
            <p:cNvPr id="228" name="Rectangle 227">
              <a:extLst>
                <a:ext uri="{FF2B5EF4-FFF2-40B4-BE49-F238E27FC236}">
                  <a16:creationId xmlns:a16="http://schemas.microsoft.com/office/drawing/2014/main" id="{424C3416-624A-1844-95A3-D2176FD49C36}"/>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29" name="TextBox 228">
              <a:extLst>
                <a:ext uri="{FF2B5EF4-FFF2-40B4-BE49-F238E27FC236}">
                  <a16:creationId xmlns:a16="http://schemas.microsoft.com/office/drawing/2014/main" id="{8E3A3FBC-1787-524D-8269-95947707825F}"/>
                </a:ext>
              </a:extLst>
            </p:cNvPr>
            <p:cNvSpPr txBox="1"/>
            <p:nvPr/>
          </p:nvSpPr>
          <p:spPr>
            <a:xfrm>
              <a:off x="1841784" y="2291584"/>
              <a:ext cx="1701353" cy="408924"/>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*Provisional Accreditation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Received</a:t>
              </a:r>
            </a:p>
          </p:txBody>
        </p:sp>
      </p:grpSp>
      <p:grpSp>
        <p:nvGrpSpPr>
          <p:cNvPr id="230" name="Group 229">
            <a:extLst>
              <a:ext uri="{FF2B5EF4-FFF2-40B4-BE49-F238E27FC236}">
                <a16:creationId xmlns:a16="http://schemas.microsoft.com/office/drawing/2014/main" id="{F1E69DCD-2330-3849-B548-0E523A2E5E2D}"/>
              </a:ext>
            </a:extLst>
          </p:cNvPr>
          <p:cNvGrpSpPr/>
          <p:nvPr/>
        </p:nvGrpSpPr>
        <p:grpSpPr>
          <a:xfrm>
            <a:off x="3372377" y="6073511"/>
            <a:ext cx="1370152" cy="441272"/>
            <a:chOff x="1841784" y="2286570"/>
            <a:chExt cx="1701353" cy="425962"/>
          </a:xfrm>
        </p:grpSpPr>
        <p:sp>
          <p:nvSpPr>
            <p:cNvPr id="231" name="Rectangle 230">
              <a:extLst>
                <a:ext uri="{FF2B5EF4-FFF2-40B4-BE49-F238E27FC236}">
                  <a16:creationId xmlns:a16="http://schemas.microsoft.com/office/drawing/2014/main" id="{49A4FAA9-AE89-B843-9EF5-391878A33563}"/>
                </a:ext>
              </a:extLst>
            </p:cNvPr>
            <p:cNvSpPr/>
            <p:nvPr/>
          </p:nvSpPr>
          <p:spPr>
            <a:xfrm>
              <a:off x="1979077" y="2286570"/>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32" name="TextBox 231">
              <a:extLst>
                <a:ext uri="{FF2B5EF4-FFF2-40B4-BE49-F238E27FC236}">
                  <a16:creationId xmlns:a16="http://schemas.microsoft.com/office/drawing/2014/main" id="{8B00E346-7414-D84E-87B9-D1D0870BA157}"/>
                </a:ext>
              </a:extLst>
            </p:cNvPr>
            <p:cNvSpPr txBox="1"/>
            <p:nvPr/>
          </p:nvSpPr>
          <p:spPr>
            <a:xfrm>
              <a:off x="1841784" y="2291585"/>
              <a:ext cx="1701353" cy="252533"/>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 Close Out</a:t>
              </a:r>
            </a:p>
          </p:txBody>
        </p:sp>
      </p:grpSp>
      <p:cxnSp>
        <p:nvCxnSpPr>
          <p:cNvPr id="234" name="Straight Arrow Connector 233">
            <a:extLst>
              <a:ext uri="{FF2B5EF4-FFF2-40B4-BE49-F238E27FC236}">
                <a16:creationId xmlns:a16="http://schemas.microsoft.com/office/drawing/2014/main" id="{8AF195A0-58A1-3141-B053-34ECFB242ADC}"/>
              </a:ext>
            </a:extLst>
          </p:cNvPr>
          <p:cNvCxnSpPr>
            <a:stCxn id="205" idx="2"/>
            <a:endCxn id="226" idx="0"/>
          </p:cNvCxnSpPr>
          <p:nvPr/>
        </p:nvCxnSpPr>
        <p:spPr>
          <a:xfrm flipH="1">
            <a:off x="4116028" y="4550106"/>
            <a:ext cx="341" cy="19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061C913B-9006-C04F-9379-158DB80A20EE}"/>
              </a:ext>
            </a:extLst>
          </p:cNvPr>
          <p:cNvCxnSpPr>
            <a:cxnSpLocks/>
          </p:cNvCxnSpPr>
          <p:nvPr/>
        </p:nvCxnSpPr>
        <p:spPr>
          <a:xfrm flipV="1">
            <a:off x="4646949" y="4962168"/>
            <a:ext cx="752733" cy="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Title 242">
            <a:extLst>
              <a:ext uri="{FF2B5EF4-FFF2-40B4-BE49-F238E27FC236}">
                <a16:creationId xmlns:a16="http://schemas.microsoft.com/office/drawing/2014/main" id="{6F7BF1AE-4591-FE49-BDF3-F43BF75C2B67}"/>
              </a:ext>
            </a:extLst>
          </p:cNvPr>
          <p:cNvSpPr>
            <a:spLocks noGrp="1"/>
          </p:cNvSpPr>
          <p:nvPr>
            <p:ph type="title"/>
          </p:nvPr>
        </p:nvSpPr>
        <p:spPr>
          <a:xfrm>
            <a:off x="1722621" y="64333"/>
            <a:ext cx="8804231" cy="656734"/>
          </a:xfrm>
        </p:spPr>
        <p:txBody>
          <a:bodyPr>
            <a:noAutofit/>
          </a:bodyPr>
          <a:lstStyle/>
          <a:p>
            <a:r>
              <a:rPr lang="en-US" sz="3200"/>
              <a:t>Phase III </a:t>
            </a:r>
            <a:r>
              <a:rPr lang="en-US" sz="3200" dirty="0"/>
              <a:t>– Remediation Required</a:t>
            </a:r>
          </a:p>
        </p:txBody>
      </p:sp>
      <p:cxnSp>
        <p:nvCxnSpPr>
          <p:cNvPr id="245" name="Elbow Connector 244">
            <a:extLst>
              <a:ext uri="{FF2B5EF4-FFF2-40B4-BE49-F238E27FC236}">
                <a16:creationId xmlns:a16="http://schemas.microsoft.com/office/drawing/2014/main" id="{F21B9623-8309-F740-8301-3A13EE7BEA5F}"/>
              </a:ext>
            </a:extLst>
          </p:cNvPr>
          <p:cNvCxnSpPr>
            <a:cxnSpLocks/>
            <a:stCxn id="174" idx="1"/>
            <a:endCxn id="184" idx="3"/>
          </p:cNvCxnSpPr>
          <p:nvPr/>
        </p:nvCxnSpPr>
        <p:spPr>
          <a:xfrm rot="10800000">
            <a:off x="2881305" y="1606772"/>
            <a:ext cx="709198" cy="19586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0" name="Group 249">
            <a:extLst>
              <a:ext uri="{FF2B5EF4-FFF2-40B4-BE49-F238E27FC236}">
                <a16:creationId xmlns:a16="http://schemas.microsoft.com/office/drawing/2014/main" id="{00BD1A43-B7BE-7D43-B64F-5AB2702C407A}"/>
              </a:ext>
            </a:extLst>
          </p:cNvPr>
          <p:cNvGrpSpPr/>
          <p:nvPr/>
        </p:nvGrpSpPr>
        <p:grpSpPr>
          <a:xfrm>
            <a:off x="7104416" y="1467371"/>
            <a:ext cx="1525401" cy="526823"/>
            <a:chOff x="1959900" y="2330038"/>
            <a:chExt cx="1470168" cy="306553"/>
          </a:xfrm>
        </p:grpSpPr>
        <p:sp>
          <p:nvSpPr>
            <p:cNvPr id="251" name="Rectangle 250">
              <a:extLst>
                <a:ext uri="{FF2B5EF4-FFF2-40B4-BE49-F238E27FC236}">
                  <a16:creationId xmlns:a16="http://schemas.microsoft.com/office/drawing/2014/main" id="{717333F3-7AFB-E341-B252-6D037CB2B66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2" name="TextBox 251">
              <a:extLst>
                <a:ext uri="{FF2B5EF4-FFF2-40B4-BE49-F238E27FC236}">
                  <a16:creationId xmlns:a16="http://schemas.microsoft.com/office/drawing/2014/main" id="{BD46B925-BD02-1745-936B-5258B5CB9788}"/>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Prepare 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Report</a:t>
              </a:r>
            </a:p>
          </p:txBody>
        </p:sp>
      </p:grpSp>
      <p:grpSp>
        <p:nvGrpSpPr>
          <p:cNvPr id="254" name="Group 253">
            <a:extLst>
              <a:ext uri="{FF2B5EF4-FFF2-40B4-BE49-F238E27FC236}">
                <a16:creationId xmlns:a16="http://schemas.microsoft.com/office/drawing/2014/main" id="{268F4F1A-FC8D-3945-8BA7-CE92DE208778}"/>
              </a:ext>
            </a:extLst>
          </p:cNvPr>
          <p:cNvGrpSpPr/>
          <p:nvPr/>
        </p:nvGrpSpPr>
        <p:grpSpPr>
          <a:xfrm>
            <a:off x="8872387" y="1478759"/>
            <a:ext cx="1525401" cy="526823"/>
            <a:chOff x="1959900" y="2330038"/>
            <a:chExt cx="1470168" cy="306553"/>
          </a:xfrm>
        </p:grpSpPr>
        <p:sp>
          <p:nvSpPr>
            <p:cNvPr id="255" name="Rectangle 254">
              <a:extLst>
                <a:ext uri="{FF2B5EF4-FFF2-40B4-BE49-F238E27FC236}">
                  <a16:creationId xmlns:a16="http://schemas.microsoft.com/office/drawing/2014/main" id="{D60F7D6A-BDB1-7A4A-A98E-B90A37B4318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6" name="TextBox 255">
              <a:extLst>
                <a:ext uri="{FF2B5EF4-FFF2-40B4-BE49-F238E27FC236}">
                  <a16:creationId xmlns:a16="http://schemas.microsoft.com/office/drawing/2014/main" id="{A33E255D-0474-B94D-BFC0-A684F7E9A080}"/>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Input and Consensus to Report</a:t>
              </a:r>
            </a:p>
          </p:txBody>
        </p:sp>
      </p:grpSp>
      <p:cxnSp>
        <p:nvCxnSpPr>
          <p:cNvPr id="258" name="Straight Arrow Connector 257">
            <a:extLst>
              <a:ext uri="{FF2B5EF4-FFF2-40B4-BE49-F238E27FC236}">
                <a16:creationId xmlns:a16="http://schemas.microsoft.com/office/drawing/2014/main" id="{0DC5503B-B690-F241-AC24-C09AC02E0608}"/>
              </a:ext>
            </a:extLst>
          </p:cNvPr>
          <p:cNvCxnSpPr>
            <a:cxnSpLocks/>
            <a:stCxn id="256" idx="1"/>
            <a:endCxn id="252" idx="3"/>
          </p:cNvCxnSpPr>
          <p:nvPr/>
        </p:nvCxnSpPr>
        <p:spPr>
          <a:xfrm flipH="1" flipV="1">
            <a:off x="8629817" y="1730781"/>
            <a:ext cx="242570" cy="11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29C3C1C3-9AFD-5C40-8C3E-79CF6A4E7900}"/>
              </a:ext>
            </a:extLst>
          </p:cNvPr>
          <p:cNvCxnSpPr>
            <a:stCxn id="251" idx="2"/>
            <a:endCxn id="114" idx="0"/>
          </p:cNvCxnSpPr>
          <p:nvPr/>
        </p:nvCxnSpPr>
        <p:spPr>
          <a:xfrm>
            <a:off x="7867118" y="1994194"/>
            <a:ext cx="1438" cy="211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6A5CA124-F02F-F445-8D53-8FE54F048F46}"/>
              </a:ext>
            </a:extLst>
          </p:cNvPr>
          <p:cNvGrpSpPr/>
          <p:nvPr/>
        </p:nvGrpSpPr>
        <p:grpSpPr>
          <a:xfrm>
            <a:off x="1667195" y="3302870"/>
            <a:ext cx="1370152" cy="441272"/>
            <a:chOff x="1841784" y="2286571"/>
            <a:chExt cx="1701353" cy="425962"/>
          </a:xfrm>
        </p:grpSpPr>
        <p:sp>
          <p:nvSpPr>
            <p:cNvPr id="94" name="Rectangle 93">
              <a:extLst>
                <a:ext uri="{FF2B5EF4-FFF2-40B4-BE49-F238E27FC236}">
                  <a16:creationId xmlns:a16="http://schemas.microsoft.com/office/drawing/2014/main" id="{29963485-AE8B-2940-80A6-5E82F3889F3A}"/>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D782B8E4-7967-6D46-9281-A86FFDC46981}"/>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Record</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*POAM</a:t>
              </a:r>
            </a:p>
          </p:txBody>
        </p:sp>
      </p:grpSp>
      <p:cxnSp>
        <p:nvCxnSpPr>
          <p:cNvPr id="10" name="Straight Arrow Connector 9">
            <a:extLst>
              <a:ext uri="{FF2B5EF4-FFF2-40B4-BE49-F238E27FC236}">
                <a16:creationId xmlns:a16="http://schemas.microsoft.com/office/drawing/2014/main" id="{9B249C7D-7ED1-FE4D-A154-AFB6E795F4EB}"/>
              </a:ext>
            </a:extLst>
          </p:cNvPr>
          <p:cNvCxnSpPr>
            <a:stCxn id="195" idx="2"/>
            <a:endCxn id="95" idx="0"/>
          </p:cNvCxnSpPr>
          <p:nvPr/>
        </p:nvCxnSpPr>
        <p:spPr>
          <a:xfrm>
            <a:off x="2337761" y="3120127"/>
            <a:ext cx="14511" cy="18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A4F6D5B2-A745-5949-9146-10CFA348B4DB}"/>
              </a:ext>
            </a:extLst>
          </p:cNvPr>
          <p:cNvCxnSpPr>
            <a:cxnSpLocks/>
            <a:endCxn id="206" idx="1"/>
          </p:cNvCxnSpPr>
          <p:nvPr/>
        </p:nvCxnSpPr>
        <p:spPr>
          <a:xfrm flipV="1">
            <a:off x="2898077" y="4341842"/>
            <a:ext cx="468034" cy="4533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FFD41DC6-55E0-A640-A28A-A0946FBB95B7}"/>
              </a:ext>
            </a:extLst>
          </p:cNvPr>
          <p:cNvSpPr/>
          <p:nvPr/>
        </p:nvSpPr>
        <p:spPr>
          <a:xfrm>
            <a:off x="7150680" y="4791396"/>
            <a:ext cx="1105431" cy="44127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A854D3D7-CCC8-064A-9B54-0D8300BEA7C3}"/>
              </a:ext>
            </a:extLst>
          </p:cNvPr>
          <p:cNvSpPr txBox="1"/>
          <p:nvPr/>
        </p:nvSpPr>
        <p:spPr>
          <a:xfrm>
            <a:off x="7054778" y="4791055"/>
            <a:ext cx="1370152" cy="43088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Monitor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POAM</a:t>
            </a:r>
          </a:p>
        </p:txBody>
      </p:sp>
      <p:grpSp>
        <p:nvGrpSpPr>
          <p:cNvPr id="110" name="Group 109">
            <a:extLst>
              <a:ext uri="{FF2B5EF4-FFF2-40B4-BE49-F238E27FC236}">
                <a16:creationId xmlns:a16="http://schemas.microsoft.com/office/drawing/2014/main" id="{39987D24-591D-294F-A1A7-0CE144FFFC07}"/>
              </a:ext>
            </a:extLst>
          </p:cNvPr>
          <p:cNvGrpSpPr/>
          <p:nvPr/>
        </p:nvGrpSpPr>
        <p:grpSpPr>
          <a:xfrm>
            <a:off x="7054778" y="5707834"/>
            <a:ext cx="1370152" cy="441272"/>
            <a:chOff x="1841784" y="2286571"/>
            <a:chExt cx="1701353" cy="425962"/>
          </a:xfrm>
        </p:grpSpPr>
        <p:sp>
          <p:nvSpPr>
            <p:cNvPr id="111" name="Rectangle 110">
              <a:extLst>
                <a:ext uri="{FF2B5EF4-FFF2-40B4-BE49-F238E27FC236}">
                  <a16:creationId xmlns:a16="http://schemas.microsoft.com/office/drawing/2014/main" id="{4E2A1267-F254-8948-829F-C79CFC01AD44}"/>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895F90F2-6944-1749-A911-B8A843527450}"/>
                </a:ext>
              </a:extLst>
            </p:cNvPr>
            <p:cNvSpPr txBox="1"/>
            <p:nvPr/>
          </p:nvSpPr>
          <p:spPr>
            <a:xfrm>
              <a:off x="1841784" y="2291585"/>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Notify</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POAM Closure</a:t>
              </a:r>
            </a:p>
          </p:txBody>
        </p:sp>
      </p:grpSp>
      <p:cxnSp>
        <p:nvCxnSpPr>
          <p:cNvPr id="17" name="Straight Arrow Connector 16">
            <a:extLst>
              <a:ext uri="{FF2B5EF4-FFF2-40B4-BE49-F238E27FC236}">
                <a16:creationId xmlns:a16="http://schemas.microsoft.com/office/drawing/2014/main" id="{9983F50B-5F02-7E45-83FA-D3B1810ECF6A}"/>
              </a:ext>
            </a:extLst>
          </p:cNvPr>
          <p:cNvCxnSpPr>
            <a:stCxn id="107" idx="2"/>
            <a:endCxn id="111" idx="0"/>
          </p:cNvCxnSpPr>
          <p:nvPr/>
        </p:nvCxnSpPr>
        <p:spPr>
          <a:xfrm>
            <a:off x="7703396" y="5232668"/>
            <a:ext cx="14664" cy="47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03873899-BAE8-0C4F-8068-2C5A3D99B170}"/>
              </a:ext>
            </a:extLst>
          </p:cNvPr>
          <p:cNvCxnSpPr>
            <a:endCxn id="107" idx="0"/>
          </p:cNvCxnSpPr>
          <p:nvPr/>
        </p:nvCxnSpPr>
        <p:spPr>
          <a:xfrm flipV="1">
            <a:off x="4646949" y="4791396"/>
            <a:ext cx="3056447" cy="170772"/>
          </a:xfrm>
          <a:prstGeom prst="bentConnector4">
            <a:avLst>
              <a:gd name="adj1" fmla="val 13534"/>
              <a:gd name="adj2" fmla="val 2338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43F7A31C-E84B-3A46-A87B-EFC88C070822}"/>
              </a:ext>
            </a:extLst>
          </p:cNvPr>
          <p:cNvCxnSpPr>
            <a:cxnSpLocks/>
            <a:stCxn id="147" idx="3"/>
          </p:cNvCxnSpPr>
          <p:nvPr/>
        </p:nvCxnSpPr>
        <p:spPr>
          <a:xfrm>
            <a:off x="4675498" y="2675944"/>
            <a:ext cx="2552012" cy="27633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8E879095-3C0C-7642-8D30-D9864FD7902E}"/>
              </a:ext>
            </a:extLst>
          </p:cNvPr>
          <p:cNvCxnSpPr>
            <a:stCxn id="108" idx="2"/>
            <a:endCxn id="229" idx="2"/>
          </p:cNvCxnSpPr>
          <p:nvPr/>
        </p:nvCxnSpPr>
        <p:spPr>
          <a:xfrm rot="5400000">
            <a:off x="6798888" y="4422320"/>
            <a:ext cx="141345" cy="1740589"/>
          </a:xfrm>
          <a:prstGeom prst="bentConnector3">
            <a:avLst>
              <a:gd name="adj1" fmla="val 261732"/>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67224FD5-A0E4-A54C-8DA2-507B08BCD097}"/>
              </a:ext>
            </a:extLst>
          </p:cNvPr>
          <p:cNvGrpSpPr/>
          <p:nvPr/>
        </p:nvGrpSpPr>
        <p:grpSpPr>
          <a:xfrm>
            <a:off x="1751749" y="5262893"/>
            <a:ext cx="1370152" cy="776799"/>
            <a:chOff x="1841784" y="2286571"/>
            <a:chExt cx="1701353" cy="529275"/>
          </a:xfrm>
        </p:grpSpPr>
        <p:sp>
          <p:nvSpPr>
            <p:cNvPr id="136" name="Rectangle 135">
              <a:extLst>
                <a:ext uri="{FF2B5EF4-FFF2-40B4-BE49-F238E27FC236}">
                  <a16:creationId xmlns:a16="http://schemas.microsoft.com/office/drawing/2014/main" id="{53795DD0-5B0C-5149-8B93-303FC5B458DD}"/>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37" name="TextBox 136">
              <a:extLst>
                <a:ext uri="{FF2B5EF4-FFF2-40B4-BE49-F238E27FC236}">
                  <a16:creationId xmlns:a16="http://schemas.microsoft.com/office/drawing/2014/main" id="{C9F7816C-9669-844B-BAC8-D18DB5941447}"/>
                </a:ext>
              </a:extLst>
            </p:cNvPr>
            <p:cNvSpPr txBox="1"/>
            <p:nvPr/>
          </p:nvSpPr>
          <p:spPr>
            <a:xfrm>
              <a:off x="1841784" y="2291584"/>
              <a:ext cx="1701353" cy="524262"/>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Record</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Final</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 Accreditation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138" name="Group 137">
            <a:extLst>
              <a:ext uri="{FF2B5EF4-FFF2-40B4-BE49-F238E27FC236}">
                <a16:creationId xmlns:a16="http://schemas.microsoft.com/office/drawing/2014/main" id="{0662F9AD-1F91-CC42-B1CC-9C0D88E80A48}"/>
              </a:ext>
            </a:extLst>
          </p:cNvPr>
          <p:cNvGrpSpPr/>
          <p:nvPr/>
        </p:nvGrpSpPr>
        <p:grpSpPr>
          <a:xfrm>
            <a:off x="3409156" y="5434334"/>
            <a:ext cx="1370152" cy="441272"/>
            <a:chOff x="1841784" y="2286571"/>
            <a:chExt cx="1701353" cy="425962"/>
          </a:xfrm>
        </p:grpSpPr>
        <p:sp>
          <p:nvSpPr>
            <p:cNvPr id="139" name="Rectangle 138">
              <a:extLst>
                <a:ext uri="{FF2B5EF4-FFF2-40B4-BE49-F238E27FC236}">
                  <a16:creationId xmlns:a16="http://schemas.microsoft.com/office/drawing/2014/main" id="{C9261598-85F6-3D4E-857B-FEE668770B85}"/>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40" name="TextBox 139">
              <a:extLst>
                <a:ext uri="{FF2B5EF4-FFF2-40B4-BE49-F238E27FC236}">
                  <a16:creationId xmlns:a16="http://schemas.microsoft.com/office/drawing/2014/main" id="{AF9CEADB-031C-1D4A-BC26-A4C68604C651}"/>
                </a:ext>
              </a:extLst>
            </p:cNvPr>
            <p:cNvSpPr txBox="1"/>
            <p:nvPr/>
          </p:nvSpPr>
          <p:spPr>
            <a:xfrm>
              <a:off x="1841784" y="2291585"/>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Approved</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Resubmit</a:t>
              </a:r>
            </a:p>
          </p:txBody>
        </p:sp>
      </p:grpSp>
      <p:cxnSp>
        <p:nvCxnSpPr>
          <p:cNvPr id="55" name="Elbow Connector 54">
            <a:extLst>
              <a:ext uri="{FF2B5EF4-FFF2-40B4-BE49-F238E27FC236}">
                <a16:creationId xmlns:a16="http://schemas.microsoft.com/office/drawing/2014/main" id="{9034D5B4-295A-C049-A338-9615DFFD8060}"/>
              </a:ext>
            </a:extLst>
          </p:cNvPr>
          <p:cNvCxnSpPr>
            <a:cxnSpLocks/>
            <a:stCxn id="229" idx="0"/>
            <a:endCxn id="108" idx="0"/>
          </p:cNvCxnSpPr>
          <p:nvPr/>
        </p:nvCxnSpPr>
        <p:spPr>
          <a:xfrm rot="16200000" flipH="1">
            <a:off x="6855593" y="3906795"/>
            <a:ext cx="27932" cy="1740589"/>
          </a:xfrm>
          <a:prstGeom prst="bentConnector3">
            <a:avLst>
              <a:gd name="adj1" fmla="val -81841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5F9E969D-DE3B-0C47-B34C-FE9531F0EAA4}"/>
              </a:ext>
            </a:extLst>
          </p:cNvPr>
          <p:cNvCxnSpPr/>
          <p:nvPr/>
        </p:nvCxnSpPr>
        <p:spPr>
          <a:xfrm rot="10800000">
            <a:off x="4603236" y="5654970"/>
            <a:ext cx="2579395" cy="2330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4AD4112-4516-8241-A289-A143F2BF05D6}"/>
              </a:ext>
            </a:extLst>
          </p:cNvPr>
          <p:cNvCxnSpPr/>
          <p:nvPr/>
        </p:nvCxnSpPr>
        <p:spPr>
          <a:xfrm flipH="1">
            <a:off x="2967747" y="5654970"/>
            <a:ext cx="573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8CB96ECA-573D-3847-842D-5D0347C0EDFF}"/>
              </a:ext>
            </a:extLst>
          </p:cNvPr>
          <p:cNvGrpSpPr/>
          <p:nvPr/>
        </p:nvGrpSpPr>
        <p:grpSpPr>
          <a:xfrm>
            <a:off x="1762646" y="6085617"/>
            <a:ext cx="1370152" cy="441272"/>
            <a:chOff x="1841784" y="2286571"/>
            <a:chExt cx="1701353" cy="425962"/>
          </a:xfrm>
        </p:grpSpPr>
        <p:sp>
          <p:nvSpPr>
            <p:cNvPr id="156" name="Rectangle 155">
              <a:extLst>
                <a:ext uri="{FF2B5EF4-FFF2-40B4-BE49-F238E27FC236}">
                  <a16:creationId xmlns:a16="http://schemas.microsoft.com/office/drawing/2014/main" id="{AB9B732C-8E92-6142-BF35-D03045A036C6}"/>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7" name="TextBox 156">
              <a:extLst>
                <a:ext uri="{FF2B5EF4-FFF2-40B4-BE49-F238E27FC236}">
                  <a16:creationId xmlns:a16="http://schemas.microsoft.com/office/drawing/2014/main" id="{D092EA09-732A-6A4A-80A4-F6F9E7BC465F}"/>
                </a:ext>
              </a:extLst>
            </p:cNvPr>
            <p:cNvSpPr txBox="1"/>
            <p:nvPr/>
          </p:nvSpPr>
          <p:spPr>
            <a:xfrm>
              <a:off x="1841784" y="2291584"/>
              <a:ext cx="1701353" cy="415937"/>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Notify</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Results</a:t>
              </a:r>
            </a:p>
          </p:txBody>
        </p:sp>
      </p:grpSp>
      <p:cxnSp>
        <p:nvCxnSpPr>
          <p:cNvPr id="67" name="Straight Arrow Connector 66">
            <a:extLst>
              <a:ext uri="{FF2B5EF4-FFF2-40B4-BE49-F238E27FC236}">
                <a16:creationId xmlns:a16="http://schemas.microsoft.com/office/drawing/2014/main" id="{EFB107A5-7FE8-7A47-A75E-363CAB9B25E5}"/>
              </a:ext>
            </a:extLst>
          </p:cNvPr>
          <p:cNvCxnSpPr>
            <a:endCxn id="156" idx="0"/>
          </p:cNvCxnSpPr>
          <p:nvPr/>
        </p:nvCxnSpPr>
        <p:spPr>
          <a:xfrm>
            <a:off x="2422704" y="5888063"/>
            <a:ext cx="3225" cy="19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D896DE0-3896-4547-8112-E2D1CA65BD15}"/>
              </a:ext>
            </a:extLst>
          </p:cNvPr>
          <p:cNvCxnSpPr>
            <a:stCxn id="226" idx="2"/>
            <a:endCxn id="140" idx="0"/>
          </p:cNvCxnSpPr>
          <p:nvPr/>
        </p:nvCxnSpPr>
        <p:spPr>
          <a:xfrm flipH="1">
            <a:off x="4094233" y="5177778"/>
            <a:ext cx="21795" cy="26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E3CF5F2-0E0E-484C-981A-77CBED6C813C}"/>
              </a:ext>
            </a:extLst>
          </p:cNvPr>
          <p:cNvCxnSpPr>
            <a:stCxn id="140" idx="2"/>
            <a:endCxn id="232" idx="0"/>
          </p:cNvCxnSpPr>
          <p:nvPr/>
        </p:nvCxnSpPr>
        <p:spPr>
          <a:xfrm flipH="1">
            <a:off x="4057454" y="5870416"/>
            <a:ext cx="36779" cy="20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6" name="Group 165">
            <a:extLst>
              <a:ext uri="{FF2B5EF4-FFF2-40B4-BE49-F238E27FC236}">
                <a16:creationId xmlns:a16="http://schemas.microsoft.com/office/drawing/2014/main" id="{E62E516F-B85D-C148-9A4C-41F24026D771}"/>
              </a:ext>
            </a:extLst>
          </p:cNvPr>
          <p:cNvGrpSpPr/>
          <p:nvPr/>
        </p:nvGrpSpPr>
        <p:grpSpPr>
          <a:xfrm>
            <a:off x="5327215" y="5993668"/>
            <a:ext cx="1370152" cy="625170"/>
            <a:chOff x="1841784" y="2286571"/>
            <a:chExt cx="1701353" cy="425962"/>
          </a:xfrm>
        </p:grpSpPr>
        <p:sp>
          <p:nvSpPr>
            <p:cNvPr id="167" name="Rectangle 166">
              <a:extLst>
                <a:ext uri="{FF2B5EF4-FFF2-40B4-BE49-F238E27FC236}">
                  <a16:creationId xmlns:a16="http://schemas.microsoft.com/office/drawing/2014/main" id="{4ACD8EF8-4D2C-964E-9071-4B0DB5ED65C6}"/>
                </a:ext>
              </a:extLst>
            </p:cNvPr>
            <p:cNvSpPr/>
            <p:nvPr/>
          </p:nvSpPr>
          <p:spPr>
            <a:xfrm>
              <a:off x="1979077" y="2286571"/>
              <a:ext cx="1372642" cy="425962"/>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69" name="TextBox 168">
              <a:extLst>
                <a:ext uri="{FF2B5EF4-FFF2-40B4-BE49-F238E27FC236}">
                  <a16:creationId xmlns:a16="http://schemas.microsoft.com/office/drawing/2014/main" id="{B6F74737-1331-EB4F-A565-445780FF9CA7}"/>
                </a:ext>
              </a:extLst>
            </p:cNvPr>
            <p:cNvSpPr txBox="1"/>
            <p:nvPr/>
          </p:nvSpPr>
          <p:spPr>
            <a:xfrm>
              <a:off x="1841784" y="2291584"/>
              <a:ext cx="1701353" cy="408924"/>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*Final Accreditation</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Received</a:t>
              </a:r>
            </a:p>
          </p:txBody>
        </p:sp>
      </p:grpSp>
      <p:cxnSp>
        <p:nvCxnSpPr>
          <p:cNvPr id="74" name="Straight Arrow Connector 73">
            <a:extLst>
              <a:ext uri="{FF2B5EF4-FFF2-40B4-BE49-F238E27FC236}">
                <a16:creationId xmlns:a16="http://schemas.microsoft.com/office/drawing/2014/main" id="{46AECB40-CFB6-614A-9898-4316133AE83B}"/>
              </a:ext>
            </a:extLst>
          </p:cNvPr>
          <p:cNvCxnSpPr>
            <a:cxnSpLocks/>
          </p:cNvCxnSpPr>
          <p:nvPr/>
        </p:nvCxnSpPr>
        <p:spPr>
          <a:xfrm>
            <a:off x="4588375" y="6294147"/>
            <a:ext cx="869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D27A113-0090-164D-AB24-E6FF9BB9622B}"/>
              </a:ext>
            </a:extLst>
          </p:cNvPr>
          <p:cNvCxnSpPr/>
          <p:nvPr/>
        </p:nvCxnSpPr>
        <p:spPr>
          <a:xfrm>
            <a:off x="2989395" y="6294147"/>
            <a:ext cx="493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789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40"/>
              <a:buFont typeface="Twentieth Century"/>
              <a:buNone/>
            </a:pPr>
            <a:r>
              <a:rPr lang="en-US" sz="3240"/>
              <a:t>POST ASSESSMENT (RECOMMENDATION CHALLENGED)</a:t>
            </a:r>
            <a:endParaRPr/>
          </a:p>
        </p:txBody>
      </p:sp>
      <p:sp>
        <p:nvSpPr>
          <p:cNvPr id="284" name="Google Shape;284;p35"/>
          <p:cNvSpPr txBox="1">
            <a:spLocks noGrp="1"/>
          </p:cNvSpPr>
          <p:nvPr>
            <p:ph type="body" idx="1"/>
          </p:nvPr>
        </p:nvSpPr>
        <p:spPr>
          <a:xfrm>
            <a:off x="508001" y="1075768"/>
            <a:ext cx="11121291" cy="517035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700"/>
              <a:buNone/>
            </a:pPr>
            <a:r>
              <a:rPr lang="en-US" sz="1700"/>
              <a:t>THE ASSESSMENT LEAD</a:t>
            </a:r>
            <a:endParaRPr/>
          </a:p>
          <a:p>
            <a:pPr marL="285750" lvl="0" indent="-285750" algn="l" rtl="0">
              <a:lnSpc>
                <a:spcPct val="100000"/>
              </a:lnSpc>
              <a:spcBef>
                <a:spcPts val="1000"/>
              </a:spcBef>
              <a:spcAft>
                <a:spcPts val="0"/>
              </a:spcAft>
              <a:buSzPts val="1700"/>
              <a:buChar char="•"/>
            </a:pPr>
            <a:r>
              <a:rPr lang="en-US" sz="1700"/>
              <a:t>PREPARES ASSESSMENT REPORT</a:t>
            </a:r>
            <a:endParaRPr/>
          </a:p>
          <a:p>
            <a:pPr marL="285750" lvl="0" indent="-285750" algn="l" rtl="0">
              <a:lnSpc>
                <a:spcPct val="100000"/>
              </a:lnSpc>
              <a:spcBef>
                <a:spcPts val="1000"/>
              </a:spcBef>
              <a:spcAft>
                <a:spcPts val="0"/>
              </a:spcAft>
              <a:buSzPts val="1700"/>
              <a:buChar char="•"/>
            </a:pPr>
            <a:r>
              <a:rPr lang="en-US" sz="1700"/>
              <a:t>REVIEWS REPORT WITH OSC</a:t>
            </a:r>
            <a:endParaRPr sz="1700">
              <a:solidFill>
                <a:srgbClr val="FF0000"/>
              </a:solidFill>
            </a:endParaRPr>
          </a:p>
          <a:p>
            <a:pPr marL="285750" lvl="0" indent="-285750" algn="l" rtl="0">
              <a:lnSpc>
                <a:spcPct val="100000"/>
              </a:lnSpc>
              <a:spcBef>
                <a:spcPts val="1000"/>
              </a:spcBef>
              <a:spcAft>
                <a:spcPts val="0"/>
              </a:spcAft>
              <a:buSzPts val="1700"/>
              <a:buChar char="•"/>
            </a:pPr>
            <a:r>
              <a:rPr lang="en-US" sz="1700"/>
              <a:t>SUBMITS ASSESSMENT RESULTS, AND SUPPORTING MATERIALS, TO C3PAO</a:t>
            </a:r>
            <a:endParaRPr/>
          </a:p>
          <a:p>
            <a:pPr marL="0" lvl="0" indent="0" algn="l" rtl="0">
              <a:lnSpc>
                <a:spcPct val="100000"/>
              </a:lnSpc>
              <a:spcBef>
                <a:spcPts val="1000"/>
              </a:spcBef>
              <a:spcAft>
                <a:spcPts val="0"/>
              </a:spcAft>
              <a:buSzPts val="1700"/>
              <a:buNone/>
            </a:pPr>
            <a:r>
              <a:rPr lang="en-US" sz="1700"/>
              <a:t>OSC</a:t>
            </a:r>
            <a:endParaRPr/>
          </a:p>
          <a:p>
            <a:pPr marL="230188" lvl="0" indent="-230188" algn="l" rtl="0">
              <a:lnSpc>
                <a:spcPct val="100000"/>
              </a:lnSpc>
              <a:spcBef>
                <a:spcPts val="1000"/>
              </a:spcBef>
              <a:spcAft>
                <a:spcPts val="0"/>
              </a:spcAft>
              <a:buSzPts val="1700"/>
              <a:buFont typeface="Arial"/>
              <a:buChar char="•"/>
            </a:pPr>
            <a:r>
              <a:rPr lang="en-US" sz="1700"/>
              <a:t>SUBMITS FORMAL ADJUDICATION REQUEST TO C3PAO ONCE THEY HAVE RECEIVED THEIR COPY OF THE FINAL REPORT</a:t>
            </a:r>
            <a:endParaRPr sz="1700">
              <a:solidFill>
                <a:srgbClr val="FF0000"/>
              </a:solidFill>
            </a:endParaRPr>
          </a:p>
          <a:p>
            <a:pPr marL="0" lvl="0" indent="0" algn="l" rtl="0">
              <a:lnSpc>
                <a:spcPct val="100000"/>
              </a:lnSpc>
              <a:spcBef>
                <a:spcPts val="1000"/>
              </a:spcBef>
              <a:spcAft>
                <a:spcPts val="0"/>
              </a:spcAft>
              <a:buSzPts val="1700"/>
              <a:buNone/>
            </a:pPr>
            <a:r>
              <a:rPr lang="en-US" sz="1700"/>
              <a:t>C3PAO</a:t>
            </a:r>
            <a:endParaRPr/>
          </a:p>
          <a:p>
            <a:pPr marL="230188" lvl="0" indent="-230188" algn="l" rtl="0">
              <a:lnSpc>
                <a:spcPct val="100000"/>
              </a:lnSpc>
              <a:spcBef>
                <a:spcPts val="1000"/>
              </a:spcBef>
              <a:spcAft>
                <a:spcPts val="0"/>
              </a:spcAft>
              <a:buSzPts val="1700"/>
              <a:buFont typeface="Arial"/>
              <a:buChar char="•"/>
            </a:pPr>
            <a:r>
              <a:rPr lang="en-US" sz="1700"/>
              <a:t>CONDUCTS QUALITY REVIEW OF ASSESSMENT</a:t>
            </a:r>
            <a:endParaRPr sz="1700">
              <a:solidFill>
                <a:srgbClr val="FF0000"/>
              </a:solidFill>
            </a:endParaRPr>
          </a:p>
          <a:p>
            <a:pPr marL="230188" lvl="0" indent="-230188" algn="l" rtl="0">
              <a:lnSpc>
                <a:spcPct val="100000"/>
              </a:lnSpc>
              <a:spcBef>
                <a:spcPts val="1000"/>
              </a:spcBef>
              <a:spcAft>
                <a:spcPts val="0"/>
              </a:spcAft>
              <a:buSzPts val="1700"/>
              <a:buFont typeface="Arial"/>
              <a:buChar char="•"/>
            </a:pPr>
            <a:r>
              <a:rPr lang="en-US" sz="1700"/>
              <a:t>CONFIRMS RECEIPT OF ADJUDICATION REQUEST FROM OSC AND FORWARDS TO CMMC AB</a:t>
            </a:r>
            <a:endParaRPr/>
          </a:p>
          <a:p>
            <a:pPr marL="230188" lvl="0" indent="-230188" algn="l" rtl="0">
              <a:lnSpc>
                <a:spcPct val="100000"/>
              </a:lnSpc>
              <a:spcBef>
                <a:spcPts val="1000"/>
              </a:spcBef>
              <a:spcAft>
                <a:spcPts val="0"/>
              </a:spcAft>
              <a:buSzPts val="1700"/>
              <a:buFont typeface="Arial"/>
              <a:buChar char="•"/>
            </a:pPr>
            <a:r>
              <a:rPr lang="en-US" sz="1700"/>
              <a:t>SUBMITS TO CMMC AB FOR FINAL REVIEW AND ADJUDICATION</a:t>
            </a:r>
            <a:endParaRPr/>
          </a:p>
          <a:p>
            <a:pPr marL="0" lvl="0" indent="0" algn="l" rtl="0">
              <a:lnSpc>
                <a:spcPct val="100000"/>
              </a:lnSpc>
              <a:spcBef>
                <a:spcPts val="1000"/>
              </a:spcBef>
              <a:spcAft>
                <a:spcPts val="0"/>
              </a:spcAft>
              <a:buSzPts val="1700"/>
              <a:buNone/>
            </a:pPr>
            <a:r>
              <a:rPr lang="en-US" sz="1700"/>
              <a:t>CMMC AB</a:t>
            </a:r>
            <a:endParaRPr/>
          </a:p>
          <a:p>
            <a:pPr marL="230188" lvl="0" indent="-230188" algn="l" rtl="0">
              <a:lnSpc>
                <a:spcPct val="100000"/>
              </a:lnSpc>
              <a:spcBef>
                <a:spcPts val="1000"/>
              </a:spcBef>
              <a:spcAft>
                <a:spcPts val="0"/>
              </a:spcAft>
              <a:buSzPts val="1700"/>
              <a:buFont typeface="Arial"/>
              <a:buChar char="•"/>
            </a:pPr>
            <a:r>
              <a:rPr lang="en-US" sz="1700"/>
              <a:t>CONDUCTS QUALITY REVIEW OF ASSESSMENT</a:t>
            </a:r>
            <a:endParaRPr/>
          </a:p>
          <a:p>
            <a:pPr marL="230188" lvl="0" indent="-230188" algn="l" rtl="0">
              <a:lnSpc>
                <a:spcPct val="100000"/>
              </a:lnSpc>
              <a:spcBef>
                <a:spcPts val="1000"/>
              </a:spcBef>
              <a:spcAft>
                <a:spcPts val="0"/>
              </a:spcAft>
              <a:buSzPts val="1700"/>
              <a:buFont typeface="Arial"/>
              <a:buChar char="•"/>
            </a:pPr>
            <a:r>
              <a:rPr lang="en-US" sz="1700"/>
              <a:t>ADJUDICATION DECISION RENDERED WITHIN 30 DAYS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1066175" y="107530"/>
            <a:ext cx="10364451" cy="91150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NOTIONAL L1 APPRAISAL TIMELINE</a:t>
            </a:r>
            <a:endParaRPr/>
          </a:p>
        </p:txBody>
      </p:sp>
      <p:graphicFrame>
        <p:nvGraphicFramePr>
          <p:cNvPr id="4" name="Project Timeline" descr="Line chart that plots each milestone on the corresponding timeframe">
            <a:extLst>
              <a:ext uri="{FF2B5EF4-FFF2-40B4-BE49-F238E27FC236}">
                <a16:creationId xmlns:a16="http://schemas.microsoft.com/office/drawing/2014/main" id="{00000000-0008-0000-0000-00000B000000}"/>
              </a:ext>
            </a:extLst>
          </p:cNvPr>
          <p:cNvGraphicFramePr>
            <a:graphicFrameLocks/>
          </p:cNvGraphicFramePr>
          <p:nvPr>
            <p:extLst>
              <p:ext uri="{D42A27DB-BD31-4B8C-83A1-F6EECF244321}">
                <p14:modId xmlns:p14="http://schemas.microsoft.com/office/powerpoint/2010/main" val="2827036030"/>
              </p:ext>
            </p:extLst>
          </p:nvPr>
        </p:nvGraphicFramePr>
        <p:xfrm>
          <a:off x="1003935" y="1657350"/>
          <a:ext cx="10184130" cy="35433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1141425" y="145400"/>
            <a:ext cx="9906000" cy="68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CMMC ASSESSMENT ACTIVITIES</a:t>
            </a:r>
            <a:endParaRPr/>
          </a:p>
        </p:txBody>
      </p:sp>
      <p:grpSp>
        <p:nvGrpSpPr>
          <p:cNvPr id="80" name="Google Shape;80;p14"/>
          <p:cNvGrpSpPr/>
          <p:nvPr/>
        </p:nvGrpSpPr>
        <p:grpSpPr>
          <a:xfrm>
            <a:off x="85713" y="828675"/>
            <a:ext cx="12030117" cy="5542659"/>
            <a:chOff x="1349" y="680266"/>
            <a:chExt cx="10214925" cy="4293307"/>
          </a:xfrm>
        </p:grpSpPr>
        <p:sp>
          <p:nvSpPr>
            <p:cNvPr id="81" name="Google Shape;81;p14"/>
            <p:cNvSpPr/>
            <p:nvPr/>
          </p:nvSpPr>
          <p:spPr>
            <a:xfrm>
              <a:off x="1349"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txBox="1"/>
            <p:nvPr/>
          </p:nvSpPr>
          <p:spPr>
            <a:xfrm>
              <a:off x="1349"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a:solidFill>
                    <a:schemeClr val="lt1"/>
                  </a:solidFill>
                  <a:latin typeface="Twentieth Century"/>
                  <a:ea typeface="Twentieth Century"/>
                  <a:cs typeface="Twentieth Century"/>
                  <a:sym typeface="Twentieth Century"/>
                </a:rPr>
                <a:t>Initiate</a:t>
              </a:r>
              <a:endParaRPr/>
            </a:p>
          </p:txBody>
        </p:sp>
        <p:sp>
          <p:nvSpPr>
            <p:cNvPr id="83" name="Google Shape;83;p14"/>
            <p:cNvSpPr/>
            <p:nvPr/>
          </p:nvSpPr>
          <p:spPr>
            <a:xfrm>
              <a:off x="218167" y="1164045"/>
              <a:ext cx="1826208" cy="3809527"/>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ctr" anchorCtr="0">
              <a:noAutofit/>
            </a:bodyPr>
            <a:lstStyle/>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OSC contacts C3PAO</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OSC provides  initial scope information</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C3PAO identifies and confirm dates with  Lead Assessor</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OSC and C3PAO negotiate assessment dates, contract, and cost</a:t>
              </a:r>
            </a:p>
            <a:p>
              <a:pPr marL="0" lvl="0" indent="0" algn="l" rtl="0">
                <a:spcBef>
                  <a:spcPts val="0"/>
                </a:spcBef>
                <a:spcAft>
                  <a:spcPts val="0"/>
                </a:spcAft>
                <a:buNone/>
              </a:pPr>
              <a:endParaRPr sz="1500" dirty="0">
                <a:latin typeface="+mn-lt"/>
              </a:endParaRPr>
            </a:p>
          </p:txBody>
        </p:sp>
        <p:sp>
          <p:nvSpPr>
            <p:cNvPr id="85" name="Google Shape;85;p14"/>
            <p:cNvSpPr/>
            <p:nvPr/>
          </p:nvSpPr>
          <p:spPr>
            <a:xfrm>
              <a:off x="1954124" y="793327"/>
              <a:ext cx="544975" cy="422183"/>
            </a:xfrm>
            <a:prstGeom prst="rightArrow">
              <a:avLst>
                <a:gd name="adj1" fmla="val 60000"/>
                <a:gd name="adj2" fmla="val 50000"/>
              </a:avLst>
            </a:prstGeom>
            <a:solidFill>
              <a:srgbClr val="A9C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txBox="1"/>
            <p:nvPr/>
          </p:nvSpPr>
          <p:spPr>
            <a:xfrm>
              <a:off x="1954124" y="877764"/>
              <a:ext cx="418320" cy="2533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Twentieth Century"/>
                <a:buNone/>
              </a:pPr>
              <a:endParaRPr sz="1400" b="0" i="0" u="none" strike="noStrike" cap="none">
                <a:solidFill>
                  <a:schemeClr val="lt1"/>
                </a:solidFill>
                <a:latin typeface="Twentieth Century"/>
                <a:ea typeface="Twentieth Century"/>
                <a:cs typeface="Twentieth Century"/>
                <a:sym typeface="Twentieth Century"/>
              </a:endParaRPr>
            </a:p>
          </p:txBody>
        </p:sp>
        <p:sp>
          <p:nvSpPr>
            <p:cNvPr id="87" name="Google Shape;87;p14"/>
            <p:cNvSpPr/>
            <p:nvPr/>
          </p:nvSpPr>
          <p:spPr>
            <a:xfrm>
              <a:off x="2725315"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txBox="1"/>
            <p:nvPr/>
          </p:nvSpPr>
          <p:spPr>
            <a:xfrm>
              <a:off x="2725315"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b="0" i="0" u="none" strike="noStrike" cap="none">
                  <a:solidFill>
                    <a:schemeClr val="lt1"/>
                  </a:solidFill>
                  <a:latin typeface="Twentieth Century"/>
                  <a:ea typeface="Twentieth Century"/>
                  <a:cs typeface="Twentieth Century"/>
                  <a:sym typeface="Twentieth Century"/>
                </a:rPr>
                <a:t>Planning</a:t>
              </a:r>
              <a:endParaRPr/>
            </a:p>
          </p:txBody>
        </p:sp>
        <p:sp>
          <p:nvSpPr>
            <p:cNvPr id="89" name="Google Shape;89;p14"/>
            <p:cNvSpPr/>
            <p:nvPr/>
          </p:nvSpPr>
          <p:spPr>
            <a:xfrm>
              <a:off x="2972824" y="1215511"/>
              <a:ext cx="1795518" cy="3758062"/>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ctr" anchorCtr="0">
              <a:noAutofit/>
            </a:bodyPr>
            <a:lstStyle/>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reviews initial scope and CAGE codes and validates project intake form</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OSC assigns POC</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develops Assessment Information Sheet</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C3PAO identifies team</a:t>
              </a: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identifies logistic needs</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conducts Readiness Review</a:t>
              </a: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C3PAO registers assessment in </a:t>
              </a:r>
              <a:r>
                <a:rPr lang="en-US" sz="1500" dirty="0" err="1">
                  <a:solidFill>
                    <a:schemeClr val="dk1"/>
                  </a:solidFill>
                  <a:latin typeface="+mn-lt"/>
                  <a:ea typeface="Twentieth Century"/>
                  <a:cs typeface="Twentieth Century"/>
                  <a:sym typeface="Twentieth Century"/>
                </a:rPr>
                <a:t>eMASS</a:t>
              </a:r>
              <a:endParaRPr lang="en-US" sz="1500" dirty="0">
                <a:solidFill>
                  <a:schemeClr val="dk1"/>
                </a:solidFill>
                <a:latin typeface="+mn-lt"/>
                <a:ea typeface="Twentieth Century"/>
                <a:cs typeface="Twentieth Century"/>
                <a:sym typeface="Twentieth Century"/>
              </a:endParaRPr>
            </a:p>
            <a:p>
              <a:pPr marL="0" lvl="0" indent="0" algn="l" rtl="0">
                <a:spcBef>
                  <a:spcPts val="0"/>
                </a:spcBef>
                <a:spcAft>
                  <a:spcPts val="0"/>
                </a:spcAft>
                <a:buNone/>
              </a:pPr>
              <a:endParaRPr sz="1500" dirty="0">
                <a:latin typeface="+mn-lt"/>
              </a:endParaRPr>
            </a:p>
          </p:txBody>
        </p:sp>
        <p:sp>
          <p:nvSpPr>
            <p:cNvPr id="91" name="Google Shape;91;p14"/>
            <p:cNvSpPr/>
            <p:nvPr/>
          </p:nvSpPr>
          <p:spPr>
            <a:xfrm>
              <a:off x="4678091" y="793327"/>
              <a:ext cx="544975" cy="422183"/>
            </a:xfrm>
            <a:prstGeom prst="rightArrow">
              <a:avLst>
                <a:gd name="adj1" fmla="val 60000"/>
                <a:gd name="adj2" fmla="val 50000"/>
              </a:avLst>
            </a:prstGeom>
            <a:solidFill>
              <a:srgbClr val="A9C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txBox="1"/>
            <p:nvPr/>
          </p:nvSpPr>
          <p:spPr>
            <a:xfrm>
              <a:off x="4678091" y="877764"/>
              <a:ext cx="418320" cy="2533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Twentieth Century"/>
                <a:buNone/>
              </a:pPr>
              <a:endParaRPr sz="1400" b="0" i="0" u="none" strike="noStrike" cap="none">
                <a:solidFill>
                  <a:schemeClr val="lt1"/>
                </a:solidFill>
                <a:latin typeface="Twentieth Century"/>
                <a:ea typeface="Twentieth Century"/>
                <a:cs typeface="Twentieth Century"/>
                <a:sym typeface="Twentieth Century"/>
              </a:endParaRPr>
            </a:p>
          </p:txBody>
        </p:sp>
        <p:sp>
          <p:nvSpPr>
            <p:cNvPr id="93" name="Google Shape;93;p14"/>
            <p:cNvSpPr/>
            <p:nvPr/>
          </p:nvSpPr>
          <p:spPr>
            <a:xfrm>
              <a:off x="5449282"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txBox="1"/>
            <p:nvPr/>
          </p:nvSpPr>
          <p:spPr>
            <a:xfrm>
              <a:off x="5449282"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b="0" i="0" u="none" strike="noStrike" cap="none">
                  <a:solidFill>
                    <a:schemeClr val="lt1"/>
                  </a:solidFill>
                  <a:latin typeface="Twentieth Century"/>
                  <a:ea typeface="Twentieth Century"/>
                  <a:cs typeface="Twentieth Century"/>
                  <a:sym typeface="Twentieth Century"/>
                </a:rPr>
                <a:t>Execution</a:t>
              </a:r>
              <a:endParaRPr/>
            </a:p>
          </p:txBody>
        </p:sp>
        <p:sp>
          <p:nvSpPr>
            <p:cNvPr id="95" name="Google Shape;95;p14"/>
            <p:cNvSpPr/>
            <p:nvPr/>
          </p:nvSpPr>
          <p:spPr>
            <a:xfrm>
              <a:off x="5666099" y="1164045"/>
              <a:ext cx="1826208" cy="3809527"/>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ctr" anchorCtr="0">
              <a:noAutofit/>
            </a:bodyPr>
            <a:lstStyle/>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conduct Kick-off brief (optional)</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conducts In Brief</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Assessment team collects and reviews evidence and conducts interviews</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Assessment team determines Practice Satisfaction</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Assessment team generates Findings</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delivers Assessment results</a:t>
              </a:r>
              <a:endParaRPr lang="en-US" sz="1500" dirty="0">
                <a:latin typeface="+mn-lt"/>
              </a:endParaRPr>
            </a:p>
          </p:txBody>
        </p:sp>
        <p:sp>
          <p:nvSpPr>
            <p:cNvPr id="97" name="Google Shape;97;p14"/>
            <p:cNvSpPr/>
            <p:nvPr/>
          </p:nvSpPr>
          <p:spPr>
            <a:xfrm>
              <a:off x="7402057" y="793327"/>
              <a:ext cx="544975" cy="422183"/>
            </a:xfrm>
            <a:prstGeom prst="rightArrow">
              <a:avLst>
                <a:gd name="adj1" fmla="val 60000"/>
                <a:gd name="adj2" fmla="val 50000"/>
              </a:avLst>
            </a:prstGeom>
            <a:solidFill>
              <a:srgbClr val="A9C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p:nvPr/>
          </p:nvSpPr>
          <p:spPr>
            <a:xfrm>
              <a:off x="7402057" y="877764"/>
              <a:ext cx="418320" cy="2533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Twentieth Century"/>
                <a:buNone/>
              </a:pPr>
              <a:endParaRPr sz="1400" b="0" i="0" u="none" strike="noStrike" cap="none">
                <a:solidFill>
                  <a:schemeClr val="lt1"/>
                </a:solidFill>
                <a:latin typeface="Twentieth Century"/>
                <a:ea typeface="Twentieth Century"/>
                <a:cs typeface="Twentieth Century"/>
                <a:sym typeface="Twentieth Century"/>
              </a:endParaRPr>
            </a:p>
          </p:txBody>
        </p:sp>
        <p:sp>
          <p:nvSpPr>
            <p:cNvPr id="99" name="Google Shape;99;p14"/>
            <p:cNvSpPr/>
            <p:nvPr/>
          </p:nvSpPr>
          <p:spPr>
            <a:xfrm>
              <a:off x="8173248"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8173248"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b="0" i="0" u="none" strike="noStrike" cap="none">
                  <a:solidFill>
                    <a:schemeClr val="lt1"/>
                  </a:solidFill>
                  <a:latin typeface="Twentieth Century"/>
                  <a:ea typeface="Twentieth Century"/>
                  <a:cs typeface="Twentieth Century"/>
                  <a:sym typeface="Twentieth Century"/>
                </a:rPr>
                <a:t>Reporting</a:t>
              </a:r>
              <a:endParaRPr/>
            </a:p>
          </p:txBody>
        </p:sp>
        <p:sp>
          <p:nvSpPr>
            <p:cNvPr id="101" name="Google Shape;101;p14"/>
            <p:cNvSpPr/>
            <p:nvPr/>
          </p:nvSpPr>
          <p:spPr>
            <a:xfrm>
              <a:off x="8390066" y="1164045"/>
              <a:ext cx="1826208" cy="3809527"/>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ctr" anchorCtr="0">
              <a:noAutofit/>
            </a:bodyPr>
            <a:lstStyle/>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creates Draft Assessment Report</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reviews Draft Report with OSC</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submits Final report to C3PAO</a:t>
              </a: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C3PAO reviews and QAs Assessment report</a:t>
              </a: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C3PAO forwards report to AB for review and acceptance</a:t>
              </a:r>
            </a:p>
            <a:p>
              <a:pPr marL="0" lvl="0" indent="0" algn="l" rtl="0">
                <a:spcBef>
                  <a:spcPts val="0"/>
                </a:spcBef>
                <a:spcAft>
                  <a:spcPts val="0"/>
                </a:spcAft>
                <a:buNone/>
              </a:pPr>
              <a:endParaRPr sz="1500" dirty="0">
                <a:latin typeface="+mn-lt"/>
              </a:endParaRPr>
            </a:p>
          </p:txBody>
        </p:sp>
      </p:grpSp>
      <p:sp>
        <p:nvSpPr>
          <p:cNvPr id="103" name="Google Shape;103;p14"/>
          <p:cNvSpPr txBox="1"/>
          <p:nvPr/>
        </p:nvSpPr>
        <p:spPr>
          <a:xfrm>
            <a:off x="867850" y="6032900"/>
            <a:ext cx="1349100" cy="1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1-3 Weeks*</a:t>
            </a:r>
            <a:endParaRPr dirty="0">
              <a:latin typeface="Twentieth Century"/>
              <a:ea typeface="Twentieth Century"/>
              <a:cs typeface="Twentieth Century"/>
              <a:sym typeface="Twentieth Century"/>
            </a:endParaRPr>
          </a:p>
        </p:txBody>
      </p:sp>
      <p:sp>
        <p:nvSpPr>
          <p:cNvPr id="104" name="Google Shape;104;p14"/>
          <p:cNvSpPr txBox="1"/>
          <p:nvPr/>
        </p:nvSpPr>
        <p:spPr>
          <a:xfrm>
            <a:off x="4144450" y="6032900"/>
            <a:ext cx="1349100" cy="1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1-2 Weeks*</a:t>
            </a:r>
            <a:endParaRPr dirty="0">
              <a:latin typeface="Twentieth Century"/>
              <a:ea typeface="Twentieth Century"/>
              <a:cs typeface="Twentieth Century"/>
              <a:sym typeface="Twentieth Century"/>
            </a:endParaRPr>
          </a:p>
        </p:txBody>
      </p:sp>
      <p:sp>
        <p:nvSpPr>
          <p:cNvPr id="105" name="Google Shape;105;p14"/>
          <p:cNvSpPr txBox="1"/>
          <p:nvPr/>
        </p:nvSpPr>
        <p:spPr>
          <a:xfrm>
            <a:off x="563050" y="6413900"/>
            <a:ext cx="7049700" cy="1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wentieth Century"/>
                <a:ea typeface="Twentieth Century"/>
                <a:cs typeface="Twentieth Century"/>
                <a:sym typeface="Twentieth Century"/>
              </a:rPr>
              <a:t>*  Date ranges are notional estimates and will vary due to facts and circumstances</a:t>
            </a:r>
            <a:endParaRPr>
              <a:latin typeface="Twentieth Century"/>
              <a:ea typeface="Twentieth Century"/>
              <a:cs typeface="Twentieth Century"/>
              <a:sym typeface="Twentieth Century"/>
            </a:endParaRPr>
          </a:p>
        </p:txBody>
      </p:sp>
      <p:sp>
        <p:nvSpPr>
          <p:cNvPr id="106" name="Google Shape;106;p14"/>
          <p:cNvSpPr txBox="1"/>
          <p:nvPr/>
        </p:nvSpPr>
        <p:spPr>
          <a:xfrm>
            <a:off x="7421050" y="6032900"/>
            <a:ext cx="1349100" cy="1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wentieth Century"/>
                <a:ea typeface="Twentieth Century"/>
                <a:cs typeface="Twentieth Century"/>
                <a:sym typeface="Twentieth Century"/>
              </a:rPr>
              <a:t>1-2 Weeks*</a:t>
            </a:r>
            <a:endParaRPr>
              <a:latin typeface="Twentieth Century"/>
              <a:ea typeface="Twentieth Century"/>
              <a:cs typeface="Twentieth Century"/>
              <a:sym typeface="Twentieth Century"/>
            </a:endParaRPr>
          </a:p>
        </p:txBody>
      </p:sp>
      <p:sp>
        <p:nvSpPr>
          <p:cNvPr id="107" name="Google Shape;107;p14"/>
          <p:cNvSpPr txBox="1"/>
          <p:nvPr/>
        </p:nvSpPr>
        <p:spPr>
          <a:xfrm>
            <a:off x="10621450" y="6032900"/>
            <a:ext cx="1349100" cy="1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wentieth Century"/>
                <a:ea typeface="Twentieth Century"/>
                <a:cs typeface="Twentieth Century"/>
                <a:sym typeface="Twentieth Century"/>
              </a:rPr>
              <a:t>2-3 Weeks*</a:t>
            </a:r>
            <a:endParaRPr>
              <a:latin typeface="Twentieth Century"/>
              <a:ea typeface="Twentieth Century"/>
              <a:cs typeface="Twentieth Century"/>
              <a:sym typeface="Twentieth Century"/>
            </a:endParaRPr>
          </a:p>
        </p:txBody>
      </p:sp>
      <p:sp>
        <p:nvSpPr>
          <p:cNvPr id="108" name="Google Shape;108;p14"/>
          <p:cNvSpPr/>
          <p:nvPr/>
        </p:nvSpPr>
        <p:spPr>
          <a:xfrm>
            <a:off x="2857525" y="2850900"/>
            <a:ext cx="385800" cy="4704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109;p14"/>
          <p:cNvCxnSpPr>
            <a:endCxn id="108" idx="1"/>
          </p:cNvCxnSpPr>
          <p:nvPr/>
        </p:nvCxnSpPr>
        <p:spPr>
          <a:xfrm>
            <a:off x="2500450" y="3086100"/>
            <a:ext cx="405300" cy="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4"/>
          <p:cNvCxnSpPr>
            <a:stCxn id="108" idx="3"/>
          </p:cNvCxnSpPr>
          <p:nvPr/>
        </p:nvCxnSpPr>
        <p:spPr>
          <a:xfrm>
            <a:off x="3195100" y="3086100"/>
            <a:ext cx="519600" cy="0"/>
          </a:xfrm>
          <a:prstGeom prst="straightConnector1">
            <a:avLst/>
          </a:prstGeom>
          <a:noFill/>
          <a:ln w="9525" cap="flat" cmpd="sng">
            <a:solidFill>
              <a:schemeClr val="dk2"/>
            </a:solidFill>
            <a:prstDash val="solid"/>
            <a:round/>
            <a:headEnd type="none" w="med" len="med"/>
            <a:tailEnd type="triangle" w="med" len="med"/>
          </a:ln>
        </p:spPr>
      </p:cxnSp>
      <p:sp>
        <p:nvSpPr>
          <p:cNvPr id="111" name="Google Shape;111;p14"/>
          <p:cNvSpPr txBox="1"/>
          <p:nvPr/>
        </p:nvSpPr>
        <p:spPr>
          <a:xfrm>
            <a:off x="2664625" y="3429000"/>
            <a:ext cx="771600" cy="800100"/>
          </a:xfrm>
          <a:prstGeom prst="rect">
            <a:avLst/>
          </a:prstGeom>
          <a:noFill/>
          <a:ln>
            <a:noFill/>
          </a:ln>
        </p:spPr>
        <p:txBody>
          <a:bodyPr spcFirstLastPara="1" wrap="square" lIns="91425" tIns="91425" rIns="91425" bIns="91425" anchor="t" anchorCtr="0">
            <a:noAutofit/>
          </a:bodyPr>
          <a:lstStyle/>
          <a:p>
            <a:pPr marL="57150" lvl="0" indent="-57150" algn="l" rtl="0">
              <a:spcBef>
                <a:spcPts val="0"/>
              </a:spcBef>
              <a:spcAft>
                <a:spcPts val="0"/>
              </a:spcAft>
              <a:buFont typeface="Arial" panose="020B0604020202020204" pitchFamily="34" charset="0"/>
              <a:buChar char="•"/>
            </a:pPr>
            <a:r>
              <a:rPr lang="en-US" dirty="0">
                <a:latin typeface="Twentieth Century"/>
                <a:ea typeface="Twentieth Century"/>
                <a:cs typeface="Twentieth Century"/>
                <a:sym typeface="Twentieth Century"/>
              </a:rPr>
              <a:t>Project intake form</a:t>
            </a:r>
            <a:endParaRPr dirty="0">
              <a:latin typeface="Twentieth Century"/>
              <a:ea typeface="Twentieth Century"/>
              <a:cs typeface="Twentieth Century"/>
              <a:sym typeface="Twentieth Century"/>
            </a:endParaRPr>
          </a:p>
        </p:txBody>
      </p:sp>
      <p:sp>
        <p:nvSpPr>
          <p:cNvPr id="112" name="Google Shape;112;p14"/>
          <p:cNvSpPr/>
          <p:nvPr/>
        </p:nvSpPr>
        <p:spPr>
          <a:xfrm>
            <a:off x="6081750" y="2816100"/>
            <a:ext cx="385800" cy="4704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14"/>
          <p:cNvCxnSpPr>
            <a:endCxn id="112" idx="1"/>
          </p:cNvCxnSpPr>
          <p:nvPr/>
        </p:nvCxnSpPr>
        <p:spPr>
          <a:xfrm>
            <a:off x="5724675" y="3051300"/>
            <a:ext cx="405300" cy="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14"/>
          <p:cNvCxnSpPr>
            <a:stCxn id="112" idx="3"/>
          </p:cNvCxnSpPr>
          <p:nvPr/>
        </p:nvCxnSpPr>
        <p:spPr>
          <a:xfrm>
            <a:off x="6419325" y="3051300"/>
            <a:ext cx="519600" cy="0"/>
          </a:xfrm>
          <a:prstGeom prst="straightConnector1">
            <a:avLst/>
          </a:prstGeom>
          <a:noFill/>
          <a:ln w="9525" cap="flat" cmpd="sng">
            <a:solidFill>
              <a:schemeClr val="dk2"/>
            </a:solidFill>
            <a:prstDash val="solid"/>
            <a:round/>
            <a:headEnd type="none" w="med" len="med"/>
            <a:tailEnd type="triangle" w="med" len="med"/>
          </a:ln>
        </p:spPr>
      </p:cxnSp>
      <p:sp>
        <p:nvSpPr>
          <p:cNvPr id="115" name="Google Shape;115;p14"/>
          <p:cNvSpPr txBox="1"/>
          <p:nvPr/>
        </p:nvSpPr>
        <p:spPr>
          <a:xfrm>
            <a:off x="5753095" y="3394200"/>
            <a:ext cx="1110050" cy="2638800"/>
          </a:xfrm>
          <a:prstGeom prst="rect">
            <a:avLst/>
          </a:prstGeom>
          <a:noFill/>
          <a:ln>
            <a:noFill/>
          </a:ln>
        </p:spPr>
        <p:txBody>
          <a:bodyPr spcFirstLastPara="1" wrap="square" lIns="91425" tIns="91425" rIns="91425" bIns="91425" anchor="t" anchorCtr="0">
            <a:noAutofit/>
          </a:bodyPr>
          <a:lstStyle/>
          <a:p>
            <a:pPr marL="57150" lvl="0" indent="-57150" algn="l" rtl="0">
              <a:spcBef>
                <a:spcPts val="0"/>
              </a:spcBef>
              <a:spcAft>
                <a:spcPts val="0"/>
              </a:spcAft>
              <a:buFont typeface="Arial" panose="020B0604020202020204" pitchFamily="34" charset="0"/>
              <a:buChar char="•"/>
            </a:pPr>
            <a:r>
              <a:rPr lang="en-US" dirty="0">
                <a:latin typeface="Twentieth Century"/>
                <a:ea typeface="Twentieth Century"/>
                <a:cs typeface="Twentieth Century"/>
                <a:sym typeface="Twentieth Century"/>
              </a:rPr>
              <a:t>Information sheet</a:t>
            </a:r>
            <a:endParaRPr dirty="0">
              <a:latin typeface="Twentieth Century"/>
              <a:ea typeface="Twentieth Century"/>
              <a:cs typeface="Twentieth Century"/>
              <a:sym typeface="Twentieth Century"/>
            </a:endParaRPr>
          </a:p>
          <a:p>
            <a:pPr marL="57150" lvl="0" indent="-57150" algn="l" rtl="0">
              <a:spcBef>
                <a:spcPts val="0"/>
              </a:spcBef>
              <a:spcAft>
                <a:spcPts val="0"/>
              </a:spcAft>
              <a:buFont typeface="Arial" panose="020B0604020202020204" pitchFamily="34" charset="0"/>
              <a:buChar char="•"/>
            </a:pPr>
            <a:r>
              <a:rPr lang="en-US" dirty="0">
                <a:latin typeface="Twentieth Century"/>
                <a:ea typeface="Twentieth Century"/>
                <a:cs typeface="Twentieth Century"/>
                <a:sym typeface="Twentieth Century"/>
              </a:rPr>
              <a:t>Schedule</a:t>
            </a:r>
            <a:endParaRPr dirty="0">
              <a:latin typeface="Twentieth Century"/>
              <a:ea typeface="Twentieth Century"/>
              <a:cs typeface="Twentieth Century"/>
              <a:sym typeface="Twentieth Century"/>
            </a:endParaRPr>
          </a:p>
          <a:p>
            <a:pPr marL="57150" lvl="0" indent="-57150" algn="l" rtl="0">
              <a:spcBef>
                <a:spcPts val="0"/>
              </a:spcBef>
              <a:spcAft>
                <a:spcPts val="0"/>
              </a:spcAft>
              <a:buFont typeface="Arial" panose="020B0604020202020204" pitchFamily="34" charset="0"/>
              <a:buChar char="•"/>
            </a:pPr>
            <a:r>
              <a:rPr lang="en-US" dirty="0">
                <a:latin typeface="Twentieth Century"/>
                <a:ea typeface="Twentieth Century"/>
                <a:cs typeface="Twentieth Century"/>
                <a:sym typeface="Twentieth Century"/>
              </a:rPr>
              <a:t>Logistics requests</a:t>
            </a:r>
            <a:endParaRPr dirty="0">
              <a:latin typeface="Twentieth Century"/>
              <a:ea typeface="Twentieth Century"/>
              <a:cs typeface="Twentieth Century"/>
              <a:sym typeface="Twentieth Century"/>
            </a:endParaRPr>
          </a:p>
          <a:p>
            <a:pPr marL="57150" lvl="0" indent="-57150" algn="l" rtl="0">
              <a:spcBef>
                <a:spcPts val="0"/>
              </a:spcBef>
              <a:spcAft>
                <a:spcPts val="0"/>
              </a:spcAft>
              <a:buFont typeface="Arial" panose="020B0604020202020204" pitchFamily="34" charset="0"/>
              <a:buChar char="•"/>
            </a:pPr>
            <a:r>
              <a:rPr lang="en-US" dirty="0">
                <a:latin typeface="Twentieth Century"/>
                <a:ea typeface="Twentieth Century"/>
                <a:cs typeface="Twentieth Century"/>
                <a:sym typeface="Twentieth Century"/>
              </a:rPr>
              <a:t>Visit requests</a:t>
            </a:r>
            <a:endParaRPr dirty="0">
              <a:latin typeface="Twentieth Century"/>
              <a:ea typeface="Twentieth Century"/>
              <a:cs typeface="Twentieth Century"/>
              <a:sym typeface="Twentieth Century"/>
            </a:endParaRPr>
          </a:p>
        </p:txBody>
      </p:sp>
      <p:sp>
        <p:nvSpPr>
          <p:cNvPr id="39" name="Google Shape;112;p14">
            <a:extLst>
              <a:ext uri="{FF2B5EF4-FFF2-40B4-BE49-F238E27FC236}">
                <a16:creationId xmlns:a16="http://schemas.microsoft.com/office/drawing/2014/main" id="{5DF2306D-8FAE-48FB-8F22-E59D8D45EDB6}"/>
              </a:ext>
            </a:extLst>
          </p:cNvPr>
          <p:cNvSpPr/>
          <p:nvPr/>
        </p:nvSpPr>
        <p:spPr>
          <a:xfrm>
            <a:off x="9262491" y="2812425"/>
            <a:ext cx="385800" cy="4704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113;p14">
            <a:extLst>
              <a:ext uri="{FF2B5EF4-FFF2-40B4-BE49-F238E27FC236}">
                <a16:creationId xmlns:a16="http://schemas.microsoft.com/office/drawing/2014/main" id="{2C4D8AAB-776F-4A61-B02B-4E3A90E47C46}"/>
              </a:ext>
            </a:extLst>
          </p:cNvPr>
          <p:cNvCxnSpPr>
            <a:endCxn id="39" idx="1"/>
          </p:cNvCxnSpPr>
          <p:nvPr/>
        </p:nvCxnSpPr>
        <p:spPr>
          <a:xfrm>
            <a:off x="8905416" y="3047625"/>
            <a:ext cx="405300" cy="0"/>
          </a:xfrm>
          <a:prstGeom prst="straightConnector1">
            <a:avLst/>
          </a:prstGeom>
          <a:noFill/>
          <a:ln w="9525" cap="flat" cmpd="sng">
            <a:solidFill>
              <a:schemeClr val="dk2"/>
            </a:solidFill>
            <a:prstDash val="solid"/>
            <a:round/>
            <a:headEnd type="none" w="med" len="med"/>
            <a:tailEnd type="triangle" w="med" len="med"/>
          </a:ln>
        </p:spPr>
      </p:cxnSp>
      <p:cxnSp>
        <p:nvCxnSpPr>
          <p:cNvPr id="41" name="Google Shape;114;p14">
            <a:extLst>
              <a:ext uri="{FF2B5EF4-FFF2-40B4-BE49-F238E27FC236}">
                <a16:creationId xmlns:a16="http://schemas.microsoft.com/office/drawing/2014/main" id="{C2F9D4D0-E755-4765-91F9-3C8B441A0624}"/>
              </a:ext>
            </a:extLst>
          </p:cNvPr>
          <p:cNvCxnSpPr>
            <a:stCxn id="39" idx="3"/>
          </p:cNvCxnSpPr>
          <p:nvPr/>
        </p:nvCxnSpPr>
        <p:spPr>
          <a:xfrm>
            <a:off x="9600066" y="3047625"/>
            <a:ext cx="519600" cy="0"/>
          </a:xfrm>
          <a:prstGeom prst="straightConnector1">
            <a:avLst/>
          </a:prstGeom>
          <a:noFill/>
          <a:ln w="9525" cap="flat" cmpd="sng">
            <a:solidFill>
              <a:schemeClr val="dk2"/>
            </a:solidFill>
            <a:prstDash val="solid"/>
            <a:round/>
            <a:headEnd type="none" w="med" len="med"/>
            <a:tailEnd type="triangle" w="med" len="med"/>
          </a:ln>
        </p:spPr>
      </p:cxnSp>
      <p:sp>
        <p:nvSpPr>
          <p:cNvPr id="42" name="Google Shape;115;p14">
            <a:extLst>
              <a:ext uri="{FF2B5EF4-FFF2-40B4-BE49-F238E27FC236}">
                <a16:creationId xmlns:a16="http://schemas.microsoft.com/office/drawing/2014/main" id="{96244348-BEA9-4B50-98E4-919E0DB397D7}"/>
              </a:ext>
            </a:extLst>
          </p:cNvPr>
          <p:cNvSpPr txBox="1"/>
          <p:nvPr/>
        </p:nvSpPr>
        <p:spPr>
          <a:xfrm>
            <a:off x="8933836" y="3390525"/>
            <a:ext cx="1110050" cy="2638800"/>
          </a:xfrm>
          <a:prstGeom prst="rect">
            <a:avLst/>
          </a:prstGeom>
          <a:noFill/>
          <a:ln>
            <a:noFill/>
          </a:ln>
        </p:spPr>
        <p:txBody>
          <a:bodyPr spcFirstLastPara="1" wrap="square" lIns="91425" tIns="91425" rIns="91425" bIns="91425" anchor="t" anchorCtr="0">
            <a:noAutofit/>
          </a:bodyPr>
          <a:lstStyle/>
          <a:p>
            <a:pPr marL="57150" lvl="0" indent="-57150" algn="l" rtl="0">
              <a:spcBef>
                <a:spcPts val="0"/>
              </a:spcBef>
              <a:spcAft>
                <a:spcPts val="0"/>
              </a:spcAft>
              <a:buFont typeface="Arial" panose="020B0604020202020204" pitchFamily="34" charset="0"/>
              <a:buChar char="•"/>
            </a:pPr>
            <a:r>
              <a:rPr lang="en-US" dirty="0">
                <a:latin typeface="Twentieth Century"/>
                <a:ea typeface="Twentieth Century"/>
                <a:cs typeface="Twentieth Century"/>
                <a:sym typeface="Twentieth Century"/>
              </a:rPr>
              <a:t>Assessment Report</a:t>
            </a:r>
            <a:endParaRPr dirty="0">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1066175" y="107530"/>
            <a:ext cx="10364451" cy="81583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40"/>
              <a:buFont typeface="Twentieth Century"/>
              <a:buNone/>
            </a:pPr>
            <a:r>
              <a:rPr lang="en-US" sz="3240" dirty="0"/>
              <a:t>ORGANIZATION SEEKING CERTIFICATION (OSC)</a:t>
            </a:r>
            <a:br>
              <a:rPr lang="en-US" sz="3240" dirty="0"/>
            </a:br>
            <a:r>
              <a:rPr lang="en-US" sz="3240" dirty="0"/>
              <a:t>CONTACTS C3PAO</a:t>
            </a:r>
            <a:endParaRPr dirty="0"/>
          </a:p>
        </p:txBody>
      </p:sp>
      <p:sp>
        <p:nvSpPr>
          <p:cNvPr id="121" name="Google Shape;121;p15"/>
          <p:cNvSpPr txBox="1">
            <a:spLocks noGrp="1"/>
          </p:cNvSpPr>
          <p:nvPr>
            <p:ph type="body" idx="1"/>
          </p:nvPr>
        </p:nvSpPr>
        <p:spPr>
          <a:xfrm>
            <a:off x="535354" y="1398494"/>
            <a:ext cx="11121291" cy="4262721"/>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dirty="0"/>
              <a:t>OSC</a:t>
            </a:r>
            <a:endParaRPr dirty="0"/>
          </a:p>
          <a:p>
            <a:pPr marL="400050" lvl="1" indent="-169863" algn="l" rtl="0">
              <a:lnSpc>
                <a:spcPct val="120000"/>
              </a:lnSpc>
              <a:spcBef>
                <a:spcPts val="500"/>
              </a:spcBef>
              <a:spcAft>
                <a:spcPts val="0"/>
              </a:spcAft>
              <a:buSzPts val="1800"/>
              <a:buChar char="-"/>
            </a:pPr>
            <a:r>
              <a:rPr lang="en-US" dirty="0"/>
              <a:t>PROVIDES INITIAL SCOPE INFORMATION</a:t>
            </a:r>
            <a:endParaRPr dirty="0"/>
          </a:p>
          <a:p>
            <a:pPr marL="400050" lvl="1" indent="-169863" algn="l" rtl="0">
              <a:lnSpc>
                <a:spcPct val="120000"/>
              </a:lnSpc>
              <a:spcBef>
                <a:spcPts val="500"/>
              </a:spcBef>
              <a:spcAft>
                <a:spcPts val="0"/>
              </a:spcAft>
              <a:buSzPts val="1800"/>
              <a:buChar char="-"/>
            </a:pPr>
            <a:r>
              <a:rPr lang="en-US" dirty="0"/>
              <a:t>PROVIDES CONTRACT INFORMATION FOR SCOPING TO ASSESSOR</a:t>
            </a:r>
            <a:endParaRPr dirty="0"/>
          </a:p>
          <a:p>
            <a:pPr marL="400050" lvl="1" indent="-169863" algn="l" rtl="0">
              <a:lnSpc>
                <a:spcPct val="120000"/>
              </a:lnSpc>
              <a:spcBef>
                <a:spcPts val="500"/>
              </a:spcBef>
              <a:spcAft>
                <a:spcPts val="0"/>
              </a:spcAft>
              <a:buSzPts val="1800"/>
              <a:buChar char="-"/>
            </a:pPr>
            <a:r>
              <a:rPr lang="en-US" dirty="0"/>
              <a:t>IDENTIFIES OSC POINT-OF-CONTACT</a:t>
            </a:r>
            <a:endParaRPr dirty="0"/>
          </a:p>
          <a:p>
            <a:pPr marL="230188" lvl="0" indent="-230188" algn="l" rtl="0">
              <a:lnSpc>
                <a:spcPct val="120000"/>
              </a:lnSpc>
              <a:spcBef>
                <a:spcPts val="1000"/>
              </a:spcBef>
              <a:spcAft>
                <a:spcPts val="0"/>
              </a:spcAft>
              <a:buSzPts val="2000"/>
              <a:buFont typeface="Arial"/>
              <a:buChar char="•"/>
            </a:pPr>
            <a:r>
              <a:rPr lang="en-US" dirty="0"/>
              <a:t>C3PAO</a:t>
            </a:r>
            <a:endParaRPr dirty="0"/>
          </a:p>
          <a:p>
            <a:pPr marL="400050" lvl="1" indent="-169863" algn="l" rtl="0">
              <a:lnSpc>
                <a:spcPct val="120000"/>
              </a:lnSpc>
              <a:spcBef>
                <a:spcPts val="500"/>
              </a:spcBef>
              <a:spcAft>
                <a:spcPts val="0"/>
              </a:spcAft>
              <a:buSzPts val="1800"/>
              <a:buChar char="-"/>
            </a:pPr>
            <a:r>
              <a:rPr lang="en-US" dirty="0"/>
              <a:t>ASSIGNS LEAD ASSESSOR</a:t>
            </a:r>
            <a:endParaRPr dirty="0"/>
          </a:p>
          <a:p>
            <a:pPr marL="400050" lvl="1" indent="-169863" algn="l" rtl="0">
              <a:lnSpc>
                <a:spcPct val="120000"/>
              </a:lnSpc>
              <a:spcBef>
                <a:spcPts val="500"/>
              </a:spcBef>
              <a:spcAft>
                <a:spcPts val="0"/>
              </a:spcAft>
              <a:buSzPts val="1800"/>
              <a:buChar char="-"/>
            </a:pPr>
            <a:r>
              <a:rPr lang="en-US" dirty="0"/>
              <a:t>IDENTIFIES TEAM MEMBERS</a:t>
            </a:r>
            <a:endParaRPr dirty="0"/>
          </a:p>
          <a:p>
            <a:pPr marL="400050" lvl="1" indent="-169863" algn="l" rtl="0">
              <a:lnSpc>
                <a:spcPct val="120000"/>
              </a:lnSpc>
              <a:spcBef>
                <a:spcPts val="500"/>
              </a:spcBef>
              <a:spcAft>
                <a:spcPts val="0"/>
              </a:spcAft>
              <a:buSzPts val="1800"/>
              <a:buChar char="-"/>
            </a:pPr>
            <a:r>
              <a:rPr lang="en-US" dirty="0"/>
              <a:t>PROVIDES LEAD ASSESSOR INITIAL SCOPING INFORMATION PROVIDED BY OSC</a:t>
            </a:r>
            <a:endParaRPr dirty="0"/>
          </a:p>
          <a:p>
            <a:pPr marL="400050" lvl="1" indent="-169863" algn="l" rtl="0">
              <a:lnSpc>
                <a:spcPct val="120000"/>
              </a:lnSpc>
              <a:spcBef>
                <a:spcPts val="500"/>
              </a:spcBef>
              <a:spcAft>
                <a:spcPts val="0"/>
              </a:spcAft>
              <a:buSzPts val="1800"/>
              <a:buChar char="-"/>
            </a:pPr>
            <a:r>
              <a:rPr lang="en-US" dirty="0"/>
              <a:t>PUTS CONTRACT IN PLACE WITH OSC</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PRE-ASSESSMENT REVIEW SCENARIO 1</a:t>
            </a:r>
            <a:endParaRPr/>
          </a:p>
        </p:txBody>
      </p:sp>
      <p:sp>
        <p:nvSpPr>
          <p:cNvPr id="163" name="Google Shape;163;p19"/>
          <p:cNvSpPr txBox="1">
            <a:spLocks noGrp="1"/>
          </p:cNvSpPr>
          <p:nvPr>
            <p:ph type="body" idx="1"/>
          </p:nvPr>
        </p:nvSpPr>
        <p:spPr>
          <a:xfrm>
            <a:off x="1205552" y="1229296"/>
            <a:ext cx="981274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dirty="0"/>
              <a:t>SELF-ASSESSMENT SUPPORTING PAST CREDENTIALING REPORTS, WHERE AVAILABLE</a:t>
            </a:r>
            <a:endParaRPr dirty="0"/>
          </a:p>
          <a:p>
            <a:pPr marL="230188" lvl="0" indent="-230188" algn="l" rtl="0">
              <a:lnSpc>
                <a:spcPct val="120000"/>
              </a:lnSpc>
              <a:spcBef>
                <a:spcPts val="1000"/>
              </a:spcBef>
              <a:spcAft>
                <a:spcPts val="0"/>
              </a:spcAft>
              <a:buSzPts val="2000"/>
              <a:buFont typeface="Arial"/>
              <a:buChar char="•"/>
            </a:pPr>
            <a:r>
              <a:rPr lang="en-US" dirty="0"/>
              <a:t>C3PAO REVIEW SELF ASSESSMENT AND PAST CREDENTIALING REPORTS WITH ASSESSMENT LEAD</a:t>
            </a:r>
            <a:endParaRPr dirty="0"/>
          </a:p>
          <a:p>
            <a:pPr marL="230188" lvl="0" indent="-230188" algn="l" rtl="0">
              <a:lnSpc>
                <a:spcPct val="120000"/>
              </a:lnSpc>
              <a:spcBef>
                <a:spcPts val="1000"/>
              </a:spcBef>
              <a:spcAft>
                <a:spcPts val="0"/>
              </a:spcAft>
              <a:buSzPts val="2000"/>
              <a:buFont typeface="Arial"/>
              <a:buChar char="•"/>
            </a:pPr>
            <a:r>
              <a:rPr lang="en-US" dirty="0"/>
              <a:t>GO/NO-GO DECISION IS RENDERED BASED ON SELF-ASSESSMENT</a:t>
            </a:r>
            <a:endParaRPr dirty="0"/>
          </a:p>
          <a:p>
            <a:pPr marL="230188" lvl="0" indent="-230188" algn="l" rtl="0">
              <a:lnSpc>
                <a:spcPct val="120000"/>
              </a:lnSpc>
              <a:spcBef>
                <a:spcPts val="1000"/>
              </a:spcBef>
              <a:spcAft>
                <a:spcPts val="0"/>
              </a:spcAft>
              <a:buSzPts val="2000"/>
              <a:buFont typeface="Arial"/>
              <a:buChar char="•"/>
            </a:pPr>
            <a:r>
              <a:rPr lang="en-US" dirty="0"/>
              <a:t>FEEDS INTO EXECUTION PLANNING</a:t>
            </a:r>
            <a:endParaRPr dirty="0"/>
          </a:p>
          <a:p>
            <a:pPr marL="230188" lvl="0" indent="-230188" algn="l" rtl="0">
              <a:lnSpc>
                <a:spcPct val="120000"/>
              </a:lnSpc>
              <a:spcBef>
                <a:spcPts val="1000"/>
              </a:spcBef>
              <a:spcAft>
                <a:spcPts val="0"/>
              </a:spcAft>
              <a:buSzPts val="2000"/>
              <a:buFont typeface="Arial"/>
              <a:buChar char="•"/>
            </a:pPr>
            <a:r>
              <a:rPr lang="en-US" dirty="0"/>
              <a:t>TEAM MAY NEED TO DEFINE A STANDARD SELF ASSESSMENT TEMPLATE OR MECHANISM</a:t>
            </a:r>
            <a:endParaRPr dirty="0"/>
          </a:p>
          <a:p>
            <a:pPr marL="230188" lvl="0" indent="-230188" algn="l" rtl="0">
              <a:lnSpc>
                <a:spcPct val="120000"/>
              </a:lnSpc>
              <a:spcBef>
                <a:spcPts val="1000"/>
              </a:spcBef>
              <a:spcAft>
                <a:spcPts val="0"/>
              </a:spcAft>
              <a:buSzPts val="2000"/>
              <a:buFont typeface="Arial"/>
              <a:buChar char="•"/>
            </a:pPr>
            <a:r>
              <a:rPr lang="en-US" dirty="0"/>
              <a:t>DISCOVERED ASSESSMENT RESULTS MAY INCLUDE ‘COMPLIANT’ OR ‘NON-COMPLIANT’</a:t>
            </a:r>
            <a:endParaRPr dirty="0"/>
          </a:p>
          <a:p>
            <a:pPr marL="230188" lvl="0" indent="-230188" algn="l" rtl="0">
              <a:lnSpc>
                <a:spcPct val="120000"/>
              </a:lnSpc>
              <a:spcBef>
                <a:spcPts val="1000"/>
              </a:spcBef>
              <a:spcAft>
                <a:spcPts val="0"/>
              </a:spcAft>
              <a:buSzPts val="2000"/>
              <a:buFont typeface="Arial"/>
              <a:buChar char="•"/>
            </a:pPr>
            <a:r>
              <a:rPr lang="en-US" dirty="0"/>
              <a:t>PENALTIES WILL BE ASSESSED FOR DELIBERATE FALSIFICATION OR MISREPRESENTATION OF SELF ASSESSMENT</a:t>
            </a:r>
            <a:endParaRPr dirty="0"/>
          </a:p>
          <a:p>
            <a:pPr marL="230188" lvl="0" indent="-103188" algn="l" rtl="0">
              <a:lnSpc>
                <a:spcPct val="120000"/>
              </a:lnSpc>
              <a:spcBef>
                <a:spcPts val="1000"/>
              </a:spcBef>
              <a:spcAft>
                <a:spcPts val="0"/>
              </a:spcAft>
              <a:buSzPts val="2000"/>
              <a:buFont typeface="Arial"/>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9EAAFB9-FB86-B346-B8E2-90000238567E}"/>
              </a:ext>
            </a:extLst>
          </p:cNvPr>
          <p:cNvGrpSpPr/>
          <p:nvPr/>
        </p:nvGrpSpPr>
        <p:grpSpPr>
          <a:xfrm>
            <a:off x="1620723" y="852315"/>
            <a:ext cx="1731511" cy="5386560"/>
            <a:chOff x="877825" y="424910"/>
            <a:chExt cx="1839620" cy="4533456"/>
          </a:xfrm>
        </p:grpSpPr>
        <p:sp>
          <p:nvSpPr>
            <p:cNvPr id="32" name="Rectangle 31">
              <a:extLst>
                <a:ext uri="{FF2B5EF4-FFF2-40B4-BE49-F238E27FC236}">
                  <a16:creationId xmlns:a16="http://schemas.microsoft.com/office/drawing/2014/main" id="{397F84F4-472B-0A4B-9615-8A9293F1F7C6}"/>
                </a:ext>
              </a:extLst>
            </p:cNvPr>
            <p:cNvSpPr/>
            <p:nvPr/>
          </p:nvSpPr>
          <p:spPr>
            <a:xfrm rot="5400000">
              <a:off x="1513531" y="-210796"/>
              <a:ext cx="568208" cy="1839620"/>
            </a:xfrm>
            <a:prstGeom prst="rect">
              <a:avLst/>
            </a:prstGeom>
            <a:solidFill>
              <a:srgbClr val="1B547B"/>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F359628-0D2A-824B-801F-7DE633CE2607}"/>
                </a:ext>
              </a:extLst>
            </p:cNvPr>
            <p:cNvSpPr/>
            <p:nvPr/>
          </p:nvSpPr>
          <p:spPr>
            <a:xfrm rot="5400000">
              <a:off x="-184872" y="2056051"/>
              <a:ext cx="3965012" cy="1839618"/>
            </a:xfrm>
            <a:prstGeom prst="rect">
              <a:avLst/>
            </a:prstGeom>
            <a:gradFill>
              <a:gsLst>
                <a:gs pos="0">
                  <a:schemeClr val="bg1"/>
                </a:gs>
                <a:gs pos="100000">
                  <a:srgbClr val="1B547B">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2641AA8-B1B8-554D-82BD-6113BC020D29}"/>
              </a:ext>
            </a:extLst>
          </p:cNvPr>
          <p:cNvGrpSpPr/>
          <p:nvPr/>
        </p:nvGrpSpPr>
        <p:grpSpPr>
          <a:xfrm>
            <a:off x="3371116" y="860373"/>
            <a:ext cx="1731511" cy="5386229"/>
            <a:chOff x="877825" y="425188"/>
            <a:chExt cx="1839620" cy="4533178"/>
          </a:xfrm>
        </p:grpSpPr>
        <p:sp>
          <p:nvSpPr>
            <p:cNvPr id="29" name="Rectangle 28">
              <a:extLst>
                <a:ext uri="{FF2B5EF4-FFF2-40B4-BE49-F238E27FC236}">
                  <a16:creationId xmlns:a16="http://schemas.microsoft.com/office/drawing/2014/main" id="{8B865F6A-8E34-9749-AC4C-B2D8A69C37AE}"/>
                </a:ext>
              </a:extLst>
            </p:cNvPr>
            <p:cNvSpPr/>
            <p:nvPr/>
          </p:nvSpPr>
          <p:spPr>
            <a:xfrm rot="5400000">
              <a:off x="1513531" y="-210518"/>
              <a:ext cx="568208" cy="1839620"/>
            </a:xfrm>
            <a:prstGeom prst="rect">
              <a:avLst/>
            </a:prstGeom>
            <a:solidFill>
              <a:srgbClr val="22A6B4"/>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FFF773E-2F5B-E342-ADAF-CEAD9695F6EE}"/>
                </a:ext>
              </a:extLst>
            </p:cNvPr>
            <p:cNvSpPr/>
            <p:nvPr/>
          </p:nvSpPr>
          <p:spPr>
            <a:xfrm rot="5400000">
              <a:off x="-184872" y="2056051"/>
              <a:ext cx="3965012" cy="1839618"/>
            </a:xfrm>
            <a:prstGeom prst="rect">
              <a:avLst/>
            </a:prstGeom>
            <a:gradFill>
              <a:gsLst>
                <a:gs pos="0">
                  <a:schemeClr val="bg1"/>
                </a:gs>
                <a:gs pos="100000">
                  <a:srgbClr val="22A6B4">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041F5CF-6DCB-7A4E-B5FB-BC94FF230758}"/>
              </a:ext>
            </a:extLst>
          </p:cNvPr>
          <p:cNvGrpSpPr/>
          <p:nvPr/>
        </p:nvGrpSpPr>
        <p:grpSpPr>
          <a:xfrm>
            <a:off x="6973685" y="827999"/>
            <a:ext cx="1731511" cy="5389764"/>
            <a:chOff x="877825" y="422214"/>
            <a:chExt cx="1839620" cy="4536152"/>
          </a:xfrm>
        </p:grpSpPr>
        <p:sp>
          <p:nvSpPr>
            <p:cNvPr id="26" name="Rectangle 25">
              <a:extLst>
                <a:ext uri="{FF2B5EF4-FFF2-40B4-BE49-F238E27FC236}">
                  <a16:creationId xmlns:a16="http://schemas.microsoft.com/office/drawing/2014/main" id="{7C554A0F-172F-2E4C-818C-F107446936EF}"/>
                </a:ext>
              </a:extLst>
            </p:cNvPr>
            <p:cNvSpPr/>
            <p:nvPr/>
          </p:nvSpPr>
          <p:spPr>
            <a:xfrm rot="5400000">
              <a:off x="1513531" y="-213492"/>
              <a:ext cx="568208" cy="1839620"/>
            </a:xfrm>
            <a:prstGeom prst="rect">
              <a:avLst/>
            </a:prstGeom>
            <a:solidFill>
              <a:srgbClr val="6AA343"/>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D1F64C1-3C23-1B4E-BA42-1B3FBFD91EA6}"/>
                </a:ext>
              </a:extLst>
            </p:cNvPr>
            <p:cNvSpPr/>
            <p:nvPr/>
          </p:nvSpPr>
          <p:spPr>
            <a:xfrm rot="5400000">
              <a:off x="-184872" y="2056051"/>
              <a:ext cx="3965012" cy="1839618"/>
            </a:xfrm>
            <a:prstGeom prst="rect">
              <a:avLst/>
            </a:prstGeom>
            <a:gradFill>
              <a:gsLst>
                <a:gs pos="0">
                  <a:schemeClr val="bg1"/>
                </a:gs>
                <a:gs pos="100000">
                  <a:srgbClr val="6AA343">
                    <a:alpha val="10000"/>
                  </a:srgb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DCDD2535-2EAD-3743-83C6-6412E592728D}"/>
              </a:ext>
            </a:extLst>
          </p:cNvPr>
          <p:cNvGrpSpPr/>
          <p:nvPr/>
        </p:nvGrpSpPr>
        <p:grpSpPr>
          <a:xfrm>
            <a:off x="5146537" y="835796"/>
            <a:ext cx="1731511" cy="5392833"/>
            <a:chOff x="877825" y="419631"/>
            <a:chExt cx="1839620" cy="4538735"/>
          </a:xfrm>
        </p:grpSpPr>
        <p:sp>
          <p:nvSpPr>
            <p:cNvPr id="23" name="Rectangle 22">
              <a:extLst>
                <a:ext uri="{FF2B5EF4-FFF2-40B4-BE49-F238E27FC236}">
                  <a16:creationId xmlns:a16="http://schemas.microsoft.com/office/drawing/2014/main" id="{EFE26F4C-8AFC-F443-9391-EBFD099BBA92}"/>
                </a:ext>
              </a:extLst>
            </p:cNvPr>
            <p:cNvSpPr/>
            <p:nvPr/>
          </p:nvSpPr>
          <p:spPr>
            <a:xfrm rot="5400000">
              <a:off x="1513531" y="-216075"/>
              <a:ext cx="568208" cy="1839620"/>
            </a:xfrm>
            <a:prstGeom prst="rect">
              <a:avLst/>
            </a:prstGeom>
            <a:solidFill>
              <a:schemeClr val="accent2"/>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B828D04-27FC-8D45-A1BB-0933E8F55F16}"/>
                </a:ext>
              </a:extLst>
            </p:cNvPr>
            <p:cNvSpPr/>
            <p:nvPr/>
          </p:nvSpPr>
          <p:spPr>
            <a:xfrm rot="5400000">
              <a:off x="-184872" y="2056051"/>
              <a:ext cx="3965012" cy="1839618"/>
            </a:xfrm>
            <a:prstGeom prst="rect">
              <a:avLst/>
            </a:prstGeom>
            <a:gradFill>
              <a:gsLst>
                <a:gs pos="0">
                  <a:schemeClr val="bg1"/>
                </a:gs>
                <a:gs pos="100000">
                  <a:schemeClr val="accent2">
                    <a:alpha val="10000"/>
                  </a:schemeClr>
                </a:gs>
              </a:gsLst>
              <a:lin ang="10800000" scaled="1"/>
            </a:gra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grpSp>
      <p:sp>
        <p:nvSpPr>
          <p:cNvPr id="99" name="TextBox 98">
            <a:extLst>
              <a:ext uri="{FF2B5EF4-FFF2-40B4-BE49-F238E27FC236}">
                <a16:creationId xmlns:a16="http://schemas.microsoft.com/office/drawing/2014/main" id="{743C80DD-827D-1143-832F-8E903F5B22EE}"/>
              </a:ext>
            </a:extLst>
          </p:cNvPr>
          <p:cNvSpPr txBox="1"/>
          <p:nvPr/>
        </p:nvSpPr>
        <p:spPr>
          <a:xfrm>
            <a:off x="1976595" y="960394"/>
            <a:ext cx="1329409" cy="318658"/>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CMMCAB</a:t>
            </a:r>
          </a:p>
        </p:txBody>
      </p:sp>
      <p:sp>
        <p:nvSpPr>
          <p:cNvPr id="100" name="TextBox 99">
            <a:extLst>
              <a:ext uri="{FF2B5EF4-FFF2-40B4-BE49-F238E27FC236}">
                <a16:creationId xmlns:a16="http://schemas.microsoft.com/office/drawing/2014/main" id="{5FDCBFE6-C82A-DB48-8D46-3AEEB03F5236}"/>
              </a:ext>
            </a:extLst>
          </p:cNvPr>
          <p:cNvSpPr txBox="1"/>
          <p:nvPr/>
        </p:nvSpPr>
        <p:spPr>
          <a:xfrm>
            <a:off x="3602916" y="974506"/>
            <a:ext cx="1209202" cy="307777"/>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C3PAO</a:t>
            </a:r>
          </a:p>
        </p:txBody>
      </p:sp>
      <p:sp>
        <p:nvSpPr>
          <p:cNvPr id="101" name="TextBox 100">
            <a:extLst>
              <a:ext uri="{FF2B5EF4-FFF2-40B4-BE49-F238E27FC236}">
                <a16:creationId xmlns:a16="http://schemas.microsoft.com/office/drawing/2014/main" id="{C001F506-D0E9-6245-B7C3-EA856C0022CD}"/>
              </a:ext>
            </a:extLst>
          </p:cNvPr>
          <p:cNvSpPr txBox="1"/>
          <p:nvPr/>
        </p:nvSpPr>
        <p:spPr>
          <a:xfrm>
            <a:off x="7250597" y="823168"/>
            <a:ext cx="1329409" cy="523220"/>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Assessment</a:t>
            </a:r>
          </a:p>
          <a:p>
            <a:pPr algn="ctr"/>
            <a:r>
              <a:rPr lang="en-US" dirty="0">
                <a:solidFill>
                  <a:schemeClr val="bg1"/>
                </a:solidFill>
                <a:latin typeface="Arial" panose="020B0604020202020204" pitchFamily="34" charset="0"/>
                <a:cs typeface="Arial" panose="020B0604020202020204" pitchFamily="34" charset="0"/>
              </a:rPr>
              <a:t>Lead </a:t>
            </a:r>
          </a:p>
        </p:txBody>
      </p:sp>
      <p:sp>
        <p:nvSpPr>
          <p:cNvPr id="102" name="TextBox 101">
            <a:extLst>
              <a:ext uri="{FF2B5EF4-FFF2-40B4-BE49-F238E27FC236}">
                <a16:creationId xmlns:a16="http://schemas.microsoft.com/office/drawing/2014/main" id="{BF3AA7D4-F918-804F-98F3-284139C1893E}"/>
              </a:ext>
            </a:extLst>
          </p:cNvPr>
          <p:cNvSpPr txBox="1"/>
          <p:nvPr/>
        </p:nvSpPr>
        <p:spPr>
          <a:xfrm>
            <a:off x="5458318" y="969769"/>
            <a:ext cx="1329409" cy="307777"/>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Organization</a:t>
            </a:r>
          </a:p>
        </p:txBody>
      </p:sp>
      <p:sp>
        <p:nvSpPr>
          <p:cNvPr id="103" name="Rectangle 102">
            <a:extLst>
              <a:ext uri="{FF2B5EF4-FFF2-40B4-BE49-F238E27FC236}">
                <a16:creationId xmlns:a16="http://schemas.microsoft.com/office/drawing/2014/main" id="{86CBD6E7-FBBD-9D43-9664-1C8F42D9A4D2}"/>
              </a:ext>
            </a:extLst>
          </p:cNvPr>
          <p:cNvSpPr/>
          <p:nvPr/>
        </p:nvSpPr>
        <p:spPr>
          <a:xfrm rot="5400000">
            <a:off x="9393687" y="253970"/>
            <a:ext cx="534816" cy="1731511"/>
          </a:xfrm>
          <a:prstGeom prst="rect">
            <a:avLst/>
          </a:prstGeom>
          <a:solidFill>
            <a:srgbClr val="0432FF">
              <a:alpha val="47000"/>
            </a:srgbClr>
          </a:solidFill>
          <a:ln w="12700" cap="flat" cmpd="sng" algn="ctr">
            <a:noFill/>
            <a:prstDash val="solid"/>
            <a:miter lim="800000"/>
          </a:ln>
          <a:effectLst/>
        </p:spPr>
        <p:txBody>
          <a:bodyPr rtlCol="0" anchor="ctr"/>
          <a:lstStyle/>
          <a:p>
            <a:pPr algn="ctr">
              <a:defRPr/>
            </a:pPr>
            <a:endParaRPr lang="en-IN" sz="1600">
              <a:solidFill>
                <a:prstClr val="white"/>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684BEC82-AB46-3446-BDC6-EDF8108A0F81}"/>
              </a:ext>
            </a:extLst>
          </p:cNvPr>
          <p:cNvSpPr/>
          <p:nvPr/>
        </p:nvSpPr>
        <p:spPr>
          <a:xfrm rot="5400000">
            <a:off x="7255893" y="2939867"/>
            <a:ext cx="4821389" cy="1731509"/>
          </a:xfrm>
          <a:prstGeom prst="rect">
            <a:avLst/>
          </a:prstGeom>
          <a:gradFill flip="none" rotWithShape="1">
            <a:gsLst>
              <a:gs pos="16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10800000" scaled="0"/>
            <a:tileRect/>
          </a:gradFill>
          <a:ln w="12700" cap="flat" cmpd="sng" algn="ctr">
            <a:noFill/>
            <a:prstDash val="solid"/>
            <a:miter lim="800000"/>
          </a:ln>
          <a:effectLst/>
        </p:spPr>
        <p:txBody>
          <a:bodyPr rtlCol="0" anchor="ctr"/>
          <a:lstStyle/>
          <a:p>
            <a:pPr algn="ctr"/>
            <a:endParaRPr lang="en-IN" sz="1600" dirty="0">
              <a:solidFill>
                <a:prstClr val="white"/>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E71E96FA-7F72-B54F-9177-2174CCBEDB3E}"/>
              </a:ext>
            </a:extLst>
          </p:cNvPr>
          <p:cNvSpPr txBox="1"/>
          <p:nvPr/>
        </p:nvSpPr>
        <p:spPr>
          <a:xfrm>
            <a:off x="8996391" y="839596"/>
            <a:ext cx="1329409" cy="523220"/>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Assessment</a:t>
            </a:r>
          </a:p>
          <a:p>
            <a:pPr algn="ctr"/>
            <a:r>
              <a:rPr lang="en-US" dirty="0">
                <a:solidFill>
                  <a:schemeClr val="bg1"/>
                </a:solidFill>
                <a:latin typeface="Arial" panose="020B0604020202020204" pitchFamily="34" charset="0"/>
                <a:cs typeface="Arial" panose="020B0604020202020204" pitchFamily="34" charset="0"/>
              </a:rPr>
              <a:t>Team</a:t>
            </a:r>
          </a:p>
        </p:txBody>
      </p:sp>
      <p:cxnSp>
        <p:nvCxnSpPr>
          <p:cNvPr id="208" name="Straight Arrow Connector 207">
            <a:extLst>
              <a:ext uri="{FF2B5EF4-FFF2-40B4-BE49-F238E27FC236}">
                <a16:creationId xmlns:a16="http://schemas.microsoft.com/office/drawing/2014/main" id="{1B016AB0-68B8-8C4F-91B4-47C5284883BD}"/>
              </a:ext>
            </a:extLst>
          </p:cNvPr>
          <p:cNvCxnSpPr>
            <a:cxnSpLocks/>
          </p:cNvCxnSpPr>
          <p:nvPr/>
        </p:nvCxnSpPr>
        <p:spPr>
          <a:xfrm flipH="1">
            <a:off x="2364016" y="2534108"/>
            <a:ext cx="55818" cy="17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Title 242">
            <a:extLst>
              <a:ext uri="{FF2B5EF4-FFF2-40B4-BE49-F238E27FC236}">
                <a16:creationId xmlns:a16="http://schemas.microsoft.com/office/drawing/2014/main" id="{6F7BF1AE-4591-FE49-BDF3-F43BF75C2B67}"/>
              </a:ext>
            </a:extLst>
          </p:cNvPr>
          <p:cNvSpPr>
            <a:spLocks noGrp="1"/>
          </p:cNvSpPr>
          <p:nvPr>
            <p:ph type="title"/>
          </p:nvPr>
        </p:nvSpPr>
        <p:spPr>
          <a:xfrm>
            <a:off x="1620722" y="128120"/>
            <a:ext cx="9225079" cy="656734"/>
          </a:xfrm>
        </p:spPr>
        <p:txBody>
          <a:bodyPr>
            <a:noAutofit/>
          </a:bodyPr>
          <a:lstStyle/>
          <a:p>
            <a:r>
              <a:rPr lang="en-US" sz="3200" dirty="0"/>
              <a:t>Initiate (Phase I) – Self-Assessment Conducted</a:t>
            </a:r>
          </a:p>
        </p:txBody>
      </p:sp>
      <p:grpSp>
        <p:nvGrpSpPr>
          <p:cNvPr id="250" name="Group 249">
            <a:extLst>
              <a:ext uri="{FF2B5EF4-FFF2-40B4-BE49-F238E27FC236}">
                <a16:creationId xmlns:a16="http://schemas.microsoft.com/office/drawing/2014/main" id="{00BD1A43-B7BE-7D43-B64F-5AB2702C407A}"/>
              </a:ext>
            </a:extLst>
          </p:cNvPr>
          <p:cNvGrpSpPr/>
          <p:nvPr/>
        </p:nvGrpSpPr>
        <p:grpSpPr>
          <a:xfrm>
            <a:off x="3472278" y="2825728"/>
            <a:ext cx="1525401" cy="526823"/>
            <a:chOff x="1959900" y="2330038"/>
            <a:chExt cx="1470168" cy="306553"/>
          </a:xfrm>
        </p:grpSpPr>
        <p:sp>
          <p:nvSpPr>
            <p:cNvPr id="251" name="Rectangle 250">
              <a:extLst>
                <a:ext uri="{FF2B5EF4-FFF2-40B4-BE49-F238E27FC236}">
                  <a16:creationId xmlns:a16="http://schemas.microsoft.com/office/drawing/2014/main" id="{717333F3-7AFB-E341-B252-6D037CB2B66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2" name="TextBox 251">
              <a:extLst>
                <a:ext uri="{FF2B5EF4-FFF2-40B4-BE49-F238E27FC236}">
                  <a16:creationId xmlns:a16="http://schemas.microsoft.com/office/drawing/2014/main" id="{BD46B925-BD02-1745-936B-5258B5CB9788}"/>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Assign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 Lead</a:t>
              </a:r>
            </a:p>
          </p:txBody>
        </p:sp>
      </p:grpSp>
      <p:grpSp>
        <p:nvGrpSpPr>
          <p:cNvPr id="254" name="Group 253">
            <a:extLst>
              <a:ext uri="{FF2B5EF4-FFF2-40B4-BE49-F238E27FC236}">
                <a16:creationId xmlns:a16="http://schemas.microsoft.com/office/drawing/2014/main" id="{268F4F1A-FC8D-3945-8BA7-CE92DE208778}"/>
              </a:ext>
            </a:extLst>
          </p:cNvPr>
          <p:cNvGrpSpPr/>
          <p:nvPr/>
        </p:nvGrpSpPr>
        <p:grpSpPr>
          <a:xfrm>
            <a:off x="1706634" y="1462836"/>
            <a:ext cx="1525401" cy="660221"/>
            <a:chOff x="1972518" y="2330038"/>
            <a:chExt cx="1470168" cy="385652"/>
          </a:xfrm>
        </p:grpSpPr>
        <p:sp>
          <p:nvSpPr>
            <p:cNvPr id="255" name="Rectangle 254">
              <a:extLst>
                <a:ext uri="{FF2B5EF4-FFF2-40B4-BE49-F238E27FC236}">
                  <a16:creationId xmlns:a16="http://schemas.microsoft.com/office/drawing/2014/main" id="{D60F7D6A-BDB1-7A4A-A98E-B90A37B4318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256" name="TextBox 255">
              <a:extLst>
                <a:ext uri="{FF2B5EF4-FFF2-40B4-BE49-F238E27FC236}">
                  <a16:creationId xmlns:a16="http://schemas.microsoft.com/office/drawing/2014/main" id="{A33E255D-0474-B94D-BFC0-A684F7E9A080}"/>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Request Generated</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sp>
        <p:nvSpPr>
          <p:cNvPr id="91" name="Down Arrow 90">
            <a:extLst>
              <a:ext uri="{FF2B5EF4-FFF2-40B4-BE49-F238E27FC236}">
                <a16:creationId xmlns:a16="http://schemas.microsoft.com/office/drawing/2014/main" id="{6CC2ADAD-0393-CF46-ABE0-165270554E94}"/>
              </a:ext>
            </a:extLst>
          </p:cNvPr>
          <p:cNvSpPr/>
          <p:nvPr/>
        </p:nvSpPr>
        <p:spPr>
          <a:xfrm>
            <a:off x="1781758" y="859239"/>
            <a:ext cx="381695" cy="534815"/>
          </a:xfrm>
          <a:prstGeom prst="downArrow">
            <a:avLst>
              <a:gd name="adj1" fmla="val 72255"/>
              <a:gd name="adj2" fmla="val 65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grpSp>
        <p:nvGrpSpPr>
          <p:cNvPr id="93" name="Group 92">
            <a:extLst>
              <a:ext uri="{FF2B5EF4-FFF2-40B4-BE49-F238E27FC236}">
                <a16:creationId xmlns:a16="http://schemas.microsoft.com/office/drawing/2014/main" id="{C44BEBEC-9A8F-BA4C-95AC-CE34E0FE4EB1}"/>
              </a:ext>
            </a:extLst>
          </p:cNvPr>
          <p:cNvGrpSpPr/>
          <p:nvPr/>
        </p:nvGrpSpPr>
        <p:grpSpPr>
          <a:xfrm>
            <a:off x="1704195" y="2208595"/>
            <a:ext cx="1525401" cy="660221"/>
            <a:chOff x="1972518" y="2330038"/>
            <a:chExt cx="1470168" cy="385652"/>
          </a:xfrm>
        </p:grpSpPr>
        <p:sp>
          <p:nvSpPr>
            <p:cNvPr id="94" name="Rectangle 93">
              <a:extLst>
                <a:ext uri="{FF2B5EF4-FFF2-40B4-BE49-F238E27FC236}">
                  <a16:creationId xmlns:a16="http://schemas.microsoft.com/office/drawing/2014/main" id="{1EC0293A-4D52-A143-B85A-AFE291B9DEA3}"/>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608851BF-1EE3-9442-A815-CF00941721D4}"/>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C3PAO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Selection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96" name="Group 95">
            <a:extLst>
              <a:ext uri="{FF2B5EF4-FFF2-40B4-BE49-F238E27FC236}">
                <a16:creationId xmlns:a16="http://schemas.microsoft.com/office/drawing/2014/main" id="{FAAA67D8-7DDF-C24F-92F4-A6C6DF5114F6}"/>
              </a:ext>
            </a:extLst>
          </p:cNvPr>
          <p:cNvGrpSpPr/>
          <p:nvPr/>
        </p:nvGrpSpPr>
        <p:grpSpPr>
          <a:xfrm>
            <a:off x="3472278" y="2136924"/>
            <a:ext cx="1525401" cy="660221"/>
            <a:chOff x="1972518" y="2330038"/>
            <a:chExt cx="1470168" cy="385652"/>
          </a:xfrm>
        </p:grpSpPr>
        <p:sp>
          <p:nvSpPr>
            <p:cNvPr id="97" name="Rectangle 96">
              <a:extLst>
                <a:ext uri="{FF2B5EF4-FFF2-40B4-BE49-F238E27FC236}">
                  <a16:creationId xmlns:a16="http://schemas.microsoft.com/office/drawing/2014/main" id="{BF52034A-9D46-0C4A-9FC6-E5BC86265388}"/>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7E3812AD-9C6B-0B49-924E-B43A8FDB13EA}"/>
                </a:ext>
              </a:extLst>
            </p:cNvPr>
            <p:cNvSpPr txBox="1"/>
            <p:nvPr/>
          </p:nvSpPr>
          <p:spPr>
            <a:xfrm>
              <a:off x="1972518" y="2365119"/>
              <a:ext cx="1470168" cy="350571"/>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Intake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Review</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grpSp>
        <p:nvGrpSpPr>
          <p:cNvPr id="109" name="Group 108">
            <a:extLst>
              <a:ext uri="{FF2B5EF4-FFF2-40B4-BE49-F238E27FC236}">
                <a16:creationId xmlns:a16="http://schemas.microsoft.com/office/drawing/2014/main" id="{D5EFA989-6790-4843-B8EA-DF97CCE5D399}"/>
              </a:ext>
            </a:extLst>
          </p:cNvPr>
          <p:cNvGrpSpPr/>
          <p:nvPr/>
        </p:nvGrpSpPr>
        <p:grpSpPr>
          <a:xfrm>
            <a:off x="3467578" y="4164788"/>
            <a:ext cx="1525401" cy="526823"/>
            <a:chOff x="1959900" y="2330038"/>
            <a:chExt cx="1470168" cy="306553"/>
          </a:xfrm>
        </p:grpSpPr>
        <p:sp>
          <p:nvSpPr>
            <p:cNvPr id="110" name="Rectangle 109">
              <a:extLst>
                <a:ext uri="{FF2B5EF4-FFF2-40B4-BE49-F238E27FC236}">
                  <a16:creationId xmlns:a16="http://schemas.microsoft.com/office/drawing/2014/main" id="{31E9719C-88F5-534C-9FE8-6A327CC25BC7}"/>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BFD48AE4-FBDC-7D4D-917E-3991C739EE9C}"/>
                </a:ext>
              </a:extLst>
            </p:cNvPr>
            <p:cNvSpPr txBox="1"/>
            <p:nvPr/>
          </p:nvSpPr>
          <p:spPr>
            <a:xfrm>
              <a:off x="1959900" y="2349763"/>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Conduct Assessment</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Pre-call </a:t>
              </a:r>
            </a:p>
          </p:txBody>
        </p:sp>
      </p:grpSp>
      <p:grpSp>
        <p:nvGrpSpPr>
          <p:cNvPr id="112" name="Group 111">
            <a:extLst>
              <a:ext uri="{FF2B5EF4-FFF2-40B4-BE49-F238E27FC236}">
                <a16:creationId xmlns:a16="http://schemas.microsoft.com/office/drawing/2014/main" id="{6F9612E0-65E7-E84E-A153-836A271201A9}"/>
              </a:ext>
            </a:extLst>
          </p:cNvPr>
          <p:cNvGrpSpPr/>
          <p:nvPr/>
        </p:nvGrpSpPr>
        <p:grpSpPr>
          <a:xfrm>
            <a:off x="5218318" y="3548435"/>
            <a:ext cx="1525401" cy="526823"/>
            <a:chOff x="1959900" y="2330038"/>
            <a:chExt cx="1470168" cy="306553"/>
          </a:xfrm>
        </p:grpSpPr>
        <p:sp>
          <p:nvSpPr>
            <p:cNvPr id="119" name="Rectangle 118">
              <a:extLst>
                <a:ext uri="{FF2B5EF4-FFF2-40B4-BE49-F238E27FC236}">
                  <a16:creationId xmlns:a16="http://schemas.microsoft.com/office/drawing/2014/main" id="{A85E86CA-0A12-8541-B035-4A468AFE945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BEA7FFE5-F7CA-3245-9385-82C07E20D71C}"/>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Provide Planning</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Inputs</a:t>
              </a:r>
            </a:p>
          </p:txBody>
        </p:sp>
      </p:grpSp>
      <p:cxnSp>
        <p:nvCxnSpPr>
          <p:cNvPr id="124" name="Straight Arrow Connector 123">
            <a:extLst>
              <a:ext uri="{FF2B5EF4-FFF2-40B4-BE49-F238E27FC236}">
                <a16:creationId xmlns:a16="http://schemas.microsoft.com/office/drawing/2014/main" id="{9E38B2B9-2675-3D47-8CD9-69231327A0E0}"/>
              </a:ext>
            </a:extLst>
          </p:cNvPr>
          <p:cNvCxnSpPr>
            <a:cxnSpLocks/>
          </p:cNvCxnSpPr>
          <p:nvPr/>
        </p:nvCxnSpPr>
        <p:spPr>
          <a:xfrm>
            <a:off x="2390344" y="1979035"/>
            <a:ext cx="0" cy="246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47DA387-AF62-5D4E-9CD1-9AD940409A73}"/>
              </a:ext>
            </a:extLst>
          </p:cNvPr>
          <p:cNvCxnSpPr/>
          <p:nvPr/>
        </p:nvCxnSpPr>
        <p:spPr>
          <a:xfrm>
            <a:off x="3165909" y="2399326"/>
            <a:ext cx="356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DF6AFA0-7227-494A-84C9-2FB6583CBACD}"/>
              </a:ext>
            </a:extLst>
          </p:cNvPr>
          <p:cNvCxnSpPr>
            <a:cxnSpLocks/>
            <a:endCxn id="251" idx="0"/>
          </p:cNvCxnSpPr>
          <p:nvPr/>
        </p:nvCxnSpPr>
        <p:spPr>
          <a:xfrm>
            <a:off x="4234977" y="2661731"/>
            <a:ext cx="2" cy="16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8BFEC78-9A4D-D34F-9FB7-155DC6773166}"/>
              </a:ext>
            </a:extLst>
          </p:cNvPr>
          <p:cNvCxnSpPr>
            <a:cxnSpLocks/>
            <a:endCxn id="110" idx="0"/>
          </p:cNvCxnSpPr>
          <p:nvPr/>
        </p:nvCxnSpPr>
        <p:spPr>
          <a:xfrm>
            <a:off x="4207517" y="3400517"/>
            <a:ext cx="22762" cy="764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204E4BB6-BC78-2049-89D3-E378D0798E97}"/>
              </a:ext>
            </a:extLst>
          </p:cNvPr>
          <p:cNvCxnSpPr>
            <a:cxnSpLocks/>
            <a:stCxn id="120" idx="1"/>
            <a:endCxn id="110" idx="0"/>
          </p:cNvCxnSpPr>
          <p:nvPr/>
        </p:nvCxnSpPr>
        <p:spPr>
          <a:xfrm rot="10800000" flipV="1">
            <a:off x="4230279" y="3811844"/>
            <a:ext cx="988038" cy="3529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D76DAEB8-5122-3743-BC51-BC4EB234E45E}"/>
              </a:ext>
            </a:extLst>
          </p:cNvPr>
          <p:cNvGrpSpPr/>
          <p:nvPr/>
        </p:nvGrpSpPr>
        <p:grpSpPr>
          <a:xfrm>
            <a:off x="7025413" y="2828493"/>
            <a:ext cx="1525401" cy="526823"/>
            <a:chOff x="1959900" y="2330038"/>
            <a:chExt cx="1470168" cy="306553"/>
          </a:xfrm>
        </p:grpSpPr>
        <p:sp>
          <p:nvSpPr>
            <p:cNvPr id="157" name="Rectangle 156">
              <a:extLst>
                <a:ext uri="{FF2B5EF4-FFF2-40B4-BE49-F238E27FC236}">
                  <a16:creationId xmlns:a16="http://schemas.microsoft.com/office/drawing/2014/main" id="{5E39EDDE-C300-7340-80DE-2E1C7CD543AC}"/>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58" name="TextBox 157">
              <a:extLst>
                <a:ext uri="{FF2B5EF4-FFF2-40B4-BE49-F238E27FC236}">
                  <a16:creationId xmlns:a16="http://schemas.microsoft.com/office/drawing/2014/main" id="{2F072785-0DF6-4844-8C09-8FC50C1857AA}"/>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Acknowledge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Review Packet</a:t>
              </a:r>
            </a:p>
          </p:txBody>
        </p:sp>
      </p:grpSp>
      <p:cxnSp>
        <p:nvCxnSpPr>
          <p:cNvPr id="46" name="Straight Arrow Connector 45">
            <a:extLst>
              <a:ext uri="{FF2B5EF4-FFF2-40B4-BE49-F238E27FC236}">
                <a16:creationId xmlns:a16="http://schemas.microsoft.com/office/drawing/2014/main" id="{2422A2BB-9211-434E-9956-ED2C0AEF1B2A}"/>
              </a:ext>
            </a:extLst>
          </p:cNvPr>
          <p:cNvCxnSpPr>
            <a:cxnSpLocks/>
            <a:stCxn id="252" idx="3"/>
            <a:endCxn id="158" idx="1"/>
          </p:cNvCxnSpPr>
          <p:nvPr/>
        </p:nvCxnSpPr>
        <p:spPr>
          <a:xfrm>
            <a:off x="4997678" y="3089138"/>
            <a:ext cx="2027734" cy="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884FF0EB-8B80-8E43-B921-BD1DB2427000}"/>
              </a:ext>
            </a:extLst>
          </p:cNvPr>
          <p:cNvGrpSpPr/>
          <p:nvPr/>
        </p:nvGrpSpPr>
        <p:grpSpPr>
          <a:xfrm>
            <a:off x="3474170" y="5102544"/>
            <a:ext cx="1525401" cy="648129"/>
            <a:chOff x="1959900" y="2330038"/>
            <a:chExt cx="1470168" cy="377140"/>
          </a:xfrm>
        </p:grpSpPr>
        <p:sp>
          <p:nvSpPr>
            <p:cNvPr id="181" name="Rectangle 180">
              <a:extLst>
                <a:ext uri="{FF2B5EF4-FFF2-40B4-BE49-F238E27FC236}">
                  <a16:creationId xmlns:a16="http://schemas.microsoft.com/office/drawing/2014/main" id="{578C7B1F-C045-5147-A3B1-623BC266E109}"/>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82" name="TextBox 181">
              <a:extLst>
                <a:ext uri="{FF2B5EF4-FFF2-40B4-BE49-F238E27FC236}">
                  <a16:creationId xmlns:a16="http://schemas.microsoft.com/office/drawing/2014/main" id="{8C0D97D8-A0EB-A642-8F91-060CF3D8D83E}"/>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Schedule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Onsite</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186" name="Straight Arrow Connector 185">
            <a:extLst>
              <a:ext uri="{FF2B5EF4-FFF2-40B4-BE49-F238E27FC236}">
                <a16:creationId xmlns:a16="http://schemas.microsoft.com/office/drawing/2014/main" id="{A5B9B2E0-DADD-2C43-B3CF-AB2006CD82E2}"/>
              </a:ext>
            </a:extLst>
          </p:cNvPr>
          <p:cNvCxnSpPr>
            <a:cxnSpLocks/>
            <a:stCxn id="110" idx="2"/>
            <a:endCxn id="182" idx="0"/>
          </p:cNvCxnSpPr>
          <p:nvPr/>
        </p:nvCxnSpPr>
        <p:spPr>
          <a:xfrm>
            <a:off x="4230280" y="4691611"/>
            <a:ext cx="6591" cy="458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8" name="Group 187">
            <a:extLst>
              <a:ext uri="{FF2B5EF4-FFF2-40B4-BE49-F238E27FC236}">
                <a16:creationId xmlns:a16="http://schemas.microsoft.com/office/drawing/2014/main" id="{80FEC6AB-9BF5-9544-B5AB-F512728B5CBB}"/>
              </a:ext>
            </a:extLst>
          </p:cNvPr>
          <p:cNvGrpSpPr/>
          <p:nvPr/>
        </p:nvGrpSpPr>
        <p:grpSpPr>
          <a:xfrm>
            <a:off x="5246495" y="5102544"/>
            <a:ext cx="1525401" cy="648129"/>
            <a:chOff x="1959900" y="2330038"/>
            <a:chExt cx="1470168" cy="377140"/>
          </a:xfrm>
        </p:grpSpPr>
        <p:sp>
          <p:nvSpPr>
            <p:cNvPr id="189" name="Rectangle 188">
              <a:extLst>
                <a:ext uri="{FF2B5EF4-FFF2-40B4-BE49-F238E27FC236}">
                  <a16:creationId xmlns:a16="http://schemas.microsoft.com/office/drawing/2014/main" id="{D4A236CD-A773-3C49-87BD-2C8EA02DCB00}"/>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193" name="TextBox 192">
              <a:extLst>
                <a:ext uri="{FF2B5EF4-FFF2-40B4-BE49-F238E27FC236}">
                  <a16:creationId xmlns:a16="http://schemas.microsoft.com/office/drawing/2014/main" id="{B02A5AA9-08AE-764F-BEB6-AF7BFE0A65C9}"/>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Onsite</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74" name="Straight Arrow Connector 73">
            <a:extLst>
              <a:ext uri="{FF2B5EF4-FFF2-40B4-BE49-F238E27FC236}">
                <a16:creationId xmlns:a16="http://schemas.microsoft.com/office/drawing/2014/main" id="{24B9FAC1-3F31-254C-8FBE-E794D802FEFB}"/>
              </a:ext>
            </a:extLst>
          </p:cNvPr>
          <p:cNvCxnSpPr>
            <a:cxnSpLocks/>
            <a:stCxn id="182" idx="3"/>
            <a:endCxn id="193" idx="1"/>
          </p:cNvCxnSpPr>
          <p:nvPr/>
        </p:nvCxnSpPr>
        <p:spPr>
          <a:xfrm>
            <a:off x="4999570" y="5450591"/>
            <a:ext cx="246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4CCF654F-5F75-3546-850D-A7C74C62E440}"/>
              </a:ext>
            </a:extLst>
          </p:cNvPr>
          <p:cNvGrpSpPr/>
          <p:nvPr/>
        </p:nvGrpSpPr>
        <p:grpSpPr>
          <a:xfrm>
            <a:off x="7025412" y="4147619"/>
            <a:ext cx="1525401" cy="526823"/>
            <a:chOff x="1959900" y="2330038"/>
            <a:chExt cx="1470168" cy="306553"/>
          </a:xfrm>
        </p:grpSpPr>
        <p:sp>
          <p:nvSpPr>
            <p:cNvPr id="69" name="Rectangle 68">
              <a:extLst>
                <a:ext uri="{FF2B5EF4-FFF2-40B4-BE49-F238E27FC236}">
                  <a16:creationId xmlns:a16="http://schemas.microsoft.com/office/drawing/2014/main" id="{DD71BB18-AF58-904B-8091-FE43F6E35170}"/>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B5762431-24E5-0741-9466-019FD91ED261}"/>
                </a:ext>
              </a:extLst>
            </p:cNvPr>
            <p:cNvSpPr txBox="1"/>
            <p:nvPr/>
          </p:nvSpPr>
          <p:spPr>
            <a:xfrm>
              <a:off x="1959900" y="2357949"/>
              <a:ext cx="1470168" cy="2507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Confirm Scoping</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and Approach</a:t>
              </a:r>
            </a:p>
          </p:txBody>
        </p:sp>
      </p:grpSp>
      <p:cxnSp>
        <p:nvCxnSpPr>
          <p:cNvPr id="4" name="Straight Arrow Connector 3">
            <a:extLst>
              <a:ext uri="{FF2B5EF4-FFF2-40B4-BE49-F238E27FC236}">
                <a16:creationId xmlns:a16="http://schemas.microsoft.com/office/drawing/2014/main" id="{7C885E85-5EBA-AB42-A2A9-6B5A01602126}"/>
              </a:ext>
            </a:extLst>
          </p:cNvPr>
          <p:cNvCxnSpPr>
            <a:stCxn id="157" idx="2"/>
            <a:endCxn id="69" idx="0"/>
          </p:cNvCxnSpPr>
          <p:nvPr/>
        </p:nvCxnSpPr>
        <p:spPr>
          <a:xfrm flipH="1">
            <a:off x="7788114" y="3355316"/>
            <a:ext cx="1" cy="79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B132B358-BC78-C449-82ED-CBA9F8591997}"/>
              </a:ext>
            </a:extLst>
          </p:cNvPr>
          <p:cNvCxnSpPr>
            <a:stCxn id="70" idx="1"/>
            <a:endCxn id="111" idx="3"/>
          </p:cNvCxnSpPr>
          <p:nvPr/>
        </p:nvCxnSpPr>
        <p:spPr>
          <a:xfrm rot="10800000" flipV="1">
            <a:off x="4992980" y="4411028"/>
            <a:ext cx="2032433" cy="310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06AFC9A3-B268-AD49-AC2F-444509C7369C}"/>
              </a:ext>
            </a:extLst>
          </p:cNvPr>
          <p:cNvGrpSpPr/>
          <p:nvPr/>
        </p:nvGrpSpPr>
        <p:grpSpPr>
          <a:xfrm>
            <a:off x="7025412" y="5064253"/>
            <a:ext cx="1525401" cy="648129"/>
            <a:chOff x="1959900" y="2330038"/>
            <a:chExt cx="1470168" cy="377140"/>
          </a:xfrm>
        </p:grpSpPr>
        <p:sp>
          <p:nvSpPr>
            <p:cNvPr id="86" name="Rectangle 85">
              <a:extLst>
                <a:ext uri="{FF2B5EF4-FFF2-40B4-BE49-F238E27FC236}">
                  <a16:creationId xmlns:a16="http://schemas.microsoft.com/office/drawing/2014/main" id="{F4F77B3D-F151-4440-9E1F-C97A67723F43}"/>
                </a:ext>
              </a:extLst>
            </p:cNvPr>
            <p:cNvSpPr/>
            <p:nvPr/>
          </p:nvSpPr>
          <p:spPr>
            <a:xfrm>
              <a:off x="2008664" y="2330038"/>
              <a:ext cx="1372642" cy="306553"/>
            </a:xfrm>
            <a:prstGeom prst="rect">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AFC14AB7-E57A-5F4C-9CE7-716FC2F0665B}"/>
                </a:ext>
              </a:extLst>
            </p:cNvPr>
            <p:cNvSpPr txBox="1"/>
            <p:nvPr/>
          </p:nvSpPr>
          <p:spPr>
            <a:xfrm>
              <a:off x="1959900" y="2357949"/>
              <a:ext cx="1470168" cy="349229"/>
            </a:xfrm>
            <a:prstGeom prst="rect">
              <a:avLst/>
            </a:prstGeom>
            <a:noFill/>
          </p:spPr>
          <p:txBody>
            <a:bodyPr wrap="square" rtlCol="0">
              <a:spAutoFit/>
            </a:bodyPr>
            <a:lstStyle/>
            <a:p>
              <a:pPr algn="ctr"/>
              <a:r>
                <a:rPr lang="en-US" sz="1100" dirty="0">
                  <a:solidFill>
                    <a:schemeClr val="tx1">
                      <a:lumMod val="85000"/>
                      <a:lumOff val="15000"/>
                    </a:schemeClr>
                  </a:solidFill>
                  <a:latin typeface="Arial" panose="020B0604020202020204" pitchFamily="34" charset="0"/>
                  <a:cs typeface="Arial" panose="020B0604020202020204" pitchFamily="34" charset="0"/>
                </a:rPr>
                <a:t>Develop </a:t>
              </a:r>
            </a:p>
            <a:p>
              <a:pPr algn="ctr"/>
              <a:r>
                <a:rPr lang="en-US" sz="1100" dirty="0">
                  <a:solidFill>
                    <a:schemeClr val="tx1">
                      <a:lumMod val="85000"/>
                      <a:lumOff val="15000"/>
                    </a:schemeClr>
                  </a:solidFill>
                  <a:latin typeface="Arial" panose="020B0604020202020204" pitchFamily="34" charset="0"/>
                  <a:cs typeface="Arial" panose="020B0604020202020204" pitchFamily="34" charset="0"/>
                </a:rPr>
                <a:t>Assessment Plan</a:t>
              </a:r>
            </a:p>
            <a:p>
              <a:pPr algn="ctr"/>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grpSp>
      <p:cxnSp>
        <p:nvCxnSpPr>
          <p:cNvPr id="88" name="Straight Arrow Connector 87">
            <a:extLst>
              <a:ext uri="{FF2B5EF4-FFF2-40B4-BE49-F238E27FC236}">
                <a16:creationId xmlns:a16="http://schemas.microsoft.com/office/drawing/2014/main" id="{ACF10737-B9C7-FB4E-BC79-D9FF9FFFCE7B}"/>
              </a:ext>
            </a:extLst>
          </p:cNvPr>
          <p:cNvCxnSpPr>
            <a:cxnSpLocks/>
          </p:cNvCxnSpPr>
          <p:nvPr/>
        </p:nvCxnSpPr>
        <p:spPr>
          <a:xfrm flipV="1">
            <a:off x="6746599" y="5348506"/>
            <a:ext cx="3041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91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913775" y="291308"/>
            <a:ext cx="10364451" cy="7844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a:t>PRE-ASSESSMENT REVIEW SCENARIO 2</a:t>
            </a:r>
            <a:endParaRPr/>
          </a:p>
        </p:txBody>
      </p:sp>
      <p:sp>
        <p:nvSpPr>
          <p:cNvPr id="170" name="Google Shape;170;p20"/>
          <p:cNvSpPr txBox="1">
            <a:spLocks noGrp="1"/>
          </p:cNvSpPr>
          <p:nvPr>
            <p:ph type="body" idx="1"/>
          </p:nvPr>
        </p:nvSpPr>
        <p:spPr>
          <a:xfrm>
            <a:off x="1205552" y="1229296"/>
            <a:ext cx="9812741" cy="4866707"/>
          </a:xfrm>
          <a:prstGeom prst="rect">
            <a:avLst/>
          </a:prstGeom>
          <a:noFill/>
          <a:ln>
            <a:noFill/>
          </a:ln>
        </p:spPr>
        <p:txBody>
          <a:bodyPr spcFirstLastPara="1" wrap="square" lIns="91425" tIns="45700" rIns="91425" bIns="45700" anchor="t" anchorCtr="0">
            <a:noAutofit/>
          </a:bodyPr>
          <a:lstStyle/>
          <a:p>
            <a:pPr marL="230188" lvl="0" indent="-230188" algn="l" rtl="0">
              <a:lnSpc>
                <a:spcPct val="120000"/>
              </a:lnSpc>
              <a:spcBef>
                <a:spcPts val="0"/>
              </a:spcBef>
              <a:spcAft>
                <a:spcPts val="0"/>
              </a:spcAft>
              <a:buSzPts val="2000"/>
              <a:buFont typeface="Arial"/>
              <a:buChar char="•"/>
            </a:pPr>
            <a:r>
              <a:rPr lang="en-US"/>
              <a:t>OSC REQUESTS PRE-AUDIT CHECK</a:t>
            </a:r>
            <a:endParaRPr/>
          </a:p>
          <a:p>
            <a:pPr marL="230188" lvl="0" indent="-230188" algn="l" rtl="0">
              <a:lnSpc>
                <a:spcPct val="120000"/>
              </a:lnSpc>
              <a:spcBef>
                <a:spcPts val="1000"/>
              </a:spcBef>
              <a:spcAft>
                <a:spcPts val="0"/>
              </a:spcAft>
              <a:buSzPts val="2000"/>
              <a:buFont typeface="Arial"/>
              <a:buChar char="•"/>
            </a:pPr>
            <a:r>
              <a:rPr lang="en-US"/>
              <a:t>C3PAO ASSIGNS ASSESSMENT LEAD</a:t>
            </a:r>
            <a:endParaRPr/>
          </a:p>
          <a:p>
            <a:pPr marL="230188" lvl="0" indent="-230188" algn="l" rtl="0">
              <a:lnSpc>
                <a:spcPct val="120000"/>
              </a:lnSpc>
              <a:spcBef>
                <a:spcPts val="1000"/>
              </a:spcBef>
              <a:spcAft>
                <a:spcPts val="0"/>
              </a:spcAft>
              <a:buSzPts val="2000"/>
              <a:buFont typeface="Arial"/>
              <a:buChar char="•"/>
            </a:pPr>
            <a:r>
              <a:rPr lang="en-US"/>
              <a:t>C3PAO/ASSESSMENT LEAD COORDINATES WITH OSC TO SCHEDULE</a:t>
            </a:r>
            <a:endParaRPr/>
          </a:p>
          <a:p>
            <a:pPr marL="230188" lvl="0" indent="-230188" algn="l" rtl="0">
              <a:lnSpc>
                <a:spcPct val="120000"/>
              </a:lnSpc>
              <a:spcBef>
                <a:spcPts val="1000"/>
              </a:spcBef>
              <a:spcAft>
                <a:spcPts val="0"/>
              </a:spcAft>
              <a:buSzPts val="2000"/>
              <a:buFont typeface="Arial"/>
              <a:buChar char="•"/>
            </a:pPr>
            <a:r>
              <a:rPr lang="en-US"/>
              <a:t>PRE-AUDIT CONDUCTED</a:t>
            </a:r>
            <a:endParaRPr/>
          </a:p>
          <a:p>
            <a:pPr marL="230188" lvl="0" indent="-230188" algn="l" rtl="0">
              <a:lnSpc>
                <a:spcPct val="120000"/>
              </a:lnSpc>
              <a:spcBef>
                <a:spcPts val="1000"/>
              </a:spcBef>
              <a:spcAft>
                <a:spcPts val="0"/>
              </a:spcAft>
              <a:buSzPts val="2000"/>
              <a:buFont typeface="Arial"/>
              <a:buChar char="•"/>
            </a:pPr>
            <a:r>
              <a:rPr lang="en-US"/>
              <a:t>GO/NO-GO DECISION IS RENDERED</a:t>
            </a:r>
            <a:endParaRPr/>
          </a:p>
          <a:p>
            <a:pPr marL="230188" lvl="0" indent="-230188" algn="l" rtl="0">
              <a:lnSpc>
                <a:spcPct val="120000"/>
              </a:lnSpc>
              <a:spcBef>
                <a:spcPts val="1000"/>
              </a:spcBef>
              <a:spcAft>
                <a:spcPts val="0"/>
              </a:spcAft>
              <a:buSzPts val="2000"/>
              <a:buFont typeface="Arial"/>
              <a:buChar char="•"/>
            </a:pPr>
            <a:r>
              <a:rPr lang="en-US"/>
              <a:t>FEEDS INTO EXECUTION PLANNING</a:t>
            </a:r>
            <a:endParaRPr/>
          </a:p>
        </p:txBody>
      </p:sp>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4057</Words>
  <Application>Microsoft Macintosh PowerPoint</Application>
  <PresentationFormat>Widescreen</PresentationFormat>
  <Paragraphs>669</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Noto Sans Symbols</vt:lpstr>
      <vt:lpstr>Twentieth Century</vt:lpstr>
      <vt:lpstr>Wingdings</vt:lpstr>
      <vt:lpstr>Droplet</vt:lpstr>
      <vt:lpstr>CMMC PROVISIONAL APPRAISAL TRAINING</vt:lpstr>
      <vt:lpstr>AGENDA</vt:lpstr>
      <vt:lpstr>PowerPoint Presentation</vt:lpstr>
      <vt:lpstr>NOTIONAL L1 APPRAISAL TIMELINE</vt:lpstr>
      <vt:lpstr>CMMC ASSESSMENT ACTIVITIES</vt:lpstr>
      <vt:lpstr>ORGANIZATION SEEKING CERTIFICATION (OSC) CONTACTS C3PAO</vt:lpstr>
      <vt:lpstr>PRE-ASSESSMENT REVIEW SCENARIO 1</vt:lpstr>
      <vt:lpstr>Initiate (Phase I) – Self-Assessment Conducted</vt:lpstr>
      <vt:lpstr>PRE-ASSESSMENT REVIEW SCENARIO 2</vt:lpstr>
      <vt:lpstr>Initiate (Phase I) – Readiness Check Requested</vt:lpstr>
      <vt:lpstr>ASSESSOR MAKES INITIAL CONTACT</vt:lpstr>
      <vt:lpstr>PowerPoint Presentation</vt:lpstr>
      <vt:lpstr>PRE-ASSESSMENT REVIEW</vt:lpstr>
      <vt:lpstr>ASSESSMENT PLAN</vt:lpstr>
      <vt:lpstr>OSC SCOPE</vt:lpstr>
      <vt:lpstr>ASSESSMENT LEAD RESPONSIBILITIES</vt:lpstr>
      <vt:lpstr>TEAM MEMBER RESPONSIBILITIES</vt:lpstr>
      <vt:lpstr>OSC POINT-OF-CONTACT  (POC) RESPONSIBILITIES</vt:lpstr>
      <vt:lpstr>Phase II: Onsite / Execution Phase – Standard Flow</vt:lpstr>
      <vt:lpstr>OPENING BRIEFING</vt:lpstr>
      <vt:lpstr>ASSESSMENT EXECUTION</vt:lpstr>
      <vt:lpstr>ASSESSING PRACTICES</vt:lpstr>
      <vt:lpstr>ASSESSING PRACTICES CONT.</vt:lpstr>
      <vt:lpstr>END OF DAY INTERNAL ASSESSMENT TEAM REVIEW</vt:lpstr>
      <vt:lpstr>END-OF-DAY REVIEW</vt:lpstr>
      <vt:lpstr>OUT-BRIEF</vt:lpstr>
      <vt:lpstr>POST ASSESSMENT (NO-REMEDIATION REQUIRED)</vt:lpstr>
      <vt:lpstr>Phase II – Standard Flow</vt:lpstr>
      <vt:lpstr>POST ASSESSMENT (REMEDIATION REQUIRED)</vt:lpstr>
      <vt:lpstr>Phase III – Remediation Required</vt:lpstr>
      <vt:lpstr>POST ASSESSMENT (RECOMMENDATION CHALLENGED)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CMMC PROVISIONAL APPRAISAL TRAINING</dc:title>
  <cp:lastModifiedBy>Jeff Dalton</cp:lastModifiedBy>
  <cp:revision>10</cp:revision>
  <dcterms:modified xsi:type="dcterms:W3CDTF">2020-06-27T21:40:37Z</dcterms:modified>
</cp:coreProperties>
</file>