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d02f3f3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5d02f3f3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d02f3f3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5d02f3f3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a9f16ad0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8a9f16ad0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a9f16ad07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8a9f16ad07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5d02f3f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85d02f3f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d02f3f3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5d02f3f3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d02f3f32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85d02f3f32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d02f3f3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85d02f3f3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d02f3f32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5d02f3f32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d02f3f3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5d02f3f3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66175" y="107530"/>
            <a:ext cx="10364451" cy="81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35354" y="1398494"/>
            <a:ext cx="11121291" cy="426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13774" y="407847"/>
            <a:ext cx="10364451" cy="793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99037" y="1694330"/>
            <a:ext cx="11121291" cy="42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74" y="1358564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094021" y="6403980"/>
            <a:ext cx="5352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318763"/>
            <a:ext cx="121920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bstract image" id="41" name="Google Shape;41;p10"/>
          <p:cNvPicPr preferRelativeResize="0"/>
          <p:nvPr/>
        </p:nvPicPr>
        <p:blipFill rotWithShape="1">
          <a:blip r:embed="rId3">
            <a:alphaModFix/>
          </a:blip>
          <a:srcRect b="0" l="20138" r="23069" t="0"/>
          <a:stretch/>
        </p:blipFill>
        <p:spPr>
          <a:xfrm>
            <a:off x="8860" y="10"/>
            <a:ext cx="69242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6933061" y="-2"/>
            <a:ext cx="81313" cy="6858002"/>
          </a:xfrm>
          <a:prstGeom prst="rect">
            <a:avLst/>
          </a:prstGeom>
          <a:gradFill>
            <a:gsLst>
              <a:gs pos="0">
                <a:srgbClr val="BBBBBB"/>
              </a:gs>
              <a:gs pos="7000">
                <a:srgbClr val="8A8A8A"/>
              </a:gs>
              <a:gs pos="15928">
                <a:srgbClr val="B5B5B5"/>
              </a:gs>
              <a:gs pos="44260">
                <a:srgbClr val="D5D5D5"/>
              </a:gs>
              <a:gs pos="50447">
                <a:srgbClr val="E6E6E6"/>
              </a:gs>
              <a:gs pos="60158">
                <a:srgbClr val="D5D5D5"/>
              </a:gs>
              <a:gs pos="84000">
                <a:srgbClr val="B5B5B5"/>
              </a:gs>
              <a:gs pos="93000">
                <a:srgbClr val="8A8A8A"/>
              </a:gs>
              <a:gs pos="100000">
                <a:srgbClr val="BBBBB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" name="Google Shape;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ctrTitle"/>
          </p:nvPr>
        </p:nvSpPr>
        <p:spPr>
          <a:xfrm>
            <a:off x="7212025" y="1892300"/>
            <a:ext cx="47316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 sz="4400"/>
              <a:t>CMMC</a:t>
            </a:r>
            <a:br>
              <a:rPr b="1" lang="en-US" sz="4400"/>
            </a:br>
            <a:r>
              <a:rPr b="1" lang="en-US" sz="4400"/>
              <a:t>PROPOSED CODE OF PROFESSIONAL CONDUCT </a:t>
            </a:r>
            <a:endParaRPr b="1"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 sz="4400"/>
              <a:t>and ADJUDICATION PROCESS</a:t>
            </a:r>
            <a:endParaRPr/>
          </a:p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097975" y="4699000"/>
            <a:ext cx="50181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CMMC AB PROVISIONAL APPRAISAL </a:t>
            </a:r>
            <a:r>
              <a:rPr b="1" lang="en-US" sz="2000"/>
              <a:t>	ADJUDICATION </a:t>
            </a:r>
            <a:r>
              <a:rPr b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WORKING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50" y="1310317"/>
            <a:ext cx="824865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PROCESS - </a:t>
            </a:r>
            <a:r>
              <a:rPr lang="en-US"/>
              <a:t>FRAMEWORK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PROCESS - RESULTS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63800" y="1322300"/>
            <a:ext cx="118071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BASED ON THE FRAMEWORK THE FOLLOWING RESULT RATINGS WILL RESULT: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EGREGIOUS VIOLATION</a:t>
            </a:r>
            <a:r>
              <a:rPr lang="en-US"/>
              <a:t> - </a:t>
            </a:r>
            <a:r>
              <a:rPr lang="en-US" sz="1700"/>
              <a:t>THIS CATEGORY REPRESENTS A MAJOR DEVIATION FROM BOTH THE CODE OF CONDUCT AND ASSESSMENT METHODOLOGY.  EXAMPLES MIGHT INCLUDE NEGLECTING TO CONDUCT A PROPER ASSESSMENT AND CONCEALING THAT FACT.</a:t>
            </a:r>
            <a:endParaRPr sz="1700"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RESULTS IN - SUSPENSION OR EXPULSION OF THE C3PAO AND/OR ASSESSOR(S) AND REASSESSMENT OF ALL ASSESSMENTS IN THE LAST 6 MONTHS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SIGNIFICANT VIOLATION</a:t>
            </a:r>
            <a:r>
              <a:rPr lang="en-US"/>
              <a:t> -  </a:t>
            </a:r>
            <a:r>
              <a:rPr lang="en-US" sz="1700"/>
              <a:t>THIS CATEGORY REPRESENTS A MAJOR DEVIATION FROM EITHER THE CODE OF CONDUCT OR ASSESSMENT METHODOLOGY.  AN EXAMPLE, MIGHT INCLUDE MISSING A KEY ASPECT OF THE ASSESSMENT BUT WITHOUT </a:t>
            </a:r>
            <a:r>
              <a:rPr lang="en-US" sz="1700"/>
              <a:t>MALICIOUS</a:t>
            </a:r>
            <a:r>
              <a:rPr lang="en-US" sz="1700"/>
              <a:t> INTENT.</a:t>
            </a:r>
            <a:r>
              <a:rPr lang="en-US" sz="1700"/>
              <a:t> </a:t>
            </a:r>
            <a:endParaRPr sz="1700"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400"/>
              <a:t>RESULTS IN - </a:t>
            </a:r>
            <a:r>
              <a:rPr lang="en-US"/>
              <a:t>WARNING ISSUED TO THE </a:t>
            </a:r>
            <a:r>
              <a:rPr lang="en-US" sz="1400"/>
              <a:t>C3PAO AND/OR ASSESSOR(S) AND QUALITY INSPECTION PROCEDURES FOR A SAMPLE OF ASSESSMENTS IN THE LAST 6 MONTHS</a:t>
            </a:r>
            <a:r>
              <a:rPr lang="en-US"/>
              <a:t>.  2 SIGNIFICANT VIOLATIONS IN A 1 YEAR PERIOD WILL RESULT IN SUSPENSION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DE MINIMIS VIOLATION</a:t>
            </a:r>
            <a:r>
              <a:rPr lang="en-US"/>
              <a:t> - </a:t>
            </a:r>
            <a:r>
              <a:rPr lang="en-US" sz="1700"/>
              <a:t>THIS CATEGORY REPRESENTS A MINOR DEVIATION FROM EITHER OR BOTH THE CODE OF CONDUCT AND/OR ASSESSMENT METHODOLOGY.  AN EXAMPLE MIGHT INCLUDE IMPROPER DOCUMENTATION OF ASSESSMENT WHICH WOULD NOT CHANGE THE ASSESSMENT RESULTS.</a:t>
            </a:r>
            <a:endParaRPr sz="1700"/>
          </a:p>
          <a:p>
            <a:pPr indent="-227012" lvl="2" marL="684212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400"/>
              <a:t>RESULTS IN - WARNING ISSUED TO THE C3PAO AND/OR ASSESSOR(S) REPEATED W</a:t>
            </a:r>
            <a:r>
              <a:rPr lang="en-US"/>
              <a:t>ARNING CAN RESULT IN HIGHER RATINGS AND CONSEQUENCES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913775" y="237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35350" y="941302"/>
            <a:ext cx="11121300" cy="5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6873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PROVIDES PROCESS FOR ADJUDICATING MATTERS SUBMITTED FOR INVESTIGATION TO THE </a:t>
            </a:r>
            <a:r>
              <a:rPr lang="en-US"/>
              <a:t>CMMC ACCREDITATION BODY (CMMC-AB) REGARDING:</a:t>
            </a:r>
            <a:endParaRPr/>
          </a:p>
          <a:p>
            <a:pPr indent="-182562" lvl="1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/>
              <a:t>LICENSED OR CERTIFIED </a:t>
            </a:r>
            <a:r>
              <a:rPr lang="en-US"/>
              <a:t>SERVICE PROVIDERS </a:t>
            </a:r>
            <a:endParaRPr/>
          </a:p>
          <a:p>
            <a:pPr indent="-182562" lvl="1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/>
              <a:t>REGISTERED SERVICE PROVIDERS </a:t>
            </a:r>
            <a:endParaRPr/>
          </a:p>
          <a:p>
            <a:pPr indent="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6873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ARTICULATES THE GUIDING PRINCIPLES BY WHICH THE ROLES OF THE CMMC ECO-SYSTEM WILL BE HELD ACCOUNTABLE, AND </a:t>
            </a:r>
            <a:endParaRPr/>
          </a:p>
          <a:p>
            <a:pPr indent="0" lvl="0" marL="6873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6873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ADJUDICATION PROCEDURES BY WHICH </a:t>
            </a:r>
            <a:r>
              <a:rPr lang="en-US"/>
              <a:t>VIOLATIONS</a:t>
            </a:r>
            <a:r>
              <a:rPr lang="en-US"/>
              <a:t> WILL BE ADDRESSED</a:t>
            </a:r>
            <a:endParaRPr/>
          </a:p>
          <a:p>
            <a:pPr indent="0" lvl="0" marL="6873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13775" y="237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GUIDING PRINCIPLES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981850" y="941300"/>
            <a:ext cx="10674900" cy="5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PROFESSIONALISM - </a:t>
            </a:r>
            <a:r>
              <a:rPr lang="en-US"/>
              <a:t>Maintain a professional business posture at all times</a:t>
            </a:r>
            <a:endParaRPr/>
          </a:p>
          <a:p>
            <a:pPr indent="0" lvl="0" marL="23018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OBJECTIVITY- avoid the appearance of, or actual, conflicts of interest where possible</a:t>
            </a:r>
            <a:endParaRPr/>
          </a:p>
          <a:p>
            <a:pPr indent="0" lvl="0" marL="4000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CONFIDENTIALITY- </a:t>
            </a:r>
            <a:r>
              <a:rPr lang="en-US" sz="1800"/>
              <a:t>Maintain the confidentiality of customer and government data</a:t>
            </a:r>
            <a:endParaRPr/>
          </a:p>
          <a:p>
            <a:pPr indent="0" lvl="0" marL="4000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PROPER USE OF METHODOLOGY - use of materials and methods as they are described by the CMMC AB in policies, methodologies, and training materials</a:t>
            </a:r>
            <a:endParaRPr/>
          </a:p>
          <a:p>
            <a:pPr indent="0" lvl="0" marL="23018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INFORMATION INTEGRITY- Report results as required by your license or certification agreement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913775" y="237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35350" y="941302"/>
            <a:ext cx="11121300" cy="5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THE </a:t>
            </a:r>
            <a:r>
              <a:rPr lang="en-US"/>
              <a:t>CODE OF PROFESSIONAL CONDUCT</a:t>
            </a:r>
            <a:r>
              <a:rPr lang="en-US"/>
              <a:t> IS ESTABLISHED AND MAINTAINED BY THE CMMC-AB, AND OUTLINES ACCEPTABLE BEHAVIOR FOR INDIVIDUALS AND ORGANIZATIONS SEEKING TO BE CREDENTIALED UNDER THE CMMC MODEL, INCLUDING: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CMMC-AB BOARD MEMBERS, STAFF / CONTRACTORS (E.G. QUALITY ASSESSORS)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CERTIFIED THIRD PARTY ASSESSMENT ORGANIZATIONS (</a:t>
            </a:r>
            <a:r>
              <a:rPr lang="en-US"/>
              <a:t>C3PAO) 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CMMC-AB CERTIFIED PROFESSIONALS, ASSESSORS, INSTRUCTORS, and QUALITY AUDITORS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CMMC-AB REGISTERED PRACTITIONERS (RP) AND PROVIDER ORGANIZATIONS (RPO)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LICENCED PARTNER PUBLISHER (LPP) AND TRAINING PARTNERS (LTP)</a:t>
            </a:r>
            <a:br>
              <a:rPr lang="en-US"/>
            </a:b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COMPLAINTS MAY BE IN RELATION TO CASES OF DEVIATION FROM EITHER OF THESE GUIDING PRINCIPLES OR DISAGREEMENTS IN RESULTS (I.E. METHODOLOGY </a:t>
            </a:r>
            <a:r>
              <a:rPr lang="en-US"/>
              <a:t>INTERPRETATIONS</a:t>
            </a:r>
            <a:r>
              <a:rPr lang="en-US"/>
              <a:t>).  THE DIFFERENCE BEING THAT THE LATER IS FREE FROM DISCIPLINARY ACTIONS AS IT REPRESENTS A GOOD-FAITH EFFORT THAT RESULTED IN A DIFFERENCE IN HOW THE ASSESSMENT WAS CONDUCTED.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919454"/>
            <a:ext cx="9727482" cy="532388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</a:t>
            </a:r>
            <a:r>
              <a:rPr lang="en-US"/>
              <a:t>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INVESTIGATION AND ADJUDICATION </a:t>
            </a:r>
            <a:r>
              <a:rPr lang="en-US"/>
              <a:t>COMMITTEE</a:t>
            </a:r>
            <a:endParaRPr/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35354" y="13984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RESPONSIBLE FOR ADMINISTRATION OF THE INVESTIGATION AND ADJUDICATION PROCESS AND REACHING FINAL RECOMMENDATIONS</a:t>
            </a:r>
            <a:endParaRPr/>
          </a:p>
          <a:p>
            <a:pPr indent="0" lvl="0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CHAIRED BY A BOARD MEMBER, AND SHALL CONTAIN REPRESENTATION FROM THE COMMUNITY OF CERTIFIED, REGISTERED AND LICENCED PRACTITIONERS. ORGANIZATIONS, TRAINERS AND OSCs.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WILL </a:t>
            </a:r>
            <a:r>
              <a:rPr lang="en-US"/>
              <a:t>HAVE 5 MEMBERS AND </a:t>
            </a:r>
            <a:r>
              <a:rPr lang="en-US"/>
              <a:t>REACH CONCLUSIONS BY SIMPLE MAJORITY (WITH A MINIMUM QUORUM OF 3) IN THE EVENT OF A TIE THE BOARD MEMBER CHAIR WILL HAVE A DECIDING VOTE</a:t>
            </a:r>
            <a:endParaRPr/>
          </a:p>
          <a:p>
            <a:pPr indent="0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MEMBERS SHALL ABSTAIN IN THE EVENT THAT THEY HAVE A PERSONAL STAKE OR ARE PARTY TO THE COMPLAINT (I.E. AVOID A CONFLICT ON INTEREST)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COMPLAINT PROCESS - INITIATION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35350" y="1322301"/>
            <a:ext cx="11121300" cy="5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 CMMC-AB WILL HOST A FORM THAT CAN BE USED TO SUBMIT MATTERS FOR INVESTIGATION AND INITIATE THE ADJUDICATION PROCESS</a:t>
            </a:r>
            <a:endParaRPr/>
          </a:p>
          <a:p>
            <a:pPr indent="0" lvl="0" marL="23018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MATTERS FOR INVESTIGATION CAN BE SUBMITTED BY A NAMED PERSON, OR ANONYMOUSLY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 INVESTIGATION PROCESS MAY ALSO BE TRIGGERED BY A QUALITY INSPECTION.  IF THE QUALITY ASSESSOR DISAGREES WITH AN ASSESSMENT, OR FINDS THE ASSESSOR AND/OR C3PAOs WORK LACKING, THEY CAN INITIATE A MATTER FOR INVESTIGATION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COMPLAINT</a:t>
            </a:r>
            <a:r>
              <a:rPr lang="en-US"/>
              <a:t> PROCESS - INVESTIGATION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35350" y="1322300"/>
            <a:ext cx="111213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AS SUBMISSIONS ARE </a:t>
            </a:r>
            <a:r>
              <a:rPr lang="en-US"/>
              <a:t>RECEIVED</a:t>
            </a:r>
            <a:r>
              <a:rPr lang="en-US"/>
              <a:t> THE ADJUDICATION </a:t>
            </a:r>
            <a:r>
              <a:rPr lang="en-US"/>
              <a:t>COMMITTEE</a:t>
            </a:r>
            <a:r>
              <a:rPr lang="en-US"/>
              <a:t> </a:t>
            </a:r>
            <a:r>
              <a:rPr lang="en-US"/>
              <a:t>RECEIVES</a:t>
            </a:r>
            <a:r>
              <a:rPr lang="en-US"/>
              <a:t> THEM AND ASSIGNS AN INVESTIGATOR.  </a:t>
            </a:r>
            <a:endParaRPr/>
          </a:p>
          <a:p>
            <a:pPr indent="0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THE INVESTIGATOR IS A QUALIFIED PARTY THAT IS INDEPENDENT OF THE COMPLAINT AT HAND AND DOES NOT HAVE AN ON-GOING SIGNIFICANT RELATIONSHIP WITH ANY PARTIES TO THE MATTER BEING INVESTIGATED.  TYPICALLY THIS WOULD INCLUDE CMMC-AB STAFF (I.E. QUALITY ASSESSORS) OR ADJUDICATION </a:t>
            </a:r>
            <a:r>
              <a:rPr lang="en-US"/>
              <a:t>COMMITTEE</a:t>
            </a:r>
            <a:r>
              <a:rPr lang="en-US"/>
              <a:t> MEMBERS</a:t>
            </a:r>
            <a:br>
              <a:rPr lang="en-US"/>
            </a:b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THE INVESTIGATOR WILL REVIEW THE FACTS AND CIRCUMSTANCES INCLUDING THE WORKING PAPERS OF THE ASSESSOR AND/OR C3PAO AS WELL AS ANY OTHER EVIDENCE </a:t>
            </a:r>
            <a:r>
              <a:rPr lang="en-US"/>
              <a:t>PERTINENT</a:t>
            </a:r>
            <a:r>
              <a:rPr lang="en-US"/>
              <a:t> TO THE INVESTIGATION</a:t>
            </a:r>
            <a:br>
              <a:rPr lang="en-US"/>
            </a:b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THE INVESTIGATOR IS NOT THE JUDGE AND IS ONLY RESPONSIBLE FOR HELPING THE ADJUDICATION </a:t>
            </a:r>
            <a:r>
              <a:rPr lang="en-US"/>
              <a:t>COMMITTEE</a:t>
            </a:r>
            <a:r>
              <a:rPr lang="en-US"/>
              <a:t> GATHER THE FACTS TO MAKE A DETERMINATION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PROCESS - DEVIATION RATINGS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35354" y="13984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THE ADJUDICATION </a:t>
            </a:r>
            <a:r>
              <a:rPr lang="en-US"/>
              <a:t>COMMITTEE</a:t>
            </a:r>
            <a:r>
              <a:rPr lang="en-US"/>
              <a:t> WILL MAKE A DETERMINATION IF THE MATTER IS A DEVIATION</a:t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/>
              <a:t>DEVIATIONS ARE A DEPARTURE FROM THE CODE OF CONDUCT AND/OR ASSESSMENT METHODOLOGY AND HAVE DISCIPLINARY CONSEQUENCES.</a:t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AS A RESULT OF THE ADJUDICATION PROCESS A DETERMINATION WILL FALL INTO ONE OF THE FOLLOWING CATEGORIES: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MAJOR - A DEVIATION THAT REPRESENTS A SERIOUS DEPARTURE FROM THE CODE OF CONDUCT AND/OR ASSESSMENT METHODOLOGY THAT COULD CALL INTO QUESTION THE INTEGRITY OF THE CMMC CERTIFICATION OR THE REPUTATION OF THOSE PARTICIPATING IN OR SUBJECT TO THE COMPLAINT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MINOR - A DEVIATION THAT REPRESENTS A LESS SIGNIFICANT DEPARTURE FROM THE CODE OF CONDUCT AND/OR ASSESSMENT METHODOLOGY THAT NEEDS TO BE ADDRESSES BUT WOULD NOT CALL INTO QUESTION THE INTEGRITY OF THE CMMC CERTIFICATION OR REPUTATIONS OF THOSE PARTICIPATING IN OR SUBJECT TO THE COMPLAINT</a:t>
            </a:r>
            <a:endParaRPr/>
          </a:p>
          <a:p>
            <a:pPr indent="-169862" lvl="1" marL="4000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 - A CONCLUSION THAT A DEPARTURE FROM THE CODE OF CONDUCT OR ASSESSMENT METHODOLOGY DID NOT OCCUR EITHER IN FACT OR APPEARANCE.  THE COMPLAINT IS LIKELY A JUDGEMENT CALL AND/OR DIFFERENCE OF OPINION THAT WILL BE EVALUATED BY A QUALITY REVIEWER.</a:t>
            </a:r>
            <a:endParaRPr/>
          </a:p>
          <a:p>
            <a:pPr indent="-55562" lvl="1" marL="4000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