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Matt Gilber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A4CFFD-1FDF-4820-8E43-8182DDE8A1BD}">
  <a:tblStyle styleId="{67A4CFFD-1FDF-4820-8E43-8182DDE8A1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6-17T21:11:59.696">
    <p:pos x="337" y="832"/>
    <p:text>We will need to sync with Jeff on the code of conduct and what it includes or not....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6-17T21:13:42.409">
    <p:pos x="1714" y="1057"/>
    <p:text>Is there a reason not to notify the subject?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6-17T21:08:56.087">
    <p:pos x="337" y="880"/>
    <p:text>I think this makes sense but we need to discuss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5d02f3f3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85d02f3f3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5d02f3f32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85d02f3f32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d02f3f32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85d02f3f32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d02f3f3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85d02f3f3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d02f3f32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85d02f3f32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5d02f3f3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85d02f3f32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5d02f3f3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85d02f3f3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d02f3f3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85d02f3f3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066175" y="107530"/>
            <a:ext cx="10364451" cy="815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35354" y="1398494"/>
            <a:ext cx="11121291" cy="426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13774" y="407847"/>
            <a:ext cx="10364451" cy="793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99037" y="1694330"/>
            <a:ext cx="11121291" cy="421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508001" y="1229296"/>
            <a:ext cx="11121291" cy="4866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  <a:defRPr/>
            </a:lvl2pPr>
            <a:lvl3pPr indent="-3302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urier New"/>
              <a:buChar char="o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-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775" y="291308"/>
            <a:ext cx="10364451" cy="784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774" y="1358564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094021" y="6403980"/>
            <a:ext cx="5352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318763"/>
            <a:ext cx="12192000" cy="182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7B7B7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bstract image" id="41" name="Google Shape;41;p10"/>
          <p:cNvPicPr preferRelativeResize="0"/>
          <p:nvPr/>
        </p:nvPicPr>
        <p:blipFill rotWithShape="1">
          <a:blip r:embed="rId3">
            <a:alphaModFix/>
          </a:blip>
          <a:srcRect b="0" l="20138" r="23069" t="0"/>
          <a:stretch/>
        </p:blipFill>
        <p:spPr>
          <a:xfrm>
            <a:off x="8860" y="10"/>
            <a:ext cx="69242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/>
          <p:nvPr/>
        </p:nvSpPr>
        <p:spPr>
          <a:xfrm>
            <a:off x="6933061" y="-2"/>
            <a:ext cx="81313" cy="6858002"/>
          </a:xfrm>
          <a:prstGeom prst="rect">
            <a:avLst/>
          </a:prstGeom>
          <a:gradFill>
            <a:gsLst>
              <a:gs pos="0">
                <a:srgbClr val="BBBBBB"/>
              </a:gs>
              <a:gs pos="7000">
                <a:srgbClr val="8A8A8A"/>
              </a:gs>
              <a:gs pos="15928">
                <a:srgbClr val="B5B5B5"/>
              </a:gs>
              <a:gs pos="44260">
                <a:srgbClr val="D5D5D5"/>
              </a:gs>
              <a:gs pos="50447">
                <a:srgbClr val="E6E6E6"/>
              </a:gs>
              <a:gs pos="60158">
                <a:srgbClr val="D5D5D5"/>
              </a:gs>
              <a:gs pos="84000">
                <a:srgbClr val="B5B5B5"/>
              </a:gs>
              <a:gs pos="93000">
                <a:srgbClr val="8A8A8A"/>
              </a:gs>
              <a:gs pos="100000">
                <a:srgbClr val="BBBBB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3" name="Google Shape;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ctrTitle"/>
          </p:nvPr>
        </p:nvSpPr>
        <p:spPr>
          <a:xfrm>
            <a:off x="7212025" y="1358900"/>
            <a:ext cx="40662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lang="en-US" sz="4400"/>
              <a:t>CMMC</a:t>
            </a:r>
            <a:br>
              <a:rPr b="1" lang="en-US" sz="4400"/>
            </a:br>
            <a:r>
              <a:rPr b="1" lang="en-US" sz="4400"/>
              <a:t>PROPOSED COMPLAINT AND ADJUDICATION PROCESS</a:t>
            </a:r>
            <a:endParaRPr/>
          </a:p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7676707" y="4165601"/>
            <a:ext cx="3487479" cy="789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CMMC AB PROVISIONAL  APPRAISAL WORKING GROUP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GUIDING PRINCIPLES</a:t>
            </a:r>
            <a:endParaRPr/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535354" y="1322294"/>
            <a:ext cx="111213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</a:t>
            </a:r>
            <a:r>
              <a:rPr lang="en-US"/>
              <a:t>CODE OF CONDUCT</a:t>
            </a:r>
            <a:r>
              <a:rPr lang="en-US"/>
              <a:t> IS ESTABLISHED AND MAINTAINED BY THE CMMC-AB THAT OUTLINES ACCEPTABLE BEHAVIOR FOR THE FOLLOWING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CMMC-AB BOARD MEMBERS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CMMC-AB STAFF / CONTRACTORS (E.G. QUALITY ASSESSORS)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C3PAOs 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ASSESSORS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ORGANIZATIONS SEEKING CERTIFICATION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TRAINING AND CONTENT PARTNERS</a:t>
            </a:r>
            <a:br>
              <a:rPr lang="en-US"/>
            </a:b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ASSESSMENT METHODOLOGY IS THE APPROACH AND STANDARD BY WHICH C3PAOs AND ASSESSORS CONDUCT THE ASSESSMENTS</a:t>
            </a:r>
            <a:br>
              <a:rPr lang="en-US"/>
            </a:b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COMPLAINTS WILL BE IN RELATION TO CASES OF DEVIATION FROM EITHER OF THESE GUIDING PRINCIPLES OR DISAGREEMENTS IN RESULTS (I.E. METHODOLOGY </a:t>
            </a:r>
            <a:r>
              <a:rPr lang="en-US"/>
              <a:t>INTERPRETATIONS</a:t>
            </a:r>
            <a:r>
              <a:rPr lang="en-US"/>
              <a:t>).  THE DIFFERENCE BEING THAT THE LATER IS FREE FROM DISCIPLINARY ACTIONS AS IT REPRESENTS A GOOD-FAITH EFFORT THAT RESULTED IN A DIFFERENCE IN HOW THE ASSESSMENT WAS CONDUCTED.</a:t>
            </a:r>
            <a:endParaRPr/>
          </a:p>
          <a:p>
            <a:pPr indent="-103187" lvl="0" marL="230187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-55562" lvl="1" marL="4000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COMPLIANT PROCESS</a:t>
            </a:r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859775" y="1679100"/>
            <a:ext cx="13758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COMPLAINT FORM SUBMITTED</a:t>
            </a:r>
            <a:endParaRPr sz="1100"/>
          </a:p>
        </p:txBody>
      </p:sp>
      <p:sp>
        <p:nvSpPr>
          <p:cNvPr id="58" name="Google Shape;58;p12"/>
          <p:cNvSpPr/>
          <p:nvPr/>
        </p:nvSpPr>
        <p:spPr>
          <a:xfrm>
            <a:off x="2721615" y="1679100"/>
            <a:ext cx="13758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SUBJECT </a:t>
            </a:r>
            <a:r>
              <a:rPr lang="en-US" sz="1100"/>
              <a:t>NOTIFIED OF AND </a:t>
            </a:r>
            <a:r>
              <a:rPr lang="en-US" sz="1100"/>
              <a:t>COMPLAINT INVESTIGATED</a:t>
            </a:r>
            <a:endParaRPr sz="1100"/>
          </a:p>
        </p:txBody>
      </p:sp>
      <p:sp>
        <p:nvSpPr>
          <p:cNvPr id="59" name="Google Shape;59;p12"/>
          <p:cNvSpPr/>
          <p:nvPr/>
        </p:nvSpPr>
        <p:spPr>
          <a:xfrm>
            <a:off x="4733850" y="4726063"/>
            <a:ext cx="13758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PREPARE RECOMMENDATION PER FRAMEWORK</a:t>
            </a:r>
            <a:endParaRPr sz="1100"/>
          </a:p>
        </p:txBody>
      </p:sp>
      <p:cxnSp>
        <p:nvCxnSpPr>
          <p:cNvPr id="60" name="Google Shape;60;p12"/>
          <p:cNvCxnSpPr>
            <a:stCxn id="57" idx="3"/>
            <a:endCxn id="58" idx="1"/>
          </p:cNvCxnSpPr>
          <p:nvPr/>
        </p:nvCxnSpPr>
        <p:spPr>
          <a:xfrm>
            <a:off x="2235575" y="2058450"/>
            <a:ext cx="4860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2"/>
          <p:cNvSpPr/>
          <p:nvPr/>
        </p:nvSpPr>
        <p:spPr>
          <a:xfrm>
            <a:off x="2676585" y="2776588"/>
            <a:ext cx="1476800" cy="13048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 THIS A CODE OF CONDUCT ISSUE</a:t>
            </a:r>
            <a:endParaRPr sz="900"/>
          </a:p>
        </p:txBody>
      </p:sp>
      <p:cxnSp>
        <p:nvCxnSpPr>
          <p:cNvPr id="62" name="Google Shape;62;p12"/>
          <p:cNvCxnSpPr>
            <a:stCxn id="58" idx="2"/>
            <a:endCxn id="61" idx="0"/>
          </p:cNvCxnSpPr>
          <p:nvPr/>
        </p:nvCxnSpPr>
        <p:spPr>
          <a:xfrm flipH="1" rot="-5400000">
            <a:off x="3242865" y="2604450"/>
            <a:ext cx="338700" cy="54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2"/>
          <p:cNvSpPr/>
          <p:nvPr/>
        </p:nvSpPr>
        <p:spPr>
          <a:xfrm>
            <a:off x="2676585" y="4452988"/>
            <a:ext cx="1476800" cy="13048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IS THIS AN ASSESSMENT METHODOLOGY ISSUE</a:t>
            </a:r>
            <a:endParaRPr sz="800"/>
          </a:p>
        </p:txBody>
      </p:sp>
      <p:sp>
        <p:nvSpPr>
          <p:cNvPr id="64" name="Google Shape;64;p12"/>
          <p:cNvSpPr/>
          <p:nvPr/>
        </p:nvSpPr>
        <p:spPr>
          <a:xfrm>
            <a:off x="4505385" y="2776588"/>
            <a:ext cx="1476800" cy="13048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IS THIS AN ASSESSMENT METHODOLOGY ISSUE</a:t>
            </a:r>
            <a:endParaRPr sz="800"/>
          </a:p>
        </p:txBody>
      </p:sp>
      <p:cxnSp>
        <p:nvCxnSpPr>
          <p:cNvPr id="65" name="Google Shape;65;p12"/>
          <p:cNvCxnSpPr>
            <a:stCxn id="61" idx="2"/>
            <a:endCxn id="63" idx="0"/>
          </p:cNvCxnSpPr>
          <p:nvPr/>
        </p:nvCxnSpPr>
        <p:spPr>
          <a:xfrm flipH="1" rot="-5400000">
            <a:off x="3229435" y="4266963"/>
            <a:ext cx="371700" cy="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2"/>
          <p:cNvCxnSpPr>
            <a:stCxn id="61" idx="3"/>
            <a:endCxn id="64" idx="1"/>
          </p:cNvCxnSpPr>
          <p:nvPr/>
        </p:nvCxnSpPr>
        <p:spPr>
          <a:xfrm>
            <a:off x="4153385" y="3429000"/>
            <a:ext cx="351900" cy="6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2"/>
          <p:cNvSpPr txBox="1"/>
          <p:nvPr/>
        </p:nvSpPr>
        <p:spPr>
          <a:xfrm>
            <a:off x="4141775" y="3313015"/>
            <a:ext cx="486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wentieth Century"/>
                <a:ea typeface="Twentieth Century"/>
                <a:cs typeface="Twentieth Century"/>
                <a:sym typeface="Twentieth Century"/>
              </a:rPr>
              <a:t>NO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3379775" y="4075015"/>
            <a:ext cx="486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wentieth Century"/>
                <a:ea typeface="Twentieth Century"/>
                <a:cs typeface="Twentieth Century"/>
                <a:sym typeface="Twentieth Century"/>
              </a:rPr>
              <a:t>YES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4217975" y="5065615"/>
            <a:ext cx="486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wentieth Century"/>
                <a:ea typeface="Twentieth Century"/>
                <a:cs typeface="Twentieth Century"/>
                <a:sym typeface="Twentieth Century"/>
              </a:rPr>
              <a:t>YES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70" name="Google Shape;70;p12"/>
          <p:cNvCxnSpPr>
            <a:endCxn id="59" idx="1"/>
          </p:cNvCxnSpPr>
          <p:nvPr/>
        </p:nvCxnSpPr>
        <p:spPr>
          <a:xfrm>
            <a:off x="4086450" y="5105413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2"/>
          <p:cNvSpPr/>
          <p:nvPr/>
        </p:nvSpPr>
        <p:spPr>
          <a:xfrm>
            <a:off x="6486450" y="4726063"/>
            <a:ext cx="13758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ADJUDICATION </a:t>
            </a:r>
            <a:r>
              <a:rPr lang="en-US" sz="1100"/>
              <a:t>COMMITTEE RULES ON THE COMPLAINT</a:t>
            </a:r>
            <a:endParaRPr sz="1100"/>
          </a:p>
        </p:txBody>
      </p:sp>
      <p:cxnSp>
        <p:nvCxnSpPr>
          <p:cNvPr id="72" name="Google Shape;72;p12"/>
          <p:cNvCxnSpPr>
            <a:stCxn id="59" idx="3"/>
            <a:endCxn id="71" idx="1"/>
          </p:cNvCxnSpPr>
          <p:nvPr/>
        </p:nvCxnSpPr>
        <p:spPr>
          <a:xfrm>
            <a:off x="6109650" y="5105413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2"/>
          <p:cNvSpPr/>
          <p:nvPr/>
        </p:nvSpPr>
        <p:spPr>
          <a:xfrm>
            <a:off x="6486450" y="3049663"/>
            <a:ext cx="13758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DETERMINED  THIS IS A METHODOLOGY </a:t>
            </a:r>
            <a:r>
              <a:rPr lang="en-US" sz="1100"/>
              <a:t>INTERPRETATION</a:t>
            </a:r>
            <a:r>
              <a:rPr lang="en-US" sz="1100"/>
              <a:t> ISSUE </a:t>
            </a:r>
            <a:endParaRPr sz="1100"/>
          </a:p>
        </p:txBody>
      </p:sp>
      <p:cxnSp>
        <p:nvCxnSpPr>
          <p:cNvPr id="74" name="Google Shape;74;p12"/>
          <p:cNvCxnSpPr>
            <a:stCxn id="64" idx="2"/>
            <a:endCxn id="59" idx="0"/>
          </p:cNvCxnSpPr>
          <p:nvPr/>
        </p:nvCxnSpPr>
        <p:spPr>
          <a:xfrm>
            <a:off x="5243785" y="4081413"/>
            <a:ext cx="177900" cy="6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2"/>
          <p:cNvSpPr txBox="1"/>
          <p:nvPr/>
        </p:nvSpPr>
        <p:spPr>
          <a:xfrm>
            <a:off x="4903775" y="4151215"/>
            <a:ext cx="486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wentieth Century"/>
                <a:ea typeface="Twentieth Century"/>
                <a:cs typeface="Twentieth Century"/>
                <a:sym typeface="Twentieth Century"/>
              </a:rPr>
              <a:t>YES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76" name="Google Shape;76;p12"/>
          <p:cNvCxnSpPr>
            <a:stCxn id="64" idx="3"/>
            <a:endCxn id="73" idx="1"/>
          </p:cNvCxnSpPr>
          <p:nvPr/>
        </p:nvCxnSpPr>
        <p:spPr>
          <a:xfrm>
            <a:off x="5982185" y="3429000"/>
            <a:ext cx="50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2"/>
          <p:cNvSpPr txBox="1"/>
          <p:nvPr/>
        </p:nvSpPr>
        <p:spPr>
          <a:xfrm>
            <a:off x="5970575" y="3313015"/>
            <a:ext cx="486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wentieth Century"/>
                <a:ea typeface="Twentieth Century"/>
                <a:cs typeface="Twentieth Century"/>
                <a:sym typeface="Twentieth Century"/>
              </a:rPr>
              <a:t>NO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8162985" y="2776588"/>
            <a:ext cx="1476800" cy="13048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AGREE WITH C3PAO </a:t>
            </a:r>
            <a:r>
              <a:rPr lang="en-US" sz="800"/>
              <a:t>INTERPRETATION</a:t>
            </a:r>
            <a:r>
              <a:rPr lang="en-US" sz="800"/>
              <a:t>?</a:t>
            </a:r>
            <a:endParaRPr sz="800"/>
          </a:p>
        </p:txBody>
      </p:sp>
      <p:sp>
        <p:nvSpPr>
          <p:cNvPr id="79" name="Google Shape;79;p12"/>
          <p:cNvSpPr/>
          <p:nvPr/>
        </p:nvSpPr>
        <p:spPr>
          <a:xfrm>
            <a:off x="852370" y="2776500"/>
            <a:ext cx="13758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QUALITY ASSESSORS IDENTIFIES CONCERN</a:t>
            </a:r>
            <a:endParaRPr sz="1100"/>
          </a:p>
        </p:txBody>
      </p:sp>
      <p:cxnSp>
        <p:nvCxnSpPr>
          <p:cNvPr id="80" name="Google Shape;80;p12"/>
          <p:cNvCxnSpPr>
            <a:stCxn id="79" idx="3"/>
            <a:endCxn id="58" idx="1"/>
          </p:cNvCxnSpPr>
          <p:nvPr/>
        </p:nvCxnSpPr>
        <p:spPr>
          <a:xfrm flipH="1" rot="10800000">
            <a:off x="2228170" y="2058450"/>
            <a:ext cx="493500" cy="10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2"/>
          <p:cNvSpPr/>
          <p:nvPr/>
        </p:nvSpPr>
        <p:spPr>
          <a:xfrm>
            <a:off x="9991650" y="3049663"/>
            <a:ext cx="13758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REVISE THE RESULTS OF ASSESSMENT</a:t>
            </a:r>
            <a:endParaRPr sz="1100"/>
          </a:p>
        </p:txBody>
      </p:sp>
      <p:sp>
        <p:nvSpPr>
          <p:cNvPr id="82" name="Google Shape;82;p12"/>
          <p:cNvSpPr/>
          <p:nvPr/>
        </p:nvSpPr>
        <p:spPr>
          <a:xfrm>
            <a:off x="8239050" y="4726063"/>
            <a:ext cx="13758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INITIATE QUALITY FOLLOW-UP ACTIONS</a:t>
            </a:r>
            <a:endParaRPr sz="1100"/>
          </a:p>
        </p:txBody>
      </p:sp>
      <p:sp>
        <p:nvSpPr>
          <p:cNvPr id="83" name="Google Shape;83;p12"/>
          <p:cNvSpPr/>
          <p:nvPr/>
        </p:nvSpPr>
        <p:spPr>
          <a:xfrm>
            <a:off x="9991650" y="4726063"/>
            <a:ext cx="1375800" cy="75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COMMUNICATE RESULTS AND CLOSE THE COMPLAINT</a:t>
            </a:r>
            <a:endParaRPr sz="1100"/>
          </a:p>
        </p:txBody>
      </p:sp>
      <p:cxnSp>
        <p:nvCxnSpPr>
          <p:cNvPr id="84" name="Google Shape;84;p12"/>
          <p:cNvCxnSpPr>
            <a:stCxn id="73" idx="3"/>
            <a:endCxn id="78" idx="1"/>
          </p:cNvCxnSpPr>
          <p:nvPr/>
        </p:nvCxnSpPr>
        <p:spPr>
          <a:xfrm>
            <a:off x="7862250" y="3429013"/>
            <a:ext cx="30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2"/>
          <p:cNvCxnSpPr>
            <a:stCxn id="71" idx="3"/>
            <a:endCxn id="82" idx="1"/>
          </p:cNvCxnSpPr>
          <p:nvPr/>
        </p:nvCxnSpPr>
        <p:spPr>
          <a:xfrm>
            <a:off x="7862250" y="5105413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2"/>
          <p:cNvCxnSpPr>
            <a:stCxn id="82" idx="3"/>
            <a:endCxn id="83" idx="1"/>
          </p:cNvCxnSpPr>
          <p:nvPr/>
        </p:nvCxnSpPr>
        <p:spPr>
          <a:xfrm>
            <a:off x="9614850" y="5105413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2"/>
          <p:cNvCxnSpPr>
            <a:stCxn id="78" idx="3"/>
            <a:endCxn id="81" idx="1"/>
          </p:cNvCxnSpPr>
          <p:nvPr/>
        </p:nvCxnSpPr>
        <p:spPr>
          <a:xfrm>
            <a:off x="9639785" y="3429000"/>
            <a:ext cx="35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2"/>
          <p:cNvCxnSpPr>
            <a:stCxn id="78" idx="2"/>
            <a:endCxn id="83" idx="0"/>
          </p:cNvCxnSpPr>
          <p:nvPr/>
        </p:nvCxnSpPr>
        <p:spPr>
          <a:xfrm>
            <a:off x="8901385" y="4081413"/>
            <a:ext cx="1778100" cy="6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2"/>
          <p:cNvCxnSpPr>
            <a:stCxn id="81" idx="2"/>
            <a:endCxn id="83" idx="0"/>
          </p:cNvCxnSpPr>
          <p:nvPr/>
        </p:nvCxnSpPr>
        <p:spPr>
          <a:xfrm>
            <a:off x="10679550" y="3808363"/>
            <a:ext cx="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2"/>
          <p:cNvSpPr txBox="1"/>
          <p:nvPr/>
        </p:nvSpPr>
        <p:spPr>
          <a:xfrm>
            <a:off x="9572205" y="3368985"/>
            <a:ext cx="486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wentieth Century"/>
                <a:ea typeface="Twentieth Century"/>
                <a:cs typeface="Twentieth Century"/>
                <a:sym typeface="Twentieth Century"/>
              </a:rPr>
              <a:t>NO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9170975" y="4151215"/>
            <a:ext cx="4860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wentieth Century"/>
                <a:ea typeface="Twentieth Century"/>
                <a:cs typeface="Twentieth Century"/>
                <a:sym typeface="Twentieth Century"/>
              </a:rPr>
              <a:t>YES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-25625" y="1611675"/>
            <a:ext cx="9507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wentieth Century"/>
                <a:ea typeface="Twentieth Century"/>
                <a:cs typeface="Twentieth Century"/>
                <a:sym typeface="Twentieth Century"/>
              </a:rPr>
              <a:t>THE PROCESS STARTS EITHER BY A COMPLAINT FORM OR AN ISSUE RAISED BY THE QUALITY ASSESSOR TEAM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93" name="Google Shape;93;p12"/>
          <p:cNvCxnSpPr>
            <a:stCxn id="63" idx="2"/>
            <a:endCxn id="59" idx="2"/>
          </p:cNvCxnSpPr>
          <p:nvPr/>
        </p:nvCxnSpPr>
        <p:spPr>
          <a:xfrm rot="-5400000">
            <a:off x="4281835" y="4617963"/>
            <a:ext cx="273000" cy="2006700"/>
          </a:xfrm>
          <a:prstGeom prst="bentConnector3">
            <a:avLst>
              <a:gd fmla="val -872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2"/>
          <p:cNvSpPr txBox="1"/>
          <p:nvPr/>
        </p:nvSpPr>
        <p:spPr>
          <a:xfrm>
            <a:off x="4046875" y="5782600"/>
            <a:ext cx="580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wentieth Century"/>
                <a:ea typeface="Twentieth Century"/>
                <a:cs typeface="Twentieth Century"/>
                <a:sym typeface="Twentieth Century"/>
              </a:rPr>
              <a:t>NO</a:t>
            </a:r>
            <a:endParaRPr sz="1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ADJUDICATION </a:t>
            </a:r>
            <a:r>
              <a:rPr lang="en-US"/>
              <a:t>COMMITTEE</a:t>
            </a:r>
            <a:endParaRPr/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535354" y="1398494"/>
            <a:ext cx="111213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ADJUDICATION </a:t>
            </a:r>
            <a:r>
              <a:rPr lang="en-US"/>
              <a:t>COMMITTEE</a:t>
            </a:r>
            <a:r>
              <a:rPr lang="en-US"/>
              <a:t> IS RESPONSIBLE FOR ADMINISTRATION OF THE COMPLAINT AND ADJUDICATION PROCESS AND REACHING FINAL CONCLUSIONS</a:t>
            </a:r>
            <a:endParaRPr/>
          </a:p>
          <a:p>
            <a:pPr indent="0" lvl="0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</a:t>
            </a:r>
            <a:r>
              <a:rPr lang="en-US"/>
              <a:t>COMMITTEE</a:t>
            </a:r>
            <a:r>
              <a:rPr lang="en-US"/>
              <a:t> IS CHAIRED BY A BOARD MEMBER AND COULD CONTAIN REPRESENTATION FROM AMONG EACH OF THE FOLLOWING </a:t>
            </a:r>
            <a:r>
              <a:rPr lang="en-US"/>
              <a:t>CATEGORIES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ASSESSORS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C3PAO REPRESENTATIVES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OSC REPRESENTATIVES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TRAINING AND CONTENT PARTNERS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</a:t>
            </a:r>
            <a:r>
              <a:rPr lang="en-US"/>
              <a:t>COMMITTEE</a:t>
            </a:r>
            <a:r>
              <a:rPr lang="en-US"/>
              <a:t> WILL HAVE 5 MEMBERS AND REACH CONCLUSIONS BY SIMPLE MAJORITY (WITH A MINIMUM QUORUM OF 3) IN THE EVENT OF A TIE THE BOARD MEMBER CHAIR WILL HAVE A DECIDING VOTE</a:t>
            </a:r>
            <a:endParaRPr/>
          </a:p>
          <a:p>
            <a:pPr indent="0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ADJUDICATION COMMITEE MEMBERS SHOULD ABSTAIN IN THE EVENT THAT THEY HAVE A PERSONAL STAKE OR ARE PARTY TO THE COMPLAINT (I.E. AVOID A CONFLICT ON INTEREST)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COMPLAINT PROCESS - INITIATION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535354" y="1322294"/>
            <a:ext cx="111213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EXAMPLE SOURCES OF COMPLAINTS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OSC SUBMITS VIA COMPLIANT FORM RELATED TO THE C3PAO AND/OR ASSESSOR(S)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C3PAO SUBMITS VIA COMPLIANT FORM RELATED TO THE ASSESSOR(S)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ASSESSOR SUBMITS VIA COMPLIANT FORM </a:t>
            </a:r>
            <a:r>
              <a:rPr lang="en-US"/>
              <a:t>RELATED TO THE C3PAO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C3PAO / ASSESSOR SUBMITS VIA COMPLAINT FORM RELATED TO THE OSC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CMMC-AB QUALITY ASSESSORS PERFORMING QUALITY PROCEDURES IDENTIFY A CONCERN WITH THE C3PAO AND/OR ASSESSOR(S)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OTHER COMPLAINTS ARE POSSIBLE FROM THE ECOSYSTEM RELATED TO TRAINING AND CONTENT PROVIDERS AS WELL</a:t>
            </a:r>
            <a:br>
              <a:rPr lang="en-US"/>
            </a:b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CMMC-AB WILL HOST A COMPLIANT FORM THAT CAN BE USED TO SUBMIT COMPLAINTS AND INITIATE THE ADJUDICATION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COMPLIANT FORMS CAN BE SUBMITTED BY A NAMED PERSON OR ANONYMOUSLY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OTHER PRIMARY MEANS TO INITIATE THE COMPLAINT PROCESS IS VIA THE QUALITY INSPECTION.  IF THE QUALITY ASSESSOR DISAGREES OR FINDS THE ASSESSOR AND C3PAOs WORK LACKING THEY CAN INITIATE A COMPLAINT.</a:t>
            </a:r>
            <a:endParaRPr/>
          </a:p>
          <a:p>
            <a:pPr indent="0" lvl="0" marL="230187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COMPLAINT</a:t>
            </a:r>
            <a:r>
              <a:rPr lang="en-US"/>
              <a:t> PROCESS - INVESTIGATION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535350" y="1322300"/>
            <a:ext cx="111213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AS COMPLAINTS ARE </a:t>
            </a:r>
            <a:r>
              <a:rPr lang="en-US"/>
              <a:t>RECEIVED</a:t>
            </a:r>
            <a:r>
              <a:rPr lang="en-US"/>
              <a:t> THE ADJUDICATION </a:t>
            </a:r>
            <a:r>
              <a:rPr lang="en-US"/>
              <a:t>COMMITTEE</a:t>
            </a:r>
            <a:r>
              <a:rPr lang="en-US"/>
              <a:t> </a:t>
            </a:r>
            <a:r>
              <a:rPr lang="en-US"/>
              <a:t>RECEIVES</a:t>
            </a:r>
            <a:r>
              <a:rPr lang="en-US"/>
              <a:t> THEM AND ASSIGNS AN INVESTIGATOR.  </a:t>
            </a:r>
            <a:endParaRPr/>
          </a:p>
          <a:p>
            <a:pPr indent="0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INVESTIGATOR IS A QUALIFIED PARTY THAT IS INDEPENDENT OF THE COMPLAINT AT HAND  AND DOES NOT HAVE AN ON-GOING SIGNIFICANT RELATIONSHIP WITH ANY PARTIES TO THE COMPLAINT TYPICALLY THIS WOULD INCLUDE CMMC-AB STAFF (I.E. QUALITY ASSESSORS) OR ADJUDICATION </a:t>
            </a:r>
            <a:r>
              <a:rPr lang="en-US"/>
              <a:t>COMMITTEE</a:t>
            </a:r>
            <a:r>
              <a:rPr lang="en-US"/>
              <a:t> MEMBERS</a:t>
            </a:r>
            <a:br>
              <a:rPr lang="en-US"/>
            </a:b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INVESTIGATOR WILL REVIEW THE FACTS AND CIRCUMSTANCES INCLUDING THE WORKING PAPERS OF THE ASSESSOR AND/OR C3PAO AS WELL AS ANY OTHER EVIDENCE </a:t>
            </a:r>
            <a:r>
              <a:rPr lang="en-US"/>
              <a:t>PERTINENT</a:t>
            </a:r>
            <a:r>
              <a:rPr lang="en-US"/>
              <a:t> TO THE COMPLAINT</a:t>
            </a:r>
            <a:br>
              <a:rPr lang="en-US"/>
            </a:b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INVESTIGATOR IS NOT THE JUDGE AND IS ONLY RESPONSIBLE FOR HELPING THE ADJUDICATION </a:t>
            </a:r>
            <a:r>
              <a:rPr lang="en-US"/>
              <a:t>COMMITTEE</a:t>
            </a:r>
            <a:r>
              <a:rPr lang="en-US"/>
              <a:t> GATHER THE FACTS TO MAKE A DETERMINATION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ADJUDICATION PROCESS - DEVIATION RATINGS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535354" y="1398494"/>
            <a:ext cx="111213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ADJUDICATION </a:t>
            </a:r>
            <a:r>
              <a:rPr lang="en-US"/>
              <a:t>COMMITTEE</a:t>
            </a:r>
            <a:r>
              <a:rPr lang="en-US"/>
              <a:t> WILL MAKE A DETERMINATION IF THE COMPLAINT IS A DEVIATION</a:t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DEVIATIONS ARE A DEPARTURE FROM THE CODE OF CONDUCT AND/OR ASSESSMENT METHODOLOGY AND HAVE DISCIPLINARY CONSEQUENCES.</a:t>
            </a:r>
            <a:endParaRPr/>
          </a:p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AS A RESULT OF THE ADJUDICATION PROCESS A DETERMINATION WILL FALL INTO ONE OF THE FOLLOWING CATEGORIES: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MAJOR - A DEVIATION THAT REPRESENTS A SERIOUS DEPARTURE FROM THE CODE OF CONDUCT AND/OR ASSESSMENT METHODOLOGY THAT COULD CALL INTO QUESTION THE INTEGRITY OF THE CMMC CERTIFICATION OR THE REPUTATION OF THOSE PARTICIPATING IN OR SUBJECT TO THE COMPLAINT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MINOR - A DEVIATION THAT REPRESENTS A LESS SIGNIFICANT DEPARTURE FROM THE CODE OF CONDUCT AND/OR ASSESSMENT METHODOLOGY THAT NEEDS TO BE ADDRESSES BUT WOULD NOT CALL INTO QUESTION THE INTEGRITY OF THE CMMC CERTIFICATION OR REPUTATIONS OF THOSE PARTICIPATING IN OR SUBJECT TO THE COMPLAINT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/>
              <a:t>NO - A CONCLUSION THAT A DEPARTURE FROM THE CODE OF CONDUCT OR ASSESSMENT METHODOLOGY DID NOT OCCUR EITHER IN FACT OR APPEARANCE.  THE COMPLAINT IS LIKELY A JUDGEMENT CALL AND/OR DIFFERENCE OF OPINION THAT WILL BE EVALUATED BY A QUALITY REVIEWER.</a:t>
            </a:r>
            <a:endParaRPr/>
          </a:p>
          <a:p>
            <a:pPr indent="-55562" lvl="1" marL="4000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ADJUDICATION PROCESS - </a:t>
            </a:r>
            <a:r>
              <a:rPr lang="en-US"/>
              <a:t>FRAMEWORK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35354" y="1398494"/>
            <a:ext cx="111213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3187" lvl="0" marL="230187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-55562" lvl="1" marL="4000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2388825" y="197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{67A4CFFD-1FDF-4820-8E43-8182DDE8A1BD}</a:tableStyleId>
              </a:tblPr>
              <a:tblGrid>
                <a:gridCol w="996625"/>
                <a:gridCol w="1943650"/>
                <a:gridCol w="2170900"/>
                <a:gridCol w="2495325"/>
              </a:tblGrid>
              <a:tr h="65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MAJOR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EGREGIOUS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VIOLATION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EGREGIOUS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VIOLATION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EGREGIOUS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VIOLATION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  <a:tr h="65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 MINIMIS VIOLATION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 MINIMIS 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VIOLATION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SIGNIFICANT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VIOLATION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</a:tr>
              <a:tr h="70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 </a:t>
                      </a:r>
                      <a:br>
                        <a:rPr lang="en-US"/>
                      </a:br>
                      <a:r>
                        <a:rPr lang="en-US"/>
                        <a:t>VIOLATION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 MINIMIS 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VIOLATION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SIGNIFICANT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VIOLATION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</a:tr>
              <a:tr h="66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MAJOR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7"/>
          <p:cNvSpPr txBox="1"/>
          <p:nvPr/>
        </p:nvSpPr>
        <p:spPr>
          <a:xfrm rot="-5400000">
            <a:off x="805875" y="2784925"/>
            <a:ext cx="2619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CODE OF CONDUCT DEVIATION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857250" y="4824800"/>
            <a:ext cx="3393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ASSESSMENT METHODOLOGY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DEVIATION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913775" y="618517"/>
            <a:ext cx="1036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ADJUDICATION PROCESS - RESULTS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535354" y="1322294"/>
            <a:ext cx="111213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7" lvl="0" marL="23018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BASED ON THE FRAMEWORK THE FOLLOWING RESULT RATINGS WILL RESULT:</a:t>
            </a: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b="1" lang="en-US"/>
              <a:t>EGREGIOUS VIOLATION</a:t>
            </a:r>
            <a:r>
              <a:rPr lang="en-US"/>
              <a:t> - THIS CATEGORY REPRESENTS A MAJOR DEVIATION FROM BOTH THE CODE OF CONDUCT AND ASSESSMENT METHODOLOGY.  EXAMPLES MIGHT INCLUDE NEGLECTING TO CONDUCT A PROPER ASSESSMENT AND CONCEALING THAT FACT.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RESULTS IN - SUSPENSION OR EXPULSION OF THE C3PAO AND/OR ASSESSOR(S) AND REASSESSMENT OF ALL ASSESSMENTS IN THE LAST 6 MONTHS</a:t>
            </a:r>
            <a:br>
              <a:rPr lang="en-US"/>
            </a:b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b="1" lang="en-US"/>
              <a:t>SIGNIFICANT VIOLATION</a:t>
            </a:r>
            <a:r>
              <a:rPr lang="en-US"/>
              <a:t> -  THIS CATEGORY REPRESENTS A MAJOR DEVIATION FROM EITHER THE CODE OF CONDUCT OR ASSESSMENT METHODOLOGY.  AN EXAMPLE, MIGHT INCLUDE MISSING A KEY ASPECT OF THE ASSESSMENT BUT WITHOUT </a:t>
            </a:r>
            <a:r>
              <a:rPr lang="en-US"/>
              <a:t>MALICIOUS</a:t>
            </a:r>
            <a:r>
              <a:rPr lang="en-US"/>
              <a:t> INTENT.</a:t>
            </a:r>
            <a:r>
              <a:rPr lang="en-US"/>
              <a:t> 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400"/>
              <a:t>RESULTS IN - </a:t>
            </a:r>
            <a:r>
              <a:rPr lang="en-US"/>
              <a:t>WARNING ISSUED TO THE </a:t>
            </a:r>
            <a:r>
              <a:rPr lang="en-US" sz="1400"/>
              <a:t>C3PAO AND/OR ASSESSOR(S) AND QUALITY INSPECTION PROCEDURES FOR A SAMPLE OF ASSESSMENTS IN THE LAST 6 MONTHS</a:t>
            </a:r>
            <a:r>
              <a:rPr lang="en-US"/>
              <a:t>.  2 SIGNIFICANT VIOLATIONS IN A 1 YEAR PERIOD WILL RESULT IN SUSPENSION</a:t>
            </a:r>
            <a:br>
              <a:rPr lang="en-US"/>
            </a:br>
            <a:endParaRPr/>
          </a:p>
          <a:p>
            <a:pPr indent="-227012" lvl="2" marL="68421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b="1" lang="en-US"/>
              <a:t>DE MINIMIS VIOLATION</a:t>
            </a:r>
            <a:r>
              <a:rPr lang="en-US"/>
              <a:t> - THIS CATEGORY REPRESENTS A MINOR DEVIATION FROM EITHER OR BOTH THE CODE OF CONDUCT AND/OR ASSESSMENT METHODOLOGY.  AN EXAMPLE MIGHT INCLUDE IMPROPER DOCUMENTATION OF ASSESSMENT WHICH WOULD NOT CHANGE THE ASSESSMENT RESULTS.</a:t>
            </a:r>
            <a:endParaRPr/>
          </a:p>
          <a:p>
            <a:pPr indent="-228600" lvl="4" marL="2057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400"/>
              <a:t>RESULTS IN - WARNING ISSUED TO THE C3PAO AND/OR ASSESSOR(S) REPEATED W</a:t>
            </a:r>
            <a:r>
              <a:rPr lang="en-US"/>
              <a:t>ARNING CAN RESULT IN HIGHER RATINGS AND CONSEQUENCES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