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B3FAF630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7" r:id="rId1"/>
  </p:sldMasterIdLst>
  <p:notesMasterIdLst>
    <p:notesMasterId r:id="rId43"/>
  </p:notesMasterIdLst>
  <p:handoutMasterIdLst>
    <p:handoutMasterId r:id="rId44"/>
  </p:handoutMasterIdLst>
  <p:sldIdLst>
    <p:sldId id="273" r:id="rId2"/>
    <p:sldId id="303" r:id="rId3"/>
    <p:sldId id="304" r:id="rId4"/>
    <p:sldId id="301" r:id="rId5"/>
    <p:sldId id="269" r:id="rId6"/>
    <p:sldId id="278" r:id="rId7"/>
    <p:sldId id="295" r:id="rId8"/>
    <p:sldId id="281" r:id="rId9"/>
    <p:sldId id="306" r:id="rId10"/>
    <p:sldId id="283" r:id="rId11"/>
    <p:sldId id="275" r:id="rId12"/>
    <p:sldId id="274" r:id="rId13"/>
    <p:sldId id="289" r:id="rId14"/>
    <p:sldId id="280" r:id="rId15"/>
    <p:sldId id="308" r:id="rId16"/>
    <p:sldId id="310" r:id="rId17"/>
    <p:sldId id="311" r:id="rId18"/>
    <p:sldId id="307" r:id="rId19"/>
    <p:sldId id="309" r:id="rId20"/>
    <p:sldId id="266" r:id="rId21"/>
    <p:sldId id="268" r:id="rId22"/>
    <p:sldId id="272" r:id="rId23"/>
    <p:sldId id="257" r:id="rId24"/>
    <p:sldId id="296" r:id="rId25"/>
    <p:sldId id="298" r:id="rId26"/>
    <p:sldId id="299" r:id="rId27"/>
    <p:sldId id="258" r:id="rId28"/>
    <p:sldId id="259" r:id="rId29"/>
    <p:sldId id="260" r:id="rId30"/>
    <p:sldId id="300" r:id="rId31"/>
    <p:sldId id="293" r:id="rId32"/>
    <p:sldId id="270" r:id="rId33"/>
    <p:sldId id="291" r:id="rId34"/>
    <p:sldId id="294" r:id="rId35"/>
    <p:sldId id="302" r:id="rId36"/>
    <p:sldId id="292" r:id="rId37"/>
    <p:sldId id="271" r:id="rId38"/>
    <p:sldId id="288" r:id="rId39"/>
    <p:sldId id="305" r:id="rId40"/>
    <p:sldId id="277" r:id="rId41"/>
    <p:sldId id="276" r:id="rId42"/>
  </p:sldIdLst>
  <p:sldSz cx="9144000" cy="5143500" type="screen16x9"/>
  <p:notesSz cx="6858000" cy="9144000"/>
  <p:embeddedFontLst>
    <p:embeddedFont>
      <p:font typeface="Karla" panose="020B0604020202020204" charset="0"/>
      <p:regular r:id="rId45"/>
      <p:bold r:id="rId46"/>
      <p:italic r:id="rId47"/>
      <p:boldItalic r:id="rId48"/>
    </p:embeddedFont>
    <p:embeddedFont>
      <p:font typeface="Spectral" panose="020B0604020202020204" charset="0"/>
      <p:regular r:id="rId49"/>
      <p:bold r:id="rId50"/>
      <p:italic r:id="rId51"/>
      <p:boldItalic r:id="rId52"/>
    </p:embeddedFont>
    <p:embeddedFont>
      <p:font typeface="Rockwell Condensed" panose="02060603050405020104" pitchFamily="18" charset="0"/>
      <p:regular r:id="rId53"/>
      <p:bold r:id="rId54"/>
    </p:embeddedFont>
    <p:embeddedFont>
      <p:font typeface="Rockwell" panose="02060603020205020403" pitchFamily="18" charset="0"/>
      <p:regular r:id="rId55"/>
      <p:bold r:id="rId56"/>
      <p:italic r:id="rId57"/>
      <p:boldItalic r:id="rId58"/>
    </p:embeddedFont>
    <p:embeddedFont>
      <p:font typeface="Cooper Black" panose="0208090404030B020404" pitchFamily="18" charset="0"/>
      <p:regular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Roboto" panose="020B0604020202020204" charset="0"/>
      <p:regular r:id="rId64"/>
      <p:bold r:id="rId65"/>
      <p:italic r:id="rId66"/>
      <p:boldItalic r:id="rId6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42FBE52-219F-409A-B819-E2E84E33F797}">
          <p14:sldIdLst>
            <p14:sldId id="273"/>
            <p14:sldId id="303"/>
            <p14:sldId id="304"/>
            <p14:sldId id="301"/>
          </p14:sldIdLst>
        </p14:section>
        <p14:section name="What is Copyright ©" id="{F3BDF28F-5FF1-4BB1-9EE7-73F5160F73E5}">
          <p14:sldIdLst>
            <p14:sldId id="269"/>
            <p14:sldId id="278"/>
            <p14:sldId id="295"/>
            <p14:sldId id="281"/>
            <p14:sldId id="306"/>
          </p14:sldIdLst>
        </p14:section>
        <p14:section name="Fair Use" id="{A3995910-211E-428E-AD05-A5B3D2C9EEF4}">
          <p14:sldIdLst>
            <p14:sldId id="283"/>
            <p14:sldId id="275"/>
            <p14:sldId id="274"/>
            <p14:sldId id="289"/>
            <p14:sldId id="280"/>
            <p14:sldId id="308"/>
            <p14:sldId id="310"/>
            <p14:sldId id="311"/>
            <p14:sldId id="307"/>
            <p14:sldId id="309"/>
          </p14:sldIdLst>
        </p14:section>
        <p14:section name="Definition Again" id="{5E385F24-F0C4-4881-A8E0-D48426E58968}">
          <p14:sldIdLst>
            <p14:sldId id="266"/>
            <p14:sldId id="268"/>
            <p14:sldId id="272"/>
          </p14:sldIdLst>
        </p14:section>
        <p14:section name="Creative Commons" id="{CB40D31C-1648-4ECD-B1C4-580E3F225183}">
          <p14:sldIdLst>
            <p14:sldId id="257"/>
            <p14:sldId id="296"/>
            <p14:sldId id="298"/>
            <p14:sldId id="299"/>
            <p14:sldId id="258"/>
            <p14:sldId id="259"/>
            <p14:sldId id="260"/>
            <p14:sldId id="300"/>
            <p14:sldId id="293"/>
            <p14:sldId id="270"/>
            <p14:sldId id="291"/>
            <p14:sldId id="294"/>
            <p14:sldId id="302"/>
          </p14:sldIdLst>
        </p14:section>
        <p14:section name="Finding OER Content" id="{30DDF018-5DA4-43DB-B0FD-E098D86C7F1E}">
          <p14:sldIdLst>
            <p14:sldId id="292"/>
            <p14:sldId id="271"/>
            <p14:sldId id="288"/>
          </p14:sldIdLst>
        </p14:section>
        <p14:section name="Homework Session 2" id="{1760BADF-E644-47B9-B8E5-633B052D1035}">
          <p14:sldIdLst>
            <p14:sldId id="305"/>
          </p14:sldIdLst>
        </p14:section>
        <p14:section name="Summary" id="{95733D55-F7C9-4896-87C9-2E4FC03D08BE}">
          <p14:sldIdLst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E55C6A-A2E9-4D94-9E35-7A124F33F508}">
  <a:tblStyle styleId="{87E55C6A-A2E9-4D94-9E35-7A124F33F5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89070" autoAdjust="0"/>
  </p:normalViewPr>
  <p:slideViewPr>
    <p:cSldViewPr snapToGrid="0">
      <p:cViewPr varScale="1">
        <p:scale>
          <a:sx n="152" d="100"/>
          <a:sy n="152" d="100"/>
        </p:scale>
        <p:origin x="3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font" Target="fonts/font19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C7044-D67E-4A70-A08E-957EBB671C2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410E8-C6D3-46E5-9BD9-B68C70658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about/program-areas/education-oer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ontent.org/defini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legalcode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b305805a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b305805a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detail,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https://creativecommons.org/about/program-areas/education-oer/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b305805a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b305805a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more detail, see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http://opencontent.org/definition/</a:t>
            </a:r>
            <a:r>
              <a:rPr lang="en" dirty="0"/>
              <a:t> </a:t>
            </a:r>
            <a:endParaRPr lang="e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/>
              <a:t>The 5Rs are shorthand way of remembering the activities a license must permit you to engage in with regard to an educational resource for that resource to be properly considered an Open Educational Resource (OER)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305805a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305805a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Diane Peters and Cable Green (</a:t>
            </a:r>
            <a:r>
              <a:rPr lang="en">
                <a:solidFill>
                  <a:schemeClr val="dk1"/>
                </a:solidFill>
              </a:rPr>
              <a:t>CC General Counsel and </a:t>
            </a:r>
            <a:r>
              <a:rPr lang="en"/>
              <a:t>CC Director of Open Education) for their review and comments.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b305805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b305805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b305805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b305805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305805a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305805a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detail, see Section 3.a here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https://creativecommons.org/licenses/by/4.0/legalcode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855efa2ce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4855efa2c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14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ac97a361b79a905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ac97a361b79a90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3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8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8944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73732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2899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62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194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1_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1D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1D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1D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1D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1D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1D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1D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1D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1D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D1D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D1D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D1D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D1D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D1D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645026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FD1D8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BFD1D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22818" y="476956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EE3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D1DE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EE3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D1DEE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EE3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D1DEE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EE3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D1DEE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EE3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D1DEE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EE3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D1DEE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EE3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D1DEE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EE3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D1DEE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EE3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D1DEE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88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674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5646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342521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959003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25891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998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51775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68592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6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imiandeunice.com/2011/07/29/fair-u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miandeunic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1KfJHFWlhQ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e-AI1-rnu8" TargetMode="Externa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stechnica.com/uncategorized/2007/09/the-value-of-fair-use-to-the-us-economy-4-5-trillion-a-yea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right.cornell.edu/publicdoma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JWbVt2Nc-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legal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slideshare.net/opencontent/making-teaching-and-learning-awesome-with-ope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opencontent/making-teaching-and-learning-awesome-with-open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umn.edu/opentextbook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oasis.geneseo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ommons.suny.edu/sunyoercommunitycourse/identifying-finding-adopting-oer/developing-a-search-strategy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B3FAF630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bctc-whatcomctc.primo.exlibrisgroup.com/discovery/search?vid=01STATEWA_WHATCC:WHATCOM&amp;sortby=rank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tk862BbjWx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152" y="1015948"/>
            <a:ext cx="7394204" cy="2018800"/>
          </a:xfrm>
        </p:spPr>
        <p:txBody>
          <a:bodyPr/>
          <a:lstStyle/>
          <a:p>
            <a:r>
              <a:rPr lang="en-US" dirty="0" smtClean="0"/>
              <a:t>Into the Weeds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0662" y="3331457"/>
            <a:ext cx="2935356" cy="556709"/>
          </a:xfrm>
        </p:spPr>
        <p:txBody>
          <a:bodyPr>
            <a:noAutofit/>
          </a:bodyPr>
          <a:lstStyle/>
          <a:p>
            <a:r>
              <a:rPr lang="en-US" sz="4000" dirty="0" smtClean="0"/>
              <a:t>Session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21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Fair Use</a:t>
            </a:r>
            <a:endParaRPr lang="en-US" dirty="0"/>
          </a:p>
        </p:txBody>
      </p:sp>
      <p:pic>
        <p:nvPicPr>
          <p:cNvPr id="1026" name="Picture 2" descr="https://web.archive.org/web/20170312194542im_/http:/mimiandeunice.com/wp-content/uploads/2011/07/ME_421_FairlyUseless-640x199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6" y="1676808"/>
            <a:ext cx="8080140" cy="25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4715338"/>
            <a:ext cx="8410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♡ 2019 </a:t>
            </a:r>
            <a:r>
              <a:rPr lang="en-US" dirty="0">
                <a:hlinkClick r:id="rId4"/>
              </a:rPr>
              <a:t>Mimi and Eunice</a:t>
            </a:r>
            <a:r>
              <a:rPr lang="en-US" dirty="0"/>
              <a:t>. Copying is an act of love. Please copy and share.</a:t>
            </a:r>
          </a:p>
        </p:txBody>
      </p:sp>
    </p:spTree>
    <p:extLst>
      <p:ext uri="{BB962C8B-B14F-4D97-AF65-F5344CB8AC3E}">
        <p14:creationId xmlns:p14="http://schemas.microsoft.com/office/powerpoint/2010/main" val="35434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714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50849"/>
            <a:ext cx="2014057" cy="2030211"/>
          </a:xfrm>
        </p:spPr>
        <p:txBody>
          <a:bodyPr/>
          <a:lstStyle/>
          <a:p>
            <a:r>
              <a:rPr lang="en-US" dirty="0" smtClean="0"/>
              <a:t>Your Rights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65" y="0"/>
            <a:ext cx="5771322" cy="70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939" y="271325"/>
            <a:ext cx="3245074" cy="876991"/>
          </a:xfrm>
        </p:spPr>
        <p:txBody>
          <a:bodyPr/>
          <a:lstStyle/>
          <a:p>
            <a:r>
              <a:rPr lang="en-US" dirty="0" smtClean="0"/>
              <a:t>Common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47" y="949842"/>
            <a:ext cx="8343013" cy="4132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If you’re not making money off of it, it is OK.</a:t>
            </a:r>
          </a:p>
          <a:p>
            <a:r>
              <a:rPr lang="en-US" sz="3200" dirty="0" smtClean="0"/>
              <a:t>A commercial use in not OK.</a:t>
            </a:r>
            <a:endParaRPr lang="en-US" sz="3200" dirty="0"/>
          </a:p>
          <a:p>
            <a:r>
              <a:rPr lang="en-US" sz="3200" dirty="0" smtClean="0"/>
              <a:t>A specific number of seconds/pages is always Fair Use</a:t>
            </a:r>
          </a:p>
          <a:p>
            <a:r>
              <a:rPr lang="en-US" sz="3200" dirty="0" smtClean="0"/>
              <a:t>If you ask and are denied permission, you can’t use it. Or if you don’t ask for permission, you’ve acted in bad faith.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5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14538"/>
            <a:ext cx="5715000" cy="1028462"/>
          </a:xfrm>
        </p:spPr>
        <p:txBody>
          <a:bodyPr/>
          <a:lstStyle/>
          <a:p>
            <a:r>
              <a:rPr lang="en-US" dirty="0" smtClean="0"/>
              <a:t>Dancing Babies &amp; Fair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50" dirty="0">
                <a:hlinkClick r:id="rId3"/>
              </a:rPr>
              <a:t>https://youtu.be/N1KfJHFWlhQ</a:t>
            </a:r>
            <a:r>
              <a:rPr lang="en-US" sz="1350" dirty="0"/>
              <a:t>  </a:t>
            </a:r>
          </a:p>
        </p:txBody>
      </p:sp>
      <p:pic>
        <p:nvPicPr>
          <p:cNvPr id="4" name="8e-AI1-rnu8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19747" y="1291047"/>
            <a:ext cx="3257550" cy="18323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5679" y="3391323"/>
            <a:ext cx="73421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Lucida Grande"/>
              </a:rPr>
              <a:t>Court states explicitly that “Fair use is not just excused by the law, it is wholly authorized by the law.”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898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Impact of Fair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300" dirty="0" smtClean="0"/>
              <a:t>Report</a:t>
            </a:r>
            <a:r>
              <a:rPr lang="en-US" sz="4300" dirty="0"/>
              <a:t>: fair use adds $2.2 trillion to US economy each year. </a:t>
            </a:r>
            <a:r>
              <a:rPr lang="en-US" sz="4300" dirty="0" smtClean="0"/>
              <a:t> </a:t>
            </a:r>
          </a:p>
          <a:p>
            <a:pPr marL="0" indent="0">
              <a:buNone/>
            </a:pPr>
            <a:r>
              <a:rPr lang="en-US" sz="3200" dirty="0" err="1" smtClean="0"/>
              <a:t>Ars</a:t>
            </a:r>
            <a:r>
              <a:rPr lang="en-US" sz="3200" dirty="0" smtClean="0"/>
              <a:t> </a:t>
            </a:r>
            <a:r>
              <a:rPr lang="en-US" sz="3200" dirty="0" err="1" smtClean="0"/>
              <a:t>Technica</a:t>
            </a:r>
            <a:r>
              <a:rPr lang="en-US" sz="3200" dirty="0" smtClean="0"/>
              <a:t>. </a:t>
            </a:r>
            <a:r>
              <a:rPr lang="en-US" sz="3200" dirty="0"/>
              <a:t>Anderson, N. (2007, September 13).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://arstechnica.com/uncategorized/2007/09/the-value-of-fair-use-to-the-us-economy-4-5-trillion-a-year/</a:t>
            </a:r>
            <a:endParaRPr lang="en-US" sz="32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Thumb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591056"/>
            <a:ext cx="7685768" cy="2867432"/>
          </a:xfrm>
        </p:spPr>
        <p:txBody>
          <a:bodyPr>
            <a:noAutofit/>
          </a:bodyPr>
          <a:lstStyle/>
          <a:p>
            <a:r>
              <a:rPr lang="en-US" sz="3200" dirty="0" smtClean="0"/>
              <a:t>“Use fairly. Not to much. Have reasons.”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Ask yourself: What is the pedagogical purpose of this item? How will it be used?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49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5" y="107206"/>
            <a:ext cx="7357847" cy="4590917"/>
          </a:xfrm>
        </p:spPr>
        <p:txBody>
          <a:bodyPr>
            <a:noAutofit/>
          </a:bodyPr>
          <a:lstStyle/>
          <a:p>
            <a:r>
              <a:rPr lang="en-US" sz="6000" b="1" dirty="0"/>
              <a:t>Copyright Term and the Public Domain in the United States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dirty="0" smtClean="0"/>
              <a:t>	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036" y="3846785"/>
            <a:ext cx="4564196" cy="6053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copyright.cornell.edu/publicdomain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Federal Documents		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213479"/>
            <a:ext cx="7364152" cy="102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Public Domain = OER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892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1 Assignment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Educational Resources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“Open Educational Resources (OER) are teaching, learning and research materials in any medium that reside in the public domain or have been released under an open license that permits no-cost access, use, adaptation and redistribution by others.”</a:t>
            </a:r>
            <a:endParaRPr sz="240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UNESCO, adapted by Creative Commons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5"/>
          <p:cNvGraphicFramePr/>
          <p:nvPr/>
        </p:nvGraphicFramePr>
        <p:xfrm>
          <a:off x="978325" y="1438575"/>
          <a:ext cx="7239000" cy="3291690"/>
        </p:xfrm>
        <a:graphic>
          <a:graphicData uri="http://schemas.openxmlformats.org/drawingml/2006/table">
            <a:tbl>
              <a:tblPr>
                <a:noFill/>
                <a:tableStyleId>{87E55C6A-A2E9-4D94-9E35-7A124F33F508}</a:tableStyleId>
              </a:tblPr>
              <a:tblGrid>
                <a:gridCol w="19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Retain</a:t>
                      </a:r>
                      <a:endParaRPr sz="2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make, own, and control a copy of the resource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Reuse</a:t>
                      </a:r>
                      <a:endParaRPr sz="2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the resource for any purpose 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Revise</a:t>
                      </a:r>
                      <a:endParaRPr sz="2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alter, adapt, change, edit, improve, or translate</a:t>
                      </a:r>
                      <a:b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resource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Remix</a:t>
                      </a:r>
                      <a:endParaRPr sz="2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combine the resource with other resources to create something new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Redistribute</a:t>
                      </a:r>
                      <a:endParaRPr sz="2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 the original, revised, or remixed version of the resource with others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" name="Google Shape;139;p25"/>
          <p:cNvSpPr txBox="1"/>
          <p:nvPr/>
        </p:nvSpPr>
        <p:spPr>
          <a:xfrm>
            <a:off x="2148850" y="245225"/>
            <a:ext cx="4730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The 5R Activities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1790700" y="819425"/>
            <a:ext cx="5562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(You need permission to do these 5 things for an ER to be an OER)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Open Education </a:t>
            </a:r>
            <a:r>
              <a:rPr lang="en-US" dirty="0" err="1" smtClean="0"/>
              <a:t>Redux</a:t>
            </a:r>
            <a:endParaRPr lang="en-US" dirty="0"/>
          </a:p>
        </p:txBody>
      </p:sp>
      <p:pic>
        <p:nvPicPr>
          <p:cNvPr id="5" name="gJWbVt2Nc-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7588" y="182403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Creative Commons, </a:t>
            </a:r>
            <a:br>
              <a:rPr lang="en" dirty="0"/>
            </a:br>
            <a:r>
              <a:rPr lang="en" dirty="0"/>
              <a:t>the 5Rs, and OER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Shortest Possible Introduction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003725" y="3461675"/>
            <a:ext cx="52269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David Wiley, Lumen Learning</a:t>
            </a:r>
            <a:endParaRPr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This presentation is licensed </a:t>
            </a:r>
            <a:r>
              <a:rPr lang="en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CC BY</a:t>
            </a:r>
            <a:endParaRPr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730" y="4572000"/>
            <a:ext cx="2919620" cy="400050"/>
          </a:xfrm>
        </p:spPr>
        <p:txBody>
          <a:bodyPr>
            <a:normAutofit/>
          </a:bodyPr>
          <a:lstStyle/>
          <a:p>
            <a:r>
              <a:rPr lang="en-US" dirty="0" smtClean="0"/>
              <a:t>Slide 29 CC BY </a:t>
            </a:r>
            <a:r>
              <a:rPr lang="en-US" dirty="0" smtClean="0">
                <a:hlinkClick r:id="rId2"/>
              </a:rPr>
              <a:t>David Wiley</a:t>
            </a:r>
            <a:endParaRPr lang="en-US" dirty="0"/>
          </a:p>
        </p:txBody>
      </p:sp>
      <p:pic>
        <p:nvPicPr>
          <p:cNvPr id="2050" name="Picture 2" descr="https://image.slidesharecdn.com/wiley-lunch-keynote-upload-150730193744-lva1-app6891/95/making-teaching-and-learning-awesome-with-open-29-638.jpg?cb=143828527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35" b="26638"/>
          <a:stretch/>
        </p:blipFill>
        <p:spPr bwMode="auto">
          <a:xfrm>
            <a:off x="570635" y="1892595"/>
            <a:ext cx="7764189" cy="19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downstream productive activities”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6" b="26461"/>
          <a:stretch/>
        </p:blipFill>
        <p:spPr bwMode="auto">
          <a:xfrm>
            <a:off x="932008" y="2156590"/>
            <a:ext cx="6695080" cy="19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en enables you to&#10;leverage the full technical&#10;capability of the internet for&#10;teaching and learning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6" b="8343"/>
          <a:stretch/>
        </p:blipFill>
        <p:spPr bwMode="auto">
          <a:xfrm>
            <a:off x="623776" y="182715"/>
            <a:ext cx="7407349" cy="459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79261" y="4779191"/>
            <a:ext cx="239020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Slide 39 CC BY </a:t>
            </a:r>
            <a:r>
              <a:rPr lang="en-US" sz="1350" dirty="0">
                <a:hlinkClick r:id="rId3"/>
              </a:rPr>
              <a:t>David Wiley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648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Commons Licenses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Provide a super easy mechanism for a copyright holder to: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 dirty="0"/>
              <a:t>(1) provide everyone in the world with permission to engage in a specific set of (otherwise prohibited) activities, </a:t>
            </a:r>
            <a:endParaRPr sz="3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 dirty="0"/>
              <a:t>(2) given that they abide by specific conditions.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1" y="445024"/>
            <a:ext cx="2899332" cy="1589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CC Licenses - </a:t>
            </a:r>
            <a:r>
              <a:rPr lang="en" sz="4800" dirty="0" smtClean="0"/>
              <a:t>Layered</a:t>
            </a:r>
            <a:endParaRPr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053"/>
          <a:stretch/>
        </p:blipFill>
        <p:spPr>
          <a:xfrm>
            <a:off x="3615069" y="99237"/>
            <a:ext cx="4842045" cy="5044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License Conditions - Attribution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When exercising any of your rights under a CC license, you are required to provide attribution to anyone designated by the licensor (could be one or more creators, organizations, etc.) 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This condition, </a:t>
            </a:r>
            <a:r>
              <a:rPr lang="en" sz="2400" dirty="0" smtClean="0"/>
              <a:t>shortened </a:t>
            </a:r>
            <a:r>
              <a:rPr lang="en" sz="2400" dirty="0"/>
              <a:t>to “BY”, is present in all six Creative Commons </a:t>
            </a:r>
            <a:r>
              <a:rPr lang="en" sz="2400" dirty="0" smtClean="0"/>
              <a:t>licenses.</a:t>
            </a:r>
            <a:endParaRPr sz="2400" dirty="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637" y="3313766"/>
            <a:ext cx="1431077" cy="143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08" y="1656221"/>
            <a:ext cx="6816831" cy="2272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smtClean="0"/>
              <a:t>Drop Dead Date:  </a:t>
            </a:r>
          </a:p>
          <a:p>
            <a:pPr marL="0" indent="0" algn="ctr">
              <a:buNone/>
            </a:pPr>
            <a:r>
              <a:rPr lang="en-US" sz="6000" dirty="0" smtClean="0"/>
              <a:t>Mid May!!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9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280" t="4294" r="15750" b="308"/>
          <a:stretch/>
        </p:blipFill>
        <p:spPr>
          <a:xfrm>
            <a:off x="1028701" y="171450"/>
            <a:ext cx="6515099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hlinkClick r:id="rId2"/>
              </a:rPr>
              <a:t>EXPLORE THE OPEN TEXTBOOK LIBRARY</a:t>
            </a:r>
            <a:endParaRPr lang="en-US" sz="3600" b="1" dirty="0"/>
          </a:p>
          <a:p>
            <a:r>
              <a:rPr lang="en-US" sz="1800" dirty="0" smtClean="0"/>
              <a:t>Reviews</a:t>
            </a:r>
          </a:p>
          <a:p>
            <a:r>
              <a:rPr lang="en-US" sz="1800" dirty="0" smtClean="0"/>
              <a:t>Formats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45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2"/>
          <p:cNvSpPr txBox="1">
            <a:spLocks noGrp="1"/>
          </p:cNvSpPr>
          <p:nvPr>
            <p:ph type="title"/>
          </p:nvPr>
        </p:nvSpPr>
        <p:spPr>
          <a:xfrm>
            <a:off x="926325" y="205975"/>
            <a:ext cx="7760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F5B"/>
              </a:buClr>
              <a:buSzPts val="4400"/>
              <a:buFont typeface="Helvetica Neue"/>
              <a:buNone/>
            </a:pPr>
            <a:r>
              <a:rPr lang="en" b="1" dirty="0" smtClean="0">
                <a:solidFill>
                  <a:srgbClr val="043F5B"/>
                </a:solidFill>
                <a:latin typeface="Karla"/>
                <a:ea typeface="Karla"/>
                <a:cs typeface="Karla"/>
                <a:sym typeface="Karla"/>
              </a:rPr>
              <a:t>Activity 2</a:t>
            </a:r>
            <a:endParaRPr b="1" dirty="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14" name="Google Shape;514;p102"/>
          <p:cNvSpPr txBox="1">
            <a:spLocks noGrp="1"/>
          </p:cNvSpPr>
          <p:nvPr>
            <p:ph idx="1"/>
          </p:nvPr>
        </p:nvSpPr>
        <p:spPr>
          <a:xfrm>
            <a:off x="2439815" y="1492303"/>
            <a:ext cx="3916842" cy="292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831F24"/>
                </a:solidFill>
                <a:latin typeface="Spectral"/>
                <a:ea typeface="Spectral"/>
                <a:cs typeface="Spectral"/>
                <a:sym typeface="Spectral"/>
              </a:rPr>
              <a:t>Explore SUNY </a:t>
            </a:r>
            <a:r>
              <a:rPr lang="en" sz="2000" b="1" u="sng" dirty="0">
                <a:solidFill>
                  <a:srgbClr val="043F5B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OASIS</a:t>
            </a:r>
            <a:r>
              <a:rPr lang="en" sz="2000" dirty="0" smtClean="0">
                <a:solidFill>
                  <a:srgbClr val="831F24"/>
                </a:solidFill>
                <a:latin typeface="Spectral"/>
                <a:ea typeface="Spectral"/>
                <a:cs typeface="Spectral"/>
                <a:sym typeface="Spectral"/>
              </a:rPr>
              <a:t>*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831F2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831F24"/>
                </a:solidFill>
                <a:latin typeface="Spectral"/>
                <a:ea typeface="Spectral"/>
                <a:cs typeface="Spectral"/>
                <a:sym typeface="Spectral"/>
              </a:rPr>
              <a:t>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831F2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831F24"/>
                </a:solidFill>
                <a:latin typeface="Spectral"/>
                <a:ea typeface="Spectral"/>
                <a:cs typeface="Spectral"/>
                <a:sym typeface="Spectral"/>
              </a:rPr>
              <a:t>Canvas Commons</a:t>
            </a:r>
            <a:endParaRPr sz="2000"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5126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46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Develop a Search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73636"/>
            <a:ext cx="4512091" cy="4288694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sz="2400" dirty="0"/>
              <a:t>You can find OER by using the search engines you already use, or by searching or browsing any of the OER repositories </a:t>
            </a:r>
            <a:r>
              <a:rPr lang="en-US" sz="2400" dirty="0" smtClean="0"/>
              <a:t>listed. 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have ever searched for anything online, you know that how you formulate your question, or put in keywords, will reflect in your search results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050" dirty="0" smtClean="0"/>
              <a:t>Created </a:t>
            </a:r>
            <a:r>
              <a:rPr lang="en-US" sz="1050" dirty="0"/>
              <a:t>by Kerrie Wilkes and </a:t>
            </a:r>
            <a:r>
              <a:rPr lang="en-US" sz="1050" dirty="0" err="1"/>
              <a:t>Phylise</a:t>
            </a:r>
            <a:r>
              <a:rPr lang="en-US" sz="1050" dirty="0"/>
              <a:t> Banner on behalf of SUNY OER Services and is licensed under a </a:t>
            </a:r>
            <a:r>
              <a:rPr lang="en-US" sz="1050" dirty="0">
                <a:hlinkClick r:id="rId3"/>
              </a:rPr>
              <a:t>Creative Commons Attribution 4.0 International License</a:t>
            </a:r>
            <a:r>
              <a:rPr lang="en-US" sz="1050" dirty="0"/>
              <a:t>.</a:t>
            </a:r>
            <a:r>
              <a:rPr lang="en-US" sz="1050" i="1" dirty="0" smtClean="0"/>
              <a:t> </a:t>
            </a:r>
            <a:endParaRPr lang="en-US" sz="1050" i="1" dirty="0"/>
          </a:p>
        </p:txBody>
      </p:sp>
      <p:pic>
        <p:nvPicPr>
          <p:cNvPr id="4" name="Picture 3" descr="https://creativecommons.org/wp-content/uploads/2016/02/SOTC_v12_final_condensed_Artboard-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91" y="0"/>
            <a:ext cx="3197915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37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r>
              <a:rPr lang="en-US" dirty="0" err="1" smtClean="0">
                <a:hlinkClick r:id="rId2"/>
              </a:rPr>
              <a:t>OneSearch</a:t>
            </a:r>
            <a:r>
              <a:rPr lang="en-US" dirty="0" smtClean="0">
                <a:hlinkClick r:id="rId2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42" y="2409053"/>
            <a:ext cx="5389318" cy="14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err="1" smtClean="0"/>
              <a:t>Reccomendations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150" y="1647812"/>
            <a:ext cx="4608340" cy="2205281"/>
          </a:xfrm>
        </p:spPr>
        <p:txBody>
          <a:bodyPr/>
          <a:lstStyle/>
          <a:p>
            <a:pPr lvl="0"/>
            <a:r>
              <a:rPr lang="en-US" sz="3600" dirty="0"/>
              <a:t>BC Campus </a:t>
            </a:r>
            <a:endParaRPr lang="en-US" sz="3600" dirty="0" smtClean="0"/>
          </a:p>
          <a:p>
            <a:pPr lvl="0"/>
            <a:r>
              <a:rPr lang="en-US" sz="3600" dirty="0" err="1" smtClean="0"/>
              <a:t>OpenOregon</a:t>
            </a:r>
            <a:endParaRPr lang="en-US" sz="3600" dirty="0"/>
          </a:p>
          <a:p>
            <a:pPr lvl="0"/>
            <a:r>
              <a:rPr lang="en-US" sz="3600" dirty="0" smtClean="0"/>
              <a:t>OER </a:t>
            </a:r>
            <a:r>
              <a:rPr lang="en-US" sz="3600" dirty="0"/>
              <a:t>Commons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300" y="281493"/>
            <a:ext cx="4860588" cy="859930"/>
          </a:xfrm>
        </p:spPr>
        <p:txBody>
          <a:bodyPr/>
          <a:lstStyle/>
          <a:p>
            <a:r>
              <a:rPr lang="en-US" dirty="0" smtClean="0"/>
              <a:t>Where is the license?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1" y="1358349"/>
            <a:ext cx="8156712" cy="3511826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</a:t>
            </a:r>
            <a:r>
              <a:rPr lang="en-US" sz="2800" dirty="0"/>
              <a:t>the sidebar or footer of a webpage</a:t>
            </a:r>
          </a:p>
          <a:p>
            <a:r>
              <a:rPr lang="en-US" sz="2800" dirty="0"/>
              <a:t>Alternatively, look for “terms of use” or a “licensing” page on the website</a:t>
            </a:r>
          </a:p>
          <a:p>
            <a:r>
              <a:rPr lang="en-US" sz="2800" dirty="0"/>
              <a:t>On the inside front cover of a publication (online or print)</a:t>
            </a:r>
          </a:p>
          <a:p>
            <a:r>
              <a:rPr lang="en-US" sz="2800" dirty="0"/>
              <a:t>On the back page of a publication (online or print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5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12"/>
          <p:cNvSpPr txBox="1"/>
          <p:nvPr/>
        </p:nvSpPr>
        <p:spPr>
          <a:xfrm>
            <a:off x="847950" y="1150350"/>
            <a:ext cx="7448100" cy="28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577" name="Google Shape;577;p112"/>
          <p:cNvPicPr preferRelativeResize="0"/>
          <p:nvPr/>
        </p:nvPicPr>
        <p:blipFill rotWithShape="1">
          <a:blip r:embed="rId3">
            <a:alphaModFix/>
          </a:blip>
          <a:srcRect t="3307" b="6334"/>
          <a:stretch/>
        </p:blipFill>
        <p:spPr>
          <a:xfrm>
            <a:off x="328500" y="2220300"/>
            <a:ext cx="8573776" cy="28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112"/>
          <p:cNvPicPr preferRelativeResize="0"/>
          <p:nvPr/>
        </p:nvPicPr>
        <p:blipFill rotWithShape="1">
          <a:blip r:embed="rId4">
            <a:alphaModFix/>
          </a:blip>
          <a:srcRect t="4032" r="30230" b="855"/>
          <a:stretch/>
        </p:blipFill>
        <p:spPr>
          <a:xfrm>
            <a:off x="2017120" y="80400"/>
            <a:ext cx="4034200" cy="197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8281" y="98996"/>
            <a:ext cx="8238428" cy="4929969"/>
            <a:chOff x="108296565" y="104560129"/>
            <a:chExt cx="7349290" cy="1029832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08296565" y="104560129"/>
              <a:ext cx="3709351" cy="2371059"/>
            </a:xfrm>
            <a:prstGeom prst="roundRect">
              <a:avLst>
                <a:gd name="adj" fmla="val 16667"/>
              </a:avLst>
            </a:prstGeom>
            <a:solidFill>
              <a:srgbClr val="F3DCDC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EEECE1"/>
              </a:outerShdw>
            </a:effectLst>
          </p:spPr>
          <p:txBody>
            <a:bodyPr vert="horz" wrap="square" lIns="27432" tIns="27432" rIns="27432" bIns="27432" numCol="1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100" dirty="0">
                  <a:solidFill>
                    <a:srgbClr val="000000"/>
                  </a:solidFill>
                  <a:latin typeface="Cooper Black" panose="0208090404030B020404" pitchFamily="18" charset="0"/>
                </a:rPr>
                <a:t>All rights Reserved </a:t>
              </a:r>
              <a:r>
                <a:rPr lang="en-US" altLang="en-US" sz="2100" noProof="1">
                  <a:solidFill>
                    <a:srgbClr val="000000"/>
                  </a:solidFill>
                  <a:latin typeface="Cooper Black" panose="0208090404030B020404" pitchFamily="18" charset="0"/>
                </a:rPr>
                <a:t>©</a:t>
              </a:r>
              <a:endParaRPr lang="en-US" altLang="en-US" sz="2100" dirty="0">
                <a:solidFill>
                  <a:srgbClr val="000000"/>
                </a:solidFill>
                <a:latin typeface="Cooper Black" panose="0208090404030B020404" pitchFamily="18" charset="0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SzPts val="1000"/>
                <a:buFont typeface="Symbol" panose="05050102010706020507" pitchFamily="18" charset="2"/>
                <a:buChar char="¨"/>
              </a:pPr>
              <a:r>
                <a:rPr lang="en-US" altLang="en-US" sz="1500" dirty="0">
                  <a:solidFill>
                    <a:srgbClr val="000000"/>
                  </a:solidFill>
                  <a:latin typeface="Cooper Black" panose="0208090404030B020404" pitchFamily="18" charset="0"/>
                </a:rPr>
                <a:t>Applied automatically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SzPts val="1000"/>
                <a:buFont typeface="Symbol" panose="05050102010706020507" pitchFamily="18" charset="2"/>
                <a:buChar char="¨"/>
              </a:pPr>
              <a:r>
                <a:rPr lang="en-US" altLang="en-US" sz="1500" dirty="0">
                  <a:solidFill>
                    <a:srgbClr val="000000"/>
                  </a:solidFill>
                  <a:latin typeface="Cooper Black" panose="0208090404030B020404" pitchFamily="18" charset="0"/>
                </a:rPr>
                <a:t>Copyright symbol not required</a:t>
              </a:r>
              <a:endParaRPr lang="en-US" alt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12005916" y="111356584"/>
              <a:ext cx="3639939" cy="3501871"/>
            </a:xfrm>
            <a:prstGeom prst="roundRect">
              <a:avLst>
                <a:gd name="adj" fmla="val 16667"/>
              </a:avLst>
            </a:prstGeom>
            <a:solidFill>
              <a:srgbClr val="F3DCDC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EEECE1"/>
              </a:outerShdw>
            </a:effectLst>
          </p:spPr>
          <p:txBody>
            <a:bodyPr vert="horz" wrap="square" lIns="27432" tIns="27432" rIns="27432" bIns="27432" numCol="1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50" dirty="0">
                  <a:solidFill>
                    <a:srgbClr val="000000"/>
                  </a:solidFill>
                  <a:latin typeface="Cooper Black" panose="0208090404030B020404" pitchFamily="18" charset="0"/>
                </a:rPr>
                <a:t>Public Domain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SzPts val="1000"/>
                <a:buFont typeface="Symbol" panose="05050102010706020507" pitchFamily="18" charset="2"/>
                <a:buChar char="¨"/>
              </a:pPr>
              <a:r>
                <a:rPr lang="en-US" altLang="en-US" sz="1500" dirty="0">
                  <a:solidFill>
                    <a:srgbClr val="000000"/>
                  </a:solidFill>
                  <a:latin typeface="Cooper Black" panose="0208090404030B020404" pitchFamily="18" charset="0"/>
                </a:rPr>
                <a:t>No restrictions whatsoever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SzPts val="1000"/>
                <a:buFont typeface="Symbol" panose="05050102010706020507" pitchFamily="18" charset="2"/>
                <a:buChar char="¨"/>
              </a:pPr>
              <a:r>
                <a:rPr lang="en-US" altLang="en-US" sz="1500" dirty="0">
                  <a:solidFill>
                    <a:srgbClr val="000000"/>
                  </a:solidFill>
                  <a:latin typeface="Cooper Black" panose="0208090404030B020404" pitchFamily="18" charset="0"/>
                </a:rPr>
                <a:t>Examples</a:t>
              </a:r>
            </a:p>
            <a:p>
              <a:pPr lvl="1" defTabSz="685800" eaLnBrk="0" fontAlgn="base" hangingPunct="0">
                <a:spcBef>
                  <a:spcPct val="0"/>
                </a:spcBef>
                <a:spcAft>
                  <a:spcPct val="0"/>
                </a:spcAft>
                <a:buSzPts val="1000"/>
                <a:buFont typeface="Symbol" panose="05050102010706020507" pitchFamily="18" charset="2"/>
                <a:buChar char="¨"/>
              </a:pPr>
              <a:r>
                <a:rPr lang="en-US" altLang="en-US" sz="1500" dirty="0" smtClean="0">
                  <a:solidFill>
                    <a:srgbClr val="000000"/>
                  </a:solidFill>
                  <a:latin typeface="Cooper Black" panose="0208090404030B020404" pitchFamily="18" charset="0"/>
                </a:rPr>
                <a:t>Pre-1924 </a:t>
              </a:r>
              <a:r>
                <a:rPr lang="en-US" altLang="en-US" sz="1500" dirty="0">
                  <a:solidFill>
                    <a:srgbClr val="000000"/>
                  </a:solidFill>
                  <a:latin typeface="Cooper Black" panose="0208090404030B020404" pitchFamily="18" charset="0"/>
                </a:rPr>
                <a:t>material</a:t>
              </a:r>
            </a:p>
            <a:p>
              <a:pPr lvl="1" defTabSz="685800" eaLnBrk="0" fontAlgn="base" hangingPunct="0">
                <a:spcBef>
                  <a:spcPct val="0"/>
                </a:spcBef>
                <a:spcAft>
                  <a:spcPct val="0"/>
                </a:spcAft>
                <a:buSzPts val="1000"/>
                <a:buFont typeface="Symbol" panose="05050102010706020507" pitchFamily="18" charset="2"/>
                <a:buChar char="¨"/>
              </a:pPr>
              <a:r>
                <a:rPr lang="en-US" altLang="en-US" sz="1500" dirty="0">
                  <a:solidFill>
                    <a:srgbClr val="000000"/>
                  </a:solidFill>
                  <a:latin typeface="Cooper Black" panose="0208090404030B020404" pitchFamily="18" charset="0"/>
                </a:rPr>
                <a:t>Federal </a:t>
              </a:r>
              <a:r>
                <a:rPr lang="en-US" altLang="en-US" sz="1500" dirty="0" err="1">
                  <a:solidFill>
                    <a:srgbClr val="000000"/>
                  </a:solidFill>
                  <a:latin typeface="Cooper Black" panose="0208090404030B020404" pitchFamily="18" charset="0"/>
                </a:rPr>
                <a:t>Gov</a:t>
              </a:r>
              <a:r>
                <a:rPr lang="en-US" altLang="en-US" sz="1500" dirty="0">
                  <a:solidFill>
                    <a:srgbClr val="000000"/>
                  </a:solidFill>
                  <a:latin typeface="Cooper Black" panose="0208090404030B020404" pitchFamily="18" charset="0"/>
                </a:rPr>
                <a:t> material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350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859812" y="1293185"/>
            <a:ext cx="4114800" cy="2000250"/>
          </a:xfrm>
          <a:prstGeom prst="roundRect">
            <a:avLst>
              <a:gd name="adj" fmla="val 16667"/>
            </a:avLst>
          </a:prstGeom>
          <a:solidFill>
            <a:srgbClr val="F3DCDC"/>
          </a:solidFill>
          <a:ln w="9525" algn="in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vert="horz" wrap="square" lIns="27432" tIns="27432" rIns="27432" bIns="27432" numCol="1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50" dirty="0">
                <a:solidFill>
                  <a:srgbClr val="000000"/>
                </a:solidFill>
                <a:latin typeface="Cooper Black" panose="0208090404030B020404" pitchFamily="18" charset="0"/>
              </a:rPr>
              <a:t>Open Licenses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¨"/>
            </a:pPr>
            <a:r>
              <a:rPr lang="en-US" altLang="en-US" sz="1500" dirty="0">
                <a:solidFill>
                  <a:srgbClr val="000000"/>
                </a:solidFill>
                <a:latin typeface="Cooper Black" panose="0208090404030B020404" pitchFamily="18" charset="0"/>
              </a:rPr>
              <a:t>Vary widely but most permit 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¨"/>
            </a:pPr>
            <a:r>
              <a:rPr lang="en-US" altLang="en-US" sz="1500" dirty="0">
                <a:solidFill>
                  <a:srgbClr val="000000"/>
                </a:solidFill>
                <a:latin typeface="Cooper Black" panose="0208090404030B020404" pitchFamily="18" charset="0"/>
              </a:rPr>
              <a:t>Reuse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¨"/>
            </a:pPr>
            <a:r>
              <a:rPr lang="en-US" altLang="en-US" sz="1500" dirty="0">
                <a:solidFill>
                  <a:srgbClr val="000000"/>
                </a:solidFill>
                <a:latin typeface="Cooper Black" panose="0208090404030B020404" pitchFamily="18" charset="0"/>
              </a:rPr>
              <a:t>Redistribution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¨"/>
            </a:pPr>
            <a:r>
              <a:rPr lang="en-US" altLang="en-US" sz="1500" dirty="0">
                <a:solidFill>
                  <a:srgbClr val="000000"/>
                </a:solidFill>
                <a:latin typeface="Cooper Black" panose="0208090404030B020404" pitchFamily="18" charset="0"/>
              </a:rPr>
              <a:t>Examples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¨"/>
            </a:pPr>
            <a:r>
              <a:rPr lang="en-US" altLang="en-US" sz="1500" dirty="0">
                <a:solidFill>
                  <a:srgbClr val="000000"/>
                </a:solidFill>
                <a:latin typeface="Cooper Black" panose="0208090404030B020404" pitchFamily="18" charset="0"/>
              </a:rPr>
              <a:t>Creative Commons CC-BY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ts val="1000"/>
              <a:buFont typeface="Symbol" panose="05050102010706020507" pitchFamily="18" charset="2"/>
              <a:buChar char="¨"/>
            </a:pPr>
            <a:r>
              <a:rPr lang="en-US" altLang="en-US" sz="1500" dirty="0">
                <a:solidFill>
                  <a:srgbClr val="000000"/>
                </a:solidFill>
                <a:latin typeface="Cooper Black" panose="0208090404030B020404" pitchFamily="18" charset="0"/>
              </a:rPr>
              <a:t>GNU Free Documentation License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OER Attribution 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43" y="1376645"/>
            <a:ext cx="7543800" cy="303809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Find an OER image. </a:t>
            </a:r>
          </a:p>
          <a:p>
            <a:r>
              <a:rPr lang="en-US" sz="2800" dirty="0" smtClean="0"/>
              <a:t>Write an attribution statement for it.</a:t>
            </a:r>
          </a:p>
          <a:p>
            <a:r>
              <a:rPr lang="en-US" sz="2800" dirty="0" smtClean="0"/>
              <a:t>Send it to me in an email.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Challenge points:</a:t>
            </a:r>
          </a:p>
          <a:p>
            <a:r>
              <a:rPr lang="en-US" sz="2800" dirty="0" smtClean="0"/>
              <a:t>Find a government image and attribute it correctly.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79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4000" dirty="0" smtClean="0"/>
              <a:t>Understand the Public Domain, Copyright</a:t>
            </a:r>
            <a:r>
              <a:rPr lang="en-US" sz="4000" dirty="0"/>
              <a:t> </a:t>
            </a:r>
            <a:r>
              <a:rPr lang="en-US" sz="4000" dirty="0" smtClean="0"/>
              <a:t>and Fair Use.</a:t>
            </a:r>
          </a:p>
          <a:p>
            <a:pPr lvl="0"/>
            <a:r>
              <a:rPr lang="en-US" sz="4000" dirty="0" smtClean="0"/>
              <a:t>Learn how to use a Creative Commons License. </a:t>
            </a:r>
            <a:endParaRPr lang="en-US" sz="4000" dirty="0"/>
          </a:p>
          <a:p>
            <a:pPr lvl="0"/>
            <a:r>
              <a:rPr lang="en-US" sz="4000" smtClean="0"/>
              <a:t>Find OER. 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" y="211207"/>
            <a:ext cx="8053181" cy="11802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6000" dirty="0"/>
              <a:t>This is not legal advice.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5502" y="1978716"/>
            <a:ext cx="50863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But I’m happy to give you information</a:t>
            </a:r>
            <a:r>
              <a:rPr lang="en-US" sz="5400" b="1" dirty="0">
                <a:solidFill>
                  <a:srgbClr val="7030A0"/>
                </a:solidFill>
              </a:rPr>
              <a:t>!</a:t>
            </a:r>
          </a:p>
        </p:txBody>
      </p:sp>
      <p:sp>
        <p:nvSpPr>
          <p:cNvPr id="5" name="Smiley Face 4"/>
          <p:cNvSpPr/>
          <p:nvPr/>
        </p:nvSpPr>
        <p:spPr>
          <a:xfrm>
            <a:off x="514349" y="2088872"/>
            <a:ext cx="1698763" cy="1581979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54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age.slidesharecdn.com/wiley-lunch-keynote-upload-150730193744-lva1-app6891/95/making-teaching-and-learning-awesome-with-open-2-638.jpg?cb=143828527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t="28319" r="8245" b="18073"/>
          <a:stretch/>
        </p:blipFill>
        <p:spPr bwMode="auto">
          <a:xfrm>
            <a:off x="124126" y="363474"/>
            <a:ext cx="8790327" cy="43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9" y="50381"/>
            <a:ext cx="8520600" cy="841800"/>
          </a:xfrm>
        </p:spPr>
        <p:txBody>
          <a:bodyPr/>
          <a:lstStyle/>
          <a:p>
            <a:r>
              <a:rPr lang="en-US" dirty="0" smtClean="0"/>
              <a:t>Copyright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7902"/>
          <a:stretch/>
        </p:blipFill>
        <p:spPr>
          <a:xfrm>
            <a:off x="112333" y="1027813"/>
            <a:ext cx="8785039" cy="35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1500" cap="none" dirty="0">
                <a:latin typeface="+mn-lt"/>
              </a:rPr>
              <a:t>	</a:t>
            </a:r>
            <a:br>
              <a:rPr lang="en-US" sz="1500" cap="none" dirty="0">
                <a:latin typeface="+mn-lt"/>
              </a:rPr>
            </a:br>
            <a:endParaRPr lang="en-US" sz="1500" cap="none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71449"/>
            <a:ext cx="4830554" cy="768175"/>
          </a:xfrm>
        </p:spPr>
        <p:txBody>
          <a:bodyPr>
            <a:normAutofit fontScale="85000" lnSpcReduction="10000"/>
          </a:bodyPr>
          <a:lstStyle/>
          <a:p>
            <a:r>
              <a:rPr lang="en-US" sz="6200" dirty="0"/>
              <a:t>©</a:t>
            </a:r>
            <a:r>
              <a:rPr lang="en-US" sz="3100" dirty="0"/>
              <a:t> ALL rights reserved</a:t>
            </a:r>
            <a:r>
              <a:rPr lang="en-US" sz="2100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802386" y="742950"/>
            <a:ext cx="78579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the right to reproduce</a:t>
            </a:r>
            <a:r>
              <a:rPr lang="en-US" sz="2400" dirty="0"/>
              <a:t> the copyrighted work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the right to prepare derivative works</a:t>
            </a:r>
            <a:r>
              <a:rPr lang="en-US" sz="2400" dirty="0"/>
              <a:t> based upon the work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the right to distribute copies</a:t>
            </a:r>
            <a:r>
              <a:rPr lang="en-US" sz="2400" dirty="0"/>
              <a:t> of the work to the public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the right to perform</a:t>
            </a:r>
            <a:r>
              <a:rPr lang="en-US" sz="2400" dirty="0"/>
              <a:t> the copyrighted work publicly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the right to display</a:t>
            </a:r>
            <a:r>
              <a:rPr lang="en-US" sz="2400" dirty="0"/>
              <a:t> the copyrighted work publicly</a:t>
            </a:r>
          </a:p>
        </p:txBody>
      </p:sp>
    </p:spTree>
    <p:extLst>
      <p:ext uri="{BB962C8B-B14F-4D97-AF65-F5344CB8AC3E}">
        <p14:creationId xmlns:p14="http://schemas.microsoft.com/office/powerpoint/2010/main" val="3317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forever	</a:t>
            </a:r>
            <a:endParaRPr lang="en-US" dirty="0"/>
          </a:p>
        </p:txBody>
      </p:sp>
      <p:pic>
        <p:nvPicPr>
          <p:cNvPr id="3" name="tk862BbjWx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08313" y="1617179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14538"/>
            <a:ext cx="5715000" cy="1085612"/>
          </a:xfrm>
        </p:spPr>
        <p:txBody>
          <a:bodyPr/>
          <a:lstStyle/>
          <a:p>
            <a:r>
              <a:rPr lang="en-US" dirty="0" smtClean="0"/>
              <a:t>Classroom exemptions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1591056"/>
            <a:ext cx="7579614" cy="2530370"/>
          </a:xfrm>
        </p:spPr>
        <p:txBody>
          <a:bodyPr/>
          <a:lstStyle/>
          <a:p>
            <a:endParaRPr lang="en-US" b="0" dirty="0" smtClean="0"/>
          </a:p>
          <a:p>
            <a:pPr marL="0" indent="0">
              <a:buNone/>
            </a:pPr>
            <a:r>
              <a:rPr lang="en-US" sz="3200" b="0" dirty="0" smtClean="0"/>
              <a:t>Allows </a:t>
            </a:r>
            <a:r>
              <a:rPr lang="en-US" sz="3200" dirty="0"/>
              <a:t>performance</a:t>
            </a:r>
            <a:r>
              <a:rPr lang="en-US" sz="3200" dirty="0" smtClean="0"/>
              <a:t> or display</a:t>
            </a:r>
            <a:r>
              <a:rPr lang="en-US" sz="3200" b="0" dirty="0" smtClean="0"/>
              <a:t> of works in </a:t>
            </a:r>
            <a:r>
              <a:rPr lang="en-US" sz="3200" dirty="0" smtClean="0"/>
              <a:t>non-profit, face-to-face, in-person, classrooms or similar instructional settings.</a:t>
            </a:r>
            <a:endParaRPr lang="en-US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35555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Rights &amp; Academic Freedom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1879</TotalTime>
  <Words>887</Words>
  <Application>Microsoft Office PowerPoint</Application>
  <PresentationFormat>On-screen Show (16:9)</PresentationFormat>
  <Paragraphs>137</Paragraphs>
  <Slides>41</Slides>
  <Notes>9</Notes>
  <HiddenSlides>0</HiddenSlides>
  <MMClips>3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Wingdings</vt:lpstr>
      <vt:lpstr>Karla</vt:lpstr>
      <vt:lpstr>Lucida Grande</vt:lpstr>
      <vt:lpstr>Symbol</vt:lpstr>
      <vt:lpstr>Helvetica Neue</vt:lpstr>
      <vt:lpstr>Spectral</vt:lpstr>
      <vt:lpstr>Arial</vt:lpstr>
      <vt:lpstr>Rockwell Condensed</vt:lpstr>
      <vt:lpstr>Rockwell</vt:lpstr>
      <vt:lpstr>Cooper Black</vt:lpstr>
      <vt:lpstr>Calibri</vt:lpstr>
      <vt:lpstr>Roboto</vt:lpstr>
      <vt:lpstr>Wood Type</vt:lpstr>
      <vt:lpstr>Into the Weeds</vt:lpstr>
      <vt:lpstr>Session 1 Assignment Review</vt:lpstr>
      <vt:lpstr>Final Project Questions?</vt:lpstr>
      <vt:lpstr>Learning Objectives</vt:lpstr>
      <vt:lpstr>Copyright</vt:lpstr>
      <vt:lpstr>  </vt:lpstr>
      <vt:lpstr>Copyright forever </vt:lpstr>
      <vt:lpstr>Classroom exemptions</vt:lpstr>
      <vt:lpstr>Author Rights &amp; Academic Freedom</vt:lpstr>
      <vt:lpstr>Exploring Fair Use</vt:lpstr>
      <vt:lpstr>PowerPoint Presentation</vt:lpstr>
      <vt:lpstr>Your Rights</vt:lpstr>
      <vt:lpstr>Common Myths</vt:lpstr>
      <vt:lpstr>Dancing Babies &amp; Fair use</vt:lpstr>
      <vt:lpstr>Economic Impact of Fair Use </vt:lpstr>
      <vt:lpstr>Rule of Thumb </vt:lpstr>
      <vt:lpstr>Group Activity</vt:lpstr>
      <vt:lpstr>Copyright Term and the Public Domain in the United States  </vt:lpstr>
      <vt:lpstr>Federal Documents  </vt:lpstr>
      <vt:lpstr>Open Educational Resources</vt:lpstr>
      <vt:lpstr>PowerPoint Presentation</vt:lpstr>
      <vt:lpstr>Why Open Education Redux</vt:lpstr>
      <vt:lpstr>Creative Commons,  the 5Rs, and OER</vt:lpstr>
      <vt:lpstr>Our problem</vt:lpstr>
      <vt:lpstr>PowerPoint Presentation</vt:lpstr>
      <vt:lpstr>PowerPoint Presentation</vt:lpstr>
      <vt:lpstr>Creative Commons Licenses</vt:lpstr>
      <vt:lpstr>CC Licenses - Layered</vt:lpstr>
      <vt:lpstr>CC License Conditions - Attribution</vt:lpstr>
      <vt:lpstr>PowerPoint Presentation</vt:lpstr>
      <vt:lpstr>Activity</vt:lpstr>
      <vt:lpstr>Activity 2</vt:lpstr>
      <vt:lpstr>Develop a Search Strategy</vt:lpstr>
      <vt:lpstr>Activity 3  </vt:lpstr>
      <vt:lpstr>Additional Reccomendations </vt:lpstr>
      <vt:lpstr>Where is the license?</vt:lpstr>
      <vt:lpstr>PowerPoint Presentation</vt:lpstr>
      <vt:lpstr>PowerPoint Presentation</vt:lpstr>
      <vt:lpstr>OER Attribution Exercise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Commons,  the 5Rs, and OER</dc:title>
  <dc:creator>Rowena McKernan</dc:creator>
  <cp:lastModifiedBy>What Librarian</cp:lastModifiedBy>
  <cp:revision>46</cp:revision>
  <cp:lastPrinted>2019-04-22T21:38:32Z</cp:lastPrinted>
  <dcterms:modified xsi:type="dcterms:W3CDTF">2019-04-26T22:28:23Z</dcterms:modified>
</cp:coreProperties>
</file>