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2" r:id="rId2"/>
    <p:sldId id="820" r:id="rId3"/>
    <p:sldId id="883" r:id="rId4"/>
    <p:sldId id="985" r:id="rId5"/>
    <p:sldId id="986" r:id="rId6"/>
    <p:sldId id="987" r:id="rId7"/>
    <p:sldId id="988" r:id="rId8"/>
    <p:sldId id="989" r:id="rId9"/>
    <p:sldId id="990" r:id="rId10"/>
    <p:sldId id="991" r:id="rId11"/>
    <p:sldId id="993" r:id="rId12"/>
    <p:sldId id="994" r:id="rId13"/>
    <p:sldId id="995" r:id="rId14"/>
    <p:sldId id="1001" r:id="rId15"/>
    <p:sldId id="996" r:id="rId16"/>
    <p:sldId id="997" r:id="rId17"/>
    <p:sldId id="998" r:id="rId18"/>
    <p:sldId id="999" r:id="rId19"/>
    <p:sldId id="1000" r:id="rId20"/>
    <p:sldId id="1002" r:id="rId21"/>
    <p:sldId id="1004" r:id="rId22"/>
    <p:sldId id="10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121AB-6071-4A1E-855A-CAEB85924B26}" v="36" dt="2025-02-27T01:00:51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4694"/>
  </p:normalViewPr>
  <p:slideViewPr>
    <p:cSldViewPr snapToGrid="0">
      <p:cViewPr varScale="1">
        <p:scale>
          <a:sx n="72" d="100"/>
          <a:sy n="72" d="100"/>
        </p:scale>
        <p:origin x="89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haoyang" userId="niK/IELJMGzgTetCxr1vfFdbiWsRZGnu1AgUTsNDBs4=" providerId="None" clId="Web-{F19121AB-6071-4A1E-855A-CAEB85924B26}"/>
    <pc:docChg chg="modSld">
      <pc:chgData name="chen haoyang" userId="niK/IELJMGzgTetCxr1vfFdbiWsRZGnu1AgUTsNDBs4=" providerId="None" clId="Web-{F19121AB-6071-4A1E-855A-CAEB85924B26}" dt="2025-02-27T01:00:49.168" v="23" actId="20577"/>
      <pc:docMkLst>
        <pc:docMk/>
      </pc:docMkLst>
      <pc:sldChg chg="modSp">
        <pc:chgData name="chen haoyang" userId="niK/IELJMGzgTetCxr1vfFdbiWsRZGnu1AgUTsNDBs4=" providerId="None" clId="Web-{F19121AB-6071-4A1E-855A-CAEB85924B26}" dt="2025-02-27T01:00:49.168" v="23" actId="20577"/>
        <pc:sldMkLst>
          <pc:docMk/>
          <pc:sldMk cId="231423668" sldId="953"/>
        </pc:sldMkLst>
        <pc:spChg chg="mod">
          <ac:chgData name="chen haoyang" userId="niK/IELJMGzgTetCxr1vfFdbiWsRZGnu1AgUTsNDBs4=" providerId="None" clId="Web-{F19121AB-6071-4A1E-855A-CAEB85924B26}" dt="2025-02-27T01:00:49.168" v="23" actId="20577"/>
          <ac:spMkLst>
            <pc:docMk/>
            <pc:sldMk cId="231423668" sldId="953"/>
            <ac:spMk id="5" creationId="{47DB40FD-CBFF-580B-7343-888E385540FB}"/>
          </ac:spMkLst>
        </pc:spChg>
        <pc:spChg chg="mod">
          <ac:chgData name="chen haoyang" userId="niK/IELJMGzgTetCxr1vfFdbiWsRZGnu1AgUTsNDBs4=" providerId="None" clId="Web-{F19121AB-6071-4A1E-855A-CAEB85924B26}" dt="2025-02-27T01:00:45.855" v="12" actId="1076"/>
          <ac:spMkLst>
            <pc:docMk/>
            <pc:sldMk cId="231423668" sldId="953"/>
            <ac:spMk id="7" creationId="{701B00B2-E49E-DF7F-8F76-00CA57E634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5DF9-4F9C-496A-85AE-54AE27EF2F77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C7A66-EA7B-4BF5-9B0A-C1BB8A9E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8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3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4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6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0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5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1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0320B-963F-486A-9D71-2B422E455E82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3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8E9958B0-039D-435C-B6EA-45698465CAD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852045" y="1208589"/>
            <a:ext cx="8389477" cy="1931234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现代密码学实验</a:t>
            </a:r>
            <a:endParaRPr lang="en-US" altLang="zh-CN" sz="60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Applications of Modern Cryptography</a:t>
            </a:r>
            <a:endParaRPr sz="36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A62A6-C326-41FE-B065-54E39588C6C5}"/>
              </a:ext>
            </a:extLst>
          </p:cNvPr>
          <p:cNvSpPr txBox="1"/>
          <p:nvPr/>
        </p:nvSpPr>
        <p:spPr>
          <a:xfrm>
            <a:off x="3625027" y="3718178"/>
            <a:ext cx="5551520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主讲教师：戴望辰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电子邮件：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daiwch@mail.sysu.edu.cn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83ED0D-1812-4F1C-963E-BDD76DAB2AF0}"/>
              </a:ext>
            </a:extLst>
          </p:cNvPr>
          <p:cNvSpPr txBox="1"/>
          <p:nvPr/>
        </p:nvSpPr>
        <p:spPr>
          <a:xfrm>
            <a:off x="4971327" y="633885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网络空间安全学院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D6B380-C42E-47CD-BCA8-CC70511F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64712AAA-456B-FA51-7FDB-D26E1DD3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75" y="168613"/>
            <a:ext cx="31311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本科生专业必修课</a:t>
            </a:r>
          </a:p>
        </p:txBody>
      </p:sp>
    </p:spTree>
    <p:extLst>
      <p:ext uri="{BB962C8B-B14F-4D97-AF65-F5344CB8AC3E}">
        <p14:creationId xmlns:p14="http://schemas.microsoft.com/office/powerpoint/2010/main" val="15443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E5CE3-FE9B-19C3-AC51-986792A1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424C910B-F29D-2B57-5EBF-3D9E122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10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C088A8-4B66-D9CC-5AD5-44F34839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0"/>
          <a:stretch/>
        </p:blipFill>
        <p:spPr>
          <a:xfrm>
            <a:off x="159765" y="1508244"/>
            <a:ext cx="5991237" cy="49517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A1C043-B0BB-D1BE-EC6C-03D062E08A9D}"/>
              </a:ext>
            </a:extLst>
          </p:cNvPr>
          <p:cNvSpPr txBox="1"/>
          <p:nvPr/>
        </p:nvSpPr>
        <p:spPr>
          <a:xfrm>
            <a:off x="104763" y="966279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加密：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942E63-E3AA-EBE4-1BCA-3D57BA13F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" r="10655"/>
          <a:stretch>
            <a:fillRect/>
          </a:stretch>
        </p:blipFill>
        <p:spPr>
          <a:xfrm>
            <a:off x="6248926" y="1508245"/>
            <a:ext cx="5838311" cy="49517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233909-638B-308B-1A78-6417E5A1A78B}"/>
              </a:ext>
            </a:extLst>
          </p:cNvPr>
          <p:cNvSpPr txBox="1"/>
          <p:nvPr/>
        </p:nvSpPr>
        <p:spPr>
          <a:xfrm>
            <a:off x="6248926" y="966279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解密：</a:t>
            </a: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136088FE-4032-DBAB-FB26-CE0548F8C994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984698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凯撒密码（位移密码）</a:t>
            </a:r>
          </a:p>
        </p:txBody>
      </p:sp>
    </p:spTree>
    <p:extLst>
      <p:ext uri="{BB962C8B-B14F-4D97-AF65-F5344CB8AC3E}">
        <p14:creationId xmlns:p14="http://schemas.microsoft.com/office/powerpoint/2010/main" val="13957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B36E1-22F4-2F11-CCEA-3D16F419F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BE351022-7D47-216E-5A64-82D1FBC3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11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F67BFE-9106-5F33-18A6-E13E2E85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82" y="1583600"/>
            <a:ext cx="6753225" cy="4600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DE98E8-1DA0-719F-1DFB-C0268931DA2E}"/>
              </a:ext>
            </a:extLst>
          </p:cNvPr>
          <p:cNvSpPr txBox="1"/>
          <p:nvPr/>
        </p:nvSpPr>
        <p:spPr>
          <a:xfrm>
            <a:off x="712465" y="1461621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示例：</a:t>
            </a:r>
          </a:p>
        </p:txBody>
      </p:sp>
      <p:sp>
        <p:nvSpPr>
          <p:cNvPr id="8" name="Title 17">
            <a:extLst>
              <a:ext uri="{FF2B5EF4-FFF2-40B4-BE49-F238E27FC236}">
                <a16:creationId xmlns:a16="http://schemas.microsoft.com/office/drawing/2014/main" id="{FE0C6865-1CE3-4331-960D-CF0A435F8AF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984698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凯撒密码（位移密码）</a:t>
            </a:r>
          </a:p>
        </p:txBody>
      </p:sp>
    </p:spTree>
    <p:extLst>
      <p:ext uri="{BB962C8B-B14F-4D97-AF65-F5344CB8AC3E}">
        <p14:creationId xmlns:p14="http://schemas.microsoft.com/office/powerpoint/2010/main" val="107035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C1F-44B3-394C-87AC-B9A3601A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C093F2F2-5BCA-9A4D-F5CB-14CD8AB8C5DA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1.4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单表置换密码的破译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8A0C65EB-5813-600E-FA48-8E71E611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12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252EEFC-90DE-95ED-E59B-567E7FCAB559}"/>
              </a:ext>
            </a:extLst>
          </p:cNvPr>
          <p:cNvSpPr/>
          <p:nvPr/>
        </p:nvSpPr>
        <p:spPr>
          <a:xfrm>
            <a:off x="527050" y="2638801"/>
            <a:ext cx="11156950" cy="2698916"/>
          </a:xfrm>
          <a:prstGeom prst="roundRect">
            <a:avLst>
              <a:gd name="adj" fmla="val 67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73F26-35D3-D602-A5F5-D294D83A17A7}"/>
                  </a:ext>
                </a:extLst>
              </p:cNvPr>
              <p:cNvSpPr txBox="1"/>
              <p:nvPr/>
            </p:nvSpPr>
            <p:spPr>
              <a:xfrm>
                <a:off x="940339" y="1067074"/>
                <a:ext cx="10486417" cy="1417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以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任意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方式将每个明文字符映射到不同的密文字符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映射必须是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一一对应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的，以便能够解密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密钥空间大小为字母表所有可能的排列情况，即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26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!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88</m:t>
                        </m:r>
                      </m:sup>
                    </m:sSup>
                  </m:oMath>
                </a14:m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73F26-35D3-D602-A5F5-D294D83A1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39" y="1067074"/>
                <a:ext cx="10486417" cy="1417568"/>
              </a:xfrm>
              <a:prstGeom prst="rect">
                <a:avLst/>
              </a:prstGeom>
              <a:blipFill>
                <a:blip r:embed="rId3"/>
                <a:stretch>
                  <a:fillRect l="-523" b="-6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3D72C29-DDEA-54FA-D8D3-D43251596F0B}"/>
              </a:ext>
            </a:extLst>
          </p:cNvPr>
          <p:cNvSpPr txBox="1"/>
          <p:nvPr/>
        </p:nvSpPr>
        <p:spPr>
          <a:xfrm>
            <a:off x="1571302" y="3948518"/>
            <a:ext cx="4124648" cy="114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明文：</a:t>
            </a:r>
            <a:r>
              <a:rPr lang="en-US" altLang="zh-CN" sz="24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tellhimaboutme</a:t>
            </a:r>
            <a:endParaRPr lang="en-US" altLang="zh-CN" sz="24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密文：GDOOKVCXEFLGCD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417CCA1-FA8F-9B70-B916-0D12CB37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5367"/>
              </p:ext>
            </p:extLst>
          </p:nvPr>
        </p:nvGraphicFramePr>
        <p:xfrm>
          <a:off x="796425" y="2793823"/>
          <a:ext cx="105991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02">
                  <a:extLst>
                    <a:ext uri="{9D8B030D-6E8A-4147-A177-3AD203B41FA5}">
                      <a16:colId xmlns:a16="http://schemas.microsoft.com/office/drawing/2014/main" val="309063450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2396636405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2283768107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3522459277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062611838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3340297365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023383534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05225585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661352603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4175228443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785656334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2290108442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3194305864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415036818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2548511939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934333656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4012928960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293507204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356759520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4145278236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3627925791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2981839744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3752653398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3786291805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2096443208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223847407"/>
                    </a:ext>
                  </a:extLst>
                </a:gridCol>
                <a:gridCol w="375848">
                  <a:extLst>
                    <a:ext uri="{9D8B030D-6E8A-4147-A177-3AD203B41FA5}">
                      <a16:colId xmlns:a16="http://schemas.microsoft.com/office/drawing/2014/main" val="1937214102"/>
                    </a:ext>
                  </a:extLst>
                </a:gridCol>
              </a:tblGrid>
              <a:tr h="396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明文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488236"/>
                  </a:ext>
                </a:extLst>
              </a:tr>
              <a:tr h="396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密文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7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1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2CD0-B1EA-7729-0152-290722409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7BAD000F-E96C-24EF-C83F-658DE86E97CD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1.4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单表置换密码的破译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A7A415B2-0A4F-8E64-932C-88CBF368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13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4EB540-58ED-8A48-FD79-21676563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" y="3243343"/>
            <a:ext cx="4290117" cy="34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310306-CEA6-7D6E-4016-8EFFE31A9885}"/>
              </a:ext>
            </a:extLst>
          </p:cNvPr>
          <p:cNvSpPr txBox="1"/>
          <p:nvPr/>
        </p:nvSpPr>
        <p:spPr>
          <a:xfrm>
            <a:off x="2419643" y="887135"/>
            <a:ext cx="95177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ITTDWSTDGYLXFNQZLTFXFOCTKLOZNOLEOKEXSQKOFLIQHTZITXHHTKHQKZYTQZXKTLZITYXSSGYYOEOQSEIOFTLTFQDTGYZITXFOCTKLOZNQKKQFUTRYKGDSTYZZGKOUIZQSGFUZITTRUTQFRZITSGVTKHQKZYTQZXKTLZITYXSSGYYOEOQSTFUSOLIFQDTQSLGQKKQFUTRYKGDSTYZZGKOUIZZITETFZTKROLHSQNLQEKQWQHHSTLIQHTRSQZZOETVOFRGVHQZZTKFZIOLHQZZTKFZQATLZITOEGFOEWXOSROFUUKQFRWTSSZGVTKGYZITYGKDTKFQZOGFQSUXQFURGFUXFOCTKLOZNQLZITDQOFRTLOUFTSTDTFZEGDWOFOFUZITQKZOLZOEEGFETHZOGFGYEIOFTLTUQKRTFLVOZIDGRTKFRTLOUFZTEIFOJXTLZITTDWSTDXLTLZITEKQWQHHSTLIQHTRSQZZOETVOFRGVQFRZITZGVTKOLQHHTQKQFETZGYGKDZITEIQKQEZTKLYGKLXFNQZZITZKTTLGFWGZILORTLGYZITVOFRGVRTEKTQLTOFLOMTYKGDYKGFZZGWQEAEKTQZOFUQLTFLTGYRTHZIQFRLHQZOQSSQNTKOFUZITEXKCTRLIQHTOFZITDORRSTESTCTKSNYGKDLQKTRAQHGAYSGVTKLNDWGSOMOFUZITXFOCTKLOZNOLSGEQZOGFOFZITSOFUFQFKTUOGFQETFZKQSQCTFXTYGKDTRWNZITYGXFROFUNTQKTDWGROTLZITHKGYGXFRQEQRTDOEYGXFRQZOGFQFRUSGKOGXLIOLZGKNGYLXFNQZLTFXFOCTKLOZNZITTDWSTDOLXLXQSSNKTFRTKTROFLZQFRQKRUKTTFKTHKTLTFZOFUSOYTUKGVZIQFRTZTKFOZNLNDWGSOMOFUZITCOZQSOZNQFRCOUGKGYZITXFOCTKLOZN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1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A395-3B26-2EA8-3EF3-56DCC72F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C1A205E8-7313-6548-1F2B-03F69335AF10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1.4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单表置换密码的破译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14BA271-EF20-7F59-65F7-B843BD58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14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B3D047-99EC-DDC1-E557-8BA8A20A3EA8}"/>
              </a:ext>
            </a:extLst>
          </p:cNvPr>
          <p:cNvSpPr txBox="1"/>
          <p:nvPr/>
        </p:nvSpPr>
        <p:spPr>
          <a:xfrm>
            <a:off x="738974" y="1044327"/>
            <a:ext cx="34582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字母出现次数排序：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B1062C-BE9C-A5B7-3C61-F4131E87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82" y="1656927"/>
            <a:ext cx="9899435" cy="45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419CE-1ED1-1CE5-2B9F-BFB4B783A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4377C637-F2B0-6F84-690E-6A4624E85E1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42535491-D983-7CAD-20B8-49772DC5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15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93C38EB-4B8D-5EFD-A1C4-D1A9DEB5894B}"/>
              </a:ext>
            </a:extLst>
          </p:cNvPr>
          <p:cNvSpPr/>
          <p:nvPr/>
        </p:nvSpPr>
        <p:spPr>
          <a:xfrm>
            <a:off x="1050172" y="1666686"/>
            <a:ext cx="9981651" cy="2771533"/>
          </a:xfrm>
          <a:prstGeom prst="roundRect">
            <a:avLst>
              <a:gd name="adj" fmla="val 67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12F0E9-0437-D460-E387-4C203A418BF7}"/>
              </a:ext>
            </a:extLst>
          </p:cNvPr>
          <p:cNvSpPr txBox="1"/>
          <p:nvPr/>
        </p:nvSpPr>
        <p:spPr>
          <a:xfrm>
            <a:off x="1446283" y="2797264"/>
            <a:ext cx="3625166" cy="143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明文：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tellhimaboutme</a:t>
            </a: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密钥：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cafecafecafeca</a:t>
            </a: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密文：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VEQPJIREDOZXOE</a:t>
            </a:r>
            <a:endParaRPr lang="zh-CN" altLang="en-US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2C1B76-0496-7B6E-126A-FE580898E258}"/>
              </a:ext>
            </a:extLst>
          </p:cNvPr>
          <p:cNvSpPr txBox="1"/>
          <p:nvPr/>
        </p:nvSpPr>
        <p:spPr>
          <a:xfrm>
            <a:off x="1390732" y="1809520"/>
            <a:ext cx="9300530" cy="95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lt"/>
              </a:rPr>
              <a:t>维吉尼亚密码，又称为多表移位密码（</a:t>
            </a:r>
            <a:r>
              <a:rPr lang="en-US" altLang="zh-CN" sz="2000" b="1" dirty="0">
                <a:latin typeface="+mj-lt"/>
              </a:rPr>
              <a:t>poly-alphabetic shift cipher</a:t>
            </a:r>
            <a:r>
              <a:rPr lang="zh-CN" altLang="en-US" sz="2000" b="1" dirty="0">
                <a:latin typeface="+mj-lt"/>
              </a:rPr>
              <a:t>）。选择一个简短的单词作为密钥，然后通过将每个明文字母与密钥中的相应字母“相加”</a:t>
            </a:r>
            <a:endParaRPr lang="en-US" altLang="zh-C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589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C66CD-D0C6-0EE9-82FA-9BB3C4BDA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1E480751-C623-F8AE-94D0-B4F4816CB833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D3222E40-5BC4-DE48-772C-A4A4AA54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16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53B73-FB76-7260-1940-CBB7C393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0" y="1358737"/>
            <a:ext cx="4806413" cy="5436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08EAD1-81E5-ABF8-079C-E2D73B6B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299" y="1358737"/>
            <a:ext cx="5281139" cy="54363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0A7350-0243-7B88-DDBD-D4DCCF5FF3FE}"/>
              </a:ext>
            </a:extLst>
          </p:cNvPr>
          <p:cNvSpPr txBox="1"/>
          <p:nvPr/>
        </p:nvSpPr>
        <p:spPr>
          <a:xfrm>
            <a:off x="262892" y="842526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加密：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6310EF-F3B5-A91D-497B-4E05428FEB43}"/>
              </a:ext>
            </a:extLst>
          </p:cNvPr>
          <p:cNvSpPr txBox="1"/>
          <p:nvPr/>
        </p:nvSpPr>
        <p:spPr>
          <a:xfrm>
            <a:off x="6173299" y="842526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解密：</a:t>
            </a:r>
          </a:p>
        </p:txBody>
      </p:sp>
    </p:spTree>
    <p:extLst>
      <p:ext uri="{BB962C8B-B14F-4D97-AF65-F5344CB8AC3E}">
        <p14:creationId xmlns:p14="http://schemas.microsoft.com/office/powerpoint/2010/main" val="34022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315E-CFA6-8A87-E74D-EB85213A6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9EF922C3-2D13-2EF1-852D-7856025ABC0B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05D3F44B-7BFB-A08C-9D0A-41D607B9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17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CAB12A-81FA-CE9C-FEA2-2588705D0FF3}"/>
                  </a:ext>
                </a:extLst>
              </p:cNvPr>
              <p:cNvSpPr txBox="1"/>
              <p:nvPr/>
            </p:nvSpPr>
            <p:spPr>
              <a:xfrm>
                <a:off x="533054" y="1096012"/>
                <a:ext cx="11125892" cy="5384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kern="0" dirty="0">
                    <a:cs typeface="Times New Roman" panose="02020603050405020304" pitchFamily="18" charset="0"/>
                  </a:rPr>
                  <a:t>使用重合指数来分析密钥长度：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简单来说：对于密文字串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 i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/>
                  <a:t>，其字母频率的概率分布，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经过位移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2000" dirty="0"/>
                  <a:t>应该与标准字母频率表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大概相等。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表示上述序列中第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个英文字母的频率，对应移位是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（即密钥的第一个字母）。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应大致等于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是字母表中第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个字母的频率，即</a:t>
                </a:r>
                <a:r>
                  <a:rPr lang="zh-CN" altLang="en-US" sz="2000" dirty="0"/>
                  <a:t>：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0.065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从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 …</m:t>
                    </m:r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开始依次计算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对应字串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 b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：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kern="0" dirty="0">
                    <a:cs typeface="Times New Roman" panose="02020603050405020304" pitchFamily="18" charset="0"/>
                  </a:rPr>
                  <a:t> 时，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≈0.065</m:t>
                    </m:r>
                  </m:oMath>
                </a14:m>
                <a:endParaRPr lang="zh-CN" altLang="en-US" sz="2000" kern="0" dirty="0"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kern="0" dirty="0">
                    <a:cs typeface="Times New Roman" panose="02020603050405020304" pitchFamily="18" charset="0"/>
                  </a:rPr>
                  <a:t> 时，不妨认为密文的字频是均匀分布的，即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0.038</m:t>
                    </m:r>
                  </m:oMath>
                </a14:m>
                <a:endParaRPr lang="zh-CN" altLang="en-US" sz="2000" kern="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CAB12A-81FA-CE9C-FEA2-2588705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4" y="1096012"/>
                <a:ext cx="11125892" cy="5384872"/>
              </a:xfrm>
              <a:prstGeom prst="rect">
                <a:avLst/>
              </a:prstGeom>
              <a:blipFill>
                <a:blip r:embed="rId3"/>
                <a:stretch>
                  <a:fillRect l="-548" r="-2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1EB37104-B4D7-D36F-CBBD-458B1D4C6936}"/>
                  </a:ext>
                </a:extLst>
              </p:cNvPr>
              <p:cNvSpPr/>
              <p:nvPr/>
            </p:nvSpPr>
            <p:spPr>
              <a:xfrm>
                <a:off x="8224370" y="3265596"/>
                <a:ext cx="3677699" cy="1484823"/>
              </a:xfrm>
              <a:prstGeom prst="wedgeRoundRectCallout">
                <a:avLst>
                  <a:gd name="adj1" fmla="val -67118"/>
                  <a:gd name="adj2" fmla="val -24503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注意：移位后的频率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 相当于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 右移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 位，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n-ea"/>
                  </a:rPr>
                  <a:t>但是数值没发生变化！</a:t>
                </a:r>
                <a:endParaRPr lang="en-US" altLang="zh-CN" sz="18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1EB37104-B4D7-D36F-CBBD-458B1D4C6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370" y="3265596"/>
                <a:ext cx="3677699" cy="1484823"/>
              </a:xfrm>
              <a:prstGeom prst="wedgeRoundRectCallout">
                <a:avLst>
                  <a:gd name="adj1" fmla="val -67118"/>
                  <a:gd name="adj2" fmla="val -24503"/>
                  <a:gd name="adj3" fmla="val 16667"/>
                </a:avLst>
              </a:prstGeom>
              <a:blipFill>
                <a:blip r:embed="rId4"/>
                <a:stretch>
                  <a:fillRect r="-4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82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D8A39-E3F7-11D1-D727-7BAD6FCA1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7C078AC6-F2B3-D848-F0D9-599F2B1365B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BD223A5F-B772-8E75-8DDB-AB1DC187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18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378B1EE-3F08-B554-99DE-2312A8AB500B}"/>
                  </a:ext>
                </a:extLst>
              </p:cNvPr>
              <p:cNvSpPr txBox="1"/>
              <p:nvPr/>
            </p:nvSpPr>
            <p:spPr>
              <a:xfrm>
                <a:off x="443676" y="1192172"/>
                <a:ext cx="11079139" cy="4103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57188" indent="-357188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/>
                  <a:t>确定密钥长度：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重合指数是指字符串中两个随机元素相同的概率，记为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714375" lvl="1" indent="-35718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英语有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个字母，每个字母出现的概率为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≈0.065</m:t>
                    </m:r>
                  </m:oMath>
                </a14:m>
                <a:endParaRPr lang="en-US" altLang="zh-CN" sz="2000" b="0" dirty="0"/>
              </a:p>
              <a:p>
                <a:pPr marL="714375" lvl="1" indent="-35718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对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 …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 采用无偏估计依次计算字串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71575" lvl="2" indent="-35718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表示第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个字母出现的次数，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的总长度</a:t>
                </a:r>
                <a:endParaRPr lang="en-US" altLang="zh-CN" sz="2000" dirty="0"/>
              </a:p>
              <a:p>
                <a:pPr marL="714375" lvl="1" indent="-35718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≈0.065</m:t>
                    </m:r>
                  </m:oMath>
                </a14:m>
                <a:r>
                  <a:rPr lang="zh-CN" altLang="en-US" sz="2000" dirty="0"/>
                  <a:t>，则密钥长度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CN" altLang="zh-CN" sz="2000" dirty="0"/>
              </a:p>
              <a:p>
                <a:pPr marL="357188" indent="-357188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确定密钥内容：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714375" lvl="1" indent="-357188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对密文字串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是位移量，对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=0,1,…,25</m:t>
                    </m:r>
                  </m:oMath>
                </a14:m>
                <a:r>
                  <a:rPr lang="zh-CN" altLang="en-US" sz="2000" dirty="0"/>
                  <a:t> 依次计算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mod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26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altLang="zh-CN" sz="2000" kern="100" dirty="0">
                  <a:cs typeface="Times New Roman" panose="02020603050405020304" pitchFamily="18" charset="0"/>
                </a:endParaRPr>
              </a:p>
              <a:p>
                <a:pPr marL="714375" lvl="1" indent="-357188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100" dirty="0">
                    <a:cs typeface="Times New Roman" panose="02020603050405020304" pitchFamily="18" charset="0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≈0.065</m:t>
                    </m:r>
                  </m:oMath>
                </a14:m>
                <a:r>
                  <a:rPr lang="zh-CN" altLang="en-US" sz="2000" kern="100" dirty="0">
                    <a:cs typeface="Times New Roman" panose="02020603050405020304" pitchFamily="18" charset="0"/>
                  </a:rPr>
                  <a:t>，意味着对应位置的位移密钥为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altLang="zh-CN" sz="2000" kern="1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378B1EE-3F08-B554-99DE-2312A8AB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6" y="1192172"/>
                <a:ext cx="11079139" cy="4103752"/>
              </a:xfrm>
              <a:prstGeom prst="rect">
                <a:avLst/>
              </a:prstGeom>
              <a:blipFill>
                <a:blip r:embed="rId3"/>
                <a:stretch>
                  <a:fillRect l="-495" b="-4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21FEDD8-30F8-3B65-6232-0B84EC441D34}"/>
              </a:ext>
            </a:extLst>
          </p:cNvPr>
          <p:cNvSpPr txBox="1"/>
          <p:nvPr/>
        </p:nvSpPr>
        <p:spPr>
          <a:xfrm>
            <a:off x="443676" y="5569545"/>
            <a:ext cx="9649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1800" b="1" i="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b="1" i="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[0.082, 0.015, 0.028, 0.043, 0.127, 0.022, 0.020, 0.061, 0.070,</a:t>
            </a:r>
          </a:p>
          <a:p>
            <a:pPr algn="just"/>
            <a:r>
              <a:rPr lang="en-US" altLang="zh-CN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0.002, 0.008, 0.040, 0.024, 0.067, 0.075, 0.019, 0.001, 0.060,</a:t>
            </a:r>
          </a:p>
          <a:p>
            <a:pPr algn="just"/>
            <a:r>
              <a:rPr lang="en-US" altLang="zh-CN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0.063, 0.091, 0.028, 0.010, 0.023, 0.001, 0.020, 0.001]</a:t>
            </a:r>
            <a:endParaRPr lang="zh-CN" altLang="zh-CN" sz="1800" b="1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0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62DC0-D421-1389-717A-C62454EC2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E5265BC4-7ACC-4211-D480-5289A3FEC6B8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E73AC466-C99C-3BC0-2999-9A359ED8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19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0B7B8E-BF9C-E1FD-78AE-995D3316F9C3}"/>
              </a:ext>
            </a:extLst>
          </p:cNvPr>
          <p:cNvSpPr txBox="1"/>
          <p:nvPr/>
        </p:nvSpPr>
        <p:spPr>
          <a:xfrm>
            <a:off x="325097" y="927954"/>
            <a:ext cx="1154180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YCHVVQFJDYQASCGLDCTCHXQWIGIROVJSCROVJCCNBKMCGLWVPDDVIUVQDGTKMCBTXQIYGXOUZLREIFZLVMVGWSCWOOVLITZUFDRRPGIQETQGJCRNFKKWRKMRKMVKORYWPGRKKQPIDNZAPMWQEQCXHYFPZTBFJWHMSOJCRNFKKWXGTQIKPMWQEADGHGERHXQWIGIRORGJXVOVZMCTBFUYITGGTSGBHARQLXZNRQIASUVAJKWVPMUXAGIEXGUKEDDKACKGDGHGTFCHZQXGTLWVTMCWIEKQRHARICWXBUZTTKSUVYGVVKERWXCTPRTVVPFJDZMCEBPIDNZAPMWQERWKCWXFQHHJFPVTBKQCSLQKVLIBTKTPTLSCIAWTBFZLSXDGEBTGHGONAHFCKGDGHJVQRACQCFPLWPMCHMSFECPKZAFLTAIPUPTWAKCJXHBALYCMCGJRPUZKJFXGHGILPMWQEYAEMCUTPGQGURTTQJZLVTBFICHXOTTFXGBQMYIBCPCYQHFCKMGBSUVOJBDRVBLBHJCYGZSUTYAXGEZCCMWHZAEEOVWMGFGHFPXGHGCJXZSPKADGBGTRTWJGYGRESUVAJKWVPQDYHYRPTLIRGJNVVCZLHXQWIGIRAWCRXFCFRJRHFTVJPMWQEYCTZAJGHTBFZLSNGVIGPEQQERGHZUPQIXAUVAJKWVPRWXGEYMDEIRYMAWGVYCUNBFRKTGHCCKXLGKFLDYTQJRTKWPXTXKHWVRWKCWXFTWIERRXHBPLPINFKEEITZGERUHFVYCETFVPYCWHJVADNBVIWXMCHWCGLOFFAIHFCCNGHUTRKXGHJVDXKGVCCKXZFZQRBDNZLTHTEPZTKGRRATLSELPXMMCEBWTGGJRPUZKJFTWOEFKEESVVRPESPKRGTWPZLVLMUKCBVCXVPXGUWEBTKUTRBJTHGDYHMSTRLSWCEKMGTZGUSRTHKFLXMVCJZTXBUVJTVHGUYHTBCKGDGONWGGLHECYHLIPUCGZFCUSPMSRIMVKOOKFTLQJFMABGEFKBBHVVBIHSPYYCVWPXQINRGERHVORRAXMMHFPAXOTEGCZHJZLZBBIRLSTQVZMCTBFVLRHITRETLIPUCGZFCUSPMSUKMETFVZAXIOVVGCBBPFTPMWQERGTWPZLVIFQXPPFGCEBKTFKFSHTQCUCBBQEFKEXHKKGDGGVYCHVVQFJDYQASCGLDCTCHXQWIGIRKKCJRHBVZLJXHQDYZXIPICBBHVZLVXTHFPILHQTSAMWXRRTLCEZYABGVSSXERGIQPGRULARXGUFPHPVQRPTPSNCBTOSNFNTWWPDMGTZKKWXGHGCJXZSPTCEAMUZAPETKKLTLG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8E9958B0-039D-435C-B6EA-45698465CAD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54879" y="2428451"/>
            <a:ext cx="10082247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第一章：现代密码学介绍和古典密码</a:t>
            </a:r>
            <a:endParaRPr lang="en-US" altLang="zh-CN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D6B380-C42E-47CD-BCA8-CC70511F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03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20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1604" y="1293100"/>
            <a:ext cx="4686795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计算给定密钥长度的重合指数：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61" y="1959935"/>
            <a:ext cx="9051234" cy="3919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BA04C-1709-33ED-F5C1-5F0186EC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F6184CC2-4A96-7933-C96E-1F3C7521BCE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3898207C-2EEA-40EC-4E3B-99094BD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21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832610-AD3A-7C4F-C150-A1025642C9FD}"/>
              </a:ext>
            </a:extLst>
          </p:cNvPr>
          <p:cNvSpPr txBox="1"/>
          <p:nvPr/>
        </p:nvSpPr>
        <p:spPr>
          <a:xfrm>
            <a:off x="1449070" y="918551"/>
            <a:ext cx="4311650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计算所有的重合指数：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98453A-E987-272F-9514-B8D54534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21" y="1505891"/>
            <a:ext cx="9183757" cy="48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22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325" y="1319723"/>
            <a:ext cx="3084638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cs typeface="黑体" panose="02010609060101010101" pitchFamily="49" charset="-122"/>
              </a:rPr>
              <a:t>已知密钥长度，求密钥</a:t>
            </a:r>
            <a:r>
              <a:rPr lang="zh-CN" altLang="en-US" sz="2000" dirty="0">
                <a:cs typeface="黑体" panose="02010609060101010101" pitchFamily="49" charset="-122"/>
              </a:rPr>
              <a:t>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16" y="918551"/>
            <a:ext cx="7618730" cy="5893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80192-40B3-D79F-4304-7A06AAC23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452D2E19-4937-4BA3-1E14-CBB4EDAFC5C7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实验平台介绍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C01C294E-B86E-DA6D-C396-DA5F6837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3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B92868-29EB-7F67-135F-24D6AF873E3A}"/>
              </a:ext>
            </a:extLst>
          </p:cNvPr>
          <p:cNvSpPr txBox="1"/>
          <p:nvPr/>
        </p:nvSpPr>
        <p:spPr>
          <a:xfrm>
            <a:off x="548022" y="1357204"/>
            <a:ext cx="10817965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软件：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endParaRPr lang="en-US" altLang="zh-CN" sz="2000" dirty="0"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版本：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9.3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（简称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）是一款开源数学软件系统，旨在提供一种集成的、统一的环境来执行各类数学计算。它的目标是替代像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Mathematica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Maple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Matlab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这样的商业数学软件，同时提供比这些软件更广泛的数学功能，且完全免费。</a:t>
            </a:r>
          </a:p>
        </p:txBody>
      </p:sp>
      <p:pic>
        <p:nvPicPr>
          <p:cNvPr id="12" name="Picture 2" descr="undefined">
            <a:extLst>
              <a:ext uri="{FF2B5EF4-FFF2-40B4-BE49-F238E27FC236}">
                <a16:creationId xmlns:a16="http://schemas.microsoft.com/office/drawing/2014/main" id="{A34B486E-F39C-488A-A88D-D694B887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0" y="4210217"/>
            <a:ext cx="4535848" cy="11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B5C10-4F32-9864-B30E-DDF3251F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9D5096CD-9746-D2C8-CEDA-8C713DAFBFBA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实验平台介绍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C35F6A70-46B5-0BD2-FD59-C6CA6769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4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D087B-B835-F56C-FD27-B5744F2903AD}"/>
              </a:ext>
            </a:extLst>
          </p:cNvPr>
          <p:cNvSpPr txBox="1"/>
          <p:nvPr/>
        </p:nvSpPr>
        <p:spPr>
          <a:xfrm>
            <a:off x="548022" y="1357204"/>
            <a:ext cx="10817965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将多个开源数学软件（如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NumPy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SciPy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Maxima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SymPy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Magma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等）整合在一起，形成了一个具有一致界面的数学计算平台。用户可以在一个环境中进行从基础数学到高级研究的各种计算，包括代数、数论、几何、代数几何、统计学等领域的计算。</a:t>
            </a:r>
          </a:p>
        </p:txBody>
      </p:sp>
      <p:pic>
        <p:nvPicPr>
          <p:cNvPr id="12" name="Picture 2" descr="undefined">
            <a:extLst>
              <a:ext uri="{FF2B5EF4-FFF2-40B4-BE49-F238E27FC236}">
                <a16:creationId xmlns:a16="http://schemas.microsoft.com/office/drawing/2014/main" id="{AD98A00F-F2D1-FFA4-D8A3-ED233062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0" y="4210217"/>
            <a:ext cx="4535848" cy="11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E8980-014B-8CD4-24E6-81582F87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C445758D-CB53-7814-79D8-1B6BE6E25100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实验平台介绍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9729B051-C18F-CFAF-7AD9-C94EB101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5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F17E5F-9BC2-36C3-C21E-9838D9916553}"/>
              </a:ext>
            </a:extLst>
          </p:cNvPr>
          <p:cNvSpPr txBox="1"/>
          <p:nvPr/>
        </p:nvSpPr>
        <p:spPr>
          <a:xfrm>
            <a:off x="548021" y="1294576"/>
            <a:ext cx="1081796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通过 命令行界面（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CLI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）、图形用户界面（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GUI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）和网页界面（如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SageMathCell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和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Jupyter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notebooks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）等多种方式进行交互。它的基本编程语言是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Python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，用户可以通过编写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Python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代码来操作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提供的数学功能。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例如：</a:t>
            </a:r>
            <a:endParaRPr lang="en-US" altLang="zh-CN" sz="2000" dirty="0">
              <a:cs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8842EE-1BEC-B266-DF51-E8C6BBCB2C71}"/>
              </a:ext>
            </a:extLst>
          </p:cNvPr>
          <p:cNvSpPr txBox="1"/>
          <p:nvPr/>
        </p:nvSpPr>
        <p:spPr>
          <a:xfrm>
            <a:off x="2907859" y="3173808"/>
            <a:ext cx="6098290" cy="33816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创建一个多项式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R.&lt;x&gt; =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PolynomialRing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(QQ)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 = x^3 + 2*x + 1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f.factor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计算矩阵的特征值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Matrix([[1, 2], [3, 4]])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A.eigenvalues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475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8E8AD-736A-4B65-9640-C76B572E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7FFE79B8-D429-B86A-C6F5-C204F59BA4E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实验平台使用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3201DBB4-08E2-0ADF-78FC-4D0B2B9D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6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8315AF-E7BA-A971-0252-21D84FD1F81B}"/>
              </a:ext>
            </a:extLst>
          </p:cNvPr>
          <p:cNvSpPr txBox="1"/>
          <p:nvPr/>
        </p:nvSpPr>
        <p:spPr>
          <a:xfrm>
            <a:off x="548021" y="1294576"/>
            <a:ext cx="1081796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交互式：</a:t>
            </a:r>
            <a:endParaRPr lang="en-US" altLang="zh-CN" sz="2000" dirty="0">
              <a:cs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5C1FD6-4AF7-48AA-6283-30EA66DF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60" y="2370221"/>
            <a:ext cx="10048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20C5-A307-6895-0604-4C15CA860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65BD036B-6C84-7C7F-FCEC-77F9B039958C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实验平台使用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9E541049-D36E-0D2B-E9E8-A64C9D6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7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BB19FC-B99C-EED8-8B33-9DD26F0E12BE}"/>
              </a:ext>
            </a:extLst>
          </p:cNvPr>
          <p:cNvSpPr txBox="1"/>
          <p:nvPr/>
        </p:nvSpPr>
        <p:spPr>
          <a:xfrm>
            <a:off x="609600" y="1154422"/>
            <a:ext cx="1081796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运行脚本 </a:t>
            </a:r>
            <a:r>
              <a:rPr lang="en-US" altLang="zh-CN" sz="2000" dirty="0" err="1">
                <a:cs typeface="黑体" panose="02010609060101010101" pitchFamily="49" charset="-122"/>
              </a:rPr>
              <a:t>test.sage</a:t>
            </a:r>
            <a:r>
              <a:rPr lang="zh-CN" altLang="en-US" sz="2000" dirty="0">
                <a:cs typeface="黑体" panose="02010609060101010101" pitchFamily="49" charset="-122"/>
              </a:rPr>
              <a:t>：</a:t>
            </a:r>
            <a:r>
              <a:rPr lang="en-US" altLang="zh-CN" sz="2000" dirty="0">
                <a:cs typeface="黑体" panose="02010609060101010101" pitchFamily="49" charset="-122"/>
              </a:rPr>
              <a:t>%</a:t>
            </a:r>
            <a:r>
              <a:rPr lang="en-US" altLang="zh-CN" sz="2000" dirty="0" err="1">
                <a:cs typeface="黑体" panose="02010609060101010101" pitchFamily="49" charset="-122"/>
              </a:rPr>
              <a:t>runfile</a:t>
            </a:r>
            <a:r>
              <a:rPr lang="en-US" altLang="zh-CN" sz="2000" dirty="0">
                <a:cs typeface="黑体" panose="02010609060101010101" pitchFamily="49" charset="-122"/>
              </a:rPr>
              <a:t> </a:t>
            </a:r>
            <a:r>
              <a:rPr lang="en-US" altLang="zh-CN" sz="2000" dirty="0" err="1">
                <a:cs typeface="黑体" panose="02010609060101010101" pitchFamily="49" charset="-122"/>
              </a:rPr>
              <a:t>your_file_name</a:t>
            </a:r>
            <a:endParaRPr lang="en-US" altLang="zh-CN" sz="2000" dirty="0"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脚本的</a:t>
            </a:r>
            <a:r>
              <a:rPr lang="zh-CN" altLang="en-US" sz="2000" b="1" dirty="0">
                <a:solidFill>
                  <a:srgbClr val="FF0000"/>
                </a:solidFill>
                <a:cs typeface="黑体" panose="02010609060101010101" pitchFamily="49" charset="-122"/>
              </a:rPr>
              <a:t>语法和 </a:t>
            </a:r>
            <a:r>
              <a:rPr lang="en-US" altLang="zh-CN" sz="2000" b="1" dirty="0">
                <a:solidFill>
                  <a:srgbClr val="FF0000"/>
                </a:solidFill>
                <a:cs typeface="黑体" panose="02010609060101010101" pitchFamily="49" charset="-122"/>
              </a:rPr>
              <a:t>python </a:t>
            </a:r>
            <a:r>
              <a:rPr lang="zh-CN" altLang="en-US" sz="2000" b="1" dirty="0">
                <a:solidFill>
                  <a:srgbClr val="FF0000"/>
                </a:solidFill>
                <a:cs typeface="黑体" panose="02010609060101010101" pitchFamily="49" charset="-122"/>
              </a:rPr>
              <a:t>完全一致</a:t>
            </a:r>
            <a:endParaRPr lang="en-US" altLang="zh-CN" sz="2000" b="1" dirty="0">
              <a:solidFill>
                <a:srgbClr val="FF0000"/>
              </a:solidFill>
              <a:cs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26B19B-6C4E-3329-CE5B-6DCAC084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9" y="2604530"/>
            <a:ext cx="5172433" cy="309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AC2929-B4BC-BF6D-823E-294BDC4E7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06" y="2604530"/>
            <a:ext cx="4284789" cy="15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7B8F9-FAE0-8654-C46F-F3D99467C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A092076C-A271-9BA3-4D5D-4E4F16479524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实验平台使用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3E285CFF-1259-03AE-EACF-0587E216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8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01220-FD7C-BEE3-A229-2792AB83D153}"/>
              </a:ext>
            </a:extLst>
          </p:cNvPr>
          <p:cNvSpPr txBox="1"/>
          <p:nvPr/>
        </p:nvSpPr>
        <p:spPr>
          <a:xfrm>
            <a:off x="548021" y="1294576"/>
            <a:ext cx="1081796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基于 </a:t>
            </a:r>
            <a:r>
              <a:rPr lang="en-US" altLang="zh-CN" sz="2000" dirty="0" err="1">
                <a:cs typeface="黑体" panose="02010609060101010101" pitchFamily="49" charset="-122"/>
              </a:rPr>
              <a:t>jupyter</a:t>
            </a:r>
            <a:r>
              <a:rPr lang="zh-CN" altLang="en-US" sz="2000" dirty="0">
                <a:cs typeface="黑体" panose="02010609060101010101" pitchFamily="49" charset="-122"/>
              </a:rPr>
              <a:t>：</a:t>
            </a:r>
            <a:endParaRPr lang="en-US" altLang="zh-CN" sz="2000" dirty="0">
              <a:cs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8D02A8-60EE-5F6A-47CD-3F676AF7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" y="2559102"/>
            <a:ext cx="941111" cy="14430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35C133-8333-B238-A608-B29AC4E4E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68" y="2510975"/>
            <a:ext cx="9339431" cy="22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A3EE1-FB2A-3736-5FF0-85B7CE39C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55F361B9-0F92-DD36-0157-91BC19B4B5A1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984698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凯撒密码（位移密码）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E45056DF-389C-6F9D-4AFF-609BABE8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9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23FE32-B072-C00D-5F85-1AAEA6261599}"/>
              </a:ext>
            </a:extLst>
          </p:cNvPr>
          <p:cNvSpPr txBox="1"/>
          <p:nvPr/>
        </p:nvSpPr>
        <p:spPr>
          <a:xfrm>
            <a:off x="648260" y="1131611"/>
            <a:ext cx="10785475" cy="3725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（</a:t>
            </a:r>
            <a:r>
              <a:rPr lang="en-US" altLang="zh-CN" sz="2000" dirty="0">
                <a:cs typeface="黑体" panose="02010609060101010101" pitchFamily="49" charset="-122"/>
              </a:rPr>
              <a:t>1</a:t>
            </a:r>
            <a:r>
              <a:rPr lang="zh-CN" altLang="en-US" sz="2000" dirty="0">
                <a:cs typeface="黑体" panose="02010609060101010101" pitchFamily="49" charset="-122"/>
              </a:rPr>
              <a:t>）选择密钥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确定一个位移量，通常是一个数字。例如密钥为</a:t>
            </a:r>
            <a:r>
              <a:rPr lang="en-US" altLang="zh-CN" sz="2000" dirty="0">
                <a:cs typeface="黑体" panose="02010609060101010101" pitchFamily="49" charset="-122"/>
              </a:rPr>
              <a:t>3</a:t>
            </a:r>
            <a:r>
              <a:rPr lang="zh-CN" altLang="en-US" sz="2000" dirty="0">
                <a:cs typeface="黑体" panose="02010609060101010101" pitchFamily="49" charset="-122"/>
              </a:rPr>
              <a:t>，表示字母表循环右移</a:t>
            </a:r>
            <a:r>
              <a:rPr lang="en-US" altLang="zh-CN" sz="2000" dirty="0">
                <a:cs typeface="黑体" panose="02010609060101010101" pitchFamily="49" charset="-122"/>
              </a:rPr>
              <a:t>3</a:t>
            </a:r>
            <a:r>
              <a:rPr lang="zh-CN" altLang="en-US" sz="2000" dirty="0">
                <a:cs typeface="黑体" panose="02010609060101010101" pitchFamily="49" charset="-122"/>
              </a:rPr>
              <a:t>位。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（</a:t>
            </a:r>
            <a:r>
              <a:rPr lang="en-US" altLang="zh-CN" sz="2000" dirty="0">
                <a:cs typeface="黑体" panose="02010609060101010101" pitchFamily="49" charset="-122"/>
              </a:rPr>
              <a:t>2</a:t>
            </a:r>
            <a:r>
              <a:rPr lang="zh-CN" altLang="en-US" sz="2000" dirty="0">
                <a:cs typeface="黑体" panose="02010609060101010101" pitchFamily="49" charset="-122"/>
              </a:rPr>
              <a:t>）加密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对明文中的每个字母，按照密钥的位移规则，将它替换为字母表中相应的新字母。例如：</a:t>
            </a:r>
            <a:endParaRPr lang="en-US" altLang="zh-CN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黑体" panose="02010609060101010101" pitchFamily="49" charset="-122"/>
              </a:rPr>
              <a:t>A -&gt; D</a:t>
            </a:r>
            <a:r>
              <a:rPr lang="zh-CN" altLang="en-US" sz="2000" dirty="0">
                <a:cs typeface="黑体" panose="02010609060101010101" pitchFamily="49" charset="-122"/>
              </a:rPr>
              <a:t>、</a:t>
            </a:r>
            <a:r>
              <a:rPr lang="en-US" altLang="zh-CN" sz="2000" dirty="0">
                <a:cs typeface="黑体" panose="02010609060101010101" pitchFamily="49" charset="-122"/>
              </a:rPr>
              <a:t>Z -&gt; C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（</a:t>
            </a:r>
            <a:r>
              <a:rPr lang="en-US" altLang="zh-CN" sz="2000" dirty="0">
                <a:cs typeface="黑体" panose="02010609060101010101" pitchFamily="49" charset="-122"/>
              </a:rPr>
              <a:t>3</a:t>
            </a:r>
            <a:r>
              <a:rPr lang="zh-CN" altLang="en-US" sz="2000" dirty="0">
                <a:cs typeface="黑体" panose="02010609060101010101" pitchFamily="49" charset="-122"/>
              </a:rPr>
              <a:t>）得到密文</a:t>
            </a:r>
          </a:p>
        </p:txBody>
      </p:sp>
      <p:pic>
        <p:nvPicPr>
          <p:cNvPr id="7" name="图片 7" descr="Caesar3">
            <a:extLst>
              <a:ext uri="{FF2B5EF4-FFF2-40B4-BE49-F238E27FC236}">
                <a16:creationId xmlns:a16="http://schemas.microsoft.com/office/drawing/2014/main" id="{3DC48C05-7DA2-BA55-7640-4EAC77243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0505" y="4163549"/>
            <a:ext cx="4582795" cy="19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80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12865</TotalTime>
  <Words>1074</Words>
  <Application>Microsoft Office PowerPoint</Application>
  <PresentationFormat>宽屏</PresentationFormat>
  <Paragraphs>169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黑体</vt:lpstr>
      <vt:lpstr>Microsoft YaHei</vt:lpstr>
      <vt:lpstr>Arial</vt:lpstr>
      <vt:lpstr>Cambria Math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wangchen dai</dc:creator>
  <cp:lastModifiedBy>wangchen dai</cp:lastModifiedBy>
  <cp:revision>465</cp:revision>
  <dcterms:created xsi:type="dcterms:W3CDTF">2024-09-05T01:54:58Z</dcterms:created>
  <dcterms:modified xsi:type="dcterms:W3CDTF">2025-04-17T05:36:44Z</dcterms:modified>
</cp:coreProperties>
</file>