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820" r:id="rId3"/>
    <p:sldId id="883" r:id="rId4"/>
    <p:sldId id="985" r:id="rId5"/>
    <p:sldId id="986" r:id="rId6"/>
    <p:sldId id="987" r:id="rId7"/>
    <p:sldId id="988" r:id="rId8"/>
    <p:sldId id="989" r:id="rId9"/>
    <p:sldId id="990" r:id="rId10"/>
    <p:sldId id="991" r:id="rId11"/>
    <p:sldId id="993" r:id="rId12"/>
    <p:sldId id="994" r:id="rId13"/>
    <p:sldId id="995" r:id="rId14"/>
    <p:sldId id="1001" r:id="rId15"/>
    <p:sldId id="996" r:id="rId16"/>
    <p:sldId id="997" r:id="rId17"/>
    <p:sldId id="998" r:id="rId18"/>
    <p:sldId id="999" r:id="rId19"/>
    <p:sldId id="1000" r:id="rId20"/>
    <p:sldId id="1002" r:id="rId21"/>
    <p:sldId id="1004" r:id="rId22"/>
    <p:sldId id="100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7" autoAdjust="0"/>
    <p:restoredTop sz="94694"/>
  </p:normalViewPr>
  <p:slideViewPr>
    <p:cSldViewPr snapToGrid="0">
      <p:cViewPr varScale="1">
        <p:scale>
          <a:sx n="72" d="100"/>
          <a:sy n="72" d="100"/>
        </p:scale>
        <p:origin x="89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25DF9-4F9C-496A-85AE-54AE27EF2F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C7A66-EA7B-4BF5-9B0A-C1BB8A9E91E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40320B-963F-486A-9D71-2B422E455E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E31B6-BCCB-4E22-B4C3-EC07A1F94D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054879" y="2428451"/>
            <a:ext cx="10082247" cy="833562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zh-CN" altLang="en-US" sz="48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第一章：现代密码学介绍和古典密码</a:t>
            </a:r>
            <a:endParaRPr lang="en-US" altLang="zh-CN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9882" y="1583600"/>
            <a:ext cx="6753225" cy="46005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12465" y="1461621"/>
            <a:ext cx="1893232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cs typeface="黑体" panose="02010609060101010101" pitchFamily="49" charset="-122"/>
              </a:rPr>
              <a:t>示例：</a:t>
            </a:r>
            <a:endParaRPr lang="zh-CN" altLang="en-US" sz="2000" dirty="0">
              <a:cs typeface="黑体" panose="02010609060101010101" pitchFamily="49" charset="-122"/>
            </a:endParaRPr>
          </a:p>
        </p:txBody>
      </p:sp>
      <p:sp>
        <p:nvSpPr>
          <p:cNvPr id="8" name="Title 1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52270" y="331211"/>
            <a:ext cx="4984698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1.3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凯撒密码（位移密码）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4572727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1.4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单表置换密码的破译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527050" y="2638801"/>
            <a:ext cx="11156950" cy="2698916"/>
          </a:xfrm>
          <a:prstGeom prst="roundRect">
            <a:avLst>
              <a:gd name="adj" fmla="val 67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940339" y="1067074"/>
                <a:ext cx="10486417" cy="1417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以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任意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方式将每个明文字符映射到不同的密文字符</a:t>
                </a:r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映射必须是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一一对应</a:t>
                </a: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的，以便能够解密</a:t>
                </a:r>
                <a:endParaRPr lang="en-US" altLang="zh-CN" sz="2000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Arial" panose="020B0604020202020204" pitchFamily="34" charset="0"/>
                    <a:ea typeface="黑体" panose="02010609060101010101" pitchFamily="49" charset="-122"/>
                  </a:rPr>
                  <a:t>密钥空间大小为字母表所有可能的排列情况，即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26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!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≈</m:t>
                    </m:r>
                    <m:sSup>
                      <m:sSup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88</m:t>
                        </m:r>
                      </m:sup>
                    </m:sSup>
                  </m:oMath>
                </a14:m>
                <a:endParaRPr lang="zh-CN" altLang="en-US" sz="2000" dirty="0"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339" y="1067074"/>
                <a:ext cx="10486417" cy="1417568"/>
              </a:xfrm>
              <a:prstGeom prst="rect">
                <a:avLst/>
              </a:prstGeom>
              <a:blipFill rotWithShape="1">
                <a:blip r:embed="rId2"/>
                <a:stretch>
                  <a:fillRect l="-5" t="-19" r="5" b="-1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1571302" y="3948518"/>
            <a:ext cx="4124648" cy="1148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明文：</a:t>
            </a:r>
            <a:r>
              <a:rPr lang="en-US" altLang="zh-CN" sz="24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tellhimaboutme</a:t>
            </a:r>
            <a:endParaRPr lang="en-US" altLang="zh-CN" sz="24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密文：GDOOKVCXEFLGCD</a:t>
            </a:r>
            <a:endParaRPr lang="zh-CN" altLang="en-US" sz="24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96425" y="2793823"/>
          <a:ext cx="1059915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102"/>
                <a:gridCol w="375848"/>
                <a:gridCol w="375848"/>
                <a:gridCol w="375848"/>
                <a:gridCol w="375848"/>
                <a:gridCol w="375848"/>
                <a:gridCol w="375848"/>
                <a:gridCol w="375848"/>
                <a:gridCol w="375848"/>
                <a:gridCol w="375848"/>
                <a:gridCol w="375848"/>
                <a:gridCol w="375848"/>
                <a:gridCol w="375848"/>
                <a:gridCol w="375848"/>
                <a:gridCol w="375848"/>
                <a:gridCol w="375848"/>
                <a:gridCol w="375848"/>
                <a:gridCol w="375848"/>
                <a:gridCol w="375848"/>
                <a:gridCol w="375848"/>
                <a:gridCol w="375848"/>
                <a:gridCol w="375848"/>
                <a:gridCol w="375848"/>
                <a:gridCol w="375848"/>
                <a:gridCol w="375848"/>
                <a:gridCol w="375848"/>
                <a:gridCol w="375848"/>
              </a:tblGrid>
              <a:tr h="3966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明文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k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m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q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966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密文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X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E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N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K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V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M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O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Q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Y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G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L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I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J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en-US" sz="2400" b="1" dirty="0">
                        <a:effectLst/>
                        <a:latin typeface="Arial" panose="020B0604020202020204" pitchFamily="34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4572727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1.4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单表置换密码的破译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6" y="3243343"/>
            <a:ext cx="4290117" cy="343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2419643" y="887135"/>
            <a:ext cx="951777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ZITTDWSTDGYLXFNQZLTFXFOCTKLOZNOLEOKEXSQKOFLIQHTZITXHHTKHQKZYTQZXKTLZITYXSSGYYOEOQSEIOFTLTFQDTGYZITXFOCTKLOZNQKKQFUTRYKGDSTYZZGKOUIZQSGFUZITTRUTQFRZITSGVTKHQKZYTQZXKTLZITYXSSGYYOEOQSTFUSOLIFQDTQSLGQKKQFUTRYKGDSTYZZGKOUIZZITETFZTKROLHSQNLQEKQWQHHSTLIQHTRSQZZOETVOFRGVHQZZTKFZIOLHQZZTKFZQATLZITOEGFOEWXOSROFUUKQFRWTSSZGVTKGYZITYGKDTKFQZOGFQSUXQFURGFUXFOCTKLOZNQLZITDQOFRTLOUFTSTDTFZEGDWOFOFUZITQKZOLZOEEGFETHZOGFGYEIOFTLTUQKRTFLVOZIDGRTKFRTLOUFZTEIFOJXTLZITTDWSTDXLTLZITEKQWQHHSTLIQHTRSQZZOETVOFRGVQFRZITZGVTKOLQHHTQKQFETZGYGKDZITEIQKQEZTKLYGKLXFNQZZITZKTTLGFWGZILORTLGYZITVOFRGVRTEKTQLTOFLOMTYKGDYKGFZZGWQEAEKTQZOFUQLTFLTGYRTHZIQFRLHQZOQSSQNTKOFUZITEXKCTRLIQHTOFZITDORRSTESTCTKSNYGKDLQKTRAQHGAYSGVTKLNDWGSOMOFUZITXFOCTKLOZNOLSGEQZOGFOFZITSOFUFQFKTUOGFQETFZKQSQCTFXTYGKDTRWNZITYGXFROFUNTQKTDWGROTLZITHKGYGXFRQEQRTDOEYGXFRQZOGFQFRUSGKOGXLIOLZGKNGYLXFNQZLTFXFOCTKLOZNZITTDWSTDOLXLXQSSNKTFRTKTROFLZQFRQKRUKTTFKTHKTLTFZOFUSOYTUKGVZIQFRTZTKFOZNLNDWGSOMOFUZITCOZQSOZNQFRCOUGKGYZITXFOCTKLOZN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4572727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1.4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单表置换密码的破译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38974" y="1044327"/>
            <a:ext cx="345821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cs typeface="黑体" panose="02010609060101010101" pitchFamily="49" charset="-122"/>
              </a:rPr>
              <a:t>字母出现次数排序：</a:t>
            </a:r>
            <a:endParaRPr lang="zh-CN" altLang="en-US" sz="2000" dirty="0">
              <a:cs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282" y="1656927"/>
            <a:ext cx="9899435" cy="451858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4572727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1.5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维吉尼亚密码的破译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1050172" y="1666686"/>
            <a:ext cx="9981651" cy="2771533"/>
          </a:xfrm>
          <a:prstGeom prst="roundRect">
            <a:avLst>
              <a:gd name="adj" fmla="val 673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46283" y="2797264"/>
            <a:ext cx="3625166" cy="1434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明文：</a:t>
            </a:r>
            <a:r>
              <a:rPr lang="en-US" altLang="zh-CN" sz="20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tellhimaboutme</a:t>
            </a:r>
            <a:endParaRPr lang="en-US" altLang="zh-CN" sz="20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密钥：</a:t>
            </a:r>
            <a:r>
              <a:rPr lang="en-US" altLang="zh-CN" sz="2000" b="1" dirty="0" err="1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cafecafecafeca</a:t>
            </a:r>
            <a:endParaRPr lang="en-US" altLang="zh-CN" sz="20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密文：</a:t>
            </a:r>
            <a:r>
              <a:rPr lang="en-US" altLang="zh-CN" sz="2000" b="1" dirty="0">
                <a:latin typeface="Courier New" panose="02070309020205020404" pitchFamily="49" charset="0"/>
                <a:ea typeface="黑体" panose="02010609060101010101" pitchFamily="49" charset="-122"/>
                <a:cs typeface="Courier New" panose="02070309020205020404" pitchFamily="49" charset="0"/>
              </a:rPr>
              <a:t>VEQPJIREDOZXOE</a:t>
            </a:r>
            <a:endParaRPr lang="zh-CN" altLang="en-US" sz="2000" b="1" dirty="0">
              <a:latin typeface="Courier New" panose="02070309020205020404" pitchFamily="49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90732" y="1809520"/>
            <a:ext cx="9300530" cy="955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+mj-lt"/>
              </a:rPr>
              <a:t>维吉尼亚密码，又称为多表移位密码（</a:t>
            </a:r>
            <a:r>
              <a:rPr lang="en-US" altLang="zh-CN" sz="2000" b="1" dirty="0">
                <a:latin typeface="+mj-lt"/>
              </a:rPr>
              <a:t>poly-alphabetic shift cipher</a:t>
            </a:r>
            <a:r>
              <a:rPr lang="zh-CN" altLang="en-US" sz="2000" b="1" dirty="0">
                <a:latin typeface="+mj-lt"/>
              </a:rPr>
              <a:t>）。选择一个简短的单词作为密钥，然后通过将每个明文字母与密钥中的相应字母“相加”</a:t>
            </a:r>
            <a:endParaRPr lang="en-US" altLang="zh-CN" sz="2000" b="1" dirty="0"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4572727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1.5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维吉尼亚密码的破译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70" y="1358737"/>
            <a:ext cx="4806413" cy="543631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299" y="1358737"/>
            <a:ext cx="5281139" cy="543631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2892" y="842526"/>
            <a:ext cx="1893232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cs typeface="黑体" panose="02010609060101010101" pitchFamily="49" charset="-122"/>
              </a:rPr>
              <a:t>加密：</a:t>
            </a:r>
            <a:endParaRPr lang="zh-CN" altLang="en-US" sz="2000" dirty="0">
              <a:cs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73299" y="842526"/>
            <a:ext cx="1893232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cs typeface="黑体" panose="02010609060101010101" pitchFamily="49" charset="-122"/>
              </a:rPr>
              <a:t>解密：</a:t>
            </a:r>
            <a:endParaRPr lang="zh-CN" altLang="en-US" sz="2000" dirty="0">
              <a:cs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4572727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1.5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维吉尼亚密码的破译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33054" y="1096012"/>
                <a:ext cx="11125892" cy="53848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kern="0" dirty="0">
                    <a:cs typeface="Times New Roman" panose="02020603050405020304" pitchFamily="18" charset="0"/>
                  </a:rPr>
                  <a:t>使用重合指数来分析密钥长度：</a:t>
                </a:r>
                <a:r>
                  <a:rPr lang="zh-CN" altLang="en-US" sz="2000" dirty="0">
                    <a:solidFill>
                      <a:srgbClr val="000000"/>
                    </a:solidFill>
                  </a:rPr>
                  <a:t>简单来说：对于密文字串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2000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000" i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2000" i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sz="2000" dirty="0"/>
                  <a:t>，其字母频率的概率分布，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经过位移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</a:rPr>
                  <a:t>，</a:t>
                </a:r>
                <a:r>
                  <a:rPr lang="zh-CN" altLang="en-US" sz="2000" dirty="0"/>
                  <a:t>应该与标准字母频率表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大概相等。</a:t>
                </a:r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 表示上述序列中第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个英文字母的频率，对应移位是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（即密钥的第一个字母）。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 应大致等于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 是字母表中第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个字母的频率，即</a:t>
                </a:r>
                <a:r>
                  <a:rPr lang="zh-CN" altLang="en-US" sz="2000" dirty="0"/>
                  <a:t>：</a:t>
                </a: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grow m:val="on"/>
                          <m:limLoc m:val="undOvr"/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r>
                            <a:rPr lang="zh-CN" altLang="en-US" sz="20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Sup>
                        <m:sSubSup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000" b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grow m:val="on"/>
                          <m:limLoc m:val="undOvr"/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r>
                            <a:rPr lang="zh-CN" alt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Sup>
                        <m:sSubSup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0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zh-CN" altLang="en-US" sz="20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zh-CN" alt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065</m:t>
                      </m:r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从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开始依次计算</a:t>
                </a:r>
                <a:r>
                  <a:rPr lang="zh-CN" altLang="en-US" sz="2000" dirty="0">
                    <a:solidFill>
                      <a:srgbClr val="000000"/>
                    </a:solidFill>
                  </a:rPr>
                  <a:t>对应字串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 b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2000" b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zh-CN" altLang="en-US" sz="2000" b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2000" b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zh-CN" altLang="en-US" sz="2000" b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kumimoji="0" lang="en-US" altLang="zh-CN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kumimoji="0" lang="zh-CN" altLang="en-US" sz="2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：</a:t>
                </a:r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≝</m:t>
                      </m:r>
                      <m:nary>
                        <m:naryPr>
                          <m:chr m:val="∑"/>
                          <m:grow m:val="on"/>
                          <m:limLoc m:val="undOvr"/>
                          <m:ctrlPr>
                            <a:rPr lang="zh-CN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</m:sup>
                        <m:e>
                          <m:r>
                            <a:rPr lang="zh-CN" altLang="en-US" sz="20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Sup>
                        <m:sSubSupPr>
                          <m:ctrlPr>
                            <a:rPr lang="zh-CN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sz="20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0" lang="en-US" altLang="zh-CN" sz="20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kern="0" dirty="0">
                    <a:cs typeface="Times New Roman" panose="02020603050405020304" pitchFamily="18" charset="0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kern="0" dirty="0">
                    <a:cs typeface="Times New Roman" panose="02020603050405020304" pitchFamily="18" charset="0"/>
                  </a:rPr>
                  <a:t> 时，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065</m:t>
                    </m:r>
                  </m:oMath>
                </a14:m>
                <a:endParaRPr lang="zh-CN" altLang="en-US" sz="2000" kern="0" dirty="0"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kern="0" dirty="0">
                    <a:cs typeface="Times New Roman" panose="02020603050405020304" pitchFamily="18" charset="0"/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kern="0" dirty="0">
                    <a:cs typeface="Times New Roman" panose="02020603050405020304" pitchFamily="18" charset="0"/>
                  </a:rPr>
                  <a:t> 时，不妨认为密文的字频是均匀分布的，即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p>
                          <m:sSupPr>
                            <m:ctrlP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26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038</m:t>
                    </m:r>
                  </m:oMath>
                </a14:m>
                <a:endParaRPr lang="zh-CN" altLang="en-US" sz="2000" kern="0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4" y="1096012"/>
                <a:ext cx="11125892" cy="5384872"/>
              </a:xfrm>
              <a:prstGeom prst="rect">
                <a:avLst/>
              </a:prstGeom>
              <a:blipFill rotWithShape="1">
                <a:blip r:embed="rId2"/>
                <a:stretch>
                  <a:fillRect l="-3" r="3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对话气泡: 圆角矩形 7"/>
              <p:cNvSpPr/>
              <p:nvPr/>
            </p:nvSpPr>
            <p:spPr>
              <a:xfrm>
                <a:off x="8224370" y="3265596"/>
                <a:ext cx="3677699" cy="1484823"/>
              </a:xfrm>
              <a:prstGeom prst="wedgeRoundRectCallout">
                <a:avLst>
                  <a:gd name="adj1" fmla="val -67118"/>
                  <a:gd name="adj2" fmla="val -24503"/>
                  <a:gd name="adj3" fmla="val 1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800" dirty="0">
                    <a:solidFill>
                      <a:schemeClr val="tx1"/>
                    </a:solidFill>
                    <a:latin typeface="+mn-ea"/>
                  </a:rPr>
                  <a:t>注意：移位后的频率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  <a:latin typeface="+mn-ea"/>
                  </a:rPr>
                  <a:t> 相当于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  <a:latin typeface="+mn-ea"/>
                  </a:rPr>
                  <a:t> 右移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  <a:latin typeface="+mn-ea"/>
                  </a:rPr>
                  <a:t> 位，</a:t>
                </a:r>
                <a:r>
                  <a:rPr lang="zh-CN" altLang="en-US" sz="1800" dirty="0">
                    <a:solidFill>
                      <a:srgbClr val="FF0000"/>
                    </a:solidFill>
                    <a:latin typeface="+mn-ea"/>
                  </a:rPr>
                  <a:t>但是数值没发生变化！</a:t>
                </a:r>
                <a:endParaRPr lang="en-US" altLang="zh-CN" sz="1800" dirty="0">
                  <a:solidFill>
                    <a:srgbClr val="FF0000"/>
                  </a:solidFill>
                  <a:latin typeface="+mn-ea"/>
                </a:endParaRPr>
              </a:p>
            </p:txBody>
          </p:sp>
        </mc:Choice>
        <mc:Fallback>
          <p:sp>
            <p:nvSpPr>
              <p:cNvPr id="8" name="对话气泡: 圆角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370" y="3265596"/>
                <a:ext cx="3677699" cy="1484823"/>
              </a:xfrm>
              <a:prstGeom prst="wedgeRoundRectCallout">
                <a:avLst>
                  <a:gd name="adj1" fmla="val -67118"/>
                  <a:gd name="adj2" fmla="val -24503"/>
                  <a:gd name="adj3" fmla="val 16667"/>
                </a:avLst>
              </a:prstGeom>
              <a:blipFill rotWithShape="1">
                <a:blip r:embed="rId3"/>
                <a:stretch>
                  <a:fillRect l="-17124" t="-29" r="7" b="42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4572727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1.5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维吉尼亚密码的破译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443676" y="1192172"/>
                <a:ext cx="11079139" cy="41037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57505" indent="-357505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b="1" dirty="0"/>
                  <a:t>确定密钥长度：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重合指数是指字符串中两个随机元素相同的概率，记为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714375" lvl="1" indent="-35750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英语有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个字母，每个字母出现的概率为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065</m:t>
                    </m:r>
                  </m:oMath>
                </a14:m>
                <a:endParaRPr lang="en-US" altLang="zh-CN" sz="2000" b="0" dirty="0"/>
              </a:p>
              <a:p>
                <a:pPr marL="714375" lvl="1" indent="-35750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rgbClr val="000000"/>
                    </a:solidFill>
                  </a:rPr>
                  <a:t>对</a:t>
                </a:r>
                <a:r>
                  <a:rPr lang="en-US" altLang="zh-CN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…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</a:rPr>
                  <a:t> 采用无偏估计依次计算字串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sz="2000" dirty="0">
                    <a:solidFill>
                      <a:srgbClr val="000000"/>
                    </a:solidFill>
                  </a:rPr>
                  <a:t>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limLoc m:val="undOvr"/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</m:t>
                        </m:r>
                      </m:sup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000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171575" lvl="2" indent="-35750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 表示第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个字母出现的次数，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表示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zh-CN" altLang="en-US" sz="200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的总长度</a:t>
                </a:r>
                <a:endParaRPr lang="en-US" altLang="zh-CN" sz="2000" dirty="0"/>
              </a:p>
              <a:p>
                <a:pPr marL="714375" lvl="1" indent="-35750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065</m:t>
                    </m:r>
                  </m:oMath>
                </a14:m>
                <a:r>
                  <a:rPr lang="zh-CN" altLang="en-US" sz="2000" dirty="0"/>
                  <a:t>，则密钥长度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zh-CN" altLang="zh-CN" sz="2000" dirty="0"/>
              </a:p>
              <a:p>
                <a:pPr marL="357505" indent="-357505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sz="2000" b="1" dirty="0">
                    <a:solidFill>
                      <a:schemeClr val="tx1"/>
                    </a:solidFill>
                  </a:rPr>
                  <a:t>确定密钥内容：</a:t>
                </a:r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pPr marL="714375" lvl="1" indent="-357505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对密文字串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zh-CN" altLang="en-US" sz="2000" dirty="0"/>
                  <a:t> 是位移量，对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zh-CN" altLang="en-US" sz="2000" dirty="0"/>
                  <a:t> 依次计算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 kern="1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00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2000" b="0" i="1" kern="1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25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  <m: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mod</m:t>
                            </m:r>
                            <m: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000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26</m:t>
                            </m:r>
                          </m:sub>
                        </m:sSub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altLang="zh-CN" sz="2000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nary>
                  </m:oMath>
                </a14:m>
                <a:endParaRPr lang="en-US" altLang="zh-CN" sz="2000" kern="100" dirty="0">
                  <a:cs typeface="Times New Roman" panose="02020603050405020304" pitchFamily="18" charset="0"/>
                </a:endParaRPr>
              </a:p>
              <a:p>
                <a:pPr marL="714375" lvl="1" indent="-357505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kern="100" dirty="0">
                    <a:cs typeface="Times New Roman" panose="02020603050405020304" pitchFamily="18" charset="0"/>
                  </a:rPr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065</m:t>
                    </m:r>
                  </m:oMath>
                </a14:m>
                <a:r>
                  <a:rPr lang="zh-CN" altLang="en-US" sz="2000" kern="100" dirty="0">
                    <a:cs typeface="Times New Roman" panose="02020603050405020304" pitchFamily="18" charset="0"/>
                  </a:rPr>
                  <a:t>，意味着对应位置的位移密钥为 </a:t>
                </a:r>
                <a14:m>
                  <m:oMath xmlns:m="http://schemas.openxmlformats.org/officeDocument/2006/math">
                    <m:r>
                      <a:rPr lang="en-US" altLang="zh-CN" sz="20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endParaRPr lang="en-US" altLang="zh-CN" sz="2000" kern="100" dirty="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76" y="1192172"/>
                <a:ext cx="11079139" cy="4103752"/>
              </a:xfrm>
              <a:prstGeom prst="rect">
                <a:avLst/>
              </a:prstGeom>
              <a:blipFill rotWithShape="1">
                <a:blip r:embed="rId2"/>
                <a:stretch>
                  <a:fillRect l="-4" t="-7" r="1" b="-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443676" y="5569545"/>
            <a:ext cx="96493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zh-CN" sz="1800" b="1" i="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altLang="zh-CN" sz="1800" b="1" i="0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b="1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[0.082, 0.015, 0.028, 0.043, 0.127, 0.022, 0.020, 0.061, 0.070,</a:t>
            </a:r>
            <a:endParaRPr lang="en-US" altLang="zh-CN" sz="1800" b="1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altLang="zh-CN" b="1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b="1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 0.002, 0.008, 0.040, 0.024, 0.067, 0.075, 0.019, 0.001, 0.060,</a:t>
            </a:r>
            <a:endParaRPr lang="en-US" altLang="zh-CN" sz="1800" b="1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altLang="zh-CN" b="1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800" b="1" kern="100" dirty="0">
                <a:latin typeface="Courier New" panose="02070309020205020404" pitchFamily="49" charset="0"/>
                <a:cs typeface="Courier New" panose="02070309020205020404" pitchFamily="49" charset="0"/>
              </a:rPr>
              <a:t> 0.063, 0.091, 0.028, 0.010, 0.023, 0.001, 0.020, 0.001]</a:t>
            </a:r>
            <a:endParaRPr lang="zh-CN" altLang="zh-CN" sz="1800" b="1" kern="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4572727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1.5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维吉尼亚密码的破译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5097" y="927954"/>
            <a:ext cx="1154180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VYCHVVQFJDYQASCGLDCTCHXQWIGIROVJSCROVJCCNBKMCGLWVPDDVIUVQDGTKMCBTXQIYGXOUZLREIFZLVMVGWSCWOOVLITZUFDRRPGIQETQGJCRNFKKWRKMRKMVKORYWPGRKKQPIDNZAPMWQEQCXHYFPZTBFJWHMSOJCRNFKKWXGTQIKPMWQEADGHGERHXQWIGIRORGJXVOVZMCTBFUYITGGTSGBHARQLXZNRQIASUVAJKWVPMUXAGIEXGUKEDDKACKGDGHGTFCHZQXGTLWVTMCWIEKQRHARICWXBUZTTKSUVYGVVKERWXCTPRTVVPFJDZMCEBPIDNZAPMWQERWKCWXFQHHJFPVTBKQCSLQKVLIBTKTPTLSCIAWTBFZLSXDGEBTGHGONAHFCKGDGHJVQRACQCFPLWPMCHMSFECPKZAFLTAIPUPTWAKCJXHBALYCMCGJRPUZKJFXGHGILPMWQEYAEMCUTPGQGURTTQJZLVTBFICHXOTTFXGBQMYIBCPCYQHFCKMGBSUVOJBDRVBLBHJCYGZSUTYAXGEZCCMWHZAEEOVWMGFGHFPXGHGCJXZSPKADGBGTRTWJGYGRESUVAJKWVPQDYHYRPTLIRGJNVVCZLHXQWIGIRAWCRXFCFRJRHFTVJPMWQEYCTZAJGHTBFZLSNGVIGPEQQERGHZUPQIXAUVAJKWVPRWXGEYMDEIRYMAWGVYCUNBFRKTGHCCKXLGKFLDYTQJRTKWPXTXKHWVRWKCWXFTWIERRXHBPLPINFKEEITZGERUHFVYCETFVPYCWHJVADNBVIWXMCHWCGLOFFAIHFCCNGHUTRKXGHJVDXKGVCCKXZFZQRBDNZLTHTEPZTKGRRATLSELPXMMCEBWTGGJRPUZKJFTWOEFKEESVVRPESPKRGTWPZLVLMUKCBVCXVPXGUWEBTKUTRBJTHGDYHMSTRLSWCEKMGTZGUSRTHKFLXMVCJZTXBUVJTVHGUYHTBCKGDGONWGGLHECYHLIPUCGZFCUSPMSRIMVKOOKFTLQJFMABGEFKBBHVVBIHSPYYCVWPXQINRGERHVORRAXMMHFPAXOTEGCZHJZLZBBIRLSTQVZMCTBFVLRHITRETLIPUCGZFCUSPMSUKMETFVZAXIOVVGCBBPFTPMWQERGTWPZLVIFQXPPFGCEBKTFKFSHTQCUCBBQEFKEXHKKGDGGVYCHVVQFJDYQASCGLDCTCHXQWIGIRKKCJRHBVZLJXHQDYZXIPICBBHVZLVXTHFPILHQTSAMWXRRTLCEZYABGVSSXERGIQPGRULARXGUFPHPVQRPTPSNCBTOSNFNTWWPDMGTZKKWXGHGCJXZSPTCEAMUZAPETKKLTLG</a:t>
            </a:r>
            <a:endParaRPr lang="en-US" altLang="zh-CN" sz="1600" b="1" dirty="0">
              <a:solidFill>
                <a:schemeClr val="tx1"/>
              </a:solidFill>
              <a:latin typeface="Courier New" panose="02070309020205020404" pitchFamily="49" charset="0"/>
              <a:ea typeface="Cambria Math" panose="020405030504060302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4572727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1.5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维吉尼亚密码的破译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61604" y="1293100"/>
            <a:ext cx="4686795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cs typeface="黑体" panose="02010609060101010101" pitchFamily="49" charset="-122"/>
              </a:rPr>
              <a:t>计算给定密钥长度的重合指数：</a:t>
            </a:r>
            <a:endParaRPr lang="zh-CN" altLang="en-US" sz="2000" dirty="0">
              <a:cs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161" y="1959935"/>
            <a:ext cx="9051234" cy="3919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3336811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1.1 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实验平台介绍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8022" y="1357204"/>
            <a:ext cx="10817965" cy="2340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软件：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SageMath</a:t>
            </a:r>
            <a:endParaRPr lang="en-US" altLang="zh-CN" sz="2000" dirty="0">
              <a:cs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版本：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9.3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SageMath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（简称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Sage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）是一款开源数学软件系统，旨在提供一种集成的、统一的环境来执行各类数学计算。它的目标是替代像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Mathematica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Maple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Matlab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这样的商业数学软件，同时提供比这些软件更广泛的数学功能，且完全免费。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黑体" panose="02010609060101010101" pitchFamily="49" charset="-122"/>
            </a:endParaRPr>
          </a:p>
        </p:txBody>
      </p:sp>
      <p:pic>
        <p:nvPicPr>
          <p:cNvPr id="12" name="Picture 2" descr="undefin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080" y="4210217"/>
            <a:ext cx="4535848" cy="11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4572727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1.5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维吉尼亚密码的破译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49070" y="918551"/>
            <a:ext cx="4311650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cs typeface="黑体" panose="02010609060101010101" pitchFamily="49" charset="-122"/>
              </a:rPr>
              <a:t>计算所有的重合指数：</a:t>
            </a:r>
            <a:endParaRPr lang="zh-CN" altLang="en-US" sz="2000" dirty="0">
              <a:cs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121" y="1505891"/>
            <a:ext cx="9183757" cy="480612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4572727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1.5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维吉尼亚密码的破译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77325" y="1319723"/>
            <a:ext cx="3084638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000" dirty="0">
                <a:cs typeface="黑体" panose="02010609060101010101" pitchFamily="49" charset="-122"/>
              </a:rPr>
              <a:t>已知密钥长度，求密钥</a:t>
            </a:r>
            <a:r>
              <a:rPr lang="zh-CN" altLang="en-US" sz="2000" dirty="0">
                <a:cs typeface="黑体" panose="02010609060101010101" pitchFamily="49" charset="-122"/>
              </a:rPr>
              <a:t>：</a:t>
            </a:r>
            <a:endParaRPr lang="zh-CN" altLang="en-US" sz="2000" dirty="0">
              <a:cs typeface="黑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616" y="918551"/>
            <a:ext cx="7618730" cy="58934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3336811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1.1 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实验平台介绍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8022" y="1357204"/>
            <a:ext cx="10817965" cy="141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将多个开源数学软件（如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NumPy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SciPy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Maxima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SymPy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Magma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等）整合在一起，形成了一个具有一致界面的数学计算平台。用户可以在一个环境中进行从基础数学到高级研究的各种计算，包括代数、数论、几何、代数几何、统计学等领域的计算。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黑体" panose="02010609060101010101" pitchFamily="49" charset="-122"/>
            </a:endParaRPr>
          </a:p>
        </p:txBody>
      </p:sp>
      <p:pic>
        <p:nvPicPr>
          <p:cNvPr id="12" name="Picture 2" descr="undefin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080" y="4210217"/>
            <a:ext cx="4535848" cy="11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3336811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1.1 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实验平台介绍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8021" y="1294576"/>
            <a:ext cx="10817965" cy="1879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SageMath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通过 命令行界面（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CLI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）、图形用户界面（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GUI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）和网页界面（如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SageMathCell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和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Jupyter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 notebooks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）等多种方式进行交互。它的基本编程语言是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Python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，用户可以通过编写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Python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代码来操作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SageMath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黑体" panose="02010609060101010101" pitchFamily="49" charset="-122"/>
              </a:rPr>
              <a:t>提供的数学功能。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cs typeface="黑体" panose="02010609060101010101" pitchFamily="49" charset="-122"/>
              </a:rPr>
              <a:t>例如：</a:t>
            </a:r>
            <a:endParaRPr lang="en-US" altLang="zh-CN" sz="2000" dirty="0">
              <a:cs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07859" y="3173808"/>
            <a:ext cx="6098290" cy="33816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创建一个多项式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R.&lt;x&gt; = </a:t>
            </a: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PolynomialRing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(QQ)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 = x^3 + 2*x + 1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f.factor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计算矩阵的特征值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 = Matrix([[1, 2], [3, 4]])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A.eigenvalues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()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3336811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1.2 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实验平台使用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8021" y="1294576"/>
            <a:ext cx="10817965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cs typeface="黑体" panose="02010609060101010101" pitchFamily="49" charset="-122"/>
              </a:rPr>
              <a:t>交互式：</a:t>
            </a:r>
            <a:endParaRPr lang="en-US" altLang="zh-CN" sz="2000" dirty="0">
              <a:cs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60" y="2370221"/>
            <a:ext cx="10048875" cy="3133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3336811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1.2 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实验平台使用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9600" y="1154422"/>
            <a:ext cx="10817965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cs typeface="黑体" panose="02010609060101010101" pitchFamily="49" charset="-122"/>
              </a:rPr>
              <a:t>运行脚本 </a:t>
            </a:r>
            <a:r>
              <a:rPr lang="en-US" altLang="zh-CN" sz="2000" dirty="0" err="1">
                <a:cs typeface="黑体" panose="02010609060101010101" pitchFamily="49" charset="-122"/>
              </a:rPr>
              <a:t>test.sage</a:t>
            </a:r>
            <a:r>
              <a:rPr lang="zh-CN" altLang="en-US" sz="2000" dirty="0">
                <a:cs typeface="黑体" panose="02010609060101010101" pitchFamily="49" charset="-122"/>
              </a:rPr>
              <a:t>：</a:t>
            </a:r>
            <a:r>
              <a:rPr lang="en-US" altLang="zh-CN" sz="2000" dirty="0">
                <a:cs typeface="黑体" panose="02010609060101010101" pitchFamily="49" charset="-122"/>
              </a:rPr>
              <a:t>%</a:t>
            </a:r>
            <a:r>
              <a:rPr lang="en-US" altLang="zh-CN" sz="2000" dirty="0" err="1">
                <a:cs typeface="黑体" panose="02010609060101010101" pitchFamily="49" charset="-122"/>
              </a:rPr>
              <a:t>runfile</a:t>
            </a:r>
            <a:r>
              <a:rPr lang="en-US" altLang="zh-CN" sz="2000" dirty="0">
                <a:cs typeface="黑体" panose="02010609060101010101" pitchFamily="49" charset="-122"/>
              </a:rPr>
              <a:t> </a:t>
            </a:r>
            <a:r>
              <a:rPr lang="en-US" altLang="zh-CN" sz="2000" dirty="0" err="1">
                <a:cs typeface="黑体" panose="02010609060101010101" pitchFamily="49" charset="-122"/>
              </a:rPr>
              <a:t>your_file_name</a:t>
            </a:r>
            <a:endParaRPr lang="en-US" altLang="zh-CN" sz="2000" dirty="0">
              <a:cs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cs typeface="黑体" panose="02010609060101010101" pitchFamily="49" charset="-122"/>
              </a:rPr>
              <a:t>脚本的</a:t>
            </a:r>
            <a:r>
              <a:rPr lang="zh-CN" altLang="en-US" sz="2000" b="1" dirty="0">
                <a:solidFill>
                  <a:srgbClr val="FF0000"/>
                </a:solidFill>
                <a:cs typeface="黑体" panose="02010609060101010101" pitchFamily="49" charset="-122"/>
              </a:rPr>
              <a:t>语法和 </a:t>
            </a:r>
            <a:r>
              <a:rPr lang="en-US" altLang="zh-CN" sz="2000" b="1" dirty="0">
                <a:solidFill>
                  <a:srgbClr val="FF0000"/>
                </a:solidFill>
                <a:cs typeface="黑体" panose="02010609060101010101" pitchFamily="49" charset="-122"/>
              </a:rPr>
              <a:t>python </a:t>
            </a:r>
            <a:r>
              <a:rPr lang="zh-CN" altLang="en-US" sz="2000" b="1" dirty="0">
                <a:solidFill>
                  <a:srgbClr val="FF0000"/>
                </a:solidFill>
                <a:cs typeface="黑体" panose="02010609060101010101" pitchFamily="49" charset="-122"/>
              </a:rPr>
              <a:t>完全一致</a:t>
            </a:r>
            <a:endParaRPr lang="en-US" altLang="zh-CN" sz="2000" b="1" dirty="0">
              <a:solidFill>
                <a:srgbClr val="FF0000"/>
              </a:solidFill>
              <a:cs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149" y="2604530"/>
            <a:ext cx="5172433" cy="309904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806" y="2604530"/>
            <a:ext cx="4284789" cy="15707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3336811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1.2 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实验平台使用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48021" y="1294576"/>
            <a:ext cx="10817965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dirty="0">
                <a:cs typeface="黑体" panose="02010609060101010101" pitchFamily="49" charset="-122"/>
              </a:rPr>
              <a:t>基于 </a:t>
            </a:r>
            <a:r>
              <a:rPr lang="en-US" altLang="zh-CN" sz="2000" dirty="0" err="1">
                <a:cs typeface="黑体" panose="02010609060101010101" pitchFamily="49" charset="-122"/>
              </a:rPr>
              <a:t>jupyter</a:t>
            </a:r>
            <a:r>
              <a:rPr lang="zh-CN" altLang="en-US" sz="2000" dirty="0">
                <a:cs typeface="黑体" panose="02010609060101010101" pitchFamily="49" charset="-122"/>
              </a:rPr>
              <a:t>：</a:t>
            </a:r>
            <a:endParaRPr lang="en-US" altLang="zh-CN" sz="2000" dirty="0">
              <a:cs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47" y="2559102"/>
            <a:ext cx="941111" cy="144303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868" y="2510975"/>
            <a:ext cx="9339431" cy="22191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52270" y="331211"/>
            <a:ext cx="4984698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1.3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凯撒密码（位移密码）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8260" y="1131611"/>
            <a:ext cx="10785475" cy="3725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cs typeface="黑体" panose="02010609060101010101" pitchFamily="49" charset="-122"/>
              </a:rPr>
              <a:t>（</a:t>
            </a:r>
            <a:r>
              <a:rPr lang="en-US" altLang="zh-CN" sz="2000" dirty="0">
                <a:cs typeface="黑体" panose="02010609060101010101" pitchFamily="49" charset="-122"/>
              </a:rPr>
              <a:t>1</a:t>
            </a:r>
            <a:r>
              <a:rPr lang="zh-CN" altLang="en-US" sz="2000" dirty="0">
                <a:cs typeface="黑体" panose="02010609060101010101" pitchFamily="49" charset="-122"/>
              </a:rPr>
              <a:t>）选择密钥</a:t>
            </a:r>
            <a:endParaRPr lang="zh-CN" altLang="en-US" sz="2000" dirty="0"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cs typeface="黑体" panose="02010609060101010101" pitchFamily="49" charset="-122"/>
              </a:rPr>
              <a:t>确定一个位移量，通常是一个数字。例如密钥为</a:t>
            </a:r>
            <a:r>
              <a:rPr lang="en-US" altLang="zh-CN" sz="2000" dirty="0">
                <a:cs typeface="黑体" panose="02010609060101010101" pitchFamily="49" charset="-122"/>
              </a:rPr>
              <a:t>3</a:t>
            </a:r>
            <a:r>
              <a:rPr lang="zh-CN" altLang="en-US" sz="2000" dirty="0">
                <a:cs typeface="黑体" panose="02010609060101010101" pitchFamily="49" charset="-122"/>
              </a:rPr>
              <a:t>，表示字母表循环右移</a:t>
            </a:r>
            <a:r>
              <a:rPr lang="en-US" altLang="zh-CN" sz="2000" dirty="0">
                <a:cs typeface="黑体" panose="02010609060101010101" pitchFamily="49" charset="-122"/>
              </a:rPr>
              <a:t>3</a:t>
            </a:r>
            <a:r>
              <a:rPr lang="zh-CN" altLang="en-US" sz="2000" dirty="0">
                <a:cs typeface="黑体" panose="02010609060101010101" pitchFamily="49" charset="-122"/>
              </a:rPr>
              <a:t>位。</a:t>
            </a:r>
            <a:endParaRPr lang="zh-CN" altLang="en-US" sz="2000" dirty="0"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cs typeface="黑体" panose="02010609060101010101" pitchFamily="49" charset="-122"/>
              </a:rPr>
              <a:t>（</a:t>
            </a:r>
            <a:r>
              <a:rPr lang="en-US" altLang="zh-CN" sz="2000" dirty="0">
                <a:cs typeface="黑体" panose="02010609060101010101" pitchFamily="49" charset="-122"/>
              </a:rPr>
              <a:t>2</a:t>
            </a:r>
            <a:r>
              <a:rPr lang="zh-CN" altLang="en-US" sz="2000" dirty="0">
                <a:cs typeface="黑体" panose="02010609060101010101" pitchFamily="49" charset="-122"/>
              </a:rPr>
              <a:t>）加密</a:t>
            </a:r>
            <a:endParaRPr lang="zh-CN" altLang="en-US" sz="2000" dirty="0"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cs typeface="黑体" panose="02010609060101010101" pitchFamily="49" charset="-122"/>
              </a:rPr>
              <a:t>对明文中的每个字母，按照密钥的位移规则，将它替换为字母表中相应的新字母。例如：</a:t>
            </a:r>
            <a:endParaRPr lang="en-US" altLang="zh-CN" sz="2000" dirty="0"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cs typeface="黑体" panose="02010609060101010101" pitchFamily="49" charset="-122"/>
              </a:rPr>
              <a:t>A -&gt; D</a:t>
            </a:r>
            <a:r>
              <a:rPr lang="zh-CN" altLang="en-US" sz="2000" dirty="0">
                <a:cs typeface="黑体" panose="02010609060101010101" pitchFamily="49" charset="-122"/>
              </a:rPr>
              <a:t>、</a:t>
            </a:r>
            <a:r>
              <a:rPr lang="en-US" altLang="zh-CN" sz="2000" dirty="0">
                <a:cs typeface="黑体" panose="02010609060101010101" pitchFamily="49" charset="-122"/>
              </a:rPr>
              <a:t>Z -&gt; C</a:t>
            </a:r>
            <a:endParaRPr lang="en-US" altLang="zh-CN" sz="2000" dirty="0"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cs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cs typeface="黑体" panose="02010609060101010101" pitchFamily="49" charset="-122"/>
              </a:rPr>
              <a:t>（</a:t>
            </a:r>
            <a:r>
              <a:rPr lang="en-US" altLang="zh-CN" sz="2000" dirty="0">
                <a:cs typeface="黑体" panose="02010609060101010101" pitchFamily="49" charset="-122"/>
              </a:rPr>
              <a:t>3</a:t>
            </a:r>
            <a:r>
              <a:rPr lang="zh-CN" altLang="en-US" sz="2000" dirty="0">
                <a:cs typeface="黑体" panose="02010609060101010101" pitchFamily="49" charset="-122"/>
              </a:rPr>
              <a:t>）得到密文</a:t>
            </a:r>
            <a:endParaRPr lang="zh-CN" altLang="en-US" sz="2000" dirty="0">
              <a:cs typeface="黑体" panose="02010609060101010101" pitchFamily="49" charset="-122"/>
            </a:endParaRPr>
          </a:p>
        </p:txBody>
      </p:sp>
      <p:pic>
        <p:nvPicPr>
          <p:cNvPr id="7" name="图片 7" descr="Caesar3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0505" y="4163549"/>
            <a:ext cx="4582795" cy="1927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r="2290"/>
          <a:stretch>
            <a:fillRect/>
          </a:stretch>
        </p:blipFill>
        <p:spPr>
          <a:xfrm>
            <a:off x="159765" y="1508244"/>
            <a:ext cx="5991237" cy="49517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4763" y="966279"/>
            <a:ext cx="1893232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cs typeface="黑体" panose="02010609060101010101" pitchFamily="49" charset="-122"/>
              </a:rPr>
              <a:t>加密：</a:t>
            </a:r>
            <a:endParaRPr lang="zh-CN" altLang="en-US" sz="2000" dirty="0">
              <a:cs typeface="黑体" panose="02010609060101010101" pitchFamily="49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l="676" r="10655"/>
          <a:stretch>
            <a:fillRect/>
          </a:stretch>
        </p:blipFill>
        <p:spPr>
          <a:xfrm>
            <a:off x="6248926" y="1508245"/>
            <a:ext cx="5838311" cy="495176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248926" y="966279"/>
            <a:ext cx="1893232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cs typeface="黑体" panose="02010609060101010101" pitchFamily="49" charset="-122"/>
              </a:rPr>
              <a:t>解密：</a:t>
            </a:r>
            <a:endParaRPr lang="zh-CN" altLang="en-US" sz="2000" dirty="0">
              <a:cs typeface="黑体" panose="02010609060101010101" pitchFamily="49" charset="-122"/>
            </a:endParaRPr>
          </a:p>
        </p:txBody>
      </p:sp>
      <p:sp>
        <p:nvSpPr>
          <p:cNvPr id="11" name="Title 17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52270" y="331211"/>
            <a:ext cx="4984698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1.3</a:t>
            </a:r>
            <a:r>
              <a:rPr lang="zh-CN" altLang="en-US" sz="32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凯撒密码（位移密码）</a:t>
            </a:r>
            <a:endParaRPr lang="zh-CN" altLang="en-US" sz="32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0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1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2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3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4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5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6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7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8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19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2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20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21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3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4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5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6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8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9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fon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4800</Words>
  <Application>WPS 演示</Application>
  <PresentationFormat>宽屏</PresentationFormat>
  <Paragraphs>285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黑体</vt:lpstr>
      <vt:lpstr>Times New Roman</vt:lpstr>
      <vt:lpstr>微软雅黑</vt:lpstr>
      <vt:lpstr>Courier New</vt:lpstr>
      <vt:lpstr>Arial Unicode MS</vt:lpstr>
      <vt:lpstr>等线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wangchen dai</dc:creator>
  <cp:lastModifiedBy>刘俊杰</cp:lastModifiedBy>
  <cp:revision>466</cp:revision>
  <dcterms:created xsi:type="dcterms:W3CDTF">2024-09-05T01:54:00Z</dcterms:created>
  <dcterms:modified xsi:type="dcterms:W3CDTF">2025-05-27T06:52:45Z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956B13933902470E99AC3C7FB0E2530F_12</vt:lpwstr>
  </property>
  <property fmtid="{D5CDD505-2E9C-101B-9397-08002B2CF9AE}" pid="3" name="KSOProductBuildVer">
    <vt:lpwstr>2052-12.1.0.21171</vt:lpwstr>
  </property>
</Properties>
</file>